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1"/>
  </p:sldMasterIdLst>
  <p:notesMasterIdLst>
    <p:notesMasterId r:id="rId25"/>
  </p:notesMasterIdLst>
  <p:handoutMasterIdLst>
    <p:handoutMasterId r:id="rId26"/>
  </p:handoutMasterIdLst>
  <p:sldIdLst>
    <p:sldId id="693" r:id="rId2"/>
    <p:sldId id="695" r:id="rId3"/>
    <p:sldId id="722" r:id="rId4"/>
    <p:sldId id="719" r:id="rId5"/>
    <p:sldId id="720" r:id="rId6"/>
    <p:sldId id="723" r:id="rId7"/>
    <p:sldId id="721" r:id="rId8"/>
    <p:sldId id="724" r:id="rId9"/>
    <p:sldId id="725" r:id="rId10"/>
    <p:sldId id="726" r:id="rId11"/>
    <p:sldId id="727" r:id="rId12"/>
    <p:sldId id="731" r:id="rId13"/>
    <p:sldId id="732" r:id="rId14"/>
    <p:sldId id="730" r:id="rId15"/>
    <p:sldId id="728" r:id="rId16"/>
    <p:sldId id="729" r:id="rId17"/>
    <p:sldId id="734" r:id="rId18"/>
    <p:sldId id="736" r:id="rId19"/>
    <p:sldId id="733" r:id="rId20"/>
    <p:sldId id="735" r:id="rId21"/>
    <p:sldId id="737" r:id="rId22"/>
    <p:sldId id="738" r:id="rId23"/>
    <p:sldId id="739" r:id="rId24"/>
  </p:sldIdLst>
  <p:sldSz cx="9144000" cy="6858000" type="screen4x3"/>
  <p:notesSz cx="6794500" cy="9906000"/>
  <p:defaultTextStyle>
    <a:defPPr>
      <a:defRPr lang="en-US"/>
    </a:defPPr>
    <a:lvl1pPr algn="l" rtl="0" eaLnBrk="0" fontAlgn="base" hangingPunct="0">
      <a:spcBef>
        <a:spcPct val="0"/>
      </a:spcBef>
      <a:spcAft>
        <a:spcPct val="0"/>
      </a:spcAft>
      <a:defRPr kern="1200">
        <a:solidFill>
          <a:schemeClr val="tx1"/>
        </a:solidFill>
        <a:latin typeface="Arial Greek"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Greek"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Greek"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Greek"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Greek" charset="0"/>
        <a:ea typeface="ＭＳ Ｐゴシック" charset="0"/>
        <a:cs typeface="ＭＳ Ｐゴシック" charset="0"/>
      </a:defRPr>
    </a:lvl5pPr>
    <a:lvl6pPr marL="2286000" algn="l" defTabSz="457200" rtl="0" eaLnBrk="1" latinLnBrk="0" hangingPunct="1">
      <a:defRPr kern="1200">
        <a:solidFill>
          <a:schemeClr val="tx1"/>
        </a:solidFill>
        <a:latin typeface="Arial Greek" charset="0"/>
        <a:ea typeface="ＭＳ Ｐゴシック" charset="0"/>
        <a:cs typeface="ＭＳ Ｐゴシック" charset="0"/>
      </a:defRPr>
    </a:lvl6pPr>
    <a:lvl7pPr marL="2743200" algn="l" defTabSz="457200" rtl="0" eaLnBrk="1" latinLnBrk="0" hangingPunct="1">
      <a:defRPr kern="1200">
        <a:solidFill>
          <a:schemeClr val="tx1"/>
        </a:solidFill>
        <a:latin typeface="Arial Greek" charset="0"/>
        <a:ea typeface="ＭＳ Ｐゴシック" charset="0"/>
        <a:cs typeface="ＭＳ Ｐゴシック" charset="0"/>
      </a:defRPr>
    </a:lvl7pPr>
    <a:lvl8pPr marL="3200400" algn="l" defTabSz="457200" rtl="0" eaLnBrk="1" latinLnBrk="0" hangingPunct="1">
      <a:defRPr kern="1200">
        <a:solidFill>
          <a:schemeClr val="tx1"/>
        </a:solidFill>
        <a:latin typeface="Arial Greek" charset="0"/>
        <a:ea typeface="ＭＳ Ｐゴシック" charset="0"/>
        <a:cs typeface="ＭＳ Ｐゴシック" charset="0"/>
      </a:defRPr>
    </a:lvl8pPr>
    <a:lvl9pPr marL="3657600" algn="l" defTabSz="457200" rtl="0" eaLnBrk="1" latinLnBrk="0" hangingPunct="1">
      <a:defRPr kern="1200">
        <a:solidFill>
          <a:schemeClr val="tx1"/>
        </a:solidFill>
        <a:latin typeface="Arial Greek"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E9359F7-E9DA-A347-BA6C-F7D383D4C94E}">
          <p14:sldIdLst>
            <p14:sldId id="693"/>
            <p14:sldId id="695"/>
          </p14:sldIdLst>
        </p14:section>
        <p14:section name="UnaryOperator" id="{D34B9DA2-CDAA-4B40-BF16-13BBB4751E6E}">
          <p14:sldIdLst>
            <p14:sldId id="722"/>
            <p14:sldId id="719"/>
            <p14:sldId id="720"/>
            <p14:sldId id="723"/>
            <p14:sldId id="721"/>
          </p14:sldIdLst>
        </p14:section>
        <p14:section name="default methods" id="{EC9544C7-9AD0-5D43-AD63-846AE72578A5}">
          <p14:sldIdLst>
            <p14:sldId id="724"/>
            <p14:sldId id="725"/>
            <p14:sldId id="726"/>
            <p14:sldId id="727"/>
            <p14:sldId id="731"/>
            <p14:sldId id="732"/>
          </p14:sldIdLst>
        </p14:section>
        <p14:section name="Arrays" id="{BE0E9FF2-B4E0-C04F-BC2D-EE6653B103A1}">
          <p14:sldIdLst>
            <p14:sldId id="730"/>
            <p14:sldId id="728"/>
            <p14:sldId id="729"/>
          </p14:sldIdLst>
        </p14:section>
        <p14:section name="Existential Types" id="{CD1F7DCC-81E8-AF4E-9E77-9ED5A3AD9507}">
          <p14:sldIdLst>
            <p14:sldId id="734"/>
            <p14:sldId id="736"/>
            <p14:sldId id="733"/>
            <p14:sldId id="735"/>
            <p14:sldId id="737"/>
            <p14:sldId id="738"/>
            <p14:sldId id="73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22" autoAdjust="0"/>
  </p:normalViewPr>
  <p:slideViewPr>
    <p:cSldViewPr>
      <p:cViewPr varScale="1">
        <p:scale>
          <a:sx n="85" d="100"/>
          <a:sy n="85" d="100"/>
        </p:scale>
        <p:origin x="-17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61" y="2544"/>
      </p:cViewPr>
      <p:guideLst>
        <p:guide orient="horz" pos="2156"/>
        <p:guide pos="290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35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2700" y="-53975"/>
            <a:ext cx="2962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4925" tIns="0" rIns="34925" bIns="0" numCol="1" anchor="t" anchorCtr="0" compatLnSpc="1">
            <a:prstTxWarp prst="textNoShape">
              <a:avLst/>
            </a:prstTxWarp>
          </a:bodyPr>
          <a:lstStyle>
            <a:lvl1pPr defTabSz="1473200">
              <a:defRPr sz="2200" i="1">
                <a:latin typeface="Arial" charset="0"/>
                <a:cs typeface="+mn-cs"/>
              </a:defRPr>
            </a:lvl1pPr>
          </a:lstStyle>
          <a:p>
            <a:pPr>
              <a:defRPr/>
            </a:pPr>
            <a:endParaRPr lang="en-US"/>
          </a:p>
        </p:txBody>
      </p:sp>
      <p:sp>
        <p:nvSpPr>
          <p:cNvPr id="2051" name="Rectangle 3"/>
          <p:cNvSpPr>
            <a:spLocks noGrp="1" noChangeArrowheads="1"/>
          </p:cNvSpPr>
          <p:nvPr>
            <p:ph type="dt" idx="1"/>
          </p:nvPr>
        </p:nvSpPr>
        <p:spPr bwMode="auto">
          <a:xfrm>
            <a:off x="3843338" y="-53975"/>
            <a:ext cx="2962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4925" tIns="0" rIns="34925" bIns="0" numCol="1" anchor="t" anchorCtr="0" compatLnSpc="1">
            <a:prstTxWarp prst="textNoShape">
              <a:avLst/>
            </a:prstTxWarp>
          </a:bodyPr>
          <a:lstStyle>
            <a:lvl1pPr algn="r" defTabSz="1473200">
              <a:defRPr sz="2200" i="1">
                <a:latin typeface="Arial" charset="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14400" y="744538"/>
            <a:ext cx="4964113" cy="37226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4875" y="4711700"/>
            <a:ext cx="4983163"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38112" tIns="68262" rIns="138112" bIns="682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12700" y="9374188"/>
            <a:ext cx="2962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4925" tIns="0" rIns="34925" bIns="0" numCol="1" anchor="b" anchorCtr="0" compatLnSpc="1">
            <a:prstTxWarp prst="textNoShape">
              <a:avLst/>
            </a:prstTxWarp>
          </a:bodyPr>
          <a:lstStyle>
            <a:lvl1pPr defTabSz="1473200">
              <a:defRPr sz="2200" i="1">
                <a:latin typeface="Arial"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43338" y="9374188"/>
            <a:ext cx="2962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34925" tIns="0" rIns="34925" bIns="0" numCol="1" anchor="b" anchorCtr="0" compatLnSpc="1">
            <a:prstTxWarp prst="textNoShape">
              <a:avLst/>
            </a:prstTxWarp>
          </a:bodyPr>
          <a:lstStyle>
            <a:lvl1pPr algn="r" defTabSz="1473200">
              <a:defRPr sz="2200" i="1">
                <a:latin typeface="Arial" charset="0"/>
                <a:cs typeface="+mn-cs"/>
              </a:defRPr>
            </a:lvl1pPr>
          </a:lstStyle>
          <a:p>
            <a:pPr>
              <a:defRPr/>
            </a:pPr>
            <a:fld id="{8BF01776-90BA-2140-9C12-39FDB35566FA}" type="slidenum">
              <a:rPr lang="en-US"/>
              <a:pPr>
                <a:defRPr/>
              </a:pPr>
              <a:t>‹#›</a:t>
            </a:fld>
            <a:endParaRPr lang="en-US"/>
          </a:p>
        </p:txBody>
      </p:sp>
    </p:spTree>
    <p:extLst>
      <p:ext uri="{BB962C8B-B14F-4D97-AF65-F5344CB8AC3E}">
        <p14:creationId xmlns:p14="http://schemas.microsoft.com/office/powerpoint/2010/main" val="1770806072"/>
      </p:ext>
    </p:extLst>
  </p:cSld>
  <p:clrMap bg1="lt1" tx1="dk1" bg2="lt2" tx2="dk2" accent1="accent1" accent2="accent2" accent3="accent3" accent4="accent4" accent5="accent5" accent6="accent6" hlink="hlink" folHlink="folHlink"/>
  <p:notesStyle>
    <a:lvl1pPr algn="l" defTabSz="1473200" rtl="0" eaLnBrk="0" fontAlgn="base" hangingPunct="0">
      <a:spcBef>
        <a:spcPct val="30000"/>
      </a:spcBef>
      <a:spcAft>
        <a:spcPct val="0"/>
      </a:spcAft>
      <a:defRPr sz="2200" kern="1200">
        <a:solidFill>
          <a:schemeClr val="tx1"/>
        </a:solidFill>
        <a:latin typeface="Times New Roman" charset="0"/>
        <a:ea typeface="ＭＳ Ｐゴシック" charset="0"/>
        <a:cs typeface="ＭＳ Ｐゴシック" charset="0"/>
      </a:defRPr>
    </a:lvl1pPr>
    <a:lvl2pPr marL="649288" algn="l" defTabSz="1473200" rtl="0" eaLnBrk="0" fontAlgn="base" hangingPunct="0">
      <a:spcBef>
        <a:spcPct val="30000"/>
      </a:spcBef>
      <a:spcAft>
        <a:spcPct val="0"/>
      </a:spcAft>
      <a:defRPr sz="2200" kern="1200">
        <a:solidFill>
          <a:schemeClr val="tx1"/>
        </a:solidFill>
        <a:latin typeface="Times New Roman" charset="0"/>
        <a:ea typeface="ＭＳ Ｐゴシック" charset="0"/>
        <a:cs typeface="+mn-cs"/>
      </a:defRPr>
    </a:lvl2pPr>
    <a:lvl3pPr marL="1304925" algn="l" defTabSz="1473200" rtl="0" eaLnBrk="0" fontAlgn="base" hangingPunct="0">
      <a:spcBef>
        <a:spcPct val="30000"/>
      </a:spcBef>
      <a:spcAft>
        <a:spcPct val="0"/>
      </a:spcAft>
      <a:defRPr sz="2200" kern="1200">
        <a:solidFill>
          <a:schemeClr val="tx1"/>
        </a:solidFill>
        <a:latin typeface="Times New Roman" charset="0"/>
        <a:ea typeface="ＭＳ Ｐゴシック" charset="0"/>
        <a:cs typeface="+mn-cs"/>
      </a:defRPr>
    </a:lvl3pPr>
    <a:lvl4pPr marL="1992313" algn="l" defTabSz="1473200" rtl="0" eaLnBrk="0" fontAlgn="base" hangingPunct="0">
      <a:spcBef>
        <a:spcPct val="30000"/>
      </a:spcBef>
      <a:spcAft>
        <a:spcPct val="0"/>
      </a:spcAft>
      <a:defRPr sz="2200" kern="1200">
        <a:solidFill>
          <a:schemeClr val="tx1"/>
        </a:solidFill>
        <a:latin typeface="Times New Roman" charset="0"/>
        <a:ea typeface="ＭＳ Ｐゴシック" charset="0"/>
        <a:cs typeface="+mn-cs"/>
      </a:defRPr>
    </a:lvl4pPr>
    <a:lvl5pPr marL="2644775" algn="l" defTabSz="1473200" rtl="0" eaLnBrk="0" fontAlgn="base" hangingPunct="0">
      <a:spcBef>
        <a:spcPct val="30000"/>
      </a:spcBef>
      <a:spcAft>
        <a:spcPct val="0"/>
      </a:spcAft>
      <a:defRPr sz="2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5</a:t>
            </a:fld>
            <a:endParaRPr lang="en-US"/>
          </a:p>
        </p:txBody>
      </p:sp>
    </p:spTree>
    <p:extLst>
      <p:ext uri="{BB962C8B-B14F-4D97-AF65-F5344CB8AC3E}">
        <p14:creationId xmlns:p14="http://schemas.microsoft.com/office/powerpoint/2010/main" val="413103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stackoverflow.com</a:t>
            </a:r>
            <a:r>
              <a:rPr lang="en-US" dirty="0" smtClean="0"/>
              <a:t>/questions/24006489/reducing-a-list-of-unaryoperators-in-java-8</a:t>
            </a:r>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6</a:t>
            </a:fld>
            <a:endParaRPr lang="en-US"/>
          </a:p>
        </p:txBody>
      </p:sp>
    </p:spTree>
    <p:extLst>
      <p:ext uri="{BB962C8B-B14F-4D97-AF65-F5344CB8AC3E}">
        <p14:creationId xmlns:p14="http://schemas.microsoft.com/office/powerpoint/2010/main" val="402265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7</a:t>
            </a:fld>
            <a:endParaRPr lang="en-US"/>
          </a:p>
        </p:txBody>
      </p:sp>
    </p:spTree>
    <p:extLst>
      <p:ext uri="{BB962C8B-B14F-4D97-AF65-F5344CB8AC3E}">
        <p14:creationId xmlns:p14="http://schemas.microsoft.com/office/powerpoint/2010/main" val="413103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stackoverflow.com</a:t>
            </a:r>
            <a:r>
              <a:rPr lang="en-US" dirty="0" smtClean="0"/>
              <a:t>/questions/33108540/why-can-we-not-use-default-methods-in-lambda-expressions</a:t>
            </a:r>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10</a:t>
            </a:fld>
            <a:endParaRPr lang="en-US"/>
          </a:p>
        </p:txBody>
      </p:sp>
    </p:spTree>
    <p:extLst>
      <p:ext uri="{BB962C8B-B14F-4D97-AF65-F5344CB8AC3E}">
        <p14:creationId xmlns:p14="http://schemas.microsoft.com/office/powerpoint/2010/main" val="91468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11</a:t>
            </a:fld>
            <a:endParaRPr lang="en-US"/>
          </a:p>
        </p:txBody>
      </p:sp>
    </p:spTree>
    <p:extLst>
      <p:ext uri="{BB962C8B-B14F-4D97-AF65-F5344CB8AC3E}">
        <p14:creationId xmlns:p14="http://schemas.microsoft.com/office/powerpoint/2010/main" val="309317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12</a:t>
            </a:fld>
            <a:endParaRPr lang="en-US"/>
          </a:p>
        </p:txBody>
      </p:sp>
    </p:spTree>
    <p:extLst>
      <p:ext uri="{BB962C8B-B14F-4D97-AF65-F5344CB8AC3E}">
        <p14:creationId xmlns:p14="http://schemas.microsoft.com/office/powerpoint/2010/main" val="91468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BF01776-90BA-2140-9C12-39FDB35566FA}" type="slidenum">
              <a:rPr lang="en-US" smtClean="0"/>
              <a:pPr>
                <a:defRPr/>
              </a:pPr>
              <a:t>13</a:t>
            </a:fld>
            <a:endParaRPr lang="en-US"/>
          </a:p>
        </p:txBody>
      </p:sp>
    </p:spTree>
    <p:extLst>
      <p:ext uri="{BB962C8B-B14F-4D97-AF65-F5344CB8AC3E}">
        <p14:creationId xmlns:p14="http://schemas.microsoft.com/office/powerpoint/2010/main" val="91468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 has no relation to U (not possible to declare that A is an upper bound of U) there will be no static type checking. Therefore use a raw type and assume A == U rather than propagating the separation of A and U throughout the code-base. The runtime type of U is never checked for equality with the component type of the runtime type of A[]. Runtime checking will be performed when an element is stored in A[], thus if A is not a super type of U an </a:t>
            </a:r>
            <a:r>
              <a:rPr lang="en-US" dirty="0" err="1" smtClean="0"/>
              <a:t>ArrayStoreException</a:t>
            </a:r>
            <a:r>
              <a:rPr lang="en-US" dirty="0" smtClean="0"/>
              <a:t> will be thrown.</a:t>
            </a:r>
            <a:endParaRPr lang="en-US" dirty="0"/>
          </a:p>
        </p:txBody>
      </p:sp>
      <p:sp>
        <p:nvSpPr>
          <p:cNvPr id="4" name="Slide Number Placeholder 3"/>
          <p:cNvSpPr>
            <a:spLocks noGrp="1"/>
          </p:cNvSpPr>
          <p:nvPr>
            <p:ph type="sldNum" sz="quarter" idx="10"/>
          </p:nvPr>
        </p:nvSpPr>
        <p:spPr/>
        <p:txBody>
          <a:bodyPr/>
          <a:lstStyle/>
          <a:p>
            <a:fld id="{2FBAFFA6-7D61-834B-9C2E-8E69B7BCB11E}" type="slidenum">
              <a:rPr lang="en-US" smtClean="0"/>
              <a:t>15</a:t>
            </a:fld>
            <a:endParaRPr lang="en-US"/>
          </a:p>
        </p:txBody>
      </p:sp>
    </p:spTree>
    <p:extLst>
      <p:ext uri="{BB962C8B-B14F-4D97-AF65-F5344CB8AC3E}">
        <p14:creationId xmlns:p14="http://schemas.microsoft.com/office/powerpoint/2010/main" val="336656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AFFA6-7D61-834B-9C2E-8E69B7BCB11E}" type="slidenum">
              <a:rPr lang="en-US" smtClean="0"/>
              <a:t>16</a:t>
            </a:fld>
            <a:endParaRPr lang="en-US"/>
          </a:p>
        </p:txBody>
      </p:sp>
    </p:spTree>
    <p:extLst>
      <p:ext uri="{BB962C8B-B14F-4D97-AF65-F5344CB8AC3E}">
        <p14:creationId xmlns:p14="http://schemas.microsoft.com/office/powerpoint/2010/main" val="336656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l-G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l-GR" smtClean="0"/>
              <a:t>Click to edit Master subtitle style</a:t>
            </a:r>
            <a:endParaRPr lang="en-US"/>
          </a:p>
        </p:txBody>
      </p:sp>
    </p:spTree>
    <p:extLst>
      <p:ext uri="{BB962C8B-B14F-4D97-AF65-F5344CB8AC3E}">
        <p14:creationId xmlns:p14="http://schemas.microsoft.com/office/powerpoint/2010/main" val="381668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414063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17463"/>
            <a:ext cx="2282825" cy="6200775"/>
          </a:xfrm>
        </p:spPr>
        <p:txBody>
          <a:bodyPr vert="eaVert"/>
          <a:lstStyle/>
          <a:p>
            <a:r>
              <a:rPr lang="el-GR" smtClean="0"/>
              <a:t>Click to edit Master title style</a:t>
            </a:r>
            <a:endParaRPr lang="en-US"/>
          </a:p>
        </p:txBody>
      </p:sp>
      <p:sp>
        <p:nvSpPr>
          <p:cNvPr id="3" name="Vertical Text Placeholder 2"/>
          <p:cNvSpPr>
            <a:spLocks noGrp="1"/>
          </p:cNvSpPr>
          <p:nvPr>
            <p:ph type="body" orient="vert" idx="1"/>
          </p:nvPr>
        </p:nvSpPr>
        <p:spPr>
          <a:xfrm>
            <a:off x="0" y="17463"/>
            <a:ext cx="6700838" cy="6200775"/>
          </a:xfrm>
        </p:spPr>
        <p:txBody>
          <a:bodyPr vert="eaVert"/>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37403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463"/>
            <a:ext cx="9136063" cy="827087"/>
          </a:xfrm>
        </p:spPr>
        <p:txBody>
          <a:bodyPr/>
          <a:lstStyle/>
          <a:p>
            <a:r>
              <a:rPr lang="el-GR" smtClean="0"/>
              <a:t>Click to edit Master title style</a:t>
            </a:r>
            <a:endParaRPr lang="en-US"/>
          </a:p>
        </p:txBody>
      </p:sp>
      <p:sp>
        <p:nvSpPr>
          <p:cNvPr id="3" name="Text Placeholder 2"/>
          <p:cNvSpPr>
            <a:spLocks noGrp="1"/>
          </p:cNvSpPr>
          <p:nvPr>
            <p:ph type="body" sz="half" idx="1"/>
          </p:nvPr>
        </p:nvSpPr>
        <p:spPr>
          <a:xfrm>
            <a:off x="98425" y="1141413"/>
            <a:ext cx="4413250" cy="5076825"/>
          </a:xfrm>
        </p:spPr>
        <p:txBody>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
        <p:nvSpPr>
          <p:cNvPr id="4" name="Content Placeholder 3"/>
          <p:cNvSpPr>
            <a:spLocks noGrp="1"/>
          </p:cNvSpPr>
          <p:nvPr>
            <p:ph sz="half" idx="2"/>
          </p:nvPr>
        </p:nvSpPr>
        <p:spPr>
          <a:xfrm>
            <a:off x="4664075" y="1141413"/>
            <a:ext cx="4414838" cy="5076825"/>
          </a:xfrm>
        </p:spPr>
        <p:txBody>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391735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n-US"/>
          </a:p>
        </p:txBody>
      </p:sp>
      <p:sp>
        <p:nvSpPr>
          <p:cNvPr id="3" name="Content Placeholder 2"/>
          <p:cNvSpPr>
            <a:spLocks noGrp="1"/>
          </p:cNvSpPr>
          <p:nvPr>
            <p:ph idx="1"/>
          </p:nvPr>
        </p:nvSpPr>
        <p:spPr/>
        <p:txBody>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267865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l-G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smtClean="0"/>
              <a:t>Click to edit Master text styles</a:t>
            </a:r>
          </a:p>
        </p:txBody>
      </p:sp>
    </p:spTree>
    <p:extLst>
      <p:ext uri="{BB962C8B-B14F-4D97-AF65-F5344CB8AC3E}">
        <p14:creationId xmlns:p14="http://schemas.microsoft.com/office/powerpoint/2010/main" val="175334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n-US"/>
          </a:p>
        </p:txBody>
      </p:sp>
      <p:sp>
        <p:nvSpPr>
          <p:cNvPr id="3" name="Content Placeholder 2"/>
          <p:cNvSpPr>
            <a:spLocks noGrp="1"/>
          </p:cNvSpPr>
          <p:nvPr>
            <p:ph sz="half" idx="1"/>
          </p:nvPr>
        </p:nvSpPr>
        <p:spPr>
          <a:xfrm>
            <a:off x="98425" y="1141413"/>
            <a:ext cx="441325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
        <p:nvSpPr>
          <p:cNvPr id="4" name="Content Placeholder 3"/>
          <p:cNvSpPr>
            <a:spLocks noGrp="1"/>
          </p:cNvSpPr>
          <p:nvPr>
            <p:ph sz="half" idx="2"/>
          </p:nvPr>
        </p:nvSpPr>
        <p:spPr>
          <a:xfrm>
            <a:off x="4664075" y="1141413"/>
            <a:ext cx="4414838"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170107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l-G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Tree>
    <p:extLst>
      <p:ext uri="{BB962C8B-B14F-4D97-AF65-F5344CB8AC3E}">
        <p14:creationId xmlns:p14="http://schemas.microsoft.com/office/powerpoint/2010/main" val="199533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n-US"/>
          </a:p>
        </p:txBody>
      </p:sp>
    </p:spTree>
    <p:extLst>
      <p:ext uri="{BB962C8B-B14F-4D97-AF65-F5344CB8AC3E}">
        <p14:creationId xmlns:p14="http://schemas.microsoft.com/office/powerpoint/2010/main" val="288379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9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l-G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Click to edit Master text styles</a:t>
            </a:r>
          </a:p>
        </p:txBody>
      </p:sp>
    </p:spTree>
    <p:extLst>
      <p:ext uri="{BB962C8B-B14F-4D97-AF65-F5344CB8AC3E}">
        <p14:creationId xmlns:p14="http://schemas.microsoft.com/office/powerpoint/2010/main" val="119585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l-G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Click to edit Master text styles</a:t>
            </a:r>
          </a:p>
        </p:txBody>
      </p:sp>
    </p:spTree>
    <p:extLst>
      <p:ext uri="{BB962C8B-B14F-4D97-AF65-F5344CB8AC3E}">
        <p14:creationId xmlns:p14="http://schemas.microsoft.com/office/powerpoint/2010/main" val="3206421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98425" y="1141413"/>
            <a:ext cx="8980488"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ChangeArrowheads="1"/>
          </p:cNvSpPr>
          <p:nvPr/>
        </p:nvSpPr>
        <p:spPr bwMode="auto">
          <a:xfrm>
            <a:off x="42863" y="11113"/>
            <a:ext cx="89916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28" name="Rectangle 4"/>
          <p:cNvSpPr>
            <a:spLocks noChangeArrowheads="1"/>
          </p:cNvSpPr>
          <p:nvPr/>
        </p:nvSpPr>
        <p:spPr bwMode="auto">
          <a:xfrm>
            <a:off x="8604250" y="6400800"/>
            <a:ext cx="43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r" defTabSz="762000">
              <a:defRPr/>
            </a:pPr>
            <a:fld id="{BF9D12B0-967A-134A-B440-AA5AAD655849}" type="slidenum">
              <a:rPr lang="en-US" sz="1400">
                <a:latin typeface="Times New Roman" charset="0"/>
                <a:cs typeface="+mn-cs"/>
              </a:rPr>
              <a:pPr algn="r" defTabSz="762000">
                <a:defRPr/>
              </a:pPr>
              <a:t>‹#›</a:t>
            </a:fld>
            <a:endParaRPr lang="en-US" sz="1400">
              <a:latin typeface="Times New Roman" charset="0"/>
              <a:cs typeface="+mn-cs"/>
            </a:endParaRPr>
          </a:p>
        </p:txBody>
      </p:sp>
      <p:sp>
        <p:nvSpPr>
          <p:cNvPr id="1038" name="Rectangle 14"/>
          <p:cNvSpPr>
            <a:spLocks noGrp="1" noChangeArrowheads="1"/>
          </p:cNvSpPr>
          <p:nvPr>
            <p:ph type="title"/>
          </p:nvPr>
        </p:nvSpPr>
        <p:spPr bwMode="auto">
          <a:xfrm>
            <a:off x="0" y="17463"/>
            <a:ext cx="9136063"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9" name="Line 15"/>
          <p:cNvSpPr>
            <a:spLocks noChangeShapeType="1"/>
          </p:cNvSpPr>
          <p:nvPr/>
        </p:nvSpPr>
        <p:spPr bwMode="auto">
          <a:xfrm>
            <a:off x="100013" y="6403975"/>
            <a:ext cx="8864600" cy="0"/>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40" name="Line 16"/>
          <p:cNvSpPr>
            <a:spLocks noChangeShapeType="1"/>
          </p:cNvSpPr>
          <p:nvPr/>
        </p:nvSpPr>
        <p:spPr bwMode="auto">
          <a:xfrm>
            <a:off x="31750" y="844550"/>
            <a:ext cx="9064625" cy="0"/>
          </a:xfrm>
          <a:prstGeom prst="line">
            <a:avLst/>
          </a:prstGeom>
          <a:noFill/>
          <a:ln w="508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41" name="Rectangle 17"/>
          <p:cNvSpPr>
            <a:spLocks noChangeArrowheads="1"/>
          </p:cNvSpPr>
          <p:nvPr/>
        </p:nvSpPr>
        <p:spPr bwMode="auto">
          <a:xfrm>
            <a:off x="49213" y="6399213"/>
            <a:ext cx="898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defTabSz="762000">
              <a:defRPr/>
            </a:pPr>
            <a:r>
              <a:rPr lang="en-US" sz="1400" dirty="0" smtClean="0">
                <a:latin typeface="Times New Roman" charset="0"/>
                <a:cs typeface="+mn-cs"/>
              </a:rPr>
              <a:t>Bitter</a:t>
            </a:r>
            <a:r>
              <a:rPr lang="en-US" sz="1400" baseline="0" dirty="0" smtClean="0">
                <a:latin typeface="Times New Roman" charset="0"/>
                <a:cs typeface="+mn-cs"/>
              </a:rPr>
              <a:t> Java 8</a:t>
            </a:r>
            <a:r>
              <a:rPr lang="en-US" sz="1400" dirty="0" smtClean="0">
                <a:latin typeface="Times New Roman" charset="0"/>
                <a:cs typeface="+mn-cs"/>
              </a:rPr>
              <a:t>            </a:t>
            </a:r>
            <a:r>
              <a:rPr lang="en-US" sz="1400" dirty="0" err="1" smtClean="0">
                <a:latin typeface="Times New Roman" charset="0"/>
                <a:cs typeface="Times New Roman" charset="0"/>
              </a:rPr>
              <a:t>JCrete</a:t>
            </a:r>
            <a:r>
              <a:rPr lang="en-US" sz="1400" dirty="0" smtClean="0">
                <a:latin typeface="Times New Roman" charset="0"/>
                <a:cs typeface="Times New Roman" charset="0"/>
              </a:rPr>
              <a:t>© 2016               John </a:t>
            </a:r>
            <a:r>
              <a:rPr lang="en-US" sz="1400" dirty="0" err="1" smtClean="0">
                <a:latin typeface="Times New Roman" charset="0"/>
                <a:cs typeface="Times New Roman" charset="0"/>
              </a:rPr>
              <a:t>Kostaras</a:t>
            </a:r>
            <a:endParaRPr lang="en-US" sz="1400" dirty="0">
              <a:latin typeface="Times New Roman" charset="0"/>
              <a:cs typeface="Times New Roman" charset="0"/>
            </a:endParaRPr>
          </a:p>
        </p:txBody>
      </p:sp>
      <p:grpSp>
        <p:nvGrpSpPr>
          <p:cNvPr id="1033" name="Group 20"/>
          <p:cNvGrpSpPr>
            <a:grpSpLocks/>
          </p:cNvGrpSpPr>
          <p:nvPr userDrawn="1"/>
        </p:nvGrpSpPr>
        <p:grpSpPr bwMode="auto">
          <a:xfrm>
            <a:off x="6931025" y="668338"/>
            <a:ext cx="2027238" cy="403225"/>
            <a:chOff x="4366" y="421"/>
            <a:chExt cx="1277" cy="254"/>
          </a:xfrm>
        </p:grpSpPr>
        <p:sp>
          <p:nvSpPr>
            <p:cNvPr id="1042" name="Rectangle 18"/>
            <p:cNvSpPr>
              <a:spLocks noChangeArrowheads="1"/>
            </p:cNvSpPr>
            <p:nvPr userDrawn="1"/>
          </p:nvSpPr>
          <p:spPr bwMode="auto">
            <a:xfrm>
              <a:off x="4366" y="421"/>
              <a:ext cx="1277" cy="239"/>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smtClean="0">
                  <a:cs typeface="+mn-cs"/>
                </a:rPr>
                <a:t>Bitter Java 8</a:t>
              </a:r>
              <a:endParaRPr lang="el-GR" baseline="30000" dirty="0">
                <a:cs typeface="+mn-cs"/>
              </a:endParaRPr>
            </a:p>
          </p:txBody>
        </p:sp>
        <p:sp>
          <p:nvSpPr>
            <p:cNvPr id="1043" name="Rectangle 19"/>
            <p:cNvSpPr>
              <a:spLocks noChangeArrowheads="1"/>
            </p:cNvSpPr>
            <p:nvPr userDrawn="1"/>
          </p:nvSpPr>
          <p:spPr bwMode="auto">
            <a:xfrm>
              <a:off x="4660" y="42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defTabSz="762000">
                <a:defRPr/>
              </a:pPr>
              <a:endParaRPr lang="el-GR" sz="2000">
                <a:latin typeface="Arial" charset="0"/>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762000" rtl="0" eaLnBrk="0" fontAlgn="base" hangingPunct="0">
        <a:spcBef>
          <a:spcPct val="0"/>
        </a:spcBef>
        <a:spcAft>
          <a:spcPct val="0"/>
        </a:spcAft>
        <a:defRPr sz="3200" b="1">
          <a:solidFill>
            <a:schemeClr val="accent2"/>
          </a:solidFill>
          <a:latin typeface="+mj-lt"/>
          <a:ea typeface="+mj-ea"/>
          <a:cs typeface="ＭＳ Ｐゴシック" charset="0"/>
        </a:defRPr>
      </a:lvl1pPr>
      <a:lvl2pPr algn="ctr" defTabSz="762000" rtl="0" eaLnBrk="0" fontAlgn="base" hangingPunct="0">
        <a:spcBef>
          <a:spcPct val="0"/>
        </a:spcBef>
        <a:spcAft>
          <a:spcPct val="0"/>
        </a:spcAft>
        <a:defRPr sz="3200" b="1">
          <a:solidFill>
            <a:schemeClr val="accent2"/>
          </a:solidFill>
          <a:latin typeface="Arial" charset="0"/>
          <a:ea typeface="ＭＳ Ｐゴシック" charset="0"/>
          <a:cs typeface="ＭＳ Ｐゴシック" charset="0"/>
        </a:defRPr>
      </a:lvl2pPr>
      <a:lvl3pPr algn="ctr" defTabSz="762000" rtl="0" eaLnBrk="0" fontAlgn="base" hangingPunct="0">
        <a:spcBef>
          <a:spcPct val="0"/>
        </a:spcBef>
        <a:spcAft>
          <a:spcPct val="0"/>
        </a:spcAft>
        <a:defRPr sz="3200" b="1">
          <a:solidFill>
            <a:schemeClr val="accent2"/>
          </a:solidFill>
          <a:latin typeface="Arial" charset="0"/>
          <a:ea typeface="ＭＳ Ｐゴシック" charset="0"/>
          <a:cs typeface="ＭＳ Ｐゴシック" charset="0"/>
        </a:defRPr>
      </a:lvl3pPr>
      <a:lvl4pPr algn="ctr" defTabSz="762000" rtl="0" eaLnBrk="0" fontAlgn="base" hangingPunct="0">
        <a:spcBef>
          <a:spcPct val="0"/>
        </a:spcBef>
        <a:spcAft>
          <a:spcPct val="0"/>
        </a:spcAft>
        <a:defRPr sz="3200" b="1">
          <a:solidFill>
            <a:schemeClr val="accent2"/>
          </a:solidFill>
          <a:latin typeface="Arial" charset="0"/>
          <a:ea typeface="ＭＳ Ｐゴシック" charset="0"/>
          <a:cs typeface="ＭＳ Ｐゴシック" charset="0"/>
        </a:defRPr>
      </a:lvl4pPr>
      <a:lvl5pPr algn="ctr" defTabSz="762000" rtl="0" eaLnBrk="0" fontAlgn="base" hangingPunct="0">
        <a:spcBef>
          <a:spcPct val="0"/>
        </a:spcBef>
        <a:spcAft>
          <a:spcPct val="0"/>
        </a:spcAft>
        <a:defRPr sz="3200" b="1">
          <a:solidFill>
            <a:schemeClr val="accent2"/>
          </a:solidFill>
          <a:latin typeface="Arial" charset="0"/>
          <a:ea typeface="ＭＳ Ｐゴシック" charset="0"/>
          <a:cs typeface="ＭＳ Ｐゴシック" charset="0"/>
        </a:defRPr>
      </a:lvl5pPr>
      <a:lvl6pPr marL="457200" algn="ctr" defTabSz="762000" rtl="0" eaLnBrk="0" fontAlgn="base" hangingPunct="0">
        <a:spcBef>
          <a:spcPct val="0"/>
        </a:spcBef>
        <a:spcAft>
          <a:spcPct val="0"/>
        </a:spcAft>
        <a:defRPr sz="3200" b="1">
          <a:solidFill>
            <a:schemeClr val="accent2"/>
          </a:solidFill>
          <a:latin typeface="Arial" charset="0"/>
          <a:ea typeface="ＭＳ Ｐゴシック" charset="0"/>
        </a:defRPr>
      </a:lvl6pPr>
      <a:lvl7pPr marL="914400" algn="ctr" defTabSz="762000" rtl="0" eaLnBrk="0" fontAlgn="base" hangingPunct="0">
        <a:spcBef>
          <a:spcPct val="0"/>
        </a:spcBef>
        <a:spcAft>
          <a:spcPct val="0"/>
        </a:spcAft>
        <a:defRPr sz="3200" b="1">
          <a:solidFill>
            <a:schemeClr val="accent2"/>
          </a:solidFill>
          <a:latin typeface="Arial" charset="0"/>
          <a:ea typeface="ＭＳ Ｐゴシック" charset="0"/>
        </a:defRPr>
      </a:lvl7pPr>
      <a:lvl8pPr marL="1371600" algn="ctr" defTabSz="762000" rtl="0" eaLnBrk="0" fontAlgn="base" hangingPunct="0">
        <a:spcBef>
          <a:spcPct val="0"/>
        </a:spcBef>
        <a:spcAft>
          <a:spcPct val="0"/>
        </a:spcAft>
        <a:defRPr sz="3200" b="1">
          <a:solidFill>
            <a:schemeClr val="accent2"/>
          </a:solidFill>
          <a:latin typeface="Arial" charset="0"/>
          <a:ea typeface="ＭＳ Ｐゴシック" charset="0"/>
        </a:defRPr>
      </a:lvl8pPr>
      <a:lvl9pPr marL="1828800" algn="ctr" defTabSz="762000" rtl="0" eaLnBrk="0" fontAlgn="base" hangingPunct="0">
        <a:spcBef>
          <a:spcPct val="0"/>
        </a:spcBef>
        <a:spcAft>
          <a:spcPct val="0"/>
        </a:spcAft>
        <a:defRPr sz="3200" b="1">
          <a:solidFill>
            <a:schemeClr val="accent2"/>
          </a:solidFill>
          <a:latin typeface="Arial" charset="0"/>
          <a:ea typeface="ＭＳ Ｐゴシック" charset="0"/>
        </a:defRPr>
      </a:lvl9pPr>
    </p:titleStyle>
    <p:bodyStyle>
      <a:lvl1pPr marL="342900" indent="-342900" algn="l" defTabSz="762000" rtl="0" eaLnBrk="0" fontAlgn="base" hangingPunct="0">
        <a:spcBef>
          <a:spcPct val="20000"/>
        </a:spcBef>
        <a:spcAft>
          <a:spcPct val="0"/>
        </a:spcAft>
        <a:buClr>
          <a:schemeClr val="accent2"/>
        </a:buClr>
        <a:buFont typeface="Wingdings" charset="0"/>
        <a:buChar char="Ø"/>
        <a:defRPr sz="2000">
          <a:solidFill>
            <a:schemeClr val="tx1"/>
          </a:solidFill>
          <a:latin typeface="+mn-lt"/>
          <a:ea typeface="+mn-ea"/>
          <a:cs typeface="ＭＳ Ｐゴシック" charset="0"/>
        </a:defRPr>
      </a:lvl1pPr>
      <a:lvl2pPr marL="742950" indent="-285750" algn="l" defTabSz="762000"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defRPr>
      </a:lvl2pPr>
      <a:lvl3pPr marL="1143000" indent="-228600" algn="l" defTabSz="762000" rtl="0" eaLnBrk="0" fontAlgn="base" hangingPunct="0">
        <a:spcBef>
          <a:spcPct val="20000"/>
        </a:spcBef>
        <a:spcAft>
          <a:spcPct val="0"/>
        </a:spcAft>
        <a:buClr>
          <a:schemeClr val="accent2"/>
        </a:buClr>
        <a:buFont typeface="Wingdings" charset="0"/>
        <a:buChar char="q"/>
        <a:defRPr>
          <a:solidFill>
            <a:schemeClr val="tx1"/>
          </a:solidFill>
          <a:latin typeface="+mn-lt"/>
          <a:ea typeface="+mn-ea"/>
        </a:defRPr>
      </a:lvl3pPr>
      <a:lvl4pPr marL="1600200" indent="-228600" algn="l" defTabSz="762000" rtl="0" eaLnBrk="0" fontAlgn="base" hangingPunct="0">
        <a:spcBef>
          <a:spcPct val="20000"/>
        </a:spcBef>
        <a:spcAft>
          <a:spcPct val="0"/>
        </a:spcAft>
        <a:buClr>
          <a:schemeClr val="accent2"/>
        </a:buClr>
        <a:buFont typeface="Wingdings" charset="0"/>
        <a:buChar char="v"/>
        <a:defRPr>
          <a:solidFill>
            <a:schemeClr val="tx1"/>
          </a:solidFill>
          <a:latin typeface="+mn-lt"/>
          <a:ea typeface="+mn-ea"/>
        </a:defRPr>
      </a:lvl4pPr>
      <a:lvl5pPr marL="2057400" indent="-228600" algn="l" defTabSz="762000" rtl="0" eaLnBrk="0" fontAlgn="base" hangingPunct="0">
        <a:spcBef>
          <a:spcPct val="20000"/>
        </a:spcBef>
        <a:spcAft>
          <a:spcPct val="0"/>
        </a:spcAft>
        <a:buClr>
          <a:schemeClr val="accent2"/>
        </a:buClr>
        <a:buChar char="•"/>
        <a:defRPr sz="1400">
          <a:solidFill>
            <a:schemeClr val="tx1"/>
          </a:solidFill>
          <a:latin typeface="+mn-lt"/>
          <a:ea typeface="+mn-ea"/>
        </a:defRPr>
      </a:lvl5pPr>
      <a:lvl6pPr marL="2514600" indent="-228600" algn="l" defTabSz="762000" rtl="0" eaLnBrk="0" fontAlgn="base" hangingPunct="0">
        <a:spcBef>
          <a:spcPct val="20000"/>
        </a:spcBef>
        <a:spcAft>
          <a:spcPct val="0"/>
        </a:spcAft>
        <a:buClr>
          <a:schemeClr val="accent2"/>
        </a:buClr>
        <a:buChar char="•"/>
        <a:defRPr sz="1400">
          <a:solidFill>
            <a:schemeClr val="tx1"/>
          </a:solidFill>
          <a:latin typeface="+mn-lt"/>
          <a:ea typeface="+mn-ea"/>
        </a:defRPr>
      </a:lvl6pPr>
      <a:lvl7pPr marL="2971800" indent="-228600" algn="l" defTabSz="762000" rtl="0" eaLnBrk="0" fontAlgn="base" hangingPunct="0">
        <a:spcBef>
          <a:spcPct val="20000"/>
        </a:spcBef>
        <a:spcAft>
          <a:spcPct val="0"/>
        </a:spcAft>
        <a:buClr>
          <a:schemeClr val="accent2"/>
        </a:buClr>
        <a:buChar char="•"/>
        <a:defRPr sz="1400">
          <a:solidFill>
            <a:schemeClr val="tx1"/>
          </a:solidFill>
          <a:latin typeface="+mn-lt"/>
          <a:ea typeface="+mn-ea"/>
        </a:defRPr>
      </a:lvl7pPr>
      <a:lvl8pPr marL="3429000" indent="-228600" algn="l" defTabSz="762000" rtl="0" eaLnBrk="0" fontAlgn="base" hangingPunct="0">
        <a:spcBef>
          <a:spcPct val="20000"/>
        </a:spcBef>
        <a:spcAft>
          <a:spcPct val="0"/>
        </a:spcAft>
        <a:buClr>
          <a:schemeClr val="accent2"/>
        </a:buClr>
        <a:buChar char="•"/>
        <a:defRPr sz="1400">
          <a:solidFill>
            <a:schemeClr val="tx1"/>
          </a:solidFill>
          <a:latin typeface="+mn-lt"/>
          <a:ea typeface="+mn-ea"/>
        </a:defRPr>
      </a:lvl8pPr>
      <a:lvl9pPr marL="3886200" indent="-228600" algn="l" defTabSz="762000" rtl="0" eaLnBrk="0" fontAlgn="base" hangingPunct="0">
        <a:spcBef>
          <a:spcPct val="20000"/>
        </a:spcBef>
        <a:spcAft>
          <a:spcPct val="0"/>
        </a:spcAft>
        <a:buClr>
          <a:schemeClr val="accent2"/>
        </a:buClr>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hyperlink" Target="http://www.lambdafaq.org/can-lambda-expressions-be-used-to-define-recursive-functions/" TargetMode="External"/><Relationship Id="rId4" Type="http://schemas.openxmlformats.org/officeDocument/2006/relationships/hyperlink" Target="http://cr.openjdk.java.net/~briangoetz/lambda/lambda-state-4.html" TargetMode="External"/><Relationship Id="rId5" Type="http://schemas.openxmlformats.org/officeDocument/2006/relationships/hyperlink" Target="http://mail.openjdk.java.net/pipermail/lambda-dev/2012-October/006216.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ctrTitle"/>
          </p:nvPr>
        </p:nvSpPr>
        <p:spPr/>
        <p:txBody>
          <a:bodyPr/>
          <a:lstStyle/>
          <a:p>
            <a:r>
              <a:rPr lang="en-US" sz="4000" dirty="0" smtClean="0"/>
              <a:t>Bitter Java 8</a:t>
            </a:r>
            <a:endParaRPr lang="el-GR" sz="4000" dirty="0"/>
          </a:p>
        </p:txBody>
      </p:sp>
      <p:sp>
        <p:nvSpPr>
          <p:cNvPr id="24581" name="Rectangle 5"/>
          <p:cNvSpPr>
            <a:spLocks noGrp="1" noChangeArrowheads="1"/>
          </p:cNvSpPr>
          <p:nvPr>
            <p:ph type="subTitle" idx="1"/>
          </p:nvPr>
        </p:nvSpPr>
        <p:spPr/>
        <p:txBody>
          <a:bodyPr/>
          <a:lstStyle/>
          <a:p>
            <a:r>
              <a:rPr lang="en-US" sz="2800" dirty="0" err="1" smtClean="0"/>
              <a:t>Ioannis</a:t>
            </a:r>
            <a:r>
              <a:rPr lang="en-US" sz="2800" dirty="0" smtClean="0"/>
              <a:t> </a:t>
            </a:r>
            <a:r>
              <a:rPr lang="en-US" sz="2800" dirty="0" err="1" smtClean="0"/>
              <a:t>Kostaras</a:t>
            </a:r>
            <a:endParaRPr lang="en-US" sz="2800" dirty="0" smtClean="0"/>
          </a:p>
          <a:p>
            <a:r>
              <a:rPr lang="en-US" sz="2800" dirty="0" err="1" smtClean="0"/>
              <a:t>JCrete</a:t>
            </a:r>
            <a:r>
              <a:rPr lang="en-US" sz="2800" dirty="0" smtClean="0"/>
              <a:t> 2016</a:t>
            </a:r>
            <a:endParaRPr lang="el-GR" sz="2800" dirty="0"/>
          </a:p>
        </p:txBody>
      </p:sp>
    </p:spTree>
    <p:extLst>
      <p:ext uri="{BB962C8B-B14F-4D97-AF65-F5344CB8AC3E}">
        <p14:creationId xmlns:p14="http://schemas.microsoft.com/office/powerpoint/2010/main" val="159471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Example</a:t>
            </a:r>
            <a:endParaRPr lang="el-GR" dirty="0"/>
          </a:p>
        </p:txBody>
      </p:sp>
      <p:sp>
        <p:nvSpPr>
          <p:cNvPr id="102403" name="Rectangle 3"/>
          <p:cNvSpPr>
            <a:spLocks noGrp="1" noChangeArrowheads="1"/>
          </p:cNvSpPr>
          <p:nvPr>
            <p:ph type="body" idx="1"/>
          </p:nvPr>
        </p:nvSpPr>
        <p:spPr>
          <a:xfrm>
            <a:off x="0" y="908720"/>
            <a:ext cx="9144000" cy="3096344"/>
          </a:xfrm>
        </p:spPr>
        <p:style>
          <a:lnRef idx="1">
            <a:schemeClr val="accent4"/>
          </a:lnRef>
          <a:fillRef idx="2">
            <a:schemeClr val="accent4"/>
          </a:fillRef>
          <a:effectRef idx="1">
            <a:schemeClr val="accent4"/>
          </a:effectRef>
          <a:fontRef idx="minor">
            <a:schemeClr val="dk1"/>
          </a:fontRef>
        </p:style>
        <p:txBody>
          <a:bodyPr/>
          <a:lstStyle/>
          <a:p>
            <a:pPr>
              <a:buNone/>
            </a:pPr>
            <a:r>
              <a:rPr lang="en-US" dirty="0">
                <a:latin typeface="Courier New" charset="0"/>
              </a:rPr>
              <a:t> private </a:t>
            </a:r>
            <a:r>
              <a:rPr lang="en-US" dirty="0" err="1">
                <a:latin typeface="Courier New" charset="0"/>
              </a:rPr>
              <a:t>BaseWrapper</a:t>
            </a:r>
            <a:r>
              <a:rPr lang="en-US" dirty="0">
                <a:latin typeface="Courier New" charset="0"/>
              </a:rPr>
              <a:t> </a:t>
            </a:r>
            <a:r>
              <a:rPr lang="en-US" dirty="0" err="1">
                <a:latin typeface="Courier New" charset="0"/>
              </a:rPr>
              <a:t>getWrapper</a:t>
            </a:r>
            <a:r>
              <a:rPr lang="en-US" dirty="0" smtClean="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UnaryOperator</a:t>
            </a:r>
            <a:r>
              <a:rPr lang="en-US" dirty="0">
                <a:latin typeface="Courier New" charset="0"/>
              </a:rPr>
              <a:t>&lt;String&gt; </a:t>
            </a:r>
            <a:r>
              <a:rPr lang="en-US" dirty="0" err="1">
                <a:latin typeface="Courier New" charset="0"/>
              </a:rPr>
              <a:t>showText</a:t>
            </a:r>
            <a:r>
              <a:rPr lang="en-US" dirty="0">
                <a:latin typeface="Courier New" charset="0"/>
              </a:rPr>
              <a:t>) {</a:t>
            </a:r>
          </a:p>
          <a:p>
            <a:pPr>
              <a:buNone/>
            </a:pPr>
            <a:r>
              <a:rPr lang="en-US" dirty="0">
                <a:latin typeface="Courier New" charset="0"/>
              </a:rPr>
              <a:t>        return s -&gt; {</a:t>
            </a:r>
          </a:p>
          <a:p>
            <a:pPr>
              <a:buNone/>
            </a:pPr>
            <a:r>
              <a:rPr lang="en-US" dirty="0">
                <a:latin typeface="Courier New" charset="0"/>
              </a:rPr>
              <a:t>            String text = </a:t>
            </a:r>
            <a:r>
              <a:rPr lang="en-US" u="sng" dirty="0">
                <a:uFill>
                  <a:solidFill>
                    <a:srgbClr val="FF3300"/>
                  </a:solidFill>
                </a:uFill>
                <a:latin typeface="Courier New" charset="0"/>
              </a:rPr>
              <a:t>before(s)</a:t>
            </a:r>
            <a:r>
              <a:rPr lang="en-US" dirty="0">
                <a:latin typeface="Courier New" charset="0"/>
              </a:rPr>
              <a:t>;</a:t>
            </a:r>
          </a:p>
          <a:p>
            <a:pPr>
              <a:buNone/>
            </a:pPr>
            <a:r>
              <a:rPr lang="en-US" dirty="0">
                <a:latin typeface="Courier New" charset="0"/>
              </a:rPr>
              <a:t>            text = </a:t>
            </a:r>
            <a:r>
              <a:rPr lang="en-US" dirty="0" err="1">
                <a:latin typeface="Courier New" charset="0"/>
              </a:rPr>
              <a:t>showText.apply</a:t>
            </a:r>
            <a:r>
              <a:rPr lang="en-US" dirty="0">
                <a:latin typeface="Courier New" charset="0"/>
              </a:rPr>
              <a:t>(text); //call-forward</a:t>
            </a:r>
          </a:p>
          <a:p>
            <a:pPr>
              <a:buNone/>
            </a:pPr>
            <a:r>
              <a:rPr lang="en-US" dirty="0">
                <a:latin typeface="Courier New" charset="0"/>
              </a:rPr>
              <a:t>            return </a:t>
            </a:r>
            <a:r>
              <a:rPr lang="en-US" u="sng" dirty="0">
                <a:uFill>
                  <a:solidFill>
                    <a:srgbClr val="FF3300"/>
                  </a:solidFill>
                </a:uFill>
                <a:latin typeface="Courier New" charset="0"/>
              </a:rPr>
              <a:t>after(text)</a:t>
            </a:r>
            <a:r>
              <a:rPr lang="en-US" dirty="0">
                <a:latin typeface="Courier New" charset="0"/>
              </a:rPr>
              <a:t>;</a:t>
            </a:r>
          </a:p>
          <a:p>
            <a:pPr>
              <a:buNone/>
            </a:pPr>
            <a:r>
              <a:rPr lang="en-US" dirty="0">
                <a:latin typeface="Courier New" charset="0"/>
              </a:rPr>
              <a:t>        };</a:t>
            </a:r>
          </a:p>
          <a:p>
            <a:pPr>
              <a:buNone/>
            </a:pPr>
            <a:r>
              <a:rPr lang="en-US" dirty="0">
                <a:latin typeface="Courier New" charset="0"/>
              </a:rPr>
              <a:t> </a:t>
            </a:r>
            <a:r>
              <a:rPr lang="en-US" dirty="0" smtClean="0">
                <a:latin typeface="Courier New" charset="0"/>
              </a:rPr>
              <a:t>}</a:t>
            </a:r>
          </a:p>
          <a:p>
            <a:pPr>
              <a:buNone/>
            </a:pPr>
            <a:endParaRPr lang="en-US" dirty="0">
              <a:latin typeface="Courier New" charset="0"/>
            </a:endParaRPr>
          </a:p>
          <a:p>
            <a:r>
              <a:rPr lang="en-US" dirty="0"/>
              <a:t>The lambda body simply is not in the context of a subclass of the </a:t>
            </a:r>
            <a:r>
              <a:rPr lang="en-US" dirty="0" smtClean="0"/>
              <a:t>interface</a:t>
            </a:r>
          </a:p>
          <a:p>
            <a:r>
              <a:rPr lang="en-US" b="1" dirty="0"/>
              <a:t>Practically speaking, it is unusual for a lambda expression to need to talk about itself</a:t>
            </a:r>
            <a:r>
              <a:rPr lang="en-US" dirty="0"/>
              <a:t> (either to call itself recursively or to invoke its other methods), while it is more common to want to use names to refer to things in the enclosing class that would otherwise be shadowed (this, </a:t>
            </a:r>
            <a:r>
              <a:rPr lang="en-US" dirty="0" err="1"/>
              <a:t>toString</a:t>
            </a:r>
            <a:r>
              <a:rPr lang="en-US" dirty="0"/>
              <a:t>()). </a:t>
            </a:r>
            <a:r>
              <a:rPr lang="en-US" b="1" dirty="0"/>
              <a:t>If it is necessary for a lambda expression to refer to itself (as if via this), a method reference or an anonymous inner class should be used instead</a:t>
            </a:r>
            <a:r>
              <a:rPr lang="en-US" b="1" dirty="0" smtClean="0"/>
              <a:t>.</a:t>
            </a:r>
            <a:endParaRPr lang="en-US" dirty="0"/>
          </a:p>
        </p:txBody>
      </p:sp>
      <p:sp>
        <p:nvSpPr>
          <p:cNvPr id="2" name="Rounded Rectangular Callout 1"/>
          <p:cNvSpPr/>
          <p:nvPr/>
        </p:nvSpPr>
        <p:spPr bwMode="auto">
          <a:xfrm>
            <a:off x="4355976" y="3212976"/>
            <a:ext cx="3888432" cy="720080"/>
          </a:xfrm>
          <a:prstGeom prst="wedgeRoundRectCallout">
            <a:avLst>
              <a:gd name="adj1" fmla="val -73223"/>
              <a:gd name="adj2" fmla="val -57500"/>
              <a:gd name="adj3" fmla="val 16667"/>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r>
              <a:rPr kumimoji="0" lang="en-GB" sz="1800" b="0" i="0" u="none" strike="noStrike" cap="none" normalizeH="0" baseline="0" dirty="0" smtClean="0">
                <a:ln>
                  <a:noFill/>
                </a:ln>
                <a:solidFill>
                  <a:schemeClr val="tx1"/>
                </a:solidFill>
                <a:effectLst/>
                <a:latin typeface="Arial Greek" charset="0"/>
                <a:ea typeface="ＭＳ Ｐゴシック" charset="0"/>
              </a:rPr>
              <a:t>Cannot find symbol! </a:t>
            </a:r>
            <a:r>
              <a:rPr lang="en-US" b="1" dirty="0">
                <a:latin typeface="Courier New" charset="0"/>
              </a:rPr>
              <a:t>this</a:t>
            </a:r>
            <a:r>
              <a:rPr kumimoji="0" lang="en-US" sz="1800" b="0" i="0" u="none" strike="noStrike" cap="none" normalizeH="0" baseline="0" dirty="0" smtClean="0">
                <a:ln>
                  <a:noFill/>
                </a:ln>
                <a:solidFill>
                  <a:schemeClr val="tx1"/>
                </a:solidFill>
                <a:effectLst/>
                <a:latin typeface="Arial Greek" charset="0"/>
                <a:ea typeface="ＭＳ Ｐゴシック" charset="0"/>
              </a:rPr>
              <a:t> </a:t>
            </a:r>
            <a:r>
              <a:rPr kumimoji="0" lang="en-GB" sz="1800" b="0" i="0" u="none" strike="noStrike" cap="none" normalizeH="0" baseline="0" dirty="0" smtClean="0">
                <a:ln>
                  <a:noFill/>
                </a:ln>
                <a:solidFill>
                  <a:schemeClr val="tx1"/>
                </a:solidFill>
                <a:effectLst/>
                <a:latin typeface="Arial Greek" charset="0"/>
                <a:ea typeface="ＭＳ Ｐゴシック" charset="0"/>
              </a:rPr>
              <a:t>doesn’t refer to </a:t>
            </a:r>
            <a:r>
              <a:rPr lang="en-US" b="1" dirty="0" err="1">
                <a:latin typeface="Courier New" charset="0"/>
              </a:rPr>
              <a:t>BaseWrapper</a:t>
            </a:r>
            <a:r>
              <a:rPr lang="en-US" dirty="0">
                <a:latin typeface="Courier New" charset="0"/>
              </a:rPr>
              <a:t> </a:t>
            </a:r>
            <a:endParaRPr kumimoji="0" lang="en-GB" sz="1800" b="0" i="0" u="none" strike="noStrike" cap="none" normalizeH="0" baseline="0" dirty="0">
              <a:ln>
                <a:noFill/>
              </a:ln>
              <a:solidFill>
                <a:schemeClr val="tx1"/>
              </a:solidFill>
              <a:effectLst/>
              <a:latin typeface="Arial Greek" charset="0"/>
              <a:ea typeface="ＭＳ Ｐゴシック" charset="0"/>
            </a:endParaRPr>
          </a:p>
        </p:txBody>
      </p:sp>
    </p:spTree>
    <p:extLst>
      <p:ext uri="{BB962C8B-B14F-4D97-AF65-F5344CB8AC3E}">
        <p14:creationId xmlns:p14="http://schemas.microsoft.com/office/powerpoint/2010/main" val="3326380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03">
                                            <p:txEl>
                                              <p:pRg st="9" end="9"/>
                                            </p:txEl>
                                          </p:spTgt>
                                        </p:tgtEl>
                                        <p:attrNameLst>
                                          <p:attrName>style.visibility</p:attrName>
                                        </p:attrNameLst>
                                      </p:cBhvr>
                                      <p:to>
                                        <p:strVal val="visible"/>
                                      </p:to>
                                    </p:set>
                                    <p:animEffect transition="in" filter="dissolve">
                                      <p:cBhvr>
                                        <p:cTn id="12" dur="500"/>
                                        <p:tgtEl>
                                          <p:spTgt spid="102403">
                                            <p:txEl>
                                              <p:pRg st="9" end="9"/>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2403">
                                            <p:txEl>
                                              <p:pRg st="10" end="10"/>
                                            </p:txEl>
                                          </p:spTgt>
                                        </p:tgtEl>
                                        <p:attrNameLst>
                                          <p:attrName>style.visibility</p:attrName>
                                        </p:attrNameLst>
                                      </p:cBhvr>
                                      <p:to>
                                        <p:strVal val="visible"/>
                                      </p:to>
                                    </p:set>
                                    <p:animEffect transition="in" filter="dissolve">
                                      <p:cBhvr>
                                        <p:cTn id="15" dur="500"/>
                                        <p:tgtEl>
                                          <p:spTgt spid="102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hlinkClick r:id="rId3"/>
              </a:rPr>
              <a:t>Maurice Naftalin's Lambda </a:t>
            </a:r>
            <a:r>
              <a:rPr lang="en-US" dirty="0" smtClean="0">
                <a:hlinkClick r:id="rId3"/>
              </a:rPr>
              <a:t>FAQ</a:t>
            </a:r>
            <a:endParaRPr lang="en-US" dirty="0" smtClean="0"/>
          </a:p>
          <a:p>
            <a:r>
              <a:rPr lang="en-US" b="1" i="1" dirty="0"/>
              <a:t>Can lambda expressions be used to define recursive functions?</a:t>
            </a:r>
            <a:endParaRPr lang="en-US" b="1" i="1" dirty="0" smtClean="0"/>
          </a:p>
          <a:p>
            <a:pPr marL="0" indent="0">
              <a:buNone/>
            </a:pPr>
            <a:r>
              <a:rPr lang="sv-SE" dirty="0" err="1">
                <a:latin typeface="Courier New"/>
                <a:cs typeface="Courier New"/>
              </a:rPr>
              <a:t>UnaryOperator</a:t>
            </a:r>
            <a:r>
              <a:rPr lang="sv-SE" dirty="0">
                <a:latin typeface="Courier New"/>
                <a:cs typeface="Courier New"/>
              </a:rPr>
              <a:t>&lt;</a:t>
            </a:r>
            <a:r>
              <a:rPr lang="sv-SE" dirty="0" err="1">
                <a:latin typeface="Courier New"/>
                <a:cs typeface="Courier New"/>
              </a:rPr>
              <a:t>Integer</a:t>
            </a:r>
            <a:r>
              <a:rPr lang="sv-SE" dirty="0">
                <a:latin typeface="Courier New"/>
                <a:cs typeface="Courier New"/>
              </a:rPr>
              <a:t>&gt; </a:t>
            </a:r>
            <a:r>
              <a:rPr lang="sv-SE" dirty="0" err="1">
                <a:latin typeface="Courier New"/>
                <a:cs typeface="Courier New"/>
              </a:rPr>
              <a:t>factorial</a:t>
            </a:r>
            <a:r>
              <a:rPr lang="sv-SE" dirty="0">
                <a:latin typeface="Courier New"/>
                <a:cs typeface="Courier New"/>
              </a:rPr>
              <a:t> = </a:t>
            </a:r>
            <a:endParaRPr lang="sv-SE" dirty="0" smtClean="0">
              <a:latin typeface="Courier New"/>
              <a:cs typeface="Courier New"/>
            </a:endParaRPr>
          </a:p>
          <a:p>
            <a:pPr marL="0" indent="0">
              <a:buNone/>
            </a:pPr>
            <a:r>
              <a:rPr lang="sv-SE" dirty="0">
                <a:latin typeface="Courier New"/>
                <a:cs typeface="Courier New"/>
              </a:rPr>
              <a:t> </a:t>
            </a:r>
            <a:r>
              <a:rPr lang="sv-SE" dirty="0" smtClean="0">
                <a:latin typeface="Courier New"/>
                <a:cs typeface="Courier New"/>
              </a:rPr>
              <a:t>        i </a:t>
            </a:r>
            <a:r>
              <a:rPr lang="sv-SE" dirty="0">
                <a:latin typeface="Courier New"/>
                <a:cs typeface="Courier New"/>
              </a:rPr>
              <a:t>-&gt; i == 0 ? 1 : i * </a:t>
            </a:r>
            <a:r>
              <a:rPr lang="sv-SE" dirty="0" err="1">
                <a:latin typeface="Courier New"/>
                <a:cs typeface="Courier New"/>
              </a:rPr>
              <a:t>factorial.apply</a:t>
            </a:r>
            <a:r>
              <a:rPr lang="sv-SE" dirty="0">
                <a:latin typeface="Courier New"/>
                <a:cs typeface="Courier New"/>
              </a:rPr>
              <a:t>( i - 1 );</a:t>
            </a:r>
            <a:endParaRPr lang="en-GB" dirty="0" smtClean="0">
              <a:latin typeface="Courier New"/>
              <a:cs typeface="Courier New"/>
            </a:endParaRPr>
          </a:p>
          <a:p>
            <a:r>
              <a:rPr lang="en-US" i="1" dirty="0" smtClean="0"/>
              <a:t>[</a:t>
            </a:r>
            <a:r>
              <a:rPr lang="en-US" i="1" dirty="0"/>
              <a:t>Edit, 28-July-2013] </a:t>
            </a:r>
            <a:r>
              <a:rPr lang="en-US" i="1" dirty="0" smtClean="0"/>
              <a:t>[…] a </a:t>
            </a:r>
            <a:r>
              <a:rPr lang="en-US" i="1" dirty="0"/>
              <a:t>long-superseded </a:t>
            </a:r>
            <a:r>
              <a:rPr lang="en-US" i="1" dirty="0">
                <a:hlinkClick r:id="rId4"/>
              </a:rPr>
              <a:t>version of SoL</a:t>
            </a:r>
            <a:r>
              <a:rPr lang="en-US" i="1" dirty="0"/>
              <a:t> did state (in §6, with examples) that the assignment-before-use rule would be refined to allow lambdas to use local variables for self-reference. That decision was reversed and the facility </a:t>
            </a:r>
            <a:r>
              <a:rPr lang="en-US" i="1" dirty="0">
                <a:hlinkClick r:id="rId5"/>
              </a:rPr>
              <a:t>removed from the JSR spec</a:t>
            </a:r>
            <a:r>
              <a:rPr lang="en-US" i="1" dirty="0"/>
              <a:t> in October 2012, because it was felt that there was too much work involved to be worth supporting a corner-case with a simple workaround. </a:t>
            </a:r>
          </a:p>
          <a:p>
            <a:endParaRPr lang="en-GB" dirty="0"/>
          </a:p>
        </p:txBody>
      </p:sp>
    </p:spTree>
    <p:extLst>
      <p:ext uri="{BB962C8B-B14F-4D97-AF65-F5344CB8AC3E}">
        <p14:creationId xmlns:p14="http://schemas.microsoft.com/office/powerpoint/2010/main" val="37746866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Solution?</a:t>
            </a:r>
            <a:endParaRPr lang="el-GR" dirty="0"/>
          </a:p>
        </p:txBody>
      </p:sp>
      <p:sp>
        <p:nvSpPr>
          <p:cNvPr id="102403" name="Rectangle 3"/>
          <p:cNvSpPr>
            <a:spLocks noGrp="1" noChangeArrowheads="1"/>
          </p:cNvSpPr>
          <p:nvPr>
            <p:ph type="body" idx="1"/>
          </p:nvPr>
        </p:nvSpPr>
        <p:spPr>
          <a:xfrm>
            <a:off x="0" y="1052736"/>
            <a:ext cx="9144000" cy="5328592"/>
          </a:xfrm>
        </p:spPr>
        <p:style>
          <a:lnRef idx="1">
            <a:schemeClr val="accent4"/>
          </a:lnRef>
          <a:fillRef idx="2">
            <a:schemeClr val="accent4"/>
          </a:fillRef>
          <a:effectRef idx="1">
            <a:schemeClr val="accent4"/>
          </a:effectRef>
          <a:fontRef idx="minor">
            <a:schemeClr val="dk1"/>
          </a:fontRef>
        </p:style>
        <p:txBody>
          <a:bodyPr/>
          <a:lstStyle/>
          <a:p>
            <a:pPr>
              <a:buNone/>
            </a:pPr>
            <a:r>
              <a:rPr lang="en-US" dirty="0">
                <a:latin typeface="Courier New" charset="0"/>
              </a:rPr>
              <a:t>public interface </a:t>
            </a:r>
            <a:r>
              <a:rPr lang="en-US" b="1" dirty="0" err="1">
                <a:latin typeface="Courier New" charset="0"/>
              </a:rPr>
              <a:t>BaseWrapper</a:t>
            </a:r>
            <a:r>
              <a:rPr lang="en-US" dirty="0">
                <a:latin typeface="Courier New" charset="0"/>
              </a:rPr>
              <a:t> extends </a:t>
            </a:r>
            <a:r>
              <a:rPr lang="en-US" dirty="0" err="1">
                <a:latin typeface="Courier New" charset="0"/>
              </a:rPr>
              <a:t>UnaryOperator</a:t>
            </a:r>
            <a:r>
              <a:rPr lang="en-US" dirty="0">
                <a:latin typeface="Courier New" charset="0"/>
              </a:rPr>
              <a:t>&lt;String</a:t>
            </a:r>
            <a:r>
              <a:rPr lang="en-US" dirty="0" smtClean="0">
                <a:latin typeface="Courier New" charset="0"/>
              </a:rPr>
              <a:t>&gt; </a:t>
            </a:r>
          </a:p>
          <a:p>
            <a:pPr>
              <a:buNone/>
            </a:pPr>
            <a:r>
              <a:rPr lang="en-US" dirty="0" smtClean="0">
                <a:latin typeface="Courier New" charset="0"/>
              </a:rPr>
              <a:t>{</a:t>
            </a:r>
            <a:endParaRPr lang="en-US" dirty="0">
              <a:latin typeface="Courier New" charset="0"/>
            </a:endParaRPr>
          </a:p>
          <a:p>
            <a:pPr>
              <a:buNone/>
            </a:pPr>
            <a:r>
              <a:rPr lang="en-US" dirty="0">
                <a:latin typeface="Courier New" charset="0"/>
              </a:rPr>
              <a:t>    </a:t>
            </a:r>
            <a:r>
              <a:rPr lang="en-US" b="1" dirty="0" smtClean="0">
                <a:latin typeface="Courier New" charset="0"/>
              </a:rPr>
              <a:t>static</a:t>
            </a:r>
            <a:r>
              <a:rPr lang="en-US" dirty="0" smtClean="0">
                <a:latin typeface="Courier New" charset="0"/>
              </a:rPr>
              <a:t> String </a:t>
            </a:r>
            <a:r>
              <a:rPr lang="en-US" dirty="0">
                <a:latin typeface="Courier New" charset="0"/>
              </a:rPr>
              <a:t>before(String </a:t>
            </a:r>
            <a:r>
              <a:rPr lang="en-US" dirty="0" err="1">
                <a:latin typeface="Courier New" charset="0"/>
              </a:rPr>
              <a:t>aText</a:t>
            </a:r>
            <a:r>
              <a:rPr lang="en-US" dirty="0">
                <a:latin typeface="Courier New" charset="0"/>
              </a:rPr>
              <a:t>) </a:t>
            </a:r>
            <a:r>
              <a:rPr lang="en-US" dirty="0" smtClean="0">
                <a:latin typeface="Courier New" charset="0"/>
              </a:rPr>
              <a:t>{ return </a:t>
            </a:r>
            <a:r>
              <a:rPr lang="en-US" dirty="0" err="1">
                <a:latin typeface="Courier New" charset="0"/>
              </a:rPr>
              <a:t>aText</a:t>
            </a:r>
            <a:r>
              <a:rPr lang="en-US" dirty="0" smtClean="0">
                <a:latin typeface="Courier New" charset="0"/>
              </a:rPr>
              <a:t>; }</a:t>
            </a:r>
            <a:endParaRPr lang="en-US" dirty="0">
              <a:latin typeface="Courier New" charset="0"/>
            </a:endParaRPr>
          </a:p>
          <a:p>
            <a:pPr>
              <a:buNone/>
            </a:pPr>
            <a:r>
              <a:rPr lang="en-US" dirty="0">
                <a:latin typeface="Courier New" charset="0"/>
              </a:rPr>
              <a:t>    </a:t>
            </a:r>
            <a:r>
              <a:rPr lang="en-US" b="1" dirty="0">
                <a:latin typeface="Courier New" charset="0"/>
              </a:rPr>
              <a:t>static</a:t>
            </a:r>
            <a:r>
              <a:rPr lang="en-US" dirty="0">
                <a:latin typeface="Courier New" charset="0"/>
              </a:rPr>
              <a:t> </a:t>
            </a:r>
            <a:r>
              <a:rPr lang="en-US" dirty="0" smtClean="0">
                <a:latin typeface="Courier New" charset="0"/>
              </a:rPr>
              <a:t>String </a:t>
            </a:r>
            <a:r>
              <a:rPr lang="en-US" dirty="0">
                <a:latin typeface="Courier New" charset="0"/>
              </a:rPr>
              <a:t>after(String </a:t>
            </a:r>
            <a:r>
              <a:rPr lang="en-US" dirty="0" err="1">
                <a:latin typeface="Courier New" charset="0"/>
              </a:rPr>
              <a:t>aText</a:t>
            </a:r>
            <a:r>
              <a:rPr lang="en-US" dirty="0">
                <a:latin typeface="Courier New" charset="0"/>
              </a:rPr>
              <a:t>) </a:t>
            </a:r>
            <a:r>
              <a:rPr lang="en-US" dirty="0" smtClean="0">
                <a:latin typeface="Courier New" charset="0"/>
              </a:rPr>
              <a:t>{ return </a:t>
            </a:r>
            <a:r>
              <a:rPr lang="en-US" dirty="0" err="1">
                <a:latin typeface="Courier New" charset="0"/>
              </a:rPr>
              <a:t>aText</a:t>
            </a:r>
            <a:r>
              <a:rPr lang="en-US" dirty="0" smtClean="0">
                <a:latin typeface="Courier New" charset="0"/>
              </a:rPr>
              <a:t>; }</a:t>
            </a:r>
            <a:endParaRPr lang="en-US" dirty="0">
              <a:latin typeface="Courier New" charset="0"/>
            </a:endParaRPr>
          </a:p>
          <a:p>
            <a:pPr>
              <a:buNone/>
            </a:pPr>
            <a:r>
              <a:rPr lang="en-US" dirty="0" smtClean="0">
                <a:latin typeface="Courier New" charset="0"/>
              </a:rPr>
              <a:t>} </a:t>
            </a:r>
          </a:p>
          <a:p>
            <a:pPr>
              <a:buNone/>
            </a:pPr>
            <a:r>
              <a:rPr lang="en-US" dirty="0" smtClean="0">
                <a:latin typeface="Courier New" charset="0"/>
              </a:rPr>
              <a:t>private </a:t>
            </a:r>
            <a:r>
              <a:rPr lang="en-US" dirty="0" err="1">
                <a:latin typeface="Courier New" charset="0"/>
              </a:rPr>
              <a:t>BaseWrapper</a:t>
            </a:r>
            <a:r>
              <a:rPr lang="en-US" dirty="0">
                <a:latin typeface="Courier New" charset="0"/>
              </a:rPr>
              <a:t> </a:t>
            </a:r>
            <a:r>
              <a:rPr lang="en-US" b="1" dirty="0" err="1" smtClean="0">
                <a:latin typeface="Courier New" charset="0"/>
              </a:rPr>
              <a:t>getBaseWrapper</a:t>
            </a:r>
            <a:r>
              <a:rPr lang="en-US" dirty="0" smtClean="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UnaryOperator</a:t>
            </a:r>
            <a:r>
              <a:rPr lang="en-US" dirty="0">
                <a:latin typeface="Courier New" charset="0"/>
              </a:rPr>
              <a:t>&lt;String&gt; </a:t>
            </a:r>
            <a:r>
              <a:rPr lang="en-US" dirty="0" err="1">
                <a:latin typeface="Courier New" charset="0"/>
              </a:rPr>
              <a:t>showText</a:t>
            </a:r>
            <a:r>
              <a:rPr lang="en-US" dirty="0">
                <a:latin typeface="Courier New" charset="0"/>
              </a:rPr>
              <a:t>) {</a:t>
            </a:r>
          </a:p>
          <a:p>
            <a:pPr>
              <a:buNone/>
            </a:pPr>
            <a:r>
              <a:rPr lang="en-US" dirty="0">
                <a:latin typeface="Courier New" charset="0"/>
              </a:rPr>
              <a:t>        return s -&gt; {</a:t>
            </a:r>
          </a:p>
          <a:p>
            <a:pPr>
              <a:buNone/>
            </a:pPr>
            <a:r>
              <a:rPr lang="en-US" dirty="0">
                <a:latin typeface="Courier New" charset="0"/>
              </a:rPr>
              <a:t>            String text = </a:t>
            </a:r>
            <a:r>
              <a:rPr lang="en-US" dirty="0" err="1" smtClean="0">
                <a:latin typeface="Courier New" charset="0"/>
              </a:rPr>
              <a:t>BaseWrapper.</a:t>
            </a:r>
            <a:r>
              <a:rPr lang="en-US" u="sng" dirty="0" err="1" smtClean="0">
                <a:uFill>
                  <a:solidFill>
                    <a:srgbClr val="FF3300"/>
                  </a:solidFill>
                </a:uFill>
                <a:latin typeface="Courier New" charset="0"/>
              </a:rPr>
              <a:t>before</a:t>
            </a:r>
            <a:r>
              <a:rPr lang="en-US" u="sng" dirty="0">
                <a:uFill>
                  <a:solidFill>
                    <a:srgbClr val="FF3300"/>
                  </a:solidFill>
                </a:uFill>
                <a:latin typeface="Courier New" charset="0"/>
              </a:rPr>
              <a:t>(s)</a:t>
            </a:r>
            <a:r>
              <a:rPr lang="en-US" dirty="0">
                <a:latin typeface="Courier New" charset="0"/>
              </a:rPr>
              <a:t>;</a:t>
            </a:r>
          </a:p>
          <a:p>
            <a:pPr>
              <a:buNone/>
            </a:pPr>
            <a:r>
              <a:rPr lang="en-US" dirty="0">
                <a:latin typeface="Courier New" charset="0"/>
              </a:rPr>
              <a:t>            text = </a:t>
            </a:r>
            <a:r>
              <a:rPr lang="en-US" dirty="0" err="1">
                <a:latin typeface="Courier New" charset="0"/>
              </a:rPr>
              <a:t>showText.apply</a:t>
            </a:r>
            <a:r>
              <a:rPr lang="en-US" dirty="0">
                <a:latin typeface="Courier New" charset="0"/>
              </a:rPr>
              <a:t>(text); //call-forward</a:t>
            </a:r>
          </a:p>
          <a:p>
            <a:pPr>
              <a:buNone/>
            </a:pPr>
            <a:r>
              <a:rPr lang="en-US" dirty="0">
                <a:latin typeface="Courier New" charset="0"/>
              </a:rPr>
              <a:t>            return </a:t>
            </a:r>
            <a:r>
              <a:rPr lang="en-US" dirty="0" err="1" smtClean="0">
                <a:latin typeface="Courier New" charset="0"/>
              </a:rPr>
              <a:t>BaseWrapper.</a:t>
            </a:r>
            <a:r>
              <a:rPr lang="en-US" u="sng" dirty="0" err="1" smtClean="0">
                <a:uFill>
                  <a:solidFill>
                    <a:srgbClr val="FF3300"/>
                  </a:solidFill>
                </a:uFill>
                <a:latin typeface="Courier New" charset="0"/>
              </a:rPr>
              <a:t>after</a:t>
            </a:r>
            <a:r>
              <a:rPr lang="en-US" u="sng" dirty="0">
                <a:uFill>
                  <a:solidFill>
                    <a:srgbClr val="FF3300"/>
                  </a:solidFill>
                </a:uFill>
                <a:latin typeface="Courier New" charset="0"/>
              </a:rPr>
              <a:t>(text)</a:t>
            </a:r>
            <a:r>
              <a:rPr lang="en-US" dirty="0">
                <a:latin typeface="Courier New" charset="0"/>
              </a:rPr>
              <a:t>;</a:t>
            </a:r>
          </a:p>
          <a:p>
            <a:pPr>
              <a:buNone/>
            </a:pPr>
            <a:r>
              <a:rPr lang="en-US" dirty="0">
                <a:latin typeface="Courier New" charset="0"/>
              </a:rPr>
              <a:t>        };</a:t>
            </a:r>
          </a:p>
          <a:p>
            <a:pPr>
              <a:buNone/>
            </a:pPr>
            <a:r>
              <a:rPr lang="en-US" dirty="0">
                <a:latin typeface="Courier New" charset="0"/>
              </a:rPr>
              <a:t> </a:t>
            </a:r>
            <a:r>
              <a:rPr lang="en-US" dirty="0" smtClean="0">
                <a:latin typeface="Courier New" charset="0"/>
              </a:rPr>
              <a:t>}</a:t>
            </a:r>
          </a:p>
          <a:p>
            <a:pPr>
              <a:buNone/>
            </a:pPr>
            <a:endParaRPr lang="en-US" dirty="0">
              <a:latin typeface="Courier New" charset="0"/>
            </a:endParaRPr>
          </a:p>
        </p:txBody>
      </p:sp>
    </p:spTree>
    <p:extLst>
      <p:ext uri="{BB962C8B-B14F-4D97-AF65-F5344CB8AC3E}">
        <p14:creationId xmlns:p14="http://schemas.microsoft.com/office/powerpoint/2010/main" val="3224364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t>Solution?</a:t>
            </a:r>
            <a:endParaRPr lang="el-GR" dirty="0"/>
          </a:p>
        </p:txBody>
      </p:sp>
      <p:sp>
        <p:nvSpPr>
          <p:cNvPr id="102403" name="Rectangle 3"/>
          <p:cNvSpPr>
            <a:spLocks noGrp="1" noChangeArrowheads="1"/>
          </p:cNvSpPr>
          <p:nvPr>
            <p:ph type="body" idx="1"/>
          </p:nvPr>
        </p:nvSpPr>
        <p:spPr>
          <a:xfrm>
            <a:off x="0" y="1052736"/>
            <a:ext cx="9144000" cy="5328592"/>
          </a:xfrm>
        </p:spPr>
        <p:style>
          <a:lnRef idx="1">
            <a:schemeClr val="accent4"/>
          </a:lnRef>
          <a:fillRef idx="2">
            <a:schemeClr val="accent4"/>
          </a:fillRef>
          <a:effectRef idx="1">
            <a:schemeClr val="accent4"/>
          </a:effectRef>
          <a:fontRef idx="minor">
            <a:schemeClr val="dk1"/>
          </a:fontRef>
        </p:style>
        <p:txBody>
          <a:bodyPr/>
          <a:lstStyle/>
          <a:p>
            <a:pPr>
              <a:buNone/>
            </a:pPr>
            <a:r>
              <a:rPr lang="en-US" dirty="0" smtClean="0">
                <a:latin typeface="Courier New" charset="0"/>
              </a:rPr>
              <a:t>private </a:t>
            </a:r>
            <a:r>
              <a:rPr lang="en-US" dirty="0">
                <a:latin typeface="Courier New" charset="0"/>
              </a:rPr>
              <a:t>static Capitalize </a:t>
            </a:r>
            <a:r>
              <a:rPr lang="en-US" b="1" dirty="0" err="1">
                <a:latin typeface="Courier New" charset="0"/>
              </a:rPr>
              <a:t>getCapitalizeWrapper</a:t>
            </a:r>
            <a:r>
              <a:rPr lang="en-US" dirty="0" smtClean="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UnaryOperator</a:t>
            </a:r>
            <a:r>
              <a:rPr lang="en-US" dirty="0">
                <a:latin typeface="Courier New" charset="0"/>
              </a:rPr>
              <a:t>&lt;String&gt; </a:t>
            </a:r>
            <a:r>
              <a:rPr lang="en-US" dirty="0" err="1">
                <a:latin typeface="Courier New" charset="0"/>
              </a:rPr>
              <a:t>showText</a:t>
            </a:r>
            <a:r>
              <a:rPr lang="en-US" dirty="0">
                <a:latin typeface="Courier New" charset="0"/>
              </a:rPr>
              <a:t>) {</a:t>
            </a:r>
          </a:p>
          <a:p>
            <a:pPr>
              <a:buNone/>
            </a:pPr>
            <a:r>
              <a:rPr lang="en-US" dirty="0">
                <a:latin typeface="Courier New" charset="0"/>
              </a:rPr>
              <a:t>        return s -&gt; {</a:t>
            </a:r>
          </a:p>
          <a:p>
            <a:pPr>
              <a:buNone/>
            </a:pPr>
            <a:r>
              <a:rPr lang="en-US" dirty="0">
                <a:latin typeface="Courier New" charset="0"/>
              </a:rPr>
              <a:t>            String text = </a:t>
            </a:r>
            <a:r>
              <a:rPr lang="en-US" dirty="0" err="1">
                <a:latin typeface="Courier New" charset="0"/>
              </a:rPr>
              <a:t>Capitalize.before</a:t>
            </a:r>
            <a:r>
              <a:rPr lang="en-US" dirty="0">
                <a:latin typeface="Courier New" charset="0"/>
              </a:rPr>
              <a:t>(s);</a:t>
            </a:r>
          </a:p>
          <a:p>
            <a:pPr>
              <a:buNone/>
            </a:pPr>
            <a:r>
              <a:rPr lang="en-US" dirty="0">
                <a:latin typeface="Courier New" charset="0"/>
              </a:rPr>
              <a:t>            text = </a:t>
            </a:r>
            <a:r>
              <a:rPr lang="en-US" dirty="0" err="1">
                <a:latin typeface="Courier New" charset="0"/>
              </a:rPr>
              <a:t>showText.apply</a:t>
            </a:r>
            <a:r>
              <a:rPr lang="en-US" dirty="0">
                <a:latin typeface="Courier New" charset="0"/>
              </a:rPr>
              <a:t>(text); //call-forward</a:t>
            </a:r>
          </a:p>
          <a:p>
            <a:pPr>
              <a:buNone/>
            </a:pPr>
            <a:r>
              <a:rPr lang="en-US" dirty="0">
                <a:latin typeface="Courier New" charset="0"/>
              </a:rPr>
              <a:t>            return </a:t>
            </a:r>
            <a:r>
              <a:rPr lang="en-US" dirty="0" err="1">
                <a:latin typeface="Courier New" charset="0"/>
              </a:rPr>
              <a:t>Capitalize.after</a:t>
            </a:r>
            <a:r>
              <a:rPr lang="en-US" dirty="0">
                <a:latin typeface="Courier New" charset="0"/>
              </a:rPr>
              <a:t>(text);</a:t>
            </a:r>
          </a:p>
          <a:p>
            <a:pPr>
              <a:buNone/>
            </a:pPr>
            <a:r>
              <a:rPr lang="en-US" dirty="0">
                <a:latin typeface="Courier New" charset="0"/>
              </a:rPr>
              <a:t>        };</a:t>
            </a:r>
          </a:p>
          <a:p>
            <a:pPr>
              <a:buNone/>
            </a:pPr>
            <a:r>
              <a:rPr lang="en-US" dirty="0" smtClean="0">
                <a:latin typeface="Courier New" charset="0"/>
              </a:rPr>
              <a:t>}</a:t>
            </a:r>
          </a:p>
          <a:p>
            <a:pPr>
              <a:buNone/>
            </a:pPr>
            <a:endParaRPr lang="en-US" dirty="0" smtClean="0">
              <a:latin typeface="Courier New" charset="0"/>
            </a:endParaRPr>
          </a:p>
          <a:p>
            <a:pPr>
              <a:buNone/>
            </a:pPr>
            <a:r>
              <a:rPr lang="en-US" dirty="0">
                <a:latin typeface="Courier New" charset="0"/>
              </a:rPr>
              <a:t>public interface </a:t>
            </a:r>
            <a:r>
              <a:rPr lang="en-US" b="1" dirty="0">
                <a:latin typeface="Courier New" charset="0"/>
              </a:rPr>
              <a:t>Capitalize</a:t>
            </a:r>
            <a:r>
              <a:rPr lang="en-US" dirty="0">
                <a:latin typeface="Courier New" charset="0"/>
              </a:rPr>
              <a:t> extends </a:t>
            </a:r>
            <a:r>
              <a:rPr lang="en-US" dirty="0" err="1">
                <a:latin typeface="Courier New" charset="0"/>
              </a:rPr>
              <a:t>BaseWrapper</a:t>
            </a:r>
            <a:r>
              <a:rPr lang="en-US" dirty="0">
                <a:latin typeface="Courier New" charset="0"/>
              </a:rPr>
              <a:t> {</a:t>
            </a:r>
          </a:p>
          <a:p>
            <a:pPr>
              <a:buNone/>
            </a:pPr>
            <a:r>
              <a:rPr lang="en-US" dirty="0" smtClean="0">
                <a:latin typeface="Courier New" charset="0"/>
              </a:rPr>
              <a:t>  // ...</a:t>
            </a:r>
          </a:p>
          <a:p>
            <a:pPr>
              <a:buNone/>
            </a:pPr>
            <a:r>
              <a:rPr lang="en-US" dirty="0">
                <a:latin typeface="Courier New" charset="0"/>
              </a:rPr>
              <a:t> static String after(String </a:t>
            </a:r>
            <a:r>
              <a:rPr lang="en-US" dirty="0" err="1">
                <a:latin typeface="Courier New" charset="0"/>
              </a:rPr>
              <a:t>aText</a:t>
            </a:r>
            <a:r>
              <a:rPr lang="en-US" dirty="0">
                <a:latin typeface="Courier New" charset="0"/>
              </a:rPr>
              <a:t>) {</a:t>
            </a:r>
          </a:p>
          <a:p>
            <a:pPr>
              <a:buNone/>
            </a:pPr>
            <a:r>
              <a:rPr lang="en-US" dirty="0">
                <a:latin typeface="Courier New" charset="0"/>
              </a:rPr>
              <a:t>        return </a:t>
            </a:r>
            <a:r>
              <a:rPr lang="en-US" dirty="0" err="1">
                <a:latin typeface="Courier New" charset="0"/>
              </a:rPr>
              <a:t>aText</a:t>
            </a:r>
            <a:r>
              <a:rPr lang="en-US" dirty="0">
                <a:latin typeface="Courier New" charset="0"/>
              </a:rPr>
              <a:t>;</a:t>
            </a:r>
          </a:p>
          <a:p>
            <a:pPr>
              <a:buNone/>
            </a:pPr>
            <a:r>
              <a:rPr lang="en-US" dirty="0">
                <a:latin typeface="Courier New" charset="0"/>
              </a:rPr>
              <a:t>    </a:t>
            </a:r>
            <a:r>
              <a:rPr lang="en-US" dirty="0" smtClean="0">
                <a:latin typeface="Courier New" charset="0"/>
              </a:rPr>
              <a:t>}</a:t>
            </a:r>
          </a:p>
          <a:p>
            <a:pPr>
              <a:buNone/>
            </a:pPr>
            <a:r>
              <a:rPr lang="en-US" dirty="0">
                <a:latin typeface="Courier New" charset="0"/>
              </a:rPr>
              <a:t>}</a:t>
            </a:r>
          </a:p>
        </p:txBody>
      </p:sp>
      <p:sp>
        <p:nvSpPr>
          <p:cNvPr id="2" name="Explosion 1 1"/>
          <p:cNvSpPr/>
          <p:nvPr/>
        </p:nvSpPr>
        <p:spPr bwMode="auto">
          <a:xfrm>
            <a:off x="6300192" y="5013176"/>
            <a:ext cx="2520280" cy="1296144"/>
          </a:xfrm>
          <a:prstGeom prst="irregularSeal1">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Greek" charset="0"/>
                <a:ea typeface="ＭＳ Ｐゴシック" charset="0"/>
              </a:rPr>
              <a:t>!!!!!!!!!!!!!!!!!!!</a:t>
            </a:r>
            <a:endParaRPr kumimoji="0" lang="en-GB" sz="1800" b="0" i="0" u="none" strike="noStrike" cap="none" normalizeH="0" baseline="0" dirty="0">
              <a:ln>
                <a:noFill/>
              </a:ln>
              <a:solidFill>
                <a:schemeClr val="tx1"/>
              </a:solidFill>
              <a:effectLst/>
              <a:latin typeface="Arial Greek" charset="0"/>
              <a:ea typeface="ＭＳ Ｐゴシック" charset="0"/>
            </a:endParaRPr>
          </a:p>
        </p:txBody>
      </p:sp>
    </p:spTree>
    <p:extLst>
      <p:ext uri="{BB962C8B-B14F-4D97-AF65-F5344CB8AC3E}">
        <p14:creationId xmlns:p14="http://schemas.microsoft.com/office/powerpoint/2010/main" val="18473809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2204864"/>
            <a:ext cx="7772400" cy="1362075"/>
          </a:xfrm>
        </p:spPr>
        <p:txBody>
          <a:bodyPr/>
          <a:lstStyle/>
          <a:p>
            <a:pPr algn="ctr"/>
            <a:r>
              <a:rPr lang="en-US" dirty="0" err="1"/>
              <a:t>ArrayStoreException</a:t>
            </a:r>
            <a:r>
              <a:rPr lang="en-US" dirty="0"/>
              <a:t> </a:t>
            </a:r>
            <a:endParaRPr lang="en-GB" dirty="0"/>
          </a:p>
        </p:txBody>
      </p:sp>
    </p:spTree>
    <p:extLst>
      <p:ext uri="{BB962C8B-B14F-4D97-AF65-F5344CB8AC3E}">
        <p14:creationId xmlns:p14="http://schemas.microsoft.com/office/powerpoint/2010/main" val="33600736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toArray</a:t>
            </a:r>
            <a:r>
              <a:rPr lang="en-US" dirty="0" smtClean="0"/>
              <a:t>()</a:t>
            </a:r>
            <a:endParaRPr lang="en-US" dirty="0"/>
          </a:p>
        </p:txBody>
      </p:sp>
      <p:sp>
        <p:nvSpPr>
          <p:cNvPr id="3" name="Content Placeholder 2"/>
          <p:cNvSpPr>
            <a:spLocks noGrp="1"/>
          </p:cNvSpPr>
          <p:nvPr>
            <p:ph idx="1"/>
          </p:nvPr>
        </p:nvSpPr>
        <p:spPr>
          <a:xfrm>
            <a:off x="179512" y="1052736"/>
            <a:ext cx="8746232" cy="5328592"/>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en-US" sz="2800" dirty="0" err="1">
                <a:latin typeface="Courier New"/>
                <a:cs typeface="Courier New"/>
              </a:rPr>
              <a:t>int</a:t>
            </a:r>
            <a:r>
              <a:rPr lang="en-US" sz="2800" dirty="0">
                <a:latin typeface="Courier New"/>
                <a:cs typeface="Courier New"/>
              </a:rPr>
              <a:t>[] </a:t>
            </a:r>
            <a:r>
              <a:rPr lang="en-US" sz="2800" dirty="0" smtClean="0">
                <a:latin typeface="Courier New"/>
                <a:cs typeface="Courier New"/>
              </a:rPr>
              <a:t>marks1, marks2 </a:t>
            </a:r>
            <a:r>
              <a:rPr lang="en-US" sz="2800" dirty="0">
                <a:latin typeface="Courier New"/>
                <a:cs typeface="Courier New"/>
              </a:rPr>
              <a:t>= new </a:t>
            </a:r>
            <a:r>
              <a:rPr lang="en-US" sz="2800" dirty="0" err="1">
                <a:latin typeface="Courier New"/>
                <a:cs typeface="Courier New"/>
              </a:rPr>
              <a:t>int</a:t>
            </a:r>
            <a:r>
              <a:rPr lang="en-US" sz="2800" dirty="0">
                <a:latin typeface="Courier New"/>
                <a:cs typeface="Courier New"/>
              </a:rPr>
              <a:t>[SIZE]</a:t>
            </a:r>
            <a:r>
              <a:rPr lang="en-US" sz="2800" dirty="0" smtClean="0">
                <a:latin typeface="Courier New"/>
                <a:cs typeface="Courier New"/>
              </a:rPr>
              <a:t>;</a:t>
            </a:r>
          </a:p>
          <a:p>
            <a:pPr marL="0" indent="0">
              <a:buNone/>
            </a:pPr>
            <a:r>
              <a:rPr lang="nl-NL" sz="2800" dirty="0" err="1" smtClean="0">
                <a:latin typeface="Courier New"/>
                <a:cs typeface="Courier New"/>
              </a:rPr>
              <a:t>final</a:t>
            </a:r>
            <a:r>
              <a:rPr lang="nl-NL" sz="2800" dirty="0" smtClean="0">
                <a:latin typeface="Courier New"/>
                <a:cs typeface="Courier New"/>
              </a:rPr>
              <a:t> int[</a:t>
            </a:r>
            <a:r>
              <a:rPr lang="nl-NL" sz="2800" dirty="0">
                <a:latin typeface="Courier New"/>
                <a:cs typeface="Courier New"/>
              </a:rPr>
              <a:t>] </a:t>
            </a:r>
            <a:r>
              <a:rPr lang="nl-NL" sz="2800" dirty="0" err="1">
                <a:latin typeface="Courier New"/>
                <a:cs typeface="Courier New"/>
              </a:rPr>
              <a:t>totals</a:t>
            </a:r>
            <a:r>
              <a:rPr lang="nl-NL" sz="2800" dirty="0">
                <a:latin typeface="Courier New"/>
                <a:cs typeface="Courier New"/>
              </a:rPr>
              <a:t> =  </a:t>
            </a:r>
            <a:r>
              <a:rPr lang="en-US" sz="2800" dirty="0" smtClean="0">
                <a:latin typeface="Courier New"/>
                <a:cs typeface="Courier New"/>
              </a:rPr>
              <a:t>Stream</a:t>
            </a:r>
          </a:p>
          <a:p>
            <a:pPr marL="0" indent="0">
              <a:buNone/>
            </a:pPr>
            <a:r>
              <a:rPr lang="en-US" sz="2800" dirty="0">
                <a:latin typeface="Courier New"/>
                <a:cs typeface="Courier New"/>
              </a:rPr>
              <a:t> </a:t>
            </a:r>
            <a:r>
              <a:rPr lang="en-US" sz="2800" dirty="0" smtClean="0">
                <a:latin typeface="Courier New"/>
                <a:cs typeface="Courier New"/>
              </a:rPr>
              <a:t>    .</a:t>
            </a:r>
            <a:r>
              <a:rPr lang="en-US" sz="2800" dirty="0" err="1">
                <a:latin typeface="Courier New"/>
                <a:cs typeface="Courier New"/>
              </a:rPr>
              <a:t>concat</a:t>
            </a:r>
            <a:r>
              <a:rPr lang="en-US" sz="2800" dirty="0">
                <a:latin typeface="Courier New"/>
                <a:cs typeface="Courier New"/>
              </a:rPr>
              <a:t>(</a:t>
            </a:r>
            <a:r>
              <a:rPr lang="en-US" sz="2800" dirty="0" err="1">
                <a:latin typeface="Courier New"/>
                <a:cs typeface="Courier New"/>
              </a:rPr>
              <a:t>Stream.of</a:t>
            </a:r>
            <a:r>
              <a:rPr lang="en-US" sz="2800" dirty="0">
                <a:latin typeface="Courier New"/>
                <a:cs typeface="Courier New"/>
              </a:rPr>
              <a:t>(</a:t>
            </a:r>
            <a:r>
              <a:rPr lang="en-US" sz="2800" dirty="0" smtClean="0">
                <a:latin typeface="Courier New"/>
                <a:cs typeface="Courier New"/>
              </a:rPr>
              <a:t>marks1)</a:t>
            </a:r>
            <a:r>
              <a:rPr lang="en-US" sz="2800" dirty="0">
                <a:latin typeface="Courier New"/>
                <a:cs typeface="Courier New"/>
              </a:rPr>
              <a:t>, </a:t>
            </a:r>
            <a:r>
              <a:rPr lang="en-US" sz="2800" dirty="0" smtClean="0">
                <a:latin typeface="Courier New"/>
                <a:cs typeface="Courier New"/>
              </a:rPr>
              <a:t> </a:t>
            </a:r>
          </a:p>
          <a:p>
            <a:pPr marL="0" indent="0">
              <a:buNone/>
            </a:pPr>
            <a:r>
              <a:rPr lang="en-US" sz="2800" dirty="0">
                <a:latin typeface="Courier New"/>
                <a:cs typeface="Courier New"/>
              </a:rPr>
              <a:t> </a:t>
            </a:r>
            <a:r>
              <a:rPr lang="en-US" sz="2800" dirty="0" smtClean="0">
                <a:latin typeface="Courier New"/>
                <a:cs typeface="Courier New"/>
              </a:rPr>
              <a:t>            </a:t>
            </a:r>
            <a:r>
              <a:rPr lang="en-US" sz="2800" dirty="0" err="1" smtClean="0">
                <a:latin typeface="Courier New"/>
                <a:cs typeface="Courier New"/>
              </a:rPr>
              <a:t>Stream.of</a:t>
            </a:r>
            <a:r>
              <a:rPr lang="en-US" sz="2800" dirty="0">
                <a:latin typeface="Courier New"/>
                <a:cs typeface="Courier New"/>
              </a:rPr>
              <a:t>(</a:t>
            </a:r>
            <a:r>
              <a:rPr lang="en-US" sz="2800" dirty="0" smtClean="0">
                <a:latin typeface="Courier New"/>
                <a:cs typeface="Courier New"/>
              </a:rPr>
              <a:t>marks2))</a:t>
            </a:r>
          </a:p>
          <a:p>
            <a:pPr marL="0" indent="0">
              <a:buNone/>
            </a:pPr>
            <a:r>
              <a:rPr lang="en-US" sz="2800" dirty="0">
                <a:latin typeface="Courier New"/>
                <a:cs typeface="Courier New"/>
              </a:rPr>
              <a:t> </a:t>
            </a:r>
            <a:r>
              <a:rPr lang="en-US" sz="2800" dirty="0" smtClean="0">
                <a:latin typeface="Courier New"/>
                <a:cs typeface="Courier New"/>
              </a:rPr>
              <a:t>    .</a:t>
            </a:r>
            <a:r>
              <a:rPr lang="en-US" sz="2800" dirty="0" err="1">
                <a:latin typeface="Courier New"/>
                <a:cs typeface="Courier New"/>
              </a:rPr>
              <a:t>toArray</a:t>
            </a:r>
            <a:r>
              <a:rPr lang="en-US" sz="2800" dirty="0" smtClean="0">
                <a:latin typeface="Courier New"/>
                <a:cs typeface="Courier New"/>
              </a:rPr>
              <a:t>(</a:t>
            </a:r>
            <a:r>
              <a:rPr lang="en-US" sz="2800" dirty="0" err="1" smtClean="0">
                <a:latin typeface="Courier New"/>
                <a:cs typeface="Courier New"/>
              </a:rPr>
              <a:t>int</a:t>
            </a:r>
            <a:r>
              <a:rPr lang="en-US" sz="2800" dirty="0" smtClean="0">
                <a:latin typeface="Courier New"/>
                <a:cs typeface="Courier New"/>
              </a:rPr>
              <a:t>[</a:t>
            </a:r>
            <a:r>
              <a:rPr lang="en-US" sz="2800" dirty="0">
                <a:latin typeface="Courier New"/>
                <a:cs typeface="Courier New"/>
              </a:rPr>
              <a:t>]::new)</a:t>
            </a:r>
            <a:r>
              <a:rPr lang="en-US" sz="2800" dirty="0" smtClean="0">
                <a:latin typeface="Courier New"/>
                <a:cs typeface="Courier New"/>
              </a:rPr>
              <a:t>;</a:t>
            </a:r>
          </a:p>
          <a:p>
            <a:pPr marL="0" indent="0">
              <a:buNone/>
            </a:pPr>
            <a:endParaRPr lang="en-US" sz="2800" dirty="0">
              <a:latin typeface="Courier New"/>
              <a:cs typeface="Courier New"/>
            </a:endParaRPr>
          </a:p>
          <a:p>
            <a:pPr marL="0" indent="0">
              <a:buNone/>
            </a:pPr>
            <a:endParaRPr lang="en-US" sz="2800" dirty="0">
              <a:latin typeface="Courier New"/>
              <a:cs typeface="Courier New"/>
            </a:endParaRPr>
          </a:p>
          <a:p>
            <a:pPr marL="0" indent="0">
              <a:buNone/>
            </a:pPr>
            <a:r>
              <a:rPr lang="en-US" sz="2400" dirty="0">
                <a:latin typeface="Courier New"/>
                <a:cs typeface="Courier New"/>
              </a:rPr>
              <a:t>public interface Stream&lt;</a:t>
            </a:r>
            <a:r>
              <a:rPr lang="en-US" sz="2400" b="1" dirty="0">
                <a:latin typeface="Courier New"/>
                <a:cs typeface="Courier New"/>
              </a:rPr>
              <a:t>T</a:t>
            </a:r>
            <a:r>
              <a:rPr lang="en-US" sz="2400" dirty="0">
                <a:latin typeface="Courier New"/>
                <a:cs typeface="Courier New"/>
              </a:rPr>
              <a:t>&gt; {</a:t>
            </a:r>
          </a:p>
          <a:p>
            <a:pPr marL="0" indent="0">
              <a:buNone/>
            </a:pPr>
            <a:r>
              <a:rPr lang="en-US" sz="2400" dirty="0">
                <a:latin typeface="Courier New"/>
                <a:cs typeface="Courier New"/>
              </a:rPr>
              <a:t>    </a:t>
            </a:r>
            <a:r>
              <a:rPr lang="en-US" sz="2400" dirty="0" smtClean="0">
                <a:latin typeface="Courier New"/>
                <a:cs typeface="Courier New"/>
              </a:rPr>
              <a:t>&lt;</a:t>
            </a:r>
            <a:r>
              <a:rPr lang="en-US" sz="2400" b="1" dirty="0">
                <a:latin typeface="Courier New"/>
                <a:cs typeface="Courier New"/>
              </a:rPr>
              <a:t>A</a:t>
            </a:r>
            <a:r>
              <a:rPr lang="en-US" sz="2400" dirty="0">
                <a:latin typeface="Courier New"/>
                <a:cs typeface="Courier New"/>
              </a:rPr>
              <a:t>&gt; A[] </a:t>
            </a:r>
            <a:r>
              <a:rPr lang="en-US" sz="2400" dirty="0" err="1">
                <a:latin typeface="Courier New"/>
                <a:cs typeface="Courier New"/>
              </a:rPr>
              <a:t>toArray</a:t>
            </a:r>
            <a:r>
              <a:rPr lang="en-US" sz="2400" dirty="0">
                <a:latin typeface="Courier New"/>
                <a:cs typeface="Courier New"/>
              </a:rPr>
              <a:t>(</a:t>
            </a:r>
            <a:r>
              <a:rPr lang="en-US" sz="2400" dirty="0" err="1">
                <a:latin typeface="Courier New"/>
                <a:cs typeface="Courier New"/>
              </a:rPr>
              <a:t>IntFunction</a:t>
            </a:r>
            <a:r>
              <a:rPr lang="en-US" sz="2400" dirty="0">
                <a:latin typeface="Courier New"/>
                <a:cs typeface="Courier New"/>
              </a:rPr>
              <a:t>&lt;</a:t>
            </a:r>
            <a:r>
              <a:rPr lang="en-US" sz="2400" b="1" dirty="0">
                <a:latin typeface="Courier New"/>
                <a:cs typeface="Courier New"/>
              </a:rPr>
              <a:t>A</a:t>
            </a:r>
            <a:r>
              <a:rPr lang="en-US" sz="2400" dirty="0">
                <a:latin typeface="Courier New"/>
                <a:cs typeface="Courier New"/>
              </a:rPr>
              <a:t>[]&gt; generator);</a:t>
            </a:r>
          </a:p>
          <a:p>
            <a:pPr marL="0" indent="0">
              <a:buNone/>
            </a:pPr>
            <a:r>
              <a:rPr lang="en-US" sz="2400" dirty="0" smtClean="0">
                <a:latin typeface="Courier New"/>
                <a:cs typeface="Courier New"/>
              </a:rPr>
              <a:t>}</a:t>
            </a:r>
            <a:endParaRPr lang="en-US" sz="2400" dirty="0">
              <a:latin typeface="Courier New"/>
              <a:cs typeface="Courier New"/>
            </a:endParaRPr>
          </a:p>
        </p:txBody>
      </p:sp>
      <p:sp>
        <p:nvSpPr>
          <p:cNvPr id="4" name="Explosion 1 3"/>
          <p:cNvSpPr/>
          <p:nvPr/>
        </p:nvSpPr>
        <p:spPr bwMode="auto">
          <a:xfrm>
            <a:off x="2339752" y="3429000"/>
            <a:ext cx="7452320" cy="1368152"/>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fr-FR" dirty="0" err="1" smtClean="0">
                <a:latin typeface="Courier New"/>
                <a:cs typeface="Courier New"/>
              </a:rPr>
              <a:t>java.lang.ArrayStoreException</a:t>
            </a:r>
            <a:endParaRPr kumimoji="0" lang="en-US" sz="1800" b="0" i="0" u="none" strike="noStrike" cap="none" normalizeH="0" baseline="0" dirty="0">
              <a:ln>
                <a:noFill/>
              </a:ln>
              <a:solidFill>
                <a:schemeClr val="tx1"/>
              </a:solidFill>
              <a:effectLst/>
              <a:latin typeface="Courier New"/>
              <a:cs typeface="Courier New"/>
            </a:endParaRPr>
          </a:p>
        </p:txBody>
      </p:sp>
    </p:spTree>
    <p:extLst>
      <p:ext uri="{BB962C8B-B14F-4D97-AF65-F5344CB8AC3E}">
        <p14:creationId xmlns:p14="http://schemas.microsoft.com/office/powerpoint/2010/main" val="1160106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checkerboard(across)">
                                      <p:cBhvr>
                                        <p:cTn id="12" dur="500"/>
                                        <p:tgtEl>
                                          <p:spTgt spid="3">
                                            <p:txEl>
                                              <p:pRg st="7" end="7"/>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checkerboard(across)">
                                      <p:cBhvr>
                                        <p:cTn id="15" dur="500"/>
                                        <p:tgtEl>
                                          <p:spTgt spid="3">
                                            <p:txEl>
                                              <p:pRg st="8" end="8"/>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checkerboard(across)">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179512" y="1052736"/>
            <a:ext cx="8746232" cy="5328592"/>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en-US" sz="2800" dirty="0" err="1">
                <a:latin typeface="Courier New"/>
                <a:cs typeface="Courier New"/>
              </a:rPr>
              <a:t>int</a:t>
            </a:r>
            <a:r>
              <a:rPr lang="en-US" sz="2800" dirty="0">
                <a:latin typeface="Courier New"/>
                <a:cs typeface="Courier New"/>
              </a:rPr>
              <a:t>[] </a:t>
            </a:r>
            <a:r>
              <a:rPr lang="en-US" sz="2800" dirty="0" smtClean="0">
                <a:latin typeface="Courier New"/>
                <a:cs typeface="Courier New"/>
              </a:rPr>
              <a:t>marks1, marks2 </a:t>
            </a:r>
            <a:r>
              <a:rPr lang="en-US" sz="2800" dirty="0">
                <a:latin typeface="Courier New"/>
                <a:cs typeface="Courier New"/>
              </a:rPr>
              <a:t>= new </a:t>
            </a:r>
            <a:r>
              <a:rPr lang="en-US" sz="2800" dirty="0" err="1">
                <a:latin typeface="Courier New"/>
                <a:cs typeface="Courier New"/>
              </a:rPr>
              <a:t>int</a:t>
            </a:r>
            <a:r>
              <a:rPr lang="en-US" sz="2800" dirty="0">
                <a:latin typeface="Courier New"/>
                <a:cs typeface="Courier New"/>
              </a:rPr>
              <a:t>[SIZE]</a:t>
            </a:r>
            <a:r>
              <a:rPr lang="en-US" sz="2800" dirty="0" smtClean="0">
                <a:latin typeface="Courier New"/>
                <a:cs typeface="Courier New"/>
              </a:rPr>
              <a:t>;</a:t>
            </a:r>
          </a:p>
          <a:p>
            <a:pPr marL="0" indent="0">
              <a:buNone/>
            </a:pPr>
            <a:r>
              <a:rPr lang="nl-NL" sz="2800" dirty="0" err="1" smtClean="0">
                <a:latin typeface="Courier New"/>
                <a:cs typeface="Courier New"/>
              </a:rPr>
              <a:t>final</a:t>
            </a:r>
            <a:r>
              <a:rPr lang="nl-NL" sz="2800" dirty="0" smtClean="0">
                <a:latin typeface="Courier New"/>
                <a:cs typeface="Courier New"/>
              </a:rPr>
              <a:t> </a:t>
            </a:r>
            <a:r>
              <a:rPr lang="en-US" sz="2800" dirty="0" err="1">
                <a:latin typeface="Courier New"/>
                <a:cs typeface="Courier New"/>
              </a:rPr>
              <a:t>int</a:t>
            </a:r>
            <a:r>
              <a:rPr lang="en-US" sz="2800" dirty="0">
                <a:latin typeface="Courier New"/>
                <a:cs typeface="Courier New"/>
              </a:rPr>
              <a:t>[] totals = </a:t>
            </a:r>
            <a:r>
              <a:rPr lang="en-US" sz="2800" dirty="0" err="1" smtClean="0">
                <a:latin typeface="Courier New"/>
                <a:cs typeface="Courier New"/>
              </a:rPr>
              <a:t>IntStream</a:t>
            </a:r>
            <a:endParaRPr lang="en-US" sz="2800" dirty="0" smtClean="0">
              <a:latin typeface="Courier New"/>
              <a:cs typeface="Courier New"/>
            </a:endParaRPr>
          </a:p>
          <a:p>
            <a:pPr marL="0" indent="0">
              <a:buNone/>
            </a:pPr>
            <a:r>
              <a:rPr lang="en-US" sz="2800" dirty="0">
                <a:latin typeface="Courier New"/>
                <a:cs typeface="Courier New"/>
              </a:rPr>
              <a:t> </a:t>
            </a:r>
            <a:r>
              <a:rPr lang="en-US" sz="2800" dirty="0" smtClean="0">
                <a:latin typeface="Courier New"/>
                <a:cs typeface="Courier New"/>
              </a:rPr>
              <a:t>     .</a:t>
            </a:r>
            <a:r>
              <a:rPr lang="en-US" sz="2800" dirty="0" err="1">
                <a:latin typeface="Courier New"/>
                <a:cs typeface="Courier New"/>
              </a:rPr>
              <a:t>concat</a:t>
            </a:r>
            <a:r>
              <a:rPr lang="en-US" sz="2800" dirty="0">
                <a:latin typeface="Courier New"/>
                <a:cs typeface="Courier New"/>
              </a:rPr>
              <a:t>(</a:t>
            </a:r>
            <a:r>
              <a:rPr lang="en-US" sz="2800" dirty="0" err="1">
                <a:latin typeface="Courier New"/>
                <a:cs typeface="Courier New"/>
              </a:rPr>
              <a:t>IntStream.of</a:t>
            </a:r>
            <a:r>
              <a:rPr lang="en-US" sz="2800" dirty="0">
                <a:latin typeface="Courier New"/>
                <a:cs typeface="Courier New"/>
              </a:rPr>
              <a:t>(</a:t>
            </a:r>
            <a:r>
              <a:rPr lang="en-US" sz="2800" dirty="0" smtClean="0">
                <a:latin typeface="Courier New"/>
                <a:cs typeface="Courier New"/>
              </a:rPr>
              <a:t>marks1)</a:t>
            </a:r>
            <a:r>
              <a:rPr lang="en-US" sz="2800" dirty="0">
                <a:latin typeface="Courier New"/>
                <a:cs typeface="Courier New"/>
              </a:rPr>
              <a:t>, </a:t>
            </a:r>
            <a:r>
              <a:rPr lang="en-US" sz="2800" dirty="0" smtClean="0">
                <a:latin typeface="Courier New"/>
                <a:cs typeface="Courier New"/>
              </a:rPr>
              <a:t>       </a:t>
            </a:r>
          </a:p>
          <a:p>
            <a:pPr marL="0" indent="0">
              <a:buNone/>
            </a:pPr>
            <a:r>
              <a:rPr lang="en-US" sz="2800" dirty="0">
                <a:latin typeface="Courier New"/>
                <a:cs typeface="Courier New"/>
              </a:rPr>
              <a:t> </a:t>
            </a:r>
            <a:r>
              <a:rPr lang="en-US" sz="2800" dirty="0" smtClean="0">
                <a:latin typeface="Courier New"/>
                <a:cs typeface="Courier New"/>
              </a:rPr>
              <a:t>             </a:t>
            </a:r>
            <a:r>
              <a:rPr lang="en-US" sz="2800" dirty="0" err="1" smtClean="0">
                <a:latin typeface="Courier New"/>
                <a:cs typeface="Courier New"/>
              </a:rPr>
              <a:t>IntStream.of</a:t>
            </a:r>
            <a:r>
              <a:rPr lang="en-US" sz="2800" dirty="0">
                <a:latin typeface="Courier New"/>
                <a:cs typeface="Courier New"/>
              </a:rPr>
              <a:t>(</a:t>
            </a:r>
            <a:r>
              <a:rPr lang="en-US" sz="2800" dirty="0" smtClean="0">
                <a:latin typeface="Courier New"/>
                <a:cs typeface="Courier New"/>
              </a:rPr>
              <a:t>marks2))</a:t>
            </a:r>
          </a:p>
          <a:p>
            <a:pPr marL="0" indent="0">
              <a:buNone/>
            </a:pPr>
            <a:r>
              <a:rPr lang="en-US" sz="2800" dirty="0">
                <a:latin typeface="Courier New"/>
                <a:cs typeface="Courier New"/>
              </a:rPr>
              <a:t> </a:t>
            </a:r>
            <a:r>
              <a:rPr lang="en-US" sz="2800" dirty="0" smtClean="0">
                <a:latin typeface="Courier New"/>
                <a:cs typeface="Courier New"/>
              </a:rPr>
              <a:t>     .</a:t>
            </a:r>
            <a:r>
              <a:rPr lang="en-US" sz="2800" dirty="0" err="1">
                <a:latin typeface="Courier New"/>
                <a:cs typeface="Courier New"/>
              </a:rPr>
              <a:t>toArray</a:t>
            </a:r>
            <a:r>
              <a:rPr lang="en-US" sz="2800" dirty="0">
                <a:latin typeface="Courier New"/>
                <a:cs typeface="Courier New"/>
              </a:rPr>
              <a:t>();</a:t>
            </a:r>
          </a:p>
          <a:p>
            <a:pPr marL="0" indent="0">
              <a:buNone/>
            </a:pPr>
            <a:endParaRPr lang="en-US" sz="2800" dirty="0">
              <a:latin typeface="Courier New"/>
              <a:cs typeface="Courier New"/>
            </a:endParaRPr>
          </a:p>
        </p:txBody>
      </p:sp>
    </p:spTree>
    <p:extLst>
      <p:ext uri="{BB962C8B-B14F-4D97-AF65-F5344CB8AC3E}">
        <p14:creationId xmlns:p14="http://schemas.microsoft.com/office/powerpoint/2010/main" val="38032587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2204864"/>
            <a:ext cx="7772400" cy="1362075"/>
          </a:xfrm>
        </p:spPr>
        <p:txBody>
          <a:bodyPr/>
          <a:lstStyle/>
          <a:p>
            <a:pPr algn="ctr"/>
            <a:r>
              <a:rPr lang="en-US" dirty="0" smtClean="0"/>
              <a:t>Generic visitor</a:t>
            </a:r>
            <a:endParaRPr lang="en-GB" dirty="0"/>
          </a:p>
        </p:txBody>
      </p:sp>
    </p:spTree>
    <p:extLst>
      <p:ext uri="{BB962C8B-B14F-4D97-AF65-F5344CB8AC3E}">
        <p14:creationId xmlns:p14="http://schemas.microsoft.com/office/powerpoint/2010/main" val="21007804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Visitor </a:t>
            </a:r>
            <a:r>
              <a:rPr lang="en-US" dirty="0" smtClean="0"/>
              <a:t>(use)</a:t>
            </a:r>
            <a:endParaRPr lang="en-US" dirty="0"/>
          </a:p>
        </p:txBody>
      </p:sp>
      <p:sp>
        <p:nvSpPr>
          <p:cNvPr id="3" name="Content Placeholder 2"/>
          <p:cNvSpPr>
            <a:spLocks noGrp="1"/>
          </p:cNvSpPr>
          <p:nvPr>
            <p:ph idx="1"/>
          </p:nvPr>
        </p:nvSpPr>
        <p:spPr/>
        <p:txBody>
          <a:bodyPr/>
          <a:lstStyle/>
          <a:p>
            <a:endParaRPr lang="en-US"/>
          </a:p>
        </p:txBody>
      </p:sp>
      <p:sp>
        <p:nvSpPr>
          <p:cNvPr id="5" name="Rectangle 3"/>
          <p:cNvSpPr txBox="1">
            <a:spLocks noChangeArrowheads="1"/>
          </p:cNvSpPr>
          <p:nvPr/>
        </p:nvSpPr>
        <p:spPr bwMode="auto">
          <a:xfrm>
            <a:off x="98425" y="1196752"/>
            <a:ext cx="8980488" cy="5184576"/>
          </a:xfrm>
          <a:prstGeom prst="rect">
            <a:avLst/>
          </a:prstGeom>
          <a:extLst>
            <a:ext uri="{FAA26D3D-D897-4be2-8F04-BA451C77F1D7}">
              <ma14:placeholderFlag xmlns:ma14="http://schemas.microsoft.com/office/mac/drawingml/2011/main" val="1"/>
            </a:ext>
          </a:extLst>
        </p:spPr>
        <p:style>
          <a:lnRef idx="1">
            <a:schemeClr val="accent4"/>
          </a:lnRef>
          <a:fillRef idx="2">
            <a:schemeClr val="accent4"/>
          </a:fillRef>
          <a:effectRef idx="1">
            <a:schemeClr val="accent4"/>
          </a:effectRef>
          <a:fontRef idx="minor">
            <a:schemeClr val="dk1"/>
          </a:fontRef>
        </p:style>
        <p:txBody>
          <a:bodyPr vert="horz" wrap="square" lIns="92075" tIns="46038" rIns="92075" bIns="46038" numCol="1" anchor="t" anchorCtr="0" compatLnSpc="1">
            <a:prstTxWarp prst="textNoShape">
              <a:avLst/>
            </a:prstTxWarp>
          </a:bodyPr>
          <a:lstStyle>
            <a:lvl1pPr marL="342900" indent="-342900" algn="l" defTabSz="762000" rtl="0" eaLnBrk="0" fontAlgn="base" hangingPunct="0">
              <a:spcBef>
                <a:spcPct val="20000"/>
              </a:spcBef>
              <a:spcAft>
                <a:spcPct val="0"/>
              </a:spcAft>
              <a:buClr>
                <a:schemeClr val="accent2"/>
              </a:buClr>
              <a:buFont typeface="Wingdings" charset="0"/>
              <a:buChar char="Ø"/>
              <a:defRPr sz="2000">
                <a:solidFill>
                  <a:schemeClr val="dk1"/>
                </a:solidFill>
                <a:latin typeface="+mn-lt"/>
                <a:ea typeface="+mn-ea"/>
                <a:cs typeface="+mn-cs"/>
              </a:defRPr>
            </a:lvl1pPr>
            <a:lvl2pPr marL="742950" indent="-285750" algn="l" defTabSz="762000" rtl="0" eaLnBrk="0" fontAlgn="base" hangingPunct="0">
              <a:spcBef>
                <a:spcPct val="20000"/>
              </a:spcBef>
              <a:spcAft>
                <a:spcPct val="0"/>
              </a:spcAft>
              <a:buClr>
                <a:schemeClr val="accent2"/>
              </a:buClr>
              <a:buFont typeface="Wingdings" charset="0"/>
              <a:buChar char="§"/>
              <a:defRPr sz="2000">
                <a:solidFill>
                  <a:schemeClr val="dk1"/>
                </a:solidFill>
                <a:latin typeface="+mn-lt"/>
                <a:ea typeface="+mn-ea"/>
                <a:cs typeface="+mn-cs"/>
              </a:defRPr>
            </a:lvl2pPr>
            <a:lvl3pPr marL="1143000" indent="-228600" algn="l" defTabSz="762000" rtl="0" eaLnBrk="0" fontAlgn="base" hangingPunct="0">
              <a:spcBef>
                <a:spcPct val="20000"/>
              </a:spcBef>
              <a:spcAft>
                <a:spcPct val="0"/>
              </a:spcAft>
              <a:buClr>
                <a:schemeClr val="accent2"/>
              </a:buClr>
              <a:buFont typeface="Wingdings" charset="0"/>
              <a:buChar char="q"/>
              <a:defRPr>
                <a:solidFill>
                  <a:schemeClr val="dk1"/>
                </a:solidFill>
                <a:latin typeface="+mn-lt"/>
                <a:ea typeface="+mn-ea"/>
                <a:cs typeface="+mn-cs"/>
              </a:defRPr>
            </a:lvl3pPr>
            <a:lvl4pPr marL="1600200" indent="-228600" algn="l" defTabSz="762000" rtl="0" eaLnBrk="0" fontAlgn="base" hangingPunct="0">
              <a:spcBef>
                <a:spcPct val="20000"/>
              </a:spcBef>
              <a:spcAft>
                <a:spcPct val="0"/>
              </a:spcAft>
              <a:buClr>
                <a:schemeClr val="accent2"/>
              </a:buClr>
              <a:buFont typeface="Wingdings" charset="0"/>
              <a:buChar char="v"/>
              <a:defRPr>
                <a:solidFill>
                  <a:schemeClr val="dk1"/>
                </a:solidFill>
                <a:latin typeface="+mn-lt"/>
                <a:ea typeface="+mn-ea"/>
                <a:cs typeface="+mn-cs"/>
              </a:defRPr>
            </a:lvl4pPr>
            <a:lvl5pPr marL="2057400" indent="-228600" algn="l" defTabSz="762000" rtl="0" eaLnBrk="0" fontAlgn="base" hangingPunct="0">
              <a:spcBef>
                <a:spcPct val="20000"/>
              </a:spcBef>
              <a:spcAft>
                <a:spcPct val="0"/>
              </a:spcAft>
              <a:buClr>
                <a:schemeClr val="accent2"/>
              </a:buClr>
              <a:buChar char="•"/>
              <a:defRPr sz="1400">
                <a:solidFill>
                  <a:schemeClr val="dk1"/>
                </a:solidFill>
                <a:latin typeface="+mn-lt"/>
                <a:ea typeface="+mn-ea"/>
                <a:cs typeface="+mn-cs"/>
              </a:defRPr>
            </a:lvl5pPr>
            <a:lvl6pPr marL="2514600" indent="-228600" algn="l" defTabSz="762000" rtl="0" eaLnBrk="0" fontAlgn="base" hangingPunct="0">
              <a:spcBef>
                <a:spcPct val="20000"/>
              </a:spcBef>
              <a:spcAft>
                <a:spcPct val="0"/>
              </a:spcAft>
              <a:buClr>
                <a:schemeClr val="accent2"/>
              </a:buClr>
              <a:buChar char="•"/>
              <a:defRPr sz="1400">
                <a:solidFill>
                  <a:schemeClr val="dk1"/>
                </a:solidFill>
                <a:latin typeface="+mn-lt"/>
                <a:ea typeface="+mn-ea"/>
                <a:cs typeface="+mn-cs"/>
              </a:defRPr>
            </a:lvl6pPr>
            <a:lvl7pPr marL="2971800" indent="-228600" algn="l" defTabSz="762000" rtl="0" eaLnBrk="0" fontAlgn="base" hangingPunct="0">
              <a:spcBef>
                <a:spcPct val="20000"/>
              </a:spcBef>
              <a:spcAft>
                <a:spcPct val="0"/>
              </a:spcAft>
              <a:buClr>
                <a:schemeClr val="accent2"/>
              </a:buClr>
              <a:buChar char="•"/>
              <a:defRPr sz="1400">
                <a:solidFill>
                  <a:schemeClr val="dk1"/>
                </a:solidFill>
                <a:latin typeface="+mn-lt"/>
                <a:ea typeface="+mn-ea"/>
                <a:cs typeface="+mn-cs"/>
              </a:defRPr>
            </a:lvl7pPr>
            <a:lvl8pPr marL="3429000" indent="-228600" algn="l" defTabSz="762000" rtl="0" eaLnBrk="0" fontAlgn="base" hangingPunct="0">
              <a:spcBef>
                <a:spcPct val="20000"/>
              </a:spcBef>
              <a:spcAft>
                <a:spcPct val="0"/>
              </a:spcAft>
              <a:buClr>
                <a:schemeClr val="accent2"/>
              </a:buClr>
              <a:buChar char="•"/>
              <a:defRPr sz="1400">
                <a:solidFill>
                  <a:schemeClr val="dk1"/>
                </a:solidFill>
                <a:latin typeface="+mn-lt"/>
                <a:ea typeface="+mn-ea"/>
                <a:cs typeface="+mn-cs"/>
              </a:defRPr>
            </a:lvl8pPr>
            <a:lvl9pPr marL="3886200" indent="-228600" algn="l" defTabSz="762000" rtl="0" eaLnBrk="0" fontAlgn="base" hangingPunct="0">
              <a:spcBef>
                <a:spcPct val="20000"/>
              </a:spcBef>
              <a:spcAft>
                <a:spcPct val="0"/>
              </a:spcAft>
              <a:buClr>
                <a:schemeClr val="accent2"/>
              </a:buClr>
              <a:buChar char="•"/>
              <a:defRPr sz="1400">
                <a:solidFill>
                  <a:schemeClr val="dk1"/>
                </a:solidFill>
                <a:latin typeface="+mn-lt"/>
                <a:ea typeface="+mn-ea"/>
                <a:cs typeface="+mn-cs"/>
              </a:defRPr>
            </a:lvl9pPr>
          </a:lstStyle>
          <a:p>
            <a:pPr>
              <a:lnSpc>
                <a:spcPct val="90000"/>
              </a:lnSpc>
              <a:buFont typeface="Wingdings" charset="0"/>
              <a:buNone/>
            </a:pPr>
            <a:r>
              <a:rPr lang="en-US" dirty="0" smtClean="0">
                <a:latin typeface="Courier New" charset="0"/>
              </a:rPr>
              <a:t>@</a:t>
            </a:r>
            <a:r>
              <a:rPr lang="en-US" dirty="0" err="1" smtClean="0">
                <a:latin typeface="Courier New" charset="0"/>
              </a:rPr>
              <a:t>org.jpatterns.gof.VisitorPattern.ConcreteVisitor</a:t>
            </a:r>
            <a:endParaRPr lang="en-US" b="1" dirty="0" smtClean="0">
              <a:latin typeface="Courier New" charset="0"/>
            </a:endParaRPr>
          </a:p>
          <a:p>
            <a:pPr>
              <a:lnSpc>
                <a:spcPct val="90000"/>
              </a:lnSpc>
              <a:buFont typeface="Wingdings" charset="0"/>
              <a:buNone/>
            </a:pPr>
            <a:r>
              <a:rPr lang="en-US" b="1" dirty="0" smtClean="0">
                <a:latin typeface="Courier New" charset="0"/>
              </a:rPr>
              <a:t>public class </a:t>
            </a:r>
            <a:r>
              <a:rPr lang="en-US" dirty="0" err="1" smtClean="0">
                <a:latin typeface="Courier New" charset="0"/>
              </a:rPr>
              <a:t>FileSystem</a:t>
            </a:r>
            <a:r>
              <a:rPr lang="en-US" dirty="0" smtClean="0">
                <a:latin typeface="Courier New" charset="0"/>
              </a:rPr>
              <a:t> {   // Client</a:t>
            </a:r>
          </a:p>
          <a:p>
            <a:pPr>
              <a:lnSpc>
                <a:spcPct val="90000"/>
              </a:lnSpc>
              <a:buNone/>
            </a:pPr>
            <a:r>
              <a:rPr lang="en-US" dirty="0" smtClean="0">
                <a:latin typeface="Courier New" charset="0"/>
              </a:rPr>
              <a:t>   </a:t>
            </a:r>
            <a:r>
              <a:rPr lang="en-US" b="1" dirty="0">
                <a:latin typeface="Courier New" charset="0"/>
              </a:rPr>
              <a:t>private final </a:t>
            </a:r>
            <a:r>
              <a:rPr lang="en-US" dirty="0" err="1">
                <a:solidFill>
                  <a:srgbClr val="0000FF"/>
                </a:solidFill>
                <a:latin typeface="Courier New" charset="0"/>
              </a:rPr>
              <a:t>VisitorLambda</a:t>
            </a:r>
            <a:r>
              <a:rPr lang="en-US" dirty="0">
                <a:latin typeface="Courier New" charset="0"/>
              </a:rPr>
              <a:t>&lt;String&gt; visitor = </a:t>
            </a:r>
            <a:r>
              <a:rPr lang="en-US" b="1" dirty="0">
                <a:latin typeface="Courier New" charset="0"/>
              </a:rPr>
              <a:t>new</a:t>
            </a:r>
            <a:r>
              <a:rPr lang="en-US" dirty="0">
                <a:latin typeface="Courier New" charset="0"/>
              </a:rPr>
              <a:t> </a:t>
            </a:r>
            <a:r>
              <a:rPr lang="en-US" dirty="0" err="1">
                <a:latin typeface="Courier New" charset="0"/>
              </a:rPr>
              <a:t>VisitorLambda</a:t>
            </a:r>
            <a:r>
              <a:rPr lang="en-US" dirty="0">
                <a:latin typeface="Courier New" charset="0"/>
              </a:rPr>
              <a:t>&lt;&gt;(); // Void throws void cannot be converted to Void</a:t>
            </a:r>
          </a:p>
          <a:p>
            <a:pPr>
              <a:lnSpc>
                <a:spcPct val="90000"/>
              </a:lnSpc>
              <a:buFont typeface="Wingdings" charset="0"/>
              <a:buNone/>
            </a:pPr>
            <a:r>
              <a:rPr lang="en-US" dirty="0" smtClean="0">
                <a:latin typeface="Courier New" charset="0"/>
              </a:rPr>
              <a:t>   </a:t>
            </a:r>
            <a:r>
              <a:rPr lang="en-US" b="1" dirty="0" smtClean="0">
                <a:latin typeface="Courier New" charset="0"/>
              </a:rPr>
              <a:t>public String </a:t>
            </a:r>
            <a:r>
              <a:rPr lang="en-US" dirty="0" smtClean="0">
                <a:latin typeface="Courier New" charset="0"/>
              </a:rPr>
              <a:t>cat(Node node) {</a:t>
            </a:r>
          </a:p>
          <a:p>
            <a:pPr>
              <a:lnSpc>
                <a:spcPct val="90000"/>
              </a:lnSpc>
              <a:buNone/>
            </a:pPr>
            <a:r>
              <a:rPr lang="en-US" dirty="0" smtClean="0">
                <a:latin typeface="Courier New" charset="0"/>
              </a:rPr>
              <a:t>     </a:t>
            </a:r>
            <a:r>
              <a:rPr lang="en-US" b="1" dirty="0" smtClean="0">
                <a:latin typeface="Courier New" charset="0"/>
              </a:rPr>
              <a:t>return</a:t>
            </a:r>
            <a:r>
              <a:rPr lang="en-US" dirty="0" smtClean="0">
                <a:latin typeface="Courier New" charset="0"/>
              </a:rPr>
              <a:t> </a:t>
            </a:r>
            <a:r>
              <a:rPr lang="en-US" dirty="0" smtClean="0">
                <a:latin typeface="Courier New" charset="0"/>
              </a:rPr>
              <a:t>visitor</a:t>
            </a:r>
          </a:p>
          <a:p>
            <a:pPr>
              <a:lnSpc>
                <a:spcPct val="90000"/>
              </a:lnSpc>
              <a:buNone/>
            </a:pPr>
            <a:r>
              <a:rPr lang="en-US" dirty="0">
                <a:latin typeface="Courier New" charset="0"/>
              </a:rPr>
              <a:t> </a:t>
            </a:r>
            <a:r>
              <a:rPr lang="en-US" dirty="0" smtClean="0">
                <a:latin typeface="Courier New" charset="0"/>
              </a:rPr>
              <a:t>      </a:t>
            </a:r>
            <a:r>
              <a:rPr lang="en-US" dirty="0" smtClean="0">
                <a:latin typeface="Courier New" charset="0"/>
              </a:rPr>
              <a:t>.</a:t>
            </a:r>
            <a:r>
              <a:rPr lang="en-US" dirty="0">
                <a:solidFill>
                  <a:srgbClr val="0000FF"/>
                </a:solidFill>
                <a:latin typeface="Courier New" charset="0"/>
              </a:rPr>
              <a:t>when</a:t>
            </a:r>
            <a:r>
              <a:rPr lang="en-US" dirty="0">
                <a:latin typeface="Courier New" charset="0"/>
              </a:rPr>
              <a:t>(</a:t>
            </a:r>
            <a:r>
              <a:rPr lang="en-US" dirty="0" err="1">
                <a:latin typeface="Courier New" charset="0"/>
              </a:rPr>
              <a:t>File.class</a:t>
            </a:r>
            <a:r>
              <a:rPr lang="en-US" dirty="0">
                <a:latin typeface="Courier New" charset="0"/>
              </a:rPr>
              <a:t>, file -&gt; </a:t>
            </a:r>
            <a:r>
              <a:rPr lang="en-US" dirty="0" err="1">
                <a:latin typeface="Courier New" charset="0"/>
              </a:rPr>
              <a:t>file.toString</a:t>
            </a:r>
            <a:r>
              <a:rPr lang="en-US" dirty="0">
                <a:latin typeface="Courier New" charset="0"/>
              </a:rPr>
              <a:t>() + "\n" + </a:t>
            </a:r>
            <a:r>
              <a:rPr lang="en-US" dirty="0" err="1">
                <a:latin typeface="Courier New" charset="0"/>
              </a:rPr>
              <a:t>file.getContents</a:t>
            </a:r>
            <a:r>
              <a:rPr lang="en-US" dirty="0">
                <a:latin typeface="Courier New" charset="0"/>
              </a:rPr>
              <a:t>())</a:t>
            </a:r>
          </a:p>
          <a:p>
            <a:pPr>
              <a:lnSpc>
                <a:spcPct val="90000"/>
              </a:lnSpc>
              <a:buNone/>
            </a:pPr>
            <a:r>
              <a:rPr lang="en-US" dirty="0" smtClean="0">
                <a:latin typeface="Courier New" charset="0"/>
              </a:rPr>
              <a:t>       .</a:t>
            </a:r>
            <a:r>
              <a:rPr lang="en-US" dirty="0">
                <a:solidFill>
                  <a:srgbClr val="0000FF"/>
                </a:solidFill>
                <a:latin typeface="Courier New" charset="0"/>
              </a:rPr>
              <a:t>when</a:t>
            </a:r>
            <a:r>
              <a:rPr lang="en-US" dirty="0">
                <a:latin typeface="Courier New" charset="0"/>
              </a:rPr>
              <a:t>(</a:t>
            </a:r>
            <a:r>
              <a:rPr lang="en-US" dirty="0" err="1">
                <a:latin typeface="Courier New" charset="0"/>
              </a:rPr>
              <a:t>Directory.class</a:t>
            </a:r>
            <a:r>
              <a:rPr lang="en-US" dirty="0">
                <a:latin typeface="Courier New" charset="0"/>
              </a:rPr>
              <a:t>, </a:t>
            </a:r>
            <a:r>
              <a:rPr lang="en-US" dirty="0" err="1">
                <a:latin typeface="Courier New" charset="0"/>
              </a:rPr>
              <a:t>dir</a:t>
            </a:r>
            <a:r>
              <a:rPr lang="en-US" dirty="0">
                <a:latin typeface="Courier New" charset="0"/>
              </a:rPr>
              <a:t> -</a:t>
            </a:r>
            <a:r>
              <a:rPr lang="en-US" dirty="0" smtClean="0">
                <a:latin typeface="Courier New" charset="0"/>
              </a:rPr>
              <a:t>&gt; {</a:t>
            </a:r>
          </a:p>
          <a:p>
            <a:pPr>
              <a:lnSpc>
                <a:spcPct val="90000"/>
              </a:lnSpc>
              <a:buNone/>
            </a:pPr>
            <a:r>
              <a:rPr lang="en-US" dirty="0" smtClean="0">
                <a:latin typeface="Courier New" charset="0"/>
              </a:rPr>
              <a:t>    throw new </a:t>
            </a:r>
            <a:r>
              <a:rPr lang="en-US" dirty="0" err="1" smtClean="0">
                <a:latin typeface="Courier New" charset="0"/>
              </a:rPr>
              <a:t>UnsupportedOperationException</a:t>
            </a:r>
            <a:r>
              <a:rPr lang="en-US" dirty="0" smtClean="0">
                <a:latin typeface="Courier New" charset="0"/>
              </a:rPr>
              <a:t>("Can't cat a directory.");}</a:t>
            </a:r>
            <a:r>
              <a:rPr lang="en-US" dirty="0">
                <a:latin typeface="Courier New" charset="0"/>
              </a:rPr>
              <a:t>)</a:t>
            </a:r>
          </a:p>
          <a:p>
            <a:pPr>
              <a:lnSpc>
                <a:spcPct val="90000"/>
              </a:lnSpc>
              <a:buNone/>
            </a:pPr>
            <a:r>
              <a:rPr lang="en-US" dirty="0" smtClean="0">
                <a:latin typeface="Courier New" charset="0"/>
              </a:rPr>
              <a:t>       </a:t>
            </a:r>
            <a:r>
              <a:rPr lang="en-US" dirty="0">
                <a:latin typeface="Courier New" charset="0"/>
              </a:rPr>
              <a:t>.</a:t>
            </a:r>
            <a:r>
              <a:rPr lang="en-US" dirty="0">
                <a:solidFill>
                  <a:srgbClr val="0000FF"/>
                </a:solidFill>
                <a:latin typeface="Courier New" charset="0"/>
              </a:rPr>
              <a:t>when</a:t>
            </a:r>
            <a:r>
              <a:rPr lang="en-US" dirty="0">
                <a:latin typeface="Courier New" charset="0"/>
              </a:rPr>
              <a:t>(</a:t>
            </a:r>
            <a:r>
              <a:rPr lang="en-US" dirty="0" err="1">
                <a:latin typeface="Courier New" charset="0"/>
              </a:rPr>
              <a:t>Link.class</a:t>
            </a:r>
            <a:r>
              <a:rPr lang="en-US" dirty="0">
                <a:latin typeface="Courier New" charset="0"/>
              </a:rPr>
              <a:t>, link -&gt; cat(</a:t>
            </a:r>
            <a:r>
              <a:rPr lang="en-US" dirty="0" err="1">
                <a:latin typeface="Courier New" charset="0"/>
              </a:rPr>
              <a:t>link.getSubject</a:t>
            </a:r>
            <a:r>
              <a:rPr lang="en-US" dirty="0">
                <a:latin typeface="Courier New" charset="0"/>
              </a:rPr>
              <a:t>()))</a:t>
            </a:r>
          </a:p>
          <a:p>
            <a:pPr>
              <a:lnSpc>
                <a:spcPct val="90000"/>
              </a:lnSpc>
              <a:buNone/>
            </a:pPr>
            <a:r>
              <a:rPr lang="en-US" dirty="0" smtClean="0">
                <a:latin typeface="Courier New" charset="0"/>
              </a:rPr>
              <a:t>       </a:t>
            </a:r>
            <a:r>
              <a:rPr lang="en-US" dirty="0">
                <a:latin typeface="Courier New" charset="0"/>
              </a:rPr>
              <a:t>.</a:t>
            </a:r>
            <a:r>
              <a:rPr lang="en-US" dirty="0">
                <a:solidFill>
                  <a:srgbClr val="0000FF"/>
                </a:solidFill>
                <a:latin typeface="Courier New" charset="0"/>
              </a:rPr>
              <a:t>visit</a:t>
            </a:r>
            <a:r>
              <a:rPr lang="en-US" dirty="0">
                <a:latin typeface="Courier New" charset="0"/>
              </a:rPr>
              <a:t>(node);</a:t>
            </a:r>
            <a:endParaRPr lang="en-US" dirty="0" smtClean="0">
              <a:latin typeface="Courier New" charset="0"/>
            </a:endParaRPr>
          </a:p>
          <a:p>
            <a:pPr>
              <a:lnSpc>
                <a:spcPct val="90000"/>
              </a:lnSpc>
              <a:buFont typeface="Wingdings" charset="0"/>
              <a:buNone/>
            </a:pPr>
            <a:r>
              <a:rPr lang="en-US" dirty="0" smtClean="0">
                <a:latin typeface="Courier New" charset="0"/>
              </a:rPr>
              <a:t>}</a:t>
            </a:r>
            <a:endParaRPr lang="en-US" dirty="0">
              <a:latin typeface="Courier New" charset="0"/>
            </a:endParaRPr>
          </a:p>
        </p:txBody>
      </p:sp>
    </p:spTree>
    <p:extLst>
      <p:ext uri="{BB962C8B-B14F-4D97-AF65-F5344CB8AC3E}">
        <p14:creationId xmlns:p14="http://schemas.microsoft.com/office/powerpoint/2010/main" val="6097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Visitor (1</a:t>
            </a:r>
            <a:r>
              <a:rPr lang="en-US" baseline="30000" dirty="0" smtClean="0"/>
              <a:t>st</a:t>
            </a:r>
            <a:r>
              <a:rPr lang="en-US" dirty="0" smtClean="0"/>
              <a:t> attempt)</a:t>
            </a:r>
            <a:endParaRPr lang="en-US" dirty="0"/>
          </a:p>
        </p:txBody>
      </p:sp>
      <p:sp>
        <p:nvSpPr>
          <p:cNvPr id="4" name="Rectangle 3"/>
          <p:cNvSpPr>
            <a:spLocks noGrp="1" noChangeArrowheads="1"/>
          </p:cNvSpPr>
          <p:nvPr>
            <p:ph idx="1"/>
          </p:nvPr>
        </p:nvSpPr>
        <p:spPr/>
        <p:style>
          <a:lnRef idx="1">
            <a:schemeClr val="accent4"/>
          </a:lnRef>
          <a:fillRef idx="2">
            <a:schemeClr val="accent4"/>
          </a:fillRef>
          <a:effectRef idx="1">
            <a:schemeClr val="accent4"/>
          </a:effectRef>
          <a:fontRef idx="minor">
            <a:schemeClr val="dk1"/>
          </a:fontRef>
        </p:style>
        <p:txBody>
          <a:bodyPr/>
          <a:lstStyle/>
          <a:p>
            <a:pPr>
              <a:lnSpc>
                <a:spcPct val="90000"/>
              </a:lnSpc>
              <a:buNone/>
            </a:pPr>
            <a:r>
              <a:rPr lang="en-US" dirty="0">
                <a:latin typeface="Courier New" charset="0"/>
              </a:rPr>
              <a:t>@</a:t>
            </a:r>
            <a:r>
              <a:rPr lang="en-US" dirty="0" err="1">
                <a:latin typeface="Courier New" charset="0"/>
              </a:rPr>
              <a:t>org.jpatterns.gof.VisitorPattern.Visitor</a:t>
            </a:r>
            <a:endParaRPr lang="en-US" dirty="0">
              <a:latin typeface="Courier New" charset="0"/>
            </a:endParaRPr>
          </a:p>
          <a:p>
            <a:pPr>
              <a:lnSpc>
                <a:spcPct val="90000"/>
              </a:lnSpc>
              <a:buNone/>
            </a:pPr>
            <a:r>
              <a:rPr lang="en-US" b="1" dirty="0">
                <a:latin typeface="Courier New" charset="0"/>
              </a:rPr>
              <a:t>public class </a:t>
            </a:r>
            <a:r>
              <a:rPr lang="en-US" dirty="0" err="1">
                <a:latin typeface="Courier New" charset="0"/>
              </a:rPr>
              <a:t>VisitorLambda</a:t>
            </a:r>
            <a:r>
              <a:rPr lang="en-US" dirty="0">
                <a:latin typeface="Courier New" charset="0"/>
              </a:rPr>
              <a:t>&lt;R&gt; </a:t>
            </a:r>
            <a:r>
              <a:rPr lang="en-US" dirty="0" smtClean="0">
                <a:latin typeface="Courier New" charset="0"/>
              </a:rPr>
              <a:t>{  // R: return type</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private final </a:t>
            </a:r>
            <a:r>
              <a:rPr lang="en-US" dirty="0">
                <a:latin typeface="Courier New" charset="0"/>
              </a:rPr>
              <a:t>Map&lt;Class&lt;?&gt;, Function&lt;</a:t>
            </a:r>
            <a:r>
              <a:rPr lang="en-US" dirty="0">
                <a:solidFill>
                  <a:srgbClr val="0000FF"/>
                </a:solidFill>
                <a:latin typeface="Courier New" charset="0"/>
              </a:rPr>
              <a:t>Object</a:t>
            </a:r>
            <a:r>
              <a:rPr lang="en-US" dirty="0">
                <a:latin typeface="Courier New" charset="0"/>
              </a:rPr>
              <a:t>, R&gt;&gt; map = new </a:t>
            </a:r>
            <a:r>
              <a:rPr lang="en-US" dirty="0" err="1">
                <a:latin typeface="Courier New" charset="0"/>
              </a:rPr>
              <a:t>HashMap</a:t>
            </a:r>
            <a:r>
              <a:rPr lang="en-US" dirty="0">
                <a:latin typeface="Courier New" charset="0"/>
              </a:rPr>
              <a:t>&lt;&gt;()</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&lt;T&gt; </a:t>
            </a:r>
            <a:r>
              <a:rPr lang="en-US" dirty="0" err="1">
                <a:latin typeface="Courier New" charset="0"/>
              </a:rPr>
              <a:t>VisitorLambda</a:t>
            </a:r>
            <a:r>
              <a:rPr lang="en-US" dirty="0">
                <a:latin typeface="Courier New" charset="0"/>
              </a:rPr>
              <a:t>&lt;R&gt; when(Class&lt;T&gt; type, Function&lt;</a:t>
            </a:r>
            <a:r>
              <a:rPr lang="en-US" dirty="0">
                <a:solidFill>
                  <a:srgbClr val="0000FF"/>
                </a:solidFill>
                <a:latin typeface="Courier New" charset="0"/>
              </a:rPr>
              <a:t>T</a:t>
            </a:r>
            <a:r>
              <a:rPr lang="en-US" dirty="0">
                <a:latin typeface="Courier New" charset="0"/>
              </a:rPr>
              <a:t>,R&gt; f) {</a:t>
            </a:r>
          </a:p>
          <a:p>
            <a:pPr>
              <a:lnSpc>
                <a:spcPct val="90000"/>
              </a:lnSpc>
              <a:buNone/>
            </a:pPr>
            <a:r>
              <a:rPr lang="en-US" dirty="0">
                <a:latin typeface="Courier New" charset="0"/>
              </a:rPr>
              <a:t>        </a:t>
            </a:r>
            <a:r>
              <a:rPr lang="en-US" dirty="0" err="1">
                <a:latin typeface="Courier New" charset="0"/>
              </a:rPr>
              <a:t>map.put</a:t>
            </a:r>
            <a:r>
              <a:rPr lang="en-US" dirty="0">
                <a:latin typeface="Courier New" charset="0"/>
              </a:rPr>
              <a:t>(type, </a:t>
            </a:r>
            <a:r>
              <a:rPr lang="en-US" u="sng" dirty="0" smtClean="0">
                <a:solidFill>
                  <a:srgbClr val="FF0000"/>
                </a:solidFill>
                <a:uFill>
                  <a:solidFill>
                    <a:srgbClr val="FF0000"/>
                  </a:solidFill>
                </a:uFill>
                <a:latin typeface="Courier New" charset="0"/>
              </a:rPr>
              <a:t>f</a:t>
            </a:r>
            <a:r>
              <a:rPr lang="en-US" dirty="0" smtClean="0">
                <a:latin typeface="Courier New" charset="0"/>
              </a:rPr>
              <a:t>);  // compilation error </a:t>
            </a:r>
          </a:p>
          <a:p>
            <a:pPr>
              <a:lnSpc>
                <a:spcPct val="90000"/>
              </a:lnSpc>
              <a:buNone/>
            </a:pPr>
            <a:r>
              <a:rPr lang="en-US" dirty="0" smtClean="0">
                <a:latin typeface="Courier New" charset="0"/>
              </a:rPr>
              <a:t>//Function&lt;T,R&gt; cannot be converted to Function&lt;</a:t>
            </a:r>
            <a:r>
              <a:rPr lang="en-US" dirty="0" err="1" smtClean="0">
                <a:latin typeface="Courier New" charset="0"/>
              </a:rPr>
              <a:t>Object,R</a:t>
            </a:r>
            <a:r>
              <a:rPr lang="en-US" dirty="0" smtClean="0">
                <a:latin typeface="Courier New" charset="0"/>
              </a:rPr>
              <a:t>&gt;</a:t>
            </a:r>
            <a:endParaRPr lang="en-US" dirty="0" smtClean="0">
              <a:latin typeface="Courier New" charset="0"/>
            </a:endParaRPr>
          </a:p>
          <a:p>
            <a:pPr>
              <a:lnSpc>
                <a:spcPct val="90000"/>
              </a:lnSpc>
              <a:buNone/>
            </a:pPr>
            <a:r>
              <a:rPr lang="en-US" b="1" dirty="0">
                <a:latin typeface="Courier New" charset="0"/>
              </a:rPr>
              <a:t> </a:t>
            </a:r>
            <a:r>
              <a:rPr lang="en-US" b="1" dirty="0" smtClean="0">
                <a:latin typeface="Courier New" charset="0"/>
              </a:rPr>
              <a:t>       </a:t>
            </a:r>
            <a:r>
              <a:rPr lang="en-US" b="1" dirty="0" smtClean="0">
                <a:latin typeface="Courier New" charset="0"/>
              </a:rPr>
              <a:t>return</a:t>
            </a:r>
            <a:r>
              <a:rPr lang="en-US" dirty="0" smtClean="0">
                <a:latin typeface="Courier New" charset="0"/>
              </a:rPr>
              <a:t> </a:t>
            </a:r>
            <a:r>
              <a:rPr lang="en-US" dirty="0">
                <a:latin typeface="Courier New" charset="0"/>
              </a:rPr>
              <a:t>this;</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R visit(Object receiver) {</a:t>
            </a:r>
          </a:p>
          <a:p>
            <a:pPr>
              <a:lnSpc>
                <a:spcPct val="90000"/>
              </a:lnSpc>
              <a:buNone/>
            </a:pPr>
            <a:r>
              <a:rPr lang="en-US" dirty="0">
                <a:latin typeface="Courier New" charset="0"/>
              </a:rPr>
              <a:t>        </a:t>
            </a:r>
            <a:r>
              <a:rPr lang="en-US" b="1" dirty="0">
                <a:latin typeface="Courier New" charset="0"/>
              </a:rPr>
              <a:t>return</a:t>
            </a:r>
            <a:r>
              <a:rPr lang="en-US" dirty="0">
                <a:latin typeface="Courier New" charset="0"/>
              </a:rPr>
              <a:t> </a:t>
            </a:r>
            <a:r>
              <a:rPr lang="en-US" dirty="0" err="1">
                <a:latin typeface="Courier New" charset="0"/>
              </a:rPr>
              <a:t>map.getOrDefault</a:t>
            </a:r>
            <a:r>
              <a:rPr lang="en-US" dirty="0">
                <a:latin typeface="Courier New" charset="0"/>
              </a:rPr>
              <a:t>(</a:t>
            </a:r>
            <a:r>
              <a:rPr lang="en-US" dirty="0" err="1">
                <a:latin typeface="Courier New" charset="0"/>
              </a:rPr>
              <a:t>receiver.getClass</a:t>
            </a:r>
            <a:r>
              <a:rPr lang="en-US" dirty="0">
                <a:latin typeface="Courier New" charset="0"/>
              </a:rPr>
              <a:t>(), </a:t>
            </a:r>
          </a:p>
          <a:p>
            <a:pPr>
              <a:lnSpc>
                <a:spcPct val="90000"/>
              </a:lnSpc>
              <a:buNone/>
            </a:pPr>
            <a:r>
              <a:rPr lang="en-US" dirty="0">
                <a:latin typeface="Courier New" charset="0"/>
              </a:rPr>
              <a:t>                r -&gt; {throw new </a:t>
            </a:r>
            <a:r>
              <a:rPr lang="en-US" dirty="0" err="1">
                <a:latin typeface="Courier New" charset="0"/>
              </a:rPr>
              <a:t>IllegalStateException</a:t>
            </a:r>
            <a:r>
              <a:rPr lang="en-US" dirty="0">
                <a:latin typeface="Courier New" charset="0"/>
              </a:rPr>
              <a:t>();})</a:t>
            </a:r>
          </a:p>
          <a:p>
            <a:pPr>
              <a:lnSpc>
                <a:spcPct val="90000"/>
              </a:lnSpc>
              <a:buNone/>
            </a:pPr>
            <a:r>
              <a:rPr lang="en-US" dirty="0">
                <a:latin typeface="Courier New" charset="0"/>
              </a:rPr>
              <a:t>                .apply(receiver);</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a:t>
            </a:r>
          </a:p>
        </p:txBody>
      </p:sp>
    </p:spTree>
    <p:extLst>
      <p:ext uri="{BB962C8B-B14F-4D97-AF65-F5344CB8AC3E}">
        <p14:creationId xmlns:p14="http://schemas.microsoft.com/office/powerpoint/2010/main" val="19370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Agenda</a:t>
            </a:r>
            <a:endParaRPr lang="el-GR" dirty="0"/>
          </a:p>
        </p:txBody>
      </p:sp>
      <p:sp>
        <p:nvSpPr>
          <p:cNvPr id="82947" name="Rectangle 3"/>
          <p:cNvSpPr>
            <a:spLocks noGrp="1" noChangeArrowheads="1"/>
          </p:cNvSpPr>
          <p:nvPr>
            <p:ph type="body" idx="1"/>
          </p:nvPr>
        </p:nvSpPr>
        <p:spPr/>
        <p:txBody>
          <a:bodyPr/>
          <a:lstStyle/>
          <a:p>
            <a:r>
              <a:rPr lang="en-US" sz="2800" dirty="0" smtClean="0"/>
              <a:t>It is not all </a:t>
            </a:r>
            <a:r>
              <a:rPr lang="en-US" sz="2800" dirty="0" smtClean="0"/>
              <a:t>bed of roses in </a:t>
            </a:r>
            <a:r>
              <a:rPr lang="en-US" sz="2800" dirty="0" smtClean="0"/>
              <a:t>Java </a:t>
            </a:r>
            <a:r>
              <a:rPr lang="en-US" sz="2800" dirty="0" smtClean="0"/>
              <a:t>8</a:t>
            </a:r>
          </a:p>
          <a:p>
            <a:r>
              <a:rPr lang="en-US" sz="2800" dirty="0" smtClean="0"/>
              <a:t>Some of the problems you may encounter</a:t>
            </a:r>
          </a:p>
          <a:p>
            <a:r>
              <a:rPr lang="en-US" sz="2800" dirty="0" smtClean="0"/>
              <a:t>Your experiences - discussion</a:t>
            </a:r>
            <a:endParaRPr lang="en-US" sz="2800" dirty="0"/>
          </a:p>
          <a:p>
            <a:pPr>
              <a:buFont typeface="Wingdings" charset="0"/>
              <a:buNone/>
            </a:pPr>
            <a:endParaRPr lang="el-GR" sz="2800" dirty="0"/>
          </a:p>
        </p:txBody>
      </p:sp>
    </p:spTree>
    <p:extLst>
      <p:ext uri="{BB962C8B-B14F-4D97-AF65-F5344CB8AC3E}">
        <p14:creationId xmlns:p14="http://schemas.microsoft.com/office/powerpoint/2010/main" val="24085322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Visitor (2</a:t>
            </a:r>
            <a:r>
              <a:rPr lang="en-US" baseline="30000" dirty="0" smtClean="0"/>
              <a:t>nd</a:t>
            </a:r>
            <a:r>
              <a:rPr lang="en-US" dirty="0" smtClean="0"/>
              <a:t> attempt)</a:t>
            </a:r>
            <a:endParaRPr lang="en-US" dirty="0"/>
          </a:p>
        </p:txBody>
      </p:sp>
      <p:sp>
        <p:nvSpPr>
          <p:cNvPr id="4" name="Rectangle 3"/>
          <p:cNvSpPr>
            <a:spLocks noGrp="1" noChangeArrowheads="1"/>
          </p:cNvSpPr>
          <p:nvPr>
            <p:ph idx="1"/>
          </p:nvPr>
        </p:nvSpPr>
        <p:spPr/>
        <p:style>
          <a:lnRef idx="1">
            <a:schemeClr val="accent4"/>
          </a:lnRef>
          <a:fillRef idx="2">
            <a:schemeClr val="accent4"/>
          </a:fillRef>
          <a:effectRef idx="1">
            <a:schemeClr val="accent4"/>
          </a:effectRef>
          <a:fontRef idx="minor">
            <a:schemeClr val="dk1"/>
          </a:fontRef>
        </p:style>
        <p:txBody>
          <a:bodyPr/>
          <a:lstStyle/>
          <a:p>
            <a:pPr>
              <a:lnSpc>
                <a:spcPct val="90000"/>
              </a:lnSpc>
              <a:buNone/>
            </a:pPr>
            <a:r>
              <a:rPr lang="en-US" dirty="0">
                <a:latin typeface="Courier New" charset="0"/>
              </a:rPr>
              <a:t>@</a:t>
            </a:r>
            <a:r>
              <a:rPr lang="en-US" dirty="0" err="1">
                <a:latin typeface="Courier New" charset="0"/>
              </a:rPr>
              <a:t>org.jpatterns.gof.VisitorPattern.Visitor</a:t>
            </a:r>
            <a:endParaRPr lang="en-US" dirty="0">
              <a:latin typeface="Courier New" charset="0"/>
            </a:endParaRPr>
          </a:p>
          <a:p>
            <a:pPr>
              <a:lnSpc>
                <a:spcPct val="90000"/>
              </a:lnSpc>
              <a:buNone/>
            </a:pPr>
            <a:r>
              <a:rPr lang="en-US" b="1" dirty="0">
                <a:latin typeface="Courier New" charset="0"/>
              </a:rPr>
              <a:t>public class </a:t>
            </a:r>
            <a:r>
              <a:rPr lang="en-US" dirty="0" err="1">
                <a:latin typeface="Courier New" charset="0"/>
              </a:rPr>
              <a:t>VisitorLambda</a:t>
            </a:r>
            <a:r>
              <a:rPr lang="en-US" dirty="0">
                <a:latin typeface="Courier New" charset="0"/>
              </a:rPr>
              <a:t>&lt;R&gt; </a:t>
            </a:r>
            <a:r>
              <a:rPr lang="en-US" dirty="0" smtClean="0">
                <a:latin typeface="Courier New" charset="0"/>
              </a:rPr>
              <a:t>{  // R: return type</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private final </a:t>
            </a:r>
            <a:r>
              <a:rPr lang="en-US" dirty="0">
                <a:latin typeface="Courier New" charset="0"/>
              </a:rPr>
              <a:t>Map&lt;Class&lt;?&gt;, Function</a:t>
            </a:r>
            <a:r>
              <a:rPr lang="en-US" dirty="0" smtClean="0">
                <a:latin typeface="Courier New" charset="0"/>
              </a:rPr>
              <a:t>&lt;</a:t>
            </a:r>
            <a:r>
              <a:rPr lang="en-US" dirty="0" smtClean="0">
                <a:solidFill>
                  <a:srgbClr val="0000FF"/>
                </a:solidFill>
                <a:latin typeface="Courier New" charset="0"/>
              </a:rPr>
              <a:t>?</a:t>
            </a:r>
            <a:r>
              <a:rPr lang="en-US" dirty="0" smtClean="0">
                <a:latin typeface="Courier New" charset="0"/>
              </a:rPr>
              <a:t>, </a:t>
            </a:r>
            <a:r>
              <a:rPr lang="en-US" dirty="0">
                <a:latin typeface="Courier New" charset="0"/>
              </a:rPr>
              <a:t>R&gt;&gt; map = new </a:t>
            </a:r>
            <a:r>
              <a:rPr lang="en-US" dirty="0" err="1">
                <a:latin typeface="Courier New" charset="0"/>
              </a:rPr>
              <a:t>HashMap</a:t>
            </a:r>
            <a:r>
              <a:rPr lang="en-US" dirty="0">
                <a:latin typeface="Courier New" charset="0"/>
              </a:rPr>
              <a:t>&lt;&gt;()</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&lt;T&gt; </a:t>
            </a:r>
            <a:r>
              <a:rPr lang="en-US" dirty="0" err="1">
                <a:latin typeface="Courier New" charset="0"/>
              </a:rPr>
              <a:t>VisitorLambda</a:t>
            </a:r>
            <a:r>
              <a:rPr lang="en-US" dirty="0">
                <a:latin typeface="Courier New" charset="0"/>
              </a:rPr>
              <a:t>&lt;R&gt; when(Class&lt;T&gt; type, Function&lt;T,R&gt; f) {</a:t>
            </a:r>
          </a:p>
          <a:p>
            <a:pPr>
              <a:lnSpc>
                <a:spcPct val="90000"/>
              </a:lnSpc>
              <a:buNone/>
            </a:pPr>
            <a:r>
              <a:rPr lang="en-US" dirty="0">
                <a:latin typeface="Courier New" charset="0"/>
              </a:rPr>
              <a:t>        </a:t>
            </a:r>
            <a:r>
              <a:rPr lang="en-US" dirty="0" err="1">
                <a:latin typeface="Courier New" charset="0"/>
              </a:rPr>
              <a:t>map.put</a:t>
            </a:r>
            <a:r>
              <a:rPr lang="en-US" dirty="0">
                <a:latin typeface="Courier New" charset="0"/>
              </a:rPr>
              <a:t>(type, </a:t>
            </a:r>
            <a:r>
              <a:rPr lang="en-US" dirty="0" smtClean="0">
                <a:latin typeface="Courier New" charset="0"/>
              </a:rPr>
              <a:t>f)</a:t>
            </a:r>
            <a:r>
              <a:rPr lang="en-US" dirty="0">
                <a:latin typeface="Courier New" charset="0"/>
              </a:rPr>
              <a:t>; </a:t>
            </a:r>
            <a:endParaRPr lang="en-US" dirty="0" smtClean="0">
              <a:latin typeface="Courier New" charset="0"/>
            </a:endParaRPr>
          </a:p>
          <a:p>
            <a:pPr>
              <a:lnSpc>
                <a:spcPct val="90000"/>
              </a:lnSpc>
              <a:buNone/>
            </a:pPr>
            <a:r>
              <a:rPr lang="en-US" b="1" dirty="0">
                <a:latin typeface="Courier New" charset="0"/>
              </a:rPr>
              <a:t> </a:t>
            </a:r>
            <a:r>
              <a:rPr lang="en-US" b="1" dirty="0" smtClean="0">
                <a:latin typeface="Courier New" charset="0"/>
              </a:rPr>
              <a:t>       </a:t>
            </a:r>
            <a:r>
              <a:rPr lang="en-US" b="1" dirty="0" smtClean="0">
                <a:latin typeface="Courier New" charset="0"/>
              </a:rPr>
              <a:t>return</a:t>
            </a:r>
            <a:r>
              <a:rPr lang="en-US" dirty="0" smtClean="0">
                <a:latin typeface="Courier New" charset="0"/>
              </a:rPr>
              <a:t> </a:t>
            </a:r>
            <a:r>
              <a:rPr lang="en-US" dirty="0">
                <a:latin typeface="Courier New" charset="0"/>
              </a:rPr>
              <a:t>this;</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R visit(Object receiver) {</a:t>
            </a:r>
          </a:p>
          <a:p>
            <a:pPr>
              <a:lnSpc>
                <a:spcPct val="90000"/>
              </a:lnSpc>
              <a:buNone/>
            </a:pPr>
            <a:r>
              <a:rPr lang="en-US" dirty="0">
                <a:latin typeface="Courier New" charset="0"/>
              </a:rPr>
              <a:t>        </a:t>
            </a:r>
            <a:r>
              <a:rPr lang="en-US" b="1" dirty="0">
                <a:latin typeface="Courier New" charset="0"/>
              </a:rPr>
              <a:t>return</a:t>
            </a:r>
            <a:r>
              <a:rPr lang="en-US" dirty="0">
                <a:latin typeface="Courier New" charset="0"/>
              </a:rPr>
              <a:t> </a:t>
            </a:r>
            <a:r>
              <a:rPr lang="en-US" dirty="0" err="1">
                <a:latin typeface="Courier New" charset="0"/>
              </a:rPr>
              <a:t>map.getOrDefault</a:t>
            </a:r>
            <a:r>
              <a:rPr lang="en-US" dirty="0">
                <a:latin typeface="Courier New" charset="0"/>
              </a:rPr>
              <a:t>(</a:t>
            </a:r>
            <a:r>
              <a:rPr lang="en-US" dirty="0" err="1">
                <a:latin typeface="Courier New" charset="0"/>
              </a:rPr>
              <a:t>receiver.getClass</a:t>
            </a:r>
            <a:r>
              <a:rPr lang="en-US" dirty="0">
                <a:latin typeface="Courier New" charset="0"/>
              </a:rPr>
              <a:t>(), </a:t>
            </a:r>
          </a:p>
          <a:p>
            <a:pPr>
              <a:lnSpc>
                <a:spcPct val="90000"/>
              </a:lnSpc>
              <a:buNone/>
            </a:pPr>
            <a:r>
              <a:rPr lang="en-US" dirty="0">
                <a:latin typeface="Courier New" charset="0"/>
              </a:rPr>
              <a:t>                r -&gt; {throw new </a:t>
            </a:r>
            <a:r>
              <a:rPr lang="en-US" dirty="0" err="1">
                <a:latin typeface="Courier New" charset="0"/>
              </a:rPr>
              <a:t>IllegalStateException</a:t>
            </a:r>
            <a:r>
              <a:rPr lang="en-US" dirty="0">
                <a:latin typeface="Courier New" charset="0"/>
              </a:rPr>
              <a:t>();})</a:t>
            </a:r>
          </a:p>
          <a:p>
            <a:pPr>
              <a:lnSpc>
                <a:spcPct val="90000"/>
              </a:lnSpc>
              <a:buNone/>
            </a:pPr>
            <a:r>
              <a:rPr lang="en-US" dirty="0">
                <a:latin typeface="Courier New" charset="0"/>
              </a:rPr>
              <a:t>                .apply(</a:t>
            </a:r>
            <a:r>
              <a:rPr lang="en-US" u="sng" dirty="0">
                <a:solidFill>
                  <a:srgbClr val="FF0000"/>
                </a:solidFill>
                <a:uFill>
                  <a:solidFill>
                    <a:srgbClr val="FF0000"/>
                  </a:solidFill>
                </a:uFill>
                <a:latin typeface="Courier New" charset="0"/>
              </a:rPr>
              <a:t>receiver</a:t>
            </a:r>
            <a:r>
              <a:rPr lang="en-US" dirty="0">
                <a:latin typeface="Courier New" charset="0"/>
              </a:rPr>
              <a:t>)</a:t>
            </a:r>
            <a:r>
              <a:rPr lang="en-US" dirty="0" smtClean="0">
                <a:latin typeface="Courier New" charset="0"/>
              </a:rPr>
              <a:t>;  // compilation error</a:t>
            </a:r>
          </a:p>
          <a:p>
            <a:pPr>
              <a:lnSpc>
                <a:spcPct val="90000"/>
              </a:lnSpc>
              <a:buNone/>
            </a:pPr>
            <a:r>
              <a:rPr lang="en-US" dirty="0">
                <a:latin typeface="Courier New" charset="0"/>
              </a:rPr>
              <a:t> </a:t>
            </a:r>
            <a:r>
              <a:rPr lang="en-US" dirty="0" smtClean="0">
                <a:latin typeface="Courier New" charset="0"/>
              </a:rPr>
              <a:t>   // Object cannot be converted to CAP#1</a:t>
            </a:r>
            <a:endParaRPr lang="en-US" dirty="0">
              <a:latin typeface="Courier New" charset="0"/>
            </a:endParaRP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a:t>
            </a:r>
          </a:p>
        </p:txBody>
      </p:sp>
    </p:spTree>
    <p:extLst>
      <p:ext uri="{BB962C8B-B14F-4D97-AF65-F5344CB8AC3E}">
        <p14:creationId xmlns:p14="http://schemas.microsoft.com/office/powerpoint/2010/main" val="358339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Visitor (3</a:t>
            </a:r>
            <a:r>
              <a:rPr lang="en-US" baseline="30000" dirty="0" smtClean="0"/>
              <a:t>rd</a:t>
            </a:r>
            <a:r>
              <a:rPr lang="en-US" dirty="0" smtClean="0"/>
              <a:t> attempt)</a:t>
            </a:r>
            <a:endParaRPr lang="en-US" dirty="0"/>
          </a:p>
        </p:txBody>
      </p:sp>
      <p:sp>
        <p:nvSpPr>
          <p:cNvPr id="4" name="Rectangle 3"/>
          <p:cNvSpPr>
            <a:spLocks noGrp="1" noChangeArrowheads="1"/>
          </p:cNvSpPr>
          <p:nvPr>
            <p:ph idx="1"/>
          </p:nvPr>
        </p:nvSpPr>
        <p:spPr/>
        <p:style>
          <a:lnRef idx="1">
            <a:schemeClr val="accent4"/>
          </a:lnRef>
          <a:fillRef idx="2">
            <a:schemeClr val="accent4"/>
          </a:fillRef>
          <a:effectRef idx="1">
            <a:schemeClr val="accent4"/>
          </a:effectRef>
          <a:fontRef idx="minor">
            <a:schemeClr val="dk1"/>
          </a:fontRef>
        </p:style>
        <p:txBody>
          <a:bodyPr/>
          <a:lstStyle/>
          <a:p>
            <a:pPr>
              <a:lnSpc>
                <a:spcPct val="90000"/>
              </a:lnSpc>
              <a:buNone/>
            </a:pPr>
            <a:r>
              <a:rPr lang="en-US" dirty="0">
                <a:latin typeface="Courier New" charset="0"/>
              </a:rPr>
              <a:t>@</a:t>
            </a:r>
            <a:r>
              <a:rPr lang="en-US" dirty="0" err="1">
                <a:latin typeface="Courier New" charset="0"/>
              </a:rPr>
              <a:t>org.jpatterns.gof.VisitorPattern.Visitor</a:t>
            </a:r>
            <a:endParaRPr lang="en-US" dirty="0">
              <a:latin typeface="Courier New" charset="0"/>
            </a:endParaRPr>
          </a:p>
          <a:p>
            <a:pPr>
              <a:lnSpc>
                <a:spcPct val="90000"/>
              </a:lnSpc>
              <a:buNone/>
            </a:pPr>
            <a:r>
              <a:rPr lang="en-US" b="1" dirty="0">
                <a:latin typeface="Courier New" charset="0"/>
              </a:rPr>
              <a:t>public class </a:t>
            </a:r>
            <a:r>
              <a:rPr lang="en-US" dirty="0" err="1">
                <a:latin typeface="Courier New" charset="0"/>
              </a:rPr>
              <a:t>VisitorLambda</a:t>
            </a:r>
            <a:r>
              <a:rPr lang="en-US" dirty="0">
                <a:latin typeface="Courier New" charset="0"/>
              </a:rPr>
              <a:t>&lt;R&gt; </a:t>
            </a:r>
            <a:r>
              <a:rPr lang="en-US" dirty="0" smtClean="0">
                <a:latin typeface="Courier New" charset="0"/>
              </a:rPr>
              <a:t>{  // R: return type</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private final </a:t>
            </a:r>
            <a:r>
              <a:rPr lang="en-US" dirty="0">
                <a:latin typeface="Courier New" charset="0"/>
              </a:rPr>
              <a:t>Map&lt;Class&lt;?&gt;, Function&lt;Object, R&gt;&gt; map = new </a:t>
            </a:r>
            <a:r>
              <a:rPr lang="en-US" dirty="0" err="1">
                <a:latin typeface="Courier New" charset="0"/>
              </a:rPr>
              <a:t>HashMap</a:t>
            </a:r>
            <a:r>
              <a:rPr lang="en-US" dirty="0">
                <a:latin typeface="Courier New" charset="0"/>
              </a:rPr>
              <a:t>&lt;&gt;()</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&lt;T&gt; </a:t>
            </a:r>
            <a:r>
              <a:rPr lang="en-US" dirty="0" err="1">
                <a:latin typeface="Courier New" charset="0"/>
              </a:rPr>
              <a:t>VisitorLambda</a:t>
            </a:r>
            <a:r>
              <a:rPr lang="en-US" dirty="0">
                <a:latin typeface="Courier New" charset="0"/>
              </a:rPr>
              <a:t>&lt;R&gt; when(Class&lt;T&gt; type, Function&lt;T,R&gt; f) {</a:t>
            </a:r>
          </a:p>
          <a:p>
            <a:pPr>
              <a:lnSpc>
                <a:spcPct val="90000"/>
              </a:lnSpc>
              <a:buNone/>
            </a:pPr>
            <a:r>
              <a:rPr lang="en-US" dirty="0">
                <a:latin typeface="Courier New" charset="0"/>
              </a:rPr>
              <a:t>        </a:t>
            </a:r>
            <a:r>
              <a:rPr lang="en-US" dirty="0" err="1">
                <a:latin typeface="Courier New" charset="0"/>
              </a:rPr>
              <a:t>map.put</a:t>
            </a:r>
            <a:r>
              <a:rPr lang="en-US" dirty="0">
                <a:latin typeface="Courier New" charset="0"/>
              </a:rPr>
              <a:t>(type, </a:t>
            </a:r>
            <a:r>
              <a:rPr lang="en-US" dirty="0">
                <a:solidFill>
                  <a:srgbClr val="0000FF"/>
                </a:solidFill>
                <a:latin typeface="Courier New" charset="0"/>
              </a:rPr>
              <a:t>(Function&lt;Object, R&gt;) f</a:t>
            </a:r>
            <a:r>
              <a:rPr lang="en-US" dirty="0">
                <a:latin typeface="Courier New" charset="0"/>
              </a:rPr>
              <a:t>)</a:t>
            </a:r>
            <a:r>
              <a:rPr lang="en-US" dirty="0">
                <a:latin typeface="Courier New" charset="0"/>
              </a:rPr>
              <a:t>; </a:t>
            </a:r>
            <a:endParaRPr lang="en-US" dirty="0" smtClean="0">
              <a:latin typeface="Courier New" charset="0"/>
            </a:endParaRPr>
          </a:p>
          <a:p>
            <a:pPr>
              <a:lnSpc>
                <a:spcPct val="90000"/>
              </a:lnSpc>
              <a:buNone/>
            </a:pPr>
            <a:r>
              <a:rPr lang="en-US" b="1" dirty="0">
                <a:latin typeface="Courier New" charset="0"/>
              </a:rPr>
              <a:t> </a:t>
            </a:r>
            <a:r>
              <a:rPr lang="en-US" b="1" dirty="0" smtClean="0">
                <a:latin typeface="Courier New" charset="0"/>
              </a:rPr>
              <a:t>       </a:t>
            </a:r>
            <a:r>
              <a:rPr lang="en-US" b="1" dirty="0" smtClean="0">
                <a:latin typeface="Courier New" charset="0"/>
              </a:rPr>
              <a:t>return</a:t>
            </a:r>
            <a:r>
              <a:rPr lang="en-US" dirty="0" smtClean="0">
                <a:latin typeface="Courier New" charset="0"/>
              </a:rPr>
              <a:t> </a:t>
            </a:r>
            <a:r>
              <a:rPr lang="en-US" dirty="0">
                <a:latin typeface="Courier New" charset="0"/>
              </a:rPr>
              <a:t>this;</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R visit(Object receiver) {</a:t>
            </a:r>
          </a:p>
          <a:p>
            <a:pPr>
              <a:lnSpc>
                <a:spcPct val="90000"/>
              </a:lnSpc>
              <a:buNone/>
            </a:pPr>
            <a:r>
              <a:rPr lang="en-US" dirty="0">
                <a:latin typeface="Courier New" charset="0"/>
              </a:rPr>
              <a:t>        </a:t>
            </a:r>
            <a:r>
              <a:rPr lang="en-US" b="1" dirty="0">
                <a:latin typeface="Courier New" charset="0"/>
              </a:rPr>
              <a:t>return</a:t>
            </a:r>
            <a:r>
              <a:rPr lang="en-US" dirty="0">
                <a:latin typeface="Courier New" charset="0"/>
              </a:rPr>
              <a:t> </a:t>
            </a:r>
            <a:r>
              <a:rPr lang="en-US" dirty="0" err="1">
                <a:latin typeface="Courier New" charset="0"/>
              </a:rPr>
              <a:t>map.getOrDefault</a:t>
            </a:r>
            <a:r>
              <a:rPr lang="en-US" dirty="0">
                <a:latin typeface="Courier New" charset="0"/>
              </a:rPr>
              <a:t>(</a:t>
            </a:r>
            <a:r>
              <a:rPr lang="en-US" dirty="0" err="1">
                <a:latin typeface="Courier New" charset="0"/>
              </a:rPr>
              <a:t>receiver.getClass</a:t>
            </a:r>
            <a:r>
              <a:rPr lang="en-US" dirty="0">
                <a:latin typeface="Courier New" charset="0"/>
              </a:rPr>
              <a:t>(), </a:t>
            </a:r>
          </a:p>
          <a:p>
            <a:pPr>
              <a:lnSpc>
                <a:spcPct val="90000"/>
              </a:lnSpc>
              <a:buNone/>
            </a:pPr>
            <a:r>
              <a:rPr lang="en-US" dirty="0">
                <a:latin typeface="Courier New" charset="0"/>
              </a:rPr>
              <a:t>                r -&gt; {throw new </a:t>
            </a:r>
            <a:r>
              <a:rPr lang="en-US" dirty="0" err="1">
                <a:latin typeface="Courier New" charset="0"/>
              </a:rPr>
              <a:t>IllegalStateException</a:t>
            </a:r>
            <a:r>
              <a:rPr lang="en-US" dirty="0">
                <a:latin typeface="Courier New" charset="0"/>
              </a:rPr>
              <a:t>();})</a:t>
            </a:r>
          </a:p>
          <a:p>
            <a:pPr>
              <a:lnSpc>
                <a:spcPct val="90000"/>
              </a:lnSpc>
              <a:buNone/>
            </a:pPr>
            <a:r>
              <a:rPr lang="en-US" dirty="0">
                <a:latin typeface="Courier New" charset="0"/>
              </a:rPr>
              <a:t>                .apply(receiver);</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a:t>
            </a:r>
          </a:p>
        </p:txBody>
      </p:sp>
    </p:spTree>
    <p:extLst>
      <p:ext uri="{BB962C8B-B14F-4D97-AF65-F5344CB8AC3E}">
        <p14:creationId xmlns:p14="http://schemas.microsoft.com/office/powerpoint/2010/main" val="413409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Visitor (4</a:t>
            </a:r>
            <a:r>
              <a:rPr lang="en-US" baseline="30000" dirty="0" smtClean="0"/>
              <a:t>rth</a:t>
            </a:r>
            <a:r>
              <a:rPr lang="en-US" dirty="0" smtClean="0"/>
              <a:t> attempt)</a:t>
            </a:r>
            <a:endParaRPr lang="en-US" dirty="0"/>
          </a:p>
        </p:txBody>
      </p:sp>
      <p:sp>
        <p:nvSpPr>
          <p:cNvPr id="4" name="Rectangle 3"/>
          <p:cNvSpPr>
            <a:spLocks noGrp="1" noChangeArrowheads="1"/>
          </p:cNvSpPr>
          <p:nvPr>
            <p:ph idx="1"/>
          </p:nvPr>
        </p:nvSpPr>
        <p:spPr/>
        <p:style>
          <a:lnRef idx="1">
            <a:schemeClr val="accent4"/>
          </a:lnRef>
          <a:fillRef idx="2">
            <a:schemeClr val="accent4"/>
          </a:fillRef>
          <a:effectRef idx="1">
            <a:schemeClr val="accent4"/>
          </a:effectRef>
          <a:fontRef idx="minor">
            <a:schemeClr val="dk1"/>
          </a:fontRef>
        </p:style>
        <p:txBody>
          <a:bodyPr/>
          <a:lstStyle/>
          <a:p>
            <a:pPr>
              <a:lnSpc>
                <a:spcPct val="90000"/>
              </a:lnSpc>
              <a:buNone/>
            </a:pPr>
            <a:r>
              <a:rPr lang="en-US" dirty="0">
                <a:latin typeface="Courier New" charset="0"/>
              </a:rPr>
              <a:t>@</a:t>
            </a:r>
            <a:r>
              <a:rPr lang="en-US" dirty="0" err="1">
                <a:latin typeface="Courier New" charset="0"/>
              </a:rPr>
              <a:t>org.jpatterns.gof.VisitorPattern.Visitor</a:t>
            </a:r>
            <a:endParaRPr lang="en-US" dirty="0">
              <a:latin typeface="Courier New" charset="0"/>
            </a:endParaRPr>
          </a:p>
          <a:p>
            <a:pPr>
              <a:lnSpc>
                <a:spcPct val="90000"/>
              </a:lnSpc>
              <a:buNone/>
            </a:pPr>
            <a:r>
              <a:rPr lang="en-US" b="1" dirty="0">
                <a:latin typeface="Courier New" charset="0"/>
              </a:rPr>
              <a:t>public class </a:t>
            </a:r>
            <a:r>
              <a:rPr lang="en-US" dirty="0" err="1">
                <a:latin typeface="Courier New" charset="0"/>
              </a:rPr>
              <a:t>VisitorLambda</a:t>
            </a:r>
            <a:r>
              <a:rPr lang="en-US" dirty="0">
                <a:latin typeface="Courier New" charset="0"/>
              </a:rPr>
              <a:t>&lt;R&gt; </a:t>
            </a:r>
            <a:r>
              <a:rPr lang="en-US" dirty="0" smtClean="0">
                <a:latin typeface="Courier New" charset="0"/>
              </a:rPr>
              <a:t>{  // R: return type</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private final </a:t>
            </a:r>
            <a:r>
              <a:rPr lang="en-US" dirty="0">
                <a:latin typeface="Courier New" charset="0"/>
              </a:rPr>
              <a:t>Map&lt;Class&lt;?&gt;, Function&lt;Object, R&gt;&gt; map = new </a:t>
            </a:r>
            <a:r>
              <a:rPr lang="en-US" dirty="0" err="1">
                <a:latin typeface="Courier New" charset="0"/>
              </a:rPr>
              <a:t>HashMap</a:t>
            </a:r>
            <a:r>
              <a:rPr lang="en-US" dirty="0">
                <a:latin typeface="Courier New" charset="0"/>
              </a:rPr>
              <a:t>&lt;&gt;()</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&lt;T&gt; </a:t>
            </a:r>
            <a:r>
              <a:rPr lang="en-US" dirty="0" err="1">
                <a:latin typeface="Courier New" charset="0"/>
              </a:rPr>
              <a:t>VisitorLambda</a:t>
            </a:r>
            <a:r>
              <a:rPr lang="en-US" dirty="0">
                <a:latin typeface="Courier New" charset="0"/>
              </a:rPr>
              <a:t>&lt;R&gt; when(Class&lt;T&gt; type, Function&lt;T,R&gt; f) {</a:t>
            </a:r>
          </a:p>
          <a:p>
            <a:pPr>
              <a:lnSpc>
                <a:spcPct val="90000"/>
              </a:lnSpc>
              <a:buNone/>
            </a:pPr>
            <a:r>
              <a:rPr lang="en-US" dirty="0">
                <a:latin typeface="Courier New" charset="0"/>
              </a:rPr>
              <a:t>        </a:t>
            </a:r>
            <a:r>
              <a:rPr lang="en-US" dirty="0" err="1">
                <a:latin typeface="Courier New" charset="0"/>
              </a:rPr>
              <a:t>map.put</a:t>
            </a:r>
            <a:r>
              <a:rPr lang="en-US" dirty="0">
                <a:latin typeface="Courier New" charset="0"/>
              </a:rPr>
              <a:t>(type, </a:t>
            </a:r>
            <a:r>
              <a:rPr lang="en-US" dirty="0" smtClean="0">
                <a:solidFill>
                  <a:srgbClr val="0000FF"/>
                </a:solidFill>
                <a:latin typeface="Courier New" charset="0"/>
              </a:rPr>
              <a:t>o -&gt; </a:t>
            </a:r>
            <a:r>
              <a:rPr lang="en-US" dirty="0" err="1" smtClean="0">
                <a:solidFill>
                  <a:srgbClr val="0000FF"/>
                </a:solidFill>
                <a:latin typeface="Courier New" charset="0"/>
              </a:rPr>
              <a:t>f.apply</a:t>
            </a:r>
            <a:r>
              <a:rPr lang="en-US" dirty="0" smtClean="0">
                <a:solidFill>
                  <a:srgbClr val="0000FF"/>
                </a:solidFill>
                <a:latin typeface="Courier New" charset="0"/>
              </a:rPr>
              <a:t>(</a:t>
            </a:r>
            <a:r>
              <a:rPr lang="en-US" dirty="0" err="1" smtClean="0">
                <a:solidFill>
                  <a:srgbClr val="0000FF"/>
                </a:solidFill>
                <a:latin typeface="Courier New" charset="0"/>
              </a:rPr>
              <a:t>type.cast</a:t>
            </a:r>
            <a:r>
              <a:rPr lang="en-US" dirty="0" smtClean="0">
                <a:solidFill>
                  <a:srgbClr val="0000FF"/>
                </a:solidFill>
                <a:latin typeface="Courier New" charset="0"/>
              </a:rPr>
              <a:t>(o))</a:t>
            </a:r>
            <a:r>
              <a:rPr lang="en-US" dirty="0" smtClean="0">
                <a:latin typeface="Courier New" charset="0"/>
              </a:rPr>
              <a:t>)</a:t>
            </a:r>
            <a:r>
              <a:rPr lang="en-US" dirty="0" smtClean="0">
                <a:latin typeface="Courier New" charset="0"/>
              </a:rPr>
              <a:t>; </a:t>
            </a:r>
          </a:p>
          <a:p>
            <a:pPr>
              <a:lnSpc>
                <a:spcPct val="90000"/>
              </a:lnSpc>
              <a:buNone/>
            </a:pPr>
            <a:r>
              <a:rPr lang="en-US" b="1" dirty="0">
                <a:latin typeface="Courier New" charset="0"/>
              </a:rPr>
              <a:t> </a:t>
            </a:r>
            <a:r>
              <a:rPr lang="en-US" b="1" dirty="0" smtClean="0">
                <a:latin typeface="Courier New" charset="0"/>
              </a:rPr>
              <a:t>       </a:t>
            </a:r>
            <a:r>
              <a:rPr lang="en-US" b="1" dirty="0" smtClean="0">
                <a:latin typeface="Courier New" charset="0"/>
              </a:rPr>
              <a:t>return</a:t>
            </a:r>
            <a:r>
              <a:rPr lang="en-US" dirty="0" smtClean="0">
                <a:latin typeface="Courier New" charset="0"/>
              </a:rPr>
              <a:t> </a:t>
            </a:r>
            <a:r>
              <a:rPr lang="en-US" dirty="0">
                <a:latin typeface="Courier New" charset="0"/>
              </a:rPr>
              <a:t>this;</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R visit(Object receiver) {</a:t>
            </a:r>
          </a:p>
          <a:p>
            <a:pPr>
              <a:lnSpc>
                <a:spcPct val="90000"/>
              </a:lnSpc>
              <a:buNone/>
            </a:pPr>
            <a:r>
              <a:rPr lang="en-US" dirty="0">
                <a:latin typeface="Courier New" charset="0"/>
              </a:rPr>
              <a:t>        </a:t>
            </a:r>
            <a:r>
              <a:rPr lang="en-US" b="1" dirty="0">
                <a:latin typeface="Courier New" charset="0"/>
              </a:rPr>
              <a:t>return</a:t>
            </a:r>
            <a:r>
              <a:rPr lang="en-US" dirty="0">
                <a:latin typeface="Courier New" charset="0"/>
              </a:rPr>
              <a:t> </a:t>
            </a:r>
            <a:r>
              <a:rPr lang="en-US" dirty="0" err="1">
                <a:latin typeface="Courier New" charset="0"/>
              </a:rPr>
              <a:t>map.getOrDefault</a:t>
            </a:r>
            <a:r>
              <a:rPr lang="en-US" dirty="0">
                <a:latin typeface="Courier New" charset="0"/>
              </a:rPr>
              <a:t>(</a:t>
            </a:r>
            <a:r>
              <a:rPr lang="en-US" dirty="0" err="1">
                <a:latin typeface="Courier New" charset="0"/>
              </a:rPr>
              <a:t>receiver.getClass</a:t>
            </a:r>
            <a:r>
              <a:rPr lang="en-US" dirty="0">
                <a:latin typeface="Courier New" charset="0"/>
              </a:rPr>
              <a:t>(), </a:t>
            </a:r>
          </a:p>
          <a:p>
            <a:pPr>
              <a:lnSpc>
                <a:spcPct val="90000"/>
              </a:lnSpc>
              <a:buNone/>
            </a:pPr>
            <a:r>
              <a:rPr lang="en-US" dirty="0">
                <a:latin typeface="Courier New" charset="0"/>
              </a:rPr>
              <a:t>                r -&gt; {throw new </a:t>
            </a:r>
            <a:r>
              <a:rPr lang="en-US" dirty="0" err="1">
                <a:latin typeface="Courier New" charset="0"/>
              </a:rPr>
              <a:t>IllegalStateException</a:t>
            </a:r>
            <a:r>
              <a:rPr lang="en-US" dirty="0">
                <a:latin typeface="Courier New" charset="0"/>
              </a:rPr>
              <a:t>();})</a:t>
            </a:r>
          </a:p>
          <a:p>
            <a:pPr>
              <a:lnSpc>
                <a:spcPct val="90000"/>
              </a:lnSpc>
              <a:buNone/>
            </a:pPr>
            <a:r>
              <a:rPr lang="en-US" dirty="0">
                <a:latin typeface="Courier New" charset="0"/>
              </a:rPr>
              <a:t>                .apply(receiver);</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a:t>
            </a:r>
          </a:p>
        </p:txBody>
      </p:sp>
    </p:spTree>
    <p:extLst>
      <p:ext uri="{BB962C8B-B14F-4D97-AF65-F5344CB8AC3E}">
        <p14:creationId xmlns:p14="http://schemas.microsoft.com/office/powerpoint/2010/main" val="395546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Visitor (5</a:t>
            </a:r>
            <a:r>
              <a:rPr lang="en-US" baseline="30000" dirty="0" smtClean="0"/>
              <a:t>rth</a:t>
            </a:r>
            <a:r>
              <a:rPr lang="en-US" dirty="0" smtClean="0"/>
              <a:t> attempt)</a:t>
            </a:r>
            <a:endParaRPr lang="en-US" dirty="0"/>
          </a:p>
        </p:txBody>
      </p:sp>
      <p:sp>
        <p:nvSpPr>
          <p:cNvPr id="4" name="Rectangle 3"/>
          <p:cNvSpPr>
            <a:spLocks noGrp="1" noChangeArrowheads="1"/>
          </p:cNvSpPr>
          <p:nvPr>
            <p:ph idx="1"/>
          </p:nvPr>
        </p:nvSpPr>
        <p:spPr/>
        <p:style>
          <a:lnRef idx="1">
            <a:schemeClr val="accent4"/>
          </a:lnRef>
          <a:fillRef idx="2">
            <a:schemeClr val="accent4"/>
          </a:fillRef>
          <a:effectRef idx="1">
            <a:schemeClr val="accent4"/>
          </a:effectRef>
          <a:fontRef idx="minor">
            <a:schemeClr val="dk1"/>
          </a:fontRef>
        </p:style>
        <p:txBody>
          <a:bodyPr/>
          <a:lstStyle/>
          <a:p>
            <a:pPr>
              <a:lnSpc>
                <a:spcPct val="90000"/>
              </a:lnSpc>
              <a:buNone/>
            </a:pPr>
            <a:r>
              <a:rPr lang="en-US" dirty="0">
                <a:latin typeface="Courier New" charset="0"/>
              </a:rPr>
              <a:t>@</a:t>
            </a:r>
            <a:r>
              <a:rPr lang="en-US" dirty="0" err="1">
                <a:latin typeface="Courier New" charset="0"/>
              </a:rPr>
              <a:t>org.jpatterns.gof.VisitorPattern.Visitor</a:t>
            </a:r>
            <a:endParaRPr lang="en-US" dirty="0">
              <a:latin typeface="Courier New" charset="0"/>
            </a:endParaRPr>
          </a:p>
          <a:p>
            <a:pPr>
              <a:lnSpc>
                <a:spcPct val="90000"/>
              </a:lnSpc>
              <a:buNone/>
            </a:pPr>
            <a:r>
              <a:rPr lang="en-US" b="1" dirty="0">
                <a:latin typeface="Courier New" charset="0"/>
              </a:rPr>
              <a:t>public class </a:t>
            </a:r>
            <a:r>
              <a:rPr lang="en-US" dirty="0" err="1">
                <a:latin typeface="Courier New" charset="0"/>
              </a:rPr>
              <a:t>VisitorLambda</a:t>
            </a:r>
            <a:r>
              <a:rPr lang="en-US" dirty="0">
                <a:latin typeface="Courier New" charset="0"/>
              </a:rPr>
              <a:t>&lt;R&gt; </a:t>
            </a:r>
            <a:r>
              <a:rPr lang="en-US" dirty="0" smtClean="0">
                <a:latin typeface="Courier New" charset="0"/>
              </a:rPr>
              <a:t>{  // R: return type</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private final </a:t>
            </a:r>
            <a:r>
              <a:rPr lang="en-US" dirty="0">
                <a:latin typeface="Courier New" charset="0"/>
              </a:rPr>
              <a:t>Map&lt;Class&lt;?&gt;, Function&lt;Object, R&gt;&gt; map = new </a:t>
            </a:r>
            <a:r>
              <a:rPr lang="en-US" dirty="0" err="1">
                <a:latin typeface="Courier New" charset="0"/>
              </a:rPr>
              <a:t>HashMap</a:t>
            </a:r>
            <a:r>
              <a:rPr lang="en-US" dirty="0">
                <a:latin typeface="Courier New" charset="0"/>
              </a:rPr>
              <a:t>&lt;&gt;()</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&lt;T&gt; </a:t>
            </a:r>
            <a:r>
              <a:rPr lang="en-US" dirty="0" err="1">
                <a:latin typeface="Courier New" charset="0"/>
              </a:rPr>
              <a:t>VisitorLambda</a:t>
            </a:r>
            <a:r>
              <a:rPr lang="en-US" dirty="0">
                <a:latin typeface="Courier New" charset="0"/>
              </a:rPr>
              <a:t>&lt;R&gt; when(Class&lt;T&gt; type, Function&lt;T,R&gt; f) {</a:t>
            </a:r>
          </a:p>
          <a:p>
            <a:pPr>
              <a:lnSpc>
                <a:spcPct val="90000"/>
              </a:lnSpc>
              <a:buNone/>
            </a:pPr>
            <a:r>
              <a:rPr lang="en-US" dirty="0">
                <a:latin typeface="Courier New" charset="0"/>
              </a:rPr>
              <a:t>        </a:t>
            </a:r>
            <a:r>
              <a:rPr lang="en-US" dirty="0" err="1">
                <a:latin typeface="Courier New" charset="0"/>
              </a:rPr>
              <a:t>map.put</a:t>
            </a:r>
            <a:r>
              <a:rPr lang="en-US" dirty="0">
                <a:latin typeface="Courier New" charset="0"/>
              </a:rPr>
              <a:t>(type, </a:t>
            </a:r>
            <a:r>
              <a:rPr lang="en-US" dirty="0" err="1" smtClean="0">
                <a:solidFill>
                  <a:srgbClr val="0000FF"/>
                </a:solidFill>
                <a:latin typeface="Courier New" charset="0"/>
              </a:rPr>
              <a:t>f.compose</a:t>
            </a:r>
            <a:r>
              <a:rPr lang="en-US" dirty="0" smtClean="0">
                <a:solidFill>
                  <a:srgbClr val="0000FF"/>
                </a:solidFill>
                <a:latin typeface="Courier New" charset="0"/>
              </a:rPr>
              <a:t>(type::cast)</a:t>
            </a:r>
            <a:r>
              <a:rPr lang="en-US" dirty="0" smtClean="0">
                <a:latin typeface="Courier New" charset="0"/>
              </a:rPr>
              <a:t>)</a:t>
            </a:r>
            <a:r>
              <a:rPr lang="en-US" dirty="0" smtClean="0">
                <a:latin typeface="Courier New" charset="0"/>
              </a:rPr>
              <a:t>; </a:t>
            </a:r>
          </a:p>
          <a:p>
            <a:pPr>
              <a:lnSpc>
                <a:spcPct val="90000"/>
              </a:lnSpc>
              <a:buNone/>
            </a:pPr>
            <a:r>
              <a:rPr lang="en-US" b="1" dirty="0">
                <a:latin typeface="Courier New" charset="0"/>
              </a:rPr>
              <a:t> </a:t>
            </a:r>
            <a:r>
              <a:rPr lang="en-US" b="1" dirty="0" smtClean="0">
                <a:latin typeface="Courier New" charset="0"/>
              </a:rPr>
              <a:t>       </a:t>
            </a:r>
            <a:r>
              <a:rPr lang="en-US" b="1" dirty="0" smtClean="0">
                <a:latin typeface="Courier New" charset="0"/>
              </a:rPr>
              <a:t>return</a:t>
            </a:r>
            <a:r>
              <a:rPr lang="en-US" dirty="0" smtClean="0">
                <a:latin typeface="Courier New" charset="0"/>
              </a:rPr>
              <a:t> </a:t>
            </a:r>
            <a:r>
              <a:rPr lang="en-US" dirty="0">
                <a:latin typeface="Courier New" charset="0"/>
              </a:rPr>
              <a:t>this;</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    </a:t>
            </a:r>
            <a:r>
              <a:rPr lang="en-US" b="1" dirty="0">
                <a:latin typeface="Courier New" charset="0"/>
              </a:rPr>
              <a:t>public</a:t>
            </a:r>
            <a:r>
              <a:rPr lang="en-US" dirty="0">
                <a:latin typeface="Courier New" charset="0"/>
              </a:rPr>
              <a:t> R visit(Object receiver) {</a:t>
            </a:r>
          </a:p>
          <a:p>
            <a:pPr>
              <a:lnSpc>
                <a:spcPct val="90000"/>
              </a:lnSpc>
              <a:buNone/>
            </a:pPr>
            <a:r>
              <a:rPr lang="en-US" dirty="0">
                <a:latin typeface="Courier New" charset="0"/>
              </a:rPr>
              <a:t>        </a:t>
            </a:r>
            <a:r>
              <a:rPr lang="en-US" b="1" dirty="0">
                <a:latin typeface="Courier New" charset="0"/>
              </a:rPr>
              <a:t>return</a:t>
            </a:r>
            <a:r>
              <a:rPr lang="en-US" dirty="0">
                <a:latin typeface="Courier New" charset="0"/>
              </a:rPr>
              <a:t> </a:t>
            </a:r>
            <a:r>
              <a:rPr lang="en-US" dirty="0" err="1">
                <a:latin typeface="Courier New" charset="0"/>
              </a:rPr>
              <a:t>map.getOrDefault</a:t>
            </a:r>
            <a:r>
              <a:rPr lang="en-US" dirty="0">
                <a:latin typeface="Courier New" charset="0"/>
              </a:rPr>
              <a:t>(</a:t>
            </a:r>
            <a:r>
              <a:rPr lang="en-US" dirty="0" err="1">
                <a:latin typeface="Courier New" charset="0"/>
              </a:rPr>
              <a:t>receiver.getClass</a:t>
            </a:r>
            <a:r>
              <a:rPr lang="en-US" dirty="0">
                <a:latin typeface="Courier New" charset="0"/>
              </a:rPr>
              <a:t>(), </a:t>
            </a:r>
          </a:p>
          <a:p>
            <a:pPr>
              <a:lnSpc>
                <a:spcPct val="90000"/>
              </a:lnSpc>
              <a:buNone/>
            </a:pPr>
            <a:r>
              <a:rPr lang="en-US" dirty="0">
                <a:latin typeface="Courier New" charset="0"/>
              </a:rPr>
              <a:t>                r -&gt; {throw new </a:t>
            </a:r>
            <a:r>
              <a:rPr lang="en-US" dirty="0" err="1">
                <a:latin typeface="Courier New" charset="0"/>
              </a:rPr>
              <a:t>IllegalStateException</a:t>
            </a:r>
            <a:r>
              <a:rPr lang="en-US" dirty="0">
                <a:latin typeface="Courier New" charset="0"/>
              </a:rPr>
              <a:t>();})</a:t>
            </a:r>
          </a:p>
          <a:p>
            <a:pPr>
              <a:lnSpc>
                <a:spcPct val="90000"/>
              </a:lnSpc>
              <a:buNone/>
            </a:pPr>
            <a:r>
              <a:rPr lang="en-US" dirty="0">
                <a:latin typeface="Courier New" charset="0"/>
              </a:rPr>
              <a:t>                .apply(receiver);</a:t>
            </a:r>
          </a:p>
          <a:p>
            <a:pPr>
              <a:lnSpc>
                <a:spcPct val="90000"/>
              </a:lnSpc>
              <a:buNone/>
            </a:pPr>
            <a:r>
              <a:rPr lang="en-US" dirty="0">
                <a:latin typeface="Courier New" charset="0"/>
              </a:rPr>
              <a:t>    </a:t>
            </a:r>
            <a:r>
              <a:rPr lang="en-US" dirty="0" smtClean="0">
                <a:latin typeface="Courier New" charset="0"/>
              </a:rPr>
              <a:t>}</a:t>
            </a:r>
            <a:endParaRPr lang="en-US" dirty="0">
              <a:latin typeface="Courier New" charset="0"/>
            </a:endParaRPr>
          </a:p>
          <a:p>
            <a:pPr>
              <a:lnSpc>
                <a:spcPct val="90000"/>
              </a:lnSpc>
              <a:buNone/>
            </a:pPr>
            <a:r>
              <a:rPr lang="en-US" dirty="0">
                <a:latin typeface="Courier New" charset="0"/>
              </a:rPr>
              <a:t>}</a:t>
            </a:r>
          </a:p>
        </p:txBody>
      </p:sp>
    </p:spTree>
    <p:extLst>
      <p:ext uri="{BB962C8B-B14F-4D97-AF65-F5344CB8AC3E}">
        <p14:creationId xmlns:p14="http://schemas.microsoft.com/office/powerpoint/2010/main" val="211028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2204864"/>
            <a:ext cx="7772400" cy="1362075"/>
          </a:xfrm>
        </p:spPr>
        <p:txBody>
          <a:bodyPr/>
          <a:lstStyle/>
          <a:p>
            <a:pPr algn="ctr"/>
            <a:r>
              <a:rPr lang="en-US" dirty="0"/>
              <a:t>Reducing a list of </a:t>
            </a:r>
            <a:r>
              <a:rPr lang="en-US" dirty="0" err="1"/>
              <a:t>UnaryOperators</a:t>
            </a:r>
            <a:r>
              <a:rPr lang="en-US" dirty="0"/>
              <a:t> in Java 8</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502020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Example</a:t>
            </a:r>
            <a:endParaRPr lang="el-GR" dirty="0"/>
          </a:p>
        </p:txBody>
      </p:sp>
      <p:sp>
        <p:nvSpPr>
          <p:cNvPr id="102403" name="Rectangle 3"/>
          <p:cNvSpPr>
            <a:spLocks noGrp="1" noChangeArrowheads="1"/>
          </p:cNvSpPr>
          <p:nvPr>
            <p:ph type="body" idx="1"/>
          </p:nvPr>
        </p:nvSpPr>
        <p:spPr>
          <a:xfrm>
            <a:off x="0" y="1124744"/>
            <a:ext cx="9144000" cy="5256584"/>
          </a:xfrm>
        </p:spPr>
        <p:style>
          <a:lnRef idx="1">
            <a:schemeClr val="accent4"/>
          </a:lnRef>
          <a:fillRef idx="2">
            <a:schemeClr val="accent4"/>
          </a:fillRef>
          <a:effectRef idx="1">
            <a:schemeClr val="accent4"/>
          </a:effectRef>
          <a:fontRef idx="minor">
            <a:schemeClr val="dk1"/>
          </a:fontRef>
        </p:style>
        <p:txBody>
          <a:bodyPr/>
          <a:lstStyle/>
          <a:p>
            <a:pPr>
              <a:buFont typeface="Wingdings" charset="0"/>
              <a:buNone/>
            </a:pPr>
            <a:r>
              <a:rPr lang="en-US" dirty="0">
                <a:latin typeface="Courier New" charset="0"/>
              </a:rPr>
              <a:t>class </a:t>
            </a:r>
            <a:r>
              <a:rPr lang="en-US" b="1" dirty="0" err="1">
                <a:latin typeface="Courier New" charset="0"/>
              </a:rPr>
              <a:t>CoffeeShop</a:t>
            </a:r>
            <a:r>
              <a:rPr lang="en-US" dirty="0">
                <a:latin typeface="Courier New" charset="0"/>
              </a:rPr>
              <a:t> {</a:t>
            </a:r>
          </a:p>
          <a:p>
            <a:pPr>
              <a:buFont typeface="Wingdings" charset="0"/>
              <a:buNone/>
            </a:pPr>
            <a:r>
              <a:rPr lang="en-US" dirty="0">
                <a:latin typeface="Courier New" charset="0"/>
              </a:rPr>
              <a:t>	public static void main(String </a:t>
            </a:r>
            <a:r>
              <a:rPr lang="en-US" dirty="0" err="1">
                <a:latin typeface="Courier New" charset="0"/>
              </a:rPr>
              <a:t>args</a:t>
            </a:r>
            <a:r>
              <a:rPr lang="en-US" dirty="0">
                <a:latin typeface="Courier New" charset="0"/>
              </a:rPr>
              <a:t>[]) </a:t>
            </a:r>
            <a:r>
              <a:rPr lang="en-US" dirty="0" smtClean="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UnaryOperator</a:t>
            </a:r>
            <a:r>
              <a:rPr lang="en-US" dirty="0">
                <a:latin typeface="Courier New" charset="0"/>
              </a:rPr>
              <a:t>&lt;String&gt; </a:t>
            </a:r>
            <a:r>
              <a:rPr lang="en-US" dirty="0" err="1" smtClean="0">
                <a:latin typeface="Courier New" charset="0"/>
              </a:rPr>
              <a:t>milkDesc</a:t>
            </a:r>
            <a:r>
              <a:rPr lang="en-US" dirty="0" smtClean="0">
                <a:latin typeface="Courier New" charset="0"/>
              </a:rPr>
              <a:t> </a:t>
            </a:r>
            <a:r>
              <a:rPr lang="en-US" dirty="0">
                <a:latin typeface="Courier New" charset="0"/>
              </a:rPr>
              <a:t>= s -&gt; s + ", Milk";</a:t>
            </a:r>
          </a:p>
          <a:p>
            <a:pPr>
              <a:buNone/>
            </a:pPr>
            <a:r>
              <a:rPr lang="en-US" dirty="0">
                <a:latin typeface="Courier New" charset="0"/>
              </a:rPr>
              <a:t>     </a:t>
            </a:r>
            <a:r>
              <a:rPr lang="en-US" dirty="0" err="1">
                <a:latin typeface="Courier New" charset="0"/>
              </a:rPr>
              <a:t>UnaryOperator</a:t>
            </a:r>
            <a:r>
              <a:rPr lang="en-US" dirty="0">
                <a:latin typeface="Courier New" charset="0"/>
              </a:rPr>
              <a:t>&lt;String&gt; </a:t>
            </a:r>
            <a:r>
              <a:rPr lang="en-US" dirty="0" err="1" smtClean="0">
                <a:latin typeface="Courier New" charset="0"/>
              </a:rPr>
              <a:t>whipDesc</a:t>
            </a:r>
            <a:r>
              <a:rPr lang="en-US" dirty="0" smtClean="0">
                <a:latin typeface="Courier New" charset="0"/>
              </a:rPr>
              <a:t> </a:t>
            </a:r>
            <a:r>
              <a:rPr lang="en-US" dirty="0">
                <a:latin typeface="Courier New" charset="0"/>
              </a:rPr>
              <a:t>= s -&gt; s + ", Whip";</a:t>
            </a:r>
          </a:p>
          <a:p>
            <a:pPr>
              <a:buNone/>
            </a:pPr>
            <a:r>
              <a:rPr lang="en-US" dirty="0">
                <a:latin typeface="Courier New" charset="0"/>
              </a:rPr>
              <a:t>     </a:t>
            </a:r>
            <a:r>
              <a:rPr lang="en-US" dirty="0" err="1">
                <a:latin typeface="Courier New" charset="0"/>
              </a:rPr>
              <a:t>UnaryOperator</a:t>
            </a:r>
            <a:r>
              <a:rPr lang="en-US" dirty="0">
                <a:latin typeface="Courier New" charset="0"/>
              </a:rPr>
              <a:t>&lt;String&gt; </a:t>
            </a:r>
            <a:r>
              <a:rPr lang="en-US" dirty="0" err="1" smtClean="0">
                <a:latin typeface="Courier New" charset="0"/>
              </a:rPr>
              <a:t>mochaDesc</a:t>
            </a:r>
            <a:r>
              <a:rPr lang="en-US" dirty="0" smtClean="0">
                <a:latin typeface="Courier New" charset="0"/>
              </a:rPr>
              <a:t> </a:t>
            </a:r>
            <a:r>
              <a:rPr lang="en-US" dirty="0">
                <a:latin typeface="Courier New" charset="0"/>
              </a:rPr>
              <a:t>= s -&gt; s + ", </a:t>
            </a:r>
            <a:r>
              <a:rPr lang="en-US" dirty="0" smtClean="0">
                <a:latin typeface="Courier New" charset="0"/>
              </a:rPr>
              <a:t>Mocha”;</a:t>
            </a:r>
            <a:endParaRPr lang="en-US" dirty="0">
              <a:latin typeface="Courier New" charset="0"/>
            </a:endParaRPr>
          </a:p>
          <a:p>
            <a:pPr>
              <a:buNone/>
            </a:pPr>
            <a:r>
              <a:rPr lang="en-US" dirty="0">
                <a:latin typeface="Courier New" charset="0"/>
              </a:rPr>
              <a:t> </a:t>
            </a:r>
            <a:r>
              <a:rPr lang="en-US" dirty="0" smtClean="0">
                <a:latin typeface="Courier New" charset="0"/>
              </a:rPr>
              <a:t>    /</a:t>
            </a:r>
            <a:r>
              <a:rPr lang="en-US" dirty="0">
                <a:latin typeface="Courier New" charset="0"/>
              </a:rPr>
              <a:t>/ order a </a:t>
            </a:r>
            <a:r>
              <a:rPr lang="en-US" dirty="0" err="1">
                <a:latin typeface="Courier New" charset="0"/>
              </a:rPr>
              <a:t>Capuccino</a:t>
            </a:r>
            <a:r>
              <a:rPr lang="en-US" dirty="0">
                <a:latin typeface="Courier New" charset="0"/>
              </a:rPr>
              <a:t> with double </a:t>
            </a:r>
            <a:r>
              <a:rPr lang="en-US" dirty="0" smtClean="0">
                <a:latin typeface="Courier New" charset="0"/>
              </a:rPr>
              <a:t>mocha</a:t>
            </a:r>
            <a:r>
              <a:rPr lang="en-US" dirty="0">
                <a:latin typeface="Courier New" charset="0"/>
              </a:rPr>
              <a:t> </a:t>
            </a:r>
            <a:r>
              <a:rPr lang="en-US" dirty="0" smtClean="0">
                <a:latin typeface="Courier New" charset="0"/>
              </a:rPr>
              <a:t>and </a:t>
            </a:r>
            <a:r>
              <a:rPr lang="en-US" dirty="0">
                <a:latin typeface="Courier New" charset="0"/>
              </a:rPr>
              <a:t>whip</a:t>
            </a:r>
          </a:p>
          <a:p>
            <a:pPr>
              <a:buNone/>
            </a:pPr>
            <a:r>
              <a:rPr lang="en-US" dirty="0">
                <a:latin typeface="Courier New" charset="0"/>
              </a:rPr>
              <a:t>		Beverage beverage = new </a:t>
            </a:r>
            <a:r>
              <a:rPr lang="en-US" dirty="0" err="1">
                <a:latin typeface="Courier New" charset="0"/>
              </a:rPr>
              <a:t>Capuccino</a:t>
            </a:r>
            <a:r>
              <a:rPr lang="en-US" dirty="0">
                <a:latin typeface="Courier New" charset="0"/>
              </a:rPr>
              <a:t>(</a:t>
            </a:r>
            <a:r>
              <a:rPr lang="en-US" dirty="0" smtClean="0">
                <a:latin typeface="Courier New" charset="0"/>
              </a:rPr>
              <a:t>);</a:t>
            </a:r>
            <a:r>
              <a:rPr lang="en-US" dirty="0">
                <a:latin typeface="Courier New" charset="0"/>
              </a:rPr>
              <a:t>			 </a:t>
            </a:r>
            <a:r>
              <a:rPr lang="en-US" dirty="0" smtClean="0">
                <a:latin typeface="Courier New" charset="0"/>
              </a:rPr>
              <a:t>     </a:t>
            </a:r>
          </a:p>
          <a:p>
            <a:pPr>
              <a:buNone/>
            </a:pPr>
            <a:r>
              <a:rPr lang="en-US" dirty="0">
                <a:latin typeface="Courier New" charset="0"/>
              </a:rPr>
              <a:t> </a:t>
            </a:r>
            <a:r>
              <a:rPr lang="en-US" dirty="0" smtClean="0">
                <a:latin typeface="Courier New" charset="0"/>
              </a:rPr>
              <a:t>    </a:t>
            </a:r>
            <a:r>
              <a:rPr lang="en-US" dirty="0" err="1" smtClean="0">
                <a:latin typeface="Courier New" charset="0"/>
              </a:rPr>
              <a:t>System.out.println</a:t>
            </a:r>
            <a:r>
              <a:rPr lang="en-US" dirty="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decorateCondimentDescriptions</a:t>
            </a:r>
            <a:r>
              <a:rPr lang="en-US" dirty="0" smtClean="0">
                <a:latin typeface="Courier New" charset="0"/>
              </a:rPr>
              <a:t>(</a:t>
            </a:r>
          </a:p>
          <a:p>
            <a:pPr>
              <a:buNone/>
            </a:pPr>
            <a:r>
              <a:rPr lang="en-US" dirty="0">
                <a:latin typeface="Courier New" charset="0"/>
              </a:rPr>
              <a:t> </a:t>
            </a:r>
            <a:r>
              <a:rPr lang="en-US" dirty="0" smtClean="0">
                <a:latin typeface="Courier New" charset="0"/>
              </a:rPr>
              <a:t>        </a:t>
            </a:r>
            <a:r>
              <a:rPr lang="en-US" dirty="0" err="1" smtClean="0">
                <a:latin typeface="Courier New" charset="0"/>
              </a:rPr>
              <a:t>whipDesc</a:t>
            </a:r>
            <a:r>
              <a:rPr lang="en-US" dirty="0" smtClean="0">
                <a:latin typeface="Courier New" charset="0"/>
              </a:rPr>
              <a:t>, </a:t>
            </a:r>
            <a:r>
              <a:rPr lang="en-US" dirty="0" err="1" smtClean="0">
                <a:latin typeface="Courier New" charset="0"/>
              </a:rPr>
              <a:t>mochaDesc</a:t>
            </a:r>
            <a:r>
              <a:rPr lang="en-US" dirty="0" smtClean="0">
                <a:latin typeface="Courier New" charset="0"/>
              </a:rPr>
              <a:t>,</a:t>
            </a:r>
            <a:r>
              <a:rPr lang="el-GR" dirty="0" smtClean="0">
                <a:latin typeface="Courier New" charset="0"/>
              </a:rPr>
              <a:t> </a:t>
            </a:r>
            <a:r>
              <a:rPr lang="en-US" dirty="0" err="1" smtClean="0">
                <a:latin typeface="Courier New" charset="0"/>
              </a:rPr>
              <a:t>mochaDesc</a:t>
            </a:r>
            <a:r>
              <a:rPr lang="en-US" dirty="0" smtClean="0">
                <a:latin typeface="Courier New" charset="0"/>
              </a:rPr>
              <a:t>)</a:t>
            </a:r>
            <a:endParaRPr lang="el-GR" dirty="0" smtClean="0">
              <a:latin typeface="Courier New" charset="0"/>
            </a:endParaRPr>
          </a:p>
          <a:p>
            <a:pPr>
              <a:buNone/>
            </a:pPr>
            <a:r>
              <a:rPr lang="el-GR" dirty="0">
                <a:latin typeface="Courier New" charset="0"/>
              </a:rPr>
              <a:t> </a:t>
            </a:r>
            <a:r>
              <a:rPr lang="el-GR" dirty="0" smtClean="0">
                <a:latin typeface="Courier New" charset="0"/>
              </a:rPr>
              <a:t>        </a:t>
            </a:r>
            <a:r>
              <a:rPr lang="en-US" dirty="0" smtClean="0">
                <a:latin typeface="Courier New" charset="0"/>
              </a:rPr>
              <a:t>.</a:t>
            </a:r>
            <a:r>
              <a:rPr lang="en-US" dirty="0">
                <a:latin typeface="Courier New" charset="0"/>
              </a:rPr>
              <a:t>apply(</a:t>
            </a:r>
            <a:r>
              <a:rPr lang="en-US" dirty="0" err="1" smtClean="0">
                <a:latin typeface="Courier New" charset="0"/>
              </a:rPr>
              <a:t>beverage.getDescription</a:t>
            </a:r>
            <a:r>
              <a:rPr lang="en-US" dirty="0">
                <a:latin typeface="Courier New" charset="0"/>
              </a:rPr>
              <a:t>()</a:t>
            </a:r>
            <a:r>
              <a:rPr lang="en-US" dirty="0" smtClean="0">
                <a:latin typeface="Courier New" charset="0"/>
              </a:rPr>
              <a:t>));</a:t>
            </a:r>
          </a:p>
          <a:p>
            <a:pPr>
              <a:buNone/>
            </a:pPr>
            <a:r>
              <a:rPr lang="en-US" dirty="0">
                <a:latin typeface="Courier New" charset="0"/>
              </a:rPr>
              <a:t> </a:t>
            </a:r>
            <a:r>
              <a:rPr lang="en-US" dirty="0" smtClean="0">
                <a:latin typeface="Courier New" charset="0"/>
              </a:rPr>
              <a:t> } </a:t>
            </a:r>
            <a:endParaRPr lang="en-US" dirty="0">
              <a:latin typeface="Courier New" charset="0"/>
            </a:endParaRPr>
          </a:p>
          <a:p>
            <a:pPr>
              <a:buFont typeface="Wingdings" charset="0"/>
              <a:buNone/>
            </a:pPr>
            <a:r>
              <a:rPr lang="en-US" dirty="0" smtClean="0">
                <a:latin typeface="Courier New" charset="0"/>
              </a:rPr>
              <a:t>} // </a:t>
            </a:r>
            <a:r>
              <a:rPr lang="it-IT" dirty="0" err="1">
                <a:latin typeface="Courier New" charset="0"/>
              </a:rPr>
              <a:t>Capuccino</a:t>
            </a:r>
            <a:r>
              <a:rPr lang="it-IT" dirty="0">
                <a:latin typeface="Courier New" charset="0"/>
              </a:rPr>
              <a:t>, </a:t>
            </a:r>
            <a:r>
              <a:rPr lang="it-IT" dirty="0" err="1">
                <a:latin typeface="Courier New" charset="0"/>
              </a:rPr>
              <a:t>Mocha</a:t>
            </a:r>
            <a:r>
              <a:rPr lang="it-IT" dirty="0">
                <a:latin typeface="Courier New" charset="0"/>
              </a:rPr>
              <a:t>, </a:t>
            </a:r>
            <a:r>
              <a:rPr lang="it-IT" dirty="0" err="1">
                <a:latin typeface="Courier New" charset="0"/>
              </a:rPr>
              <a:t>Mocha</a:t>
            </a:r>
            <a:r>
              <a:rPr lang="it-IT" dirty="0">
                <a:latin typeface="Courier New" charset="0"/>
              </a:rPr>
              <a:t>, </a:t>
            </a:r>
            <a:r>
              <a:rPr lang="it-IT" dirty="0" err="1" smtClean="0">
                <a:latin typeface="Courier New" charset="0"/>
              </a:rPr>
              <a:t>Whip</a:t>
            </a:r>
            <a:endParaRPr lang="it-IT" dirty="0">
              <a:latin typeface="Courier New" charset="0"/>
            </a:endParaRPr>
          </a:p>
          <a:p>
            <a:pPr>
              <a:buNone/>
            </a:pPr>
            <a:r>
              <a:rPr lang="en-US" dirty="0">
                <a:latin typeface="Courier New" charset="0"/>
              </a:rPr>
              <a:t>  </a:t>
            </a:r>
            <a:endParaRPr lang="el-GR" dirty="0">
              <a:latin typeface="Courier New" charset="0"/>
            </a:endParaRPr>
          </a:p>
        </p:txBody>
      </p:sp>
    </p:spTree>
    <p:extLst>
      <p:ext uri="{BB962C8B-B14F-4D97-AF65-F5344CB8AC3E}">
        <p14:creationId xmlns:p14="http://schemas.microsoft.com/office/powerpoint/2010/main" val="4584220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Example</a:t>
            </a:r>
            <a:r>
              <a:rPr lang="el-GR" dirty="0" smtClean="0"/>
              <a:t> </a:t>
            </a:r>
            <a:r>
              <a:rPr lang="en-US" dirty="0" smtClean="0"/>
              <a:t>(</a:t>
            </a:r>
            <a:r>
              <a:rPr lang="en-US" dirty="0"/>
              <a:t>cont.)</a:t>
            </a:r>
            <a:endParaRPr lang="el-GR" dirty="0"/>
          </a:p>
        </p:txBody>
      </p:sp>
      <p:sp>
        <p:nvSpPr>
          <p:cNvPr id="102403" name="Rectangle 3"/>
          <p:cNvSpPr>
            <a:spLocks noGrp="1" noChangeArrowheads="1"/>
          </p:cNvSpPr>
          <p:nvPr>
            <p:ph type="body" idx="1"/>
          </p:nvPr>
        </p:nvSpPr>
        <p:spPr>
          <a:xfrm>
            <a:off x="0" y="1124743"/>
            <a:ext cx="9144000" cy="5256585"/>
          </a:xfrm>
        </p:spPr>
        <p:style>
          <a:lnRef idx="1">
            <a:schemeClr val="accent4"/>
          </a:lnRef>
          <a:fillRef idx="2">
            <a:schemeClr val="accent4"/>
          </a:fillRef>
          <a:effectRef idx="1">
            <a:schemeClr val="accent4"/>
          </a:effectRef>
          <a:fontRef idx="minor">
            <a:schemeClr val="dk1"/>
          </a:fontRef>
        </p:style>
        <p:txBody>
          <a:bodyPr/>
          <a:lstStyle/>
          <a:p>
            <a:pPr>
              <a:buNone/>
            </a:pPr>
            <a:r>
              <a:rPr lang="en-US" sz="2400" dirty="0" smtClean="0">
                <a:latin typeface="Courier New" charset="0"/>
              </a:rPr>
              <a:t>private </a:t>
            </a:r>
            <a:r>
              <a:rPr lang="en-US" sz="2400" dirty="0">
                <a:latin typeface="Courier New" charset="0"/>
              </a:rPr>
              <a:t>static </a:t>
            </a:r>
            <a:r>
              <a:rPr lang="it-IT" sz="2400" dirty="0" err="1">
                <a:latin typeface="Courier New" charset="0"/>
              </a:rPr>
              <a:t>UnaryOperator</a:t>
            </a:r>
            <a:r>
              <a:rPr lang="it-IT" sz="2400" dirty="0">
                <a:latin typeface="Courier New" charset="0"/>
              </a:rPr>
              <a:t>&lt;</a:t>
            </a:r>
            <a:r>
              <a:rPr lang="it-IT" sz="2400" dirty="0" err="1">
                <a:latin typeface="Courier New" charset="0"/>
              </a:rPr>
              <a:t>String</a:t>
            </a:r>
            <a:r>
              <a:rPr lang="it-IT" sz="2400" dirty="0" smtClean="0">
                <a:latin typeface="Courier New" charset="0"/>
              </a:rPr>
              <a:t>&gt; </a:t>
            </a:r>
            <a:r>
              <a:rPr lang="en-US" sz="2400" b="1" dirty="0" err="1" smtClean="0">
                <a:latin typeface="Courier New" charset="0"/>
              </a:rPr>
              <a:t>decorateCondimentDescriptions</a:t>
            </a:r>
            <a:r>
              <a:rPr lang="en-US" sz="2400" dirty="0" smtClean="0">
                <a:latin typeface="Courier New" charset="0"/>
              </a:rPr>
              <a:t>(</a:t>
            </a:r>
          </a:p>
          <a:p>
            <a:pPr>
              <a:buNone/>
            </a:pPr>
            <a:r>
              <a:rPr lang="en-US" sz="2400" dirty="0">
                <a:latin typeface="Courier New" charset="0"/>
              </a:rPr>
              <a:t> </a:t>
            </a:r>
            <a:r>
              <a:rPr lang="en-US" sz="2400" dirty="0" smtClean="0">
                <a:latin typeface="Courier New" charset="0"/>
              </a:rPr>
              <a:t>  final </a:t>
            </a:r>
            <a:r>
              <a:rPr lang="it-IT" sz="2400" dirty="0" err="1">
                <a:latin typeface="Courier New" charset="0"/>
              </a:rPr>
              <a:t>UnaryOperator</a:t>
            </a:r>
            <a:r>
              <a:rPr lang="it-IT" sz="2400" dirty="0">
                <a:latin typeface="Courier New" charset="0"/>
              </a:rPr>
              <a:t>&lt;</a:t>
            </a:r>
            <a:r>
              <a:rPr lang="it-IT" sz="2400" dirty="0" err="1">
                <a:latin typeface="Courier New" charset="0"/>
              </a:rPr>
              <a:t>String</a:t>
            </a:r>
            <a:r>
              <a:rPr lang="it-IT" sz="2400" dirty="0">
                <a:latin typeface="Courier New" charset="0"/>
              </a:rPr>
              <a:t>&gt;</a:t>
            </a:r>
            <a:r>
              <a:rPr lang="en-US" sz="2400" dirty="0" smtClean="0">
                <a:latin typeface="Courier New" charset="0"/>
              </a:rPr>
              <a:t>.</a:t>
            </a:r>
            <a:r>
              <a:rPr lang="en-US" sz="2400" dirty="0">
                <a:latin typeface="Courier New" charset="0"/>
              </a:rPr>
              <a:t>.. decorators) {</a:t>
            </a:r>
          </a:p>
          <a:p>
            <a:pPr>
              <a:buNone/>
            </a:pPr>
            <a:r>
              <a:rPr lang="en-US" sz="2400" dirty="0">
                <a:latin typeface="Courier New" charset="0"/>
              </a:rPr>
              <a:t>        return </a:t>
            </a:r>
            <a:r>
              <a:rPr lang="en-US" sz="2400" dirty="0" err="1">
                <a:latin typeface="Courier New" charset="0"/>
              </a:rPr>
              <a:t>Stream.of</a:t>
            </a:r>
            <a:r>
              <a:rPr lang="en-US" sz="2400" dirty="0">
                <a:latin typeface="Courier New" charset="0"/>
              </a:rPr>
              <a:t>(decorators)</a:t>
            </a:r>
          </a:p>
          <a:p>
            <a:pPr>
              <a:buNone/>
            </a:pPr>
            <a:r>
              <a:rPr lang="en-US" sz="2400" dirty="0">
                <a:latin typeface="Courier New" charset="0"/>
              </a:rPr>
              <a:t>                .reduce</a:t>
            </a:r>
            <a:r>
              <a:rPr lang="en-US" sz="2400" dirty="0" smtClean="0">
                <a:latin typeface="Courier New" charset="0"/>
              </a:rPr>
              <a:t>(</a:t>
            </a:r>
            <a:r>
              <a:rPr lang="it-IT" sz="2400" dirty="0" err="1">
                <a:latin typeface="Courier New" charset="0"/>
              </a:rPr>
              <a:t>UnaryOperator</a:t>
            </a:r>
            <a:r>
              <a:rPr lang="en-US" sz="2400" dirty="0" smtClean="0">
                <a:latin typeface="Courier New" charset="0"/>
              </a:rPr>
              <a:t>.identity</a:t>
            </a:r>
            <a:r>
              <a:rPr lang="en-US" sz="2400" dirty="0">
                <a:latin typeface="Courier New" charset="0"/>
              </a:rPr>
              <a:t>(),</a:t>
            </a:r>
          </a:p>
          <a:p>
            <a:pPr>
              <a:buNone/>
            </a:pPr>
            <a:r>
              <a:rPr lang="en-US" sz="2400" dirty="0">
                <a:latin typeface="Courier New" charset="0"/>
              </a:rPr>
              <a:t>                        </a:t>
            </a:r>
            <a:r>
              <a:rPr lang="it-IT" sz="2400" dirty="0" err="1">
                <a:latin typeface="Courier New" charset="0"/>
              </a:rPr>
              <a:t>UnaryOperator</a:t>
            </a:r>
            <a:r>
              <a:rPr lang="en-US" sz="2400" dirty="0" smtClean="0">
                <a:latin typeface="Courier New" charset="0"/>
              </a:rPr>
              <a:t>:</a:t>
            </a:r>
            <a:r>
              <a:rPr lang="en-US" sz="2400" dirty="0">
                <a:latin typeface="Courier New" charset="0"/>
              </a:rPr>
              <a:t>:</a:t>
            </a:r>
            <a:r>
              <a:rPr lang="en-US" sz="2400" dirty="0" err="1">
                <a:latin typeface="Courier New" charset="0"/>
              </a:rPr>
              <a:t>andThen</a:t>
            </a:r>
            <a:r>
              <a:rPr lang="en-US" sz="2400" dirty="0">
                <a:latin typeface="Courier New" charset="0"/>
              </a:rPr>
              <a:t>);</a:t>
            </a:r>
          </a:p>
          <a:p>
            <a:pPr>
              <a:buNone/>
            </a:pPr>
            <a:r>
              <a:rPr lang="en-US" sz="2400" dirty="0" smtClean="0">
                <a:latin typeface="Courier New" charset="0"/>
              </a:rPr>
              <a:t>}</a:t>
            </a:r>
          </a:p>
        </p:txBody>
      </p:sp>
      <p:sp>
        <p:nvSpPr>
          <p:cNvPr id="2" name="Explosion 1 1"/>
          <p:cNvSpPr/>
          <p:nvPr/>
        </p:nvSpPr>
        <p:spPr bwMode="auto">
          <a:xfrm>
            <a:off x="-34197" y="4005064"/>
            <a:ext cx="5470293" cy="792088"/>
          </a:xfrm>
          <a:prstGeom prst="irregularSeal1">
            <a:avLst/>
          </a:prstGeom>
          <a:solidFill>
            <a:srgbClr val="FF0000">
              <a:alpha val="50000"/>
            </a:srgbClr>
          </a:solidFill>
          <a:ln>
            <a:headEnd type="none" w="sm" len="sm"/>
            <a:tailEnd type="none" w="sm" len="s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Courier New"/>
                <a:ea typeface="ＭＳ Ｐゴシック" charset="0"/>
                <a:cs typeface="Courier New"/>
              </a:rPr>
              <a:t>ClassCastException</a:t>
            </a:r>
            <a:endParaRPr kumimoji="0" lang="en-GB" sz="1800" b="0" i="0" u="none" strike="noStrike" cap="none" normalizeH="0" baseline="0" dirty="0">
              <a:ln>
                <a:noFill/>
              </a:ln>
              <a:solidFill>
                <a:schemeClr val="tx1"/>
              </a:solidFill>
              <a:effectLst/>
              <a:latin typeface="Courier New"/>
              <a:ea typeface="ＭＳ Ｐゴシック" charset="0"/>
              <a:cs typeface="Courier New"/>
            </a:endParaRPr>
          </a:p>
        </p:txBody>
      </p:sp>
      <p:sp>
        <p:nvSpPr>
          <p:cNvPr id="5" name="Explosion 1 4"/>
          <p:cNvSpPr/>
          <p:nvPr/>
        </p:nvSpPr>
        <p:spPr bwMode="auto">
          <a:xfrm>
            <a:off x="4860032" y="4581128"/>
            <a:ext cx="3384376" cy="1562472"/>
          </a:xfrm>
          <a:prstGeom prst="irregularSeal1">
            <a:avLst/>
          </a:prstGeom>
          <a:solidFill>
            <a:schemeClr val="accent1">
              <a:alpha val="50000"/>
            </a:schemeClr>
          </a:solidFill>
          <a:ln>
            <a:headEnd type="none" w="sm" len="sm"/>
            <a:tailEnd type="none" w="sm" len="s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err="1" smtClean="0">
                <a:ln>
                  <a:noFill/>
                </a:ln>
                <a:solidFill>
                  <a:schemeClr val="tx1"/>
                </a:solidFill>
                <a:effectLst/>
                <a:latin typeface="Arial Greek" charset="0"/>
                <a:ea typeface="ＭＳ Ｐゴシック" charset="0"/>
              </a:rPr>
              <a:t>UnaryOperator</a:t>
            </a:r>
            <a:r>
              <a:rPr kumimoji="0" lang="en-GB" sz="1800" b="0" i="0" u="none" strike="noStrike" cap="none" normalizeH="0" baseline="0" dirty="0" smtClean="0">
                <a:ln>
                  <a:noFill/>
                </a:ln>
                <a:solidFill>
                  <a:schemeClr val="tx1"/>
                </a:solidFill>
                <a:effectLst/>
                <a:latin typeface="Arial Greek" charset="0"/>
                <a:ea typeface="ＭＳ Ｐゴシック" charset="0"/>
              </a:rPr>
              <a:t> is </a:t>
            </a:r>
            <a:r>
              <a:rPr kumimoji="0" lang="en-GB" sz="1800" b="1" i="1" u="none" strike="noStrike" cap="none" normalizeH="0" baseline="0" dirty="0" smtClean="0">
                <a:ln>
                  <a:noFill/>
                </a:ln>
                <a:solidFill>
                  <a:schemeClr val="tx1"/>
                </a:solidFill>
                <a:effectLst/>
                <a:latin typeface="Arial Greek" charset="0"/>
                <a:ea typeface="ＭＳ Ｐゴシック" charset="0"/>
              </a:rPr>
              <a:t>not</a:t>
            </a:r>
            <a:r>
              <a:rPr kumimoji="0" lang="en-GB" sz="1800" b="0" i="0" u="none" strike="noStrike" cap="none" normalizeH="0" baseline="0" dirty="0" smtClean="0">
                <a:ln>
                  <a:noFill/>
                </a:ln>
                <a:solidFill>
                  <a:schemeClr val="tx1"/>
                </a:solidFill>
                <a:effectLst/>
                <a:latin typeface="Arial Greek" charset="0"/>
                <a:ea typeface="ＭＳ Ｐゴシック" charset="0"/>
              </a:rPr>
              <a:t> covariant</a:t>
            </a:r>
            <a:endParaRPr kumimoji="0" lang="en-GB" sz="1800" b="0" i="0" u="none" strike="noStrike" cap="none" normalizeH="0" baseline="0" dirty="0">
              <a:ln>
                <a:noFill/>
              </a:ln>
              <a:solidFill>
                <a:schemeClr val="tx1"/>
              </a:solidFill>
              <a:effectLst/>
              <a:latin typeface="Arial Greek" charset="0"/>
              <a:ea typeface="ＭＳ Ｐゴシック" charset="0"/>
            </a:endParaRPr>
          </a:p>
        </p:txBody>
      </p:sp>
    </p:spTree>
    <p:extLst>
      <p:ext uri="{BB962C8B-B14F-4D97-AF65-F5344CB8AC3E}">
        <p14:creationId xmlns:p14="http://schemas.microsoft.com/office/powerpoint/2010/main" val="2455321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UnaryOperator</a:t>
            </a:r>
            <a:r>
              <a:rPr lang="en-GB" dirty="0" smtClean="0"/>
              <a:t> is not covariant</a:t>
            </a:r>
            <a:endParaRPr lang="en-GB" dirty="0"/>
          </a:p>
        </p:txBody>
      </p:sp>
      <p:sp>
        <p:nvSpPr>
          <p:cNvPr id="3" name="Content Placeholder 2"/>
          <p:cNvSpPr>
            <a:spLocks noGrp="1"/>
          </p:cNvSpPr>
          <p:nvPr>
            <p:ph idx="1"/>
          </p:nvPr>
        </p:nvSpPr>
        <p:spPr/>
        <p:txBody>
          <a:bodyPr/>
          <a:lstStyle/>
          <a:p>
            <a:r>
              <a:rPr lang="en-US" dirty="0"/>
              <a:t>The problem with using </a:t>
            </a:r>
            <a:r>
              <a:rPr lang="en-US" dirty="0" smtClean="0">
                <a:latin typeface="Courier New"/>
                <a:cs typeface="Courier New"/>
              </a:rPr>
              <a:t>compose()</a:t>
            </a:r>
            <a:r>
              <a:rPr lang="en-US" dirty="0" smtClean="0"/>
              <a:t> </a:t>
            </a:r>
            <a:r>
              <a:rPr lang="en-US" dirty="0"/>
              <a:t>or </a:t>
            </a:r>
            <a:r>
              <a:rPr lang="en-US" dirty="0" err="1" smtClean="0">
                <a:latin typeface="Courier New"/>
                <a:cs typeface="Courier New"/>
              </a:rPr>
              <a:t>andThen</a:t>
            </a:r>
            <a:r>
              <a:rPr lang="en-US" dirty="0" smtClean="0">
                <a:latin typeface="Courier New"/>
                <a:cs typeface="Courier New"/>
              </a:rPr>
              <a:t>()</a:t>
            </a:r>
            <a:r>
              <a:rPr lang="en-US" dirty="0" smtClean="0"/>
              <a:t> </a:t>
            </a:r>
            <a:r>
              <a:rPr lang="en-US" dirty="0"/>
              <a:t>is that they're built into the </a:t>
            </a:r>
            <a:r>
              <a:rPr lang="en-US" dirty="0">
                <a:latin typeface="Courier New"/>
                <a:cs typeface="Courier New"/>
              </a:rPr>
              <a:t>Function</a:t>
            </a:r>
            <a:r>
              <a:rPr lang="en-US" dirty="0"/>
              <a:t> interface and the type -- both compile-time and runtime types -- of the functions they return is </a:t>
            </a:r>
            <a:r>
              <a:rPr lang="en-US" dirty="0">
                <a:latin typeface="Courier New"/>
                <a:cs typeface="Courier New"/>
              </a:rPr>
              <a:t>Function</a:t>
            </a:r>
            <a:r>
              <a:rPr lang="en-US" dirty="0"/>
              <a:t> and </a:t>
            </a:r>
            <a:r>
              <a:rPr lang="en-US" b="1" i="1" dirty="0"/>
              <a:t>not</a:t>
            </a:r>
            <a:r>
              <a:rPr lang="en-US" dirty="0"/>
              <a:t> </a:t>
            </a:r>
            <a:r>
              <a:rPr lang="en-US" dirty="0" err="1">
                <a:latin typeface="Courier New"/>
                <a:cs typeface="Courier New"/>
              </a:rPr>
              <a:t>UnaryOperator</a:t>
            </a:r>
            <a:r>
              <a:rPr lang="en-US" dirty="0"/>
              <a:t>. </a:t>
            </a:r>
          </a:p>
          <a:p>
            <a:endParaRPr lang="en-US" dirty="0"/>
          </a:p>
          <a:p>
            <a:pPr marL="0" indent="0">
              <a:buNone/>
            </a:pPr>
            <a:r>
              <a:rPr lang="en-US" dirty="0" err="1">
                <a:latin typeface="Courier New"/>
                <a:cs typeface="Courier New"/>
              </a:rPr>
              <a:t>UnaryOperator</a:t>
            </a:r>
            <a:r>
              <a:rPr lang="en-US" dirty="0">
                <a:latin typeface="Courier New"/>
                <a:cs typeface="Courier New"/>
              </a:rPr>
              <a:t>&lt;String&gt; u = s –&gt; …;</a:t>
            </a:r>
          </a:p>
          <a:p>
            <a:pPr marL="0" indent="0" defTabSz="1473200">
              <a:spcBef>
                <a:spcPct val="30000"/>
              </a:spcBef>
              <a:buClrTx/>
              <a:buNone/>
              <a:defRPr/>
            </a:pPr>
            <a:r>
              <a:rPr lang="en-US" dirty="0" err="1">
                <a:latin typeface="Courier New"/>
                <a:cs typeface="Courier New"/>
              </a:rPr>
              <a:t>UnaryOperator</a:t>
            </a:r>
            <a:r>
              <a:rPr lang="en-US" dirty="0">
                <a:latin typeface="Courier New"/>
                <a:cs typeface="Courier New"/>
              </a:rPr>
              <a:t>&lt;String&gt; x = s –&gt; …;</a:t>
            </a:r>
          </a:p>
          <a:p>
            <a:pPr marL="0" indent="0">
              <a:buNone/>
            </a:pPr>
            <a:r>
              <a:rPr lang="en-US" dirty="0">
                <a:latin typeface="Courier New"/>
                <a:cs typeface="Courier New"/>
              </a:rPr>
              <a:t>Function&lt;String, String&gt; c = </a:t>
            </a:r>
            <a:r>
              <a:rPr lang="en-US" dirty="0" err="1">
                <a:latin typeface="Courier New"/>
                <a:cs typeface="Courier New"/>
              </a:rPr>
              <a:t>u.andThen</a:t>
            </a:r>
            <a:r>
              <a:rPr lang="en-US" dirty="0">
                <a:latin typeface="Courier New"/>
                <a:cs typeface="Courier New"/>
              </a:rPr>
              <a:t>(x)</a:t>
            </a:r>
            <a:r>
              <a:rPr lang="en-US" dirty="0" smtClean="0">
                <a:latin typeface="Courier New"/>
                <a:cs typeface="Courier New"/>
              </a:rPr>
              <a:t>;</a:t>
            </a:r>
            <a:endParaRPr lang="en-GB" dirty="0" smtClean="0"/>
          </a:p>
          <a:p>
            <a:pPr marL="0" indent="0">
              <a:buNone/>
            </a:pPr>
            <a:r>
              <a:rPr lang="en-GB" dirty="0">
                <a:latin typeface="Courier New"/>
                <a:cs typeface="Courier New"/>
              </a:rPr>
              <a:t>// </a:t>
            </a:r>
            <a:r>
              <a:rPr lang="en-US" dirty="0" smtClean="0">
                <a:latin typeface="Courier New"/>
                <a:cs typeface="Courier New"/>
              </a:rPr>
              <a:t>interface </a:t>
            </a:r>
            <a:r>
              <a:rPr lang="en-US" dirty="0" err="1">
                <a:latin typeface="Courier New"/>
                <a:cs typeface="Courier New"/>
              </a:rPr>
              <a:t>UnaryOperator</a:t>
            </a:r>
            <a:r>
              <a:rPr lang="en-US" dirty="0">
                <a:latin typeface="Courier New"/>
                <a:cs typeface="Courier New"/>
              </a:rPr>
              <a:t>&lt;T</a:t>
            </a:r>
            <a:r>
              <a:rPr lang="en-US" dirty="0" smtClean="0">
                <a:latin typeface="Courier New"/>
                <a:cs typeface="Courier New"/>
              </a:rPr>
              <a:t>&gt; extends </a:t>
            </a:r>
            <a:r>
              <a:rPr lang="en-US" dirty="0">
                <a:latin typeface="Courier New"/>
                <a:cs typeface="Courier New"/>
              </a:rPr>
              <a:t>Function&lt;T, T</a:t>
            </a:r>
            <a:r>
              <a:rPr lang="en-US" dirty="0" smtClean="0">
                <a:latin typeface="Courier New"/>
                <a:cs typeface="Courier New"/>
              </a:rPr>
              <a:t>&gt;</a:t>
            </a:r>
          </a:p>
          <a:p>
            <a:pPr marL="0" indent="0">
              <a:buNone/>
            </a:pPr>
            <a:endParaRPr lang="en-US" dirty="0">
              <a:latin typeface="Courier New"/>
              <a:cs typeface="Courier New"/>
            </a:endParaRPr>
          </a:p>
          <a:p>
            <a:r>
              <a:rPr lang="en-US" dirty="0"/>
              <a:t>For this to work, </a:t>
            </a:r>
            <a:r>
              <a:rPr lang="en-US" dirty="0" err="1">
                <a:latin typeface="Courier New"/>
                <a:cs typeface="Courier New"/>
              </a:rPr>
              <a:t>UnaryOperator</a:t>
            </a:r>
            <a:r>
              <a:rPr lang="en-US" dirty="0"/>
              <a:t> would have to provide covariant overrides of </a:t>
            </a:r>
            <a:r>
              <a:rPr lang="en-US" dirty="0" err="1" smtClean="0">
                <a:latin typeface="Courier New"/>
                <a:cs typeface="Courier New"/>
              </a:rPr>
              <a:t>andThen</a:t>
            </a:r>
            <a:r>
              <a:rPr lang="en-US" dirty="0" smtClean="0">
                <a:latin typeface="Courier New"/>
                <a:cs typeface="Courier New"/>
              </a:rPr>
              <a:t>()</a:t>
            </a:r>
            <a:r>
              <a:rPr lang="en-US" dirty="0" smtClean="0"/>
              <a:t> </a:t>
            </a:r>
            <a:r>
              <a:rPr lang="en-US" dirty="0"/>
              <a:t>and </a:t>
            </a:r>
            <a:r>
              <a:rPr lang="en-US" dirty="0" smtClean="0">
                <a:latin typeface="Courier New"/>
                <a:cs typeface="Courier New"/>
              </a:rPr>
              <a:t>compose()</a:t>
            </a:r>
            <a:r>
              <a:rPr lang="en-US" dirty="0" smtClean="0"/>
              <a:t>. </a:t>
            </a:r>
          </a:p>
          <a:p>
            <a:r>
              <a:rPr lang="en-US" dirty="0"/>
              <a:t>T</a:t>
            </a:r>
            <a:r>
              <a:rPr lang="en-US" b="1" dirty="0" smtClean="0"/>
              <a:t>his </a:t>
            </a:r>
            <a:r>
              <a:rPr lang="en-US" b="1" dirty="0"/>
              <a:t>is a bug in the API</a:t>
            </a:r>
            <a:r>
              <a:rPr lang="en-US" b="1" dirty="0" smtClean="0"/>
              <a:t>.</a:t>
            </a:r>
            <a:endParaRPr lang="en-GB" dirty="0"/>
          </a:p>
        </p:txBody>
      </p:sp>
    </p:spTree>
    <p:extLst>
      <p:ext uri="{BB962C8B-B14F-4D97-AF65-F5344CB8AC3E}">
        <p14:creationId xmlns:p14="http://schemas.microsoft.com/office/powerpoint/2010/main" val="32146925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Example</a:t>
            </a:r>
            <a:r>
              <a:rPr lang="el-GR" dirty="0" smtClean="0"/>
              <a:t> </a:t>
            </a:r>
            <a:r>
              <a:rPr lang="en-US" dirty="0" smtClean="0"/>
              <a:t>(</a:t>
            </a:r>
            <a:r>
              <a:rPr lang="en-US" dirty="0"/>
              <a:t>cont.)</a:t>
            </a:r>
            <a:endParaRPr lang="el-GR" dirty="0"/>
          </a:p>
        </p:txBody>
      </p:sp>
      <p:sp>
        <p:nvSpPr>
          <p:cNvPr id="102403" name="Rectangle 3"/>
          <p:cNvSpPr>
            <a:spLocks noGrp="1" noChangeArrowheads="1"/>
          </p:cNvSpPr>
          <p:nvPr>
            <p:ph type="body" idx="1"/>
          </p:nvPr>
        </p:nvSpPr>
        <p:spPr>
          <a:xfrm>
            <a:off x="0" y="836713"/>
            <a:ext cx="9144000" cy="5544616"/>
          </a:xfrm>
        </p:spPr>
        <p:style>
          <a:lnRef idx="1">
            <a:schemeClr val="accent4"/>
          </a:lnRef>
          <a:fillRef idx="2">
            <a:schemeClr val="accent4"/>
          </a:fillRef>
          <a:effectRef idx="1">
            <a:schemeClr val="accent4"/>
          </a:effectRef>
          <a:fontRef idx="minor">
            <a:schemeClr val="dk1"/>
          </a:fontRef>
        </p:style>
        <p:txBody>
          <a:bodyPr/>
          <a:lstStyle/>
          <a:p>
            <a:pPr>
              <a:buFont typeface="Wingdings" charset="0"/>
              <a:buNone/>
            </a:pPr>
            <a:r>
              <a:rPr lang="en-US" sz="1800" dirty="0" smtClean="0">
                <a:latin typeface="Courier New" charset="0"/>
              </a:rPr>
              <a:t>private </a:t>
            </a:r>
            <a:r>
              <a:rPr lang="en-US" sz="1800" dirty="0">
                <a:latin typeface="Courier New" charset="0"/>
              </a:rPr>
              <a:t>static </a:t>
            </a:r>
            <a:r>
              <a:rPr lang="en-US" sz="1800" b="1" dirty="0" err="1">
                <a:latin typeface="Courier New" charset="0"/>
              </a:rPr>
              <a:t>StringUnaryOperator</a:t>
            </a:r>
            <a:r>
              <a:rPr lang="en-US" sz="1800" dirty="0">
                <a:latin typeface="Courier New" charset="0"/>
              </a:rPr>
              <a:t> </a:t>
            </a:r>
            <a:r>
              <a:rPr lang="en-US" sz="1800" dirty="0" err="1">
                <a:latin typeface="Courier New" charset="0"/>
              </a:rPr>
              <a:t>decorateCondimentDescriptions</a:t>
            </a:r>
            <a:r>
              <a:rPr lang="en-US" sz="1800" dirty="0" smtClean="0">
                <a:latin typeface="Courier New" charset="0"/>
              </a:rPr>
              <a:t>(</a:t>
            </a:r>
          </a:p>
          <a:p>
            <a:pPr>
              <a:buFont typeface="Wingdings" charset="0"/>
              <a:buNone/>
            </a:pPr>
            <a:r>
              <a:rPr lang="en-US" sz="1800" dirty="0">
                <a:latin typeface="Courier New" charset="0"/>
              </a:rPr>
              <a:t> </a:t>
            </a:r>
            <a:r>
              <a:rPr lang="en-US" sz="1800" dirty="0" smtClean="0">
                <a:latin typeface="Courier New" charset="0"/>
              </a:rPr>
              <a:t>       final </a:t>
            </a:r>
            <a:r>
              <a:rPr lang="en-US" sz="1800" dirty="0" err="1">
                <a:latin typeface="Courier New" charset="0"/>
              </a:rPr>
              <a:t>StringUnaryOperator</a:t>
            </a:r>
            <a:r>
              <a:rPr lang="en-US" sz="1800" dirty="0">
                <a:latin typeface="Courier New" charset="0"/>
              </a:rPr>
              <a:t>... decorators) {</a:t>
            </a:r>
          </a:p>
          <a:p>
            <a:pPr>
              <a:buNone/>
            </a:pPr>
            <a:r>
              <a:rPr lang="en-US" sz="1800" dirty="0">
                <a:latin typeface="Courier New" charset="0"/>
              </a:rPr>
              <a:t>        return </a:t>
            </a:r>
            <a:r>
              <a:rPr lang="en-US" sz="1800" dirty="0" err="1">
                <a:latin typeface="Courier New" charset="0"/>
              </a:rPr>
              <a:t>Stream.of</a:t>
            </a:r>
            <a:r>
              <a:rPr lang="en-US" sz="1800" dirty="0">
                <a:latin typeface="Courier New" charset="0"/>
              </a:rPr>
              <a:t>(decorators)</a:t>
            </a:r>
          </a:p>
          <a:p>
            <a:pPr>
              <a:buNone/>
            </a:pPr>
            <a:r>
              <a:rPr lang="en-US" sz="1800" dirty="0">
                <a:latin typeface="Courier New" charset="0"/>
              </a:rPr>
              <a:t>                .reduce(</a:t>
            </a:r>
            <a:r>
              <a:rPr lang="en-US" sz="1800" dirty="0" err="1">
                <a:latin typeface="Courier New" charset="0"/>
              </a:rPr>
              <a:t>StringUnaryOperator.identity</a:t>
            </a:r>
            <a:r>
              <a:rPr lang="en-US" sz="1800" dirty="0">
                <a:latin typeface="Courier New" charset="0"/>
              </a:rPr>
              <a:t>(),</a:t>
            </a:r>
          </a:p>
          <a:p>
            <a:pPr>
              <a:buNone/>
            </a:pPr>
            <a:r>
              <a:rPr lang="en-US" sz="1800" dirty="0">
                <a:latin typeface="Courier New" charset="0"/>
              </a:rPr>
              <a:t>                        </a:t>
            </a:r>
            <a:r>
              <a:rPr lang="en-US" sz="1800" dirty="0" err="1">
                <a:latin typeface="Courier New" charset="0"/>
              </a:rPr>
              <a:t>StringUnaryOperator</a:t>
            </a:r>
            <a:r>
              <a:rPr lang="en-US" sz="1800" dirty="0">
                <a:latin typeface="Courier New" charset="0"/>
              </a:rPr>
              <a:t>::</a:t>
            </a:r>
            <a:r>
              <a:rPr lang="en-US" sz="1800" dirty="0" err="1">
                <a:latin typeface="Courier New" charset="0"/>
              </a:rPr>
              <a:t>andThen</a:t>
            </a:r>
            <a:r>
              <a:rPr lang="en-US" sz="1800" dirty="0">
                <a:latin typeface="Courier New" charset="0"/>
              </a:rPr>
              <a:t>);</a:t>
            </a:r>
          </a:p>
          <a:p>
            <a:pPr>
              <a:buNone/>
            </a:pPr>
            <a:r>
              <a:rPr lang="en-US" sz="1800" dirty="0" smtClean="0">
                <a:latin typeface="Courier New" charset="0"/>
              </a:rPr>
              <a:t>}</a:t>
            </a:r>
          </a:p>
          <a:p>
            <a:pPr>
              <a:buNone/>
            </a:pPr>
            <a:r>
              <a:rPr lang="en-US" sz="1800" dirty="0">
                <a:latin typeface="Courier New" charset="0"/>
              </a:rPr>
              <a:t>interface </a:t>
            </a:r>
            <a:r>
              <a:rPr lang="en-US" sz="1800" b="1" dirty="0" err="1">
                <a:latin typeface="Courier New" charset="0"/>
              </a:rPr>
              <a:t>StringUnaryOperator</a:t>
            </a:r>
            <a:r>
              <a:rPr lang="en-US" sz="1800" dirty="0">
                <a:latin typeface="Courier New" charset="0"/>
              </a:rPr>
              <a:t> extends </a:t>
            </a:r>
            <a:r>
              <a:rPr lang="en-US" sz="1800" dirty="0" err="1">
                <a:latin typeface="Courier New" charset="0"/>
              </a:rPr>
              <a:t>UnaryOperator</a:t>
            </a:r>
            <a:r>
              <a:rPr lang="en-US" sz="1800" dirty="0">
                <a:latin typeface="Courier New" charset="0"/>
              </a:rPr>
              <a:t>&lt;String&gt; </a:t>
            </a:r>
            <a:r>
              <a:rPr lang="en-US" sz="1800" dirty="0" smtClean="0">
                <a:latin typeface="Courier New" charset="0"/>
              </a:rPr>
              <a:t>{</a:t>
            </a:r>
            <a:endParaRPr lang="en-US" sz="1800" dirty="0">
              <a:latin typeface="Courier New" charset="0"/>
            </a:endParaRPr>
          </a:p>
          <a:p>
            <a:pPr>
              <a:buNone/>
            </a:pPr>
            <a:r>
              <a:rPr lang="en-US" sz="1800" dirty="0">
                <a:latin typeface="Courier New" charset="0"/>
              </a:rPr>
              <a:t>  </a:t>
            </a:r>
            <a:r>
              <a:rPr lang="en-US" sz="1800" b="1" dirty="0" smtClean="0">
                <a:latin typeface="Courier New" charset="0"/>
              </a:rPr>
              <a:t>static</a:t>
            </a:r>
            <a:r>
              <a:rPr lang="en-US" sz="1800" dirty="0" smtClean="0">
                <a:latin typeface="Courier New" charset="0"/>
              </a:rPr>
              <a:t> </a:t>
            </a:r>
            <a:r>
              <a:rPr lang="en-US" sz="1800" dirty="0" err="1">
                <a:latin typeface="Courier New" charset="0"/>
              </a:rPr>
              <a:t>StringUnaryOperator</a:t>
            </a:r>
            <a:r>
              <a:rPr lang="en-US" sz="1800" dirty="0">
                <a:latin typeface="Courier New" charset="0"/>
              </a:rPr>
              <a:t> identity() </a:t>
            </a:r>
            <a:r>
              <a:rPr lang="en-US" sz="1800" dirty="0" smtClean="0">
                <a:latin typeface="Courier New" charset="0"/>
              </a:rPr>
              <a:t>{ </a:t>
            </a:r>
            <a:r>
              <a:rPr lang="en-US" sz="1800" dirty="0">
                <a:latin typeface="Courier New" charset="0"/>
              </a:rPr>
              <a:t>return s -&gt; s</a:t>
            </a:r>
            <a:r>
              <a:rPr lang="en-US" sz="1800" dirty="0" smtClean="0">
                <a:latin typeface="Courier New" charset="0"/>
              </a:rPr>
              <a:t>; }</a:t>
            </a:r>
            <a:endParaRPr lang="en-US" sz="1800" dirty="0">
              <a:latin typeface="Courier New" charset="0"/>
            </a:endParaRPr>
          </a:p>
          <a:p>
            <a:pPr>
              <a:buNone/>
            </a:pPr>
            <a:r>
              <a:rPr lang="en-US" sz="1800" dirty="0" smtClean="0">
                <a:latin typeface="Courier New" charset="0"/>
              </a:rPr>
              <a:t>  </a:t>
            </a:r>
            <a:r>
              <a:rPr lang="en-US" sz="1800" b="1" dirty="0">
                <a:latin typeface="Courier New" charset="0"/>
              </a:rPr>
              <a:t>default</a:t>
            </a:r>
            <a:r>
              <a:rPr lang="en-US" sz="1800" dirty="0">
                <a:latin typeface="Courier New" charset="0"/>
              </a:rPr>
              <a:t> </a:t>
            </a:r>
            <a:r>
              <a:rPr lang="en-US" sz="1800" dirty="0" err="1">
                <a:latin typeface="Courier New" charset="0"/>
              </a:rPr>
              <a:t>StringUnaryOperator</a:t>
            </a:r>
            <a:r>
              <a:rPr lang="en-US" sz="1800" dirty="0">
                <a:latin typeface="Courier New" charset="0"/>
              </a:rPr>
              <a:t> </a:t>
            </a:r>
            <a:r>
              <a:rPr lang="en-US" sz="1800" dirty="0" err="1">
                <a:latin typeface="Courier New" charset="0"/>
              </a:rPr>
              <a:t>andThen</a:t>
            </a:r>
            <a:r>
              <a:rPr lang="en-US" sz="1800" dirty="0">
                <a:latin typeface="Courier New" charset="0"/>
              </a:rPr>
              <a:t>(</a:t>
            </a:r>
            <a:r>
              <a:rPr lang="en-US" sz="1800" dirty="0" err="1">
                <a:latin typeface="Courier New" charset="0"/>
              </a:rPr>
              <a:t>StringUnaryOperator</a:t>
            </a:r>
            <a:r>
              <a:rPr lang="en-US" sz="1800" dirty="0">
                <a:latin typeface="Courier New" charset="0"/>
              </a:rPr>
              <a:t> after) {</a:t>
            </a:r>
          </a:p>
          <a:p>
            <a:pPr>
              <a:buNone/>
            </a:pPr>
            <a:r>
              <a:rPr lang="en-US" sz="1800" dirty="0" smtClean="0">
                <a:latin typeface="Courier New" charset="0"/>
              </a:rPr>
              <a:t>      </a:t>
            </a:r>
            <a:r>
              <a:rPr lang="en-US" sz="1800" dirty="0" err="1">
                <a:latin typeface="Courier New" charset="0"/>
              </a:rPr>
              <a:t>Objects.requireNonNull</a:t>
            </a:r>
            <a:r>
              <a:rPr lang="en-US" sz="1800" dirty="0">
                <a:latin typeface="Courier New" charset="0"/>
              </a:rPr>
              <a:t>(after);</a:t>
            </a:r>
          </a:p>
          <a:p>
            <a:pPr>
              <a:buNone/>
            </a:pPr>
            <a:r>
              <a:rPr lang="en-US" sz="1800" dirty="0" smtClean="0">
                <a:latin typeface="Courier New" charset="0"/>
              </a:rPr>
              <a:t>      </a:t>
            </a:r>
            <a:r>
              <a:rPr lang="en-US" sz="1800" dirty="0">
                <a:latin typeface="Courier New" charset="0"/>
              </a:rPr>
              <a:t>return s -&gt; </a:t>
            </a:r>
            <a:r>
              <a:rPr lang="en-US" sz="1800" dirty="0" err="1">
                <a:latin typeface="Courier New" charset="0"/>
              </a:rPr>
              <a:t>after.apply</a:t>
            </a:r>
            <a:r>
              <a:rPr lang="en-US" sz="1800" dirty="0">
                <a:latin typeface="Courier New" charset="0"/>
              </a:rPr>
              <a:t>(</a:t>
            </a:r>
            <a:r>
              <a:rPr lang="en-US" sz="1800" dirty="0" err="1">
                <a:latin typeface="Courier New" charset="0"/>
              </a:rPr>
              <a:t>this.apply</a:t>
            </a:r>
            <a:r>
              <a:rPr lang="en-US" sz="1800" dirty="0">
                <a:latin typeface="Courier New" charset="0"/>
              </a:rPr>
              <a:t>(s))</a:t>
            </a:r>
            <a:r>
              <a:rPr lang="en-US" sz="1800" dirty="0" smtClean="0">
                <a:latin typeface="Courier New" charset="0"/>
              </a:rPr>
              <a:t>;   </a:t>
            </a:r>
            <a:r>
              <a:rPr lang="en-US" sz="1800" dirty="0">
                <a:latin typeface="Courier New" charset="0"/>
              </a:rPr>
              <a:t>}</a:t>
            </a:r>
          </a:p>
          <a:p>
            <a:pPr>
              <a:buNone/>
            </a:pPr>
            <a:r>
              <a:rPr lang="en-US" sz="1800" dirty="0" smtClean="0">
                <a:latin typeface="Courier New" charset="0"/>
              </a:rPr>
              <a:t>  </a:t>
            </a:r>
            <a:r>
              <a:rPr lang="en-US" sz="1800" b="1" dirty="0">
                <a:latin typeface="Courier New" charset="0"/>
              </a:rPr>
              <a:t>default</a:t>
            </a:r>
            <a:r>
              <a:rPr lang="en-US" sz="1800" dirty="0">
                <a:latin typeface="Courier New" charset="0"/>
              </a:rPr>
              <a:t> </a:t>
            </a:r>
            <a:r>
              <a:rPr lang="en-US" sz="1800" dirty="0" err="1">
                <a:latin typeface="Courier New" charset="0"/>
              </a:rPr>
              <a:t>StringUnaryOperator</a:t>
            </a:r>
            <a:r>
              <a:rPr lang="en-US" sz="1800" dirty="0">
                <a:latin typeface="Courier New" charset="0"/>
              </a:rPr>
              <a:t> compose(</a:t>
            </a:r>
            <a:r>
              <a:rPr lang="en-US" sz="1800" dirty="0" err="1">
                <a:latin typeface="Courier New" charset="0"/>
              </a:rPr>
              <a:t>StringUnaryOperator</a:t>
            </a:r>
            <a:r>
              <a:rPr lang="en-US" sz="1800" dirty="0">
                <a:latin typeface="Courier New" charset="0"/>
              </a:rPr>
              <a:t> before) {</a:t>
            </a:r>
          </a:p>
          <a:p>
            <a:pPr>
              <a:buNone/>
            </a:pPr>
            <a:r>
              <a:rPr lang="en-US" sz="1800" dirty="0">
                <a:latin typeface="Courier New" charset="0"/>
              </a:rPr>
              <a:t>      </a:t>
            </a:r>
            <a:r>
              <a:rPr lang="en-US" sz="1800" dirty="0" err="1" smtClean="0">
                <a:latin typeface="Courier New" charset="0"/>
              </a:rPr>
              <a:t>Objects.requireNonNull</a:t>
            </a:r>
            <a:r>
              <a:rPr lang="en-US" sz="1800" dirty="0">
                <a:latin typeface="Courier New" charset="0"/>
              </a:rPr>
              <a:t>(before);</a:t>
            </a:r>
          </a:p>
          <a:p>
            <a:pPr>
              <a:buNone/>
            </a:pPr>
            <a:r>
              <a:rPr lang="en-US" sz="1800" dirty="0">
                <a:latin typeface="Courier New" charset="0"/>
              </a:rPr>
              <a:t>      </a:t>
            </a:r>
            <a:r>
              <a:rPr lang="en-US" sz="1800" dirty="0" smtClean="0">
                <a:latin typeface="Courier New" charset="0"/>
              </a:rPr>
              <a:t>return </a:t>
            </a:r>
            <a:r>
              <a:rPr lang="en-US" sz="1800" dirty="0">
                <a:latin typeface="Courier New" charset="0"/>
              </a:rPr>
              <a:t>s -&gt; </a:t>
            </a:r>
            <a:r>
              <a:rPr lang="en-US" sz="1800" dirty="0" err="1">
                <a:latin typeface="Courier New" charset="0"/>
              </a:rPr>
              <a:t>this.apply</a:t>
            </a:r>
            <a:r>
              <a:rPr lang="en-US" sz="1800" dirty="0">
                <a:latin typeface="Courier New" charset="0"/>
              </a:rPr>
              <a:t>(</a:t>
            </a:r>
            <a:r>
              <a:rPr lang="en-US" sz="1800" dirty="0" err="1">
                <a:latin typeface="Courier New" charset="0"/>
              </a:rPr>
              <a:t>before.apply</a:t>
            </a:r>
            <a:r>
              <a:rPr lang="en-US" sz="1800" dirty="0">
                <a:latin typeface="Courier New" charset="0"/>
              </a:rPr>
              <a:t>(s))</a:t>
            </a:r>
            <a:r>
              <a:rPr lang="en-US" sz="1800" dirty="0" smtClean="0">
                <a:latin typeface="Courier New" charset="0"/>
              </a:rPr>
              <a:t>;  </a:t>
            </a:r>
            <a:r>
              <a:rPr lang="en-US" sz="1800" dirty="0">
                <a:latin typeface="Courier New" charset="0"/>
              </a:rPr>
              <a:t>}</a:t>
            </a:r>
          </a:p>
          <a:p>
            <a:pPr>
              <a:buNone/>
            </a:pPr>
            <a:r>
              <a:rPr lang="en-US" sz="1800" dirty="0" smtClean="0">
                <a:latin typeface="Courier New" charset="0"/>
              </a:rPr>
              <a:t>}</a:t>
            </a:r>
            <a:endParaRPr lang="el-GR" sz="1800" dirty="0">
              <a:latin typeface="Courier New" charset="0"/>
            </a:endParaRPr>
          </a:p>
        </p:txBody>
      </p:sp>
    </p:spTree>
    <p:extLst>
      <p:ext uri="{BB962C8B-B14F-4D97-AF65-F5344CB8AC3E}">
        <p14:creationId xmlns:p14="http://schemas.microsoft.com/office/powerpoint/2010/main" val="2013808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2204864"/>
            <a:ext cx="7772400" cy="1362075"/>
          </a:xfrm>
        </p:spPr>
        <p:txBody>
          <a:bodyPr/>
          <a:lstStyle/>
          <a:p>
            <a:pPr algn="ctr"/>
            <a:r>
              <a:rPr lang="en-US" dirty="0" smtClean="0"/>
              <a:t>Use default methods in </a:t>
            </a:r>
            <a:r>
              <a:rPr lang="el-GR" dirty="0" smtClean="0"/>
              <a:t/>
            </a:r>
            <a:br>
              <a:rPr lang="el-GR" dirty="0" smtClean="0"/>
            </a:br>
            <a:r>
              <a:rPr lang="el-GR" dirty="0" smtClean="0"/>
              <a:t>λ-</a:t>
            </a:r>
            <a:r>
              <a:rPr lang="fr-FR" dirty="0" err="1" smtClean="0"/>
              <a:t>εxpressions</a:t>
            </a:r>
            <a:endParaRPr lang="en-GB" dirty="0"/>
          </a:p>
        </p:txBody>
      </p:sp>
    </p:spTree>
    <p:extLst>
      <p:ext uri="{BB962C8B-B14F-4D97-AF65-F5344CB8AC3E}">
        <p14:creationId xmlns:p14="http://schemas.microsoft.com/office/powerpoint/2010/main" val="26316410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Example</a:t>
            </a:r>
            <a:endParaRPr lang="el-GR" dirty="0"/>
          </a:p>
        </p:txBody>
      </p:sp>
      <p:sp>
        <p:nvSpPr>
          <p:cNvPr id="102403" name="Rectangle 3"/>
          <p:cNvSpPr>
            <a:spLocks noGrp="1" noChangeArrowheads="1"/>
          </p:cNvSpPr>
          <p:nvPr>
            <p:ph type="body" idx="1"/>
          </p:nvPr>
        </p:nvSpPr>
        <p:spPr>
          <a:xfrm>
            <a:off x="0" y="1124744"/>
            <a:ext cx="9144000" cy="5256584"/>
          </a:xfrm>
        </p:spPr>
        <p:style>
          <a:lnRef idx="1">
            <a:schemeClr val="accent4"/>
          </a:lnRef>
          <a:fillRef idx="2">
            <a:schemeClr val="accent4"/>
          </a:fillRef>
          <a:effectRef idx="1">
            <a:schemeClr val="accent4"/>
          </a:effectRef>
          <a:fontRef idx="minor">
            <a:schemeClr val="dk1"/>
          </a:fontRef>
        </p:style>
        <p:txBody>
          <a:bodyPr/>
          <a:lstStyle/>
          <a:p>
            <a:pPr>
              <a:buNone/>
            </a:pPr>
            <a:r>
              <a:rPr lang="en-US" dirty="0">
                <a:latin typeface="Courier New" charset="0"/>
              </a:rPr>
              <a:t>public interface </a:t>
            </a:r>
            <a:r>
              <a:rPr lang="en-US" b="1" dirty="0" err="1">
                <a:latin typeface="Courier New" charset="0"/>
              </a:rPr>
              <a:t>BaseWrapper</a:t>
            </a:r>
            <a:r>
              <a:rPr lang="en-US" dirty="0">
                <a:latin typeface="Courier New" charset="0"/>
              </a:rPr>
              <a:t> extends </a:t>
            </a:r>
            <a:r>
              <a:rPr lang="en-US" dirty="0" err="1">
                <a:latin typeface="Courier New" charset="0"/>
              </a:rPr>
              <a:t>UnaryOperator</a:t>
            </a:r>
            <a:r>
              <a:rPr lang="en-US" dirty="0">
                <a:latin typeface="Courier New" charset="0"/>
              </a:rPr>
              <a:t>&lt;String&gt; </a:t>
            </a:r>
            <a:endParaRPr lang="en-US" dirty="0" smtClean="0">
              <a:latin typeface="Courier New" charset="0"/>
            </a:endParaRPr>
          </a:p>
          <a:p>
            <a:pPr>
              <a:buNone/>
            </a:pPr>
            <a:r>
              <a:rPr lang="en-US" dirty="0" smtClean="0">
                <a:latin typeface="Courier New" charset="0"/>
              </a:rPr>
              <a:t>{</a:t>
            </a:r>
            <a:endParaRPr lang="en-US" dirty="0">
              <a:latin typeface="Courier New" charset="0"/>
            </a:endParaRPr>
          </a:p>
          <a:p>
            <a:pPr>
              <a:buNone/>
            </a:pPr>
            <a:r>
              <a:rPr lang="en-US" dirty="0" smtClean="0">
                <a:latin typeface="Courier New" charset="0"/>
              </a:rPr>
              <a:t>    default </a:t>
            </a:r>
            <a:r>
              <a:rPr lang="en-US" dirty="0">
                <a:latin typeface="Courier New" charset="0"/>
              </a:rPr>
              <a:t>String before(String </a:t>
            </a:r>
            <a:r>
              <a:rPr lang="en-US" dirty="0" err="1">
                <a:latin typeface="Courier New" charset="0"/>
              </a:rPr>
              <a:t>aText</a:t>
            </a:r>
            <a:r>
              <a:rPr lang="en-US" dirty="0">
                <a:latin typeface="Courier New" charset="0"/>
              </a:rPr>
              <a:t>) </a:t>
            </a:r>
            <a:r>
              <a:rPr lang="en-US" dirty="0" smtClean="0">
                <a:latin typeface="Courier New" charset="0"/>
              </a:rPr>
              <a:t>{ return </a:t>
            </a:r>
            <a:r>
              <a:rPr lang="en-US" dirty="0" err="1" smtClean="0">
                <a:latin typeface="Courier New" charset="0"/>
              </a:rPr>
              <a:t>aText</a:t>
            </a:r>
            <a:r>
              <a:rPr lang="en-US" dirty="0" smtClean="0">
                <a:latin typeface="Courier New" charset="0"/>
              </a:rPr>
              <a:t>; }</a:t>
            </a:r>
            <a:endParaRPr lang="en-US" dirty="0">
              <a:latin typeface="Courier New" charset="0"/>
            </a:endParaRPr>
          </a:p>
          <a:p>
            <a:pPr>
              <a:buNone/>
            </a:pPr>
            <a:r>
              <a:rPr lang="en-US" dirty="0" smtClean="0">
                <a:latin typeface="Courier New" charset="0"/>
              </a:rPr>
              <a:t>    default </a:t>
            </a:r>
            <a:r>
              <a:rPr lang="en-US" dirty="0">
                <a:latin typeface="Courier New" charset="0"/>
              </a:rPr>
              <a:t>String after(String </a:t>
            </a:r>
            <a:r>
              <a:rPr lang="en-US" dirty="0" err="1">
                <a:latin typeface="Courier New" charset="0"/>
              </a:rPr>
              <a:t>aText</a:t>
            </a:r>
            <a:r>
              <a:rPr lang="en-US" dirty="0">
                <a:latin typeface="Courier New" charset="0"/>
              </a:rPr>
              <a:t>) </a:t>
            </a:r>
            <a:r>
              <a:rPr lang="en-US" dirty="0" smtClean="0">
                <a:latin typeface="Courier New" charset="0"/>
              </a:rPr>
              <a:t>{ return </a:t>
            </a:r>
            <a:r>
              <a:rPr lang="en-US" dirty="0" err="1">
                <a:latin typeface="Courier New" charset="0"/>
              </a:rPr>
              <a:t>aText</a:t>
            </a:r>
            <a:r>
              <a:rPr lang="en-US" dirty="0" smtClean="0">
                <a:latin typeface="Courier New" charset="0"/>
              </a:rPr>
              <a:t>;  </a:t>
            </a:r>
            <a:r>
              <a:rPr lang="en-US" dirty="0">
                <a:latin typeface="Courier New" charset="0"/>
              </a:rPr>
              <a:t>}</a:t>
            </a:r>
          </a:p>
          <a:p>
            <a:pPr>
              <a:buNone/>
            </a:pPr>
            <a:r>
              <a:rPr lang="en-US" dirty="0" smtClean="0">
                <a:latin typeface="Courier New" charset="0"/>
              </a:rPr>
              <a:t>}</a:t>
            </a:r>
          </a:p>
          <a:p>
            <a:pPr>
              <a:buNone/>
            </a:pPr>
            <a:r>
              <a:rPr lang="en-US" dirty="0">
                <a:latin typeface="Courier New" charset="0"/>
              </a:rPr>
              <a:t>public interface </a:t>
            </a:r>
            <a:r>
              <a:rPr lang="en-US" b="1" dirty="0">
                <a:latin typeface="Courier New" charset="0"/>
              </a:rPr>
              <a:t>Capitalize</a:t>
            </a:r>
            <a:r>
              <a:rPr lang="en-US" dirty="0">
                <a:latin typeface="Courier New" charset="0"/>
              </a:rPr>
              <a:t> extends </a:t>
            </a:r>
            <a:r>
              <a:rPr lang="en-US" dirty="0" err="1">
                <a:latin typeface="Courier New" charset="0"/>
              </a:rPr>
              <a:t>BaseWrapper</a:t>
            </a:r>
            <a:r>
              <a:rPr lang="en-US" dirty="0">
                <a:latin typeface="Courier New" charset="0"/>
              </a:rPr>
              <a:t> </a:t>
            </a:r>
            <a:r>
              <a:rPr lang="en-US" dirty="0" smtClean="0">
                <a:latin typeface="Courier New" charset="0"/>
              </a:rPr>
              <a:t>{</a:t>
            </a:r>
            <a:endParaRPr lang="en-US" dirty="0">
              <a:latin typeface="Courier New" charset="0"/>
            </a:endParaRPr>
          </a:p>
          <a:p>
            <a:pPr>
              <a:buNone/>
            </a:pPr>
            <a:r>
              <a:rPr lang="en-US" dirty="0">
                <a:latin typeface="Courier New" charset="0"/>
              </a:rPr>
              <a:t>    </a:t>
            </a:r>
            <a:r>
              <a:rPr lang="en-US" dirty="0" smtClean="0">
                <a:latin typeface="Courier New" charset="0"/>
              </a:rPr>
              <a:t>default String </a:t>
            </a:r>
            <a:r>
              <a:rPr lang="en-US" dirty="0">
                <a:latin typeface="Courier New" charset="0"/>
              </a:rPr>
              <a:t>before(String </a:t>
            </a:r>
            <a:r>
              <a:rPr lang="en-US" dirty="0" err="1">
                <a:latin typeface="Courier New" charset="0"/>
              </a:rPr>
              <a:t>aText</a:t>
            </a:r>
            <a:r>
              <a:rPr lang="en-US" dirty="0">
                <a:latin typeface="Courier New" charset="0"/>
              </a:rPr>
              <a:t>) {</a:t>
            </a:r>
          </a:p>
          <a:p>
            <a:pPr>
              <a:buNone/>
            </a:pPr>
            <a:r>
              <a:rPr lang="en-US" dirty="0">
                <a:latin typeface="Courier New" charset="0"/>
              </a:rPr>
              <a:t>        String result = </a:t>
            </a:r>
            <a:r>
              <a:rPr lang="en-US" dirty="0" err="1">
                <a:latin typeface="Courier New" charset="0"/>
              </a:rPr>
              <a:t>aText</a:t>
            </a:r>
            <a:r>
              <a:rPr lang="en-US" dirty="0">
                <a:latin typeface="Courier New" charset="0"/>
              </a:rPr>
              <a:t>;</a:t>
            </a:r>
          </a:p>
          <a:p>
            <a:pPr>
              <a:buNone/>
            </a:pPr>
            <a:r>
              <a:rPr lang="en-US" dirty="0">
                <a:latin typeface="Courier New" charset="0"/>
              </a:rPr>
              <a:t>        if (</a:t>
            </a:r>
            <a:r>
              <a:rPr lang="en-US" dirty="0" err="1">
                <a:latin typeface="Courier New" charset="0"/>
              </a:rPr>
              <a:t>aText</a:t>
            </a:r>
            <a:r>
              <a:rPr lang="en-US" dirty="0">
                <a:latin typeface="Courier New" charset="0"/>
              </a:rPr>
              <a:t> != null) {</a:t>
            </a:r>
          </a:p>
          <a:p>
            <a:pPr>
              <a:buNone/>
            </a:pPr>
            <a:r>
              <a:rPr lang="en-US" dirty="0">
                <a:latin typeface="Courier New" charset="0"/>
              </a:rPr>
              <a:t>            result = </a:t>
            </a:r>
            <a:r>
              <a:rPr lang="en-US" dirty="0" err="1">
                <a:latin typeface="Courier New" charset="0"/>
              </a:rPr>
              <a:t>result.toUpperCase</a:t>
            </a:r>
            <a:r>
              <a:rPr lang="en-US" dirty="0">
                <a:latin typeface="Courier New" charset="0"/>
              </a:rPr>
              <a:t>();</a:t>
            </a:r>
          </a:p>
          <a:p>
            <a:pPr>
              <a:buNone/>
            </a:pPr>
            <a:r>
              <a:rPr lang="en-US" dirty="0">
                <a:latin typeface="Courier New" charset="0"/>
              </a:rPr>
              <a:t>        }</a:t>
            </a:r>
          </a:p>
          <a:p>
            <a:pPr>
              <a:buNone/>
            </a:pPr>
            <a:r>
              <a:rPr lang="en-US" dirty="0">
                <a:latin typeface="Courier New" charset="0"/>
              </a:rPr>
              <a:t>        return result;</a:t>
            </a:r>
          </a:p>
          <a:p>
            <a:pPr>
              <a:buNone/>
            </a:pPr>
            <a:r>
              <a:rPr lang="en-US" dirty="0">
                <a:latin typeface="Courier New" charset="0"/>
              </a:rPr>
              <a:t>    </a:t>
            </a:r>
            <a:r>
              <a:rPr lang="en-US" dirty="0" smtClean="0">
                <a:latin typeface="Courier New" charset="0"/>
              </a:rPr>
              <a:t>}</a:t>
            </a:r>
          </a:p>
          <a:p>
            <a:pPr>
              <a:buNone/>
            </a:pPr>
            <a:r>
              <a:rPr lang="en-US" dirty="0">
                <a:latin typeface="Courier New" charset="0"/>
              </a:rPr>
              <a:t>}</a:t>
            </a:r>
            <a:endParaRPr lang="el-GR" dirty="0">
              <a:latin typeface="Courier New" charset="0"/>
            </a:endParaRPr>
          </a:p>
        </p:txBody>
      </p:sp>
    </p:spTree>
    <p:extLst>
      <p:ext uri="{BB962C8B-B14F-4D97-AF65-F5344CB8AC3E}">
        <p14:creationId xmlns:p14="http://schemas.microsoft.com/office/powerpoint/2010/main" val="17360794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Greek" charset="0"/>
            <a:ea typeface="ＭＳ Ｐゴシック"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Greek" charset="0"/>
            <a:ea typeface="ＭＳ Ｐゴシック"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2035</Words>
  <Application>Microsoft Macintosh PowerPoint</Application>
  <PresentationFormat>On-screen Show (4:3)</PresentationFormat>
  <Paragraphs>239</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Bitter Java 8</vt:lpstr>
      <vt:lpstr>Agenda</vt:lpstr>
      <vt:lpstr>Reducing a list of UnaryOperators in Java 8</vt:lpstr>
      <vt:lpstr>Example</vt:lpstr>
      <vt:lpstr>Example (cont.)</vt:lpstr>
      <vt:lpstr>UnaryOperator is not covariant</vt:lpstr>
      <vt:lpstr>Example (cont.)</vt:lpstr>
      <vt:lpstr>Use default methods in  λ-εxpressions</vt:lpstr>
      <vt:lpstr>Example</vt:lpstr>
      <vt:lpstr>Example</vt:lpstr>
      <vt:lpstr>PowerPoint Presentation</vt:lpstr>
      <vt:lpstr>Solution?</vt:lpstr>
      <vt:lpstr>Solution?</vt:lpstr>
      <vt:lpstr>ArrayStoreException </vt:lpstr>
      <vt:lpstr>toArray()</vt:lpstr>
      <vt:lpstr>Solution</vt:lpstr>
      <vt:lpstr>Generic visitor</vt:lpstr>
      <vt:lpstr>Generic Visitor (use)</vt:lpstr>
      <vt:lpstr>Generic Visitor (1st attempt)</vt:lpstr>
      <vt:lpstr>Generic Visitor (2nd attempt)</vt:lpstr>
      <vt:lpstr>Generic Visitor (3rd attempt)</vt:lpstr>
      <vt:lpstr>Generic Visitor (4rth attempt)</vt:lpstr>
      <vt:lpstr>Generic Visitor (5rth attempt)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 Pattern</dc:title>
  <dc:creator/>
  <cp:lastModifiedBy/>
  <cp:revision>573</cp:revision>
  <cp:lastPrinted>1996-04-06T10:05:01Z</cp:lastPrinted>
  <dcterms:created xsi:type="dcterms:W3CDTF">1996-09-30T10:53:46Z</dcterms:created>
  <dcterms:modified xsi:type="dcterms:W3CDTF">2016-07-19T20:43:22Z</dcterms:modified>
</cp:coreProperties>
</file>