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ld Standard TT"/>
      <p:regular r:id="rId17"/>
      <p:bold r:id="rId18"/>
      <p: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ldStandardTT-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ldStandardTT-italic.fntdata"/><Relationship Id="rId6" Type="http://schemas.openxmlformats.org/officeDocument/2006/relationships/slide" Target="slides/slide1.xml"/><Relationship Id="rId18"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5b20c1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5b20c1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1990 there has been an increase in the consumption of both legal and illegal opioids. This type of drug</a:t>
            </a:r>
            <a:r>
              <a:rPr lang="en"/>
              <a:t> is prescribed</a:t>
            </a:r>
            <a:r>
              <a:rPr lang="en"/>
              <a:t> for pain relief and because one of the effects is releasing dopamine it’s highly addictive.	</a:t>
            </a:r>
            <a:endParaRPr/>
          </a:p>
          <a:p>
            <a:pPr indent="0" lvl="0" marL="0" rtl="0" algn="l">
              <a:spcBef>
                <a:spcPts val="0"/>
              </a:spcBef>
              <a:spcAft>
                <a:spcPts val="0"/>
              </a:spcAft>
              <a:buNone/>
            </a:pPr>
            <a:r>
              <a:rPr lang="en"/>
              <a:t>Last year President Trump declare the opioid crisis as a National Health Emergency. On the other hand, other parties argue that there is not such epidemic.</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5b20c1f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5b20c1f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why we proposed the following  hypothesis. Firstly, we will try to probe that opioid </a:t>
            </a:r>
            <a:r>
              <a:rPr lang="en"/>
              <a:t>prescriptions</a:t>
            </a:r>
            <a:r>
              <a:rPr lang="en"/>
              <a:t> are </a:t>
            </a:r>
            <a:r>
              <a:rPr lang="en"/>
              <a:t>increasing</a:t>
            </a:r>
            <a:r>
              <a:rPr lang="en"/>
              <a:t> because they are </a:t>
            </a:r>
            <a:r>
              <a:rPr lang="en"/>
              <a:t>replacing</a:t>
            </a:r>
            <a:r>
              <a:rPr lang="en"/>
              <a:t> other type of painkillers. And then, after accepting or rejecting this hypothesis we proposed a second hypothesis in which we try to probe that there is a general drug epidemic and it is not just bounded to opioids.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85b20c1f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5b20c1f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work on our hypotheses we use the state drug utilization since 1992 from the health insurance Medicaid which contains the amounts of all drugs reimbursed. But, to be able to compare opioids and nonopioids we had to use two more databases listing all opioids and all non-opioids. For picking those out we </a:t>
            </a:r>
            <a:r>
              <a:rPr lang="en"/>
              <a:t>researched</a:t>
            </a:r>
            <a:r>
              <a:rPr lang="en"/>
              <a:t> for the best approach and we conclude on using CDC dataset for the opioids and the FDA for the non-opioids.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544711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544711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85b20c1f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85b20c1f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5b20c1f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5b20c1f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544711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544711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544711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544711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99500" y="282700"/>
            <a:ext cx="8145000" cy="1342200"/>
          </a:xfrm>
          <a:prstGeom prst="rect">
            <a:avLst/>
          </a:prstGeom>
        </p:spPr>
        <p:txBody>
          <a:bodyPr anchorCtr="0" anchor="b" bIns="91425" lIns="91425" spcFirstLastPara="1" rIns="91425" wrap="square" tIns="91425">
            <a:noAutofit/>
          </a:bodyPr>
          <a:lstStyle/>
          <a:p>
            <a:pPr indent="0" lvl="0" marL="0" rtl="0" algn="ctr">
              <a:spcBef>
                <a:spcPts val="1600"/>
              </a:spcBef>
              <a:spcAft>
                <a:spcPts val="0"/>
              </a:spcAft>
              <a:buClr>
                <a:srgbClr val="000000"/>
              </a:buClr>
              <a:buSzPts val="1100"/>
              <a:buFont typeface="Arial"/>
              <a:buNone/>
            </a:pPr>
            <a:r>
              <a:rPr lang="en" sz="4200">
                <a:solidFill>
                  <a:srgbClr val="000000"/>
                </a:solidFill>
                <a:latin typeface="PT Sans Narrow"/>
                <a:ea typeface="PT Sans Narrow"/>
                <a:cs typeface="PT Sans Narrow"/>
                <a:sym typeface="PT Sans Narrow"/>
              </a:rPr>
              <a:t>Analysis of Medicaid Prescription Data in the United States</a:t>
            </a:r>
            <a:endParaRPr>
              <a:solidFill>
                <a:srgbClr val="000000"/>
              </a:solidFill>
            </a:endParaRPr>
          </a:p>
        </p:txBody>
      </p:sp>
      <p:sp>
        <p:nvSpPr>
          <p:cNvPr id="60" name="Google Shape;60;p13"/>
          <p:cNvSpPr txBox="1"/>
          <p:nvPr>
            <p:ph idx="1" type="subTitle"/>
          </p:nvPr>
        </p:nvSpPr>
        <p:spPr>
          <a:xfrm>
            <a:off x="2772950" y="1843325"/>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400">
                <a:solidFill>
                  <a:schemeClr val="lt2"/>
                </a:solidFill>
                <a:latin typeface="Arial"/>
                <a:ea typeface="Arial"/>
                <a:cs typeface="Arial"/>
                <a:sym typeface="Arial"/>
              </a:rPr>
              <a:t>Joaquin Cuomo, Andre Hochmuth, Mitchell Rouault, Josh Munoz</a:t>
            </a:r>
            <a:endParaRPr b="1" sz="1400">
              <a:solidFill>
                <a:schemeClr val="lt2"/>
              </a:solidFill>
              <a:latin typeface="Arial"/>
              <a:ea typeface="Arial"/>
              <a:cs typeface="Arial"/>
              <a:sym typeface="Arial"/>
            </a:endParaRPr>
          </a:p>
          <a:p>
            <a:pPr indent="0" lvl="0" marL="0" rtl="0" algn="l">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2461550" y="2433600"/>
            <a:ext cx="4810100" cy="270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289450" y="278825"/>
            <a:ext cx="3416024" cy="3212749"/>
          </a:xfrm>
          <a:prstGeom prst="rect">
            <a:avLst/>
          </a:prstGeom>
          <a:noFill/>
          <a:ln>
            <a:noFill/>
          </a:ln>
        </p:spPr>
      </p:pic>
      <p:pic>
        <p:nvPicPr>
          <p:cNvPr id="67" name="Google Shape;67;p14"/>
          <p:cNvPicPr preferRelativeResize="0"/>
          <p:nvPr/>
        </p:nvPicPr>
        <p:blipFill>
          <a:blip r:embed="rId4">
            <a:alphaModFix/>
          </a:blip>
          <a:stretch>
            <a:fillRect/>
          </a:stretch>
        </p:blipFill>
        <p:spPr>
          <a:xfrm>
            <a:off x="4418825" y="447773"/>
            <a:ext cx="4233125" cy="4140252"/>
          </a:xfrm>
          <a:prstGeom prst="rect">
            <a:avLst/>
          </a:prstGeom>
          <a:noFill/>
          <a:ln>
            <a:noFill/>
          </a:ln>
        </p:spPr>
      </p:pic>
      <p:pic>
        <p:nvPicPr>
          <p:cNvPr id="68" name="Google Shape;68;p14"/>
          <p:cNvPicPr preferRelativeResize="0"/>
          <p:nvPr/>
        </p:nvPicPr>
        <p:blipFill>
          <a:blip r:embed="rId5">
            <a:alphaModFix/>
          </a:blip>
          <a:stretch>
            <a:fillRect/>
          </a:stretch>
        </p:blipFill>
        <p:spPr>
          <a:xfrm>
            <a:off x="969650" y="2362119"/>
            <a:ext cx="3180775" cy="2617950"/>
          </a:xfrm>
          <a:prstGeom prst="rect">
            <a:avLst/>
          </a:prstGeom>
          <a:noFill/>
          <a:ln>
            <a:noFill/>
          </a:ln>
        </p:spPr>
      </p:pic>
      <p:sp>
        <p:nvSpPr>
          <p:cNvPr id="69" name="Google Shape;69;p14"/>
          <p:cNvSpPr txBox="1"/>
          <p:nvPr/>
        </p:nvSpPr>
        <p:spPr>
          <a:xfrm>
            <a:off x="4500300" y="4625650"/>
            <a:ext cx="46437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https://www.whitehouse.gov/opioids/</a:t>
            </a:r>
            <a:endParaRPr sz="600"/>
          </a:p>
        </p:txBody>
      </p:sp>
      <p:sp>
        <p:nvSpPr>
          <p:cNvPr id="70" name="Google Shape;70;p14"/>
          <p:cNvSpPr txBox="1"/>
          <p:nvPr/>
        </p:nvSpPr>
        <p:spPr>
          <a:xfrm>
            <a:off x="80700" y="4322550"/>
            <a:ext cx="926400" cy="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https://drugabuse.com/yay-or-nay-is-the-opioid-epidemic-a-conspiracy/</a:t>
            </a:r>
            <a:endParaRPr sz="600"/>
          </a:p>
        </p:txBody>
      </p:sp>
      <p:sp>
        <p:nvSpPr>
          <p:cNvPr id="71" name="Google Shape;71;p14"/>
          <p:cNvSpPr txBox="1"/>
          <p:nvPr/>
        </p:nvSpPr>
        <p:spPr>
          <a:xfrm>
            <a:off x="191925" y="54125"/>
            <a:ext cx="39585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https://www.npr.org/2017/10/26/560083795/president-trump-may-declare-opioid-epidemic-national-emergency</a:t>
            </a:r>
            <a:endParaRPr sz="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a:p>
            <a:pPr indent="0" lvl="0" marL="0" rtl="0" algn="l">
              <a:lnSpc>
                <a:spcPct val="115000"/>
              </a:lnSpc>
              <a:spcBef>
                <a:spcPts val="0"/>
              </a:spcBef>
              <a:spcAft>
                <a:spcPts val="1600"/>
              </a:spcAft>
              <a:buClr>
                <a:schemeClr val="dk1"/>
              </a:buClr>
              <a:buSzPts val="1100"/>
              <a:buFont typeface="Arial"/>
              <a:buNone/>
            </a:pPr>
            <a:r>
              <a:t/>
            </a:r>
            <a:endParaRPr b="1" sz="1800"/>
          </a:p>
        </p:txBody>
      </p:sp>
      <p:sp>
        <p:nvSpPr>
          <p:cNvPr id="77" name="Google Shape;77;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First</a:t>
            </a:r>
            <a:endParaRPr b="1"/>
          </a:p>
          <a:p>
            <a:pPr indent="0" lvl="0" marL="0" rtl="0" algn="ctr">
              <a:spcBef>
                <a:spcPts val="1600"/>
              </a:spcBef>
              <a:spcAft>
                <a:spcPts val="0"/>
              </a:spcAft>
              <a:buNone/>
            </a:pPr>
            <a:r>
              <a:rPr lang="en"/>
              <a:t>Non-opioids are being replaced by opioids as painkillers</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b="1" lang="en"/>
              <a:t>Second</a:t>
            </a:r>
            <a:endParaRPr b="1"/>
          </a:p>
          <a:p>
            <a:pPr indent="0" lvl="0" marL="0" rtl="0" algn="ctr">
              <a:spcBef>
                <a:spcPts val="1600"/>
              </a:spcBef>
              <a:spcAft>
                <a:spcPts val="1600"/>
              </a:spcAft>
              <a:buNone/>
            </a:pPr>
            <a:r>
              <a:rPr lang="en"/>
              <a:t>The epidemic is not limited to opioids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Datasets</a:t>
            </a:r>
            <a:endParaRPr/>
          </a:p>
          <a:p>
            <a:pPr indent="0" lvl="0" marL="0" rtl="0" algn="l">
              <a:spcBef>
                <a:spcPts val="0"/>
              </a:spcBef>
              <a:spcAft>
                <a:spcPts val="0"/>
              </a:spcAft>
              <a:buNone/>
            </a:pPr>
            <a:r>
              <a:t/>
            </a:r>
            <a:endParaRPr/>
          </a:p>
        </p:txBody>
      </p:sp>
      <p:pic>
        <p:nvPicPr>
          <p:cNvPr id="83" name="Google Shape;83;p16"/>
          <p:cNvPicPr preferRelativeResize="0"/>
          <p:nvPr/>
        </p:nvPicPr>
        <p:blipFill>
          <a:blip r:embed="rId3">
            <a:alphaModFix/>
          </a:blip>
          <a:stretch>
            <a:fillRect/>
          </a:stretch>
        </p:blipFill>
        <p:spPr>
          <a:xfrm>
            <a:off x="4874063" y="2161025"/>
            <a:ext cx="3822424" cy="2737044"/>
          </a:xfrm>
          <a:prstGeom prst="rect">
            <a:avLst/>
          </a:prstGeom>
          <a:noFill/>
          <a:ln>
            <a:noFill/>
          </a:ln>
        </p:spPr>
      </p:pic>
      <p:pic>
        <p:nvPicPr>
          <p:cNvPr id="84" name="Google Shape;84;p16"/>
          <p:cNvPicPr preferRelativeResize="0"/>
          <p:nvPr/>
        </p:nvPicPr>
        <p:blipFill>
          <a:blip r:embed="rId4">
            <a:alphaModFix/>
          </a:blip>
          <a:stretch>
            <a:fillRect/>
          </a:stretch>
        </p:blipFill>
        <p:spPr>
          <a:xfrm>
            <a:off x="468625" y="1058225"/>
            <a:ext cx="4233300" cy="3839850"/>
          </a:xfrm>
          <a:prstGeom prst="rect">
            <a:avLst/>
          </a:prstGeom>
          <a:noFill/>
          <a:ln>
            <a:noFill/>
          </a:ln>
        </p:spPr>
      </p:pic>
      <p:pic>
        <p:nvPicPr>
          <p:cNvPr id="85" name="Google Shape;85;p16"/>
          <p:cNvPicPr preferRelativeResize="0"/>
          <p:nvPr/>
        </p:nvPicPr>
        <p:blipFill>
          <a:blip r:embed="rId5">
            <a:alphaModFix/>
          </a:blip>
          <a:stretch>
            <a:fillRect/>
          </a:stretch>
        </p:blipFill>
        <p:spPr>
          <a:xfrm>
            <a:off x="4874073" y="246873"/>
            <a:ext cx="4026300" cy="1640950"/>
          </a:xfrm>
          <a:prstGeom prst="rect">
            <a:avLst/>
          </a:prstGeom>
          <a:noFill/>
          <a:ln>
            <a:noFill/>
          </a:ln>
        </p:spPr>
      </p:pic>
      <p:sp>
        <p:nvSpPr>
          <p:cNvPr id="86" name="Google Shape;86;p16"/>
          <p:cNvSpPr txBox="1"/>
          <p:nvPr/>
        </p:nvSpPr>
        <p:spPr>
          <a:xfrm>
            <a:off x="564350" y="4817675"/>
            <a:ext cx="42333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https://www.medicaid.gov/medicaid/prescription-drugs/state-drug-utilization-data/index.html</a:t>
            </a:r>
            <a:endParaRPr sz="600"/>
          </a:p>
        </p:txBody>
      </p:sp>
      <p:sp>
        <p:nvSpPr>
          <p:cNvPr id="87" name="Google Shape;87;p16"/>
          <p:cNvSpPr txBox="1"/>
          <p:nvPr/>
        </p:nvSpPr>
        <p:spPr>
          <a:xfrm>
            <a:off x="4910700" y="1887825"/>
            <a:ext cx="42333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https://www.fda.gov/Drugs/DrugSafety/PostmarketDrugSafetyInformationforPatientsandProviders/ucm103420.htm</a:t>
            </a:r>
            <a:endParaRPr sz="600"/>
          </a:p>
        </p:txBody>
      </p:sp>
      <p:sp>
        <p:nvSpPr>
          <p:cNvPr id="88" name="Google Shape;88;p16"/>
          <p:cNvSpPr txBox="1"/>
          <p:nvPr/>
        </p:nvSpPr>
        <p:spPr>
          <a:xfrm>
            <a:off x="4874075" y="4699475"/>
            <a:ext cx="4233300" cy="1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https://www.cdc.gov/drugoverdose/data/analysis.html</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Analysis  </a:t>
            </a:r>
            <a:endParaRPr/>
          </a:p>
        </p:txBody>
      </p:sp>
      <p:sp>
        <p:nvSpPr>
          <p:cNvPr id="94" name="Google Shape;94;p17"/>
          <p:cNvSpPr txBox="1"/>
          <p:nvPr>
            <p:ph idx="1" type="body"/>
          </p:nvPr>
        </p:nvSpPr>
        <p:spPr>
          <a:xfrm>
            <a:off x="311700" y="1171600"/>
            <a:ext cx="50790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Opioids vs Non-Opioids: Mostly Positive Correlation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Opioids vs Opioids Nationwide: Mostly Positive Correlation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Comparing States: No Correlation between S</a:t>
            </a:r>
            <a:r>
              <a:rPr lang="en"/>
              <a:t>eparate</a:t>
            </a:r>
            <a:r>
              <a:rPr lang="en"/>
              <a:t> States</a:t>
            </a:r>
            <a:endParaRPr/>
          </a:p>
        </p:txBody>
      </p:sp>
      <p:pic>
        <p:nvPicPr>
          <p:cNvPr id="95" name="Google Shape;95;p17"/>
          <p:cNvPicPr preferRelativeResize="0"/>
          <p:nvPr/>
        </p:nvPicPr>
        <p:blipFill>
          <a:blip r:embed="rId3">
            <a:alphaModFix/>
          </a:blip>
          <a:stretch>
            <a:fillRect/>
          </a:stretch>
        </p:blipFill>
        <p:spPr>
          <a:xfrm>
            <a:off x="5673275" y="851150"/>
            <a:ext cx="3233900" cy="2526000"/>
          </a:xfrm>
          <a:prstGeom prst="rect">
            <a:avLst/>
          </a:prstGeom>
          <a:noFill/>
          <a:ln>
            <a:noFill/>
          </a:ln>
        </p:spPr>
      </p:pic>
      <p:sp>
        <p:nvSpPr>
          <p:cNvPr id="96" name="Google Shape;96;p17"/>
          <p:cNvSpPr txBox="1"/>
          <p:nvPr/>
        </p:nvSpPr>
        <p:spPr>
          <a:xfrm>
            <a:off x="5702775" y="172000"/>
            <a:ext cx="3174900" cy="613200"/>
          </a:xfrm>
          <a:prstGeom prst="rect">
            <a:avLst/>
          </a:prstGeom>
          <a:noFill/>
          <a:ln>
            <a:noFill/>
          </a:ln>
        </p:spPr>
        <p:txBody>
          <a:bodyPr anchorCtr="0" anchor="ctr" bIns="91425" lIns="91425" spcFirstLastPara="1" rIns="91425" wrap="square" tIns="91425">
            <a:noAutofit/>
          </a:bodyPr>
          <a:lstStyle/>
          <a:p>
            <a:pPr indent="0" lvl="0" marL="0" rtl="0" algn="ctr">
              <a:lnSpc>
                <a:spcPct val="125000"/>
              </a:lnSpc>
              <a:spcBef>
                <a:spcPts val="1800"/>
              </a:spcBef>
              <a:spcAft>
                <a:spcPts val="1200"/>
              </a:spcAft>
              <a:buNone/>
            </a:pPr>
            <a:r>
              <a:rPr lang="en">
                <a:solidFill>
                  <a:srgbClr val="695D46"/>
                </a:solidFill>
                <a:latin typeface="PT Sans Narrow"/>
                <a:ea typeface="PT Sans Narrow"/>
                <a:cs typeface="PT Sans Narrow"/>
                <a:sym typeface="PT Sans Narrow"/>
              </a:rPr>
              <a:t>Correlation opioid vs non-opioid top K nationwide</a:t>
            </a:r>
            <a:endParaRPr i="1" sz="1100">
              <a:solidFill>
                <a:srgbClr val="695D46"/>
              </a:solidFill>
              <a:latin typeface="Open Sans"/>
              <a:ea typeface="Open Sans"/>
              <a:cs typeface="Open Sans"/>
              <a:sym typeface="Open Sans"/>
            </a:endParaRPr>
          </a:p>
        </p:txBody>
      </p:sp>
      <p:pic>
        <p:nvPicPr>
          <p:cNvPr id="97" name="Google Shape;97;p17"/>
          <p:cNvPicPr preferRelativeResize="0"/>
          <p:nvPr/>
        </p:nvPicPr>
        <p:blipFill>
          <a:blip r:embed="rId4">
            <a:alphaModFix/>
          </a:blip>
          <a:stretch>
            <a:fillRect/>
          </a:stretch>
        </p:blipFill>
        <p:spPr>
          <a:xfrm>
            <a:off x="5600788" y="3490202"/>
            <a:ext cx="3378876" cy="1467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Analysis</a:t>
            </a:r>
            <a:endParaRPr/>
          </a:p>
        </p:txBody>
      </p:sp>
      <p:pic>
        <p:nvPicPr>
          <p:cNvPr id="103" name="Google Shape;103;p18"/>
          <p:cNvPicPr preferRelativeResize="0"/>
          <p:nvPr/>
        </p:nvPicPr>
        <p:blipFill>
          <a:blip r:embed="rId3">
            <a:alphaModFix/>
          </a:blip>
          <a:stretch>
            <a:fillRect/>
          </a:stretch>
        </p:blipFill>
        <p:spPr>
          <a:xfrm>
            <a:off x="3135950" y="445023"/>
            <a:ext cx="2785506" cy="1821850"/>
          </a:xfrm>
          <a:prstGeom prst="rect">
            <a:avLst/>
          </a:prstGeom>
          <a:noFill/>
          <a:ln>
            <a:noFill/>
          </a:ln>
        </p:spPr>
      </p:pic>
      <p:pic>
        <p:nvPicPr>
          <p:cNvPr id="104" name="Google Shape;104;p18"/>
          <p:cNvPicPr preferRelativeResize="0"/>
          <p:nvPr/>
        </p:nvPicPr>
        <p:blipFill>
          <a:blip r:embed="rId4">
            <a:alphaModFix/>
          </a:blip>
          <a:stretch>
            <a:fillRect/>
          </a:stretch>
        </p:blipFill>
        <p:spPr>
          <a:xfrm>
            <a:off x="6123875" y="445025"/>
            <a:ext cx="2781166" cy="1821850"/>
          </a:xfrm>
          <a:prstGeom prst="rect">
            <a:avLst/>
          </a:prstGeom>
          <a:noFill/>
          <a:ln>
            <a:noFill/>
          </a:ln>
        </p:spPr>
      </p:pic>
      <p:pic>
        <p:nvPicPr>
          <p:cNvPr id="105" name="Google Shape;105;p18"/>
          <p:cNvPicPr preferRelativeResize="0"/>
          <p:nvPr/>
        </p:nvPicPr>
        <p:blipFill>
          <a:blip r:embed="rId5">
            <a:alphaModFix/>
          </a:blip>
          <a:stretch>
            <a:fillRect/>
          </a:stretch>
        </p:blipFill>
        <p:spPr>
          <a:xfrm>
            <a:off x="6672600" y="2269850"/>
            <a:ext cx="1953035" cy="2298950"/>
          </a:xfrm>
          <a:prstGeom prst="rect">
            <a:avLst/>
          </a:prstGeom>
          <a:noFill/>
          <a:ln>
            <a:noFill/>
          </a:ln>
        </p:spPr>
      </p:pic>
      <p:pic>
        <p:nvPicPr>
          <p:cNvPr id="106" name="Google Shape;106;p18"/>
          <p:cNvPicPr preferRelativeResize="0"/>
          <p:nvPr/>
        </p:nvPicPr>
        <p:blipFill>
          <a:blip r:embed="rId6">
            <a:alphaModFix/>
          </a:blip>
          <a:stretch>
            <a:fillRect/>
          </a:stretch>
        </p:blipFill>
        <p:spPr>
          <a:xfrm>
            <a:off x="3665814" y="2269850"/>
            <a:ext cx="2025070" cy="229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Trends</a:t>
            </a:r>
            <a:endParaRPr/>
          </a:p>
        </p:txBody>
      </p:sp>
      <p:pic>
        <p:nvPicPr>
          <p:cNvPr id="112" name="Google Shape;112;p19"/>
          <p:cNvPicPr preferRelativeResize="0"/>
          <p:nvPr/>
        </p:nvPicPr>
        <p:blipFill>
          <a:blip r:embed="rId3">
            <a:alphaModFix/>
          </a:blip>
          <a:stretch>
            <a:fillRect/>
          </a:stretch>
        </p:blipFill>
        <p:spPr>
          <a:xfrm>
            <a:off x="423650" y="1058225"/>
            <a:ext cx="3937100" cy="2087929"/>
          </a:xfrm>
          <a:prstGeom prst="rect">
            <a:avLst/>
          </a:prstGeom>
          <a:noFill/>
          <a:ln>
            <a:noFill/>
          </a:ln>
        </p:spPr>
      </p:pic>
      <p:pic>
        <p:nvPicPr>
          <p:cNvPr id="113" name="Google Shape;113;p19"/>
          <p:cNvPicPr preferRelativeResize="0"/>
          <p:nvPr/>
        </p:nvPicPr>
        <p:blipFill>
          <a:blip r:embed="rId4">
            <a:alphaModFix/>
          </a:blip>
          <a:stretch>
            <a:fillRect/>
          </a:stretch>
        </p:blipFill>
        <p:spPr>
          <a:xfrm>
            <a:off x="4506525" y="640901"/>
            <a:ext cx="3868875" cy="2139325"/>
          </a:xfrm>
          <a:prstGeom prst="rect">
            <a:avLst/>
          </a:prstGeom>
          <a:noFill/>
          <a:ln>
            <a:noFill/>
          </a:ln>
        </p:spPr>
      </p:pic>
      <p:pic>
        <p:nvPicPr>
          <p:cNvPr id="114" name="Google Shape;114;p19"/>
          <p:cNvPicPr preferRelativeResize="0"/>
          <p:nvPr/>
        </p:nvPicPr>
        <p:blipFill>
          <a:blip r:embed="rId5">
            <a:alphaModFix/>
          </a:blip>
          <a:stretch>
            <a:fillRect/>
          </a:stretch>
        </p:blipFill>
        <p:spPr>
          <a:xfrm>
            <a:off x="4961212" y="2930075"/>
            <a:ext cx="3277450" cy="1944025"/>
          </a:xfrm>
          <a:prstGeom prst="rect">
            <a:avLst/>
          </a:prstGeom>
          <a:noFill/>
          <a:ln>
            <a:noFill/>
          </a:ln>
        </p:spPr>
      </p:pic>
      <p:sp>
        <p:nvSpPr>
          <p:cNvPr id="115" name="Google Shape;115;p19"/>
          <p:cNvSpPr txBox="1"/>
          <p:nvPr/>
        </p:nvSpPr>
        <p:spPr>
          <a:xfrm>
            <a:off x="4506525" y="4874100"/>
            <a:ext cx="4572000" cy="20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https://www.drugabuse.gov/drugs-abuse/opioids/opioid-summaries-by-state/washington-opioid-summary</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121" name="Google Shape;121;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600"/>
              </a:spcBef>
              <a:spcAft>
                <a:spcPts val="0"/>
              </a:spcAft>
              <a:buClr>
                <a:srgbClr val="695D46"/>
              </a:buClr>
              <a:buSzPts val="1400"/>
              <a:buChar char="●"/>
            </a:pPr>
            <a:r>
              <a:rPr lang="en" sz="1400">
                <a:solidFill>
                  <a:srgbClr val="695D46"/>
                </a:solidFill>
              </a:rPr>
              <a:t>We have found that our hypothesis that opioids are increasing in a dramatic fashion because they are being used as a replacement for other painkillers has been rejected.</a:t>
            </a:r>
            <a:endParaRPr sz="1400">
              <a:solidFill>
                <a:srgbClr val="695D46"/>
              </a:solidFill>
            </a:endParaRPr>
          </a:p>
          <a:p>
            <a:pPr indent="-317500" lvl="0" marL="457200" rtl="0" algn="l">
              <a:lnSpc>
                <a:spcPct val="120000"/>
              </a:lnSpc>
              <a:spcBef>
                <a:spcPts val="600"/>
              </a:spcBef>
              <a:spcAft>
                <a:spcPts val="0"/>
              </a:spcAft>
              <a:buClr>
                <a:srgbClr val="695D46"/>
              </a:buClr>
              <a:buSzPts val="1400"/>
              <a:buChar char="●"/>
            </a:pPr>
            <a:r>
              <a:rPr lang="en" sz="1400">
                <a:solidFill>
                  <a:srgbClr val="695D46"/>
                </a:solidFill>
              </a:rPr>
              <a:t> The data has shown that non-opioid units have seen an increase in the same time period. This indicates that both types of drugs have been heavily rising since 2010.</a:t>
            </a:r>
            <a:endParaRPr sz="1400">
              <a:solidFill>
                <a:srgbClr val="695D46"/>
              </a:solidFill>
            </a:endParaRPr>
          </a:p>
          <a:p>
            <a:pPr indent="-317500" lvl="0" marL="457200" rtl="0" algn="l">
              <a:lnSpc>
                <a:spcPct val="120000"/>
              </a:lnSpc>
              <a:spcBef>
                <a:spcPts val="600"/>
              </a:spcBef>
              <a:spcAft>
                <a:spcPts val="0"/>
              </a:spcAft>
              <a:buClr>
                <a:srgbClr val="695D46"/>
              </a:buClr>
              <a:buSzPts val="1400"/>
              <a:buChar char="●"/>
            </a:pPr>
            <a:r>
              <a:rPr lang="en" sz="1400">
                <a:solidFill>
                  <a:srgbClr val="695D46"/>
                </a:solidFill>
              </a:rPr>
              <a:t>We have not fully checked the validity of our second hypothesis that there is a prescribed drug epidemic and we suggest further research.</a:t>
            </a:r>
            <a:endParaRPr sz="1400">
              <a:solidFill>
                <a:srgbClr val="695D4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