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25CB-5FE4-D746-AB64-049464B7FF29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230B-B51C-4840-8D42-18FD4B21B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usbanken.no" TargetMode="External"/><Relationship Id="rId3" Type="http://schemas.openxmlformats.org/officeDocument/2006/relationships/hyperlink" Target="http://www.rusbank.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clab.stanford.edu/websec/framebusting/framebust.pdf" TargetMode="External"/><Relationship Id="rId4" Type="http://schemas.openxmlformats.org/officeDocument/2006/relationships/hyperlink" Target="https://www.owasp.org/index.php/Clickjack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oyhunt.com/2013/05/clickjack-attack-hidden-threat-right-i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69" y="2130425"/>
            <a:ext cx="7626131" cy="1470025"/>
          </a:xfrm>
        </p:spPr>
        <p:txBody>
          <a:bodyPr>
            <a:normAutofit/>
          </a:bodyPr>
          <a:lstStyle/>
          <a:p>
            <a:pPr algn="l"/>
            <a:r>
              <a:rPr lang="en-US" sz="800" dirty="0" smtClean="0">
                <a:latin typeface="Consolas"/>
                <a:cs typeface="Consolas"/>
              </a:rPr>
              <a:t> ______   __        ________  ______   ___   ___   _________  ________   ______   ___   ___   ________  ___   __    _______ 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/_____/\ /_/\      /_______/\/_____/\ /___/\/__/\ /________/\/_______/\ /_____/\ /___/\/__/\ /_______/\/__/\ /__/\ /______/\  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\:::__\/ \:\ \     \__.::._\/\:::__\/ \::.\ \\ \ \\__.::.__\/\::: _  \ \\:::__\/ \::.\ \\ \ \\__.::._\/\::\_\\  \ \\::::__\/__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\:\ \  __\:\ \       \::\ \  \:\ \  __\:: \/_) \ \ /_\::\ \  \::(_)  \ \\:\ \  __\:: \/_) \ \  \::\ \  \:. `-\  \ \\:\ /____/\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\:\ \/_/\\:\ \____  _\::\ \__\:\ \/_/\\:. __  ( ( \:.\::\ \  \:: __  \ \\:\ \/_/\\:. __  ( (  _\::\ \__\:. _    \ \\:\\_  _\/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\:\_\ \ \\:\/___/\/__\::\__/\\:\_\ \ \\: \ )  \ \ \: \  \ \  \:.\ \  \ \\:\_\ \ \\: \ )  \ \/__\::\__/\\. \`-\  \ \\:\_\ \ \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\_____\/ \_____\/\________\/ \_____\/ \__\/\__\/  \_____\/   \__\/\__\/ \_____\/ \__\/\__\/\________\/ \__\/ \__\/ \_____\/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X-Frame-Options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only “real” solution</a:t>
            </a:r>
          </a:p>
          <a:p>
            <a:r>
              <a:rPr lang="en-US" dirty="0" smtClean="0"/>
              <a:t>Tells the browser whether a requested page can be framed</a:t>
            </a:r>
          </a:p>
          <a:p>
            <a:r>
              <a:rPr lang="en-US" dirty="0" smtClean="0"/>
              <a:t>Can be tweaked per page</a:t>
            </a:r>
          </a:p>
          <a:p>
            <a:r>
              <a:rPr lang="en-US" dirty="0" smtClean="0"/>
              <a:t>Three values:</a:t>
            </a:r>
          </a:p>
          <a:p>
            <a:pPr lvl="1"/>
            <a:r>
              <a:rPr lang="en-US" dirty="0" smtClean="0"/>
              <a:t>DENY - no framing period</a:t>
            </a:r>
          </a:p>
          <a:p>
            <a:pPr lvl="1"/>
            <a:r>
              <a:rPr lang="en-US" dirty="0" smtClean="0"/>
              <a:t>SAMEORIGIN - can only be framed in the same domain</a:t>
            </a:r>
          </a:p>
          <a:p>
            <a:pPr lvl="1"/>
            <a:r>
              <a:rPr lang="en-US" dirty="0" smtClean="0"/>
              <a:t>ALLOW-FROM - can only be framed by trusted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Framebusting</a:t>
            </a:r>
            <a:r>
              <a:rPr lang="en-US" dirty="0" smtClean="0"/>
              <a:t> UI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the page is same as the one loaded from the address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top.location</a:t>
            </a:r>
            <a:r>
              <a:rPr lang="en-US" dirty="0" smtClean="0">
                <a:latin typeface="Consolas"/>
                <a:cs typeface="Consolas"/>
              </a:rPr>
              <a:t> != location)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top.location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self.location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58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Defenses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17700"/>
            <a:ext cx="8521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anyone think of bypasses to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Framebusting</a:t>
            </a:r>
            <a:r>
              <a:rPr lang="en-US" dirty="0" smtClean="0"/>
              <a:t> Arms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 buster busters such as:</a:t>
            </a:r>
          </a:p>
          <a:p>
            <a:pPr lvl="1"/>
            <a:r>
              <a:rPr lang="en-US" dirty="0" smtClean="0"/>
              <a:t>Nesting the victim site in two frames as the double framing causes the descendent frame navigation policy to disable redirection</a:t>
            </a:r>
          </a:p>
          <a:p>
            <a:pPr lvl="1"/>
            <a:r>
              <a:rPr lang="en-US" dirty="0" smtClean="0"/>
              <a:t>Tapping into the </a:t>
            </a:r>
            <a:r>
              <a:rPr lang="en-US" dirty="0" err="1" smtClean="0"/>
              <a:t>onBeforeUnload</a:t>
            </a:r>
            <a:r>
              <a:rPr lang="en-US" dirty="0" smtClean="0"/>
              <a:t> event to cancel the redirection (albeit with some user input) when the frame buster attempts to unload the page</a:t>
            </a:r>
          </a:p>
          <a:p>
            <a:pPr lvl="1"/>
            <a:r>
              <a:rPr lang="en-US" dirty="0" smtClean="0"/>
              <a:t>Exploiting XSS filters designed to prohibit Cross-Site Scripting in order to cancel out the frame buster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6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 bypass?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USBank</a:t>
            </a:r>
            <a:r>
              <a:rPr lang="en-US" dirty="0" smtClean="0"/>
              <a:t> </a:t>
            </a:r>
            <a:r>
              <a:rPr lang="en-US" dirty="0" err="1" smtClean="0"/>
              <a:t>framebusting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768600"/>
            <a:ext cx="4089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USBank</a:t>
            </a:r>
            <a:r>
              <a:rPr lang="en-US" dirty="0" smtClean="0"/>
              <a:t> </a:t>
            </a:r>
            <a:r>
              <a:rPr lang="en-US" dirty="0" err="1" smtClean="0"/>
              <a:t>framebusting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allows domains with the word </a:t>
            </a:r>
            <a:r>
              <a:rPr lang="en-US" dirty="0" err="1" smtClean="0"/>
              <a:t>usbank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Can be framed by:</a:t>
            </a:r>
          </a:p>
          <a:p>
            <a:pPr lvl="1"/>
            <a:r>
              <a:rPr lang="en-US" dirty="0" smtClean="0">
                <a:hlinkClick r:id="rId2"/>
              </a:rPr>
              <a:t>http://www.husbanken.no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http://www.rusbank.org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any domain registered by an attacker with </a:t>
            </a:r>
            <a:r>
              <a:rPr lang="en-US" dirty="0" err="1" smtClean="0"/>
              <a:t>usbank</a:t>
            </a:r>
            <a:r>
              <a:rPr lang="en-US" dirty="0" smtClean="0"/>
              <a:t>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2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Myspace</a:t>
            </a:r>
            <a:r>
              <a:rPr lang="en-US" dirty="0" smtClean="0"/>
              <a:t> </a:t>
            </a:r>
            <a:r>
              <a:rPr lang="en-US" dirty="0" err="1" smtClean="0"/>
              <a:t>framebusting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184400"/>
            <a:ext cx="4229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7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Myspace</a:t>
            </a:r>
            <a:r>
              <a:rPr lang="en-US" dirty="0" smtClean="0"/>
              <a:t> </a:t>
            </a:r>
            <a:r>
              <a:rPr lang="en-US" dirty="0" err="1" smtClean="0"/>
              <a:t>framebusting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framing by Google images</a:t>
            </a:r>
          </a:p>
          <a:p>
            <a:r>
              <a:rPr lang="en-US" dirty="0" smtClean="0"/>
              <a:t>Google images does not employ frame busting</a:t>
            </a:r>
          </a:p>
          <a:p>
            <a:r>
              <a:rPr lang="en-US" dirty="0" smtClean="0"/>
              <a:t>An attack simply frames Google images and then cause Google images to frame </a:t>
            </a:r>
            <a:r>
              <a:rPr lang="en-US" dirty="0" err="1" smtClean="0"/>
              <a:t>Myspace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1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r>
              <a:rPr lang="en-US" dirty="0" smtClean="0"/>
              <a:t> (UI Redress)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attacker uses multiple transparent or opaque layers to trick a user into clicking on a button or link on another page when they were intending to click on the top level page</a:t>
            </a:r>
          </a:p>
          <a:p>
            <a:r>
              <a:rPr lang="en-US" dirty="0" smtClean="0"/>
              <a:t>Clicks are “hijacked” and routed to another page</a:t>
            </a:r>
          </a:p>
          <a:p>
            <a:r>
              <a:rPr lang="en-US" dirty="0" smtClean="0"/>
              <a:t>You can kind of think of it as a more involved and more “physical” CSRF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Clever </a:t>
            </a:r>
            <a:r>
              <a:rPr lang="en-US" dirty="0" err="1" smtClean="0"/>
              <a:t>Clickjacking</a:t>
            </a:r>
            <a:r>
              <a:rPr lang="en-US" dirty="0" smtClean="0"/>
              <a:t>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 inserts a gray semi-transparent div that covers all of the content when a profile page is framed</a:t>
            </a:r>
          </a:p>
          <a:p>
            <a:r>
              <a:rPr lang="en-US" dirty="0" smtClean="0"/>
              <a:t>Allows framing but blocks </a:t>
            </a:r>
            <a:r>
              <a:rPr lang="en-US" dirty="0" err="1" smtClean="0"/>
              <a:t>clickjacking</a:t>
            </a:r>
            <a:r>
              <a:rPr lang="en-US" dirty="0" smtClean="0"/>
              <a:t> attacks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0" y="4092333"/>
            <a:ext cx="2256443" cy="1781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0" y="4030918"/>
            <a:ext cx="4851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 bypass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enclosing frame so large that the center of the frame is outside of the dark div</a:t>
            </a:r>
          </a:p>
          <a:p>
            <a:r>
              <a:rPr lang="en-US" dirty="0" smtClean="0"/>
              <a:t>The content centers itself automatically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scrollTo</a:t>
            </a:r>
            <a:r>
              <a:rPr lang="en-US" dirty="0" smtClean="0"/>
              <a:t> function dynamically scrolls to the center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92" y="4075931"/>
            <a:ext cx="4025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http://www.troyhunt.com/2013/05/clickjack-attack-hidden-threat-right-in.html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http://seclab.stanford.edu/websec/framebusting/framebust.pdf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https://www.owasp.org/index.php/Clickjacking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Assumption: victim is logged into social network</a:t>
            </a:r>
          </a:p>
          <a:p>
            <a:r>
              <a:rPr lang="en-US" dirty="0" smtClean="0"/>
              <a:t>Imagine a page with a “click to view embarrassing photos” link</a:t>
            </a:r>
          </a:p>
          <a:p>
            <a:r>
              <a:rPr lang="en-US" dirty="0" smtClean="0"/>
              <a:t>On top of that page (and invisible to the user) the attack has loaded an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smtClean="0"/>
              <a:t>with their page on a social network</a:t>
            </a:r>
          </a:p>
          <a:p>
            <a:r>
              <a:rPr lang="en-US" dirty="0" smtClean="0"/>
              <a:t>The attacker lines up the “add friend” button on their profile page up with the “click to view” link</a:t>
            </a:r>
          </a:p>
          <a:p>
            <a:r>
              <a:rPr lang="en-US" dirty="0" smtClean="0"/>
              <a:t>When the user clicks to view the embarrassing photos they are actually clicking the “add friend” button</a:t>
            </a:r>
          </a:p>
          <a:p>
            <a:r>
              <a:rPr lang="en-US" dirty="0" smtClean="0"/>
              <a:t>The user is tricked into adding the attacker as their friend on the social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4" y="714703"/>
            <a:ext cx="8040312" cy="52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787400"/>
            <a:ext cx="6578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905000"/>
            <a:ext cx="6578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787400"/>
            <a:ext cx="6578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8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2" y="2028495"/>
            <a:ext cx="8686800" cy="16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</a:t>
            </a:r>
            <a:r>
              <a:rPr lang="en-US" dirty="0"/>
              <a:t>D</a:t>
            </a:r>
            <a:r>
              <a:rPr lang="en-US" dirty="0" smtClean="0"/>
              <a:t>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X-Frame-Options HTTP response header</a:t>
            </a:r>
          </a:p>
          <a:p>
            <a:r>
              <a:rPr lang="en-US" dirty="0" err="1" smtClean="0"/>
              <a:t>Framebusting</a:t>
            </a:r>
            <a:r>
              <a:rPr lang="en-US" dirty="0" smtClean="0"/>
              <a:t>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558</Words>
  <Application>Microsoft Macintosh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______   __        ________  ______   ___   ___   _________  ________   ______   ___   ___   ________  ___   __    _______      /_____/\ /_/\      /_______/\/_____/\ /___/\/__/\ /________/\/_______/\ /_____/\ /___/\/__/\ /_______/\/__/\ /__/\ /______/\     \:::__\/ \:\ \     \__.::._\/\:::__\/ \::.\ \\ \ \\__.::.__\/\::: _  \ \\:::__\/ \::.\ \\ \ \\__.::._\/\::\_\\  \ \\::::__\/__    \:\ \  __\:\ \       \::\ \  \:\ \  __\:: \/_) \ \ /_\::\ \  \::(_)  \ \\:\ \  __\:: \/_) \ \  \::\ \  \:. `-\  \ \\:\ /____/\    \:\ \/_/\\:\ \____  _\::\ \__\:\ \/_/\\:. __  ( ( \:.\::\ \  \:: __  \ \\:\ \/_/\\:. __  ( (  _\::\ \__\:. _    \ \\:\\_  _\/     \:\_\ \ \\:\/___/\/__\::\__/\\:\_\ \ \\: \ )  \ \ \: \  \ \  \:.\ \  \ \\:\_\ \ \\: \ )  \ \/__\::\__/\\. \`-\  \ \\:\_\ \ \      \_____\/ \_____\/\________\/ \_____\/ \__\/\__\/  \_____\/   \__\/\__\/ \_____\/ \__\/\__\/\________\/ \__\/ \__\/ \_____\/   </vt:lpstr>
      <vt:lpstr>Clickjacking (UI Redress)</vt:lpstr>
      <vt:lpstr>Example</vt:lpstr>
      <vt:lpstr>PowerPoint Presentation</vt:lpstr>
      <vt:lpstr>PowerPoint Presentation</vt:lpstr>
      <vt:lpstr>PowerPoint Presentation</vt:lpstr>
      <vt:lpstr>PowerPoint Presentation</vt:lpstr>
      <vt:lpstr>Code Example</vt:lpstr>
      <vt:lpstr>Two Main Defenses</vt:lpstr>
      <vt:lpstr>X-Frame-Options header</vt:lpstr>
      <vt:lpstr>Framebusting UI code</vt:lpstr>
      <vt:lpstr>Common Defenses</vt:lpstr>
      <vt:lpstr>PowerPoint Presentation</vt:lpstr>
      <vt:lpstr>Framebusting Arms Race</vt:lpstr>
      <vt:lpstr>PowerPoint Presentation</vt:lpstr>
      <vt:lpstr>USBank framebusting</vt:lpstr>
      <vt:lpstr>USBank framebusting issues</vt:lpstr>
      <vt:lpstr>Myspace framebusting</vt:lpstr>
      <vt:lpstr>Myspace framebusting issues</vt:lpstr>
      <vt:lpstr>A Clever Clickjacking Protection</vt:lpstr>
      <vt:lpstr>Facebook.com bypass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______   __        ________  ______   ___   ___   _________  ________   ______   ___   ___   ________  ___   __    _______      /_____/\ /_/\      /_______/\/_____/\ /___/\/__/\ /________/\/_______/\ /_____/\ /___/\/__/\ /_______/\/__/\ /__/\ /______/\     \:::__\/ \:\ \     \__.::._\/\:::__\/ \::.\ \\ \ \\__.::.__\/\::: _  \ \\:::__\/ \::.\ \\ \ \\__.::._\/\::\_\\  \ \\::::__\/__    \:\ \  __\:\ \       \::\ \  \:\ \  __\:: \/_) \ \ /_\::\ \  \::(_)  \ \\:\ \  __\:: \/_) \ \  \::\ \  \:. `-\  \ \\:\ /____/\    \:\ \/_/\\:\ \____  _\::\ \__\:\ \/_/\\:. __  ( ( \:.\::\ \  \:: __  \ \\:\ \/_/\\:. __  ( (  _\::\ \__\:. _    \ \\:\\_  _\/     \:\_\ \ \\:\/___/\/__\::\__/\\:\_\ \ \\: \ )  \ \ \: \  \ \  \:.\ \  \ \\:\_\ \ \\: \ )  \ \/__\::\__/\\. \`-\  \ \\:\_\ \ \      \_____\/ \_____\/\________\/ \_____\/ \__\/\__\/  \_____\/   \__\/\__\/ \_____\/ \__\/\__\/\________\/ \__\/ \__\/ \_____\/   </dc:title>
  <dc:creator>_</dc:creator>
  <cp:lastModifiedBy>_</cp:lastModifiedBy>
  <cp:revision>2</cp:revision>
  <dcterms:created xsi:type="dcterms:W3CDTF">2015-04-13T00:13:29Z</dcterms:created>
  <dcterms:modified xsi:type="dcterms:W3CDTF">2015-04-23T06:31:47Z</dcterms:modified>
</cp:coreProperties>
</file>