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86" r:id="rId19"/>
    <p:sldId id="280" r:id="rId20"/>
    <p:sldId id="281" r:id="rId21"/>
    <p:sldId id="287" r:id="rId22"/>
    <p:sldId id="275" r:id="rId23"/>
    <p:sldId id="273" r:id="rId24"/>
    <p:sldId id="288" r:id="rId25"/>
    <p:sldId id="277" r:id="rId26"/>
    <p:sldId id="276" r:id="rId27"/>
    <p:sldId id="278" r:id="rId28"/>
    <p:sldId id="279" r:id="rId29"/>
    <p:sldId id="282" r:id="rId30"/>
    <p:sldId id="283" r:id="rId31"/>
    <p:sldId id="29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4416-411C-2048-9C50-CFE2D047EBF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DC51-53ED-EA41-AD54-293053941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Addressing/URL/uri-spec.html" TargetMode="External"/><Relationship Id="rId3" Type="http://schemas.openxmlformats.org/officeDocument/2006/relationships/hyperlink" Target="https://en.wikipedia.org/wiki/Uniform_resource_loca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ana.org/assignments/uri-schemes/uri-schemes.x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HTTP_header_fiel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9549"/>
            <a:ext cx="7772400" cy="5513779"/>
          </a:xfrm>
        </p:spPr>
        <p:txBody>
          <a:bodyPr>
            <a:normAutofit/>
          </a:bodyPr>
          <a:lstStyle/>
          <a:p>
            <a:r>
              <a:rPr lang="en-US" sz="800" dirty="0" smtClean="0">
                <a:latin typeface="Courier"/>
                <a:cs typeface="Courier"/>
              </a:rPr>
              <a:t>    </a:t>
            </a:r>
            <a:r>
              <a:rPr lang="en-US" sz="800" dirty="0">
                <a:latin typeface="Courier"/>
                <a:cs typeface="Courier"/>
              </a:rPr>
              <a:t>__    _____  ___  ___________  _______   _______   _____  ___    _______  ___________ 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 |</a:t>
            </a:r>
            <a:r>
              <a:rPr lang="en-US" sz="800" dirty="0">
                <a:latin typeface="Courier"/>
                <a:cs typeface="Courier"/>
              </a:rPr>
              <a:t>" \  (\"   \|"  \("     _   ")/"     "| /"      \ (\"   \|"  \  /"     "|("     _   ")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|</a:t>
            </a:r>
            <a:r>
              <a:rPr lang="en-US" sz="800" dirty="0">
                <a:latin typeface="Courier"/>
                <a:cs typeface="Courier"/>
              </a:rPr>
              <a:t>|  | |.\\   \    |)__/  \\__/(: ______)|:        ||.\\   \    |(: ______) )__/  \\__/ 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|:  | |: \.   \\  |   \\_ /    \/    |  |_____/   )|: \.   \\  | \/    |      \\_ /    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|.  | |.  \    \. |   |.  |    // ___)_  //      / |.  \    \. | // ___)_     |.  |    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/\  |\|    \    \ |   \:  |   (:      "||:  __   \ |    \    \ |(:      "|    \:  |    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(__\_|_)\___|\____\)    \__|    \_______)|__|  \___) \___|\____\) \_______)     \__|    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                                                                                                                    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_______   ______    ____  ____  _____  ___   ________       __  ___________  __      ______    _____  ___    ________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/</a:t>
            </a:r>
            <a:r>
              <a:rPr lang="en-US" sz="800" dirty="0">
                <a:latin typeface="Courier"/>
                <a:cs typeface="Courier"/>
              </a:rPr>
              <a:t>"     "| /    " \  ("  _||_ " |(\"   \|"  \ |"      "\     /""\("     _   ")|" \    /    " \  (\"   \|"  \  /"       )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 smtClean="0">
                <a:latin typeface="Courier"/>
                <a:cs typeface="Courier"/>
              </a:rPr>
              <a:t>  (</a:t>
            </a:r>
            <a:r>
              <a:rPr lang="en-US" sz="800" dirty="0">
                <a:latin typeface="Courier"/>
                <a:cs typeface="Courier"/>
              </a:rPr>
              <a:t>: ______)// ____  \ |   (  ) : ||.\\   \    |(.  ___  :)   /    \)__/  \\__/ ||  |  // ____  \ |.\\   \    |(:   \___/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\/    | /  /    ) :)(:  |  | . )|: \.   \\  ||: \   ) ||  /' /\  \  \\_ /    |:  | /  /    ) :)|: \.   \\  | \___  \ 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/</a:t>
            </a:r>
            <a:r>
              <a:rPr lang="en-US" sz="800" dirty="0">
                <a:latin typeface="Courier"/>
                <a:cs typeface="Courier"/>
              </a:rPr>
              <a:t>/ ___)(: (____/ //  \\ \__/ // |.  \    \. |(| (___\ || //  __'  \ |.  |    |.  |(: (____/ // |.  \    \. |  __/  \\ 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 smtClean="0">
                <a:latin typeface="Courier"/>
                <a:cs typeface="Courier"/>
              </a:rPr>
              <a:t> (</a:t>
            </a:r>
            <a:r>
              <a:rPr lang="en-US" sz="800" dirty="0">
                <a:latin typeface="Courier"/>
                <a:cs typeface="Courier"/>
              </a:rPr>
              <a:t>:  (    \        /   /\\ __ //\ |    \    \ ||:       :)/   /  \\  \\:  |    /\  |\\        /  |    \    \ | /" \   :)  </a:t>
            </a:r>
            <a:br>
              <a:rPr lang="en-US" sz="800" dirty="0">
                <a:latin typeface="Courier"/>
                <a:cs typeface="Courier"/>
              </a:rPr>
            </a:br>
            <a:r>
              <a:rPr lang="en-US" sz="800" dirty="0">
                <a:latin typeface="Courier"/>
                <a:cs typeface="Courier"/>
              </a:rPr>
              <a:t> \__/     \"_____/   (__________) \___|\____\)(________/(___/    \___)\__|   (__\_|_)\"_____/    \___|\____\)(_______/ 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1398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9890" y="2520306"/>
            <a:ext cx="8229600" cy="1143000"/>
          </a:xfrm>
        </p:spPr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95" y="0"/>
            <a:ext cx="4231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" name="Picture 3" descr="http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204105"/>
            <a:ext cx="6819900" cy="4917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5087" y="6129867"/>
            <a:ext cx="142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in Burp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SSL/TLS</a:t>
            </a:r>
            <a:endParaRPr lang="en-US" dirty="0"/>
          </a:p>
        </p:txBody>
      </p:sp>
      <p:pic>
        <p:nvPicPr>
          <p:cNvPr id="5" name="Picture 4" descr="Screen Shot 2014-03-31 at 11.1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6" y="1264784"/>
            <a:ext cx="8540224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9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05142" y="1312098"/>
            <a:ext cx="178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 Fields:</a:t>
            </a:r>
            <a:endParaRPr lang="en-US" dirty="0"/>
          </a:p>
        </p:txBody>
      </p:sp>
      <p:pic>
        <p:nvPicPr>
          <p:cNvPr id="11" name="Picture 10" descr="Screen Shot 2014-03-31 at 11.0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80"/>
            <a:ext cx="4632570" cy="4762455"/>
          </a:xfrm>
          <a:prstGeom prst="rect">
            <a:avLst/>
          </a:prstGeom>
        </p:spPr>
      </p:pic>
      <p:pic>
        <p:nvPicPr>
          <p:cNvPr id="12" name="Picture 11" descr="Screen Shot 2014-03-31 at 11.1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12" y="944675"/>
            <a:ext cx="4328116" cy="564030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277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1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902" y="2363406"/>
            <a:ext cx="3950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Browsers accept certificates from a large number of CAs </a:t>
            </a:r>
            <a:endParaRPr lang="en-US" dirty="0" smtClean="0">
              <a:effectLst/>
            </a:endParaRP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Top level CAs ≈ 60 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Intermediate </a:t>
            </a:r>
            <a:r>
              <a:rPr lang="en-US" dirty="0"/>
              <a:t>CAs ≈ 1200 </a:t>
            </a:r>
            <a:endParaRPr lang="en-US" dirty="0" smtClean="0">
              <a:effectLst/>
            </a:endParaRPr>
          </a:p>
          <a:p>
            <a:pPr marL="1200150" lvl="2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Screen Shot 2014-03-31 at 11.1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11" y="2045936"/>
            <a:ext cx="5098842" cy="3850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2760" y="1316923"/>
            <a:ext cx="265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2420" y="5781816"/>
            <a:ext cx="265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10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739900"/>
            <a:ext cx="5080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32100"/>
            <a:ext cx="678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1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8986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9" y="1832352"/>
            <a:ext cx="7168731" cy="33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Unreserved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alphanumerical upper and lower case character may optionally be encoded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B C D E F G H I J K L M N O P Q R S T U V W X Y </a:t>
            </a:r>
            <a:r>
              <a:rPr lang="en-US" dirty="0" smtClean="0"/>
              <a:t>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 </a:t>
            </a:r>
            <a:r>
              <a:rPr lang="en-US" dirty="0"/>
              <a:t>b c d e f g h </a:t>
            </a:r>
            <a:r>
              <a:rPr lang="en-US" dirty="0" err="1"/>
              <a:t>i</a:t>
            </a:r>
            <a:r>
              <a:rPr lang="en-US" dirty="0"/>
              <a:t> j k l m n o p q r s t u v w x y </a:t>
            </a:r>
            <a:r>
              <a:rPr lang="en-US" dirty="0" smtClean="0"/>
              <a:t>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 </a:t>
            </a:r>
            <a:r>
              <a:rPr lang="en-US" dirty="0"/>
              <a:t>1 2 3 4 5 6 7 8 9 - _ . ~</a:t>
            </a:r>
          </a:p>
          <a:p>
            <a:endParaRPr lang="en-US" dirty="0" smtClean="0"/>
          </a:p>
          <a:p>
            <a:r>
              <a:rPr lang="en-US" dirty="0" smtClean="0"/>
              <a:t>Reserved</a:t>
            </a:r>
          </a:p>
          <a:p>
            <a:pPr lvl="1"/>
            <a:r>
              <a:rPr lang="en-US" dirty="0" smtClean="0"/>
              <a:t>Special </a:t>
            </a:r>
            <a:r>
              <a:rPr lang="en-US" dirty="0"/>
              <a:t>symbols must sometimes be percent-encoded: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! </a:t>
            </a:r>
            <a:r>
              <a:rPr lang="en-US" dirty="0"/>
              <a:t>* ' ( ) ; : @ &amp; = + $ , / ? % # [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 details can for example be found in </a:t>
            </a:r>
            <a:endParaRPr lang="en-US" dirty="0" smtClean="0"/>
          </a:p>
          <a:p>
            <a:pPr lvl="1"/>
            <a:r>
              <a:rPr lang="en-US" dirty="0" smtClean="0"/>
              <a:t>RFC 3986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://www.w3.org/Addressing/URL/uri-</a:t>
            </a:r>
            <a:r>
              <a:rPr lang="en-US" dirty="0" smtClean="0">
                <a:hlinkClick r:id="rId2"/>
              </a:rPr>
              <a:t>spec.html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Uniform_resource_locator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7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75" y="1417638"/>
            <a:ext cx="5190391" cy="45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2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Tons of supported schemes</a:t>
            </a:r>
          </a:p>
          <a:p>
            <a:pPr lvl="1"/>
            <a:r>
              <a:rPr lang="en-US" dirty="0">
                <a:hlinkClick r:id="rId2"/>
              </a:rPr>
              <a:t>https://www.iana.org/assignments/uri-schemes/uri-</a:t>
            </a:r>
            <a:r>
              <a:rPr lang="en-US" dirty="0" smtClean="0">
                <a:hlinkClick r:id="rId2"/>
              </a:rPr>
              <a:t>schemes.xhtml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Supporting these can lead so some weirdness</a:t>
            </a:r>
          </a:p>
          <a:p>
            <a:r>
              <a:rPr lang="en-US" dirty="0" smtClean="0"/>
              <a:t>Common ones you may see: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ile://</a:t>
            </a:r>
          </a:p>
          <a:p>
            <a:pPr lvl="1"/>
            <a:r>
              <a:rPr lang="en-US" dirty="0" smtClean="0"/>
              <a:t>ftp://</a:t>
            </a:r>
          </a:p>
          <a:p>
            <a:pPr lvl="1"/>
            <a:r>
              <a:rPr lang="en-US" dirty="0" smtClean="0"/>
              <a:t>http://</a:t>
            </a:r>
          </a:p>
          <a:p>
            <a:pPr lvl="1"/>
            <a:r>
              <a:rPr lang="en-US" dirty="0" smtClean="0"/>
              <a:t>https://</a:t>
            </a:r>
          </a:p>
          <a:p>
            <a:pPr lvl="1"/>
            <a:r>
              <a:rPr lang="en-US" dirty="0" smtClean="0"/>
              <a:t>mailto://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ms</a:t>
            </a:r>
            <a:r>
              <a:rPr lang="en-US" dirty="0" smtClean="0"/>
              <a:t>://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1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can get weird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15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http://127.0.0.1/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 canonical representation of an IPv4 address.</a:t>
            </a:r>
          </a:p>
          <a:p>
            <a:r>
              <a:rPr lang="en-US" dirty="0"/>
              <a:t>http://0x7f.1/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 representation of the same address that uses </a:t>
            </a:r>
            <a:r>
              <a:rPr lang="en-US" dirty="0" smtClean="0"/>
              <a:t>a hexadecimal </a:t>
            </a:r>
            <a:r>
              <a:rPr lang="en-US" dirty="0"/>
              <a:t>number to represent the first octet and concatenates all </a:t>
            </a:r>
            <a:r>
              <a:rPr lang="en-US" dirty="0" smtClean="0"/>
              <a:t>the remaining </a:t>
            </a:r>
            <a:r>
              <a:rPr lang="en-US" dirty="0"/>
              <a:t>octets into a single decimal value.</a:t>
            </a:r>
          </a:p>
          <a:p>
            <a:r>
              <a:rPr lang="en-US" dirty="0"/>
              <a:t>http://017700000001/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same address is denoted using a 0-</a:t>
            </a:r>
            <a:r>
              <a:rPr lang="en-US" dirty="0" smtClean="0"/>
              <a:t>prefixed octal </a:t>
            </a:r>
            <a:r>
              <a:rPr lang="en-US" dirty="0"/>
              <a:t>value, with all octets concatenated into a single 32-bit integer</a:t>
            </a:r>
            <a:r>
              <a:rPr lang="en-US" dirty="0" smtClean="0"/>
              <a:t>.</a:t>
            </a:r>
          </a:p>
          <a:p>
            <a:r>
              <a:rPr lang="en-US" dirty="0"/>
              <a:t>http://example.com&amp;gibberish=1234@167772161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Where do you think this goes?</a:t>
            </a:r>
          </a:p>
          <a:p>
            <a:r>
              <a:rPr lang="en-US" dirty="0"/>
              <a:t>http://example.com\@coredump.cx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How about this one?</a:t>
            </a:r>
          </a:p>
          <a:p>
            <a:r>
              <a:rPr lang="en-US" dirty="0"/>
              <a:t>http://example.com;.</a:t>
            </a:r>
            <a:r>
              <a:rPr lang="en-US" dirty="0" err="1"/>
              <a:t>coredump.cx</a:t>
            </a:r>
            <a:r>
              <a:rPr lang="en-US" dirty="0"/>
              <a:t>/</a:t>
            </a:r>
          </a:p>
          <a:p>
            <a:pPr lvl="1"/>
            <a:r>
              <a:rPr lang="en-US" dirty="0" smtClean="0"/>
              <a:t>And this?</a:t>
            </a:r>
          </a:p>
          <a:p>
            <a:pPr lvl="1"/>
            <a:endParaRPr lang="en-US" dirty="0"/>
          </a:p>
          <a:p>
            <a:r>
              <a:rPr lang="en-US" dirty="0" smtClean="0"/>
              <a:t>Source: Tangled Web </a:t>
            </a:r>
            <a:r>
              <a:rPr lang="en-US" dirty="0"/>
              <a:t>by </a:t>
            </a:r>
            <a:r>
              <a:rPr lang="en-US" dirty="0" smtClean="0"/>
              <a:t>Michal </a:t>
            </a:r>
            <a:r>
              <a:rPr lang="en-US" dirty="0" err="1" smtClean="0"/>
              <a:t>Zalewski</a:t>
            </a:r>
            <a:r>
              <a:rPr lang="en-US" dirty="0" smtClean="0"/>
              <a:t> (pages 26 and 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4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347975"/>
            <a:ext cx="8026400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314" y="3909078"/>
            <a:ext cx="2822122" cy="27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9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62" y="1677609"/>
            <a:ext cx="5752931" cy="41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Request/Response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79315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HTTP/1.1 200 OK</a:t>
            </a:r>
          </a:p>
          <a:p>
            <a:r>
              <a:rPr lang="en-US" dirty="0">
                <a:latin typeface="Courier"/>
                <a:cs typeface="Courier"/>
              </a:rPr>
              <a:t>Server: Bunny-Server/0.9.2</a:t>
            </a:r>
          </a:p>
          <a:p>
            <a:r>
              <a:rPr lang="en-US" dirty="0">
                <a:latin typeface="Courier"/>
                <a:cs typeface="Courier"/>
              </a:rPr>
              <a:t>Content-Type: text/plain</a:t>
            </a:r>
          </a:p>
          <a:p>
            <a:r>
              <a:rPr lang="en-US" dirty="0">
                <a:latin typeface="Courier"/>
                <a:cs typeface="Courier"/>
              </a:rPr>
              <a:t>Connection: close</a:t>
            </a:r>
          </a:p>
          <a:p>
            <a:r>
              <a:rPr lang="en-US" dirty="0">
                <a:latin typeface="Courier"/>
                <a:cs typeface="Courier"/>
              </a:rPr>
              <a:t>BUNNY WISH HAS BEEN GRANTED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4200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POST /</a:t>
            </a:r>
            <a:r>
              <a:rPr lang="en-US" dirty="0" err="1">
                <a:latin typeface="Courier"/>
                <a:cs typeface="Courier"/>
              </a:rPr>
              <a:t>fuzzy_bunnies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bunny_dispenser.php</a:t>
            </a:r>
            <a:r>
              <a:rPr lang="en-US" dirty="0">
                <a:latin typeface="Courier"/>
                <a:cs typeface="Courier"/>
              </a:rPr>
              <a:t> HTTP/1.1</a:t>
            </a:r>
          </a:p>
          <a:p>
            <a:r>
              <a:rPr lang="en-US" dirty="0">
                <a:latin typeface="Courier"/>
                <a:cs typeface="Courier"/>
              </a:rPr>
              <a:t>Host: </a:t>
            </a:r>
            <a:r>
              <a:rPr lang="en-US" dirty="0" err="1">
                <a:latin typeface="Courier"/>
                <a:cs typeface="Courier"/>
              </a:rPr>
              <a:t>www.fuzzybunnies.com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User-Agent: Bunny-Browser/1.7</a:t>
            </a:r>
          </a:p>
          <a:p>
            <a:r>
              <a:rPr lang="en-US" dirty="0">
                <a:latin typeface="Courier"/>
                <a:cs typeface="Courier"/>
              </a:rPr>
              <a:t>Content-Type: text/plain</a:t>
            </a:r>
          </a:p>
          <a:p>
            <a:r>
              <a:rPr lang="en-US" dirty="0">
                <a:latin typeface="Courier"/>
                <a:cs typeface="Courier"/>
              </a:rPr>
              <a:t>Content-Length: 17</a:t>
            </a:r>
          </a:p>
          <a:p>
            <a:r>
              <a:rPr lang="en-US" dirty="0" err="1">
                <a:latin typeface="Courier"/>
                <a:cs typeface="Courier"/>
              </a:rPr>
              <a:t>Referer</a:t>
            </a:r>
            <a:r>
              <a:rPr lang="en-US" dirty="0">
                <a:latin typeface="Courier"/>
                <a:cs typeface="Courier"/>
              </a:rPr>
              <a:t>: http://</a:t>
            </a:r>
            <a:r>
              <a:rPr lang="en-US" dirty="0" err="1">
                <a:latin typeface="Courier"/>
                <a:cs typeface="Courier"/>
              </a:rPr>
              <a:t>www.fuzzybunnies.com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main.html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I REQUEST A BUNNY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0247" y="4479470"/>
            <a:ext cx="6144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5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24000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9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24000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3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789"/>
            <a:ext cx="9144000" cy="41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7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663700"/>
            <a:ext cx="5969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8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operating parameters of the HTTP transaction</a:t>
            </a:r>
          </a:p>
          <a:p>
            <a:r>
              <a:rPr lang="en-US" dirty="0" smtClean="0"/>
              <a:t>There are tons “official” ones:</a:t>
            </a:r>
          </a:p>
          <a:p>
            <a:pPr lvl="1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List_of_HTTP_header_fields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Colon separated</a:t>
            </a:r>
          </a:p>
          <a:p>
            <a:r>
              <a:rPr lang="en-US" dirty="0" smtClean="0"/>
              <a:t>Ultimately they can be whatever you want</a:t>
            </a:r>
          </a:p>
          <a:p>
            <a:r>
              <a:rPr lang="en-US" dirty="0" smtClean="0"/>
              <a:t>No limit on size of name or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3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&amp; OSI</a:t>
            </a:r>
            <a:endParaRPr lang="en-US" dirty="0"/>
          </a:p>
        </p:txBody>
      </p:sp>
      <p:pic>
        <p:nvPicPr>
          <p:cNvPr id="4" name="Picture 3" descr="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55243"/>
            <a:ext cx="8318241" cy="55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2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small bit of data sent by a web server to a browser that is stored by the browser and sent back with subsequent requests</a:t>
            </a:r>
          </a:p>
          <a:p>
            <a:r>
              <a:rPr lang="en-US" dirty="0" smtClean="0"/>
              <a:t>Designed to provide a storage mechanism for </a:t>
            </a:r>
            <a:r>
              <a:rPr lang="en-US" dirty="0" err="1" smtClean="0"/>
              <a:t>stateful</a:t>
            </a:r>
            <a:r>
              <a:rPr lang="en-US" dirty="0" smtClean="0"/>
              <a:t> information and record a user’s browsing activity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0+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0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 smtClean="0"/>
              <a:t>Domain </a:t>
            </a:r>
            <a:r>
              <a:rPr lang="en-US" dirty="0"/>
              <a:t>and Path</a:t>
            </a:r>
          </a:p>
          <a:p>
            <a:pPr lvl="1">
              <a:buFont typeface="Arial"/>
              <a:buChar char="•"/>
            </a:pPr>
            <a:r>
              <a:rPr lang="en-US" dirty="0"/>
              <a:t>Defines scope of cookie</a:t>
            </a:r>
          </a:p>
          <a:p>
            <a:pPr marL="285750" indent="-285750"/>
            <a:r>
              <a:rPr lang="en-US" dirty="0"/>
              <a:t>Expires and Max-age</a:t>
            </a:r>
          </a:p>
          <a:p>
            <a:pPr lvl="1">
              <a:buFont typeface="Arial"/>
              <a:buChar char="•"/>
            </a:pPr>
            <a:r>
              <a:rPr lang="en-US" dirty="0"/>
              <a:t>Defines when the browser should delete the cookie</a:t>
            </a:r>
          </a:p>
          <a:p>
            <a:pPr marL="285750" indent="-285750"/>
            <a:r>
              <a:rPr lang="en-US" dirty="0"/>
              <a:t>Secure </a:t>
            </a:r>
          </a:p>
          <a:p>
            <a:pPr lvl="1">
              <a:buFont typeface="Arial"/>
              <a:buChar char="•"/>
            </a:pPr>
            <a:r>
              <a:rPr lang="en-US" dirty="0"/>
              <a:t>Directs the browser on whether or not to send the cookie over encrypted connection only or not</a:t>
            </a:r>
          </a:p>
          <a:p>
            <a:pPr marL="285750" indent="-285750"/>
            <a:r>
              <a:rPr lang="en-US" dirty="0" err="1"/>
              <a:t>HttpOnly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Directs the browser on </a:t>
            </a:r>
            <a:r>
              <a:rPr lang="en-US" dirty="0" err="1"/>
              <a:t>JavaScripts</a:t>
            </a:r>
            <a:r>
              <a:rPr lang="en-US" dirty="0"/>
              <a:t> access to the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2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index.html</a:t>
            </a:r>
            <a:r>
              <a:rPr lang="en-US" dirty="0"/>
              <a:t> HTTP/1.1</a:t>
            </a:r>
          </a:p>
          <a:p>
            <a:r>
              <a:rPr lang="en-US" dirty="0"/>
              <a:t>Host: </a:t>
            </a:r>
            <a:r>
              <a:rPr lang="en-US" dirty="0" err="1"/>
              <a:t>www.example.org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4832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HTTP/1.0 200 OK</a:t>
            </a:r>
          </a:p>
          <a:p>
            <a:r>
              <a:rPr lang="en-US" dirty="0"/>
              <a:t>Content-type: text/html</a:t>
            </a:r>
          </a:p>
          <a:p>
            <a:r>
              <a:rPr lang="en-US" dirty="0"/>
              <a:t>Set-Cookie: theme=light</a:t>
            </a:r>
          </a:p>
          <a:p>
            <a:r>
              <a:rPr lang="en-US" dirty="0"/>
              <a:t>Set-Cookie: </a:t>
            </a:r>
            <a:r>
              <a:rPr lang="en-US" dirty="0" err="1"/>
              <a:t>sessionToken</a:t>
            </a:r>
            <a:r>
              <a:rPr lang="en-US" dirty="0"/>
              <a:t>=abc123; Expires=Wed, 09 Jun 2021 10:18:14 GMT</a:t>
            </a:r>
          </a:p>
          <a:p>
            <a:r>
              <a:rPr lang="en-US" dirty="0"/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5095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spec.html</a:t>
            </a:r>
            <a:r>
              <a:rPr lang="en-US" dirty="0"/>
              <a:t> HTTP/1.1</a:t>
            </a:r>
          </a:p>
          <a:p>
            <a:r>
              <a:rPr lang="en-US" dirty="0"/>
              <a:t>Host: </a:t>
            </a:r>
            <a:r>
              <a:rPr lang="en-US" dirty="0" err="1"/>
              <a:t>www.example.org</a:t>
            </a:r>
            <a:endParaRPr lang="en-US" dirty="0"/>
          </a:p>
          <a:p>
            <a:r>
              <a:rPr lang="en-US" dirty="0"/>
              <a:t>Cookie: theme=light; </a:t>
            </a:r>
            <a:r>
              <a:rPr lang="en-US" dirty="0" err="1"/>
              <a:t>sessionToken</a:t>
            </a:r>
            <a:r>
              <a:rPr lang="en-US" dirty="0"/>
              <a:t>=abc123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001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0"/>
            <a:ext cx="8045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3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600200"/>
            <a:ext cx="6057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09"/>
          </a:xfrm>
        </p:spPr>
        <p:txBody>
          <a:bodyPr/>
          <a:lstStyle/>
          <a:p>
            <a:r>
              <a:rPr lang="en-US" dirty="0" smtClean="0"/>
              <a:t>In the most basic form..</a:t>
            </a:r>
            <a:endParaRPr lang="en-US" dirty="0"/>
          </a:p>
        </p:txBody>
      </p:sp>
      <p:pic>
        <p:nvPicPr>
          <p:cNvPr id="5" name="Picture 4" descr="68573-router-diag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189025"/>
            <a:ext cx="6362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3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4" y="1657936"/>
            <a:ext cx="5450356" cy="41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7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93996"/>
            <a:ext cx="6096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595</Words>
  <Application>Microsoft Macintosh PowerPoint</Application>
  <PresentationFormat>On-screen Show (4:3)</PresentationFormat>
  <Paragraphs>123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 __    _____  ___  ___________  _______   _______   _____  ___    _______  ___________                                        |" \  (\"   \|"  \("     _   ")/"     "| /"      \ (\"   \|"  \  /"     "|("     _   ")                                      ||  | |.\\   \    |)__/  \\__/(: ______)|:        ||.\\   \    |(: ______) )__/  \\__/                                    |:  | |: \.   \\  |   \\_ /    \/    |  |_____/   )|: \.   \\  | \/    |      \\_ /                                       |.  | |.  \    \. |   |.  |    // ___)_  //      / |.  \    \. | // ___)_     |.  |                                       /\  |\|    \    \ |   \:  |   (:      "||:  __   \ |    \    \ |(:      "|    \:  |                                      (__\_|_)\___|\____\)    \__|    \_______)|__|  \___) \___|\____\) \_______)     \__|                                                                                                                                                                   _______   ______    ____  ____  _____  ___   ________       __  ___________  __      ______    _____  ___    ________      /"     "| /    " \  ("  _||_ " |(\"   \|"  \ |"      "\     /""\("     _   ")|" \    /    " \  (\"   \|"  \  /"       )    (: ______)// ____  \ |   (  ) : ||.\\   \    |(.  ___  :)   /    \)__/  \\__/ ||  |  // ____  \ |.\\   \    |(:   \___/    \/    | /  /    ) :)(:  |  | . )|: \.   \\  ||: \   ) ||  /' /\  \  \\_ /    |:  | /  /    ) :)|: \.   \\  | \___  \       // ___)(: (____/ //  \\ \__/ // |.  \    \. |(| (___\ || //  __'  \ |.  |    |.  |(: (____/ // |.  \    \. |  __/  \\     (:  (    \        /   /\\ __ //\ |    \    \ ||:       :)/   /  \\  \\:  |    /\  |\\        /  |    \    \ | /" \   :)    \__/     \"_____/   (__________) \___|\____\)(________/(___/    \___)\__|   (__\_|_)\"_____/    \___|\____\)(_______/ </vt:lpstr>
      <vt:lpstr>The Internet</vt:lpstr>
      <vt:lpstr>TCP/IP &amp; OSI</vt:lpstr>
      <vt:lpstr>PowerPoint Presentation</vt:lpstr>
      <vt:lpstr>PowerPoint Presentation</vt:lpstr>
      <vt:lpstr>Routing</vt:lpstr>
      <vt:lpstr>PowerPoint Presentation</vt:lpstr>
      <vt:lpstr>DNS</vt:lpstr>
      <vt:lpstr>DNS</vt:lpstr>
      <vt:lpstr>DHCP</vt:lpstr>
      <vt:lpstr>HTTP</vt:lpstr>
      <vt:lpstr>Brief Overview of SSL/TLS</vt:lpstr>
      <vt:lpstr>PowerPoint Presentation</vt:lpstr>
      <vt:lpstr>Certificate Authorities</vt:lpstr>
      <vt:lpstr>PowerPoint Presentation</vt:lpstr>
      <vt:lpstr>URLs</vt:lpstr>
      <vt:lpstr>=</vt:lpstr>
      <vt:lpstr>PowerPoint Presentation</vt:lpstr>
      <vt:lpstr>URL Characters</vt:lpstr>
      <vt:lpstr>URL Schemes</vt:lpstr>
      <vt:lpstr>Things can get weird</vt:lpstr>
      <vt:lpstr>Browser Requests</vt:lpstr>
      <vt:lpstr>HTTP Requests</vt:lpstr>
      <vt:lpstr>HTTP Request/Response</vt:lpstr>
      <vt:lpstr>GET Request</vt:lpstr>
      <vt:lpstr>POST Request</vt:lpstr>
      <vt:lpstr>HTTP Methods</vt:lpstr>
      <vt:lpstr>PowerPoint Presentation</vt:lpstr>
      <vt:lpstr>HTTP Headers</vt:lpstr>
      <vt:lpstr>Cookies</vt:lpstr>
      <vt:lpstr>Cookie Attributes</vt:lpstr>
      <vt:lpstr>Cookies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</dc:creator>
  <cp:lastModifiedBy>_</cp:lastModifiedBy>
  <cp:revision>12</cp:revision>
  <dcterms:created xsi:type="dcterms:W3CDTF">2015-03-31T19:38:31Z</dcterms:created>
  <dcterms:modified xsi:type="dcterms:W3CDTF">2015-04-02T21:52:12Z</dcterms:modified>
</cp:coreProperties>
</file>