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5" r:id="rId4"/>
    <p:sldId id="258" r:id="rId5"/>
    <p:sldId id="259" r:id="rId6"/>
    <p:sldId id="260" r:id="rId7"/>
    <p:sldId id="262" r:id="rId8"/>
    <p:sldId id="261" r:id="rId9"/>
    <p:sldId id="263" r:id="rId10"/>
    <p:sldId id="264" r:id="rId11"/>
    <p:sldId id="265" r:id="rId12"/>
    <p:sldId id="273" r:id="rId13"/>
    <p:sldId id="274" r:id="rId14"/>
    <p:sldId id="266" r:id="rId15"/>
    <p:sldId id="276" r:id="rId16"/>
    <p:sldId id="267" r:id="rId17"/>
    <p:sldId id="277" r:id="rId18"/>
    <p:sldId id="268" r:id="rId19"/>
    <p:sldId id="278" r:id="rId20"/>
    <p:sldId id="269" r:id="rId21"/>
    <p:sldId id="279" r:id="rId22"/>
    <p:sldId id="270" r:id="rId23"/>
    <p:sldId id="280" r:id="rId24"/>
    <p:sldId id="271" r:id="rId25"/>
    <p:sldId id="281" r:id="rId26"/>
    <p:sldId id="272"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5" d="100"/>
          <a:sy n="145" d="100"/>
        </p:scale>
        <p:origin x="-14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347606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3743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61784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68410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F415F-DF58-5D47-BA49-9E622F4BD9CA}"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42747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CF415F-DF58-5D47-BA49-9E622F4BD9CA}" type="datetimeFigureOut">
              <a:rPr lang="en-US" smtClean="0"/>
              <a:t>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27544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CF415F-DF58-5D47-BA49-9E622F4BD9CA}" type="datetimeFigureOut">
              <a:rPr lang="en-US" smtClean="0"/>
              <a:t>4/12/15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9216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CF415F-DF58-5D47-BA49-9E622F4BD9CA}" type="datetimeFigureOut">
              <a:rPr lang="en-US" smtClean="0"/>
              <a:t>4/12/15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03448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F415F-DF58-5D47-BA49-9E622F4BD9CA}" type="datetimeFigureOut">
              <a:rPr lang="en-US" smtClean="0"/>
              <a:t>4/12/15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319381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F415F-DF58-5D47-BA49-9E622F4BD9CA}" type="datetimeFigureOut">
              <a:rPr lang="en-US" smtClean="0"/>
              <a:t>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04326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F415F-DF58-5D47-BA49-9E622F4BD9CA}" type="datetimeFigureOut">
              <a:rPr lang="en-US" smtClean="0"/>
              <a:t>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868634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F415F-DF58-5D47-BA49-9E622F4BD9CA}" type="datetimeFigureOut">
              <a:rPr lang="en-US" smtClean="0"/>
              <a:t>4/12/15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3573D-A2D0-7F44-A78B-48BE3A0C84BE}" type="slidenum">
              <a:rPr lang="en-US" smtClean="0"/>
              <a:t>‹#›</a:t>
            </a:fld>
            <a:endParaRPr lang="en-US"/>
          </a:p>
        </p:txBody>
      </p:sp>
    </p:spTree>
    <p:extLst>
      <p:ext uri="{BB962C8B-B14F-4D97-AF65-F5344CB8AC3E}">
        <p14:creationId xmlns:p14="http://schemas.microsoft.com/office/powerpoint/2010/main" val="425617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Onion_rou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a:t>a</a:t>
            </a:r>
            <a:r>
              <a:rPr lang="en-US" dirty="0" smtClean="0"/>
              <a:t>nd onion routing</a:t>
            </a:r>
            <a:endParaRPr lang="en-US" dirty="0"/>
          </a:p>
        </p:txBody>
      </p:sp>
      <p:pic>
        <p:nvPicPr>
          <p:cNvPr id="4" name="Picture 3"/>
          <p:cNvPicPr>
            <a:picLocks noChangeAspect="1"/>
          </p:cNvPicPr>
          <p:nvPr/>
        </p:nvPicPr>
        <p:blipFill>
          <a:blip r:embed="rId2"/>
          <a:stretch>
            <a:fillRect/>
          </a:stretch>
        </p:blipFill>
        <p:spPr>
          <a:xfrm>
            <a:off x="2507221" y="1073150"/>
            <a:ext cx="3886200" cy="2349500"/>
          </a:xfrm>
          <a:prstGeom prst="rect">
            <a:avLst/>
          </a:prstGeom>
        </p:spPr>
      </p:pic>
    </p:spTree>
    <p:extLst>
      <p:ext uri="{BB962C8B-B14F-4D97-AF65-F5344CB8AC3E}">
        <p14:creationId xmlns:p14="http://schemas.microsoft.com/office/powerpoint/2010/main" val="21484910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(message back)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Router A (the exit node) has a session key shared with Alice and uses it to encrypt the message</a:t>
            </a:r>
          </a:p>
          <a:p>
            <a:r>
              <a:rPr lang="en-US" dirty="0" smtClean="0"/>
              <a:t>Encrypted message is sent back to Router B</a:t>
            </a:r>
          </a:p>
          <a:p>
            <a:r>
              <a:rPr lang="en-US" dirty="0" smtClean="0"/>
              <a:t>Router B knows that messages received from A with a particular ID should be sent back to Router C</a:t>
            </a:r>
          </a:p>
          <a:p>
            <a:r>
              <a:rPr lang="en-US" dirty="0" smtClean="0"/>
              <a:t>Router C knows that messages received from B with a particular ID should be sent back to Alice</a:t>
            </a:r>
          </a:p>
          <a:p>
            <a:r>
              <a:rPr lang="en-US" dirty="0" smtClean="0"/>
              <a:t>Alice then views the contents of the message</a:t>
            </a:r>
            <a:endParaRPr lang="en-US" dirty="0"/>
          </a:p>
        </p:txBody>
      </p:sp>
    </p:spTree>
    <p:extLst>
      <p:ext uri="{BB962C8B-B14F-4D97-AF65-F5344CB8AC3E}">
        <p14:creationId xmlns:p14="http://schemas.microsoft.com/office/powerpoint/2010/main" val="10151066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router on the way out is the “exit node”</a:t>
            </a:r>
          </a:p>
          <a:p>
            <a:r>
              <a:rPr lang="en-US" dirty="0" smtClean="0"/>
              <a:t>The first router on the way in is the “entry node”</a:t>
            </a:r>
          </a:p>
          <a:p>
            <a:r>
              <a:rPr lang="en-US" dirty="0" smtClean="0"/>
              <a:t>Node in between are “relays”</a:t>
            </a:r>
          </a:p>
          <a:p>
            <a:r>
              <a:rPr lang="en-US" dirty="0" smtClean="0"/>
              <a:t>Each router only sees one hop back and the next hop forward</a:t>
            </a:r>
          </a:p>
          <a:p>
            <a:r>
              <a:rPr lang="en-US" dirty="0" smtClean="0"/>
              <a:t>None see the contents of the message except the Exit node</a:t>
            </a:r>
            <a:endParaRPr lang="en-US" dirty="0"/>
          </a:p>
        </p:txBody>
      </p:sp>
    </p:spTree>
    <p:extLst>
      <p:ext uri="{BB962C8B-B14F-4D97-AF65-F5344CB8AC3E}">
        <p14:creationId xmlns:p14="http://schemas.microsoft.com/office/powerpoint/2010/main" val="25376581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p:txBody>
          <a:bodyPr/>
          <a:lstStyle/>
          <a:p>
            <a:r>
              <a:rPr lang="en-US" dirty="0" smtClean="0"/>
              <a:t>Can you think of any?</a:t>
            </a:r>
            <a:endParaRPr lang="en-US" dirty="0"/>
          </a:p>
        </p:txBody>
      </p:sp>
    </p:spTree>
    <p:extLst>
      <p:ext uri="{BB962C8B-B14F-4D97-AF65-F5344CB8AC3E}">
        <p14:creationId xmlns:p14="http://schemas.microsoft.com/office/powerpoint/2010/main" val="22790835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a:xfrm>
            <a:off x="457200" y="1608936"/>
            <a:ext cx="8229600" cy="5252133"/>
          </a:xfrm>
        </p:spPr>
        <p:txBody>
          <a:bodyPr>
            <a:normAutofit fontScale="55000" lnSpcReduction="20000"/>
          </a:bodyPr>
          <a:lstStyle/>
          <a:p>
            <a:r>
              <a:rPr lang="en-US" sz="2900" dirty="0" smtClean="0"/>
              <a:t>Timing Analysis</a:t>
            </a:r>
          </a:p>
          <a:p>
            <a:pPr lvl="1"/>
            <a:r>
              <a:rPr lang="en-US" sz="2900" dirty="0" smtClean="0"/>
              <a:t>An adversary could determine whether a node is communicating with a web by correlating when messages are sent by a server and when messages are received by a node. Tor, and any other low latency network, is vulnerable to such an attack. A node can defeat this attack by sending dummy messages whenever it is not sending or receiving real messages. This counter-measure is not currently part of the Tor threat model as it is considered infeasible to protect against this type of attack</a:t>
            </a:r>
            <a:r>
              <a:rPr lang="en-US" sz="2900" dirty="0" smtClean="0"/>
              <a:t>.</a:t>
            </a:r>
          </a:p>
          <a:p>
            <a:pPr marL="457200" lvl="1" indent="0">
              <a:buNone/>
            </a:pPr>
            <a:endParaRPr lang="en-US" sz="2900" dirty="0" smtClean="0"/>
          </a:p>
          <a:p>
            <a:r>
              <a:rPr lang="en-US" sz="2900" dirty="0" smtClean="0"/>
              <a:t>Exit Node Sniffing</a:t>
            </a:r>
          </a:p>
          <a:p>
            <a:pPr lvl="1"/>
            <a:r>
              <a:rPr lang="en-US" sz="2900" dirty="0" smtClean="0"/>
              <a:t>An exit node (the last node in a chain) has complete access to the content being transmitted from the sender to the recipient; Dan </a:t>
            </a:r>
            <a:r>
              <a:rPr lang="en-US" sz="2900" dirty="0" err="1" smtClean="0"/>
              <a:t>Egerstad</a:t>
            </a:r>
            <a:r>
              <a:rPr lang="en-US" sz="2900" dirty="0" smtClean="0"/>
              <a:t>, a Swedish researcher, used such an attack to collect the passwords of over 100 email accounts related to foreign embassies. However, if the message is encrypted by SSL, the exit node cannot read the information, just as any encrypted link over the regular internet</a:t>
            </a:r>
            <a:r>
              <a:rPr lang="en-US" sz="2900" dirty="0" smtClean="0"/>
              <a:t>.</a:t>
            </a:r>
          </a:p>
          <a:p>
            <a:pPr marL="457200" lvl="1" indent="0">
              <a:buNone/>
            </a:pPr>
            <a:endParaRPr lang="en-US" sz="2900" dirty="0" smtClean="0"/>
          </a:p>
          <a:p>
            <a:r>
              <a:rPr lang="en-US" sz="2900" dirty="0" smtClean="0"/>
              <a:t>Sniper Attack</a:t>
            </a:r>
          </a:p>
          <a:p>
            <a:pPr lvl="1"/>
            <a:r>
              <a:rPr lang="en-US" sz="2900" dirty="0" smtClean="0"/>
              <a:t>Jensen et al., describe denial of service attack targeted at the TOR node software, together with </a:t>
            </a:r>
            <a:r>
              <a:rPr lang="en-US" sz="2900" dirty="0" err="1" smtClean="0"/>
              <a:t>defences</a:t>
            </a:r>
            <a:r>
              <a:rPr lang="en-US" sz="2900" dirty="0" smtClean="0"/>
              <a:t> against that attack and variants. The attack works using a colluding client and server, and filling the queues of the exit node until the node runs out of memory, and hence can serve no other (genuine) clients. By attacking a significant proportion of the exit nodes this way an attacker can degrade the network, and increase the chance of targets using nodes controlled by the attacker.</a:t>
            </a:r>
          </a:p>
          <a:p>
            <a:endParaRPr lang="en-US" dirty="0"/>
          </a:p>
        </p:txBody>
      </p:sp>
    </p:spTree>
    <p:extLst>
      <p:ext uri="{BB962C8B-B14F-4D97-AF65-F5344CB8AC3E}">
        <p14:creationId xmlns:p14="http://schemas.microsoft.com/office/powerpoint/2010/main" val="30816154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3" name="Content Placeholder 2"/>
          <p:cNvSpPr>
            <a:spLocks noGrp="1"/>
          </p:cNvSpPr>
          <p:nvPr>
            <p:ph idx="1"/>
          </p:nvPr>
        </p:nvSpPr>
        <p:spPr/>
        <p:txBody>
          <a:bodyPr/>
          <a:lstStyle/>
          <a:p>
            <a:r>
              <a:rPr lang="en-US" dirty="0" smtClean="0"/>
              <a:t>No “exit nodes”</a:t>
            </a:r>
          </a:p>
          <a:p>
            <a:r>
              <a:rPr lang="en-US" dirty="0" smtClean="0"/>
              <a:t>Everything stays within the Tor network</a:t>
            </a:r>
          </a:p>
          <a:p>
            <a:r>
              <a:rPr lang="en-US" dirty="0" smtClean="0"/>
              <a:t>Tor’s traditional use hides only the client’s IP</a:t>
            </a:r>
          </a:p>
          <a:p>
            <a:r>
              <a:rPr lang="en-US" dirty="0" smtClean="0"/>
              <a:t>Hidden Services allow for both the client and host to engage in communication anonymously</a:t>
            </a:r>
            <a:endParaRPr lang="en-US" dirty="0"/>
          </a:p>
        </p:txBody>
      </p:sp>
    </p:spTree>
    <p:extLst>
      <p:ext uri="{BB962C8B-B14F-4D97-AF65-F5344CB8AC3E}">
        <p14:creationId xmlns:p14="http://schemas.microsoft.com/office/powerpoint/2010/main" val="7373675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A hidden service needs to advertise its existence in the Tor network before clients will be able to contact it. Therefore, the service randomly picks some relays, builds circuits to them, and asks them to act as introduction points by telling them its public key. </a:t>
            </a:r>
            <a:endParaRPr lang="en-US" dirty="0"/>
          </a:p>
        </p:txBody>
      </p:sp>
    </p:spTree>
    <p:extLst>
      <p:ext uri="{BB962C8B-B14F-4D97-AF65-F5344CB8AC3E}">
        <p14:creationId xmlns:p14="http://schemas.microsoft.com/office/powerpoint/2010/main" val="37140905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15956837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 hidden service assembles a hidden service descriptor, containing its public key and a summary of each introduction point, and signs this descriptor with its private key. </a:t>
            </a:r>
          </a:p>
          <a:p>
            <a:r>
              <a:rPr lang="en-US" dirty="0" smtClean="0"/>
              <a:t>It uploads that descriptor to a distributed hash table. </a:t>
            </a:r>
          </a:p>
          <a:p>
            <a:r>
              <a:rPr lang="en-US" dirty="0" smtClean="0"/>
              <a:t>The descriptor will be found by clients requesting </a:t>
            </a:r>
            <a:r>
              <a:rPr lang="en-US" dirty="0" err="1" smtClean="0"/>
              <a:t>XYZ.onion</a:t>
            </a:r>
            <a:r>
              <a:rPr lang="en-US" dirty="0" smtClean="0"/>
              <a:t> where XYZ is a 16 character name derived from the service's public key. </a:t>
            </a:r>
          </a:p>
          <a:p>
            <a:r>
              <a:rPr lang="en-US" dirty="0" smtClean="0"/>
              <a:t>After this step, the hidden service is set up.</a:t>
            </a:r>
            <a:endParaRPr lang="en-US" dirty="0"/>
          </a:p>
        </p:txBody>
      </p:sp>
    </p:spTree>
    <p:extLst>
      <p:ext uri="{BB962C8B-B14F-4D97-AF65-F5344CB8AC3E}">
        <p14:creationId xmlns:p14="http://schemas.microsoft.com/office/powerpoint/2010/main" val="17633359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2184405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a:xfrm>
            <a:off x="457200" y="1600200"/>
            <a:ext cx="8229600" cy="4887046"/>
          </a:xfrm>
        </p:spPr>
        <p:txBody>
          <a:bodyPr>
            <a:normAutofit fontScale="85000" lnSpcReduction="20000"/>
          </a:bodyPr>
          <a:lstStyle/>
          <a:p>
            <a:r>
              <a:rPr lang="en-US" dirty="0" smtClean="0"/>
              <a:t>A client that wants to contact a hidden service needs to learn about its onion address first. After that, the client can initiate connection establishment by downloading the descriptor from the distributed hash table.</a:t>
            </a:r>
          </a:p>
          <a:p>
            <a:r>
              <a:rPr lang="en-US" dirty="0" smtClean="0"/>
              <a:t>If there is a descriptor for </a:t>
            </a:r>
            <a:r>
              <a:rPr lang="en-US" dirty="0" err="1" smtClean="0"/>
              <a:t>XYZ.onion</a:t>
            </a:r>
            <a:r>
              <a:rPr lang="en-US" dirty="0" smtClean="0"/>
              <a:t> (the hidden service could also be offline or have left long ago, or there could be a typo in the onion address), the client now knows the set of introduction points and the right public key to use. </a:t>
            </a:r>
          </a:p>
          <a:p>
            <a:r>
              <a:rPr lang="en-US" dirty="0" smtClean="0"/>
              <a:t>Around this time, the client also creates a circuit to another randomly picked relay and asks it to act as rendezvous point by telling it a one-time secret.</a:t>
            </a:r>
            <a:endParaRPr lang="en-US" dirty="0"/>
          </a:p>
        </p:txBody>
      </p:sp>
    </p:spTree>
    <p:extLst>
      <p:ext uri="{BB962C8B-B14F-4D97-AF65-F5344CB8AC3E}">
        <p14:creationId xmlns:p14="http://schemas.microsoft.com/office/powerpoint/2010/main" val="19676537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Routing</a:t>
            </a:r>
            <a:endParaRPr lang="en-US" dirty="0"/>
          </a:p>
        </p:txBody>
      </p:sp>
      <p:sp>
        <p:nvSpPr>
          <p:cNvPr id="3" name="Content Placeholder 2"/>
          <p:cNvSpPr>
            <a:spLocks noGrp="1"/>
          </p:cNvSpPr>
          <p:nvPr>
            <p:ph idx="1"/>
          </p:nvPr>
        </p:nvSpPr>
        <p:spPr/>
        <p:txBody>
          <a:bodyPr/>
          <a:lstStyle/>
          <a:p>
            <a:r>
              <a:rPr lang="en-US" dirty="0"/>
              <a:t>D</a:t>
            </a:r>
            <a:r>
              <a:rPr lang="en-US" dirty="0" smtClean="0"/>
              <a:t>eveloped by Michael G. Reed, Paul F. </a:t>
            </a:r>
            <a:r>
              <a:rPr lang="en-US" dirty="0" err="1" smtClean="0"/>
              <a:t>Syverson</a:t>
            </a:r>
            <a:r>
              <a:rPr lang="en-US" dirty="0" smtClean="0"/>
              <a:t>, and David M. </a:t>
            </a:r>
            <a:r>
              <a:rPr lang="en-US" dirty="0" err="1" smtClean="0"/>
              <a:t>Goldschlag</a:t>
            </a:r>
            <a:r>
              <a:rPr lang="en-US" dirty="0" smtClean="0"/>
              <a:t>, and patented by the United States Navy in US Patent No. 6266704 (1998)</a:t>
            </a:r>
            <a:endParaRPr lang="en-US" dirty="0"/>
          </a:p>
        </p:txBody>
      </p:sp>
    </p:spTree>
    <p:extLst>
      <p:ext uri="{BB962C8B-B14F-4D97-AF65-F5344CB8AC3E}">
        <p14:creationId xmlns:p14="http://schemas.microsoft.com/office/powerpoint/2010/main" val="33047821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36319792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the descriptor is present and the rendezvous point is ready, the client assembles an introduce message (encrypted to the hidden service's public key) including the address of the rendezvous point and the one-time secret. </a:t>
            </a:r>
          </a:p>
          <a:p>
            <a:r>
              <a:rPr lang="en-US" dirty="0" smtClean="0"/>
              <a:t>The client sends this message to one of the introduction points, requesting it be delivered to the hidden service. </a:t>
            </a:r>
          </a:p>
          <a:p>
            <a:r>
              <a:rPr lang="en-US" dirty="0" smtClean="0"/>
              <a:t>Again, communication takes place via a Tor circuit: nobody can relate sending the introduce message to the client's IP address, so the client remains anonymous.</a:t>
            </a:r>
            <a:endParaRPr lang="en-US" dirty="0"/>
          </a:p>
        </p:txBody>
      </p:sp>
    </p:spTree>
    <p:extLst>
      <p:ext uri="{BB962C8B-B14F-4D97-AF65-F5344CB8AC3E}">
        <p14:creationId xmlns:p14="http://schemas.microsoft.com/office/powerpoint/2010/main" val="192405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8513724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smtClean="0"/>
              <a:t>The hidden service decrypts the client's introduce message and finds the address of the rendezvous point and the one-time secret in it. The service creates a circuit to the rendezvous point and sends the one-time secret to it in a rendezvous message.</a:t>
            </a:r>
          </a:p>
          <a:p>
            <a:endParaRPr lang="en-US" dirty="0"/>
          </a:p>
        </p:txBody>
      </p:sp>
    </p:spTree>
    <p:extLst>
      <p:ext uri="{BB962C8B-B14F-4D97-AF65-F5344CB8AC3E}">
        <p14:creationId xmlns:p14="http://schemas.microsoft.com/office/powerpoint/2010/main" val="22136526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184855311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lstStyle/>
          <a:p>
            <a:r>
              <a:rPr lang="en-US" dirty="0"/>
              <a:t>T</a:t>
            </a:r>
            <a:r>
              <a:rPr lang="en-US" dirty="0" smtClean="0"/>
              <a:t>he rendezvous point notifies the client about successful connection establishment. After that, both client and hidden service can use their circuits to the rendezvous point for communicating with each other. The rendezvous point simply relays (end-to-end encrypted) messages from client to service and vice versa.</a:t>
            </a:r>
            <a:endParaRPr lang="en-US" dirty="0"/>
          </a:p>
        </p:txBody>
      </p:sp>
    </p:spTree>
    <p:extLst>
      <p:ext uri="{BB962C8B-B14F-4D97-AF65-F5344CB8AC3E}">
        <p14:creationId xmlns:p14="http://schemas.microsoft.com/office/powerpoint/2010/main" val="4009896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49436779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Attacks</a:t>
            </a:r>
            <a:endParaRPr lang="en-US" dirty="0"/>
          </a:p>
        </p:txBody>
      </p:sp>
      <p:sp>
        <p:nvSpPr>
          <p:cNvPr id="3" name="Content Placeholder 2"/>
          <p:cNvSpPr>
            <a:spLocks noGrp="1"/>
          </p:cNvSpPr>
          <p:nvPr>
            <p:ph idx="1"/>
          </p:nvPr>
        </p:nvSpPr>
        <p:spPr/>
        <p:txBody>
          <a:bodyPr/>
          <a:lstStyle/>
          <a:p>
            <a:r>
              <a:rPr lang="en-US" dirty="0" smtClean="0"/>
              <a:t>Can you think of any?</a:t>
            </a:r>
            <a:endParaRPr lang="en-US" dirty="0"/>
          </a:p>
        </p:txBody>
      </p:sp>
    </p:spTree>
    <p:extLst>
      <p:ext uri="{BB962C8B-B14F-4D97-AF65-F5344CB8AC3E}">
        <p14:creationId xmlns:p14="http://schemas.microsoft.com/office/powerpoint/2010/main" val="12109636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On August 13, 2004 at the 13th USENIX Security Symposium, Roger </a:t>
            </a:r>
            <a:r>
              <a:rPr lang="en-US" dirty="0" err="1" smtClean="0"/>
              <a:t>Dingledine</a:t>
            </a:r>
            <a:r>
              <a:rPr lang="en-US" dirty="0" smtClean="0"/>
              <a:t>, Nick Mathewson, and Paul </a:t>
            </a:r>
            <a:r>
              <a:rPr lang="en-US" dirty="0" err="1" smtClean="0"/>
              <a:t>Syverson</a:t>
            </a:r>
            <a:r>
              <a:rPr lang="en-US" dirty="0" smtClean="0"/>
              <a:t> presented Tor, The Second-Generation Onion Router.</a:t>
            </a:r>
            <a:endParaRPr lang="en-US" dirty="0"/>
          </a:p>
          <a:p>
            <a:endParaRPr lang="en-US" dirty="0" smtClean="0"/>
          </a:p>
          <a:p>
            <a:r>
              <a:rPr lang="en-US" dirty="0" smtClean="0"/>
              <a:t>Tor is unencumbered by the original onion routing patents, because it uses telescoping circuits. Tor provides perfect forward secrecy and moves protocol cleaning outside of the onion routing layer, making it a general purpose TCP transport. It also provides low latency, directory servers, end-to-end integrity checking and variable exit policies for routers. Reply onions have been replaced by a rendezvous system, allowing hidden services and websites. </a:t>
            </a:r>
          </a:p>
          <a:p>
            <a:endParaRPr lang="en-US" dirty="0"/>
          </a:p>
          <a:p>
            <a:r>
              <a:rPr lang="en-US" dirty="0" smtClean="0"/>
              <a:t>The .onion pseudo-top-level domain is used for addresses in the Tor network.</a:t>
            </a:r>
          </a:p>
          <a:p>
            <a:endParaRPr lang="en-US" dirty="0" smtClean="0"/>
          </a:p>
          <a:p>
            <a:r>
              <a:rPr lang="en-US" dirty="0" smtClean="0"/>
              <a:t>The Tor source code is published under the BSD license. As of January 2014, there are about 5,000 publicly accessible onion routers.</a:t>
            </a:r>
          </a:p>
          <a:p>
            <a:endParaRPr lang="en-US" dirty="0"/>
          </a:p>
          <a:p>
            <a:r>
              <a:rPr lang="en-US" dirty="0" smtClean="0">
                <a:hlinkClick r:id="rId2"/>
              </a:rPr>
              <a:t>https://en.wikipedia.org/wiki/Onion_routing</a:t>
            </a:r>
            <a:r>
              <a:rPr lang="en-US" dirty="0" smtClean="0"/>
              <a:t> </a:t>
            </a:r>
            <a:endParaRPr lang="en-US" dirty="0"/>
          </a:p>
        </p:txBody>
      </p:sp>
    </p:spTree>
    <p:extLst>
      <p:ext uri="{BB962C8B-B14F-4D97-AF65-F5344CB8AC3E}">
        <p14:creationId xmlns:p14="http://schemas.microsoft.com/office/powerpoint/2010/main" val="42788178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Onion routing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Messages are repeatedly encrypted and then sent through several network nodes called onion routers </a:t>
            </a:r>
          </a:p>
          <a:p>
            <a:r>
              <a:rPr lang="en-US" dirty="0" smtClean="0"/>
              <a:t>Like someone peeling an onion, each onion router removes a layer of encryption to uncover routing instructions, and sends the message to the next router where this is repeated </a:t>
            </a:r>
          </a:p>
          <a:p>
            <a:r>
              <a:rPr lang="en-US" dirty="0" smtClean="0"/>
              <a:t>This prevents these intermediary nodes from knowing the origin, destination, and contents of the message </a:t>
            </a:r>
            <a:endParaRPr lang="en-US" dirty="0"/>
          </a:p>
        </p:txBody>
      </p:sp>
    </p:spTree>
    <p:extLst>
      <p:ext uri="{BB962C8B-B14F-4D97-AF65-F5344CB8AC3E}">
        <p14:creationId xmlns:p14="http://schemas.microsoft.com/office/powerpoint/2010/main" val="6145067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1333500" y="1358900"/>
            <a:ext cx="6477000" cy="4140200"/>
          </a:xfrm>
          <a:prstGeom prst="rect">
            <a:avLst/>
          </a:prstGeom>
        </p:spPr>
      </p:pic>
    </p:spTree>
    <p:extLst>
      <p:ext uri="{BB962C8B-B14F-4D97-AF65-F5344CB8AC3E}">
        <p14:creationId xmlns:p14="http://schemas.microsoft.com/office/powerpoint/2010/main" val="29557533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33500" y="1358900"/>
            <a:ext cx="6477000" cy="4140200"/>
          </a:xfrm>
          <a:prstGeom prst="rect">
            <a:avLst/>
          </a:prstGeom>
        </p:spPr>
      </p:pic>
    </p:spTree>
    <p:extLst>
      <p:ext uri="{BB962C8B-B14F-4D97-AF65-F5344CB8AC3E}">
        <p14:creationId xmlns:p14="http://schemas.microsoft.com/office/powerpoint/2010/main" val="42423338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33500" y="1358900"/>
            <a:ext cx="6477000" cy="4140200"/>
          </a:xfrm>
          <a:prstGeom prst="rect">
            <a:avLst/>
          </a:prstGeom>
        </p:spPr>
      </p:pic>
    </p:spTree>
    <p:extLst>
      <p:ext uri="{BB962C8B-B14F-4D97-AF65-F5344CB8AC3E}">
        <p14:creationId xmlns:p14="http://schemas.microsoft.com/office/powerpoint/2010/main" val="32417719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srcRect t="8178" b="8178"/>
          <a:stretch>
            <a:fillRect/>
          </a:stretch>
        </p:blipFill>
        <p:spPr>
          <a:xfrm>
            <a:off x="457200" y="1219941"/>
            <a:ext cx="8229600" cy="4525963"/>
          </a:xfrm>
        </p:spPr>
      </p:pic>
    </p:spTree>
    <p:extLst>
      <p:ext uri="{BB962C8B-B14F-4D97-AF65-F5344CB8AC3E}">
        <p14:creationId xmlns:p14="http://schemas.microsoft.com/office/powerpoint/2010/main" val="42083999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(message out)</a:t>
            </a:r>
            <a:endParaRPr lang="en-US" dirty="0"/>
          </a:p>
        </p:txBody>
      </p:sp>
      <p:sp>
        <p:nvSpPr>
          <p:cNvPr id="3" name="Content Placeholder 2"/>
          <p:cNvSpPr>
            <a:spLocks noGrp="1"/>
          </p:cNvSpPr>
          <p:nvPr>
            <p:ph idx="1"/>
          </p:nvPr>
        </p:nvSpPr>
        <p:spPr>
          <a:xfrm>
            <a:off x="457200" y="1600200"/>
            <a:ext cx="8229600" cy="4849020"/>
          </a:xfrm>
        </p:spPr>
        <p:txBody>
          <a:bodyPr>
            <a:normAutofit fontScale="77500" lnSpcReduction="20000"/>
          </a:bodyPr>
          <a:lstStyle/>
          <a:p>
            <a:r>
              <a:rPr lang="en-US" dirty="0" smtClean="0"/>
              <a:t>Alice chooses a route to </a:t>
            </a:r>
            <a:r>
              <a:rPr lang="en-US" dirty="0" err="1" smtClean="0"/>
              <a:t>google.com</a:t>
            </a:r>
            <a:r>
              <a:rPr lang="en-US" dirty="0" smtClean="0"/>
              <a:t> through routers A, B, and C</a:t>
            </a:r>
          </a:p>
          <a:p>
            <a:r>
              <a:rPr lang="en-US" dirty="0" smtClean="0"/>
              <a:t>She gives the route an ID</a:t>
            </a:r>
          </a:p>
          <a:p>
            <a:r>
              <a:rPr lang="en-US" dirty="0" smtClean="0"/>
              <a:t>She then encrypts her message first with Router C’s public key, then Router B’s, then Router A’s.</a:t>
            </a:r>
          </a:p>
          <a:p>
            <a:r>
              <a:rPr lang="en-US" dirty="0" smtClean="0"/>
              <a:t>She then sends the message to router A who decrypts and sees the address for router B, stores the ID with the next/previous hop addresses, and sends it off</a:t>
            </a:r>
          </a:p>
          <a:p>
            <a:r>
              <a:rPr lang="en-US" dirty="0" smtClean="0"/>
              <a:t>Router B decrypts and sees the address for router A, stores the ID with the next/previous hop addresses, and sends it off</a:t>
            </a:r>
          </a:p>
          <a:p>
            <a:r>
              <a:rPr lang="en-US" dirty="0" smtClean="0"/>
              <a:t>Router C decrypts and sees the address for </a:t>
            </a:r>
            <a:r>
              <a:rPr lang="en-US" dirty="0" err="1" smtClean="0"/>
              <a:t>google.com</a:t>
            </a:r>
            <a:r>
              <a:rPr lang="en-US" dirty="0" smtClean="0"/>
              <a:t>, a session key for encryption of </a:t>
            </a:r>
            <a:r>
              <a:rPr lang="en-US" dirty="0" err="1" smtClean="0"/>
              <a:t>cleartext</a:t>
            </a:r>
            <a:r>
              <a:rPr lang="en-US" dirty="0" smtClean="0"/>
              <a:t> contents, stores the ID with the next/previous hop addresses, and sends it off</a:t>
            </a:r>
          </a:p>
          <a:p>
            <a:endParaRPr lang="en-US" dirty="0"/>
          </a:p>
        </p:txBody>
      </p:sp>
    </p:spTree>
    <p:extLst>
      <p:ext uri="{BB962C8B-B14F-4D97-AF65-F5344CB8AC3E}">
        <p14:creationId xmlns:p14="http://schemas.microsoft.com/office/powerpoint/2010/main" val="2679360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TotalTime>
  <Words>1314</Words>
  <Application>Microsoft Macintosh PowerPoint</Application>
  <PresentationFormat>On-screen Show (4:3)</PresentationFormat>
  <Paragraphs>73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Onion Routing</vt:lpstr>
      <vt:lpstr>Tor</vt:lpstr>
      <vt:lpstr>How Onion routing works</vt:lpstr>
      <vt:lpstr>PowerPoint Presentation</vt:lpstr>
      <vt:lpstr>PowerPoint Presentation</vt:lpstr>
      <vt:lpstr>PowerPoint Presentation</vt:lpstr>
      <vt:lpstr>PowerPoint Presentation</vt:lpstr>
      <vt:lpstr>Walkthrough (message out)</vt:lpstr>
      <vt:lpstr>Walkthrough (message back)</vt:lpstr>
      <vt:lpstr>Notes</vt:lpstr>
      <vt:lpstr>Weaknesses</vt:lpstr>
      <vt:lpstr>Weaknesses</vt:lpstr>
      <vt:lpstr>Hidden Services</vt:lpstr>
      <vt:lpstr>Step 1</vt:lpstr>
      <vt:lpstr>PowerPoint Presentation</vt:lpstr>
      <vt:lpstr>Step 2</vt:lpstr>
      <vt:lpstr>PowerPoint Presentation</vt:lpstr>
      <vt:lpstr>Step 3</vt:lpstr>
      <vt:lpstr>PowerPoint Presentation</vt:lpstr>
      <vt:lpstr>Step 4</vt:lpstr>
      <vt:lpstr>PowerPoint Presentation</vt:lpstr>
      <vt:lpstr>Step 5</vt:lpstr>
      <vt:lpstr>PowerPoint Presentation</vt:lpstr>
      <vt:lpstr>Step 6</vt:lpstr>
      <vt:lpstr>PowerPoint Presentation</vt:lpstr>
      <vt:lpstr>Possible Attacks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c:creator>
  <cp:lastModifiedBy>_</cp:lastModifiedBy>
  <cp:revision>10</cp:revision>
  <dcterms:created xsi:type="dcterms:W3CDTF">2014-04-16T22:09:14Z</dcterms:created>
  <dcterms:modified xsi:type="dcterms:W3CDTF">2015-04-13T00:08:39Z</dcterms:modified>
</cp:coreProperties>
</file>