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4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2" d="100"/>
          <a:sy n="162" d="100"/>
        </p:scale>
        <p:origin x="-16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BAB9-F5B3-F24B-91E0-42F2DD946B08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A403-C9DB-8C4F-B8EC-C5E0A0B3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BAB9-F5B3-F24B-91E0-42F2DD946B08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A403-C9DB-8C4F-B8EC-C5E0A0B3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0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BAB9-F5B3-F24B-91E0-42F2DD946B08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A403-C9DB-8C4F-B8EC-C5E0A0B3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7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BAB9-F5B3-F24B-91E0-42F2DD946B08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A403-C9DB-8C4F-B8EC-C5E0A0B3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9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BAB9-F5B3-F24B-91E0-42F2DD946B08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A403-C9DB-8C4F-B8EC-C5E0A0B3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3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BAB9-F5B3-F24B-91E0-42F2DD946B08}" type="datetimeFigureOut">
              <a:rPr lang="en-US" smtClean="0"/>
              <a:t>6/2/15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A403-C9DB-8C4F-B8EC-C5E0A0B3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2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BAB9-F5B3-F24B-91E0-42F2DD946B08}" type="datetimeFigureOut">
              <a:rPr lang="en-US" smtClean="0"/>
              <a:t>6/2/15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A403-C9DB-8C4F-B8EC-C5E0A0B3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BAB9-F5B3-F24B-91E0-42F2DD946B08}" type="datetimeFigureOut">
              <a:rPr lang="en-US" smtClean="0"/>
              <a:t>6/2/15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A403-C9DB-8C4F-B8EC-C5E0A0B3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8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BAB9-F5B3-F24B-91E0-42F2DD946B08}" type="datetimeFigureOut">
              <a:rPr lang="en-US" smtClean="0"/>
              <a:t>6/2/15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A403-C9DB-8C4F-B8EC-C5E0A0B3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46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BAB9-F5B3-F24B-91E0-42F2DD946B08}" type="datetimeFigureOut">
              <a:rPr lang="en-US" smtClean="0"/>
              <a:t>6/2/15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A403-C9DB-8C4F-B8EC-C5E0A0B3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1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BAB9-F5B3-F24B-91E0-42F2DD946B08}" type="datetimeFigureOut">
              <a:rPr lang="en-US" smtClean="0"/>
              <a:t>6/2/15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A403-C9DB-8C4F-B8EC-C5E0A0B3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4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EBAB9-F5B3-F24B-91E0-42F2DD946B08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8A403-C9DB-8C4F-B8EC-C5E0A0B3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3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ail0verflow.com/blog/2014/plaidctf2014-web200-reeekeeeeee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owasp.org/index.php/PHP_Object_Injection" TargetMode="External"/><Relationship Id="rId3" Type="http://schemas.openxmlformats.org/officeDocument/2006/relationships/hyperlink" Target="http://heine.familiedeelstra.com/security/unserializ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914" y="2131051"/>
            <a:ext cx="7667285" cy="2604167"/>
          </a:xfrm>
        </p:spPr>
        <p:txBody>
          <a:bodyPr>
            <a:normAutofit/>
          </a:bodyPr>
          <a:lstStyle/>
          <a:p>
            <a:pPr algn="l"/>
            <a:r>
              <a:rPr lang="en-US" sz="800" dirty="0">
                <a:latin typeface="Consolas"/>
                <a:cs typeface="Consolas"/>
              </a:rPr>
              <a:t> ______   _______  _______  _______  ______    ___   _______  ___      ___   _______  _______  _______  ___   _______  __    _ </a:t>
            </a:r>
            <a:br>
              <a:rPr lang="en-US" sz="800" dirty="0">
                <a:latin typeface="Consolas"/>
                <a:cs typeface="Consolas"/>
              </a:rPr>
            </a:br>
            <a:r>
              <a:rPr lang="en-US" sz="800" dirty="0">
                <a:latin typeface="Consolas"/>
                <a:cs typeface="Consolas"/>
              </a:rPr>
              <a:t>|      | |       ||       ||       ||    _ |  |   | |   _   ||   |    |   | |       ||   _   ||       ||   | |       ||  |  | |</a:t>
            </a:r>
            <a:br>
              <a:rPr lang="en-US" sz="800" dirty="0">
                <a:latin typeface="Consolas"/>
                <a:cs typeface="Consolas"/>
              </a:rPr>
            </a:br>
            <a:r>
              <a:rPr lang="en-US" sz="800" dirty="0">
                <a:latin typeface="Consolas"/>
                <a:cs typeface="Consolas"/>
              </a:rPr>
              <a:t>|  _    ||    ___||  _____||    ___||   | ||  |   | |  |_|  ||   |    |   | |____   ||  |_|  ||_     _||   | |   _   ||   |_| |</a:t>
            </a:r>
            <a:br>
              <a:rPr lang="en-US" sz="800" dirty="0">
                <a:latin typeface="Consolas"/>
                <a:cs typeface="Consolas"/>
              </a:rPr>
            </a:br>
            <a:r>
              <a:rPr lang="en-US" sz="800" dirty="0">
                <a:latin typeface="Consolas"/>
                <a:cs typeface="Consolas"/>
              </a:rPr>
              <a:t>| | |   ||   |___ | |_____ |   |___ |   |_||_ |   | |       ||   |    |   |  ____|  ||       |  |   |  |   | |  | |  ||       |</a:t>
            </a:r>
            <a:br>
              <a:rPr lang="en-US" sz="800" dirty="0">
                <a:latin typeface="Consolas"/>
                <a:cs typeface="Consolas"/>
              </a:rPr>
            </a:br>
            <a:r>
              <a:rPr lang="en-US" sz="800" dirty="0">
                <a:latin typeface="Consolas"/>
                <a:cs typeface="Consolas"/>
              </a:rPr>
              <a:t>| |_|   ||    ___||_____  ||    ___||    __  ||   | |       ||   |___ |   | | ______||       |  |   |  |   | |  |_|  ||  _    |</a:t>
            </a:r>
            <a:br>
              <a:rPr lang="en-US" sz="800" dirty="0">
                <a:latin typeface="Consolas"/>
                <a:cs typeface="Consolas"/>
              </a:rPr>
            </a:br>
            <a:r>
              <a:rPr lang="en-US" sz="800" dirty="0">
                <a:latin typeface="Consolas"/>
                <a:cs typeface="Consolas"/>
              </a:rPr>
              <a:t>|       ||   |___  _____| ||   |___ |   |  | ||   | |   _   ||       ||   | | |_____ |   _   |  |   |  |   | |       || | |   |</a:t>
            </a:r>
            <a:br>
              <a:rPr lang="en-US" sz="800" dirty="0">
                <a:latin typeface="Consolas"/>
                <a:cs typeface="Consolas"/>
              </a:rPr>
            </a:br>
            <a:r>
              <a:rPr lang="en-US" sz="800" dirty="0">
                <a:latin typeface="Consolas"/>
                <a:cs typeface="Consolas"/>
              </a:rPr>
              <a:t>|______| |_______||_______||_______||___|  |_||___| |__| |__||_______||___| |_______||__| |__|  |___|  |___| |_______||_|  |__|</a:t>
            </a:r>
            <a:br>
              <a:rPr lang="en-US" sz="800" dirty="0">
                <a:latin typeface="Consolas"/>
                <a:cs typeface="Consolas"/>
              </a:rPr>
            </a:br>
            <a:r>
              <a:rPr lang="en-US" sz="800" dirty="0">
                <a:latin typeface="Consolas"/>
                <a:cs typeface="Consolas"/>
              </a:rPr>
              <a:t> _______  _______  _______  _______  _______  ___   _  _______                                                                 </a:t>
            </a:r>
            <a:br>
              <a:rPr lang="en-US" sz="800" dirty="0">
                <a:latin typeface="Consolas"/>
                <a:cs typeface="Consolas"/>
              </a:rPr>
            </a:br>
            <a:r>
              <a:rPr lang="en-US" sz="800" dirty="0">
                <a:latin typeface="Consolas"/>
                <a:cs typeface="Consolas"/>
              </a:rPr>
              <a:t>|   _   ||       ||       ||   _   ||       ||   | | ||       |                                                                </a:t>
            </a:r>
            <a:br>
              <a:rPr lang="en-US" sz="800" dirty="0">
                <a:latin typeface="Consolas"/>
                <a:cs typeface="Consolas"/>
              </a:rPr>
            </a:br>
            <a:r>
              <a:rPr lang="en-US" sz="800" dirty="0">
                <a:latin typeface="Consolas"/>
                <a:cs typeface="Consolas"/>
              </a:rPr>
              <a:t>|  |_|  ||_     _||_     _||  |_|  ||       ||   |_| ||  _____|                                                                </a:t>
            </a:r>
            <a:br>
              <a:rPr lang="en-US" sz="800" dirty="0">
                <a:latin typeface="Consolas"/>
                <a:cs typeface="Consolas"/>
              </a:rPr>
            </a:br>
            <a:r>
              <a:rPr lang="en-US" sz="800" dirty="0">
                <a:latin typeface="Consolas"/>
                <a:cs typeface="Consolas"/>
              </a:rPr>
              <a:t>|       |  |   |    |   |  |       ||       ||      _|| |_____                                                                 </a:t>
            </a:r>
            <a:br>
              <a:rPr lang="en-US" sz="800" dirty="0">
                <a:latin typeface="Consolas"/>
                <a:cs typeface="Consolas"/>
              </a:rPr>
            </a:br>
            <a:r>
              <a:rPr lang="en-US" sz="800" dirty="0">
                <a:latin typeface="Consolas"/>
                <a:cs typeface="Consolas"/>
              </a:rPr>
              <a:t>|       |  |   |    |   |  |       ||      _||     |_ |_____  |                                                                </a:t>
            </a:r>
            <a:br>
              <a:rPr lang="en-US" sz="800" dirty="0">
                <a:latin typeface="Consolas"/>
                <a:cs typeface="Consolas"/>
              </a:rPr>
            </a:br>
            <a:r>
              <a:rPr lang="en-US" sz="800" dirty="0">
                <a:latin typeface="Consolas"/>
                <a:cs typeface="Consolas"/>
              </a:rPr>
              <a:t>|   _   |  |   |    |   |  |   _   ||     |_ |    _  | _____| |                                                                </a:t>
            </a:r>
            <a:br>
              <a:rPr lang="en-US" sz="800" dirty="0">
                <a:latin typeface="Consolas"/>
                <a:cs typeface="Consolas"/>
              </a:rPr>
            </a:br>
            <a:r>
              <a:rPr lang="en-US" sz="800" dirty="0">
                <a:latin typeface="Consolas"/>
                <a:cs typeface="Consolas"/>
              </a:rPr>
              <a:t>|__| |__|  |___|    |___|  |__| |__||_______||___| |_||_______| </a:t>
            </a:r>
          </a:p>
        </p:txBody>
      </p:sp>
    </p:spTree>
    <p:extLst>
      <p:ext uri="{BB962C8B-B14F-4D97-AF65-F5344CB8AC3E}">
        <p14:creationId xmlns:p14="http://schemas.microsoft.com/office/powerpoint/2010/main" val="835746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Attacks that take advantage of the serialization and deserialization of objects</a:t>
            </a:r>
          </a:p>
          <a:p>
            <a:r>
              <a:rPr lang="en-US" dirty="0" smtClean="0"/>
              <a:t>When an object is desterilized certain actions are performed</a:t>
            </a:r>
          </a:p>
          <a:p>
            <a:r>
              <a:rPr lang="en-US" dirty="0" smtClean="0"/>
              <a:t>PHP - magic functions</a:t>
            </a:r>
          </a:p>
          <a:p>
            <a:r>
              <a:rPr lang="en-US" dirty="0" err="1" smtClean="0"/>
              <a:t>Django</a:t>
            </a:r>
            <a:r>
              <a:rPr lang="en-US" dirty="0" smtClean="0"/>
              <a:t> - internal object functions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540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vulnerability occurs when user-supplied input is not properly sanitized before being passed to the </a:t>
            </a:r>
            <a:r>
              <a:rPr lang="en-US" dirty="0" err="1" smtClean="0"/>
              <a:t>unserialize</a:t>
            </a:r>
            <a:r>
              <a:rPr lang="en-US" dirty="0" smtClean="0"/>
              <a:t>() PHP function. </a:t>
            </a:r>
          </a:p>
          <a:p>
            <a:r>
              <a:rPr lang="en-US" dirty="0" smtClean="0"/>
              <a:t>Since PHP allows object serialization, attackers could pass ad-hoc serialized strings to a vulnerable </a:t>
            </a:r>
            <a:r>
              <a:rPr lang="en-US" dirty="0" err="1" smtClean="0"/>
              <a:t>unserialize</a:t>
            </a:r>
            <a:r>
              <a:rPr lang="en-US" dirty="0" smtClean="0"/>
              <a:t>() call, resulting in an arbitrary PHP object(s) injection into the application scope. </a:t>
            </a:r>
          </a:p>
          <a:p>
            <a:r>
              <a:rPr lang="en-US" dirty="0" smtClean="0"/>
              <a:t>In order to successfully exploit a PHP Object Injection vulnerability two conditions must be met:</a:t>
            </a:r>
          </a:p>
          <a:p>
            <a:pPr lvl="1"/>
            <a:r>
              <a:rPr lang="en-US" dirty="0" smtClean="0"/>
              <a:t>The application must have a class which implements a PHP magic method (such as __wakeup or __destruct) that can be used to carry out malicious attacks, or to start a "POP chain".</a:t>
            </a:r>
          </a:p>
          <a:p>
            <a:pPr lvl="1"/>
            <a:r>
              <a:rPr lang="en-US" dirty="0" smtClean="0"/>
              <a:t>All of the classes used during the attack must be declared when the vulnerable </a:t>
            </a:r>
            <a:r>
              <a:rPr lang="en-US" dirty="0" err="1" smtClean="0"/>
              <a:t>unserialize</a:t>
            </a:r>
            <a:r>
              <a:rPr lang="en-US" dirty="0" smtClean="0"/>
              <a:t>() is being called, otherwise object </a:t>
            </a:r>
            <a:r>
              <a:rPr lang="en-US" dirty="0" err="1" smtClean="0"/>
              <a:t>autoloading</a:t>
            </a:r>
            <a:r>
              <a:rPr lang="en-US" dirty="0" smtClean="0"/>
              <a:t> must be supported for such classes.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195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class Example1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public $</a:t>
            </a:r>
            <a:r>
              <a:rPr lang="en-US" sz="1600" dirty="0" err="1" smtClean="0">
                <a:latin typeface="Consolas"/>
                <a:cs typeface="Consolas"/>
              </a:rPr>
              <a:t>cache_file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function __construct()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// some PHP code...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}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function __destruct()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$file = "/</a:t>
            </a:r>
            <a:r>
              <a:rPr lang="en-US" sz="1600" dirty="0" err="1" smtClean="0">
                <a:latin typeface="Consolas"/>
                <a:cs typeface="Consolas"/>
              </a:rPr>
              <a:t>var</a:t>
            </a:r>
            <a:r>
              <a:rPr lang="en-US" sz="1600" dirty="0" smtClean="0">
                <a:latin typeface="Consolas"/>
                <a:cs typeface="Consolas"/>
              </a:rPr>
              <a:t>/www/cache/</a:t>
            </a:r>
            <a:r>
              <a:rPr lang="en-US" sz="1600" dirty="0" err="1" smtClean="0">
                <a:latin typeface="Consolas"/>
                <a:cs typeface="Consolas"/>
              </a:rPr>
              <a:t>tmp</a:t>
            </a:r>
            <a:r>
              <a:rPr lang="en-US" sz="1600" dirty="0" smtClean="0">
                <a:latin typeface="Consolas"/>
                <a:cs typeface="Consolas"/>
              </a:rPr>
              <a:t>/{$this-&gt;</a:t>
            </a:r>
            <a:r>
              <a:rPr lang="en-US" sz="1600" dirty="0" err="1" smtClean="0">
                <a:latin typeface="Consolas"/>
                <a:cs typeface="Consolas"/>
              </a:rPr>
              <a:t>cache_file</a:t>
            </a:r>
            <a:r>
              <a:rPr lang="en-US" sz="1600" dirty="0" smtClean="0">
                <a:latin typeface="Consolas"/>
                <a:cs typeface="Consolas"/>
              </a:rPr>
              <a:t>}";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if (</a:t>
            </a:r>
            <a:r>
              <a:rPr lang="en-US" sz="1600" dirty="0" err="1" smtClean="0">
                <a:latin typeface="Consolas"/>
                <a:cs typeface="Consolas"/>
              </a:rPr>
              <a:t>file_exists</a:t>
            </a:r>
            <a:r>
              <a:rPr lang="en-US" sz="1600" dirty="0" smtClean="0">
                <a:latin typeface="Consolas"/>
                <a:cs typeface="Consolas"/>
              </a:rPr>
              <a:t>($file)) @unlink($file);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}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// some PHP code...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$</a:t>
            </a:r>
            <a:r>
              <a:rPr lang="en-US" sz="1600" dirty="0" err="1" smtClean="0">
                <a:latin typeface="Consolas"/>
                <a:cs typeface="Consolas"/>
              </a:rPr>
              <a:t>user_data</a:t>
            </a:r>
            <a:r>
              <a:rPr lang="en-US" sz="1600" dirty="0" smtClean="0">
                <a:latin typeface="Consolas"/>
                <a:cs typeface="Consolas"/>
              </a:rPr>
              <a:t> = </a:t>
            </a:r>
            <a:r>
              <a:rPr lang="en-US" sz="1600" dirty="0" err="1" smtClean="0">
                <a:latin typeface="Consolas"/>
                <a:cs typeface="Consolas"/>
              </a:rPr>
              <a:t>unserialize</a:t>
            </a:r>
            <a:r>
              <a:rPr lang="en-US" sz="1600" dirty="0" smtClean="0">
                <a:latin typeface="Consolas"/>
                <a:cs typeface="Consolas"/>
              </a:rPr>
              <a:t>($_GET['data']);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// some PHP code...</a:t>
            </a:r>
            <a:endParaRPr lang="en-US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4334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What if you send:</a:t>
            </a:r>
          </a:p>
          <a:p>
            <a:pPr marL="457200" lvl="1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http://testsite.com/vuln.php?data=O:8:"Example1":1:{s:10:"cache_file";s:15:"../../index.php";} </a:t>
            </a:r>
            <a:endParaRPr lang="en-US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73306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can be serialized and </a:t>
            </a:r>
            <a:r>
              <a:rPr lang="en-US" dirty="0" err="1" smtClean="0"/>
              <a:t>deserialized</a:t>
            </a:r>
            <a:endParaRPr lang="en-US" dirty="0" smtClean="0"/>
          </a:p>
          <a:p>
            <a:r>
              <a:rPr lang="en-US" dirty="0" smtClean="0"/>
              <a:t>These objects can have functions that are called on deserialization </a:t>
            </a:r>
          </a:p>
          <a:p>
            <a:r>
              <a:rPr lang="en-US" dirty="0" smtClean="0"/>
              <a:t>These functions can execute arbitrary commands</a:t>
            </a:r>
          </a:p>
          <a:p>
            <a:r>
              <a:rPr lang="en-US" dirty="0" smtClean="0"/>
              <a:t>To mitigate this the framework encrypts the serialized object but if an attacker can get the password then all is lost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1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r>
              <a:rPr lang="en-US" dirty="0" smtClean="0"/>
              <a:t> Example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https://fail0verflow.com/blog/2014/plaidctf2014-web200-reeekeeeeee.html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777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Mitigations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Never trust user input</a:t>
            </a:r>
          </a:p>
          <a:p>
            <a:r>
              <a:rPr lang="en-US" dirty="0" smtClean="0"/>
              <a:t>Sanitize objects before deserialization</a:t>
            </a:r>
          </a:p>
          <a:p>
            <a:r>
              <a:rPr lang="en-US" dirty="0" smtClean="0"/>
              <a:t>Encrypt objects that you are serializing and before sending to the users</a:t>
            </a:r>
          </a:p>
          <a:p>
            <a:r>
              <a:rPr lang="en-US" dirty="0" smtClean="0"/>
              <a:t>Don’t loose you secret encryption key :)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49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https://www.owasp.org/index.php/PHP_Object_Injection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3"/>
              </a:rPr>
              <a:t>http://heine.familiedeelstra.com/security/unserialize</a:t>
            </a: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293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460</Words>
  <Application>Microsoft Macintosh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 ______   _______  _______  _______  ______    ___   _______  ___      ___   _______  _______  _______  ___   _______  __    _  |      | |       ||       ||       ||    _ |  |   | |   _   ||   |    |   | |       ||   _   ||       ||   | |       ||  |  | | |  _    ||    ___||  _____||    ___||   | ||  |   | |  |_|  ||   |    |   | |____   ||  |_|  ||_     _||   | |   _   ||   |_| | | | |   ||   |___ | |_____ |   |___ |   |_||_ |   | |       ||   |    |   |  ____|  ||       |  |   |  |   | |  | |  ||       | | |_|   ||    ___||_____  ||    ___||    __  ||   | |       ||   |___ |   | | ______||       |  |   |  |   | |  |_|  ||  _    | |       ||   |___  _____| ||   |___ |   |  | ||   | |   _   ||       ||   | | |_____ |   _   |  |   |  |   | |       || | |   | |______| |_______||_______||_______||___|  |_||___| |__| |__||_______||___| |_______||__| |__|  |___|  |___| |_______||_|  |__|  _______  _______  _______  _______  _______  ___   _  _______                                                                  |   _   ||       ||       ||   _   ||       ||   | | ||       |                                                                 |  |_|  ||_     _||_     _||  |_|  ||       ||   |_| ||  _____|                                                                 |       |  |   |    |   |  |       ||       ||      _|| |_____                                                                  |       |  |   |    |   |  |       ||      _||     |_ |_____  |                                                                 |   _   |  |   |    |   |  |   _   ||     |_ |    _  | _____| |                                                                 |__| |__|  |___|    |___|  |__| |__||_______||___| |_||_______| </vt:lpstr>
      <vt:lpstr>Overview</vt:lpstr>
      <vt:lpstr>PHP</vt:lpstr>
      <vt:lpstr>PHP Example</vt:lpstr>
      <vt:lpstr>PHP Example</vt:lpstr>
      <vt:lpstr>Django</vt:lpstr>
      <vt:lpstr>Django Example </vt:lpstr>
      <vt:lpstr>Mitigations</vt:lpstr>
      <vt:lpstr>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Deserialization Attacks</dc:title>
  <dc:creator>asdf</dc:creator>
  <cp:lastModifiedBy>_</cp:lastModifiedBy>
  <cp:revision>6</cp:revision>
  <dcterms:created xsi:type="dcterms:W3CDTF">2014-05-22T22:02:33Z</dcterms:created>
  <dcterms:modified xsi:type="dcterms:W3CDTF">2015-06-02T22:32:24Z</dcterms:modified>
</cp:coreProperties>
</file>