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58" r:id="rId14"/>
    <p:sldId id="259" r:id="rId15"/>
    <p:sldId id="261" r:id="rId16"/>
    <p:sldId id="260" r:id="rId17"/>
    <p:sldId id="262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613C-350D-2941-9651-38426D58857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uggex.com/" TargetMode="Externa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gexcrossword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gex.learncodethehardway.org/book/" TargetMode="External"/><Relationship Id="rId3" Type="http://schemas.openxmlformats.org/officeDocument/2006/relationships/hyperlink" Target="http://nbviewer.ipython.org/url/norvig.com/ipython/xkcd1313-part2.ipynb?create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stackexchange.com/questions/122440/how-do-regular-expressions-actually-work" TargetMode="External"/><Relationship Id="rId4" Type="http://schemas.openxmlformats.org/officeDocument/2006/relationships/hyperlink" Target="https://stackoverflow.com/questions/3622398/how-a-regex-engine-works" TargetMode="External"/><Relationship Id="rId5" Type="http://schemas.openxmlformats.org/officeDocument/2006/relationships/hyperlink" Target="http://www.regular-expressions.info/engine.html" TargetMode="External"/><Relationship Id="rId6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gular_expres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(?</a:t>
            </a:r>
            <a:r>
              <a:rPr lang="en-US" sz="2800" dirty="0" err="1">
                <a:latin typeface="Consolas"/>
                <a:cs typeface="Consolas"/>
              </a:rPr>
              <a:t>i</a:t>
            </a:r>
            <a:r>
              <a:rPr lang="en-US" sz="2800" dirty="0">
                <a:latin typeface="Consolas"/>
                <a:cs typeface="Consolas"/>
              </a:rPr>
              <a:t>)</a:t>
            </a:r>
            <a:r>
              <a:rPr lang="en-US" sz="2800" dirty="0" err="1">
                <a:latin typeface="Consolas"/>
                <a:cs typeface="Consolas"/>
              </a:rPr>
              <a:t>reg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ular</a:t>
            </a:r>
            <a:r>
              <a:rPr lang="en-US" sz="2800" dirty="0">
                <a:latin typeface="Consolas"/>
                <a:cs typeface="Consolas"/>
              </a:rPr>
              <a:t> expressions?|ex(</a:t>
            </a:r>
            <a:r>
              <a:rPr lang="en-US" sz="2800" dirty="0" err="1">
                <a:latin typeface="Consolas"/>
                <a:cs typeface="Consolas"/>
              </a:rPr>
              <a:t>p|es</a:t>
            </a:r>
            <a:r>
              <a:rPr lang="en-US" sz="2800" dirty="0">
                <a:latin typeface="Consolas"/>
                <a:cs typeface="Consolas"/>
              </a:rPr>
              <a:t>)?)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.</a:t>
            </a:r>
            <a:r>
              <a:rPr lang="en-US" sz="1600" dirty="0" smtClean="0"/>
              <a:t>at 		Matches </a:t>
            </a:r>
            <a:r>
              <a:rPr lang="en-US" sz="1600" dirty="0" smtClean="0"/>
              <a:t>any three-character string ending with “at</a:t>
            </a:r>
            <a:r>
              <a:rPr lang="en-US" sz="1600" dirty="0" smtClean="0"/>
              <a:t>” - “</a:t>
            </a:r>
            <a:r>
              <a:rPr lang="en-US" sz="1600" dirty="0" smtClean="0"/>
              <a:t>hat”, “cat”, and “bat”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hc</a:t>
            </a:r>
            <a:r>
              <a:rPr lang="en-US" sz="1600" dirty="0" smtClean="0"/>
              <a:t>]</a:t>
            </a:r>
            <a:r>
              <a:rPr lang="en-US" sz="1600" dirty="0" smtClean="0"/>
              <a:t>at 		Matches </a:t>
            </a:r>
            <a:r>
              <a:rPr lang="en-US" sz="1600" dirty="0" smtClean="0"/>
              <a:t>“hat” and “cat”</a:t>
            </a:r>
          </a:p>
          <a:p>
            <a:r>
              <a:rPr lang="en-US" sz="1600" dirty="0" smtClean="0"/>
              <a:t>[^b]</a:t>
            </a:r>
            <a:r>
              <a:rPr lang="en-US" sz="1600" dirty="0" smtClean="0"/>
              <a:t>at		Matches </a:t>
            </a:r>
            <a:r>
              <a:rPr lang="en-US" sz="1600" dirty="0" smtClean="0"/>
              <a:t>all strings matched by .at except “bat”</a:t>
            </a:r>
          </a:p>
          <a:p>
            <a:r>
              <a:rPr lang="en-US" sz="1600" dirty="0" smtClean="0"/>
              <a:t>[^</a:t>
            </a:r>
            <a:r>
              <a:rPr lang="en-US" sz="1600" dirty="0" err="1" smtClean="0"/>
              <a:t>hc</a:t>
            </a:r>
            <a:r>
              <a:rPr lang="en-US" sz="1600" dirty="0" smtClean="0"/>
              <a:t>]</a:t>
            </a:r>
            <a:r>
              <a:rPr lang="en-US" sz="1600" dirty="0" smtClean="0"/>
              <a:t>at	Matches </a:t>
            </a:r>
            <a:r>
              <a:rPr lang="en-US" sz="1600" dirty="0" smtClean="0"/>
              <a:t>all strings matched by .at other than “hat” and “cat”</a:t>
            </a:r>
          </a:p>
          <a:p>
            <a:r>
              <a:rPr lang="en-US" sz="1600" dirty="0" smtClean="0"/>
              <a:t>^[</a:t>
            </a:r>
            <a:r>
              <a:rPr lang="en-US" sz="1600" dirty="0" err="1" smtClean="0"/>
              <a:t>hc</a:t>
            </a:r>
            <a:r>
              <a:rPr lang="en-US" sz="1600" dirty="0" smtClean="0"/>
              <a:t>]</a:t>
            </a:r>
            <a:r>
              <a:rPr lang="en-US" sz="1600" dirty="0" smtClean="0"/>
              <a:t>at	Matches </a:t>
            </a:r>
            <a:r>
              <a:rPr lang="en-US" sz="1600" dirty="0" smtClean="0"/>
              <a:t>“hat” and “cat”, but only at the beginning of the string or line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hc</a:t>
            </a:r>
            <a:r>
              <a:rPr lang="en-US" sz="1600" dirty="0" smtClean="0"/>
              <a:t>]at</a:t>
            </a:r>
            <a:r>
              <a:rPr lang="en-US" sz="1600" dirty="0" smtClean="0"/>
              <a:t>$	Matches </a:t>
            </a:r>
            <a:r>
              <a:rPr lang="en-US" sz="1600" dirty="0" smtClean="0"/>
              <a:t>“hat” and “cat”, but only at the end of the string or line</a:t>
            </a:r>
          </a:p>
          <a:p>
            <a:r>
              <a:rPr lang="en-US" sz="1600" dirty="0" smtClean="0"/>
              <a:t>\[.\] </a:t>
            </a:r>
            <a:r>
              <a:rPr lang="en-US" sz="1600" dirty="0" smtClean="0"/>
              <a:t>		Matches </a:t>
            </a:r>
            <a:r>
              <a:rPr lang="en-US" sz="1600" dirty="0" smtClean="0"/>
              <a:t>any single character surrounded by “[“ and “]</a:t>
            </a:r>
            <a:r>
              <a:rPr lang="en-US" sz="1600" dirty="0" smtClean="0"/>
              <a:t>”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Such as “[a]” and “[b]”</a:t>
            </a:r>
            <a:endParaRPr lang="en-US" sz="1600" dirty="0" smtClean="0"/>
          </a:p>
          <a:p>
            <a:r>
              <a:rPr lang="en-US" sz="1600" dirty="0"/>
              <a:t>s</a:t>
            </a:r>
            <a:r>
              <a:rPr lang="en-US" sz="1600" dirty="0" smtClean="0"/>
              <a:t>.</a:t>
            </a:r>
            <a:r>
              <a:rPr lang="en-US" sz="1600" dirty="0" smtClean="0"/>
              <a:t>*		Matches </a:t>
            </a:r>
            <a:r>
              <a:rPr lang="en-US" sz="1600" dirty="0" smtClean="0"/>
              <a:t>any number of characters preceded by </a:t>
            </a:r>
            <a:r>
              <a:rPr lang="en-US" sz="1600" dirty="0" smtClean="0"/>
              <a:t>s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/>
              <a:t>Such as “</a:t>
            </a:r>
            <a:r>
              <a:rPr lang="en-US" sz="1600" dirty="0" smtClean="0"/>
              <a:t>saw” and “seed”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226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shallow dip into how it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4" y="2406746"/>
            <a:ext cx="7777655" cy="19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9" y="2197100"/>
            <a:ext cx="3390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https://www.debuggex.com/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Validating email addresses: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000" dirty="0" smtClean="0">
                <a:latin typeface="Consolas"/>
                <a:cs typeface="Consolas"/>
              </a:rPr>
              <a:t>\b[A-Z0-9._%+-]+@[A-Z0-9.-]+\.[A-Z]{2,4}\b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65787"/>
            <a:ext cx="694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(&lt;delim1&gt;[""']{0,2})(?!#|</a:t>
            </a:r>
            <a:r>
              <a:rPr lang="en-US" sz="2000" dirty="0" err="1" smtClean="0">
                <a:latin typeface="Consolas"/>
                <a:cs typeface="Consolas"/>
              </a:rPr>
              <a:t>http|ftp|mailto|javascript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5658" r="15658"/>
          <a:stretch>
            <a:fillRect/>
          </a:stretch>
        </p:blipFill>
        <p:spPr>
          <a:xfrm>
            <a:off x="2217682" y="2259724"/>
            <a:ext cx="4880387" cy="2684025"/>
          </a:xfrm>
        </p:spPr>
      </p:pic>
    </p:spTree>
    <p:extLst>
      <p:ext uri="{BB962C8B-B14F-4D97-AF65-F5344CB8AC3E}">
        <p14:creationId xmlns:p14="http://schemas.microsoft.com/office/powerpoint/2010/main" val="59842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^(?:(?:(?:0?[13578]|1[02])(\/|-|\.)31)\1|(?:(?:0?[13-9]|1[0-2])(\/|-|\.)(?:29|30)\2))(?:(?:1[6-9]|[2-9]\d)?\d{2})$|^(?:0?2(\/|-|\.)29\3(?:(?:(?:1[6-9]|[2-9]\d)?(?:0[48]|[2468][048]|[13579][26])|(?:(?:16|[2468][048]|[3579][26])00))))$|^(?:(?:0?[1-9])|(?:1[0-2]))(\/|-|\.)(?:0?[1-9]|1\d|2[0-8])\4(?:(?:1[6-9]|[2-9]\d)?\d{2})$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431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0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one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(?:(?:\r\n)?[ \t])*(?:(?:(?:[^()&lt;&gt;@,;:\\".\[\]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\t])*))*|(?:[^()&lt;&gt;@,;:\\".\[\] \000-\031]+(?:(?:(?:\r\n)?[ \t])+|\Z|(?=[\["()&lt;&gt;@,;:\\".\[\]]))|"(?:[^\"\r\\]|\\.|(?:(?:\r\n)?[ \t]))*"(?:(?:\r\n)?[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\t])*))*(?:,@(?:(?:\r\n)?[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\t])*))*)*:(?:(?:\r\n)?[ \t])*)?(?:[^()&lt;&gt;@,;:\\".\[\]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\t])*))*\&gt;(?:(?:\r\n)?[ \t])*)|(?:[^()&lt;&gt;@,;:\\".\[\] \000-\031]+(?:(?:(?:\r\n)?[ \t])+|\Z|(?=[\["()&lt;&gt;@,;:\\".\[\]]))|"(?:[^\"\r\\]|\\.|(?:(?:\r\n)?[ \t]))*"(?:(?:\r\n)?[ \t])*)*:(?:(?:\r\n)?[ \t])*(?:(?:(?:[^()&lt;&gt;@,;:\\".\[\]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\t])*))*|(?:[^()&lt;&gt;@,;:\\".\[\] \000-\031]+(?:(?:(?:\r\n)?[ \t])+|\Z|(?=[\["()&lt;&gt;@,;:\\".\[\]]))|"(?:[^\"\r\\]|\\.|(?:(?:\r\n)?[ \t]))*"(?:(?:\r\n)?[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\t])*))*(?:,@(?:(?:\r\n)?[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\t])*))*)*:(?:(?:\r\n)?[ \t])*)?(?:[^()&lt;&gt;@,;:\\".\[\]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\t])*))*\&gt;(?:(?:\r\n)?[ \t])*)(?:,\s*(?:(?:[^()&lt;&gt;@,;:\\".\[\]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\t])*))*|(?:[^()&lt;&gt;@,;:\\".\[\] \000-\031]+(?:(?:(?:\r\n)?[ \t])+|\Z|(?=[\["()&lt;&gt;@,;:\\".\[\]]))|"(?:[^\"\r\\]|\\.|(?:(?:\r\n)?[ \t]))*"(?:(?:\r\n)?[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\t])*))*(?:,@(?:(?:\r\n)?[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\t])*))*)*:(?:(?:\r\n)?[ \t])*)?(?:[^()&lt;&gt;@,;:\\".\[\]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\t])*))*\&gt;(?:(?:\r\n)?[ \t])*))*)?;\s*)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314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crossword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it a shot: </a:t>
            </a:r>
            <a:r>
              <a:rPr lang="en-US" dirty="0" smtClean="0">
                <a:hlinkClick r:id="rId2"/>
              </a:rPr>
              <a:t>http://regexcrossword.com/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5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http://regex.learncodethehardway.org/book/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http://nbviewer.ipython.org/url/norvig.com/ipython/xkcd1313-part2.ipynb?create=1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9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https://en.wikipedia.org/wiki/Regular_expression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https://programmers.stackexchange.com/questions/122440/how-do-regular-expressions-actually-work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https://stackoverflow.com/questions/3622398/how-a-regex-engine-works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http://www.regular-expressions.info/engine.html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http://www.regular-expressions.info/tutorial.html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can be a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“Some people, when confronted with a problem, think </a:t>
            </a:r>
            <a:r>
              <a:rPr lang="en-US" dirty="0" smtClean="0"/>
              <a:t>‘I </a:t>
            </a:r>
            <a:r>
              <a:rPr lang="en-US" dirty="0" smtClean="0"/>
              <a:t>know, I'll use regular expressions</a:t>
            </a:r>
            <a:r>
              <a:rPr lang="en-US" dirty="0" smtClean="0"/>
              <a:t>.’ </a:t>
            </a:r>
            <a:r>
              <a:rPr lang="en-US" dirty="0" smtClean="0"/>
              <a:t>Now they have two problems.”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Jamie </a:t>
            </a:r>
            <a:r>
              <a:rPr lang="en-US" dirty="0" err="1" smtClean="0"/>
              <a:t>Zawinski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is amazing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validate an email?</a:t>
            </a:r>
          </a:p>
          <a:p>
            <a:pPr marL="45720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\b[A-Z0-9._%+-]+@[A-Z0-9.-]+\.[A-Z]{2,4}\b</a:t>
            </a:r>
          </a:p>
          <a:p>
            <a:pPr marL="45720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dirty="0" smtClean="0"/>
              <a:t>How can you sanitize user input?</a:t>
            </a:r>
          </a:p>
          <a:p>
            <a:pPr lvl="1"/>
            <a:r>
              <a:rPr lang="en-US" dirty="0" smtClean="0"/>
              <a:t>O</a:t>
            </a:r>
            <a:r>
              <a:rPr lang="pl-PL" dirty="0" err="1" smtClean="0"/>
              <a:t>nly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: \</a:t>
            </a:r>
            <a:r>
              <a:rPr lang="pl-PL" dirty="0"/>
              <a:t>w</a:t>
            </a:r>
            <a:r>
              <a:rPr lang="pl-PL" dirty="0" smtClean="0"/>
              <a:t>+</a:t>
            </a:r>
          </a:p>
          <a:p>
            <a:pPr lvl="1"/>
            <a:r>
              <a:rPr lang="pl-PL" dirty="0" err="1" smtClean="0"/>
              <a:t>Strip</a:t>
            </a:r>
            <a:r>
              <a:rPr lang="pl-PL" dirty="0" smtClean="0"/>
              <a:t>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: \W+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86" y="5037011"/>
            <a:ext cx="2457332" cy="156699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86" y="3418059"/>
            <a:ext cx="2451261" cy="149553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8211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(Regular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sequence of characters that form a search pattern, mainly used for pattern matching strings</a:t>
            </a:r>
          </a:p>
          <a:p>
            <a:r>
              <a:rPr lang="en-US" dirty="0" smtClean="0"/>
              <a:t>Every character in a regular expression is either a </a:t>
            </a:r>
            <a:r>
              <a:rPr lang="en-US" dirty="0" smtClean="0"/>
              <a:t>meta-character </a:t>
            </a:r>
            <a:r>
              <a:rPr lang="en-US" dirty="0" smtClean="0"/>
              <a:t>with a special meaning or a regular character with a literal meaning</a:t>
            </a:r>
          </a:p>
          <a:p>
            <a:r>
              <a:rPr lang="en-US" dirty="0" smtClean="0"/>
              <a:t>Concept arose in the 1950s when American mathematician Stephen </a:t>
            </a:r>
            <a:r>
              <a:rPr lang="en-US" dirty="0" err="1" smtClean="0"/>
              <a:t>Kleene</a:t>
            </a:r>
            <a:r>
              <a:rPr lang="en-US" dirty="0" smtClean="0"/>
              <a:t> formalized the description of a “regular language”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regular expression (pattern) is an expression used to specify a set of strings</a:t>
            </a:r>
          </a:p>
          <a:p>
            <a:r>
              <a:rPr lang="en-US" dirty="0" smtClean="0"/>
              <a:t>Common operations used in construction:</a:t>
            </a:r>
          </a:p>
          <a:p>
            <a:pPr lvl="1"/>
            <a:r>
              <a:rPr lang="en-US" dirty="0" smtClean="0"/>
              <a:t>Boolean “or”</a:t>
            </a:r>
          </a:p>
          <a:p>
            <a:pPr lvl="2"/>
            <a:r>
              <a:rPr lang="en-US" dirty="0" smtClean="0"/>
              <a:t>A | to separate alternatives.   </a:t>
            </a:r>
            <a:r>
              <a:rPr lang="en-US" dirty="0" err="1"/>
              <a:t>g</a:t>
            </a:r>
            <a:r>
              <a:rPr lang="en-US" dirty="0" err="1" smtClean="0"/>
              <a:t>rey|gray</a:t>
            </a:r>
            <a:r>
              <a:rPr lang="en-US" dirty="0" smtClean="0"/>
              <a:t>   matches both grey and gray</a:t>
            </a:r>
          </a:p>
          <a:p>
            <a:pPr lvl="1"/>
            <a:r>
              <a:rPr lang="en-US" dirty="0" smtClean="0"/>
              <a:t>Grouping</a:t>
            </a:r>
          </a:p>
          <a:p>
            <a:pPr lvl="2"/>
            <a:r>
              <a:rPr lang="en-US" dirty="0" smtClean="0"/>
              <a:t>A () can be used to limit the scope of an operator. </a:t>
            </a:r>
          </a:p>
          <a:p>
            <a:pPr lvl="2"/>
            <a:r>
              <a:rPr lang="en-US" dirty="0" smtClean="0"/>
              <a:t>gr(</a:t>
            </a:r>
            <a:r>
              <a:rPr lang="en-US" dirty="0" err="1" smtClean="0"/>
              <a:t>a|e</a:t>
            </a:r>
            <a:r>
              <a:rPr lang="en-US" dirty="0" smtClean="0"/>
              <a:t>)y matches gray and grey because () limits scope of |</a:t>
            </a:r>
          </a:p>
          <a:p>
            <a:pPr lvl="1"/>
            <a:r>
              <a:rPr lang="en-US" dirty="0" smtClean="0"/>
              <a:t>Quantification</a:t>
            </a:r>
          </a:p>
          <a:p>
            <a:pPr lvl="2"/>
            <a:r>
              <a:rPr lang="en-US" dirty="0" smtClean="0"/>
              <a:t>Specifies how often the preceding element is allowed to occur. </a:t>
            </a:r>
          </a:p>
          <a:p>
            <a:pPr lvl="2"/>
            <a:r>
              <a:rPr lang="en-US" dirty="0" smtClean="0"/>
              <a:t>Common quantifiers are: </a:t>
            </a:r>
            <a:r>
              <a:rPr lang="en-US" dirty="0" smtClean="0"/>
              <a:t>   ? </a:t>
            </a:r>
            <a:r>
              <a:rPr lang="en-US" dirty="0" smtClean="0"/>
              <a:t>(0|1) </a:t>
            </a:r>
            <a:r>
              <a:rPr lang="en-US" dirty="0" smtClean="0"/>
              <a:t>    * </a:t>
            </a:r>
            <a:r>
              <a:rPr lang="en-US" dirty="0" smtClean="0"/>
              <a:t>(0|+) </a:t>
            </a:r>
            <a:r>
              <a:rPr lang="en-US" dirty="0" smtClean="0"/>
              <a:t>        + </a:t>
            </a:r>
            <a:r>
              <a:rPr lang="en-US" dirty="0" smtClean="0"/>
              <a:t>(1+) </a:t>
            </a:r>
          </a:p>
          <a:p>
            <a:pPr lvl="3"/>
            <a:r>
              <a:rPr lang="en-US" dirty="0" err="1"/>
              <a:t>c</a:t>
            </a:r>
            <a:r>
              <a:rPr lang="en-US" dirty="0" err="1" smtClean="0"/>
              <a:t>olou?r</a:t>
            </a:r>
            <a:r>
              <a:rPr lang="en-US" dirty="0" smtClean="0"/>
              <a:t>    matches color and </a:t>
            </a:r>
            <a:r>
              <a:rPr lang="en-US" dirty="0" err="1" smtClean="0"/>
              <a:t>colour</a:t>
            </a:r>
            <a:endParaRPr lang="en-US" dirty="0" smtClean="0"/>
          </a:p>
          <a:p>
            <a:pPr lvl="3"/>
            <a:r>
              <a:rPr lang="en-US" dirty="0" err="1"/>
              <a:t>a</a:t>
            </a:r>
            <a:r>
              <a:rPr lang="en-US" dirty="0" err="1" smtClean="0"/>
              <a:t>b</a:t>
            </a:r>
            <a:r>
              <a:rPr lang="en-US" dirty="0" smtClean="0"/>
              <a:t>*c     matches ac,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abbc</a:t>
            </a:r>
            <a:r>
              <a:rPr lang="en-US" dirty="0" smtClean="0"/>
              <a:t>, </a:t>
            </a:r>
            <a:r>
              <a:rPr lang="en-US" dirty="0" err="1" smtClean="0"/>
              <a:t>abbbc</a:t>
            </a:r>
            <a:r>
              <a:rPr lang="en-US" dirty="0" smtClean="0"/>
              <a:t>, etc.</a:t>
            </a:r>
          </a:p>
          <a:p>
            <a:pPr lvl="3"/>
            <a:r>
              <a:rPr lang="en-US" dirty="0" err="1"/>
              <a:t>a</a:t>
            </a:r>
            <a:r>
              <a:rPr lang="en-US" dirty="0" err="1" smtClean="0"/>
              <a:t>b+c</a:t>
            </a:r>
            <a:r>
              <a:rPr lang="en-US" dirty="0" smtClean="0"/>
              <a:t>     matches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abbc</a:t>
            </a:r>
            <a:r>
              <a:rPr lang="en-US" dirty="0" smtClean="0"/>
              <a:t>, </a:t>
            </a:r>
            <a:r>
              <a:rPr lang="en-US" dirty="0" err="1" smtClean="0"/>
              <a:t>abbbc</a:t>
            </a:r>
            <a:r>
              <a:rPr lang="en-US" dirty="0" smtClean="0"/>
              <a:t>, etc. but not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Match:</a:t>
            </a:r>
          </a:p>
          <a:p>
            <a:pPr lvl="1"/>
            <a:r>
              <a:rPr lang="en-US" dirty="0" smtClean="0"/>
              <a:t>informatics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 smtClean="0"/>
              <a:t>Match:</a:t>
            </a:r>
          </a:p>
          <a:p>
            <a:pPr lvl="1"/>
            <a:r>
              <a:rPr lang="en-US" dirty="0" smtClean="0"/>
              <a:t>Handel</a:t>
            </a:r>
          </a:p>
          <a:p>
            <a:pPr lvl="1"/>
            <a:r>
              <a:rPr lang="en-US" dirty="0" err="1" smtClean="0"/>
              <a:t>Haendel</a:t>
            </a:r>
            <a:endParaRPr lang="en-US" dirty="0" smtClean="0"/>
          </a:p>
          <a:p>
            <a:pPr lvl="1"/>
            <a:r>
              <a:rPr lang="en-US" dirty="0" err="1" smtClean="0"/>
              <a:t>Händel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informati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cs|on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What about:</a:t>
            </a:r>
          </a:p>
          <a:p>
            <a:pPr lvl="1"/>
            <a:r>
              <a:rPr lang="en-US" dirty="0" err="1" smtClean="0"/>
              <a:t>inFoRmation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(?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dirty="0" err="1" smtClean="0">
                <a:latin typeface="Consolas"/>
                <a:cs typeface="Consolas"/>
              </a:rPr>
              <a:t>informati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cs|on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H(</a:t>
            </a:r>
            <a:r>
              <a:rPr lang="en-US" dirty="0" err="1" smtClean="0"/>
              <a:t>ä|ae</a:t>
            </a:r>
            <a:r>
              <a:rPr lang="en-US" dirty="0" smtClean="0"/>
              <a:t>?)</a:t>
            </a:r>
            <a:r>
              <a:rPr lang="en-US" dirty="0" err="1" smtClean="0"/>
              <a:t>ndel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31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.	 		</a:t>
            </a:r>
            <a:r>
              <a:rPr lang="en-US" sz="1600" dirty="0" smtClean="0"/>
              <a:t>Matches </a:t>
            </a:r>
            <a:r>
              <a:rPr lang="en-US" sz="1600" dirty="0" smtClean="0"/>
              <a:t>any single character</a:t>
            </a:r>
          </a:p>
          <a:p>
            <a:r>
              <a:rPr lang="en-US" sz="1600" dirty="0" smtClean="0"/>
              <a:t>[  ] 		</a:t>
            </a:r>
            <a:r>
              <a:rPr lang="en-US" sz="1600" dirty="0" smtClean="0"/>
              <a:t>Matches </a:t>
            </a:r>
            <a:r>
              <a:rPr lang="en-US" sz="1600" dirty="0" smtClean="0"/>
              <a:t>a single character or range of characters within the brackets</a:t>
            </a:r>
          </a:p>
          <a:p>
            <a:r>
              <a:rPr lang="en-US" sz="1600" dirty="0" smtClean="0"/>
              <a:t>[^  </a:t>
            </a:r>
            <a:r>
              <a:rPr lang="en-US" sz="1600" dirty="0" smtClean="0"/>
              <a:t>] 		Matches </a:t>
            </a:r>
            <a:r>
              <a:rPr lang="en-US" sz="1600" dirty="0" smtClean="0"/>
              <a:t>a single character that is not contained within the brackets</a:t>
            </a:r>
          </a:p>
          <a:p>
            <a:r>
              <a:rPr lang="en-US" sz="1600" dirty="0" smtClean="0"/>
              <a:t>^ 		Matches </a:t>
            </a:r>
            <a:r>
              <a:rPr lang="en-US" sz="1600" dirty="0" smtClean="0"/>
              <a:t>the starting position within the string</a:t>
            </a:r>
          </a:p>
          <a:p>
            <a:r>
              <a:rPr lang="en-US" sz="1600" dirty="0" smtClean="0"/>
              <a:t>$ 		Matches </a:t>
            </a:r>
            <a:r>
              <a:rPr lang="en-US" sz="1600" dirty="0" smtClean="0"/>
              <a:t>the ending position of the string</a:t>
            </a:r>
          </a:p>
          <a:p>
            <a:r>
              <a:rPr lang="en-US" sz="1600" dirty="0" smtClean="0"/>
              <a:t>(  </a:t>
            </a:r>
            <a:r>
              <a:rPr lang="en-US" sz="1600" dirty="0" smtClean="0"/>
              <a:t>) 		Defines </a:t>
            </a:r>
            <a:r>
              <a:rPr lang="en-US" sz="1600" dirty="0" smtClean="0"/>
              <a:t>a marked </a:t>
            </a:r>
            <a:r>
              <a:rPr lang="en-US" sz="1600" dirty="0" err="1" smtClean="0"/>
              <a:t>subexpression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The </a:t>
            </a:r>
            <a:r>
              <a:rPr lang="en-US" sz="1600" dirty="0" smtClean="0"/>
              <a:t>string matched can be recalled later with \n (n = 0+)</a:t>
            </a:r>
          </a:p>
          <a:p>
            <a:r>
              <a:rPr lang="en-US" sz="1600" dirty="0" smtClean="0"/>
              <a:t>\</a:t>
            </a:r>
            <a:r>
              <a:rPr lang="en-US" sz="1600" dirty="0" smtClean="0"/>
              <a:t>n 		Matches </a:t>
            </a:r>
            <a:r>
              <a:rPr lang="en-US" sz="1600" dirty="0" smtClean="0"/>
              <a:t>the nth marked </a:t>
            </a:r>
            <a:r>
              <a:rPr lang="en-US" sz="1600" dirty="0" err="1" smtClean="0"/>
              <a:t>subexpression</a:t>
            </a:r>
            <a:r>
              <a:rPr lang="en-US" sz="1600" dirty="0" smtClean="0"/>
              <a:t> matched where 9 is a digit from 1-9</a:t>
            </a:r>
          </a:p>
          <a:p>
            <a:r>
              <a:rPr lang="en-US" sz="1600" dirty="0" smtClean="0"/>
              <a:t>{</a:t>
            </a:r>
            <a:r>
              <a:rPr lang="en-US" sz="1600" dirty="0" err="1" smtClean="0"/>
              <a:t>m,n</a:t>
            </a:r>
            <a:r>
              <a:rPr lang="en-US" sz="1600" dirty="0" smtClean="0"/>
              <a:t>} 		Matches </a:t>
            </a:r>
            <a:r>
              <a:rPr lang="en-US" sz="1600" dirty="0" smtClean="0"/>
              <a:t>the preceding element at least m and not more than n times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755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6838</Words>
  <Application>Microsoft Macintosh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(?i)reg(ular expressions?|ex(p|es)?)</vt:lpstr>
      <vt:lpstr>PowerPoint Presentation</vt:lpstr>
      <vt:lpstr>Regex can be a pain</vt:lpstr>
      <vt:lpstr>Regex is amazing</vt:lpstr>
      <vt:lpstr>Regex (Regular Expressions)</vt:lpstr>
      <vt:lpstr>Basic concepts</vt:lpstr>
      <vt:lpstr>Example</vt:lpstr>
      <vt:lpstr>Answer</vt:lpstr>
      <vt:lpstr>More syntax</vt:lpstr>
      <vt:lpstr>More examples</vt:lpstr>
      <vt:lpstr> A shallow dip into how it works</vt:lpstr>
      <vt:lpstr>Practice</vt:lpstr>
      <vt:lpstr>Tools</vt:lpstr>
      <vt:lpstr>(&lt;delim1&gt;[""']{0,2})(?!#|http|ftp|mailto|javascript)</vt:lpstr>
      <vt:lpstr>PowerPoint Presentation</vt:lpstr>
      <vt:lpstr>PowerPoint Presentation</vt:lpstr>
      <vt:lpstr>Try this one </vt:lpstr>
      <vt:lpstr>Regex crossword</vt:lpstr>
      <vt:lpstr>Learn more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asdf</dc:creator>
  <cp:lastModifiedBy>_</cp:lastModifiedBy>
  <cp:revision>16</cp:revision>
  <dcterms:created xsi:type="dcterms:W3CDTF">2014-04-23T20:13:47Z</dcterms:created>
  <dcterms:modified xsi:type="dcterms:W3CDTF">2015-04-13T00:05:22Z</dcterms:modified>
</cp:coreProperties>
</file>