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3" r:id="rId8"/>
    <p:sldId id="275" r:id="rId9"/>
    <p:sldId id="272" r:id="rId10"/>
    <p:sldId id="276" r:id="rId11"/>
    <p:sldId id="279" r:id="rId12"/>
    <p:sldId id="269" r:id="rId13"/>
    <p:sldId id="277" r:id="rId14"/>
    <p:sldId id="278" r:id="rId15"/>
    <p:sldId id="280" r:id="rId16"/>
    <p:sldId id="281" r:id="rId17"/>
    <p:sldId id="258" r:id="rId18"/>
    <p:sldId id="263" r:id="rId19"/>
    <p:sldId id="264" r:id="rId20"/>
    <p:sldId id="265" r:id="rId21"/>
    <p:sldId id="259" r:id="rId22"/>
    <p:sldId id="260" r:id="rId23"/>
    <p:sldId id="261" r:id="rId24"/>
    <p:sldId id="26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BB29-ADC1-6D4F-93FA-DE04A5ADCBB5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ndex.php?name=bo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ndex.php?name=%3Cp%3Esteve%3C/p%3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ndex.php?name=%3Cscript%3Ealert(0)%3C/script%3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ligarsiel.com/Projects/howbrowserswork1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__  ____  __ 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\ \/ / _\/ _\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\  /\ \ \ \ 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/  \_\ \_\ \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/_/\_\__/\__/ 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3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Given the following HTML</a:t>
            </a:r>
          </a:p>
          <a:p>
            <a:pPr marL="400050" lvl="1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    Hello world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&lt;/html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The following </a:t>
            </a:r>
            <a:r>
              <a:rPr lang="en-US" dirty="0" smtClean="0">
                <a:solidFill>
                  <a:prstClr val="black"/>
                </a:solidFill>
              </a:rPr>
              <a:t>tree construction occurs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First mode is the “initial mode”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“html” token is received and leads to a “before html” state which results in a reprocessing of the token in that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An </a:t>
            </a:r>
            <a:r>
              <a:rPr lang="en-US" dirty="0" err="1" smtClean="0">
                <a:solidFill>
                  <a:prstClr val="black"/>
                </a:solidFill>
              </a:rPr>
              <a:t>HTMLHtmlElement</a:t>
            </a:r>
            <a:r>
              <a:rPr lang="en-US" dirty="0" smtClean="0">
                <a:solidFill>
                  <a:prstClr val="black"/>
                </a:solidFill>
              </a:rPr>
              <a:t> element is created and appended to the DOM tree and state changed to “before head”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“body” token is received and an </a:t>
            </a:r>
            <a:r>
              <a:rPr lang="en-US" dirty="0" err="1" smtClean="0">
                <a:solidFill>
                  <a:prstClr val="black"/>
                </a:solidFill>
              </a:rPr>
              <a:t>HTMLHeadElement</a:t>
            </a:r>
            <a:r>
              <a:rPr lang="en-US" dirty="0" smtClean="0">
                <a:solidFill>
                  <a:prstClr val="black"/>
                </a:solidFill>
              </a:rPr>
              <a:t> is created and is added to the tree automatically (notice it handles the lack of expected “head” token). State changes to “in head” and then “after head”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“body” token is reprocessed, </a:t>
            </a:r>
            <a:r>
              <a:rPr lang="en-US" dirty="0" err="1" smtClean="0">
                <a:solidFill>
                  <a:prstClr val="black"/>
                </a:solidFill>
              </a:rPr>
              <a:t>HTMLBodyElement</a:t>
            </a:r>
            <a:r>
              <a:rPr lang="en-US" dirty="0" smtClean="0">
                <a:solidFill>
                  <a:prstClr val="black"/>
                </a:solidFill>
              </a:rPr>
              <a:t> is created and inserted, state becomes “in body”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“H” is received, Text node is created and other characters are appended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“body end” token received and state changes to “after body”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“html end” token received and state changes to “after after body”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“end of file” token received and parsing is finished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6205" y="1443558"/>
            <a:ext cx="33650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Given the following tokens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h</a:t>
            </a:r>
            <a:r>
              <a:rPr lang="en-US" sz="1400" dirty="0" smtClean="0"/>
              <a:t>tml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b</a:t>
            </a:r>
            <a:r>
              <a:rPr lang="en-US" sz="1400" dirty="0" smtClean="0"/>
              <a:t>ody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“H” through “d” character tokens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b</a:t>
            </a:r>
            <a:r>
              <a:rPr lang="en-US" sz="1400" dirty="0" smtClean="0"/>
              <a:t>ody end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h</a:t>
            </a:r>
            <a:r>
              <a:rPr lang="en-US" sz="1400" dirty="0" smtClean="0"/>
              <a:t>tml end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e</a:t>
            </a:r>
            <a:r>
              <a:rPr lang="en-US" sz="1400" dirty="0" smtClean="0"/>
              <a:t>nd of 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89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0"/>
            <a:ext cx="4744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html&gt;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	&lt;</a:t>
            </a:r>
            <a:r>
              <a:rPr lang="en-US" sz="1200" dirty="0">
                <a:latin typeface="Consolas"/>
                <a:cs typeface="Consolas"/>
              </a:rPr>
              <a:t>body&gt;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&lt;p&gt;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	Hello World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&lt;/p&gt;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&lt;div&gt; &lt;</a:t>
            </a:r>
            <a:r>
              <a:rPr lang="en-US" sz="1200" dirty="0" err="1">
                <a:latin typeface="Consolas"/>
                <a:cs typeface="Consolas"/>
              </a:rPr>
              <a:t>img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src</a:t>
            </a:r>
            <a:r>
              <a:rPr lang="en-US" sz="1200" dirty="0">
                <a:latin typeface="Consolas"/>
                <a:cs typeface="Consolas"/>
              </a:rPr>
              <a:t>="</a:t>
            </a:r>
            <a:r>
              <a:rPr lang="en-US" sz="1200" dirty="0" err="1">
                <a:latin typeface="Consolas"/>
                <a:cs typeface="Consolas"/>
              </a:rPr>
              <a:t>example.png</a:t>
            </a:r>
            <a:r>
              <a:rPr lang="en-US" sz="1200" dirty="0">
                <a:latin typeface="Consolas"/>
                <a:cs typeface="Consolas"/>
              </a:rPr>
              <a:t>"/&gt;&lt;/div&gt;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&lt;/body&gt;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81" y="2170591"/>
            <a:ext cx="3776837" cy="20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Imagine a situation where the HTML is rendered dynamically server-side: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&lt;?</a:t>
            </a:r>
            <a:r>
              <a:rPr lang="en-US" sz="1400" dirty="0" err="1" smtClean="0">
                <a:latin typeface="Consolas"/>
                <a:cs typeface="Consolas"/>
              </a:rPr>
              <a:t>php</a:t>
            </a:r>
            <a:endParaRPr lang="en-US" sz="14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&lt;</a:t>
            </a:r>
            <a:r>
              <a:rPr lang="en-US" sz="14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&lt;</a:t>
            </a:r>
            <a:r>
              <a:rPr lang="en-US" sz="1400" dirty="0">
                <a:latin typeface="Consolas"/>
                <a:cs typeface="Consolas"/>
              </a:rPr>
              <a:t>body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Hello $_GET[“name”]</a:t>
            </a:r>
            <a:endParaRPr lang="en-US" sz="14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&lt;</a:t>
            </a:r>
            <a:r>
              <a:rPr lang="en-US" sz="1400" dirty="0">
                <a:latin typeface="Consolas"/>
                <a:cs typeface="Consolas"/>
              </a:rPr>
              <a:t>/body&gt;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&lt;</a:t>
            </a:r>
            <a:r>
              <a:rPr lang="en-US" sz="1400" dirty="0">
                <a:latin typeface="Consolas"/>
                <a:cs typeface="Consolas"/>
              </a:rPr>
              <a:t>/html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?&gt;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3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9620"/>
          </a:xfrm>
        </p:spPr>
        <p:txBody>
          <a:bodyPr>
            <a:normAutofit/>
          </a:bodyPr>
          <a:lstStyle/>
          <a:p>
            <a:r>
              <a:rPr lang="en-US" sz="1600" dirty="0"/>
              <a:t>If you go to </a:t>
            </a:r>
            <a:r>
              <a:rPr lang="en-US" sz="1600" dirty="0">
                <a:hlinkClick r:id="rId2"/>
              </a:rPr>
              <a:t>http://example.com/index.php?name=bob</a:t>
            </a:r>
            <a:r>
              <a:rPr lang="en-US" sz="1600" dirty="0"/>
              <a:t> the response is: </a:t>
            </a:r>
          </a:p>
          <a:p>
            <a:pPr marL="400050" lvl="1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    Hello bob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&lt;/html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84319"/>
            <a:ext cx="33778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resulting tokens looks like this: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body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“H” through “b” </a:t>
            </a:r>
            <a:r>
              <a:rPr lang="en-US" sz="1500" dirty="0" smtClean="0"/>
              <a:t>characters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body </a:t>
            </a:r>
            <a:r>
              <a:rPr lang="en-US" sz="1500" dirty="0"/>
              <a:t>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end of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7759" y="3384319"/>
            <a:ext cx="31598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resulting tree looks like this: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+---------------+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|</a:t>
            </a:r>
            <a:r>
              <a:rPr lang="en-US" sz="1000" dirty="0" err="1">
                <a:latin typeface="Consolas"/>
                <a:cs typeface="Consolas"/>
              </a:rPr>
              <a:t>HTMLHtmlElement</a:t>
            </a:r>
            <a:r>
              <a:rPr lang="en-US" sz="10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+-----+---------+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+-----v---------+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|</a:t>
            </a:r>
            <a:r>
              <a:rPr lang="en-US" sz="1000" dirty="0" err="1">
                <a:latin typeface="Consolas"/>
                <a:cs typeface="Consolas"/>
              </a:rPr>
              <a:t>HTMLHeadElement</a:t>
            </a:r>
            <a:r>
              <a:rPr lang="en-US" sz="10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+-----+---------+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+-----v---------+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|</a:t>
            </a:r>
            <a:r>
              <a:rPr lang="en-US" sz="1000" dirty="0" err="1">
                <a:latin typeface="Consolas"/>
                <a:cs typeface="Consolas"/>
              </a:rPr>
              <a:t>HTMLBodyElement</a:t>
            </a:r>
            <a:r>
              <a:rPr lang="en-US" sz="10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+-----+---------+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+--v---+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| Text |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+------+ </a:t>
            </a:r>
          </a:p>
        </p:txBody>
      </p:sp>
    </p:spTree>
    <p:extLst>
      <p:ext uri="{BB962C8B-B14F-4D97-AF65-F5344CB8AC3E}">
        <p14:creationId xmlns:p14="http://schemas.microsoft.com/office/powerpoint/2010/main" val="170022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6384"/>
          </a:xfrm>
        </p:spPr>
        <p:txBody>
          <a:bodyPr/>
          <a:lstStyle/>
          <a:p>
            <a:r>
              <a:rPr lang="en-US" sz="1600" dirty="0"/>
              <a:t>If you go to </a:t>
            </a:r>
            <a:r>
              <a:rPr lang="en-US" sz="1600" dirty="0" smtClean="0">
                <a:hlinkClick r:id="rId2"/>
              </a:rPr>
              <a:t>http://example.com/index.php?name=&lt;p&gt;steve&lt;/p&gt;</a:t>
            </a:r>
            <a:r>
              <a:rPr lang="en-US" sz="1600" dirty="0" smtClean="0"/>
              <a:t> </a:t>
            </a:r>
            <a:r>
              <a:rPr lang="en-US" sz="1600" dirty="0"/>
              <a:t>the response is: </a:t>
            </a:r>
          </a:p>
          <a:p>
            <a:pPr marL="400050" lvl="1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    Hello </a:t>
            </a:r>
            <a:r>
              <a:rPr lang="en-US" sz="1000" dirty="0" smtClean="0">
                <a:latin typeface="Consolas"/>
                <a:cs typeface="Consolas"/>
              </a:rPr>
              <a:t>&lt;p&gt;</a:t>
            </a:r>
            <a:r>
              <a:rPr lang="en-US" sz="1000" dirty="0" err="1" smtClean="0">
                <a:latin typeface="Consolas"/>
                <a:cs typeface="Consolas"/>
              </a:rPr>
              <a:t>steve</a:t>
            </a:r>
            <a:r>
              <a:rPr lang="en-US" sz="1000" dirty="0" smtClean="0">
                <a:latin typeface="Consolas"/>
                <a:cs typeface="Consolas"/>
              </a:rPr>
              <a:t>&lt;/p&gt;</a:t>
            </a: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&lt;/html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84319"/>
            <a:ext cx="337784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resulting tokens looks like this: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</a:t>
            </a:r>
            <a:r>
              <a:rPr lang="en-US" sz="1500" dirty="0" smtClean="0"/>
              <a:t>tml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</a:t>
            </a:r>
            <a:r>
              <a:rPr lang="en-US" sz="1500" dirty="0" smtClean="0"/>
              <a:t>ody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p</a:t>
            </a:r>
            <a:r>
              <a:rPr lang="en-US" sz="1500" dirty="0" smtClean="0"/>
              <a:t>aragraph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“s” through “e” characters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p</a:t>
            </a:r>
            <a:r>
              <a:rPr lang="en-US" sz="1500" dirty="0" smtClean="0"/>
              <a:t>aragraph end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body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end of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7759" y="3384319"/>
            <a:ext cx="31598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resulting tree looks like this: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</a:t>
            </a:r>
            <a:r>
              <a:rPr lang="fr-FR" sz="800" dirty="0" smtClean="0">
                <a:latin typeface="Consolas"/>
                <a:cs typeface="Consolas"/>
              </a:rPr>
              <a:t>  +</a:t>
            </a:r>
            <a:r>
              <a:rPr lang="fr-FR" sz="800" dirty="0">
                <a:latin typeface="Consolas"/>
                <a:cs typeface="Consolas"/>
              </a:rPr>
              <a:t>---------------+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|</a:t>
            </a:r>
            <a:r>
              <a:rPr lang="fr-FR" sz="800" dirty="0" err="1">
                <a:latin typeface="Consolas"/>
                <a:cs typeface="Consolas"/>
              </a:rPr>
              <a:t>HTMLHtmlElement</a:t>
            </a:r>
            <a:r>
              <a:rPr lang="fr-FR" sz="800" dirty="0">
                <a:latin typeface="Consolas"/>
                <a:cs typeface="Consolas"/>
              </a:rPr>
              <a:t>|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+-----+---------+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+-----v---------+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|</a:t>
            </a:r>
            <a:r>
              <a:rPr lang="fr-FR" sz="800" dirty="0" err="1">
                <a:latin typeface="Consolas"/>
                <a:cs typeface="Consolas"/>
              </a:rPr>
              <a:t>HTMLHeadElement</a:t>
            </a:r>
            <a:r>
              <a:rPr lang="fr-FR" sz="800" dirty="0">
                <a:latin typeface="Consolas"/>
                <a:cs typeface="Consolas"/>
              </a:rPr>
              <a:t>|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+-----+---------+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+-----v---------+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|</a:t>
            </a:r>
            <a:r>
              <a:rPr lang="fr-FR" sz="800" dirty="0" err="1">
                <a:latin typeface="Consolas"/>
                <a:cs typeface="Consolas"/>
              </a:rPr>
              <a:t>HTMLBodyElement</a:t>
            </a:r>
            <a:r>
              <a:rPr lang="fr-FR" sz="800" dirty="0">
                <a:latin typeface="Consolas"/>
                <a:cs typeface="Consolas"/>
              </a:rPr>
              <a:t>|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+-----+---------+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+--------v-----------+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|</a:t>
            </a:r>
            <a:r>
              <a:rPr lang="fr-FR" sz="800" dirty="0" err="1">
                <a:latin typeface="Consolas"/>
                <a:cs typeface="Consolas"/>
              </a:rPr>
              <a:t>HTMLParagraphElement</a:t>
            </a:r>
            <a:r>
              <a:rPr lang="fr-FR" sz="8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+--------+-----------+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+--v---+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| </a:t>
            </a:r>
            <a:r>
              <a:rPr lang="fr-FR" sz="800" dirty="0" err="1">
                <a:latin typeface="Consolas"/>
                <a:cs typeface="Consolas"/>
              </a:rPr>
              <a:t>Text</a:t>
            </a:r>
            <a:r>
              <a:rPr lang="fr-FR" sz="800" dirty="0">
                <a:latin typeface="Consolas"/>
                <a:cs typeface="Consolas"/>
              </a:rPr>
              <a:t> |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+------+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578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5542"/>
          </a:xfrm>
        </p:spPr>
        <p:txBody>
          <a:bodyPr/>
          <a:lstStyle/>
          <a:p>
            <a:r>
              <a:rPr lang="en-US" sz="1600" dirty="0"/>
              <a:t>If you go to </a:t>
            </a:r>
            <a:r>
              <a:rPr lang="en-US" sz="1600" dirty="0" smtClean="0">
                <a:hlinkClick r:id="rId2"/>
              </a:rPr>
              <a:t>http://example.com/index.php?name=&lt;script&gt;alert(0)&lt;/script&gt;</a:t>
            </a:r>
            <a:r>
              <a:rPr lang="en-US" sz="1600" dirty="0" smtClean="0"/>
              <a:t> </a:t>
            </a:r>
            <a:r>
              <a:rPr lang="en-US" sz="1600" dirty="0"/>
              <a:t>the response is: </a:t>
            </a:r>
          </a:p>
          <a:p>
            <a:pPr marL="400050" lvl="1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    Hello </a:t>
            </a:r>
            <a:r>
              <a:rPr lang="en-US" sz="1000" dirty="0" smtClean="0">
                <a:latin typeface="Consolas"/>
                <a:cs typeface="Consolas"/>
              </a:rPr>
              <a:t>&lt;script&gt;alert(0)&lt;/script&gt;</a:t>
            </a: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&lt;/html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84319"/>
            <a:ext cx="354456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resulting tokens looks like this: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</a:t>
            </a:r>
            <a:r>
              <a:rPr lang="en-US" sz="1500" dirty="0" smtClean="0"/>
              <a:t>tml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</a:t>
            </a:r>
            <a:r>
              <a:rPr lang="en-US" sz="1500" dirty="0" smtClean="0"/>
              <a:t>ody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script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“a” </a:t>
            </a:r>
            <a:r>
              <a:rPr lang="en-US" sz="1500" dirty="0"/>
              <a:t>through </a:t>
            </a:r>
            <a:r>
              <a:rPr lang="en-US" sz="1500" dirty="0" smtClean="0"/>
              <a:t>“)” </a:t>
            </a:r>
            <a:r>
              <a:rPr lang="en-US" sz="1500" dirty="0"/>
              <a:t>character </a:t>
            </a:r>
            <a:r>
              <a:rPr lang="en-US" sz="1500" dirty="0" smtClean="0"/>
              <a:t>tokens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s</a:t>
            </a:r>
            <a:r>
              <a:rPr lang="en-US" sz="1500" dirty="0" smtClean="0"/>
              <a:t>cript end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body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end of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7759" y="3384319"/>
            <a:ext cx="31598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resulting tree looks like this: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+---------------+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|</a:t>
            </a:r>
            <a:r>
              <a:rPr lang="fr-FR" sz="800" dirty="0" err="1">
                <a:latin typeface="Consolas"/>
                <a:cs typeface="Consolas"/>
              </a:rPr>
              <a:t>HTMLHtmlElement</a:t>
            </a:r>
            <a:r>
              <a:rPr lang="fr-FR" sz="800" dirty="0">
                <a:latin typeface="Consolas"/>
                <a:cs typeface="Consolas"/>
              </a:rPr>
              <a:t>|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+-----+---------+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+-----v---------+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|</a:t>
            </a:r>
            <a:r>
              <a:rPr lang="fr-FR" sz="800" dirty="0" err="1">
                <a:latin typeface="Consolas"/>
                <a:cs typeface="Consolas"/>
              </a:rPr>
              <a:t>HTMLHeadElement</a:t>
            </a:r>
            <a:r>
              <a:rPr lang="fr-FR" sz="800" dirty="0">
                <a:latin typeface="Consolas"/>
                <a:cs typeface="Consolas"/>
              </a:rPr>
              <a:t>|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+-----+---------+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+-----v---------+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|</a:t>
            </a:r>
            <a:r>
              <a:rPr lang="fr-FR" sz="800" dirty="0" err="1">
                <a:latin typeface="Consolas"/>
                <a:cs typeface="Consolas"/>
              </a:rPr>
              <a:t>HTMLBodyElement</a:t>
            </a:r>
            <a:r>
              <a:rPr lang="fr-FR" sz="800" dirty="0">
                <a:latin typeface="Consolas"/>
                <a:cs typeface="Consolas"/>
              </a:rPr>
              <a:t>|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+-----+---------+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+------+----------+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|</a:t>
            </a:r>
            <a:r>
              <a:rPr lang="fr-FR" sz="800" dirty="0" err="1">
                <a:latin typeface="Consolas"/>
                <a:cs typeface="Consolas"/>
              </a:rPr>
              <a:t>HTMLScriptElement</a:t>
            </a:r>
            <a:r>
              <a:rPr lang="fr-FR" sz="8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+------+----------+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+--v---+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| </a:t>
            </a:r>
            <a:r>
              <a:rPr lang="fr-FR" sz="800" dirty="0" err="1">
                <a:latin typeface="Consolas"/>
                <a:cs typeface="Consolas"/>
              </a:rPr>
              <a:t>Text</a:t>
            </a:r>
            <a:r>
              <a:rPr lang="fr-FR" sz="800" dirty="0">
                <a:latin typeface="Consolas"/>
                <a:cs typeface="Consolas"/>
              </a:rPr>
              <a:t> |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+------+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11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(reflected)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9" y="2027419"/>
            <a:ext cx="8028877" cy="39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(stored/persistent)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6" y="1594877"/>
            <a:ext cx="7787467" cy="44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(DOM based)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0" y="1417638"/>
            <a:ext cx="7544109" cy="48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classic code </a:t>
            </a:r>
            <a:r>
              <a:rPr lang="en-US" dirty="0" smtClean="0"/>
              <a:t>vs. </a:t>
            </a:r>
            <a:r>
              <a:rPr lang="en-US" dirty="0" smtClean="0"/>
              <a:t>data problem</a:t>
            </a:r>
          </a:p>
          <a:p>
            <a:r>
              <a:rPr lang="en-US" dirty="0" smtClean="0"/>
              <a:t>User input (data) is interpreted as code and executed</a:t>
            </a:r>
          </a:p>
          <a:p>
            <a:r>
              <a:rPr lang="en-US" dirty="0" smtClean="0"/>
              <a:t>Never trust user input!!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Reflected</a:t>
            </a:r>
          </a:p>
          <a:p>
            <a:pPr lvl="1"/>
            <a:r>
              <a:rPr lang="en-US" dirty="0" smtClean="0"/>
              <a:t>Stored/Persistent</a:t>
            </a:r>
          </a:p>
          <a:p>
            <a:pPr lvl="1"/>
            <a:r>
              <a:rPr lang="en-US" dirty="0" smtClean="0"/>
              <a:t>DOM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so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sites </a:t>
            </a:r>
            <a:r>
              <a:rPr lang="en-US" dirty="0" smtClean="0"/>
              <a:t>consume a </a:t>
            </a:r>
            <a:r>
              <a:rPr lang="en-US" dirty="0" smtClean="0"/>
              <a:t>lot of user input</a:t>
            </a:r>
          </a:p>
          <a:p>
            <a:r>
              <a:rPr lang="en-US" dirty="0" smtClean="0"/>
              <a:t>Web 2.0 means web </a:t>
            </a:r>
            <a:r>
              <a:rPr lang="en-US" i="1" dirty="0" smtClean="0"/>
              <a:t>applications</a:t>
            </a:r>
            <a:endParaRPr lang="en-US" dirty="0" smtClean="0"/>
          </a:p>
          <a:p>
            <a:r>
              <a:rPr lang="en-US" dirty="0" smtClean="0"/>
              <a:t>Used to be extra work to sanitize everything</a:t>
            </a:r>
          </a:p>
          <a:p>
            <a:r>
              <a:rPr lang="en-US" dirty="0" smtClean="0"/>
              <a:t>Now it happens by default for newer frameworks</a:t>
            </a:r>
          </a:p>
          <a:p>
            <a:pPr lvl="1"/>
            <a:r>
              <a:rPr lang="en-US" dirty="0" smtClean="0"/>
              <a:t>A lot of old code out there</a:t>
            </a:r>
          </a:p>
          <a:p>
            <a:pPr lvl="1"/>
            <a:r>
              <a:rPr lang="en-US" dirty="0" err="1" smtClean="0"/>
              <a:t>Devs</a:t>
            </a:r>
            <a:r>
              <a:rPr lang="en-US" dirty="0" smtClean="0"/>
              <a:t> doing weird things</a:t>
            </a:r>
          </a:p>
          <a:p>
            <a:pPr lvl="1"/>
            <a:r>
              <a:rPr lang="en-US" dirty="0" smtClean="0"/>
              <a:t>Functionality &gt; security for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ajor attacks</a:t>
            </a:r>
          </a:p>
          <a:p>
            <a:pPr lvl="1"/>
            <a:r>
              <a:rPr lang="en-US" dirty="0" smtClean="0"/>
              <a:t>Stealing </a:t>
            </a:r>
            <a:r>
              <a:rPr lang="en-US" dirty="0" smtClean="0"/>
              <a:t>session tokens</a:t>
            </a:r>
          </a:p>
          <a:p>
            <a:pPr lvl="1"/>
            <a:r>
              <a:rPr lang="en-US" dirty="0" smtClean="0"/>
              <a:t>Faking </a:t>
            </a:r>
            <a:r>
              <a:rPr lang="en-US" dirty="0" smtClean="0"/>
              <a:t>login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Inducing user action</a:t>
            </a:r>
            <a:endParaRPr lang="en-US" dirty="0" smtClean="0"/>
          </a:p>
          <a:p>
            <a:pPr lvl="1"/>
            <a:r>
              <a:rPr lang="en-US" dirty="0" err="1" smtClean="0"/>
              <a:t>Keylogging</a:t>
            </a:r>
            <a:endParaRPr lang="en-US" dirty="0" smtClean="0"/>
          </a:p>
          <a:p>
            <a:pPr lvl="1"/>
            <a:r>
              <a:rPr lang="en-US" dirty="0" smtClean="0"/>
              <a:t>Client-side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input in all the variables you can</a:t>
            </a:r>
          </a:p>
          <a:p>
            <a:pPr lvl="1"/>
            <a:r>
              <a:rPr lang="en-US" dirty="0" smtClean="0"/>
              <a:t>Use something sufficiently </a:t>
            </a:r>
            <a:r>
              <a:rPr lang="en-US" dirty="0" smtClean="0"/>
              <a:t>unique (farm animals)</a:t>
            </a:r>
            <a:endParaRPr lang="en-US" dirty="0" smtClean="0"/>
          </a:p>
          <a:p>
            <a:r>
              <a:rPr lang="en-US" dirty="0" smtClean="0"/>
              <a:t>See what is reflected back onto the page</a:t>
            </a:r>
          </a:p>
          <a:p>
            <a:r>
              <a:rPr lang="en-US" dirty="0" smtClean="0"/>
              <a:t>See what characters you can get through</a:t>
            </a:r>
          </a:p>
          <a:p>
            <a:r>
              <a:rPr lang="en-US" dirty="0" smtClean="0"/>
              <a:t>Figure out what you can do with the space you have and the characters you can get through</a:t>
            </a:r>
          </a:p>
          <a:p>
            <a:r>
              <a:rPr lang="en-US" dirty="0" smtClean="0"/>
              <a:t>Filter </a:t>
            </a:r>
            <a:r>
              <a:rPr lang="en-US" dirty="0" smtClean="0"/>
              <a:t>evasion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mitigate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Encoding</a:t>
            </a:r>
          </a:p>
          <a:p>
            <a:pPr lvl="1"/>
            <a:r>
              <a:rPr lang="en-US" dirty="0" smtClean="0"/>
              <a:t>&lt; becomes 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&gt; becomes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“ becomes &amp;quote;</a:t>
            </a:r>
          </a:p>
          <a:p>
            <a:pPr lvl="1"/>
            <a:r>
              <a:rPr lang="en-US" dirty="0" smtClean="0"/>
              <a:t>‘ becomes %</a:t>
            </a:r>
            <a:r>
              <a:rPr lang="en-US" dirty="0" err="1" smtClean="0"/>
              <a:t>apos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Things look </a:t>
            </a:r>
            <a:r>
              <a:rPr lang="en-US" dirty="0" smtClean="0"/>
              <a:t>okay in browser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will </a:t>
            </a:r>
            <a:r>
              <a:rPr lang="en-US" dirty="0" smtClean="0"/>
              <a:t>neutralize the attack</a:t>
            </a:r>
          </a:p>
          <a:p>
            <a:r>
              <a:rPr lang="en-US" dirty="0" smtClean="0"/>
              <a:t>Browser mitigations (good job Chrome!)</a:t>
            </a:r>
          </a:p>
          <a:p>
            <a:r>
              <a:rPr lang="en-US" dirty="0" smtClean="0"/>
              <a:t>Validate input: regex [A-Za-z0-9+\s]+</a:t>
            </a:r>
          </a:p>
          <a:p>
            <a:r>
              <a:rPr lang="en-US" dirty="0" smtClean="0"/>
              <a:t>Use mature frameworks and don’t be “clever”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9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thanks to: </a:t>
            </a:r>
            <a:r>
              <a:rPr lang="en-US" dirty="0">
                <a:hlinkClick r:id="rId2"/>
              </a:rPr>
              <a:t>http://taligarsiel.com/Projects/howbrowserswork1.</a:t>
            </a:r>
            <a:r>
              <a:rPr lang="en-US" dirty="0" smtClean="0">
                <a:hlinkClick r:id="rId2"/>
              </a:rPr>
              <a:t>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 Step Back – HTML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 browser sends a request to the server</a:t>
            </a:r>
          </a:p>
          <a:p>
            <a:pPr lvl="1"/>
            <a:r>
              <a:rPr lang="en-US" dirty="0" smtClean="0"/>
              <a:t>The server responds and the response body contains HTML</a:t>
            </a:r>
          </a:p>
          <a:p>
            <a:pPr lvl="1"/>
            <a:r>
              <a:rPr lang="en-US" dirty="0" smtClean="0"/>
              <a:t>The HTML is parsed by the browser and rendered and displayed on the screen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we are intentionally breezing over CSS, JS, images, etc. for the time being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Rendering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8341"/>
            <a:ext cx="7924800" cy="367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421" y="6106985"/>
            <a:ext cx="22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Webkit</a:t>
            </a:r>
            <a:r>
              <a:rPr lang="en-US" dirty="0" smtClean="0"/>
              <a:t> rendering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991796" cy="4525963"/>
          </a:xfrm>
        </p:spPr>
        <p:txBody>
          <a:bodyPr/>
          <a:lstStyle/>
          <a:p>
            <a:r>
              <a:rPr lang="en-US" dirty="0" smtClean="0"/>
              <a:t>Parsing consists of two functions</a:t>
            </a:r>
          </a:p>
          <a:p>
            <a:pPr lvl="1"/>
            <a:r>
              <a:rPr lang="en-US" dirty="0" smtClean="0"/>
              <a:t>Lexical Analysis (</a:t>
            </a:r>
            <a:r>
              <a:rPr lang="en-US" dirty="0" err="1" smtClean="0"/>
              <a:t>Lexer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Break input into tokens</a:t>
            </a:r>
          </a:p>
          <a:p>
            <a:pPr lvl="1"/>
            <a:r>
              <a:rPr lang="en-US" dirty="0" smtClean="0"/>
              <a:t>Syntax Analysis (Parser)</a:t>
            </a:r>
          </a:p>
          <a:p>
            <a:pPr lvl="2"/>
            <a:r>
              <a:rPr lang="en-US" dirty="0" smtClean="0"/>
              <a:t>Applying language syntax rules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53" y="1600200"/>
            <a:ext cx="128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“tokenization”</a:t>
            </a:r>
          </a:p>
          <a:p>
            <a:r>
              <a:rPr lang="en-US" dirty="0" smtClean="0"/>
              <a:t>The basic algorithm is a state machine</a:t>
            </a:r>
          </a:p>
          <a:p>
            <a:pPr lvl="1"/>
            <a:r>
              <a:rPr lang="en-US" dirty="0" smtClean="0"/>
              <a:t>Each state leads to the next state</a:t>
            </a:r>
          </a:p>
          <a:p>
            <a:pPr lvl="1"/>
            <a:r>
              <a:rPr lang="en-US" dirty="0" smtClean="0"/>
              <a:t>Each character affects the processing of the next character</a:t>
            </a:r>
          </a:p>
          <a:p>
            <a:pPr lvl="1"/>
            <a:r>
              <a:rPr lang="en-US" dirty="0" smtClean="0"/>
              <a:t>The same character can be interpreted differently depending on the state of the state machine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83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Given the following HTML</a:t>
            </a:r>
          </a:p>
          <a:p>
            <a:pPr marL="400050" lvl="1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&lt;</a:t>
            </a:r>
            <a:r>
              <a:rPr lang="en-US" sz="2000" dirty="0">
                <a:latin typeface="Consolas"/>
                <a:cs typeface="Consolas"/>
              </a:rPr>
              <a:t>body&gt;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Hello </a:t>
            </a:r>
            <a:r>
              <a:rPr lang="en-US" sz="2000" dirty="0">
                <a:latin typeface="Consolas"/>
                <a:cs typeface="Consolas"/>
              </a:rPr>
              <a:t>world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&lt;</a:t>
            </a:r>
            <a:r>
              <a:rPr lang="en-US" sz="2000" dirty="0">
                <a:latin typeface="Consolas"/>
                <a:cs typeface="Consolas"/>
              </a:rPr>
              <a:t>/body&gt;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&lt;/html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The following Lexical Analysis occurs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initial state is the “data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the “&lt;“ character is encountered the state changes to “tag open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Consuming an “a-z” character causes creation of a “start tag token” and the state is changed to “tag name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“tag name state” occurs until the “&gt;” character is hit. Each character before that is part of the tag’s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the “&gt;” is hit the state reverts to the “data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“&lt;body&gt;” tag is treated the same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“Hello world” will be processed as character tokens until the “&lt;“ is hit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“&lt;“ will cause a “tag open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“/” will cause the creation of an “end tag token” and the state will enter “tag name state” until the “&gt;” is reached, then state will become “data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“&lt;/html&gt;” is treated the same</a:t>
            </a:r>
            <a:endParaRPr lang="en-US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07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65200"/>
            <a:ext cx="7962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Object Model (DOM) tree is constructed</a:t>
            </a:r>
          </a:p>
          <a:p>
            <a:r>
              <a:rPr lang="en-US" dirty="0" smtClean="0"/>
              <a:t>The Document is the root of the tree, elements are added</a:t>
            </a:r>
          </a:p>
          <a:p>
            <a:r>
              <a:rPr lang="en-US" dirty="0" smtClean="0"/>
              <a:t>Each node that comes out of the </a:t>
            </a:r>
            <a:r>
              <a:rPr lang="en-US" dirty="0" err="1" smtClean="0"/>
              <a:t>tokenizer</a:t>
            </a:r>
            <a:r>
              <a:rPr lang="en-US" dirty="0" smtClean="0"/>
              <a:t> is processed by the tree constructor</a:t>
            </a:r>
          </a:p>
          <a:p>
            <a:r>
              <a:rPr lang="en-US" dirty="0" smtClean="0"/>
              <a:t>Also a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2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1745</Words>
  <Application>Microsoft Macintosh PowerPoint</Application>
  <PresentationFormat>On-screen Show (4:3)</PresentationFormat>
  <Paragraphs>258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__  ____  __     \ \/ / _\/ _\     \  /\ \ \ \      /  \_\ \_\ \    /_/\_\__/\__/ </vt:lpstr>
      <vt:lpstr>Description</vt:lpstr>
      <vt:lpstr>First a Step Back – HTML Rendering</vt:lpstr>
      <vt:lpstr>HTML Rendering</vt:lpstr>
      <vt:lpstr>HTML Parsing</vt:lpstr>
      <vt:lpstr>Lexical Analysis</vt:lpstr>
      <vt:lpstr>Lexical Analysis - Example</vt:lpstr>
      <vt:lpstr>PowerPoint Presentation</vt:lpstr>
      <vt:lpstr>Syntax Analysis</vt:lpstr>
      <vt:lpstr>Syntax Analysis – Example</vt:lpstr>
      <vt:lpstr>PowerPoint Presentation</vt:lpstr>
      <vt:lpstr>HTML Parsing - Example</vt:lpstr>
      <vt:lpstr>Injecting HTML</vt:lpstr>
      <vt:lpstr>Injecting HTML</vt:lpstr>
      <vt:lpstr>Injecting HTML</vt:lpstr>
      <vt:lpstr>Injecting HTML</vt:lpstr>
      <vt:lpstr>How it works (reflected)</vt:lpstr>
      <vt:lpstr>How it works (stored/persistent)</vt:lpstr>
      <vt:lpstr>How it works (DOM based)</vt:lpstr>
      <vt:lpstr>PowerPoint Presentation</vt:lpstr>
      <vt:lpstr>Why it’s so common</vt:lpstr>
      <vt:lpstr>Why it’s bad</vt:lpstr>
      <vt:lpstr>How to find it</vt:lpstr>
      <vt:lpstr>How to mitigate it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  ____  __     \ \/ / _\/ _\     \  /\ \ \ \      /  \_\ \_\ \    /_/\_\__/\__/ </dc:title>
  <dc:creator>asdf</dc:creator>
  <cp:lastModifiedBy>_</cp:lastModifiedBy>
  <cp:revision>26</cp:revision>
  <dcterms:created xsi:type="dcterms:W3CDTF">2014-04-08T03:53:47Z</dcterms:created>
  <dcterms:modified xsi:type="dcterms:W3CDTF">2015-04-06T23:59:46Z</dcterms:modified>
</cp:coreProperties>
</file>