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75" r:id="rId5"/>
    <p:sldId id="260" r:id="rId6"/>
    <p:sldId id="286" r:id="rId7"/>
    <p:sldId id="261" r:id="rId8"/>
    <p:sldId id="276" r:id="rId9"/>
    <p:sldId id="277" r:id="rId10"/>
    <p:sldId id="279" r:id="rId11"/>
    <p:sldId id="288" r:id="rId12"/>
    <p:sldId id="287" r:id="rId13"/>
    <p:sldId id="262" r:id="rId14"/>
    <p:sldId id="280" r:id="rId15"/>
    <p:sldId id="289" r:id="rId16"/>
    <p:sldId id="290" r:id="rId17"/>
    <p:sldId id="271" r:id="rId18"/>
    <p:sldId id="272" r:id="rId19"/>
    <p:sldId id="278" r:id="rId20"/>
    <p:sldId id="281" r:id="rId21"/>
    <p:sldId id="292" r:id="rId22"/>
    <p:sldId id="293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20A1-8FF5-4147-A13D-FF06EB790196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CB58-E2D1-A441-8515-B1470C15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8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20A1-8FF5-4147-A13D-FF06EB790196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CB58-E2D1-A441-8515-B1470C15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5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20A1-8FF5-4147-A13D-FF06EB790196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CB58-E2D1-A441-8515-B1470C15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3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20A1-8FF5-4147-A13D-FF06EB790196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CB58-E2D1-A441-8515-B1470C15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20A1-8FF5-4147-A13D-FF06EB790196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CB58-E2D1-A441-8515-B1470C15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9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20A1-8FF5-4147-A13D-FF06EB790196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CB58-E2D1-A441-8515-B1470C15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0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20A1-8FF5-4147-A13D-FF06EB790196}" type="datetimeFigureOut">
              <a:rPr lang="en-US" smtClean="0"/>
              <a:t>5/12/15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CB58-E2D1-A441-8515-B1470C15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4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20A1-8FF5-4147-A13D-FF06EB790196}" type="datetimeFigureOut">
              <a:rPr lang="en-US" smtClean="0"/>
              <a:t>5/12/15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CB58-E2D1-A441-8515-B1470C15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5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20A1-8FF5-4147-A13D-FF06EB790196}" type="datetimeFigureOut">
              <a:rPr lang="en-US" smtClean="0"/>
              <a:t>5/12/15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CB58-E2D1-A441-8515-B1470C15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9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20A1-8FF5-4147-A13D-FF06EB790196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CB58-E2D1-A441-8515-B1470C15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20A1-8FF5-4147-A13D-FF06EB790196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CB58-E2D1-A441-8515-B1470C15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820A1-8FF5-4147-A13D-FF06EB790196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8CB58-E2D1-A441-8515-B1470C15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6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588" y="2034835"/>
            <a:ext cx="7772400" cy="2404687"/>
          </a:xfrm>
        </p:spPr>
        <p:txBody>
          <a:bodyPr>
            <a:noAutofit/>
          </a:bodyPr>
          <a:lstStyle/>
          <a:p>
            <a:pPr algn="l"/>
            <a:r>
              <a:rPr lang="fr-FR" sz="1400" dirty="0">
                <a:latin typeface="Consolas"/>
                <a:cs typeface="Consolas"/>
              </a:rPr>
              <a:t> ('-.                 .-') _    ('-. .-.                 </a:t>
            </a:r>
            <a:br>
              <a:rPr lang="fr-FR" sz="1400" dirty="0">
                <a:latin typeface="Consolas"/>
                <a:cs typeface="Consolas"/>
              </a:rPr>
            </a:br>
            <a:r>
              <a:rPr lang="fr-FR" sz="1400" dirty="0">
                <a:latin typeface="Consolas"/>
                <a:cs typeface="Consolas"/>
              </a:rPr>
              <a:t>  ( OO ).-.            (  OO) )  ( OO )  /                 </a:t>
            </a:r>
            <a:br>
              <a:rPr lang="fr-FR" sz="1400" dirty="0">
                <a:latin typeface="Consolas"/>
                <a:cs typeface="Consolas"/>
              </a:rPr>
            </a:br>
            <a:r>
              <a:rPr lang="fr-FR" sz="1400" dirty="0">
                <a:latin typeface="Consolas"/>
                <a:cs typeface="Consolas"/>
              </a:rPr>
              <a:t>  / . --. / ,--. ,--.  /     '._ ,--. ,--.                 </a:t>
            </a:r>
            <a:br>
              <a:rPr lang="fr-FR" sz="1400" dirty="0">
                <a:latin typeface="Consolas"/>
                <a:cs typeface="Consolas"/>
              </a:rPr>
            </a:br>
            <a:r>
              <a:rPr lang="fr-FR" sz="1400" dirty="0">
                <a:latin typeface="Consolas"/>
                <a:cs typeface="Consolas"/>
              </a:rPr>
              <a:t>  | \-.  \  |  | |  |  |'--...__)|  | |  |                 </a:t>
            </a:r>
            <a:br>
              <a:rPr lang="fr-FR" sz="1400" dirty="0">
                <a:latin typeface="Consolas"/>
                <a:cs typeface="Consolas"/>
              </a:rPr>
            </a:br>
            <a:r>
              <a:rPr lang="fr-FR" sz="1400" dirty="0">
                <a:latin typeface="Consolas"/>
                <a:cs typeface="Consolas"/>
              </a:rPr>
              <a:t>.-'-'  |  | |  | | .-')'--.  .--'|   .|  |                 </a:t>
            </a:r>
            <a:br>
              <a:rPr lang="fr-FR" sz="1400" dirty="0">
                <a:latin typeface="Consolas"/>
                <a:cs typeface="Consolas"/>
              </a:rPr>
            </a:br>
            <a:r>
              <a:rPr lang="fr-FR" sz="1400" dirty="0">
                <a:latin typeface="Consolas"/>
                <a:cs typeface="Consolas"/>
              </a:rPr>
              <a:t> \| |_.'  | |  |_|( OO )  |  |   |       |                 </a:t>
            </a:r>
            <a:br>
              <a:rPr lang="fr-FR" sz="1400" dirty="0">
                <a:latin typeface="Consolas"/>
                <a:cs typeface="Consolas"/>
              </a:rPr>
            </a:br>
            <a:r>
              <a:rPr lang="fr-FR" sz="1400" dirty="0">
                <a:latin typeface="Consolas"/>
                <a:cs typeface="Consolas"/>
              </a:rPr>
              <a:t>  |  .-.  | |  | | `-' /  |  |   |  .-.  |                 </a:t>
            </a:r>
            <a:br>
              <a:rPr lang="fr-FR" sz="1400" dirty="0">
                <a:latin typeface="Consolas"/>
                <a:cs typeface="Consolas"/>
              </a:rPr>
            </a:br>
            <a:r>
              <a:rPr lang="fr-FR" sz="1400" dirty="0">
                <a:latin typeface="Consolas"/>
                <a:cs typeface="Consolas"/>
              </a:rPr>
              <a:t>  |  | |  |('  '-'(_.-'   |  |   |  | |  |                 </a:t>
            </a:r>
            <a:br>
              <a:rPr lang="fr-FR" sz="1400" dirty="0">
                <a:latin typeface="Consolas"/>
                <a:cs typeface="Consolas"/>
              </a:rPr>
            </a:br>
            <a:r>
              <a:rPr lang="fr-FR" sz="1400" dirty="0">
                <a:latin typeface="Consolas"/>
                <a:cs typeface="Consolas"/>
              </a:rPr>
              <a:t>  `--' `--'  `-----'      `--'   `--' `--'                 </a:t>
            </a:r>
            <a:br>
              <a:rPr lang="fr-FR" sz="1400" dirty="0">
                <a:latin typeface="Consolas"/>
                <a:cs typeface="Consolas"/>
              </a:rPr>
            </a:br>
            <a:r>
              <a:rPr lang="fr-FR" sz="1400" dirty="0">
                <a:latin typeface="Consolas"/>
                <a:cs typeface="Consolas"/>
              </a:rPr>
              <a:t>           .-')     .-')                   ('-.    .-')    </a:t>
            </a:r>
            <a:br>
              <a:rPr lang="fr-FR" sz="1400" dirty="0">
                <a:latin typeface="Consolas"/>
                <a:cs typeface="Consolas"/>
              </a:rPr>
            </a:br>
            <a:r>
              <a:rPr lang="fr-FR" sz="1400" dirty="0">
                <a:latin typeface="Consolas"/>
                <a:cs typeface="Consolas"/>
              </a:rPr>
              <a:t>          ( OO ).  ( OO ).               _(  OO)  ( OO ).  </a:t>
            </a:r>
            <a:br>
              <a:rPr lang="fr-FR" sz="1400" dirty="0">
                <a:latin typeface="Consolas"/>
                <a:cs typeface="Consolas"/>
              </a:rPr>
            </a:br>
            <a:r>
              <a:rPr lang="fr-FR" sz="1400" dirty="0">
                <a:latin typeface="Consolas"/>
                <a:cs typeface="Consolas"/>
              </a:rPr>
              <a:t>  ,-.-') (_)---\_)(_)---\_) ,--. ,--.   (,------.(_)---\_) </a:t>
            </a:r>
            <a:br>
              <a:rPr lang="fr-FR" sz="1400" dirty="0">
                <a:latin typeface="Consolas"/>
                <a:cs typeface="Consolas"/>
              </a:rPr>
            </a:br>
            <a:r>
              <a:rPr lang="fr-FR" sz="1400" dirty="0">
                <a:latin typeface="Consolas"/>
                <a:cs typeface="Consolas"/>
              </a:rPr>
              <a:t>  |  |OO)/    _ | /    _ |  |  | |  |    |  .---'/    _ |  </a:t>
            </a:r>
            <a:br>
              <a:rPr lang="fr-FR" sz="1400" dirty="0">
                <a:latin typeface="Consolas"/>
                <a:cs typeface="Consolas"/>
              </a:rPr>
            </a:br>
            <a:r>
              <a:rPr lang="fr-FR" sz="1400" dirty="0">
                <a:latin typeface="Consolas"/>
                <a:cs typeface="Consolas"/>
              </a:rPr>
              <a:t>  |  |  \\  :` `. \  :` `.  |  | | .-')  |  |    \  :` `.  </a:t>
            </a:r>
            <a:br>
              <a:rPr lang="fr-FR" sz="1400" dirty="0">
                <a:latin typeface="Consolas"/>
                <a:cs typeface="Consolas"/>
              </a:rPr>
            </a:br>
            <a:r>
              <a:rPr lang="fr-FR" sz="1400" dirty="0">
                <a:latin typeface="Consolas"/>
                <a:cs typeface="Consolas"/>
              </a:rPr>
              <a:t>  |  |(_/ '..`''.) '..`''.) |  |_|( OO )(|  '--.  '..`''.) </a:t>
            </a:r>
            <a:br>
              <a:rPr lang="fr-FR" sz="1400" dirty="0">
                <a:latin typeface="Consolas"/>
                <a:cs typeface="Consolas"/>
              </a:rPr>
            </a:br>
            <a:r>
              <a:rPr lang="fr-FR" sz="1400" dirty="0">
                <a:latin typeface="Consolas"/>
                <a:cs typeface="Consolas"/>
              </a:rPr>
              <a:t> ,|  |_.'.-._)   \.-._)   \ |  | | `-' / |  .--' .-._)   \ </a:t>
            </a:r>
            <a:br>
              <a:rPr lang="fr-FR" sz="1400" dirty="0">
                <a:latin typeface="Consolas"/>
                <a:cs typeface="Consolas"/>
              </a:rPr>
            </a:br>
            <a:r>
              <a:rPr lang="fr-FR" sz="1400" dirty="0">
                <a:latin typeface="Consolas"/>
                <a:cs typeface="Consolas"/>
              </a:rPr>
              <a:t>(_|  |   \       /\       /('  '-'(_.-'  |  `---.\       / </a:t>
            </a:r>
            <a:br>
              <a:rPr lang="fr-FR" sz="1400" dirty="0">
                <a:latin typeface="Consolas"/>
                <a:cs typeface="Consolas"/>
              </a:rPr>
            </a:br>
            <a:r>
              <a:rPr lang="fr-FR" sz="1400" dirty="0">
                <a:latin typeface="Consolas"/>
                <a:cs typeface="Consolas"/>
              </a:rPr>
              <a:t>  `--'    `-----'  `-----'   `-----'     `------' `-----' </a:t>
            </a: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5319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Session Fixation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r>
              <a:rPr lang="en-US" dirty="0" smtClean="0"/>
              <a:t>Change the session token (keep the same format)</a:t>
            </a:r>
          </a:p>
          <a:p>
            <a:r>
              <a:rPr lang="en-US" dirty="0" smtClean="0"/>
              <a:t>Login again</a:t>
            </a:r>
          </a:p>
          <a:p>
            <a:r>
              <a:rPr lang="en-US" dirty="0" smtClean="0"/>
              <a:t>See if a new token is issued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99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Session Fixation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user logs in clear old session cookies and always set a new cookie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6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Improper Session Invalidation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7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Improper Session Invalidation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a user logs out the session should be deleted</a:t>
            </a:r>
          </a:p>
          <a:p>
            <a:r>
              <a:rPr lang="en-US" dirty="0" smtClean="0"/>
              <a:t>Sometimes it is only deleted client-side</a:t>
            </a:r>
          </a:p>
          <a:p>
            <a:pPr lvl="1"/>
            <a:r>
              <a:rPr lang="en-US" dirty="0" smtClean="0"/>
              <a:t>Using JavaScript or setting the cookie expiration date to sometime in the past</a:t>
            </a:r>
          </a:p>
          <a:p>
            <a:r>
              <a:rPr lang="en-US" dirty="0" smtClean="0"/>
              <a:t>An attacker with a stolen session won’t receive the client-side delete and can keep using the session</a:t>
            </a:r>
          </a:p>
          <a:p>
            <a:r>
              <a:rPr lang="en-US" dirty="0" smtClean="0"/>
              <a:t>Greatly increases the value of a stolen session</a:t>
            </a:r>
          </a:p>
        </p:txBody>
      </p:sp>
    </p:spTree>
    <p:extLst>
      <p:ext uri="{BB962C8B-B14F-4D97-AF65-F5344CB8AC3E}">
        <p14:creationId xmlns:p14="http://schemas.microsoft.com/office/powerpoint/2010/main" val="1666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for Improper Session Invalidation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r>
              <a:rPr lang="en-US" dirty="0" smtClean="0"/>
              <a:t>Copy the session token</a:t>
            </a:r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Put the old session token back</a:t>
            </a:r>
          </a:p>
          <a:p>
            <a:r>
              <a:rPr lang="en-US" dirty="0" smtClean="0"/>
              <a:t>See if you are logged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4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Fixing Improper Session Invalidation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Sessions must be deleted server side!!</a:t>
            </a:r>
          </a:p>
          <a:p>
            <a:r>
              <a:rPr lang="en-US" dirty="0" smtClean="0"/>
              <a:t>Clear the session token from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34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Timing Attacks &amp; User Enumeration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59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Operations take time</a:t>
            </a:r>
          </a:p>
          <a:p>
            <a:pPr lvl="1"/>
            <a:r>
              <a:rPr lang="en-US" dirty="0" smtClean="0"/>
              <a:t>Comparing two strings</a:t>
            </a:r>
          </a:p>
          <a:p>
            <a:pPr lvl="1"/>
            <a:r>
              <a:rPr lang="en-US" dirty="0" smtClean="0"/>
              <a:t>Looking up a user, then their password</a:t>
            </a:r>
          </a:p>
          <a:p>
            <a:pPr lvl="1"/>
            <a:r>
              <a:rPr lang="en-US" dirty="0" smtClean="0"/>
              <a:t>String validation checks</a:t>
            </a:r>
          </a:p>
          <a:p>
            <a:r>
              <a:rPr lang="en-US" dirty="0" smtClean="0"/>
              <a:t>The time it takes for an operation to complete leaks information about what is happening under the hood</a:t>
            </a:r>
          </a:p>
          <a:p>
            <a:r>
              <a:rPr lang="en-US" dirty="0" smtClean="0"/>
              <a:t>This can be exploited to find valid users, or even valid passwords</a:t>
            </a:r>
          </a:p>
        </p:txBody>
      </p:sp>
    </p:spTree>
    <p:extLst>
      <p:ext uri="{BB962C8B-B14F-4D97-AF65-F5344CB8AC3E}">
        <p14:creationId xmlns:p14="http://schemas.microsoft.com/office/powerpoint/2010/main" val="4005703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Timing attack</a:t>
            </a:r>
          </a:p>
          <a:p>
            <a:pPr lvl="1"/>
            <a:r>
              <a:rPr lang="en-US" dirty="0" smtClean="0"/>
              <a:t>If the authentication form looks up the user then matches the password hash those two operations occur one after the other</a:t>
            </a:r>
          </a:p>
          <a:p>
            <a:pPr lvl="1"/>
            <a:r>
              <a:rPr lang="en-US" dirty="0" smtClean="0"/>
              <a:t>That means that an attacker can potentially watch how long a reply takes and figure out if they have found a valid user</a:t>
            </a:r>
          </a:p>
          <a:p>
            <a:pPr lvl="1"/>
            <a:r>
              <a:rPr lang="en-US" dirty="0" smtClean="0"/>
              <a:t>A request with a valid user will take slightly longer to reply because first the user lookup occurs, then the password check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Error messages</a:t>
            </a:r>
          </a:p>
          <a:p>
            <a:pPr lvl="1"/>
            <a:r>
              <a:rPr lang="en-US" dirty="0" smtClean="0"/>
              <a:t>“please enter a valid user”</a:t>
            </a:r>
          </a:p>
          <a:p>
            <a:pPr lvl="1"/>
            <a:r>
              <a:rPr lang="en-US" dirty="0" smtClean="0"/>
              <a:t>“the password you entered is incorrect”</a:t>
            </a:r>
          </a:p>
          <a:p>
            <a:pPr lvl="1"/>
            <a:r>
              <a:rPr lang="en-US" dirty="0" smtClean="0"/>
              <a:t>“login for the user </a:t>
            </a:r>
            <a:r>
              <a:rPr lang="en-US" dirty="0" err="1" smtClean="0"/>
              <a:t>foobar</a:t>
            </a:r>
            <a:r>
              <a:rPr lang="en-US" dirty="0" smtClean="0"/>
              <a:t> failed”</a:t>
            </a:r>
          </a:p>
          <a:p>
            <a:r>
              <a:rPr lang="en-US" dirty="0" smtClean="0"/>
              <a:t>These messages can tell you if a user is in the system or not</a:t>
            </a:r>
          </a:p>
          <a:p>
            <a:r>
              <a:rPr lang="en-US" dirty="0" smtClean="0"/>
              <a:t>A valid username can then be used in a brute forcing or spear phishing attack</a:t>
            </a:r>
          </a:p>
          <a:p>
            <a:pPr lvl="1"/>
            <a:r>
              <a:rPr lang="en-US" dirty="0" smtClean="0"/>
              <a:t>Can even be used in a fake leak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0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of users is important for confidentiality</a:t>
            </a:r>
          </a:p>
          <a:p>
            <a:r>
              <a:rPr lang="en-US" dirty="0" smtClean="0"/>
              <a:t>As websites move from simply displaying information to becoming web applications authentication becomes more and more important</a:t>
            </a:r>
          </a:p>
          <a:p>
            <a:r>
              <a:rPr lang="en-US" dirty="0" smtClean="0"/>
              <a:t>Authentication systems utilize a lot of technologies/systems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User 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Timing attacks</a:t>
            </a:r>
          </a:p>
          <a:p>
            <a:pPr lvl="1"/>
            <a:r>
              <a:rPr lang="en-US" dirty="0" smtClean="0"/>
              <a:t>Try logging in with several usernames (some valid and some invalid) several times</a:t>
            </a:r>
          </a:p>
          <a:p>
            <a:pPr lvl="2"/>
            <a:r>
              <a:rPr lang="en-US" dirty="0" smtClean="0"/>
              <a:t>Use invalid passwords</a:t>
            </a:r>
          </a:p>
          <a:p>
            <a:pPr lvl="1"/>
            <a:r>
              <a:rPr lang="en-US" dirty="0" smtClean="0"/>
              <a:t>Watch to see if a reply to a valid user takes longer than an invalid user </a:t>
            </a:r>
          </a:p>
          <a:p>
            <a:r>
              <a:rPr lang="en-US" dirty="0" smtClean="0"/>
              <a:t>Error messages</a:t>
            </a:r>
          </a:p>
          <a:p>
            <a:pPr lvl="1"/>
            <a:r>
              <a:rPr lang="en-US" dirty="0" smtClean="0"/>
              <a:t>Try logging in with several usernames (some valid and some invalid) several times</a:t>
            </a:r>
          </a:p>
          <a:p>
            <a:pPr lvl="2"/>
            <a:r>
              <a:rPr lang="en-US" dirty="0" smtClean="0"/>
              <a:t>Use invalid passwords</a:t>
            </a:r>
          </a:p>
          <a:p>
            <a:pPr lvl="1"/>
            <a:r>
              <a:rPr lang="en-US" dirty="0" smtClean="0"/>
              <a:t>See if the error messages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User 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Lookup users in a consistent manner</a:t>
            </a:r>
          </a:p>
          <a:p>
            <a:r>
              <a:rPr lang="en-US" dirty="0" smtClean="0"/>
              <a:t>Use SQL that checks both the username and password in one statement</a:t>
            </a:r>
          </a:p>
          <a:p>
            <a:r>
              <a:rPr lang="en-US" dirty="0" smtClean="0"/>
              <a:t>Pad the response times so they take too long to brute force</a:t>
            </a:r>
          </a:p>
          <a:p>
            <a:r>
              <a:rPr lang="en-US" dirty="0" smtClean="0"/>
              <a:t>Make all error messages consistent</a:t>
            </a:r>
          </a:p>
          <a:p>
            <a:pPr lvl="1"/>
            <a:r>
              <a:rPr lang="en-US" dirty="0" smtClean="0"/>
              <a:t>“Sorry the username or password you entered is incorrect.”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38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Cookie Settings &amp; Entropy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62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Name - the cookie name</a:t>
            </a:r>
          </a:p>
          <a:p>
            <a:r>
              <a:rPr lang="en-US" dirty="0" smtClean="0"/>
              <a:t>Value - the cookie value</a:t>
            </a:r>
          </a:p>
          <a:p>
            <a:r>
              <a:rPr lang="en-US" dirty="0" smtClean="0"/>
              <a:t>Path - the path the cookie applies to</a:t>
            </a:r>
          </a:p>
          <a:p>
            <a:r>
              <a:rPr lang="en-US" dirty="0" smtClean="0"/>
              <a:t>Expiration - when the cookie expires</a:t>
            </a:r>
          </a:p>
          <a:p>
            <a:pPr lvl="1"/>
            <a:r>
              <a:rPr lang="en-US" dirty="0" smtClean="0"/>
              <a:t>Don’t set! Otherwise it is written to disk</a:t>
            </a:r>
          </a:p>
          <a:p>
            <a:pPr lvl="1"/>
            <a:r>
              <a:rPr lang="en-US" dirty="0" smtClean="0"/>
              <a:t>If expiration or Max-Age aren’t set it will be deleted when the browser closes</a:t>
            </a:r>
          </a:p>
          <a:p>
            <a:r>
              <a:rPr lang="en-US" dirty="0" err="1" smtClean="0"/>
              <a:t>HttpOnly</a:t>
            </a:r>
            <a:r>
              <a:rPr lang="en-US" dirty="0" smtClean="0"/>
              <a:t> - whether the cookie is accessible to JS</a:t>
            </a:r>
          </a:p>
          <a:p>
            <a:pPr lvl="1"/>
            <a:r>
              <a:rPr lang="en-US" dirty="0" smtClean="0"/>
              <a:t>Set to True</a:t>
            </a:r>
          </a:p>
          <a:p>
            <a:r>
              <a:rPr lang="en-US" dirty="0" smtClean="0"/>
              <a:t>Secure - whether the cookie is sent encrypted</a:t>
            </a:r>
          </a:p>
          <a:p>
            <a:pPr lvl="1"/>
            <a:r>
              <a:rPr lang="en-US" dirty="0" smtClean="0"/>
              <a:t>Set to True if the site uses SSL/TLS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25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your session tokens use a cryptographically secure random number generator</a:t>
            </a:r>
            <a:endParaRPr lang="en-US" dirty="0"/>
          </a:p>
          <a:p>
            <a:r>
              <a:rPr lang="en-US" dirty="0" smtClean="0"/>
              <a:t>If not then they will be predictable and an attacker just has to try a bunch</a:t>
            </a:r>
          </a:p>
          <a:p>
            <a:r>
              <a:rPr lang="en-US" dirty="0" smtClean="0"/>
              <a:t>Make sure you have ~150 bits of entropy</a:t>
            </a:r>
            <a:endParaRPr lang="en-US" dirty="0"/>
          </a:p>
          <a:p>
            <a:r>
              <a:rPr lang="en-US" smtClean="0"/>
              <a:t>Demo time?</a:t>
            </a:r>
            <a:endParaRPr lang="en-US" dirty="0" smtClean="0"/>
          </a:p>
          <a:p>
            <a:pPr lvl="1"/>
            <a:r>
              <a:rPr lang="en-US" dirty="0" smtClean="0"/>
              <a:t>Burp sequencer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50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Note: assuming an already registered user</a:t>
            </a:r>
          </a:p>
          <a:p>
            <a:r>
              <a:rPr lang="en-US" dirty="0" smtClean="0"/>
              <a:t>User enters username</a:t>
            </a:r>
            <a:r>
              <a:rPr lang="en-US" dirty="0"/>
              <a:t> </a:t>
            </a:r>
            <a:r>
              <a:rPr lang="en-US" dirty="0" smtClean="0"/>
              <a:t>and password</a:t>
            </a:r>
          </a:p>
          <a:p>
            <a:r>
              <a:rPr lang="en-US" dirty="0" smtClean="0"/>
              <a:t>Username and password are sent to the server</a:t>
            </a:r>
          </a:p>
          <a:p>
            <a:r>
              <a:rPr lang="en-US" dirty="0" smtClean="0"/>
              <a:t>The password is hashed</a:t>
            </a:r>
          </a:p>
          <a:p>
            <a:r>
              <a:rPr lang="en-US" dirty="0" smtClean="0"/>
              <a:t>The database is checked for a user containing that name and password hash that matches the submitted hash</a:t>
            </a:r>
          </a:p>
          <a:p>
            <a:r>
              <a:rPr lang="en-US" dirty="0" smtClean="0"/>
              <a:t>If the username and password match a record then a session cookie is sent back and that acts as a form of authentication for future requests</a:t>
            </a:r>
          </a:p>
          <a:p>
            <a:r>
              <a:rPr lang="en-US" dirty="0" smtClean="0"/>
              <a:t>The login is about issuing a valid session token in the form of a cookie; an ID badge sent with future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6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you think of any attacks on this 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on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Session Fixation</a:t>
            </a:r>
          </a:p>
          <a:p>
            <a:r>
              <a:rPr lang="en-US" dirty="0" smtClean="0"/>
              <a:t>Improper Session Invalidation</a:t>
            </a:r>
          </a:p>
          <a:p>
            <a:r>
              <a:rPr lang="en-US" dirty="0" smtClean="0"/>
              <a:t>Timing Attacks</a:t>
            </a:r>
          </a:p>
          <a:p>
            <a:r>
              <a:rPr lang="en-US" dirty="0" smtClean="0"/>
              <a:t>User Enumeration</a:t>
            </a:r>
          </a:p>
          <a:p>
            <a:pPr lvl="1"/>
            <a:r>
              <a:rPr lang="en-US" dirty="0" smtClean="0"/>
              <a:t>Timing</a:t>
            </a:r>
          </a:p>
          <a:p>
            <a:pPr lvl="1"/>
            <a:r>
              <a:rPr lang="en-US" dirty="0" smtClean="0"/>
              <a:t>Error Messages</a:t>
            </a:r>
          </a:p>
          <a:p>
            <a:r>
              <a:rPr lang="en-US" dirty="0" smtClean="0"/>
              <a:t>Insecure Cookie Settings</a:t>
            </a:r>
          </a:p>
          <a:p>
            <a:r>
              <a:rPr lang="en-US" dirty="0" smtClean="0"/>
              <a:t>Insufficient Entropy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868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Session Fixation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7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Fixation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attack that allows an attacker to hijack a valid session</a:t>
            </a:r>
          </a:p>
          <a:p>
            <a:r>
              <a:rPr lang="en-US" dirty="0" smtClean="0"/>
              <a:t>Due to a system that, when authenticating a user, </a:t>
            </a:r>
            <a:r>
              <a:rPr lang="en-US" dirty="0"/>
              <a:t>uses an existing </a:t>
            </a:r>
            <a:r>
              <a:rPr lang="en-US" dirty="0" smtClean="0"/>
              <a:t>session token instead of assign a new session ID</a:t>
            </a:r>
          </a:p>
          <a:p>
            <a:r>
              <a:rPr lang="en-US" dirty="0" smtClean="0"/>
              <a:t>An attacker forces a user to authenticate him/herself with a known session ID</a:t>
            </a:r>
          </a:p>
          <a:p>
            <a:r>
              <a:rPr lang="en-US" dirty="0" smtClean="0"/>
              <a:t>The known session ID then becomes valid and an attacker can use it to do evil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1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Fixation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98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Several methods execution</a:t>
            </a:r>
          </a:p>
          <a:p>
            <a:pPr lvl="1"/>
            <a:r>
              <a:rPr lang="en-US" dirty="0" smtClean="0"/>
              <a:t>Session token in the URL argument</a:t>
            </a:r>
          </a:p>
          <a:p>
            <a:pPr lvl="2"/>
            <a:r>
              <a:rPr lang="en-US" dirty="0" smtClean="0"/>
              <a:t>Attacker tricks victim into clicking on a crafted hyperlink containing the session token</a:t>
            </a:r>
          </a:p>
          <a:p>
            <a:pPr lvl="1"/>
            <a:r>
              <a:rPr lang="en-US" dirty="0" smtClean="0"/>
              <a:t>Session token in a hidden form field</a:t>
            </a:r>
          </a:p>
          <a:p>
            <a:pPr lvl="2"/>
            <a:r>
              <a:rPr lang="en-US" dirty="0" smtClean="0"/>
              <a:t>A user is tricked into authenticating using a crafted login form hosted by the attacker containing the session token</a:t>
            </a:r>
          </a:p>
          <a:p>
            <a:pPr lvl="1"/>
            <a:r>
              <a:rPr lang="en-US" dirty="0" smtClean="0"/>
              <a:t>Session ID in a cookie</a:t>
            </a:r>
          </a:p>
          <a:p>
            <a:pPr lvl="2"/>
            <a:r>
              <a:rPr lang="en-US" dirty="0" smtClean="0"/>
              <a:t>An XSS attack can be used to set a cookie value in the victims browser to a known value</a:t>
            </a:r>
          </a:p>
          <a:p>
            <a:pPr lvl="2"/>
            <a:r>
              <a:rPr lang="en-US" dirty="0" smtClean="0"/>
              <a:t>Using &lt;meta http-</a:t>
            </a:r>
            <a:r>
              <a:rPr lang="en-US" dirty="0" err="1" smtClean="0"/>
              <a:t>equiv</a:t>
            </a:r>
            <a:r>
              <a:rPr lang="en-US" dirty="0" smtClean="0"/>
              <a:t>=Set-Cookie content=“</a:t>
            </a:r>
            <a:r>
              <a:rPr lang="en-US" dirty="0" err="1" smtClean="0"/>
              <a:t>sessionid</a:t>
            </a:r>
            <a:r>
              <a:rPr lang="en-US" dirty="0" smtClean="0"/>
              <a:t>=foo”&gt;</a:t>
            </a:r>
          </a:p>
          <a:p>
            <a:pPr lvl="2"/>
            <a:r>
              <a:rPr lang="en-US" dirty="0" smtClean="0"/>
              <a:t>An attacker with a MITM position can send a Set-Cookie header to the victim, setting their cookies</a:t>
            </a:r>
          </a:p>
          <a:p>
            <a:pPr lvl="2"/>
            <a:r>
              <a:rPr lang="en-US" dirty="0" smtClean="0"/>
              <a:t>If user generated code can be hosted on the same domain legitimately it can be used to set the session cookie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8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774700"/>
            <a:ext cx="72009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2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961</Words>
  <Application>Microsoft Macintosh PowerPoint</Application>
  <PresentationFormat>On-screen Show (4:3)</PresentationFormat>
  <Paragraphs>117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 ('-.                 .-') _    ('-. .-.                    ( OO ).-.            (  OO) )  ( OO )  /                    / . --. / ,--. ,--.  /     '._ ,--. ,--.                    | \-.  \  |  | |  |  |'--...__)|  | |  |                  .-'-'  |  | |  | | .-')'--.  .--'|   .|  |                   \| |_.'  | |  |_|( OO )  |  |   |       |                    |  .-.  | |  | | `-' /  |  |   |  .-.  |                    |  | |  |('  '-'(_.-'   |  |   |  | |  |                    `--' `--'  `-----'      `--'   `--' `--'                             .-')     .-')                   ('-.    .-')               ( OO ).  ( OO ).               _(  OO)  ( OO ).     ,-.-') (_)---\_)(_)---\_) ,--. ,--.   (,------.(_)---\_)    |  |OO)/    _ | /    _ |  |  | |  |    |  .---'/    _ |     |  |  \\  :` `. \  :` `.  |  | | .-')  |  |    \  :` `.     |  |(_/ '..`''.) '..`''.) |  |_|( OO )(|  '--.  '..`''.)   ,|  |_.'.-._)   \.-._)   \ |  | | `-' / |  .--' .-._)   \  (_|  |   \       /\       /('  '-'(_.-'  |  `---.\       /    `--'    `-----'  `-----'   `-----'     `------' `-----' </vt:lpstr>
      <vt:lpstr>Authentication Overview</vt:lpstr>
      <vt:lpstr>Authentication Walkthrough</vt:lpstr>
      <vt:lpstr>PowerPoint Presentation</vt:lpstr>
      <vt:lpstr>Attacks on Authentication</vt:lpstr>
      <vt:lpstr>PowerPoint Presentation</vt:lpstr>
      <vt:lpstr>Session Fixation</vt:lpstr>
      <vt:lpstr>Session Fixation</vt:lpstr>
      <vt:lpstr>PowerPoint Presentation</vt:lpstr>
      <vt:lpstr>Testing for Session Fixation</vt:lpstr>
      <vt:lpstr>Fixing Session Fixation</vt:lpstr>
      <vt:lpstr>PowerPoint Presentation</vt:lpstr>
      <vt:lpstr>Improper Session Invalidation</vt:lpstr>
      <vt:lpstr>Testing for Improper Session Invalidation</vt:lpstr>
      <vt:lpstr>Fixing Improper Session Invalidation</vt:lpstr>
      <vt:lpstr>PowerPoint Presentation</vt:lpstr>
      <vt:lpstr>Timing Attacks</vt:lpstr>
      <vt:lpstr>User Enumeration</vt:lpstr>
      <vt:lpstr>User Enumeration</vt:lpstr>
      <vt:lpstr>Testing for User Enumeration</vt:lpstr>
      <vt:lpstr>Fixing User Enumeration</vt:lpstr>
      <vt:lpstr>PowerPoint Presentation</vt:lpstr>
      <vt:lpstr>Cookie Settings</vt:lpstr>
      <vt:lpstr>Cookie Entropy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__    __     __     ______     ______     /\ "-./  \   /\ \   /\  ___\   /\  ___\     \ \ \-./\ \  \ \ \  \ \___  \  \ \ \____      \ \_\ \ \_\  \ \_\  \/\_____\  \ \_____\      \/_/  \/_/   \/_/   \/_____/   \/_____/ </dc:title>
  <dc:creator>asdf</dc:creator>
  <cp:lastModifiedBy>_</cp:lastModifiedBy>
  <cp:revision>19</cp:revision>
  <dcterms:created xsi:type="dcterms:W3CDTF">2014-05-08T21:14:40Z</dcterms:created>
  <dcterms:modified xsi:type="dcterms:W3CDTF">2015-05-12T22:29:21Z</dcterms:modified>
</cp:coreProperties>
</file>