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5" r:id="rId18"/>
    <p:sldId id="27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2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5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975C-8E48-CC40-AC8E-C1A9D96C3BD4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293C-6020-B448-A365-30534CE3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give-me-parameterized-sql-or-give-me-death/" TargetMode="External"/><Relationship Id="rId4" Type="http://schemas.openxmlformats.org/officeDocument/2006/relationships/hyperlink" Target="http://pentestmonkey.net/category/cheat-sheet/sql-injection" TargetMode="External"/><Relationship Id="rId5" Type="http://schemas.openxmlformats.org/officeDocument/2006/relationships/hyperlink" Target="http://www.unixwiz.net/techtips/sql-injec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Query_Parameterization_Cheat_She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5587"/>
            <a:ext cx="7772400" cy="4440620"/>
          </a:xfrm>
        </p:spPr>
        <p:txBody>
          <a:bodyPr>
            <a:normAutofit/>
          </a:bodyPr>
          <a:lstStyle/>
          <a:p>
            <a:r>
              <a:rPr lang="en-US" sz="800" dirty="0" smtClean="0">
                <a:latin typeface="Consolas"/>
                <a:cs typeface="Consolas"/>
              </a:rPr>
              <a:t>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@@@@@@    @@@@@@    @@@          @@@  @@@  @@@       @@@  @@@@@@@@   @@@@@@@  @@@@@@@  @@@   @@@@@@   @@@ 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@@@@@@@   @@@@@@@@   @@@          @@@  @@@@ @@@       @@@  @@@@@@@@  @@@@@@@@  @@@@@@@  @@@  @@@@@@@@  @@@@ 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!@@       @@!  @@@   @@!          @@!  @@!@!@@@       @@!  @@!       !@@         @@!    @@!  @@!  @@@  @@!@!@@@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!@!       !@!  @!@   !@!          !@!  !@!!@!@!       !@!  !@!       !@!         !@!    !@!  !@!  @!@  !@!!@!@!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!!@@!!    @!@  !@!   @!!          !!@  @!@ !!@!       !!@  @!!!:!    !@!         @!!    !!@  @!@  !@!  @!@ !!@!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!!@!!!   !@!  !!!   !!!          !!!  !@!  !!!       !!!  !!!!!:    !!!         !!!    !!!  !@!  !!!  !@!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 !:!  !!:!!:!:   !!:          !!:  !!:  !!!       !!:  !!:       :!!         !!:    !!:  !!:  !!!  !!:  !!!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    !:!   :!: :!:     :!:         :!:  :!:  !:!  !!:  :!:  :!:       :!:         :!:    :!:  :!:  !:!  :!:  !:!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:::: ::   ::::: :!    :: ::::      ::   ::   ::  ::: : ::   :: ::::   ::: :::     ::     ::  ::::: ::   ::   ::  </a:t>
            </a:r>
            <a:br>
              <a:rPr lang="en-US" sz="800" dirty="0" smtClean="0">
                <a:latin typeface="Consolas"/>
                <a:cs typeface="Consolas"/>
              </a:rPr>
            </a:br>
            <a:r>
              <a:rPr lang="en-US" sz="800" dirty="0" smtClean="0">
                <a:latin typeface="Consolas"/>
                <a:cs typeface="Consolas"/>
              </a:rPr>
              <a:t>:: : :     : :  :::  : :: : :     :    ::    :    : :::    : :: ::    :: :: :     :     :     : :  :   ::    : </a:t>
            </a:r>
            <a:endParaRPr lang="en-US" sz="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51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(numerical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Supply a simple mathematical expression</a:t>
            </a:r>
          </a:p>
          <a:p>
            <a:pPr lvl="1"/>
            <a:r>
              <a:rPr lang="en-US" dirty="0" smtClean="0"/>
              <a:t>If testing for two supply 1+1 or 3-1</a:t>
            </a:r>
          </a:p>
          <a:p>
            <a:r>
              <a:rPr lang="en-US" dirty="0" smtClean="0"/>
              <a:t>User a more complicated expression such as:</a:t>
            </a:r>
          </a:p>
          <a:p>
            <a:pPr lvl="1"/>
            <a:r>
              <a:rPr lang="en-US" dirty="0" smtClean="0"/>
              <a:t>67-ASCII(‘A’)   67 – 65 = 2</a:t>
            </a:r>
          </a:p>
          <a:p>
            <a:pPr lvl="1"/>
            <a:r>
              <a:rPr lang="en-US" dirty="0" smtClean="0"/>
              <a:t>51-ASCII(1)   51 – 49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SQL characters also have special meaning for HTTP so be careful with:</a:t>
            </a:r>
          </a:p>
          <a:p>
            <a:pPr lvl="1"/>
            <a:r>
              <a:rPr lang="en-US" dirty="0" smtClean="0"/>
              <a:t>&amp;			%26</a:t>
            </a:r>
          </a:p>
          <a:p>
            <a:pPr lvl="1"/>
            <a:r>
              <a:rPr lang="en-US" dirty="0" smtClean="0"/>
              <a:t>=  			%3d</a:t>
            </a:r>
          </a:p>
          <a:p>
            <a:pPr lvl="1"/>
            <a:r>
              <a:rPr lang="en-US" dirty="0" smtClean="0"/>
              <a:t>(space) 	%20</a:t>
            </a:r>
          </a:p>
          <a:p>
            <a:pPr lvl="1"/>
            <a:r>
              <a:rPr lang="en-US" dirty="0" smtClean="0"/>
              <a:t>+ 			%2b</a:t>
            </a:r>
          </a:p>
          <a:p>
            <a:pPr lvl="1"/>
            <a:r>
              <a:rPr lang="en-US" dirty="0" smtClean="0"/>
              <a:t>; 			%3b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0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out the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Issue DB specific commands </a:t>
            </a:r>
          </a:p>
          <a:p>
            <a:r>
              <a:rPr lang="en-US" dirty="0" smtClean="0"/>
              <a:t>Text data:</a:t>
            </a:r>
          </a:p>
          <a:p>
            <a:pPr lvl="1"/>
            <a:r>
              <a:rPr lang="en-US" dirty="0" smtClean="0"/>
              <a:t>Oracle: ‘foo’||’bar’</a:t>
            </a:r>
          </a:p>
          <a:p>
            <a:pPr lvl="1"/>
            <a:r>
              <a:rPr lang="en-US" dirty="0" smtClean="0"/>
              <a:t>MS-SQL: ‘</a:t>
            </a:r>
            <a:r>
              <a:rPr lang="en-US" dirty="0" err="1" smtClean="0"/>
              <a:t>foo’+’bar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MySQL: ‘foo’ ‘bar’</a:t>
            </a:r>
          </a:p>
          <a:p>
            <a:r>
              <a:rPr lang="en-US" dirty="0" smtClean="0"/>
              <a:t>Numeric data:</a:t>
            </a:r>
          </a:p>
          <a:p>
            <a:pPr lvl="1"/>
            <a:r>
              <a:rPr lang="en-US" dirty="0" smtClean="0"/>
              <a:t>Oracle: BITAND(1,1)-BITAND(1,1)</a:t>
            </a:r>
          </a:p>
          <a:p>
            <a:pPr lvl="1"/>
            <a:r>
              <a:rPr lang="en-US" dirty="0" smtClean="0"/>
              <a:t>MS-SQL: @@PACK_RECIEVED-@@PACK_RECIEVED</a:t>
            </a:r>
          </a:p>
          <a:p>
            <a:pPr lvl="1"/>
            <a:r>
              <a:rPr lang="en-US" dirty="0" smtClean="0"/>
              <a:t>MySQL: CONNECTION_ID()-CONNECTION_ID()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4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a noticeable delay:</a:t>
            </a:r>
          </a:p>
          <a:p>
            <a:pPr lvl="1"/>
            <a:r>
              <a:rPr lang="en-US" dirty="0" smtClean="0"/>
              <a:t>MS-SQL: 		a’ WAITFOR DELAY ‘00:00:05</a:t>
            </a:r>
          </a:p>
          <a:p>
            <a:pPr lvl="1"/>
            <a:r>
              <a:rPr lang="en-US" dirty="0" smtClean="0"/>
              <a:t>MySQL: 		a’ sleep(5000)</a:t>
            </a:r>
          </a:p>
        </p:txBody>
      </p:sp>
    </p:spTree>
    <p:extLst>
      <p:ext uri="{BB962C8B-B14F-4D97-AF65-F5344CB8AC3E}">
        <p14:creationId xmlns:p14="http://schemas.microsoft.com/office/powerpoint/2010/main" val="262421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to comment out the rest of the statement:</a:t>
            </a:r>
          </a:p>
          <a:p>
            <a:pPr lvl="1"/>
            <a:r>
              <a:rPr lang="en-US" dirty="0" smtClean="0"/>
              <a:t>Oracle: -- or /*</a:t>
            </a:r>
          </a:p>
          <a:p>
            <a:pPr lvl="1"/>
            <a:r>
              <a:rPr lang="en-US" dirty="0" smtClean="0"/>
              <a:t>MS-SQL: --</a:t>
            </a:r>
          </a:p>
          <a:p>
            <a:pPr lvl="1"/>
            <a:r>
              <a:rPr lang="en-US" dirty="0" smtClean="0"/>
              <a:t>MySQL: -- or # or /*</a:t>
            </a:r>
          </a:p>
          <a:p>
            <a:pPr lvl="1"/>
            <a:r>
              <a:rPr lang="en-US" dirty="0" smtClean="0"/>
              <a:t>SQLite: -- or /*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: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6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Parameterized Queries (aka prepared statements)</a:t>
            </a:r>
          </a:p>
          <a:p>
            <a:r>
              <a:rPr lang="en-US" dirty="0" smtClean="0"/>
              <a:t>First define the SQL code, then pass in the parameters later</a:t>
            </a:r>
          </a:p>
          <a:p>
            <a:r>
              <a:rPr lang="en-US" dirty="0" smtClean="0"/>
              <a:t>Allows </a:t>
            </a:r>
            <a:r>
              <a:rPr lang="en-US" dirty="0"/>
              <a:t>the database to distinguish between code and data, regardless of what user input is </a:t>
            </a:r>
            <a:r>
              <a:rPr lang="en-US" dirty="0" smtClean="0"/>
              <a:t>supplied</a:t>
            </a:r>
          </a:p>
          <a:p>
            <a:r>
              <a:rPr lang="en-US" dirty="0"/>
              <a:t>Prepared statements ensure that an attacker is not able to change the intent of a query, even if SQL commands are inserted by an attacker</a:t>
            </a:r>
          </a:p>
        </p:txBody>
      </p:sp>
    </p:spTree>
    <p:extLst>
      <p:ext uri="{BB962C8B-B14F-4D97-AF65-F5344CB8AC3E}">
        <p14:creationId xmlns:p14="http://schemas.microsoft.com/office/powerpoint/2010/main" val="324868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–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</a:t>
            </a:r>
            <a:r>
              <a:rPr lang="en-US" sz="1400" dirty="0" err="1">
                <a:latin typeface="Consolas"/>
                <a:cs typeface="Consolas"/>
              </a:rPr>
              <a:t>sql</a:t>
            </a:r>
            <a:r>
              <a:rPr lang="en-US" sz="1400" dirty="0">
                <a:latin typeface="Consolas"/>
                <a:cs typeface="Consolas"/>
              </a:rPr>
              <a:t> = "SELECT * FROM Customers WHERE 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 = 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SqlCommand</a:t>
            </a:r>
            <a:r>
              <a:rPr lang="en-US" sz="1400" dirty="0">
                <a:latin typeface="Consolas"/>
                <a:cs typeface="Consolas"/>
              </a:rPr>
              <a:t> command = new </a:t>
            </a:r>
            <a:r>
              <a:rPr lang="en-US" sz="1400" dirty="0" err="1">
                <a:latin typeface="Consolas"/>
                <a:cs typeface="Consolas"/>
              </a:rPr>
              <a:t>SqlCommand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sql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command.Parameters.Add</a:t>
            </a:r>
            <a:r>
              <a:rPr lang="en-US" sz="1400" dirty="0">
                <a:latin typeface="Consolas"/>
                <a:cs typeface="Consolas"/>
              </a:rPr>
              <a:t>(new </a:t>
            </a:r>
            <a:r>
              <a:rPr lang="en-US" sz="1400" dirty="0" err="1">
                <a:latin typeface="Consolas"/>
                <a:cs typeface="Consolas"/>
              </a:rPr>
              <a:t>SqlParameter</a:t>
            </a:r>
            <a:r>
              <a:rPr lang="en-US" sz="1400" dirty="0">
                <a:latin typeface="Consolas"/>
                <a:cs typeface="Consolas"/>
              </a:rPr>
              <a:t>("@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", </a:t>
            </a:r>
            <a:r>
              <a:rPr lang="en-US" sz="1400" dirty="0" err="1">
                <a:latin typeface="Consolas"/>
                <a:cs typeface="Consolas"/>
              </a:rPr>
              <a:t>System.Data.SqlDbType.Int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command.Parameters</a:t>
            </a:r>
            <a:r>
              <a:rPr lang="en-US" sz="1400" dirty="0">
                <a:latin typeface="Consolas"/>
                <a:cs typeface="Consolas"/>
              </a:rPr>
              <a:t>["@</a:t>
            </a:r>
            <a:r>
              <a:rPr lang="en-US" sz="1400" dirty="0" err="1">
                <a:latin typeface="Consolas"/>
                <a:cs typeface="Consolas"/>
              </a:rPr>
              <a:t>CustomerId</a:t>
            </a:r>
            <a:r>
              <a:rPr lang="en-US" sz="1400" dirty="0">
                <a:latin typeface="Consolas"/>
                <a:cs typeface="Consolas"/>
              </a:rPr>
              <a:t>"].Value = 1;</a:t>
            </a:r>
          </a:p>
        </p:txBody>
      </p:sp>
    </p:spTree>
    <p:extLst>
      <p:ext uri="{BB962C8B-B14F-4D97-AF65-F5344CB8AC3E}">
        <p14:creationId xmlns:p14="http://schemas.microsoft.com/office/powerpoint/2010/main" val="211786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-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insert_new_user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db.prepare</a:t>
            </a:r>
            <a:r>
              <a:rPr lang="en-US" sz="2000" dirty="0">
                <a:latin typeface="Consolas"/>
                <a:cs typeface="Consolas"/>
              </a:rPr>
              <a:t> "INSERT INTO users (name, age, gender) VALUES (?, ? ,?)"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insert_new_user.execute</a:t>
            </a:r>
            <a:r>
              <a:rPr lang="en-US" sz="2000" dirty="0">
                <a:latin typeface="Consolas"/>
                <a:cs typeface="Consolas"/>
              </a:rPr>
              <a:t> '</a:t>
            </a:r>
            <a:r>
              <a:rPr lang="en-US" sz="2000" dirty="0" err="1">
                <a:latin typeface="Consolas"/>
                <a:cs typeface="Consolas"/>
              </a:rPr>
              <a:t>aizatto</a:t>
            </a:r>
            <a:r>
              <a:rPr lang="en-US" sz="2000" dirty="0">
                <a:latin typeface="Consolas"/>
                <a:cs typeface="Consolas"/>
              </a:rPr>
              <a:t>', '20', 'male'</a:t>
            </a:r>
          </a:p>
        </p:txBody>
      </p:sp>
    </p:spTree>
    <p:extLst>
      <p:ext uri="{BB962C8B-B14F-4D97-AF65-F5344CB8AC3E}">
        <p14:creationId xmlns:p14="http://schemas.microsoft.com/office/powerpoint/2010/main" val="239084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Example -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</a:t>
            </a:r>
            <a:r>
              <a:rPr lang="en-US" sz="1400" dirty="0" err="1">
                <a:latin typeface="Consolas"/>
                <a:cs typeface="Consolas"/>
              </a:rPr>
              <a:t>custname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request.getParameter</a:t>
            </a:r>
            <a:r>
              <a:rPr lang="en-US" sz="1400" dirty="0">
                <a:latin typeface="Consolas"/>
                <a:cs typeface="Consolas"/>
              </a:rPr>
              <a:t>("</a:t>
            </a:r>
            <a:r>
              <a:rPr lang="en-US" sz="1400" dirty="0" err="1">
                <a:latin typeface="Consolas"/>
                <a:cs typeface="Consolas"/>
              </a:rPr>
              <a:t>customerName</a:t>
            </a:r>
            <a:r>
              <a:rPr lang="en-US" sz="1400" dirty="0">
                <a:latin typeface="Consolas"/>
                <a:cs typeface="Consolas"/>
              </a:rPr>
              <a:t>"); 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String query = "SELECT </a:t>
            </a:r>
            <a:r>
              <a:rPr lang="en-US" sz="1400" dirty="0" err="1">
                <a:latin typeface="Consolas"/>
                <a:cs typeface="Consolas"/>
              </a:rPr>
              <a:t>account_balance</a:t>
            </a:r>
            <a:r>
              <a:rPr lang="en-US" sz="1400" dirty="0">
                <a:latin typeface="Consolas"/>
                <a:cs typeface="Consolas"/>
              </a:rPr>
              <a:t> FROM </a:t>
            </a:r>
            <a:r>
              <a:rPr lang="en-US" sz="1400" dirty="0" err="1">
                <a:latin typeface="Consolas"/>
                <a:cs typeface="Consolas"/>
              </a:rPr>
              <a:t>user_data</a:t>
            </a:r>
            <a:r>
              <a:rPr lang="en-US" sz="1400" dirty="0">
                <a:latin typeface="Consolas"/>
                <a:cs typeface="Consolas"/>
              </a:rPr>
              <a:t> WHERE </a:t>
            </a:r>
            <a:r>
              <a:rPr lang="en-US" sz="1400" dirty="0" err="1">
                <a:latin typeface="Consolas"/>
                <a:cs typeface="Consolas"/>
              </a:rPr>
              <a:t>user_name</a:t>
            </a:r>
            <a:r>
              <a:rPr lang="en-US" sz="1400" dirty="0">
                <a:latin typeface="Consolas"/>
                <a:cs typeface="Consolas"/>
              </a:rPr>
              <a:t> = ? "; 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PreparedStatement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pstmt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connection.prepareStatement</a:t>
            </a:r>
            <a:r>
              <a:rPr lang="en-US" sz="1400" dirty="0" smtClean="0">
                <a:latin typeface="Consolas"/>
                <a:cs typeface="Consolas"/>
              </a:rPr>
              <a:t>(query)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pstmt.setString</a:t>
            </a:r>
            <a:r>
              <a:rPr lang="en-US" sz="1400" dirty="0" smtClean="0">
                <a:latin typeface="Consolas"/>
                <a:cs typeface="Consolas"/>
              </a:rPr>
              <a:t>(1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custname</a:t>
            </a:r>
            <a:r>
              <a:rPr lang="en-US" sz="14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ResultSet</a:t>
            </a:r>
            <a:r>
              <a:rPr lang="en-US" sz="1400" dirty="0">
                <a:latin typeface="Consolas"/>
                <a:cs typeface="Consolas"/>
              </a:rPr>
              <a:t> results = </a:t>
            </a:r>
            <a:r>
              <a:rPr lang="en-US" sz="1400" dirty="0" err="1">
                <a:latin typeface="Consolas"/>
                <a:cs typeface="Consolas"/>
              </a:rPr>
              <a:t>pstmt.executeQuery</a:t>
            </a:r>
            <a:r>
              <a:rPr lang="en-US" sz="1400" dirty="0" smtClean="0">
                <a:latin typeface="Consolas"/>
                <a:cs typeface="Consolas"/>
              </a:rPr>
              <a:t>()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767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https://www.owasp.org/index.php/</a:t>
            </a:r>
            <a:r>
              <a:rPr lang="en-US" dirty="0" smtClean="0">
                <a:hlinkClick r:id="rId2"/>
              </a:rPr>
              <a:t>Query_Parameterization_Cheat_Sheet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http://blog.codinghorror.com/give-me-parameterized-sql-or-give-me-death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http://pentestmonkey.net/category/cheat-sheet/sql-</a:t>
            </a:r>
            <a:r>
              <a:rPr lang="en-US" dirty="0" smtClean="0">
                <a:hlinkClick r:id="rId4"/>
              </a:rPr>
              <a:t>injection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http://www.unixwiz.net/techtips/sql-</a:t>
            </a:r>
            <a:r>
              <a:rPr lang="en-US" dirty="0" smtClean="0">
                <a:hlinkClick r:id="rId5"/>
              </a:rPr>
              <a:t>injection.html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(Structured Query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language used for the storage and retrieval of information</a:t>
            </a:r>
          </a:p>
          <a:p>
            <a:r>
              <a:rPr lang="en-US" dirty="0" smtClean="0"/>
              <a:t>Relational databases</a:t>
            </a:r>
          </a:p>
          <a:p>
            <a:r>
              <a:rPr lang="en-US" dirty="0" smtClean="0"/>
              <a:t>Information can be interacted with using this declarative language</a:t>
            </a:r>
          </a:p>
          <a:p>
            <a:r>
              <a:rPr lang="en-US" dirty="0" smtClean="0"/>
              <a:t>Powerful</a:t>
            </a:r>
          </a:p>
          <a:p>
            <a:r>
              <a:rPr lang="en-US" dirty="0" smtClean="0"/>
              <a:t>Can be manipulated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-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with XSS it is a classic code vs. data problem</a:t>
            </a:r>
          </a:p>
          <a:p>
            <a:r>
              <a:rPr lang="en-US" dirty="0" smtClean="0"/>
              <a:t>User input is interpreted as code and executed as part of the SQL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 takes a username and pulls up information on that user</a:t>
            </a:r>
          </a:p>
          <a:p>
            <a:r>
              <a:rPr lang="en-US" dirty="0" smtClean="0"/>
              <a:t>For takes a name, and if you have permissions to lookup that person, shows you their information</a:t>
            </a:r>
          </a:p>
          <a:p>
            <a:r>
              <a:rPr lang="en-US" dirty="0" smtClean="0"/>
              <a:t>Code looks like: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“SELECT * FROM users WHERE name=‘%s’” % </a:t>
            </a:r>
            <a:r>
              <a:rPr lang="en-US" sz="2000" dirty="0" err="1" smtClean="0">
                <a:latin typeface="Consolas"/>
                <a:cs typeface="Consolas"/>
              </a:rPr>
              <a:t>user_input</a:t>
            </a:r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14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input “</a:t>
            </a:r>
            <a:r>
              <a:rPr lang="en-US" dirty="0" err="1" smtClean="0"/>
              <a:t>alice</a:t>
            </a:r>
            <a:r>
              <a:rPr lang="en-US" dirty="0" smtClean="0"/>
              <a:t>” then the query looks like: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r>
              <a:rPr lang="en-US" dirty="0" smtClean="0"/>
              <a:t>How can I pull everyone’s records?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my name becomes: </a:t>
            </a:r>
            <a:r>
              <a:rPr lang="en-US" dirty="0" err="1" smtClean="0"/>
              <a:t>alice</a:t>
            </a:r>
            <a:r>
              <a:rPr lang="en-US" dirty="0" smtClean="0"/>
              <a:t>’ or ‘1’=‘1</a:t>
            </a:r>
          </a:p>
          <a:p>
            <a:r>
              <a:rPr lang="en-US" dirty="0" smtClean="0"/>
              <a:t>Then the query becomes: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SELECT * FROM users WHERE name=‘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alice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’ or ‘1’=‘1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endParaRPr lang="en-US" dirty="0" smtClean="0"/>
          </a:p>
          <a:p>
            <a:r>
              <a:rPr lang="en-US" dirty="0" smtClean="0"/>
              <a:t>And all records are returned because 1 will always equal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it’s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 login</a:t>
            </a:r>
          </a:p>
          <a:p>
            <a:r>
              <a:rPr lang="en-US" dirty="0" err="1" smtClean="0"/>
              <a:t>Exfiltrate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Elevate privilege</a:t>
            </a:r>
          </a:p>
          <a:p>
            <a:r>
              <a:rPr lang="en-US" dirty="0" smtClean="0"/>
              <a:t>Tamper with logs/records</a:t>
            </a:r>
          </a:p>
          <a:p>
            <a:r>
              <a:rPr lang="en-US" dirty="0" smtClean="0"/>
              <a:t>Own the host computer</a:t>
            </a:r>
          </a:p>
          <a:p>
            <a:r>
              <a:rPr lang="en-US" dirty="0" smtClean="0"/>
              <a:t>Delete everything</a:t>
            </a:r>
          </a:p>
          <a:p>
            <a:r>
              <a:rPr lang="en-US" b="1" dirty="0" smtClean="0"/>
              <a:t>This is automatically a critical vulnerability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518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Supply unexpected user input such as ‘ “ ) --</a:t>
            </a:r>
          </a:p>
          <a:p>
            <a:r>
              <a:rPr lang="en-US" dirty="0" smtClean="0"/>
              <a:t>Identify any error messages or changes in response/behavior</a:t>
            </a:r>
          </a:p>
          <a:p>
            <a:r>
              <a:rPr lang="en-US" dirty="0" smtClean="0"/>
              <a:t>Determine if your input is being executed as code</a:t>
            </a:r>
          </a:p>
          <a:p>
            <a:r>
              <a:rPr lang="en-US" dirty="0" smtClean="0"/>
              <a:t>Types of searching:</a:t>
            </a:r>
          </a:p>
          <a:p>
            <a:pPr lvl="1"/>
            <a:r>
              <a:rPr lang="en-US" dirty="0" smtClean="0"/>
              <a:t>Regular – see if extra data is returned</a:t>
            </a:r>
          </a:p>
          <a:p>
            <a:pPr lvl="1"/>
            <a:r>
              <a:rPr lang="en-US" dirty="0" smtClean="0"/>
              <a:t>Equivalency – see if statements are executed differently</a:t>
            </a:r>
          </a:p>
          <a:p>
            <a:pPr lvl="1"/>
            <a:r>
              <a:rPr lang="en-US" dirty="0" smtClean="0"/>
              <a:t>Blind – see if you can cause a backend delay or out-of-band response</a:t>
            </a:r>
          </a:p>
        </p:txBody>
      </p:sp>
    </p:spTree>
    <p:extLst>
      <p:ext uri="{BB962C8B-B14F-4D97-AF65-F5344CB8AC3E}">
        <p14:creationId xmlns:p14="http://schemas.microsoft.com/office/powerpoint/2010/main" val="37046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 (text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the DB send an error back when it receives a ‘ or “ or ) or –</a:t>
            </a:r>
          </a:p>
          <a:p>
            <a:r>
              <a:rPr lang="en-US" dirty="0" smtClean="0"/>
              <a:t>If you get an error, read it</a:t>
            </a:r>
          </a:p>
          <a:p>
            <a:r>
              <a:rPr lang="en-US" dirty="0" smtClean="0"/>
              <a:t>Does sending ‘’ (two single ticks) alleviate the error?</a:t>
            </a:r>
          </a:p>
          <a:p>
            <a:r>
              <a:rPr lang="en-US" dirty="0" smtClean="0"/>
              <a:t>Test to see if the DB does the same thing when you input FOO as it does when you input:</a:t>
            </a:r>
          </a:p>
          <a:p>
            <a:pPr lvl="1"/>
            <a:r>
              <a:rPr lang="en-US" dirty="0" smtClean="0"/>
              <a:t>‘||’FOO  (Oracle)</a:t>
            </a:r>
          </a:p>
          <a:p>
            <a:pPr lvl="1"/>
            <a:r>
              <a:rPr lang="en-US" dirty="0" smtClean="0"/>
              <a:t>‘+’FOO   (MS-SQL)</a:t>
            </a:r>
          </a:p>
          <a:p>
            <a:pPr lvl="1"/>
            <a:r>
              <a:rPr lang="en-US" dirty="0" smtClean="0"/>
              <a:t>‘ ‘FOO   (space between the single ticks) (MySQL)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1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792</Words>
  <Application>Microsoft Macintosh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vt:lpstr>
      <vt:lpstr>SQL (Structured Query Language)</vt:lpstr>
      <vt:lpstr>SQLi - What is it?</vt:lpstr>
      <vt:lpstr>Example</vt:lpstr>
      <vt:lpstr>Example</vt:lpstr>
      <vt:lpstr>Example</vt:lpstr>
      <vt:lpstr>Why it’s bad</vt:lpstr>
      <vt:lpstr>How to find it</vt:lpstr>
      <vt:lpstr>Testing steps (text data)</vt:lpstr>
      <vt:lpstr>Testing steps (numerical data)</vt:lpstr>
      <vt:lpstr>Remember</vt:lpstr>
      <vt:lpstr>Figure out the DB</vt:lpstr>
      <vt:lpstr>Blind</vt:lpstr>
      <vt:lpstr>Note</vt:lpstr>
      <vt:lpstr>Mitigation</vt:lpstr>
      <vt:lpstr>Mitigation Example – ASP.NET</vt:lpstr>
      <vt:lpstr>Mitigation Example - Ruby</vt:lpstr>
      <vt:lpstr>Mitigation Example - Java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@@@@@@    @@@@@@    @@@          @@@  @@@  @@@       @@@  @@@@@@@@   @@@@@@@  @@@@@@@  @@@   @@@@@@   @@@  @@@   @@@@@@@   @@@@@@@@   @@@          @@@  @@@@ @@@       @@@  @@@@@@@@  @@@@@@@@  @@@@@@@  @@@  @@@@@@@@  @@@@ @@@   !@@       @@!  @@@   @@!          @@!  @@!@!@@@       @@!  @@!       !@@         @@!    @@!  @@!  @@@  @@!@!@@@   !@!       !@!  @!@   !@!          !@!  !@!!@!@!       !@!  !@!       !@!         !@!    !@!  !@!  @!@  !@!!@!@!   !!@@!!    @!@  !@!   @!!          !!@  @!@ !!@!       !!@  @!!!:!    !@!         @!!    !!@  @!@  !@!  @!@ !!@!    !!@!!!   !@!  !!!   !!!          !!!  !@!  !!!       !!!  !!!!!:    !!!         !!!    !!!  !@!  !!!  !@!  !!!        !:!  !!:!!:!:   !!:          !!:  !!:  !!!       !!:  !!:       :!!         !!:    !!:  !!:  !!!  !!:  !!!       !:!   :!: :!:     :!:         :!:  :!:  !:!  !!:  :!:  :!:       :!:         :!:    :!:  :!:  !:!  :!:  !:!   :::: ::   ::::: :!    :: ::::      ::   ::   ::  ::: : ::   :: ::::   ::: :::     ::     ::  ::::: ::   ::   ::   :: : :     : :  :::  : :: : :     :    ::    :    : :::    : :: ::    :: :: :     :     :     : :  :   ::    : </dc:title>
  <dc:creator>asdf</dc:creator>
  <cp:lastModifiedBy>_</cp:lastModifiedBy>
  <cp:revision>11</cp:revision>
  <dcterms:created xsi:type="dcterms:W3CDTF">2014-04-22T21:01:01Z</dcterms:created>
  <dcterms:modified xsi:type="dcterms:W3CDTF">2015-04-28T17:40:27Z</dcterms:modified>
</cp:coreProperties>
</file>