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2" r:id="rId3"/>
    <p:sldId id="283" r:id="rId4"/>
    <p:sldId id="286" r:id="rId5"/>
    <p:sldId id="287" r:id="rId6"/>
    <p:sldId id="277" r:id="rId7"/>
    <p:sldId id="284" r:id="rId8"/>
    <p:sldId id="310" r:id="rId9"/>
    <p:sldId id="313" r:id="rId10"/>
    <p:sldId id="314" r:id="rId11"/>
    <p:sldId id="315" r:id="rId12"/>
    <p:sldId id="285" r:id="rId13"/>
    <p:sldId id="311" r:id="rId14"/>
    <p:sldId id="312" r:id="rId15"/>
    <p:sldId id="288" r:id="rId16"/>
    <p:sldId id="316" r:id="rId17"/>
    <p:sldId id="317" r:id="rId18"/>
    <p:sldId id="318" r:id="rId19"/>
    <p:sldId id="319" r:id="rId20"/>
    <p:sldId id="320" r:id="rId21"/>
    <p:sldId id="321" r:id="rId22"/>
    <p:sldId id="289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3" r:id="rId31"/>
    <p:sldId id="302" r:id="rId32"/>
    <p:sldId id="304" r:id="rId33"/>
    <p:sldId id="305" r:id="rId34"/>
    <p:sldId id="306" r:id="rId35"/>
    <p:sldId id="307" r:id="rId36"/>
    <p:sldId id="30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876B8-64A8-47CF-B414-B22E647C58B4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0772-DD33-429B-B885-D113FAF85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8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https://realpars.com/discrete-sensors-part-2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3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br>
              <a:rPr lang="ko-KR" altLang="en-US" b="0" dirty="0">
                <a:effectLst/>
                <a:latin typeface="Google Sans"/>
              </a:rPr>
            </a:br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센서는 로봇의 자세와 방향을 측정하는 센서입니다</a:t>
            </a:r>
            <a:r>
              <a:rPr lang="en-US" altLang="ko-KR" b="0" dirty="0">
                <a:effectLst/>
                <a:latin typeface="Google Sans"/>
              </a:rPr>
              <a:t>. IMU </a:t>
            </a:r>
            <a:r>
              <a:rPr lang="ko-KR" altLang="en-US" b="0" dirty="0">
                <a:effectLst/>
                <a:latin typeface="Google Sans"/>
              </a:rPr>
              <a:t>센서는 다음과 같은 특징을 가지고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각도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가속도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자이로스코프 데이터를 제공합니다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자세와 방향을 계산하는 데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제어 시스템에 정보를 제공하여 로봇의 동작을 제어합니다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센서는 다양한 종류로 구분됩니다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대표적인 </a:t>
            </a:r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가속도 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가속도를 측정하는 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자이로스코프 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각속도를 측정하는 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마그네토미터</a:t>
            </a:r>
            <a:r>
              <a:rPr lang="ko-KR" altLang="en-US" b="0" dirty="0">
                <a:effectLst/>
                <a:latin typeface="Google Sans"/>
              </a:rPr>
              <a:t> 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자기장을 측정하는 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선택은 로봇의 응용 분야와 요구 사항에 따라 결정됩니다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예를 들어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정확한 자세와 방향을 측정해야 하는 응용 분야에서는 가속도 센서와 자이로스코프 센서를 함께 사용하는 것이 좋습니다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주요 성능 지표는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측정값의 정확도를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범위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 가능한 값의 범위를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감도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측정할 수 있는 작은 변화의 크기를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전력 소비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센서가 소비하는 전력량을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가격</a:t>
            </a:r>
            <a:r>
              <a:rPr lang="en-US" altLang="ko-KR" b="0" dirty="0">
                <a:effectLst/>
                <a:latin typeface="Google Sans"/>
              </a:rPr>
              <a:t>: IMU </a:t>
            </a:r>
            <a:r>
              <a:rPr lang="ko-KR" altLang="en-US" b="0" dirty="0">
                <a:effectLst/>
                <a:latin typeface="Google Sans"/>
              </a:rPr>
              <a:t>센서의 가격을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센서는 로봇의 자율성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안정성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정확성을 향상시키는 데 필수적인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다양한 로봇 응용 분야에서 사용되는 </a:t>
            </a:r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원리와 특성을 이해하는 것은 로봇 공학을 이해하는 데 중요한 부분입니다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응용 분야는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자율 주행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주변 차량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보행자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장애물 등을 감지하여 충돌을 방지하기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물류 창고에서 물품을 분류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배송하는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공장에서 제품을 조립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수술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치료 등의 의료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서비스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고객을 응대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배달 등의 서비스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센서는 로봇의 응용 분야가 다양해짐에 따라 더욱 중요해지고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앞으로도 </a:t>
            </a:r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기술은 더욱 발전하여 로봇이 더욱 정교하고 안전하게 작동할 수 있도록 도울 것으로 기대됩니다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작동 원리는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가속도 센서는 로봇의 가속도를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자이로스코프 센서는 로봇의 각속도를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 err="1">
                <a:effectLst/>
                <a:latin typeface="Google Sans"/>
              </a:rPr>
              <a:t>마그네토미터</a:t>
            </a:r>
            <a:r>
              <a:rPr lang="ko-KR" altLang="en-US" b="0" dirty="0">
                <a:effectLst/>
                <a:latin typeface="Google Sans"/>
              </a:rPr>
              <a:t> 센서는 로봇의 자기장을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가속도 센서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자이로스코프 센서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 err="1">
                <a:effectLst/>
                <a:latin typeface="Google Sans"/>
              </a:rPr>
              <a:t>마그네토미터</a:t>
            </a:r>
            <a:r>
              <a:rPr lang="ko-KR" altLang="en-US" b="0" dirty="0">
                <a:effectLst/>
                <a:latin typeface="Google Sans"/>
              </a:rPr>
              <a:t> 센서의 데이터를 사용하여 로봇의 자세와 방향을 계산합니다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장점과 단점은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장점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소형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경량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저전력으로 구현할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자세와 방향을 빠르게 측정할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비접촉</a:t>
            </a:r>
            <a:r>
              <a:rPr lang="ko-KR" altLang="en-US" b="0" dirty="0">
                <a:effectLst/>
                <a:latin typeface="Google Sans"/>
              </a:rPr>
              <a:t> 방식으로 측정하기 때문에 외부 환경의 영향을 받지 않습니다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단점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장시간 사용할 경우 오차가 누적될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정확한 자세와 방향을 측정하기 위해서는 외부 환경 보정이 필요합니다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센서는 로봇의 자율성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안정성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정확성을 향상시키는 데 필수적인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다양한 로봇 응용 분야에서 사용되는 </a:t>
            </a:r>
            <a:r>
              <a:rPr lang="en-US" altLang="ko-KR" b="0" dirty="0">
                <a:effectLst/>
                <a:latin typeface="Google Sans"/>
              </a:rPr>
              <a:t>IMU </a:t>
            </a:r>
            <a:r>
              <a:rPr lang="ko-KR" altLang="en-US" b="0" dirty="0">
                <a:effectLst/>
                <a:latin typeface="Google Sans"/>
              </a:rPr>
              <a:t>센서의 원리와 특성을 이해하는 것은 로봇 공학을 이해하는 데 중요한 부분입니다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r>
              <a:rPr lang="en-US" altLang="ko-KR" b="0" dirty="0" err="1">
                <a:effectLst/>
                <a:latin typeface="Google Sans"/>
              </a:rPr>
              <a:t>tuneshare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b="0" dirty="0" err="1">
                <a:effectLst/>
                <a:latin typeface="Google Sans"/>
              </a:rPr>
              <a:t>more_vert</a:t>
            </a:r>
            <a:endParaRPr lang="en-US" altLang="ko-KR" b="0" dirty="0">
              <a:effectLst/>
              <a:latin typeface="Google San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93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센서는 로봇의 가속도를 측정하는 센서입니다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센서는 다음과 같은 특징을 가지고 있습니다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가속도를 측정합니다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이동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회전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충격 등을 감지합니다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제어 시스템에 정보를 제공하여 로봇의 동작을 제어합니다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센서는 다양한 종류로 구분됩니다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대표적인 가속도 센서는 다음과 같습니다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MEMS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마이크로 일렉트로닉스 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"/>
              </a:rPr>
              <a:t>메카트로닉스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시스템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(MEMS)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기술을 사용하여 제조된 가속도 센서입니다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"/>
              </a:rPr>
              <a:t>압전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가속도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"/>
              </a:rPr>
              <a:t>압전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효과를 사용하여 가속도를 측정하는 가속도 센서입니다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자기저항 가속도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자기저항 효과를 사용하여 가속도를 측정하는 가속도 센서입니다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센서의 선택은 로봇의 응용 분야와 요구 사항에 따라 결정됩니다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예를 들어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고감도로 가속도를 측정해야 하는 응용 분야에서는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MEMS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센서를 선택하는 것이 좋습니다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센서의 주요 성능 지표는 다음과 같습니다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정확도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측정값의 정확도를 나타냅니다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범위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측정 가능한 값의 범위를 나타냅니다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감도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측정할 수 있는 작은 변화의 크기를 나타냅니다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전력 소비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센서가 소비하는 전력량을 나타냅니다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가격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센서의 가격을 나타냅니다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센서는 로봇의 자율성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안정성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정확성을 향상시키는 데 필수적인 센서입니다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다양한 로봇 응용 분야에서 사용되는 가속도 센서의 원리와 특성을 이해하는 것은 로봇 공학을 이해하는 데 중요한 부분입니다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센서의 작동 원리는 다음과 같습니다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센서는 로봇의 가속도에 의해 변형됩니다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변형된 가속도 센서는 전기 신호를 생성합니다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전기 신호는 로봇의 제어 시스템으로 전송됩니다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센서의 장점과 단점은 다음과 같습니다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장점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소형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경량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저전력으로 구현할 수 있습니다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가속도를 빠르게 측정할 수 있습니다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"/>
              </a:rPr>
              <a:t>비접촉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방식으로 측정하기 때문에 외부 환경의 영향을 받지 않습니다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단점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정확한 가속도를 측정하기 위해서는 외부 환경 보정이 필요합니다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센서는 로봇의 응용 분야가 다양해짐에 따라 더욱 중요해지고 있습니다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앞으로도 가속도 센서의 기술은 더욱 발전하여 로봇이 더욱 정교하고 안전하게 작동할 수 있도록 도울 것으로 기대됩니다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센서를 사용하는 로봇 응용 분야는 다음과 같습니다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자율 주행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로봇이 주변 차량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보행자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장애물 등을 감지하여 충돌을 방지하기 위해 사용됩니다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물류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로봇이 물류 창고에서 물품을 분류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포장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배송하는 작업을 수행하기 위해 사용됩니다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제조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로봇이 공장에서 제품을 조립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검사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포장하는 작업을 수행하기 위해 사용됩니다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의료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로봇이 수술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검사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치료 등의 의료 작업을 수행하기 위해 사용됩니다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서비스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로봇이 고객을 응대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안내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배달 등의 서비스 작업을 수행하기 위해 사용됩니다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0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로봇의 각속도를 측정하는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다음과 같은 특징을 가지고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각속도를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회전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기울기 등을 감지합니다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제어 시스템에 정보를 제공하여 로봇의 동작을 제어합니다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다양한 종류로 구분됩니다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대표적인 </a:t>
            </a:r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ko-KR" b="0" dirty="0">
                <a:effectLst/>
                <a:latin typeface="Google Sans"/>
              </a:rPr>
              <a:t>MEMS </a:t>
            </a:r>
            <a:r>
              <a:rPr lang="ko-KR" altLang="en-US" b="0" dirty="0" err="1">
                <a:effectLst/>
                <a:latin typeface="Google Sans"/>
              </a:rPr>
              <a:t>자이로센서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마이크로 일렉트로닉스 </a:t>
            </a:r>
            <a:r>
              <a:rPr lang="ko-KR" altLang="en-US" b="0" dirty="0" err="1">
                <a:effectLst/>
                <a:latin typeface="Google Sans"/>
              </a:rPr>
              <a:t>메카트로닉스</a:t>
            </a:r>
            <a:r>
              <a:rPr lang="ko-KR" altLang="en-US" b="0" dirty="0">
                <a:effectLst/>
                <a:latin typeface="Google Sans"/>
              </a:rPr>
              <a:t> 시스템 </a:t>
            </a:r>
            <a:r>
              <a:rPr lang="en-US" altLang="ko-KR" b="0" dirty="0">
                <a:effectLst/>
                <a:latin typeface="Google Sans"/>
              </a:rPr>
              <a:t>(MEMS) </a:t>
            </a:r>
            <a:r>
              <a:rPr lang="ko-KR" altLang="en-US" b="0" dirty="0">
                <a:effectLst/>
                <a:latin typeface="Google Sans"/>
              </a:rPr>
              <a:t>기술을 사용하여 제조된 </a:t>
            </a:r>
            <a:r>
              <a:rPr lang="ko-KR" altLang="en-US" b="0" dirty="0" err="1">
                <a:effectLst/>
                <a:latin typeface="Google Sans"/>
              </a:rPr>
              <a:t>자이로센서입니다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광학 </a:t>
            </a:r>
            <a:r>
              <a:rPr lang="ko-KR" altLang="en-US" b="0" dirty="0" err="1">
                <a:effectLst/>
                <a:latin typeface="Google Sans"/>
              </a:rPr>
              <a:t>자이로센서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광학 효과를 사용하여 각속도를 측정하는 </a:t>
            </a:r>
            <a:r>
              <a:rPr lang="ko-KR" altLang="en-US" b="0" dirty="0" err="1">
                <a:effectLst/>
                <a:latin typeface="Google Sans"/>
              </a:rPr>
              <a:t>자이로센서입니다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압전</a:t>
            </a:r>
            <a:r>
              <a:rPr lang="ko-KR" altLang="en-US" b="0" dirty="0">
                <a:effectLst/>
                <a:latin typeface="Google Sans"/>
              </a:rPr>
              <a:t> </a:t>
            </a:r>
            <a:r>
              <a:rPr lang="ko-KR" altLang="en-US" b="0" dirty="0" err="1">
                <a:effectLst/>
                <a:latin typeface="Google Sans"/>
              </a:rPr>
              <a:t>자이로센서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 err="1">
                <a:effectLst/>
                <a:latin typeface="Google Sans"/>
              </a:rPr>
              <a:t>압전</a:t>
            </a:r>
            <a:r>
              <a:rPr lang="ko-KR" altLang="en-US" b="0" dirty="0">
                <a:effectLst/>
                <a:latin typeface="Google Sans"/>
              </a:rPr>
              <a:t> 효과를 사용하여 각속도를 측정하는 </a:t>
            </a:r>
            <a:r>
              <a:rPr lang="ko-KR" altLang="en-US" b="0" dirty="0" err="1">
                <a:effectLst/>
                <a:latin typeface="Google Sans"/>
              </a:rPr>
              <a:t>자이로센서입니다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선택은 로봇의 응용 분야와 요구 사항에 따라 결정됩니다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예를 들어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고감도로 각속도를 측정해야 하는 응용 분야에서는 </a:t>
            </a:r>
            <a:r>
              <a:rPr lang="en-US" altLang="ko-KR" b="0" dirty="0">
                <a:effectLst/>
                <a:latin typeface="Google Sans"/>
              </a:rPr>
              <a:t>MEMS </a:t>
            </a:r>
            <a:r>
              <a:rPr lang="ko-KR" altLang="en-US" b="0" dirty="0" err="1">
                <a:effectLst/>
                <a:latin typeface="Google Sans"/>
              </a:rPr>
              <a:t>자이로센서를</a:t>
            </a:r>
            <a:r>
              <a:rPr lang="ko-KR" altLang="en-US" b="0" dirty="0">
                <a:effectLst/>
                <a:latin typeface="Google Sans"/>
              </a:rPr>
              <a:t> 선택하는 것이 좋습니다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주요 성능 지표는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측정값의 정확도를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범위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 가능한 값의 범위를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감도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측정할 수 있는 작은 변화의 크기를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전력 소비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센서가 소비하는 전력량을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가격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가격을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로봇의 자율성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안정성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정확성을 향상시키는 데 필수적인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다양한 로봇 응용 분야에서 사용되는 </a:t>
            </a:r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원리와 특성을 이해하는 것은 로봇 공학을 이해하는 데 중요한 부분입니다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작동 원리는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로봇의 회전에 의해 회전합니다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회전하는 </a:t>
            </a:r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전기 신호를 생성합니다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전기 신호는 로봇의 제어 시스템으로 전송됩니다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장점과 단점은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장점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각속도를 빠르게 측정할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비접촉</a:t>
            </a:r>
            <a:r>
              <a:rPr lang="ko-KR" altLang="en-US" b="0" dirty="0">
                <a:effectLst/>
                <a:latin typeface="Google Sans"/>
              </a:rPr>
              <a:t> 방식으로 측정하기 때문에 외부 환경의 영향을 받지 않습니다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단점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오차가 누적될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정확한 각속도를 측정하기 위해서는 외부 환경 보정이 필요합니다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자이로센서는</a:t>
            </a:r>
            <a:r>
              <a:rPr lang="ko-KR" altLang="en-US" b="0" dirty="0">
                <a:effectLst/>
                <a:latin typeface="Google Sans"/>
              </a:rPr>
              <a:t> 로봇의 응용 분야가 다양해짐에 따라 더욱 중요해지고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앞으로도 </a:t>
            </a:r>
            <a:r>
              <a:rPr lang="ko-KR" altLang="en-US" b="0" dirty="0" err="1">
                <a:effectLst/>
                <a:latin typeface="Google Sans"/>
              </a:rPr>
              <a:t>자이로센서의</a:t>
            </a:r>
            <a:r>
              <a:rPr lang="ko-KR" altLang="en-US" b="0" dirty="0">
                <a:effectLst/>
                <a:latin typeface="Google Sans"/>
              </a:rPr>
              <a:t> 기술은 더욱 발전하여 로봇이 더욱 정교하고 안전하게 작동할 수 있도록 도울 것으로 기대됩니다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자이로센서를</a:t>
            </a:r>
            <a:r>
              <a:rPr lang="ko-KR" altLang="en-US" b="0" dirty="0">
                <a:effectLst/>
                <a:latin typeface="Google Sans"/>
              </a:rPr>
              <a:t> 사용하는 로봇 응용 분야는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자율 주행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주변 차량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보행자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장애물 등을 감지하여 충돌을 방지하기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물류 창고에서 물품을 분류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배송하는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공장에서 제품을 조립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수술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치료 등의 의료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서비스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고객을 응대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배달 등의 서비스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 err="1">
                <a:effectLst/>
                <a:latin typeface="Google Sans"/>
              </a:rPr>
              <a:t>자이로센서와</a:t>
            </a:r>
            <a:r>
              <a:rPr lang="ko-KR" altLang="en-US" b="0" dirty="0">
                <a:effectLst/>
                <a:latin typeface="Google Sans"/>
              </a:rPr>
              <a:t> 가속도 센서를 함께 사용하면 로봇의 자세와 방향을 보다 정확하게 측정할 수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이러한 센서 융합 기술은 로봇의 자율 주행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서비스 등 다양한 분야에서 활용되고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r>
              <a:rPr lang="en-US" altLang="ko-KR" b="0" dirty="0" err="1">
                <a:effectLst/>
                <a:latin typeface="Google Sans"/>
              </a:rPr>
              <a:t>tuneshare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b="0" dirty="0" err="1">
                <a:effectLst/>
                <a:latin typeface="Google Sans"/>
              </a:rPr>
              <a:t>more_vert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dirty="0" err="1">
                <a:effectLst/>
              </a:rPr>
              <a:t>add_photo_alternate</a:t>
            </a: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b="0" dirty="0">
                <a:effectLst/>
                <a:latin typeface="Google Sans"/>
              </a:rPr>
              <a:t>지자기센서는 지구의 자기장을 측정하는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지자기센서는 다음과 같은 특징을 가지고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지구의 자기장을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방향과 위치를 결정하는 데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제어 시스템에 정보를 제공하여 로봇의 동작을 제어합니다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지자기센서는 다양한 종류로 구분됩니다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대표적인 지자기센서는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홀 효과 지자기센서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홀 효과를 사용하여 지구의 자기장을 측정하는 </a:t>
            </a:r>
            <a:r>
              <a:rPr lang="ko-KR" altLang="en-US" b="0" dirty="0" err="1">
                <a:effectLst/>
                <a:latin typeface="Google Sans"/>
              </a:rPr>
              <a:t>지자기센서입니다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자기 저항 지자기센서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자기 저항 효과를 사용하여 지구의 자기장을 측정하는 </a:t>
            </a:r>
            <a:r>
              <a:rPr lang="ko-KR" altLang="en-US" b="0" dirty="0" err="1">
                <a:effectLst/>
                <a:latin typeface="Google Sans"/>
              </a:rPr>
              <a:t>지자기센서입니다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지자기센서의 선택은 로봇의 응용 분야와 요구 사항에 따라 결정됩니다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예를 들어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정확한 지구의 자기장을 측정해야 하는 응용 분야에서는 홀 효과 지자기센서를 선택하는 것이 좋습니다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지자기센서의 주요 성능 지표는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측정값의 정확도를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범위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 가능한 값의 범위를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감도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측정할 수 있는 작은 변화의 크기를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전력 소비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센서가 소비하는 전력량을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가격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지자기센서의 가격을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지자기센서는 로봇의 자율성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안정성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정확성을 향상시키는 데 필수적인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다양한 로봇 응용 분야에서 사용되는 지자기센서의 원리와 특성을 이해하는 것은 로봇 공학을 이해하는 데 중요한 부분입니다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지자기센서의 작동 원리는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지자기센서는 지구의 자기장에 의해 </a:t>
            </a:r>
            <a:r>
              <a:rPr lang="ko-KR" altLang="en-US" b="0" dirty="0" err="1">
                <a:effectLst/>
                <a:latin typeface="Google Sans"/>
              </a:rPr>
              <a:t>자화됩니다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 err="1">
                <a:effectLst/>
                <a:latin typeface="Google Sans"/>
              </a:rPr>
              <a:t>자화된</a:t>
            </a:r>
            <a:r>
              <a:rPr lang="ko-KR" altLang="en-US" b="0" dirty="0">
                <a:effectLst/>
                <a:latin typeface="Google Sans"/>
              </a:rPr>
              <a:t> 지자기센서는 전기 신호를 생성합니다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전기 신호는 로봇의 제어 시스템으로 전송됩니다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지자기센서의 장점과 단점은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장점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비접촉</a:t>
            </a:r>
            <a:r>
              <a:rPr lang="ko-KR" altLang="en-US" b="0" dirty="0">
                <a:effectLst/>
                <a:latin typeface="Google Sans"/>
              </a:rPr>
              <a:t> 방식으로 측정하기 때문에 외부 환경의 영향을 받지 않습니다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방향과 위치를 빠르게 측정할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단점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정확한 지구의 자기장을 측정하기 위해서는 외부 환경 보정이 필요합니다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자기장 간섭이 있는 환경에서는 정확도가 떨어질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지자기센서는 로봇의 응용 분야가 다양해짐에 따라 더욱 중요해지고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앞으로도 지자기센서의 기술은 더욱 발전하여 로봇이 더욱 정교하고 안전하게 작동할 수 있도록 도울 것으로 기대됩니다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지자기센서를 사용하는 로봇 응용 분야는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자율 주행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주변 차량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보행자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장애물 등을 감지하여 충돌을 방지하기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물류 창고에서 물품을 분류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배송하는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공장에서 제품을 조립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수술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치료 등의 의료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서비스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고객을 응대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배달 등의 서비스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지자기센서와 </a:t>
            </a:r>
            <a:r>
              <a:rPr lang="ko-KR" altLang="en-US" b="0" dirty="0" err="1">
                <a:effectLst/>
                <a:latin typeface="Google Sans"/>
              </a:rPr>
              <a:t>자이로센서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가속도 센서를 함께 사용하면 로봇의 자세와 방향을 보다 정확하게 측정할 수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이러한 센서 융합 기술은 로봇의 자율 주행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서비스 등 다양한 분야에서 활용되고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r>
              <a:rPr lang="en-US" altLang="ko-KR" b="0" dirty="0" err="1">
                <a:effectLst/>
                <a:latin typeface="Google Sans"/>
              </a:rPr>
              <a:t>tuneshare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b="0" dirty="0" err="1">
                <a:effectLst/>
                <a:latin typeface="Google Sans"/>
              </a:rPr>
              <a:t>more_vert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dirty="0" err="1">
                <a:effectLst/>
              </a:rPr>
              <a:t>add_photo_alternate</a:t>
            </a: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4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센서는 인공위성으로부터 수신한 신호를 사용하여 로봇의 위치를 측정하는 센서입니다</a:t>
            </a:r>
            <a:r>
              <a:rPr lang="en-US" altLang="ko-KR" b="0" dirty="0">
                <a:effectLst/>
                <a:latin typeface="Google Sans"/>
              </a:rPr>
              <a:t>. GPS </a:t>
            </a:r>
            <a:r>
              <a:rPr lang="ko-KR" altLang="en-US" b="0" dirty="0">
                <a:effectLst/>
                <a:latin typeface="Google Sans"/>
              </a:rPr>
              <a:t>센서는 다음과 같은 특징을 가지고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인공위성으로부터 수신한 신호를 사용하여 로봇의 위치를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위치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속도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방향을 결정하는 데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제어 시스템에 정보를 제공하여 로봇의 동작을 제어합니다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센서는 다양한 종류로 구분됩니다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대표적인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차량용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자동차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트럭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버스 등에 사용되는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휴대용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스마트폰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태블릿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웨어러블 기기에 사용되는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산업용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항공기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선박 등에 사용되는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센서의 선택은 로봇의 응용 분야와 요구 사항에 따라 결정됩니다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예를 들어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정확한 위치를 측정해야 하는 응용 분야에서는 산업용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센서를 선택하는 것이 좋습니다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센서의 주요 성능 지표는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측정값의 정확도를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범위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 가능한 값의 범위를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감도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측정할 수 있는 작은 변화의 크기를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전력 소비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센서가 소비하는 전력량을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가격</a:t>
            </a:r>
            <a:r>
              <a:rPr lang="en-US" altLang="ko-KR" b="0" dirty="0">
                <a:effectLst/>
                <a:latin typeface="Google Sans"/>
              </a:rPr>
              <a:t>: GPS </a:t>
            </a:r>
            <a:r>
              <a:rPr lang="ko-KR" altLang="en-US" b="0" dirty="0">
                <a:effectLst/>
                <a:latin typeface="Google Sans"/>
              </a:rPr>
              <a:t>센서의 가격을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센서는 로봇의 자율성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효율성을 향상시키는 데 필수적인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다양한 로봇 응용 분야에서 사용되는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센서의 원리와 특성을 이해하는 것은 로봇 공학을 이해하는 데 중요한 부분입니다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센서의 작동 원리는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센서는 인공위성에서 발신된 신호를 수신합니다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수신한 신호를 사용하여 로봇의 위치를 계산합니다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계산된 위치 정보를 로봇의 제어 시스템으로 전송합니다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센서의 장점과 단점은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장점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넓은 범위에서 정확한 위치를 측정할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비접촉</a:t>
            </a:r>
            <a:r>
              <a:rPr lang="ko-KR" altLang="en-US" b="0" dirty="0">
                <a:effectLst/>
                <a:latin typeface="Google Sans"/>
              </a:rPr>
              <a:t> 방식으로 측정하기 때문에 외부 환경의 영향을 받지 않습니다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단점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지형지물이나 건물 등으로 인해 신호가 차단될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인공위성의 위치를 정확하게 파악하기 위해서는 시간이 필요합니다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센서는 로봇의 응용 분야가 다양해짐에 따라 더욱 중요해지고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앞으로도 </a:t>
            </a:r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센서의 기술은 더욱 발전하여 로봇이 더욱 정교하고 안전하게 작동할 수 있도록 도울 것으로 기대됩니다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en-US" altLang="ko-KR" b="0" dirty="0">
                <a:effectLst/>
                <a:latin typeface="Google Sans"/>
              </a:rPr>
              <a:t>GPS </a:t>
            </a:r>
            <a:r>
              <a:rPr lang="ko-KR" altLang="en-US" b="0" dirty="0">
                <a:effectLst/>
                <a:latin typeface="Google Sans"/>
              </a:rPr>
              <a:t>센서를 사용하는 로봇 응용 분야는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자율 주행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주변 차량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보행자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장애물 등을 감지하여 충돌을 방지하기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물류 창고에서 물품을 분류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배송하는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공장에서 제품을 조립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수술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치료 등의 의료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서비스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고객을 응대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배달 등의 서비스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r>
              <a:rPr lang="en-US" altLang="ko-KR" b="0" dirty="0" err="1">
                <a:effectLst/>
                <a:latin typeface="Google Sans"/>
              </a:rPr>
              <a:t>tuneshare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b="0" dirty="0" err="1">
                <a:effectLst/>
                <a:latin typeface="Google Sans"/>
              </a:rPr>
              <a:t>more_vert</a:t>
            </a:r>
            <a:endParaRPr lang="en-US" altLang="ko-KR" b="0" dirty="0">
              <a:effectLst/>
              <a:latin typeface="Google San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253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b="0" dirty="0">
                <a:effectLst/>
                <a:latin typeface="Google Sans"/>
              </a:rPr>
              <a:t>라이다</a:t>
            </a:r>
            <a:r>
              <a:rPr lang="en-US" altLang="ko-KR" b="0" dirty="0">
                <a:effectLst/>
                <a:latin typeface="Google Sans"/>
              </a:rPr>
              <a:t>(LiDAR, Light Detection and Ranging) </a:t>
            </a:r>
            <a:r>
              <a:rPr lang="ko-KR" altLang="en-US" b="0" dirty="0">
                <a:effectLst/>
                <a:latin typeface="Google Sans"/>
              </a:rPr>
              <a:t>센서는 레이저를 사용하여 주변 환경을 스캔하고 거리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방향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속도 등의 정보를 측정하는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라이다 센서는 다음과 같은 특징을 가지고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레이저를 사용하여 주변 환경을 스캔합니다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주변 환경을 </a:t>
            </a:r>
            <a:r>
              <a:rPr lang="en-US" altLang="ko-KR" b="0" dirty="0">
                <a:effectLst/>
                <a:latin typeface="Google Sans"/>
              </a:rPr>
              <a:t>3</a:t>
            </a:r>
            <a:r>
              <a:rPr lang="ko-KR" altLang="en-US" b="0" dirty="0">
                <a:effectLst/>
                <a:latin typeface="Google Sans"/>
              </a:rPr>
              <a:t>차원 모델로 생성합니다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로봇의 자율 주행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서비스 등 다양한 분야에서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센서는 다양한 종류로 구분됩니다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대표적인 라이다 센서는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레이저 스캐너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레이저를 한 방향으로 발사하여 주변 환경을 스캔하는 방식의 라이다 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펄스 라이다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레이저를 펄스 모드로 발사하여 주변 환경을 스캔하는 방식의 라이다 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펄스 도플러 라이다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레이저를 펄스 모드로 발사하여 주변 환경의 움직임을 측정하는 방식의 라이다 센서입니다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센서의 선택은 로봇의 응용 분야와 요구 사항에 따라 결정됩니다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예를 들어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넓은 범위를 빠르게 스캔해야 하는 응용 분야에서는 레이저 스캐너를 선택하는 것이 좋습니다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센서의 주요 성능 지표는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정확도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측정값의 정확도를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범위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 가능한 거리의 범위를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분해능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측정 가능한 값의 세밀도를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속도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스캔 속도를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가격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라이다 센서의 가격을 나타냅니다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센서는 로봇의 자율성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정확성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안전성을 향상시키는 데 필수적인 센서입니다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다양한 로봇 응용 분야에서 사용되는 라이다 센서의 원리와 특성을 이해하는 것은 로봇 공학을 이해하는 데 중요한 부분입니다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센서의 작동 원리는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라이다 센서는 레이저를 발사합니다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레이저는 주변 환경의 물체에 반사됩니다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반사된 레이저를 수신하여 거리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방향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속도 등의 정보를 측정합니다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+mj-lt"/>
              <a:buAutoNum type="arabicPeriod"/>
            </a:pPr>
            <a:r>
              <a:rPr lang="ko-KR" altLang="en-US" b="0" dirty="0">
                <a:effectLst/>
                <a:latin typeface="Google Sans"/>
              </a:rPr>
              <a:t>측정된 정보를 사용하여 로봇의 주변 환경을 </a:t>
            </a:r>
            <a:r>
              <a:rPr lang="en-US" altLang="ko-KR" b="0" dirty="0">
                <a:effectLst/>
                <a:latin typeface="Google Sans"/>
              </a:rPr>
              <a:t>3</a:t>
            </a:r>
            <a:r>
              <a:rPr lang="ko-KR" altLang="en-US" b="0" dirty="0">
                <a:effectLst/>
                <a:latin typeface="Google Sans"/>
              </a:rPr>
              <a:t>차원 모델로 생성합니다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센서의 장점과 단점은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장점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넓은 범위에서 정확한 정보를 측정할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 err="1">
                <a:effectLst/>
                <a:latin typeface="Google Sans"/>
              </a:rPr>
              <a:t>비접촉</a:t>
            </a:r>
            <a:r>
              <a:rPr lang="ko-KR" altLang="en-US" b="0" dirty="0">
                <a:effectLst/>
                <a:latin typeface="Google Sans"/>
              </a:rPr>
              <a:t> 방식으로 측정하기 때문에 외부 환경의 영향을 받지 않습니다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실시간으로 정보를 측정할 수 있습니다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단점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비용이 비쌉니다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카메라와 같은 다른 센서와 함께 사용해야 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센서는 로봇의 응용 분야가 다양해짐에 따라 더욱 중요해지고 있습니다</a:t>
            </a:r>
            <a:r>
              <a:rPr lang="en-US" altLang="ko-KR" b="0" dirty="0">
                <a:effectLst/>
                <a:latin typeface="Google Sans"/>
              </a:rPr>
              <a:t>. </a:t>
            </a:r>
            <a:r>
              <a:rPr lang="ko-KR" altLang="en-US" b="0" dirty="0">
                <a:effectLst/>
                <a:latin typeface="Google Sans"/>
              </a:rPr>
              <a:t>앞으로도 라이다 센서의 기술은 더욱 발전하여 로봇이 더욱 정교하고 안전하게 작동할 수 있도록 도울 것으로 기대됩니다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/>
            <a:r>
              <a:rPr lang="ko-KR" altLang="en-US" b="0" dirty="0">
                <a:effectLst/>
                <a:latin typeface="Google Sans"/>
              </a:rPr>
              <a:t>라이다 센서를 사용하는 로봇 응용 분야는 다음과 같습니다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자율 주행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주변 차량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보행자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장애물 등을 감지하여 충돌을 방지하기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물류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물류 창고에서 물품을 분류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배송하는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제조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공장에서 제품을 조립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포장하는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의료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수술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검사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치료 등의 의료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ko-KR" altLang="en-US" b="0" dirty="0">
                <a:effectLst/>
                <a:latin typeface="Google Sans"/>
              </a:rPr>
              <a:t>서비스</a:t>
            </a:r>
            <a:r>
              <a:rPr lang="en-US" altLang="ko-KR" b="0" dirty="0">
                <a:effectLst/>
                <a:latin typeface="Google Sans"/>
              </a:rPr>
              <a:t>: </a:t>
            </a:r>
            <a:r>
              <a:rPr lang="ko-KR" altLang="en-US" b="0" dirty="0">
                <a:effectLst/>
                <a:latin typeface="Google Sans"/>
              </a:rPr>
              <a:t>로봇이 고객을 응대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안내</a:t>
            </a:r>
            <a:r>
              <a:rPr lang="en-US" altLang="ko-KR" b="0" dirty="0">
                <a:effectLst/>
                <a:latin typeface="Google Sans"/>
              </a:rPr>
              <a:t>, </a:t>
            </a:r>
            <a:r>
              <a:rPr lang="ko-KR" altLang="en-US" b="0" dirty="0">
                <a:effectLst/>
                <a:latin typeface="Google Sans"/>
              </a:rPr>
              <a:t>배달 등의 서비스 작업을 수행하기 위해 사용됩니다</a:t>
            </a:r>
            <a:r>
              <a:rPr lang="en-US" altLang="ko-KR" b="0" dirty="0">
                <a:effectLst/>
                <a:latin typeface="Google Sans"/>
              </a:rPr>
              <a:t>.</a:t>
            </a:r>
          </a:p>
          <a:p>
            <a:r>
              <a:rPr lang="en-US" altLang="ko-KR" b="0" dirty="0" err="1">
                <a:effectLst/>
                <a:latin typeface="Google Sans"/>
              </a:rPr>
              <a:t>tuneshare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b="0" dirty="0" err="1">
                <a:effectLst/>
                <a:latin typeface="Google Sans"/>
              </a:rPr>
              <a:t>more_vert</a:t>
            </a:r>
            <a:endParaRPr lang="en-US" altLang="ko-KR" b="0" dirty="0">
              <a:effectLst/>
              <a:latin typeface="Google Sans"/>
            </a:endParaRPr>
          </a:p>
          <a:p>
            <a:r>
              <a:rPr lang="en-US" altLang="ko-KR" dirty="0" err="1">
                <a:effectLst/>
              </a:rPr>
              <a:t>add_photo_alternate</a:t>
            </a:r>
            <a:endParaRPr lang="en-US" altLang="ko-KR" dirty="0">
              <a:effectLst/>
            </a:endParaRPr>
          </a:p>
          <a:p>
            <a:br>
              <a:rPr lang="en-US" altLang="ko-KR" dirty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25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effectLst/>
                <a:latin typeface="Söhne"/>
              </a:rPr>
              <a:t>엔코더</a:t>
            </a:r>
            <a:r>
              <a:rPr lang="ko-KR" altLang="en-US" b="0" i="0" dirty="0">
                <a:effectLst/>
                <a:latin typeface="Söhne"/>
              </a:rPr>
              <a:t> 센서는 회전 운동의 각도나 위치를 측정하는 데 사용되는 장치입니다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이 센서는 일반적으로 전자적인 신호로 회전 운동의 정보를 출력하며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로봇공학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자동차 시스템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산업 자동화</a:t>
            </a:r>
            <a:r>
              <a:rPr lang="en-US" altLang="ko-KR" b="0" i="0" dirty="0">
                <a:effectLst/>
                <a:latin typeface="Söhne"/>
              </a:rPr>
              <a:t>, CNC </a:t>
            </a:r>
            <a:r>
              <a:rPr lang="ko-KR" altLang="en-US" b="0" i="0" dirty="0">
                <a:effectLst/>
                <a:latin typeface="Söhne"/>
              </a:rPr>
              <a:t>기계 및 로봇 팔과 같은 많은 응용 분야에서 사용됩니다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 err="1">
                <a:effectLst/>
                <a:latin typeface="Söhne"/>
              </a:rPr>
              <a:t>엔코더</a:t>
            </a:r>
            <a:r>
              <a:rPr lang="ko-KR" altLang="en-US" b="0" i="0" dirty="0">
                <a:effectLst/>
                <a:latin typeface="Söhne"/>
              </a:rPr>
              <a:t> 센서의 주요 특징과 유형은 다음과 같습니다</a:t>
            </a:r>
            <a:r>
              <a:rPr lang="en-US" altLang="ko-KR" b="0" i="0" dirty="0">
                <a:effectLst/>
                <a:latin typeface="Söhne"/>
              </a:rPr>
              <a:t>:</a:t>
            </a:r>
          </a:p>
          <a:p>
            <a:pPr algn="l"/>
            <a:r>
              <a:rPr lang="en-US" altLang="ko-KR" b="1" i="0" dirty="0">
                <a:effectLst/>
                <a:latin typeface="Söhne"/>
              </a:rPr>
              <a:t>1. </a:t>
            </a:r>
            <a:r>
              <a:rPr lang="ko-KR" altLang="en-US" b="1" i="0" dirty="0">
                <a:effectLst/>
                <a:latin typeface="Söhne"/>
              </a:rPr>
              <a:t>주요 특징</a:t>
            </a:r>
            <a:r>
              <a:rPr lang="en-US" altLang="ko-KR" b="1" i="0" dirty="0"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각도 및 위치 측정</a:t>
            </a:r>
            <a:r>
              <a:rPr lang="en-US" altLang="ko-KR" b="1" i="0" dirty="0">
                <a:effectLst/>
                <a:latin typeface="Söhne"/>
              </a:rPr>
              <a:t>: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회전 운동의 각도나 위치를 정밀하게 측정할 수 있습니다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고해상도</a:t>
            </a:r>
            <a:r>
              <a:rPr lang="en-US" altLang="ko-KR" b="1" i="0" dirty="0">
                <a:effectLst/>
                <a:latin typeface="Söhne"/>
              </a:rPr>
              <a:t>:</a:t>
            </a:r>
            <a:r>
              <a:rPr lang="ko-KR" altLang="en-US" b="0" i="0" dirty="0">
                <a:effectLst/>
                <a:latin typeface="Söhne"/>
              </a:rPr>
              <a:t> 고해상도 </a:t>
            </a:r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미세한 운동도 감지할 수 있어 정밀한 제어 시스템에 적합합니다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실시간 정보 제공</a:t>
            </a:r>
            <a:r>
              <a:rPr lang="en-US" altLang="ko-KR" b="1" i="0" dirty="0">
                <a:effectLst/>
                <a:latin typeface="Söhne"/>
              </a:rPr>
              <a:t>:</a:t>
            </a:r>
            <a:r>
              <a:rPr lang="ko-KR" altLang="en-US" b="0" i="0" dirty="0">
                <a:effectLst/>
                <a:latin typeface="Söhne"/>
              </a:rPr>
              <a:t> 실시간으로 운동 정보를 감지하고 전송하여 실시간 제어 시스템에 사용됩니다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신뢰성</a:t>
            </a:r>
            <a:r>
              <a:rPr lang="en-US" altLang="ko-KR" b="1" i="0" dirty="0">
                <a:effectLst/>
                <a:latin typeface="Söhne"/>
              </a:rPr>
              <a:t>: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기계적인 부분이 없어 내구성이 뛰어나며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정확한 위치 정보를 오랜 기간동안 제공할 수 있습니다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US" altLang="ko-KR" b="1" i="0" dirty="0">
                <a:effectLst/>
                <a:latin typeface="Söhne"/>
              </a:rPr>
              <a:t>2. </a:t>
            </a:r>
            <a:r>
              <a:rPr lang="ko-KR" altLang="en-US" b="1" i="0" dirty="0">
                <a:effectLst/>
                <a:latin typeface="Söhne"/>
              </a:rPr>
              <a:t>유형</a:t>
            </a:r>
            <a:r>
              <a:rPr lang="en-US" altLang="ko-KR" b="1" i="0" dirty="0"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광학 </a:t>
            </a:r>
            <a:r>
              <a:rPr lang="ko-KR" altLang="en-US" b="1" i="0" dirty="0" err="1">
                <a:effectLst/>
                <a:latin typeface="Söhne"/>
              </a:rPr>
              <a:t>엔코더</a:t>
            </a:r>
            <a:r>
              <a:rPr lang="en-US" altLang="ko-KR" b="1" i="0" dirty="0">
                <a:effectLst/>
                <a:latin typeface="Söhne"/>
              </a:rPr>
              <a:t>(Optical Encoder):</a:t>
            </a:r>
            <a:r>
              <a:rPr lang="ko-KR" altLang="en-US" b="0" i="0" dirty="0">
                <a:effectLst/>
                <a:latin typeface="Söhne"/>
              </a:rPr>
              <a:t> 광학 </a:t>
            </a:r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빛을 사용하여 회전 운동을 측정합니다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광섬유 또는 광 전송 장치와 광 감지기로 구성되어 있습니다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자기 </a:t>
            </a:r>
            <a:r>
              <a:rPr lang="ko-KR" altLang="en-US" b="1" i="0" dirty="0" err="1">
                <a:effectLst/>
                <a:latin typeface="Söhne"/>
              </a:rPr>
              <a:t>엔코더</a:t>
            </a:r>
            <a:r>
              <a:rPr lang="en-US" altLang="ko-KR" b="1" i="0" dirty="0">
                <a:effectLst/>
                <a:latin typeface="Söhne"/>
              </a:rPr>
              <a:t>(Magnetic Encoder):</a:t>
            </a:r>
            <a:r>
              <a:rPr lang="ko-KR" altLang="en-US" b="0" i="0" dirty="0">
                <a:effectLst/>
                <a:latin typeface="Söhne"/>
              </a:rPr>
              <a:t> 자기 </a:t>
            </a:r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자기 필드를 사용하여 회전 운동을 감지합니다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자기 센서는 회전식 디스크에 자석을 부착하고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센서는 자기 필드의 변화를 감지하여 운동 정보를 계산합니다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Söhne"/>
              </a:rPr>
              <a:t>접촉식 </a:t>
            </a:r>
            <a:r>
              <a:rPr lang="ko-KR" altLang="en-US" b="1" i="0" dirty="0" err="1">
                <a:effectLst/>
                <a:latin typeface="Söhne"/>
              </a:rPr>
              <a:t>엔코더</a:t>
            </a:r>
            <a:r>
              <a:rPr lang="en-US" altLang="ko-KR" b="1" i="0" dirty="0">
                <a:effectLst/>
                <a:latin typeface="Söhne"/>
              </a:rPr>
              <a:t>(Incremental Encoder):</a:t>
            </a:r>
            <a:r>
              <a:rPr lang="ko-KR" altLang="en-US" b="0" i="0" dirty="0">
                <a:effectLst/>
                <a:latin typeface="Söhne"/>
              </a:rPr>
              <a:t> 접촉식 </a:t>
            </a:r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회전식 디스크에 물리적으로 접촉하는 방식으로 회전 운동을 감지합니다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이 방식은 광학이나 자기 센서에 비해 더 낮은 해상도를 가질 수 있습니다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 err="1">
                <a:effectLst/>
                <a:latin typeface="Söhne"/>
              </a:rPr>
              <a:t>엔코더는</a:t>
            </a:r>
            <a:r>
              <a:rPr lang="ko-KR" altLang="en-US" b="0" i="0" dirty="0">
                <a:effectLst/>
                <a:latin typeface="Söhne"/>
              </a:rPr>
              <a:t> 회전 운동을 정밀하게 측정하여 다양한 산업 및 로봇 응용 분야에서 사용되며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위치 제어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속도 제어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위치 피드백 시스템 등에서 중요한 역할을 합니다</a:t>
            </a:r>
            <a:r>
              <a:rPr lang="en-US" altLang="ko-KR" b="0" i="0" dirty="0">
                <a:effectLst/>
                <a:latin typeface="Söhne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1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80772-DD33-429B-B885-D113FAF856A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1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D294F-45B8-A28C-FD59-0F366DB3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B1BED5-603A-7275-9442-A605202B9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D4326-D730-C9B3-3986-3D72FE1173FB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59767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C7D84-2F5E-3BD5-E277-B0F23BAE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2178F-ADE5-0356-4F5B-0FCE1349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16D49-85DA-E10B-427A-852C1B6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49348-694B-4DF5-BDF4-6041BF9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F2242-92B8-64CA-9ECC-9D85DF7A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FDECF6-E02F-46BE-8DC5-F8E5DB0D946A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43CF41-1939-7BB1-5409-2E0F6F76A5D7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319A60-EAE8-5DBE-164A-3B5E8921C9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FEB13-9F4D-2227-D837-DD58695D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C98E2-5084-22A0-9303-BC5F6749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6977E-42BB-BECB-587C-F3F53723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D4B2C-BB0B-B5C6-9C53-7BE09DAE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18FEB-5545-7C47-4CF1-680C9526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903D-918A-F848-DBF8-BA2825C1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C244E-18CD-3F3E-AEA8-7EABF863F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A3F05E-786C-222B-7683-B160A82A1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 b="1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F5F985-E917-F324-6845-C618362B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71960-A739-6A8C-62C2-9E9674E9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D74FA-D4A4-2229-9FA4-93D7C76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A13AB2-E1AF-A25E-6F8C-97155D0CCD86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2E79CFD-A961-377D-16C7-B1E4D283BC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C9E23-26AC-8A5E-F15C-5077E7A33FB6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5551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D9DD3-0B52-75B4-3552-9AC7B00A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69B985-F7A4-301D-5546-FDEA766E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5A93-34FE-475C-9D69-CFDF799BE9EE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FB97A9-FD54-15CA-BC1C-D566F87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7B022-FDC1-6E2F-BBFE-C3E4EC9A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9A6FB4-58C1-30A5-5187-2DDBEA90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A4B60-60F0-F278-9A86-A57E1130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8E298-64F0-B367-1F96-2F024CC5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5A93-34FE-475C-9D69-CFDF799BE9EE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A1AD-45C8-92BD-D497-BD0D7A17B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6D282-6DDF-66FB-B47E-3F5755069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C8EE-E9F5-4806-BCF0-187F150146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5A5C4D-B52C-EE3F-982E-505F11EA2415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3653CE9-2CAA-C811-B10A-4BB97CB9483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24539-CF1C-AAB7-DB6C-25931C1A6DF8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10048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4E162-A56B-69E8-BA34-124E71E38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</a:rPr>
              <a:t>KG-KAIROS</a:t>
            </a:r>
            <a:br>
              <a:rPr lang="en-US" altLang="ko-KR" b="1" dirty="0"/>
            </a:br>
            <a:r>
              <a:rPr lang="ko-KR" altLang="en-US" sz="7200" dirty="0"/>
              <a:t>로봇 센서 </a:t>
            </a:r>
            <a:endParaRPr lang="ko-KR" altLang="en-US" sz="7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96423E-9C14-DADA-48A6-4E3253A84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2023. 10.  .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3EE03-1A6B-8F14-DDD7-C1B2AA08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D2A88-1C8C-7B8A-681F-F6D0C80C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적외선센서 </a:t>
            </a:r>
            <a:r>
              <a:rPr lang="en-US" altLang="ko-KR" dirty="0"/>
              <a:t>– </a:t>
            </a:r>
            <a:r>
              <a:rPr lang="ko-KR" altLang="en-US" dirty="0"/>
              <a:t>광삼각법 </a:t>
            </a:r>
            <a:r>
              <a:rPr lang="en-US" altLang="ko-KR" dirty="0"/>
              <a:t>vs TOF </a:t>
            </a:r>
            <a:r>
              <a:rPr lang="ko-KR" altLang="en-US" dirty="0"/>
              <a:t>방식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B96471-0897-1DD7-B5E2-73591E97D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93259"/>
              </p:ext>
            </p:extLst>
          </p:nvPr>
        </p:nvGraphicFramePr>
        <p:xfrm>
          <a:off x="622818" y="2219147"/>
          <a:ext cx="10946363" cy="2560320"/>
        </p:xfrm>
        <a:graphic>
          <a:graphicData uri="http://schemas.openxmlformats.org/drawingml/2006/table">
            <a:tbl>
              <a:tblPr/>
              <a:tblGrid>
                <a:gridCol w="1623662">
                  <a:extLst>
                    <a:ext uri="{9D8B030D-6E8A-4147-A177-3AD203B41FA5}">
                      <a16:colId xmlns:a16="http://schemas.microsoft.com/office/drawing/2014/main" val="411541407"/>
                    </a:ext>
                  </a:extLst>
                </a:gridCol>
                <a:gridCol w="4225083">
                  <a:extLst>
                    <a:ext uri="{9D8B030D-6E8A-4147-A177-3AD203B41FA5}">
                      <a16:colId xmlns:a16="http://schemas.microsoft.com/office/drawing/2014/main" val="537382720"/>
                    </a:ext>
                  </a:extLst>
                </a:gridCol>
                <a:gridCol w="5097618">
                  <a:extLst>
                    <a:ext uri="{9D8B030D-6E8A-4147-A177-3AD203B41FA5}">
                      <a16:colId xmlns:a16="http://schemas.microsoft.com/office/drawing/2014/main" val="3766043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b="1" dirty="0">
                          <a:effectLst/>
                        </a:rPr>
                        <a:t>특성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b="1" dirty="0">
                          <a:effectLst/>
                        </a:rPr>
                        <a:t>광삼각법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effectLst/>
                        </a:rPr>
                        <a:t>TOF (Time-of-Flight)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491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 dirty="0">
                          <a:effectLst/>
                        </a:rPr>
                        <a:t>정확성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높음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높음 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ko-KR" altLang="en-US">
                          <a:effectLst/>
                        </a:rPr>
                        <a:t>일반적으로 짧은 거리에서 더 높음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17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>
                          <a:effectLst/>
                        </a:rPr>
                        <a:t>응답 시간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느림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매우 빠름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953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 dirty="0">
                          <a:effectLst/>
                        </a:rPr>
                        <a:t>구조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복잡한 구조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간단한 구조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419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>
                          <a:effectLst/>
                        </a:rPr>
                        <a:t>거리 제한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상대적으로 제한될 수 있음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짧은 거리에서 정확성 유지</a:t>
                      </a:r>
                      <a:r>
                        <a:rPr lang="en-US" altLang="ko-KR">
                          <a:effectLst/>
                        </a:rPr>
                        <a:t>, </a:t>
                      </a:r>
                      <a:r>
                        <a:rPr lang="ko-KR" altLang="en-US">
                          <a:effectLst/>
                        </a:rPr>
                        <a:t>장거리에 제한됨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100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>
                          <a:effectLst/>
                        </a:rPr>
                        <a:t>환경 영향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빛의 환경에 영향을 받을 수 있음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주변 광원이나 표면 특성에 영향을 받을 수 있음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770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>
                          <a:effectLst/>
                        </a:rPr>
                        <a:t>용도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>
                          <a:effectLst/>
                        </a:rPr>
                        <a:t>정밀한 거리 측정이 필요한 경우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dirty="0">
                          <a:effectLst/>
                        </a:rPr>
                        <a:t>실시간 응용 분야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빠른 응답이 필요한 경우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66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49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FBCCF-43CB-5EEC-8B51-D91768AD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적외선 센서 </a:t>
            </a:r>
            <a:r>
              <a:rPr lang="en-US" altLang="ko-KR" dirty="0"/>
              <a:t>vs </a:t>
            </a:r>
            <a:r>
              <a:rPr lang="ko-KR" altLang="en-US" dirty="0"/>
              <a:t>초음파센서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99C7A6-ADC7-452A-CD4B-22CB721F3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09923"/>
              </p:ext>
            </p:extLst>
          </p:nvPr>
        </p:nvGraphicFramePr>
        <p:xfrm>
          <a:off x="472848" y="1690688"/>
          <a:ext cx="11115675" cy="3714764"/>
        </p:xfrm>
        <a:graphic>
          <a:graphicData uri="http://schemas.openxmlformats.org/drawingml/2006/table">
            <a:tbl>
              <a:tblPr/>
              <a:tblGrid>
                <a:gridCol w="1686750">
                  <a:extLst>
                    <a:ext uri="{9D8B030D-6E8A-4147-A177-3AD203B41FA5}">
                      <a16:colId xmlns:a16="http://schemas.microsoft.com/office/drawing/2014/main" val="1112760895"/>
                    </a:ext>
                  </a:extLst>
                </a:gridCol>
                <a:gridCol w="4824101">
                  <a:extLst>
                    <a:ext uri="{9D8B030D-6E8A-4147-A177-3AD203B41FA5}">
                      <a16:colId xmlns:a16="http://schemas.microsoft.com/office/drawing/2014/main" val="430316294"/>
                    </a:ext>
                  </a:extLst>
                </a:gridCol>
                <a:gridCol w="4604824">
                  <a:extLst>
                    <a:ext uri="{9D8B030D-6E8A-4147-A177-3AD203B41FA5}">
                      <a16:colId xmlns:a16="http://schemas.microsoft.com/office/drawing/2014/main" val="110957178"/>
                    </a:ext>
                  </a:extLst>
                </a:gridCol>
              </a:tblGrid>
              <a:tr h="25973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특징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초음파 센서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적외선 센서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6858"/>
                  </a:ext>
                </a:extLst>
              </a:tr>
              <a:tr h="426746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측정 방식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음파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적외선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354654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측정 범위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2cm ~ 100m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1cm ~ 10m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657819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정확도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1cm ~ 5cm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</a:rPr>
                        <a:t>1cm ~ 2cm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062092"/>
                  </a:ext>
                </a:extLst>
              </a:tr>
              <a:tr h="491042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전력 소모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적음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많음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160366"/>
                  </a:ext>
                </a:extLst>
              </a:tr>
              <a:tr h="43268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유지 관리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필요 없음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필요 있음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477435"/>
                  </a:ext>
                </a:extLst>
              </a:tr>
              <a:tr h="47586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장점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 dirty="0">
                          <a:effectLst/>
                        </a:rPr>
                        <a:t>먼 거리에서도 측정 가능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>
                          <a:effectLst/>
                        </a:rPr>
                        <a:t>정확도가 높음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 dirty="0">
                          <a:effectLst/>
                        </a:rPr>
                        <a:t>어두운 곳에서도 측정 가능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>
                          <a:effectLst/>
                        </a:rPr>
                        <a:t>전력 소모가 적음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824633"/>
                  </a:ext>
                </a:extLst>
              </a:tr>
              <a:tr h="72364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>
                          <a:effectLst/>
                        </a:rPr>
                        <a:t>단점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 dirty="0">
                          <a:effectLst/>
                        </a:rPr>
                        <a:t>물체의 색상에 영향을 받음</a:t>
                      </a:r>
                      <a:r>
                        <a:rPr lang="en-US" altLang="ko-KR" sz="1700" dirty="0">
                          <a:effectLst/>
                        </a:rPr>
                        <a:t>, </a:t>
                      </a:r>
                      <a:r>
                        <a:rPr lang="ko-KR" altLang="en-US" sz="1700" dirty="0">
                          <a:effectLst/>
                        </a:rPr>
                        <a:t>매질에 영향을 받음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700" dirty="0">
                          <a:effectLst/>
                        </a:rPr>
                        <a:t>반사율이 높은 물체에 영향을 받음</a:t>
                      </a:r>
                    </a:p>
                  </a:txBody>
                  <a:tcPr marL="21470" marR="21470" marT="14314" marB="1431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996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52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FB1548-BFB8-D2E1-5561-9CD50B6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촉각</a:t>
            </a:r>
            <a:r>
              <a:rPr lang="en-US" altLang="ko-KR" dirty="0"/>
              <a:t>/</a:t>
            </a:r>
            <a:r>
              <a:rPr lang="ko-KR" altLang="en-US" dirty="0"/>
              <a:t>힘</a:t>
            </a:r>
            <a:r>
              <a:rPr lang="en-US" altLang="ko-KR" dirty="0"/>
              <a:t>/</a:t>
            </a:r>
            <a:r>
              <a:rPr lang="ko-KR" altLang="en-US" dirty="0"/>
              <a:t>토크센서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58433D-53EF-FF5F-78C3-77301AB8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로봇에 가해지는 힘과 토크를 측정하는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촉각 센서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"/>
              </a:rPr>
              <a:t>스트레인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게이지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힘 변환기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토크 센서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5407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59EA9-388D-24E3-E62F-8ADC4F89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촉각센서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E84A0-6189-9E1E-C60B-D72ED4FF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09411" cy="4351338"/>
          </a:xfrm>
        </p:spPr>
        <p:txBody>
          <a:bodyPr>
            <a:normAutofit/>
          </a:bodyPr>
          <a:lstStyle/>
          <a:p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압력 센서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(Pressure Sensor):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물체의 압력을 감지하고 이를 전기 신호로 변환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압력이 가해지면 센서의 내부 저항이 변화하며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측정함으로써 압력을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용량 센서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(Capacitive Sensor):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물체가 센서 주변의 전기적 용량을 변화시키는 것을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주로 터치 패드나 터치 스크린과 같이 터치 감지 장치로 사용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저항 센서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(Resistive Sensor):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물체의 접촉으로 인해 센서의 저항이 변화하며 이를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두 개의 접촉 부위 사이의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저항값이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변화함으로써 접촉을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pic>
        <p:nvPicPr>
          <p:cNvPr id="2050" name="Picture 2" descr="K20274320">
            <a:extLst>
              <a:ext uri="{FF2B5EF4-FFF2-40B4-BE49-F238E27FC236}">
                <a16:creationId xmlns:a16="http://schemas.microsoft.com/office/drawing/2014/main" id="{A5E5FFC4-309E-BCCB-D41D-EE693480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639" y="1278932"/>
            <a:ext cx="1827168" cy="182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pacitive Sensor : Types, Circuit, Working &amp; Its Applications">
            <a:extLst>
              <a:ext uri="{FF2B5EF4-FFF2-40B4-BE49-F238E27FC236}">
                <a16:creationId xmlns:a16="http://schemas.microsoft.com/office/drawing/2014/main" id="{295DC8ED-9668-3798-5333-41CFCFC9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807" y="2934382"/>
            <a:ext cx="2183674" cy="136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>
            <a:extLst>
              <a:ext uri="{FF2B5EF4-FFF2-40B4-BE49-F238E27FC236}">
                <a16:creationId xmlns:a16="http://schemas.microsoft.com/office/drawing/2014/main" id="{151C008F-30E4-59A2-59E8-8A15E7C38A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05257" y="49878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0" name="Picture 12" descr="Ezweiji Force Sensitive Resistor, 2Pcs Pressure Sensor Force resistive  Sensor: Amazon.com: Industrial &amp; Scientific">
            <a:extLst>
              <a:ext uri="{FF2B5EF4-FFF2-40B4-BE49-F238E27FC236}">
                <a16:creationId xmlns:a16="http://schemas.microsoft.com/office/drawing/2014/main" id="{E0558741-FBDA-1463-F78D-8D617338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807" y="4349794"/>
            <a:ext cx="1827169" cy="182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02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CD840-F656-6583-EAF7-655CF9AC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촉각센서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A1526-370B-D01D-0AC5-C8E16B0E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9526" cy="4351338"/>
          </a:xfrm>
        </p:spPr>
        <p:txBody>
          <a:bodyPr>
            <a:normAutofit/>
          </a:bodyPr>
          <a:lstStyle/>
          <a:p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컨덕티브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센서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(Conductive Sensor):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물체의 전기적 도전성을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물체가 센서와 접촉하면 전기 신호가 생성되어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로봇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그리퍼나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실린더가 전도성 물체를 감지할 때 사용함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dirty="0">
                <a:solidFill>
                  <a:srgbClr val="374151"/>
                </a:solidFill>
                <a:latin typeface="Söhne"/>
              </a:rPr>
              <a:t>역시 </a:t>
            </a:r>
            <a:r>
              <a:rPr lang="ko-KR" altLang="en-US" b="0" dirty="0" err="1">
                <a:solidFill>
                  <a:srgbClr val="374151"/>
                </a:solidFill>
                <a:latin typeface="Söhne"/>
              </a:rPr>
              <a:t>로보</a:t>
            </a:r>
            <a:r>
              <a:rPr lang="ko-KR" altLang="en-US" b="0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b="0" dirty="0" err="1">
                <a:solidFill>
                  <a:srgbClr val="374151"/>
                </a:solidFill>
                <a:latin typeface="Söhne"/>
              </a:rPr>
              <a:t>그리퍼의</a:t>
            </a:r>
            <a:r>
              <a:rPr lang="ko-KR" altLang="en-US" b="0" dirty="0">
                <a:solidFill>
                  <a:srgbClr val="374151"/>
                </a:solidFill>
                <a:latin typeface="Söhne"/>
              </a:rPr>
              <a:t> 전도성 물체 터치나 접촉을 센싱</a:t>
            </a:r>
            <a:endParaRPr lang="en-US" altLang="ko-KR" b="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ko-KR" altLang="en-US" b="0" dirty="0">
                <a:solidFill>
                  <a:srgbClr val="374151"/>
                </a:solidFill>
                <a:latin typeface="Söhne"/>
              </a:rPr>
              <a:t>로봇을 이용한 액체 레벨 센싱</a:t>
            </a:r>
            <a:endParaRPr lang="en-US" altLang="ko-KR" b="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ko-KR" altLang="en-US" b="0" dirty="0">
                <a:solidFill>
                  <a:srgbClr val="374151"/>
                </a:solidFill>
                <a:latin typeface="Söhne"/>
              </a:rPr>
              <a:t>인공 로봇 스킨  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파이버 </a:t>
            </a:r>
            <a:r>
              <a:rPr lang="ko-KR" altLang="en-US" b="1" i="0" dirty="0" err="1">
                <a:solidFill>
                  <a:srgbClr val="374151"/>
                </a:solidFill>
                <a:effectLst/>
                <a:latin typeface="Söhne"/>
              </a:rPr>
              <a:t>옵틱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 센서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(Fiber Optic Sensor):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섬유 광섬유를 사용하여 물체와의 접촉이나 근접을 감지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빛의 전달 특성을 이용하여 동작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06E886-5C89-5675-C4D9-6E540E72C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133" y="817575"/>
            <a:ext cx="2786562" cy="155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05EA7C-8BD8-39EE-125B-FAF2963BC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132" y="2516456"/>
            <a:ext cx="2786561" cy="1413701"/>
          </a:xfrm>
          <a:prstGeom prst="rect">
            <a:avLst/>
          </a:prstGeom>
        </p:spPr>
      </p:pic>
      <p:pic>
        <p:nvPicPr>
          <p:cNvPr id="3078" name="Picture 6" descr="Sensors | Free Full-Text | Integration of Fiber-Optic Sensor Arrays into a  Multi-Modal Tactile Sensor Processing System for Robotic End-Effectors">
            <a:extLst>
              <a:ext uri="{FF2B5EF4-FFF2-40B4-BE49-F238E27FC236}">
                <a16:creationId xmlns:a16="http://schemas.microsoft.com/office/drawing/2014/main" id="{CE745EFC-D5A2-E8E1-612D-1973967B4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726" y="4353140"/>
            <a:ext cx="3587028" cy="213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16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8D0CC-521B-9B00-192F-F8C70EFB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비전</a:t>
            </a:r>
            <a:r>
              <a:rPr lang="en-US" altLang="ko-KR" dirty="0"/>
              <a:t> </a:t>
            </a:r>
            <a:r>
              <a:rPr lang="ko-KR" altLang="en-US" dirty="0"/>
              <a:t>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F5742-9934-649D-9BF2-EE10BA1D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비전 센서는 주변 환경의 이미지를 캡처하는 센서입니다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카메라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dirty="0">
                <a:solidFill>
                  <a:srgbClr val="1F1F1F"/>
                </a:solidFill>
                <a:latin typeface="Google Sans"/>
              </a:rPr>
              <a:t>스테레오 카메라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3D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스캐너 등이 있</a:t>
            </a:r>
            <a:r>
              <a:rPr lang="ko-KR" altLang="en-US" b="0" dirty="0">
                <a:solidFill>
                  <a:srgbClr val="1F1F1F"/>
                </a:solidFill>
                <a:latin typeface="Google Sans"/>
              </a:rPr>
              <a:t>음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10244" name="Picture 4" descr="인텔, 촬영 거리는 두 배로 늘리고 성능 높인 리얼센스 심도 카메라 D455 발표 - 더기어(TheGEAR)">
            <a:extLst>
              <a:ext uri="{FF2B5EF4-FFF2-40B4-BE49-F238E27FC236}">
                <a16:creationId xmlns:a16="http://schemas.microsoft.com/office/drawing/2014/main" id="{4256E3FC-6CD3-C67B-880F-1E68F45C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126" y="3341818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2.3 MP HDR Automotive Video Camera (FPD-Link III)">
            <a:extLst>
              <a:ext uri="{FF2B5EF4-FFF2-40B4-BE49-F238E27FC236}">
                <a16:creationId xmlns:a16="http://schemas.microsoft.com/office/drawing/2014/main" id="{306F7AED-D7C0-6F61-BC9B-8CF21870D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25" y="2905919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Amazon.com: New EinScan SP V2 Desktop 3D Scanner 0.05mm Accuracy 0.17mm  Resolution 1s Scan Speed Fixed/Auto Dual Mode with UMAX 3D Scanning kit &amp;  Solid Edge Software : Industrial &amp; Scientific">
            <a:extLst>
              <a:ext uri="{FF2B5EF4-FFF2-40B4-BE49-F238E27FC236}">
                <a16:creationId xmlns:a16="http://schemas.microsoft.com/office/drawing/2014/main" id="{C99D28EA-6320-DAAB-2047-0E0EDCAC4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52" y="4524375"/>
            <a:ext cx="3162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03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0553-7BB9-8DCC-3B26-64AA9614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카메라를 센서로 활용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B705F-8C50-BCDD-E69E-22EC22EC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카메라 센서가 할 </a:t>
            </a:r>
            <a:r>
              <a:rPr lang="ko-KR" altLang="en-US" sz="1800" b="0" dirty="0">
                <a:solidFill>
                  <a:srgbClr val="1F1F1F"/>
                </a:solidFill>
                <a:latin typeface="Google Sans"/>
              </a:rPr>
              <a:t>수 있는 일 </a:t>
            </a:r>
            <a:endParaRPr lang="en-US" altLang="ko-KR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물체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카메라는 물체의 형태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색상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위치 등을 인식할 수 있음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자율주행 자동차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안면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물체 분류 등의 작업에 사용됨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거리 측정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카메라는 물체와의 거리를 측정할 수 있음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로봇의 충돌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자율주행 자동차의 주행 경로 인식 등의 작업에 사용됨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움직임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카메라는 물체의 움직임을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얼굴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동작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보안 감시 등의 작업에 사용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환경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카메라는 주변 환경을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야간 주행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날씨 예측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재난 감시 등의 작업에 사용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카메라를 센서로 활용하는 대표적인 예</a:t>
            </a:r>
            <a:endParaRPr lang="en-US" altLang="ko-KR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자율주행 자동차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자율주행 자동차는 카메라를 사용하여 주변 환경을 인식하고 차량을 제어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카메라는 차량 앞의 물체를 인식하여 충돌을 방지하고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주행 경로를 인식하여 안전하게 주행하도록 </a:t>
            </a:r>
            <a:r>
              <a:rPr lang="ko-KR" altLang="en-US" sz="1600" b="0" dirty="0">
                <a:solidFill>
                  <a:srgbClr val="1F1F1F"/>
                </a:solidFill>
                <a:latin typeface="Google Sans"/>
              </a:rPr>
              <a:t>함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안면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안면 인식 시스템은 카메라를 사용하여 사람의 얼굴을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보안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출입 관리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결제 등의 작업에 사용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en-US" altLang="ko-KR" sz="1600" b="0" dirty="0">
                <a:solidFill>
                  <a:srgbClr val="1F1F1F"/>
                </a:solidFill>
                <a:latin typeface="Google Sans"/>
              </a:rPr>
              <a:t>CNN</a:t>
            </a:r>
            <a:r>
              <a:rPr lang="ko-KR" altLang="en-US" sz="1600" b="0" dirty="0">
                <a:solidFill>
                  <a:srgbClr val="1F1F1F"/>
                </a:solidFill>
                <a:latin typeface="Google Sans"/>
              </a:rPr>
              <a:t> 방식의 인공지능이 사용됨 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물체 분류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물체 분류 시스템은 카메라를 사용하여 물체의 종류를 분류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재고 관리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품질 검사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쇼핑 등의 작업에 사용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로봇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로봇은 카메라를 사용하여 주변 환경을 인식하고 작업을 수행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카메라는 로봇의 충돌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물체 인식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주행 경로 인식 등에 사용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1875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BE65A-EAEC-A52D-3945-7EEBEB95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센서 </a:t>
            </a:r>
            <a:r>
              <a:rPr lang="en-US" altLang="ko-KR" dirty="0"/>
              <a:t>– OpenCV </a:t>
            </a:r>
            <a:r>
              <a:rPr lang="ko-KR" altLang="en-US" dirty="0"/>
              <a:t>기반 동작감지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EE9BC-5C83-78BA-ED73-744E8D42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3379" cy="3007632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OpenCV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absdiff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사용하여 모션을 감지하는 방법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두 개의 이미지를 </a:t>
            </a:r>
            <a:r>
              <a:rPr lang="ko-KR" altLang="en-US" sz="1600" dirty="0" err="1"/>
              <a:t>읽어옴</a:t>
            </a:r>
            <a:endParaRPr lang="en-US" altLang="ko-KR" sz="1600" dirty="0"/>
          </a:p>
          <a:p>
            <a:r>
              <a:rPr lang="ko-KR" altLang="en-US" sz="1600" dirty="0"/>
              <a:t>두 개의 이미지의 차이를 계산</a:t>
            </a:r>
            <a:endParaRPr lang="en-US" altLang="ko-KR" sz="1600" dirty="0"/>
          </a:p>
          <a:p>
            <a:r>
              <a:rPr lang="ko-KR" altLang="en-US" sz="1600" dirty="0"/>
              <a:t>차이의 절대값을 계산</a:t>
            </a:r>
            <a:endParaRPr lang="en-US" altLang="ko-KR" sz="1600" dirty="0"/>
          </a:p>
          <a:p>
            <a:r>
              <a:rPr lang="ko-KR" altLang="en-US" sz="1600" dirty="0" err="1"/>
              <a:t>임계값을</a:t>
            </a:r>
            <a:r>
              <a:rPr lang="ko-KR" altLang="en-US" sz="1600" dirty="0"/>
              <a:t> 설정</a:t>
            </a:r>
            <a:endParaRPr lang="en-US" altLang="ko-KR" sz="1600" dirty="0"/>
          </a:p>
          <a:p>
            <a:r>
              <a:rPr lang="ko-KR" altLang="en-US" sz="1600" dirty="0"/>
              <a:t>절대값이 </a:t>
            </a:r>
            <a:r>
              <a:rPr lang="ko-KR" altLang="en-US" sz="1600" dirty="0" err="1"/>
              <a:t>임계값</a:t>
            </a:r>
            <a:r>
              <a:rPr lang="ko-KR" altLang="en-US" sz="1600" dirty="0"/>
              <a:t> 이상인 영역을 검출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02FCCD5F-D5EF-1C7C-CBAD-3B51980A8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79" y="1966720"/>
            <a:ext cx="6775580" cy="22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97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A5F74-30D4-1CDA-AC8F-D7B7C9F2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센서 </a:t>
            </a:r>
            <a:r>
              <a:rPr lang="en-US" altLang="ko-KR" dirty="0"/>
              <a:t>– OpenCV </a:t>
            </a:r>
            <a:r>
              <a:rPr lang="ko-KR" altLang="en-US" dirty="0"/>
              <a:t>색상인식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9259E-61DC-13B8-4008-5E911C46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8257" cy="435133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1600" b="1" i="0" dirty="0">
                <a:effectLst/>
                <a:latin typeface="Söhne"/>
              </a:rPr>
              <a:t>RGB (Red, Green, Blue):</a:t>
            </a:r>
          </a:p>
          <a:p>
            <a:pPr lvl="1"/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Red, Green, Blue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세 가지 색상 채널을 사용하여 색상을 표현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각 색상 채널은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255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까지의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정수값을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가질 수 있음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(255, 0, 0)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은 빨간색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(0, 255, 0)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은 초록색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(0, 0, 255)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은 파란색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RGB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공간은 디스플레이와 같은 디지털 장치에서 주로 사용됨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ko-KR" sz="1600" b="1" i="0" dirty="0">
                <a:effectLst/>
                <a:latin typeface="Söhne"/>
              </a:rPr>
              <a:t>HSV (Hue, Saturation, Value):</a:t>
            </a:r>
          </a:p>
          <a:p>
            <a:pPr lvl="1"/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Hue (</a:t>
            </a: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색조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색상을 나타내며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179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까지의 범위를 가짐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(OpenCV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에서는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0-179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까지의 범위를 사용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pPr lvl="1"/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Saturation (</a:t>
            </a: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채도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색상의 순수도를 나타내며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255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까지의 범위를 가짐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은 회색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255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순수한 색상을 의미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Value (</a:t>
            </a:r>
            <a:r>
              <a:rPr lang="ko-KR" altLang="en-US" sz="1200" b="1" i="0" dirty="0">
                <a:solidFill>
                  <a:srgbClr val="374151"/>
                </a:solidFill>
                <a:effectLst/>
                <a:latin typeface="Söhne"/>
              </a:rPr>
              <a:t>명도</a:t>
            </a:r>
            <a:r>
              <a:rPr lang="en-US" altLang="ko-KR" sz="1200" b="1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색상의 밝기를 나타내며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255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까지의 범위를 가짐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은 검은색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255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밝은 색상을 의미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(0, 255, 255)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빨간색을 나타내고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(60, 255, 255)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노란색을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HSV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공간은 이미지 처리에서 주로 사용되며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특정한 색상 범위를 선택하거나 이미지에서 색상을 검출하는 데 사용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HSV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공간은 주로 색상에 대한 정보를 추출하고 조작하는 데 사용됨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예를 들어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어떤 색상 범위 내의 픽셀을 추출하거나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이미지 내에서 특정 색상을 변경하거나 강조하는 데 유용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RGB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공간은 디스플레이나 이미지 생성에서 주로 사용되며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디지털 이미지를 나타내는 데 사용됨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8196" name="Picture 4" descr="안드로이드로 배우는 OpenCV] 특정 색상 영역을 추출하기 | 찰스의 안드로이드">
            <a:extLst>
              <a:ext uri="{FF2B5EF4-FFF2-40B4-BE49-F238E27FC236}">
                <a16:creationId xmlns:a16="http://schemas.microsoft.com/office/drawing/2014/main" id="{AD42A98C-3CA6-3F3C-7230-6B3EFB1E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74" y="1825624"/>
            <a:ext cx="3769214" cy="16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OPENCV] 5. 색 공간 모델 HSV">
            <a:extLst>
              <a:ext uri="{FF2B5EF4-FFF2-40B4-BE49-F238E27FC236}">
                <a16:creationId xmlns:a16="http://schemas.microsoft.com/office/drawing/2014/main" id="{FBDBA7F4-0D14-A828-688F-B5EADC69C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413" y="4306564"/>
            <a:ext cx="34575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768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28B00-B372-606F-D3FD-DB91B919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센서 </a:t>
            </a:r>
            <a:r>
              <a:rPr lang="en-US" altLang="ko-KR" dirty="0"/>
              <a:t>– OpenCV </a:t>
            </a:r>
            <a:r>
              <a:rPr lang="ko-KR" altLang="en-US" dirty="0"/>
              <a:t>차선인식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C9A61-DDFB-C137-CBEA-7F6E5DED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93645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색상기반 차선 검출 </a:t>
            </a:r>
            <a:r>
              <a:rPr lang="en-US" altLang="ko-KR" sz="1600" dirty="0"/>
              <a:t>(cv2.inRange())</a:t>
            </a:r>
          </a:p>
          <a:p>
            <a:r>
              <a:rPr lang="ko-KR" altLang="en-US" sz="1600" dirty="0"/>
              <a:t>이미지 상부 </a:t>
            </a:r>
            <a:r>
              <a:rPr lang="ko-KR" altLang="en-US" sz="1600" dirty="0" err="1"/>
              <a:t>크롭</a:t>
            </a:r>
            <a:r>
              <a:rPr lang="en-US" altLang="ko-KR" sz="1600" dirty="0"/>
              <a:t>(Region of Interest)</a:t>
            </a:r>
          </a:p>
          <a:p>
            <a:r>
              <a:rPr lang="en-US" altLang="ko-KR" sz="1600" dirty="0"/>
              <a:t>Canny</a:t>
            </a:r>
            <a:r>
              <a:rPr lang="ko-KR" altLang="en-US" sz="1600" dirty="0"/>
              <a:t> 에지 디텍션 </a:t>
            </a:r>
            <a:endParaRPr lang="en-US" altLang="ko-KR" sz="1600" dirty="0"/>
          </a:p>
          <a:p>
            <a:r>
              <a:rPr lang="ko-KR" altLang="en-US" sz="1600" dirty="0"/>
              <a:t>허프라인</a:t>
            </a:r>
            <a:r>
              <a:rPr lang="en-US" altLang="ko-KR" sz="1600" dirty="0"/>
              <a:t> </a:t>
            </a:r>
            <a:r>
              <a:rPr lang="ko-KR" altLang="en-US" sz="1600" dirty="0"/>
              <a:t>이용 직선성분 검출 </a:t>
            </a:r>
            <a:endParaRPr lang="en-US" altLang="ko-KR" sz="1600" dirty="0"/>
          </a:p>
          <a:p>
            <a:r>
              <a:rPr lang="ko-KR" altLang="en-US" sz="1600" dirty="0"/>
              <a:t>양쪽 차선 평균 구하기 </a:t>
            </a:r>
            <a:endParaRPr lang="en-US" altLang="ko-KR" sz="1600" dirty="0"/>
          </a:p>
          <a:p>
            <a:r>
              <a:rPr lang="ko-KR" altLang="en-US" sz="1600" dirty="0"/>
              <a:t>두 차선의 평균으로 스티어링 각도구하기  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4" name="Google Shape;123;p24">
            <a:extLst>
              <a:ext uri="{FF2B5EF4-FFF2-40B4-BE49-F238E27FC236}">
                <a16:creationId xmlns:a16="http://schemas.microsoft.com/office/drawing/2014/main" id="{01C8A59A-E0C2-0DA3-5773-38FF719211F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90669" y="1690688"/>
            <a:ext cx="2408900" cy="208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4;p24">
            <a:extLst>
              <a:ext uri="{FF2B5EF4-FFF2-40B4-BE49-F238E27FC236}">
                <a16:creationId xmlns:a16="http://schemas.microsoft.com/office/drawing/2014/main" id="{6A174076-8A5F-F830-D937-303293F71B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519" y="1690692"/>
            <a:ext cx="2408900" cy="20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5;p24">
            <a:extLst>
              <a:ext uri="{FF2B5EF4-FFF2-40B4-BE49-F238E27FC236}">
                <a16:creationId xmlns:a16="http://schemas.microsoft.com/office/drawing/2014/main" id="{C0EBFA13-48D6-399F-7EC3-2D28EE7CA6F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9819" y="1690689"/>
            <a:ext cx="2408900" cy="208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6;p24">
            <a:extLst>
              <a:ext uri="{FF2B5EF4-FFF2-40B4-BE49-F238E27FC236}">
                <a16:creationId xmlns:a16="http://schemas.microsoft.com/office/drawing/2014/main" id="{C6CD42B3-7F23-310C-86A9-AE09CAD118B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095" y="4170291"/>
            <a:ext cx="2378325" cy="206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7;p24">
            <a:extLst>
              <a:ext uri="{FF2B5EF4-FFF2-40B4-BE49-F238E27FC236}">
                <a16:creationId xmlns:a16="http://schemas.microsoft.com/office/drawing/2014/main" id="{7DCC8DA7-21BD-9227-5573-FBA66961232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5958" y="4164240"/>
            <a:ext cx="2378325" cy="2072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04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89AB1-D573-DC1E-4DC9-A12CA70F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1: </a:t>
            </a:r>
            <a:r>
              <a:rPr lang="ko-KR" altLang="en-US" dirty="0"/>
              <a:t>로봇 센서의 개요 </a:t>
            </a:r>
          </a:p>
        </p:txBody>
      </p:sp>
    </p:spTree>
    <p:extLst>
      <p:ext uri="{BB962C8B-B14F-4D97-AF65-F5344CB8AC3E}">
        <p14:creationId xmlns:p14="http://schemas.microsoft.com/office/powerpoint/2010/main" val="4022948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8C14A-DD33-B2A8-0CFB-9ECE3418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센서 </a:t>
            </a:r>
            <a:r>
              <a:rPr lang="en-US" altLang="ko-KR" dirty="0"/>
              <a:t>– OpenCV Object</a:t>
            </a:r>
            <a:r>
              <a:rPr lang="ko-KR" altLang="en-US" dirty="0"/>
              <a:t> </a:t>
            </a:r>
            <a:r>
              <a:rPr lang="en-US" altLang="ko-KR" dirty="0"/>
              <a:t>Detection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406F1-42EB-47C8-11B3-04036EB7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47180" cy="4351338"/>
          </a:xfrm>
        </p:spPr>
        <p:txBody>
          <a:bodyPr>
            <a:normAutofit/>
          </a:bodyPr>
          <a:lstStyle/>
          <a:p>
            <a:r>
              <a:rPr lang="en-US" altLang="ko-KR" sz="16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altLang="ko-KR" sz="1600" b="0" i="0" dirty="0">
                <a:solidFill>
                  <a:srgbClr val="374151"/>
                </a:solidFill>
                <a:effectLst/>
                <a:latin typeface="Söhne"/>
              </a:rPr>
              <a:t> Cascade</a:t>
            </a: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물체 감지를 위한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Cascade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객체 인식을 위한 기술 중 하나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특정 물체나 얼굴과 같은 객체를 감지하고 인식하는 데 사용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Cascade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기본적으로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머신러닝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기술을 기반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객체의 특징을 파악하여 학습하고 이를 사용하여 물체를 인식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ko-KR" altLang="en-US" sz="1600" b="0" dirty="0">
                <a:solidFill>
                  <a:srgbClr val="374151"/>
                </a:solidFill>
                <a:latin typeface="Söhne"/>
              </a:rPr>
              <a:t>진행</a:t>
            </a:r>
            <a:r>
              <a:rPr lang="en-US" altLang="ko-KR" sz="1600" b="0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sz="1600" b="0" dirty="0">
                <a:solidFill>
                  <a:srgbClr val="374151"/>
                </a:solidFill>
                <a:latin typeface="Söhne"/>
              </a:rPr>
              <a:t>순서 </a:t>
            </a:r>
            <a:endParaRPr lang="en-US" altLang="ko-KR" sz="1600" b="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Positive Samples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수집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먼저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특정 물체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예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얼굴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 대한 이미지 샘플을 수집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이것들을 긍정적인 샘플이라고 함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 샘플들은 특정 물체의 다양한 위치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크기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각도 등을 포함해야 함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Negative Samples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수집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물체가 아닌 이미지 샘플을 수집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이것들은 부정적인 샘플이라고 하며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일반적인 배경이나 다른 물체들의 이미지를 포함할 수 있음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Feature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선택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Cascade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는 이미지의 다양한 위치에서 특징을 추출하여 이를 사용하여 물체를 식별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이러한 특징은 주로 직사각형 형태로 이루어져 있음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특징 값 계산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Positive Samples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 얻은 특징 값과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Negative Samples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에서 얻은 특징 값의 차이를 계산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이를 통해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머신러닝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알고리즘을 사용하여 가중치를 학습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Cascade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구성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여러 개의 분류기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카스케이드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를 조합하여 사용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각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카스케이드는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이전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카스케이드보다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더 복잡한 패턴을 감지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lvl="1"/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객체 검출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이미지에 대해 학습된 </a:t>
            </a:r>
            <a:r>
              <a:rPr lang="en-US" altLang="ko-KR" sz="1200" b="0" i="0" dirty="0" err="1">
                <a:solidFill>
                  <a:srgbClr val="374151"/>
                </a:solidFill>
                <a:effectLst/>
                <a:latin typeface="Söhne"/>
              </a:rPr>
              <a:t>Haar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 Cascade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분류기를 적용하여 물체를 감지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이 분류기는 이미지를 슬라이딩 윈도우 기법으로 훑으면서 객체를 탐색</a:t>
            </a:r>
            <a:endParaRPr lang="en-US" altLang="ko-K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2290" name="Picture 2" descr="Python과 OpenCV – 55 : Haar Cascades를 이용한 얼굴 검출 – GIS Developer">
            <a:extLst>
              <a:ext uri="{FF2B5EF4-FFF2-40B4-BE49-F238E27FC236}">
                <a16:creationId xmlns:a16="http://schemas.microsoft.com/office/drawing/2014/main" id="{7AC6A92B-36D3-BE1F-9994-A95ADBEF0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80" y="2082379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ython과 OpenCV – 55 : Haar Cascades를 이용한 얼굴 검출 – GIS Developer">
            <a:extLst>
              <a:ext uri="{FF2B5EF4-FFF2-40B4-BE49-F238E27FC236}">
                <a16:creationId xmlns:a16="http://schemas.microsoft.com/office/drawing/2014/main" id="{D1AD4F1E-D15A-FAAB-FF44-62DA5DC67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805" y="4217728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29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FCB5F-E386-C8AB-C281-141A78BA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Stereo Camera – </a:t>
            </a:r>
            <a:r>
              <a:rPr lang="ko-KR" altLang="en-US" dirty="0"/>
              <a:t>거리인식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6C503-3BA0-01ED-D1DE-AFCF8F8B4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63408" cy="4351338"/>
          </a:xfrm>
        </p:spPr>
        <p:txBody>
          <a:bodyPr>
            <a:normAutofit/>
          </a:bodyPr>
          <a:lstStyle/>
          <a:p>
            <a:pPr algn="l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두 대의 카메라를 사용하여 물체의 거리를 측정하는 방법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두 대의 카메라는 서로 일정한 거리를 두고 배치하여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한 물체에 대한 두 대의 카메라에서 찍은 영상을 비교하여 물체의 거리를 계산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스테레오 카메라 거리 인식 방법 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시차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(Disparity)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기반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방법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</a:p>
          <a:p>
            <a:pPr lvl="1"/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두 대의 카메라에서 찍은 영상에서 동일한 물체의 위치가 서로 다른 위치에 나타나는 것을 이용하여 물체의 거리를 계산하는 방법</a:t>
            </a:r>
            <a:endParaRPr lang="en-US" altLang="ko-KR" sz="1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en-US" altLang="ko-KR" sz="14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두 대의 카메라 사이의 거리가 클수록</a:t>
            </a:r>
            <a:r>
              <a:rPr lang="en-US" altLang="ko-KR" sz="14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동일한 물체의 위치 차이가 커지므로</a:t>
            </a:r>
            <a:r>
              <a:rPr lang="en-US" altLang="ko-KR" sz="14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물체의 거리를 보다 정확하게 측정</a:t>
            </a:r>
            <a:endParaRPr lang="en-US" altLang="ko-KR" sz="1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구조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(Structure)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기반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방법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</a:p>
          <a:p>
            <a:pPr lvl="1"/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구조 기반 방법은 두 대의 카메라에서 찍은 영상에서 동일한 물체의 모양을 비교하여 물체의 거리를 계산하는 방법</a:t>
            </a:r>
            <a:endParaRPr lang="en-US" altLang="ko-KR" sz="1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400" b="0" i="0" dirty="0">
                <a:solidFill>
                  <a:srgbClr val="1F1F1F"/>
                </a:solidFill>
                <a:effectLst/>
                <a:latin typeface="Google Sans"/>
              </a:rPr>
              <a:t>두 대의 카메라에서 찍은 영상에서 동일한 물체의 모양이 서로 다른 정도로 왜곡되는 것을 이용하여 물체의 거리를 계산</a:t>
            </a:r>
            <a:endParaRPr lang="en-US" altLang="ko-KR" sz="1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ko-KR" altLang="en-US" sz="16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E460D64-D3D0-EBCF-5438-448E6443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345" y="1963510"/>
            <a:ext cx="3017092" cy="26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5ACE6847-5804-49DB-60AC-09EC48B1A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922" y="4740863"/>
            <a:ext cx="18573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4D2055-DAD1-99BB-2C60-7A01240DAEDD}"/>
              </a:ext>
            </a:extLst>
          </p:cNvPr>
          <p:cNvSpPr txBox="1"/>
          <p:nvPr/>
        </p:nvSpPr>
        <p:spPr>
          <a:xfrm>
            <a:off x="9223194" y="5564231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시차 기반 방법 </a:t>
            </a:r>
          </a:p>
        </p:txBody>
      </p:sp>
    </p:spTree>
    <p:extLst>
      <p:ext uri="{BB962C8B-B14F-4D97-AF65-F5344CB8AC3E}">
        <p14:creationId xmlns:p14="http://schemas.microsoft.com/office/powerpoint/2010/main" val="202423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7A376-5811-9852-7CF2-1BD633D9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센서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217C2-7769-3E66-7772-39C26F17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26" y="1825625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1F1F1F"/>
                </a:solidFill>
                <a:effectLst/>
                <a:latin typeface="Google Sans"/>
              </a:rPr>
              <a:t>자이로센서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가속도센서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IMU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GPS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수신기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지자기센서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pic>
        <p:nvPicPr>
          <p:cNvPr id="13314" name="Picture 2" descr="Gyroscope Sensor- Working, Types &amp; Applications">
            <a:extLst>
              <a:ext uri="{FF2B5EF4-FFF2-40B4-BE49-F238E27FC236}">
                <a16:creationId xmlns:a16="http://schemas.microsoft.com/office/drawing/2014/main" id="{9AF22609-55F1-2680-8396-38A7AB04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56" y="1466365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Triple Axis Accelerometer Breakouts - SparkFun | Mouser">
            <a:extLst>
              <a:ext uri="{FF2B5EF4-FFF2-40B4-BE49-F238E27FC236}">
                <a16:creationId xmlns:a16="http://schemas.microsoft.com/office/drawing/2014/main" id="{441A59D7-C174-FF84-DAEE-EC57E5E5B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53" y="1466365"/>
            <a:ext cx="25050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Model IMU, GPS, and INS/GPS - MATLAB &amp; Simulink - MathWorks 한국">
            <a:extLst>
              <a:ext uri="{FF2B5EF4-FFF2-40B4-BE49-F238E27FC236}">
                <a16:creationId xmlns:a16="http://schemas.microsoft.com/office/drawing/2014/main" id="{DA5D6E36-2A95-FFDB-2D71-9A3754F0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756" y="3789007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NEO-6M GPS Module with EEPROM">
            <a:extLst>
              <a:ext uri="{FF2B5EF4-FFF2-40B4-BE49-F238E27FC236}">
                <a16:creationId xmlns:a16="http://schemas.microsoft.com/office/drawing/2014/main" id="{F4C78E83-A96C-C4AA-9AE3-81EF3FD2D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503" y="378900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92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B0478-0205-22D7-4A44-6837437E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IMU</a:t>
            </a:r>
            <a:r>
              <a:rPr lang="ko-KR" altLang="en-US" dirty="0"/>
              <a:t> 센서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694C0-C9C7-0323-991F-AC4F892F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54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65306-52CB-9E07-9E9C-3679E6D4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가속도 센서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B22B2-E353-CC47-34B9-C28D85E47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04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493DF-19D2-9EB9-97C2-8B1A1244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자이로센서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E0489-A0AD-FBAF-33ED-486B4B2DE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2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1F902-0E36-EB42-3416-AD1F92C1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지자기센서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66BEA-C065-1FA9-9986-7624B921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92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1C268-BD86-D930-0B03-AE9B1B29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GPS</a:t>
            </a:r>
            <a:r>
              <a:rPr lang="ko-KR" altLang="en-US" dirty="0"/>
              <a:t>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1D885-199F-8E1D-AEE1-52DF02E6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40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9CB07-ABC7-6447-236B-0CC3AEF5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라이다센서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F022E-154D-44FA-2AFE-084285DE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82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F061A-C5B0-A13B-8281-C3DAF502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레이다센서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D4B9B-051D-AE05-1600-649EDF7F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2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FB1548-BFB8-D2E1-5561-9CD50B6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로봇 </a:t>
            </a:r>
            <a:r>
              <a:rPr lang="ko-KR" altLang="en-US" dirty="0" err="1"/>
              <a:t>센서란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58433D-53EF-FF5F-78C3-77301AB8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로봇센서의 정의 로봇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센서는 로봇이 주변 환경을 인식하고 이해하는 데 사용되는 장치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로봇센서는 물리적 자극을 전기 신호로 변환하여 로봇의 컴퓨터 시스템으로 전달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로봇은 이 신호를 사용하여 자신의 위치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방향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속도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주변 물체의 존재 및 특성 등을 파악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 센서의 두가지 유형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내부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내부 상태를 측정하는 센서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2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위치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로봇의 위치를 측정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2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속도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속도를 측정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2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가속도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로봇의 가속도를 측정 등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외부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로봇의 외부 환경을 측정하는 센서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lvl="2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근접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주변 물체의 존재를 감지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</a:p>
          <a:p>
            <a:pPr lvl="2"/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거리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 주변 물체의 거리를 측정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lvl="2"/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비전 센서는 주변 물체의 이미지를 캡처 등 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324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F061A-C5B0-A13B-8281-C3DAF502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엔코더</a:t>
            </a:r>
            <a:r>
              <a:rPr lang="ko-KR" altLang="en-US" dirty="0"/>
              <a:t> 센서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D4B9B-051D-AE05-1600-649EDF7F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09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89AB1-D573-DC1E-4DC9-A12CA70F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3: </a:t>
            </a:r>
            <a:r>
              <a:rPr lang="ko-KR" altLang="en-US" dirty="0"/>
              <a:t>로봇 센서의 응용 </a:t>
            </a:r>
          </a:p>
        </p:txBody>
      </p:sp>
    </p:spTree>
    <p:extLst>
      <p:ext uri="{BB962C8B-B14F-4D97-AF65-F5344CB8AC3E}">
        <p14:creationId xmlns:p14="http://schemas.microsoft.com/office/powerpoint/2010/main" val="4241671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F061A-C5B0-A13B-8281-C3DAF502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가속도 센서를 이용해서 </a:t>
            </a:r>
            <a:r>
              <a:rPr lang="en-US" altLang="ko-KR" dirty="0"/>
              <a:t>pitch, role </a:t>
            </a:r>
            <a:r>
              <a:rPr lang="ko-KR" altLang="en-US" dirty="0"/>
              <a:t>구하기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D4B9B-051D-AE05-1600-649EDF7F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30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CDCD9-5BD2-94E2-D24A-3359FF18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가속도센서 </a:t>
            </a:r>
            <a:r>
              <a:rPr lang="en-US" altLang="ko-KR" dirty="0"/>
              <a:t>+ </a:t>
            </a:r>
            <a:r>
              <a:rPr lang="ko-KR" altLang="en-US" dirty="0" err="1"/>
              <a:t>자이로센서</a:t>
            </a:r>
            <a:r>
              <a:rPr lang="ko-KR" altLang="en-US" dirty="0"/>
              <a:t> </a:t>
            </a:r>
            <a:r>
              <a:rPr lang="en-US" altLang="ko-KR" dirty="0"/>
              <a:t>pitch,</a:t>
            </a:r>
            <a:r>
              <a:rPr lang="ko-KR" altLang="en-US" dirty="0"/>
              <a:t> </a:t>
            </a:r>
            <a:r>
              <a:rPr lang="en-US" altLang="ko-KR" dirty="0"/>
              <a:t>role,</a:t>
            </a:r>
            <a:r>
              <a:rPr lang="ko-KR" altLang="en-US" dirty="0"/>
              <a:t> </a:t>
            </a:r>
            <a:r>
              <a:rPr lang="en-US" altLang="ko-KR" dirty="0"/>
              <a:t>yaw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402A8-5A2B-E49F-D82B-C741A37E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02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03FEC-1107-3269-97AB-D9D28496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축 센서로 </a:t>
            </a:r>
            <a:r>
              <a:rPr lang="en-US" altLang="ko-KR" dirty="0"/>
              <a:t>pitch, role, yaw</a:t>
            </a:r>
            <a:r>
              <a:rPr lang="ko-KR" altLang="en-US" dirty="0"/>
              <a:t> 구하기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20CF2-55F7-0CA9-4CEB-A5A59E7B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18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2A78D-BACD-FF83-8478-02A168F3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엔코더를</a:t>
            </a:r>
            <a:r>
              <a:rPr lang="ko-KR" altLang="en-US" dirty="0"/>
              <a:t> 이용한 </a:t>
            </a:r>
            <a:r>
              <a:rPr lang="en-US" altLang="ko-KR" dirty="0"/>
              <a:t>2 wheel </a:t>
            </a:r>
            <a:r>
              <a:rPr lang="ko-KR" altLang="en-US" dirty="0"/>
              <a:t>로봇 직진 주행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5D8CB-D494-6C65-40C9-DEC6B1EED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56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766D4-FBC4-E14A-1D0B-AE9701E8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9F64D-43E7-2E5C-59E6-57AAEE72F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FB1548-BFB8-D2E1-5561-9CD50B6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로봇 센서의 종류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58433D-53EF-FF5F-78C3-77301AB8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로봇 센서는 측정하는 물리적 자극에 따라 다양한 종류로 분류할 수 있음</a:t>
            </a:r>
            <a:endParaRPr lang="en-US" altLang="ko-KR" dirty="0"/>
          </a:p>
          <a:p>
            <a:r>
              <a:rPr lang="ko-KR" altLang="en-US" dirty="0"/>
              <a:t>근접 및 거리 센서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주변 물체의 존재 또는 거리를 측정하는 센서</a:t>
            </a:r>
            <a:endParaRPr lang="en-US" altLang="ko-KR" dirty="0"/>
          </a:p>
          <a:p>
            <a:pPr lvl="1"/>
            <a:r>
              <a:rPr lang="ko-KR" altLang="en-US" dirty="0"/>
              <a:t>초음파 센서</a:t>
            </a:r>
            <a:r>
              <a:rPr lang="en-US" altLang="ko-KR" dirty="0"/>
              <a:t>, </a:t>
            </a:r>
            <a:r>
              <a:rPr lang="ko-KR" altLang="en-US" dirty="0"/>
              <a:t>적외선 센서</a:t>
            </a:r>
            <a:r>
              <a:rPr lang="en-US" altLang="ko-KR" dirty="0"/>
              <a:t>, </a:t>
            </a:r>
            <a:r>
              <a:rPr lang="ko-KR" altLang="en-US" dirty="0"/>
              <a:t>레이저 스캐너</a:t>
            </a:r>
            <a:r>
              <a:rPr lang="en-US" altLang="ko-KR" dirty="0"/>
              <a:t>, </a:t>
            </a:r>
            <a:r>
              <a:rPr lang="en-US" altLang="ko-KR" dirty="0" err="1"/>
              <a:t>ToF</a:t>
            </a:r>
            <a:r>
              <a:rPr lang="en-US" altLang="ko-KR" dirty="0"/>
              <a:t> </a:t>
            </a:r>
            <a:r>
              <a:rPr lang="ko-KR" altLang="en-US" dirty="0"/>
              <a:t>센서 등</a:t>
            </a:r>
            <a:endParaRPr lang="en-US" altLang="ko-KR" dirty="0"/>
          </a:p>
          <a:p>
            <a:r>
              <a:rPr lang="ko-KR" altLang="en-US" dirty="0"/>
              <a:t>힘 및 토크 센서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로봇에 가해지는 힘과 토크를 측정하는 센서</a:t>
            </a:r>
            <a:endParaRPr lang="en-US" altLang="ko-KR" dirty="0"/>
          </a:p>
          <a:p>
            <a:pPr lvl="1"/>
            <a:r>
              <a:rPr lang="ko-KR" altLang="en-US" dirty="0"/>
              <a:t>촉각 센서</a:t>
            </a:r>
            <a:r>
              <a:rPr lang="en-US" altLang="ko-KR" dirty="0"/>
              <a:t>, </a:t>
            </a:r>
            <a:r>
              <a:rPr lang="ko-KR" altLang="en-US" dirty="0" err="1"/>
              <a:t>스트레인</a:t>
            </a:r>
            <a:r>
              <a:rPr lang="ko-KR" altLang="en-US" dirty="0"/>
              <a:t> 게이지</a:t>
            </a:r>
            <a:r>
              <a:rPr lang="en-US" altLang="ko-KR" dirty="0"/>
              <a:t>, </a:t>
            </a:r>
            <a:r>
              <a:rPr lang="ko-KR" altLang="en-US" dirty="0"/>
              <a:t>힘 변환기</a:t>
            </a:r>
            <a:r>
              <a:rPr lang="en-US" altLang="ko-KR" dirty="0"/>
              <a:t>, </a:t>
            </a:r>
            <a:r>
              <a:rPr lang="ko-KR" altLang="en-US" dirty="0"/>
              <a:t>토크 센서 등</a:t>
            </a:r>
            <a:endParaRPr lang="en-US" altLang="ko-KR" dirty="0"/>
          </a:p>
          <a:p>
            <a:r>
              <a:rPr lang="ko-KR" altLang="en-US" dirty="0"/>
              <a:t>비전 센서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주변 환경의 이미지를 캡처하는 센서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카메라</a:t>
            </a:r>
            <a:r>
              <a:rPr lang="en-US" altLang="ko-KR" dirty="0"/>
              <a:t>, </a:t>
            </a:r>
            <a:r>
              <a:rPr lang="ko-KR" altLang="en-US" dirty="0"/>
              <a:t>깊이 센서</a:t>
            </a:r>
            <a:r>
              <a:rPr lang="en-US" altLang="ko-KR" dirty="0"/>
              <a:t>, 3D </a:t>
            </a:r>
            <a:r>
              <a:rPr lang="ko-KR" altLang="en-US" dirty="0"/>
              <a:t>스캐너 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기타 센서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자이로스코프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가속도계</a:t>
            </a:r>
            <a:r>
              <a:rPr lang="en-US" altLang="ko-KR" dirty="0"/>
              <a:t>, IMU, GPS </a:t>
            </a:r>
            <a:r>
              <a:rPr lang="ko-KR" altLang="en-US" dirty="0"/>
              <a:t>수신기</a:t>
            </a:r>
            <a:r>
              <a:rPr lang="en-US" altLang="ko-KR" dirty="0"/>
              <a:t>, </a:t>
            </a:r>
            <a:r>
              <a:rPr lang="ko-KR" altLang="en-US" dirty="0"/>
              <a:t>나침반 등</a:t>
            </a:r>
          </a:p>
        </p:txBody>
      </p:sp>
    </p:spTree>
    <p:extLst>
      <p:ext uri="{BB962C8B-B14F-4D97-AF65-F5344CB8AC3E}">
        <p14:creationId xmlns:p14="http://schemas.microsoft.com/office/powerpoint/2010/main" val="148092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FB1548-BFB8-D2E1-5561-9CD50B6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로봇 센서의 응용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58433D-53EF-FF5F-78C3-77301AB8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로봇 센서는 다양한 로봇 응용 분야에서 사용됨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내비게이션</a:t>
            </a:r>
            <a:r>
              <a:rPr lang="en-US" altLang="ko-KR" dirty="0"/>
              <a:t>: </a:t>
            </a:r>
            <a:r>
              <a:rPr lang="ko-KR" altLang="en-US" dirty="0"/>
              <a:t>로봇의 위치와 방향을 추적하는 데 사용</a:t>
            </a:r>
            <a:endParaRPr lang="en-US" altLang="ko-KR" dirty="0"/>
          </a:p>
          <a:p>
            <a:r>
              <a:rPr lang="ko-KR" altLang="en-US" dirty="0"/>
              <a:t>장애물 회피</a:t>
            </a:r>
            <a:r>
              <a:rPr lang="en-US" altLang="ko-KR" dirty="0"/>
              <a:t>: </a:t>
            </a:r>
            <a:r>
              <a:rPr lang="ko-KR" altLang="en-US" dirty="0"/>
              <a:t>로봇이 주변 장애물을 피하는 데 사용</a:t>
            </a:r>
            <a:endParaRPr lang="en-US" altLang="ko-KR" dirty="0"/>
          </a:p>
          <a:p>
            <a:r>
              <a:rPr lang="ko-KR" altLang="en-US" dirty="0"/>
              <a:t>물체 인식</a:t>
            </a:r>
            <a:r>
              <a:rPr lang="en-US" altLang="ko-KR" dirty="0"/>
              <a:t>: </a:t>
            </a:r>
            <a:r>
              <a:rPr lang="ko-KR" altLang="en-US" dirty="0"/>
              <a:t>로봇이 주변 물체를 식별하는 데 사용</a:t>
            </a:r>
            <a:endParaRPr lang="en-US" altLang="ko-KR" dirty="0"/>
          </a:p>
          <a:p>
            <a:r>
              <a:rPr lang="ko-KR" altLang="en-US" dirty="0"/>
              <a:t>조작</a:t>
            </a:r>
            <a:r>
              <a:rPr lang="en-US" altLang="ko-KR" dirty="0"/>
              <a:t>: </a:t>
            </a:r>
            <a:r>
              <a:rPr lang="ko-KR" altLang="en-US" dirty="0"/>
              <a:t>로봇이 물체를 잡고 조작하는 데 사용</a:t>
            </a:r>
            <a:endParaRPr lang="en-US" altLang="ko-KR" dirty="0"/>
          </a:p>
          <a:p>
            <a:r>
              <a:rPr lang="ko-KR" altLang="en-US" dirty="0"/>
              <a:t>상호 작용</a:t>
            </a:r>
            <a:r>
              <a:rPr lang="en-US" altLang="ko-KR" dirty="0"/>
              <a:t>: </a:t>
            </a:r>
            <a:r>
              <a:rPr lang="ko-KR" altLang="en-US" dirty="0"/>
              <a:t>로봇이 사람과 상호 작용하는 데 사용</a:t>
            </a:r>
            <a:endParaRPr lang="en-US" altLang="ko-KR" dirty="0"/>
          </a:p>
          <a:p>
            <a:r>
              <a:rPr lang="ko-KR" altLang="en-US" dirty="0"/>
              <a:t>환경 모니터링</a:t>
            </a:r>
            <a:r>
              <a:rPr lang="en-US" altLang="ko-KR" dirty="0"/>
              <a:t>: </a:t>
            </a:r>
            <a:r>
              <a:rPr lang="ko-KR" altLang="en-US" dirty="0"/>
              <a:t>주변 환경을 감지하는 데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36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89AB1-D573-DC1E-4DC9-A12CA70F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2: </a:t>
            </a:r>
            <a:r>
              <a:rPr lang="ko-KR" altLang="en-US" dirty="0"/>
              <a:t>로봇 센서 알아보기 </a:t>
            </a:r>
            <a:r>
              <a:rPr lang="en-US" altLang="ko-KR" dirty="0"/>
              <a:t>  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1783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FB1548-BFB8-D2E1-5561-9CD50B6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초음파센서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358433D-53EF-FF5F-78C3-77301AB8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50875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주변 물체의 존재 또는 거리를 측정하는 센서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초음파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적외선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레이저 스캐너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TOF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센서 </a:t>
            </a:r>
            <a:endParaRPr lang="en-US" altLang="ko-KR" b="0" dirty="0">
              <a:solidFill>
                <a:srgbClr val="1F1F1F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초음파 센서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초음파를 발사하고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b="0" i="0" dirty="0">
                <a:solidFill>
                  <a:srgbClr val="1F1F1F"/>
                </a:solidFill>
                <a:effectLst/>
                <a:latin typeface="Google Sans"/>
              </a:rPr>
              <a:t>반사된 초음파의 시간 간격을 측정하여 물체까지의 거리를 계산하는 방식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왼쪽에 동그란 부분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(TRIG)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초음파가 발생되고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오른쪽 부분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(ECHO)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반사되어 돌아오는 초음파를 받음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핀맵은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좌측부터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VCC,TRIG,ECHO,GND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측정범위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2cm ~ 4</a:t>
            </a:r>
            <a:r>
              <a:rPr lang="en-US" altLang="ko-KR" b="0" dirty="0">
                <a:solidFill>
                  <a:srgbClr val="000000"/>
                </a:solidFill>
                <a:latin typeface="Arial" panose="020B0604020202020204" pitchFamily="34" charset="0"/>
              </a:rPr>
              <a:t>meter</a:t>
            </a:r>
            <a:r>
              <a:rPr lang="ko-KR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ko-KR" alt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측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정각도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15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도</a:t>
            </a: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사용전압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5V</a:t>
            </a:r>
          </a:p>
          <a:p>
            <a:pPr lvl="1"/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사용전류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15mA</a:t>
            </a:r>
          </a:p>
          <a:p>
            <a:pPr lvl="1"/>
            <a:endParaRPr lang="en-US" altLang="ko-KR" b="0" dirty="0">
              <a:solidFill>
                <a:srgbClr val="1F1F1F"/>
              </a:solidFill>
              <a:latin typeface="Google Sans"/>
            </a:endParaRPr>
          </a:p>
        </p:txBody>
      </p:sp>
      <p:pic>
        <p:nvPicPr>
          <p:cNvPr id="1028" name="Picture 4" descr="초음파 센서의 작동 원리">
            <a:extLst>
              <a:ext uri="{FF2B5EF4-FFF2-40B4-BE49-F238E27FC236}">
                <a16:creationId xmlns:a16="http://schemas.microsoft.com/office/drawing/2014/main" id="{BEA92E6C-C19D-7BE3-4381-E6A720257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506" y="3988230"/>
            <a:ext cx="4434103" cy="202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230C92-0B32-746B-7073-AF556861B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912" y="1027906"/>
            <a:ext cx="33337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43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F1909-A478-E049-E76C-17CE9D2E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적외선 센서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E5CED-53A3-41A4-2753-26C02495D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450874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적외선 센서</a:t>
            </a:r>
            <a:r>
              <a:rPr lang="en-US" altLang="ko-KR" sz="1800" b="0" i="0" dirty="0">
                <a:solidFill>
                  <a:srgbClr val="1F1F1F"/>
                </a:solidFill>
                <a:effectLst/>
                <a:latin typeface="Google Sans"/>
              </a:rPr>
              <a:t>(IR Sensor)</a:t>
            </a:r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는 적외선을 이용하여 주변의 특정 특성을 감지하는 데 사용되는 센서</a:t>
            </a:r>
            <a:endParaRPr lang="en-US" altLang="ko-KR" sz="1800" b="0" dirty="0">
              <a:solidFill>
                <a:srgbClr val="1F1F1F"/>
              </a:solidFill>
              <a:latin typeface="Google Sans"/>
            </a:endParaRPr>
          </a:p>
          <a:p>
            <a:pPr algn="l"/>
            <a:r>
              <a:rPr lang="en-US" altLang="ko-KR" sz="18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적외선은 가시광선보다 파장이 길고</a:t>
            </a:r>
            <a:r>
              <a:rPr lang="en-US" altLang="ko-KR" sz="18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우리 눈에는 보이지 않지만</a:t>
            </a:r>
            <a:r>
              <a:rPr lang="en-US" altLang="ko-KR" sz="18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물체의 온도를 측정하거나</a:t>
            </a:r>
            <a:r>
              <a:rPr lang="en-US" altLang="ko-KR" sz="18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움직임을 감지하는 데 사용할 수 있음 </a:t>
            </a:r>
            <a:endParaRPr lang="en-US" altLang="ko-KR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800" b="0" i="0" dirty="0">
                <a:solidFill>
                  <a:srgbClr val="1F1F1F"/>
                </a:solidFill>
                <a:effectLst/>
                <a:latin typeface="Google Sans"/>
              </a:rPr>
              <a:t>적외선 센서는 크게 발광형과 수광형으로 나눌 수 있음</a:t>
            </a:r>
            <a:endParaRPr lang="en-US" altLang="ko-KR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발광형 적외선 센서는 적외선을 방출하여 물체에 반사된 적외선을 </a:t>
            </a:r>
            <a:r>
              <a:rPr lang="ko-KR" altLang="en-US" sz="1600" b="0" i="0" dirty="0" err="1">
                <a:solidFill>
                  <a:srgbClr val="1F1F1F"/>
                </a:solidFill>
                <a:effectLst/>
                <a:latin typeface="Google Sans"/>
              </a:rPr>
              <a:t>수광하여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 감지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수광형 적외선 센서는 주변의 물체가 방출하는 적외선을 직접 </a:t>
            </a:r>
            <a:r>
              <a:rPr lang="ko-KR" altLang="en-US" sz="1600" b="0" i="0" dirty="0" err="1">
                <a:solidFill>
                  <a:srgbClr val="1F1F1F"/>
                </a:solidFill>
                <a:effectLst/>
                <a:latin typeface="Google Sans"/>
              </a:rPr>
              <a:t>수광하여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 감지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ko-KR" altLang="en-US" sz="1800" b="0" dirty="0">
                <a:solidFill>
                  <a:srgbClr val="1F1F1F"/>
                </a:solidFill>
                <a:latin typeface="Google Sans"/>
              </a:rPr>
              <a:t>용도</a:t>
            </a:r>
            <a:endParaRPr lang="en-US" altLang="ko-KR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온도 측정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적외선 센서는 물체가 </a:t>
            </a:r>
            <a:r>
              <a:rPr lang="ko-KR" altLang="en-US" sz="1600" b="0" i="0" dirty="0" err="1">
                <a:solidFill>
                  <a:srgbClr val="1F1F1F"/>
                </a:solidFill>
                <a:effectLst/>
                <a:latin typeface="Google Sans"/>
              </a:rPr>
              <a:t>발산하는열을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 측정가능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온도 조절기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화재 감지기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의료 기기 등에 사용됨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움직임 감지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적외선 센서는 물체의 움직임을 감지하는 데 사용할 수  있음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홈 오토메이션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보안 시스템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자동차 안전 기능 등에 사용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lvl="1"/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거리 측정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: 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적외선 센서는 물체와의 거리를 측정하는 데 사용할 수 있음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이를 통해 자동 조명</a:t>
            </a:r>
            <a:r>
              <a:rPr lang="en-US" altLang="ko-KR" sz="1600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ko-KR" altLang="en-US" sz="1600" b="0" i="0" dirty="0">
                <a:solidFill>
                  <a:srgbClr val="1F1F1F"/>
                </a:solidFill>
                <a:effectLst/>
                <a:latin typeface="Google Sans"/>
              </a:rPr>
              <a:t>거리 측정기 등에 사용</a:t>
            </a:r>
            <a:endParaRPr lang="en-US" altLang="ko-KR" sz="160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ko-KR" altLang="en-US" sz="1600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2BF9571E-C094-73A7-2902-4214BB0FC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53" y="923080"/>
            <a:ext cx="4488024" cy="167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8D863E-E641-F11B-D80F-7E097A020B0D}"/>
              </a:ext>
            </a:extLst>
          </p:cNvPr>
          <p:cNvSpPr txBox="1"/>
          <p:nvPr/>
        </p:nvSpPr>
        <p:spPr>
          <a:xfrm>
            <a:off x="7893698" y="2635221"/>
            <a:ext cx="372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열화상카메라 </a:t>
            </a:r>
            <a:r>
              <a:rPr lang="en-US" altLang="ko-KR" dirty="0"/>
              <a:t>(</a:t>
            </a:r>
            <a:r>
              <a:rPr lang="ko-KR" altLang="en-US" dirty="0"/>
              <a:t>수광형</a:t>
            </a:r>
            <a:r>
              <a:rPr lang="en-US" altLang="ko-KR" dirty="0"/>
              <a:t> </a:t>
            </a:r>
            <a:r>
              <a:rPr lang="ko-KR" altLang="en-US" dirty="0"/>
              <a:t>적외선센서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106" name="Picture 10" descr="ShenzenAV] [HC-SR501] PIR 센서모듈 센서 &gt; 초음파/적외선센서 &gt; 적외선센서(PIR) (주)엘레파츠 - 엘레파츠">
            <a:extLst>
              <a:ext uri="{FF2B5EF4-FFF2-40B4-BE49-F238E27FC236}">
                <a16:creationId xmlns:a16="http://schemas.microsoft.com/office/drawing/2014/main" id="{90938830-D169-9EC4-0B3F-A6CCD6163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525" y="3429000"/>
            <a:ext cx="1544216" cy="15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DA478F-AFA7-1AAA-8BE3-A979A8570EE3}"/>
              </a:ext>
            </a:extLst>
          </p:cNvPr>
          <p:cNvSpPr txBox="1"/>
          <p:nvPr/>
        </p:nvSpPr>
        <p:spPr>
          <a:xfrm>
            <a:off x="9825135" y="3945989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PIR</a:t>
            </a:r>
            <a:r>
              <a:rPr lang="ko-KR" altLang="en-US" dirty="0"/>
              <a:t>센서</a:t>
            </a:r>
            <a:r>
              <a:rPr lang="en-US" altLang="ko-KR" dirty="0"/>
              <a:t>:</a:t>
            </a:r>
            <a:r>
              <a:rPr lang="ko-KR" altLang="en-US" dirty="0"/>
              <a:t>동작감지</a:t>
            </a:r>
          </a:p>
        </p:txBody>
      </p:sp>
      <p:pic>
        <p:nvPicPr>
          <p:cNvPr id="10" name="Picture 6" descr="TOF IR Distance Sensor (0.2~12m) for Arduino Wiki - DFRobot">
            <a:extLst>
              <a:ext uri="{FF2B5EF4-FFF2-40B4-BE49-F238E27FC236}">
                <a16:creationId xmlns:a16="http://schemas.microsoft.com/office/drawing/2014/main" id="{258688BB-AD5C-2FB6-855C-60F1977F2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158" y="5284110"/>
            <a:ext cx="1955985" cy="130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E07BE2-5FE3-2238-6A04-F3FA470D3FE7}"/>
              </a:ext>
            </a:extLst>
          </p:cNvPr>
          <p:cNvSpPr txBox="1"/>
          <p:nvPr/>
        </p:nvSpPr>
        <p:spPr>
          <a:xfrm>
            <a:off x="9825135" y="5668077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거리센서</a:t>
            </a:r>
            <a:r>
              <a:rPr lang="en-US" altLang="ko-KR" dirty="0"/>
              <a:t>: </a:t>
            </a:r>
            <a:r>
              <a:rPr lang="ko-KR" altLang="en-US" dirty="0"/>
              <a:t>거리측정 </a:t>
            </a:r>
          </a:p>
        </p:txBody>
      </p:sp>
    </p:spTree>
    <p:extLst>
      <p:ext uri="{BB962C8B-B14F-4D97-AF65-F5344CB8AC3E}">
        <p14:creationId xmlns:p14="http://schemas.microsoft.com/office/powerpoint/2010/main" val="53023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E862F-4447-F6C1-9F1A-E85ACADD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적외선 센서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F9448-07E4-8AD4-7DFF-F97DB452B4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적외선 센서 거리측정에는 다음 두가지 방법이 있음 </a:t>
            </a:r>
            <a:endParaRPr lang="en-US" altLang="ko-KR" sz="1400" dirty="0"/>
          </a:p>
          <a:p>
            <a:r>
              <a:rPr lang="ko-KR" altLang="en-US" sz="1400" dirty="0"/>
              <a:t>광삼각법</a:t>
            </a:r>
            <a:endParaRPr lang="en-US" altLang="ko-KR" sz="1400" dirty="0"/>
          </a:p>
          <a:p>
            <a:pPr lvl="1"/>
            <a:r>
              <a:rPr lang="ko-KR" altLang="en-US" sz="1200" dirty="0">
                <a:effectLst/>
              </a:rPr>
              <a:t>적외선 센서가 물체에 발사한 광선이 물체에서 반사되어 센서로 돌아오는 각도를 측정함으로써 거리를 계산할 수 </a:t>
            </a:r>
            <a:r>
              <a:rPr lang="ko-KR" altLang="en-US" sz="1200" dirty="0"/>
              <a:t>있음</a:t>
            </a:r>
            <a:endParaRPr lang="en-US" altLang="ko-KR" sz="1200" dirty="0"/>
          </a:p>
          <a:p>
            <a:pPr lvl="1"/>
            <a:r>
              <a:rPr lang="ko-KR" altLang="en-US" sz="1200" dirty="0">
                <a:effectLst/>
              </a:rPr>
              <a:t>이때</a:t>
            </a:r>
            <a:r>
              <a:rPr lang="en-US" altLang="ko-KR" sz="1200" dirty="0">
                <a:effectLst/>
              </a:rPr>
              <a:t>, </a:t>
            </a:r>
            <a:r>
              <a:rPr lang="ko-KR" altLang="en-US" sz="1200" dirty="0">
                <a:effectLst/>
              </a:rPr>
              <a:t>삼각형의 한 변은 센서와 물체 사이의 거리</a:t>
            </a:r>
            <a:r>
              <a:rPr lang="en-US" altLang="ko-KR" sz="1200" dirty="0">
                <a:effectLst/>
              </a:rPr>
              <a:t>, </a:t>
            </a:r>
            <a:r>
              <a:rPr lang="ko-KR" altLang="en-US" sz="1200" dirty="0">
                <a:effectLst/>
              </a:rPr>
              <a:t>다른 한 변은 물체의 높이</a:t>
            </a:r>
            <a:r>
              <a:rPr lang="en-US" altLang="ko-KR" sz="1200" dirty="0">
                <a:effectLst/>
              </a:rPr>
              <a:t>(</a:t>
            </a:r>
            <a:r>
              <a:rPr lang="ko-KR" altLang="en-US" sz="1200" dirty="0">
                <a:effectLst/>
              </a:rPr>
              <a:t>또는 너비</a:t>
            </a:r>
            <a:r>
              <a:rPr lang="en-US" altLang="ko-KR" sz="1200" dirty="0">
                <a:effectLst/>
              </a:rPr>
              <a:t>), </a:t>
            </a:r>
            <a:r>
              <a:rPr lang="ko-KR" altLang="en-US" sz="1200" dirty="0">
                <a:effectLst/>
              </a:rPr>
              <a:t>마지막으로 빛이 반사된 각도를 나타내는 삼각형을 형성</a:t>
            </a:r>
            <a:endParaRPr lang="en-US" altLang="ko-KR" sz="1200" dirty="0">
              <a:effectLst/>
            </a:endParaRPr>
          </a:p>
          <a:p>
            <a:pPr lvl="1"/>
            <a:r>
              <a:rPr lang="ko-KR" altLang="en-US" sz="1200" dirty="0">
                <a:effectLst/>
              </a:rPr>
              <a:t>간단한 삼각법 공식인 </a:t>
            </a:r>
            <a:r>
              <a:rPr lang="ko-KR" altLang="en-US" sz="1200" b="1" dirty="0">
                <a:effectLst/>
              </a:rPr>
              <a:t>탄젠트</a:t>
            </a:r>
            <a:r>
              <a:rPr lang="en-US" altLang="ko-KR" sz="1200" b="1" dirty="0">
                <a:effectLst/>
              </a:rPr>
              <a:t>(tangent) </a:t>
            </a:r>
            <a:r>
              <a:rPr lang="ko-KR" altLang="en-US" sz="1200" b="1" dirty="0">
                <a:effectLst/>
              </a:rPr>
              <a:t>함수</a:t>
            </a:r>
            <a:r>
              <a:rPr lang="ko-KR" altLang="en-US" sz="1200" dirty="0">
                <a:effectLst/>
              </a:rPr>
              <a:t>를 사용하여 거리를 계산할 수 있음</a:t>
            </a:r>
            <a:endParaRPr lang="en-US" altLang="ko-KR" sz="1200" dirty="0">
              <a:effectLst/>
            </a:endParaRPr>
          </a:p>
          <a:p>
            <a:pPr lvl="1"/>
            <a:r>
              <a:rPr lang="en-US" altLang="ko-KR" sz="1200" dirty="0"/>
              <a:t>3D </a:t>
            </a:r>
            <a:r>
              <a:rPr lang="ko-KR" altLang="en-US" sz="1200" dirty="0"/>
              <a:t>스캐너 등에 사용 </a:t>
            </a:r>
            <a:endParaRPr lang="en-US" altLang="ko-KR" sz="1200" dirty="0">
              <a:effectLst/>
            </a:endParaRPr>
          </a:p>
          <a:p>
            <a:r>
              <a:rPr lang="en-US" altLang="ko-KR" sz="1400" dirty="0"/>
              <a:t>TOF(Time-Of-Flight)</a:t>
            </a:r>
            <a:r>
              <a:rPr lang="ko-KR" altLang="en-US" sz="1400" dirty="0"/>
              <a:t>법 </a:t>
            </a:r>
            <a:endParaRPr lang="en-US" altLang="ko-KR" sz="1400" dirty="0"/>
          </a:p>
          <a:p>
            <a:pPr lvl="1"/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TOF(Time-of-Flight) 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방식은 적외선 센서를 사용하여 물체와 센서 사이의 거리를 측정하는 기술</a:t>
            </a:r>
            <a:endParaRPr lang="en-US" altLang="ko-KR" sz="120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이 방식은 센서가 적외선 레이저 또는 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LED</a:t>
            </a:r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로 광선을 발사하고</a:t>
            </a:r>
            <a:r>
              <a:rPr lang="en-US" altLang="ko-KR" sz="120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pPr lvl="1"/>
            <a:r>
              <a:rPr lang="ko-KR" altLang="en-US" sz="1200" i="0" dirty="0">
                <a:solidFill>
                  <a:srgbClr val="374151"/>
                </a:solidFill>
                <a:effectLst/>
                <a:latin typeface="Söhne"/>
              </a:rPr>
              <a:t>그 광선이 물체에 닿은 후 센서로 돌아오는 데 걸린 시간을 측정하여 거리를 계산</a:t>
            </a:r>
            <a:endParaRPr lang="en-US" altLang="ko-KR" sz="120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ko-KR" altLang="en-US" sz="1200" dirty="0">
                <a:solidFill>
                  <a:srgbClr val="374151"/>
                </a:solidFill>
                <a:latin typeface="Söhne"/>
              </a:rPr>
              <a:t>로봇 거리센서 등에 사용 </a:t>
            </a:r>
            <a:endParaRPr lang="ko-KR" altLang="en-US" sz="1000" dirty="0"/>
          </a:p>
        </p:txBody>
      </p:sp>
      <p:pic>
        <p:nvPicPr>
          <p:cNvPr id="5" name="Picture 4" descr="Amazon.com: Taidacent 4.5v-5.5v Analog Output GP2Y0A02YK0F 20-150cm  Distance Laser Triangulation Sensor Laser Movement Infrared Laser Sensor :  Industrial &amp; Scientific">
            <a:extLst>
              <a:ext uri="{FF2B5EF4-FFF2-40B4-BE49-F238E27FC236}">
                <a16:creationId xmlns:a16="http://schemas.microsoft.com/office/drawing/2014/main" id="{616DCDB5-9801-309A-E83C-9645328A4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26" y="1558273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TOF IR Distance Sensor (0.2~12m) for Arduino Wiki - DFRobot">
            <a:extLst>
              <a:ext uri="{FF2B5EF4-FFF2-40B4-BE49-F238E27FC236}">
                <a16:creationId xmlns:a16="http://schemas.microsoft.com/office/drawing/2014/main" id="{917617F3-8D72-CE83-4E19-99527DD2A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26" y="4587778"/>
            <a:ext cx="1356030" cy="90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63C6F-28AF-D68F-6843-60ECE192E57F}"/>
              </a:ext>
            </a:extLst>
          </p:cNvPr>
          <p:cNvSpPr txBox="1"/>
          <p:nvPr/>
        </p:nvSpPr>
        <p:spPr>
          <a:xfrm>
            <a:off x="7923053" y="3531637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광삼각법 적용 적외선 거리센서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8CFCE-439E-206B-703F-2E4E568B8B6D}"/>
              </a:ext>
            </a:extLst>
          </p:cNvPr>
          <p:cNvSpPr txBox="1"/>
          <p:nvPr/>
        </p:nvSpPr>
        <p:spPr>
          <a:xfrm>
            <a:off x="8716423" y="6176963"/>
            <a:ext cx="213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TOF</a:t>
            </a:r>
            <a:r>
              <a:rPr lang="ko-KR" altLang="en-US" dirty="0"/>
              <a:t>방식 거리센서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7157957-1246-C906-CB28-5FAC698A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276" y="1271192"/>
            <a:ext cx="36671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oF (Time of Flight)란? (2) - 동작원리, 장점,단점, 주요 Components">
            <a:extLst>
              <a:ext uri="{FF2B5EF4-FFF2-40B4-BE49-F238E27FC236}">
                <a16:creationId xmlns:a16="http://schemas.microsoft.com/office/drawing/2014/main" id="{5228DAC1-BDE0-5FAA-7932-7008CBEF1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46" y="4281437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90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13460</TotalTime>
  <Words>4528</Words>
  <Application>Microsoft Office PowerPoint</Application>
  <PresentationFormat>와이드스크린</PresentationFormat>
  <Paragraphs>495</Paragraphs>
  <Slides>36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Google Sans</vt:lpstr>
      <vt:lpstr>Söhne</vt:lpstr>
      <vt:lpstr>맑은 고딕</vt:lpstr>
      <vt:lpstr>Arial</vt:lpstr>
      <vt:lpstr>Office 테마</vt:lpstr>
      <vt:lpstr>KG-KAIROS 로봇 센서 </vt:lpstr>
      <vt:lpstr>Part 1: 로봇 센서의 개요 </vt:lpstr>
      <vt:lpstr>로봇 센서란 무엇인가?</vt:lpstr>
      <vt:lpstr>로봇 센서의 종류 </vt:lpstr>
      <vt:lpstr>로봇 센서의 응용</vt:lpstr>
      <vt:lpstr>Part 2: 로봇 센서 알아보기     </vt:lpstr>
      <vt:lpstr>초음파센서 </vt:lpstr>
      <vt:lpstr>적외선 센서 </vt:lpstr>
      <vt:lpstr>적외선 센서</vt:lpstr>
      <vt:lpstr>적외선센서 – 광삼각법 vs TOF 방식 </vt:lpstr>
      <vt:lpstr>적외선 센서 vs 초음파센서</vt:lpstr>
      <vt:lpstr>촉각/힘/토크센서 </vt:lpstr>
      <vt:lpstr>촉각센서</vt:lpstr>
      <vt:lpstr>촉각센서</vt:lpstr>
      <vt:lpstr>비전 센서</vt:lpstr>
      <vt:lpstr>카메라를 센서로 활용 </vt:lpstr>
      <vt:lpstr>카메라 센서 – OpenCV 기반 동작감지 </vt:lpstr>
      <vt:lpstr>카메라 센서 – OpenCV 색상인식 </vt:lpstr>
      <vt:lpstr>카메라 센서 – OpenCV 차선인식 </vt:lpstr>
      <vt:lpstr>카메라 센서 – OpenCV Object Detection  </vt:lpstr>
      <vt:lpstr>Stereo Camera – 거리인식 </vt:lpstr>
      <vt:lpstr>기타 센서 </vt:lpstr>
      <vt:lpstr>IMU 센서 </vt:lpstr>
      <vt:lpstr>가속도 센서 </vt:lpstr>
      <vt:lpstr>자이로센서 </vt:lpstr>
      <vt:lpstr>지자기센서</vt:lpstr>
      <vt:lpstr>GPS센서</vt:lpstr>
      <vt:lpstr>라이다센서</vt:lpstr>
      <vt:lpstr>레이다센서 </vt:lpstr>
      <vt:lpstr>엔코더 센서  </vt:lpstr>
      <vt:lpstr>Part 3: 로봇 센서의 응용 </vt:lpstr>
      <vt:lpstr>가속도 센서를 이용해서 pitch, role 구하기  </vt:lpstr>
      <vt:lpstr>가속도센서 + 자이로센서 pitch, role, yaw</vt:lpstr>
      <vt:lpstr>9축 센서로 pitch, role, yaw 구하기 </vt:lpstr>
      <vt:lpstr>엔코더를 이용한 2 wheel 로봇 직진 주행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딥러닝이란 무엇일까요?</dc:title>
  <dc:creator>정 준용</dc:creator>
  <cp:lastModifiedBy>준용 정</cp:lastModifiedBy>
  <cp:revision>25</cp:revision>
  <dcterms:created xsi:type="dcterms:W3CDTF">2022-07-12T14:59:20Z</dcterms:created>
  <dcterms:modified xsi:type="dcterms:W3CDTF">2023-11-07T11:18:08Z</dcterms:modified>
</cp:coreProperties>
</file>