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337" r:id="rId3"/>
    <p:sldId id="338" r:id="rId4"/>
    <p:sldId id="339" r:id="rId5"/>
    <p:sldId id="349" r:id="rId6"/>
    <p:sldId id="350" r:id="rId7"/>
    <p:sldId id="351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70" r:id="rId21"/>
    <p:sldId id="369" r:id="rId22"/>
    <p:sldId id="371" r:id="rId23"/>
    <p:sldId id="377" r:id="rId24"/>
    <p:sldId id="378" r:id="rId25"/>
    <p:sldId id="372" r:id="rId26"/>
    <p:sldId id="373" r:id="rId27"/>
    <p:sldId id="375" r:id="rId28"/>
    <p:sldId id="376" r:id="rId29"/>
    <p:sldId id="374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386" r:id="rId38"/>
    <p:sldId id="387" r:id="rId39"/>
    <p:sldId id="388" r:id="rId40"/>
    <p:sldId id="389" r:id="rId41"/>
    <p:sldId id="390" r:id="rId42"/>
    <p:sldId id="391" r:id="rId43"/>
    <p:sldId id="392" r:id="rId44"/>
    <p:sldId id="394" r:id="rId45"/>
    <p:sldId id="395" r:id="rId46"/>
    <p:sldId id="396" r:id="rId47"/>
    <p:sldId id="398" r:id="rId48"/>
    <p:sldId id="397" r:id="rId49"/>
    <p:sldId id="399" r:id="rId50"/>
    <p:sldId id="400" r:id="rId51"/>
    <p:sldId id="401" r:id="rId52"/>
    <p:sldId id="402" r:id="rId53"/>
    <p:sldId id="403" r:id="rId54"/>
    <p:sldId id="404" r:id="rId55"/>
    <p:sldId id="336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795" autoAdjust="0"/>
  </p:normalViewPr>
  <p:slideViewPr>
    <p:cSldViewPr snapToGrid="0">
      <p:cViewPr varScale="1">
        <p:scale>
          <a:sx n="72" d="100"/>
          <a:sy n="72" d="100"/>
        </p:scale>
        <p:origin x="2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3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876B8-64A8-47CF-B414-B22E647C58B4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80772-DD33-429B-B885-D113FAF85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98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https://www.freecodecamp.org/news/bash-scripting-tutorial-linux-shell-script-and-command-line-for-beginners/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66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https://www.slideserve.com/norm/7-bash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529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https://www.slideserve.com/norm/7-bash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564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https://www.tutorialspoint.com/cplusplus/cpp_basic_syntax.htm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155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480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D294F-45B8-A28C-FD59-0F366DB36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B1BED5-603A-7275-9442-A605202B9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D4326-D730-C9B3-3986-3D72FE1173FB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59767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C7D84-2F5E-3BD5-E277-B0F23BAE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72178F-ADE5-0356-4F5B-0FCE13495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000" b="1"/>
            </a:lvl2pPr>
            <a:lvl3pPr>
              <a:defRPr sz="18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416D49-85DA-E10B-427A-852C1B67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549348-694B-4DF5-BDF4-6041BF9B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DF2242-92B8-64CA-9ECC-9D85DF7A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4FDECF6-E02F-46BE-8DC5-F8E5DB0D946A}"/>
              </a:ext>
            </a:extLst>
          </p:cNvPr>
          <p:cNvCxnSpPr>
            <a:cxnSpLocks/>
          </p:cNvCxnSpPr>
          <p:nvPr userDrawn="1"/>
        </p:nvCxnSpPr>
        <p:spPr>
          <a:xfrm>
            <a:off x="0" y="365125"/>
            <a:ext cx="1058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43CF41-1939-7BB1-5409-2E0F6F76A5D7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2319A60-EAE8-5DBE-164A-3B5E8921C9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910" y="129799"/>
            <a:ext cx="1189780" cy="47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FEB13-9F4D-2227-D837-DD58695D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CC98E2-5084-22A0-9303-BC5F67492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6977E-42BB-BECB-587C-F3F53723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AD4B2C-BB0B-B5C6-9C53-7BE09DAEA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D18FEB-5545-7C47-4CF1-680C9526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77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1903D-918A-F848-DBF8-BA2825C1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C244E-18CD-3F3E-AEA8-7EABF863F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 b="1"/>
            </a:lvl2pPr>
            <a:lvl3pPr>
              <a:defRPr sz="18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A3F05E-786C-222B-7683-B160A82A1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 b="1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F5F985-E917-F324-6845-C618362B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571960-A739-6A8C-62C2-9E9674E9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8D74FA-D4A4-2229-9FA4-93D7C76D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9A13AB2-E1AF-A25E-6F8C-97155D0CCD86}"/>
              </a:ext>
            </a:extLst>
          </p:cNvPr>
          <p:cNvCxnSpPr>
            <a:cxnSpLocks/>
          </p:cNvCxnSpPr>
          <p:nvPr userDrawn="1"/>
        </p:nvCxnSpPr>
        <p:spPr>
          <a:xfrm>
            <a:off x="0" y="365125"/>
            <a:ext cx="1058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2E79CFD-A961-377D-16C7-B1E4D283BC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910" y="129799"/>
            <a:ext cx="1189780" cy="470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9C9E23-26AC-8A5E-F15C-5077E7A33FB6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55518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D9DD3-0B52-75B4-3552-9AC7B00A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69B985-F7A4-301D-5546-FDEA766E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FB97A9-FD54-15CA-BC1C-D566F876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C7B022-FDC1-6E2F-BBFE-C3E4EC9A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0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9A6FB4-58C1-30A5-5187-2DDBEA904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4A4B60-60F0-F278-9A86-A57E11304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8E298-64F0-B367-1F96-2F024CC56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85A93-34FE-475C-9D69-CFDF799BE9EE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5A1AD-45C8-92BD-D497-BD0D7A17B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6D282-6DDF-66FB-B47E-3F5755069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75A5C4D-B52C-EE3F-982E-505F11EA2415}"/>
              </a:ext>
            </a:extLst>
          </p:cNvPr>
          <p:cNvCxnSpPr>
            <a:cxnSpLocks/>
          </p:cNvCxnSpPr>
          <p:nvPr userDrawn="1"/>
        </p:nvCxnSpPr>
        <p:spPr>
          <a:xfrm>
            <a:off x="0" y="365125"/>
            <a:ext cx="1058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3653CE9-2CAA-C811-B10A-4BB97CB9483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758910" y="129799"/>
            <a:ext cx="1189780" cy="470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224539-CF1C-AAB7-DB6C-25931C1A6DF8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10048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increment_decrement_operators.ht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conditional_operator.htm" TargetMode="External"/><Relationship Id="rId7" Type="http://schemas.openxmlformats.org/officeDocument/2006/relationships/hyperlink" Target="https://www.tutorialspoint.com/cplusplus/cpp_pointer_operators.htm" TargetMode="External"/><Relationship Id="rId2" Type="http://schemas.openxmlformats.org/officeDocument/2006/relationships/hyperlink" Target="https://www.tutorialspoint.com/cplusplus/cpp_sizeof_operator.htm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tutorialspoint.com/cplusplus/cpp_casting_operators.htm" TargetMode="External"/><Relationship Id="rId5" Type="http://schemas.openxmlformats.org/officeDocument/2006/relationships/hyperlink" Target="https://www.tutorialspoint.com/cplusplus/cpp_member_operators.htm" TargetMode="External"/><Relationship Id="rId4" Type="http://schemas.openxmlformats.org/officeDocument/2006/relationships/hyperlink" Target="https://www.tutorialspoint.com/cplusplus/cpp_comma_operator.htm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4E162-A56B-69E8-BA34-124E71E38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sz="4400" b="1" dirty="0">
                <a:solidFill>
                  <a:schemeClr val="accent6">
                    <a:lumMod val="75000"/>
                  </a:schemeClr>
                </a:solidFill>
              </a:rPr>
              <a:t>KG-KAIROS</a:t>
            </a:r>
            <a:br>
              <a:rPr lang="en-US" altLang="ko-KR" b="1" dirty="0"/>
            </a:br>
            <a:r>
              <a:rPr lang="ko-KR" altLang="en-US" sz="7200" b="1" dirty="0"/>
              <a:t>리눅스 </a:t>
            </a:r>
            <a:r>
              <a:rPr lang="en-US" altLang="ko-KR" sz="7200" b="1" dirty="0"/>
              <a:t>bash</a:t>
            </a:r>
            <a:r>
              <a:rPr lang="ko-KR" altLang="en-US" sz="7200" dirty="0"/>
              <a:t> </a:t>
            </a:r>
            <a:r>
              <a:rPr lang="en-US" altLang="ko-KR" sz="7200" dirty="0"/>
              <a:t>script,</a:t>
            </a:r>
            <a:br>
              <a:rPr lang="en-US" altLang="ko-KR" sz="7200" dirty="0"/>
            </a:br>
            <a:r>
              <a:rPr lang="en-US" altLang="ko-KR" sz="7200" dirty="0"/>
              <a:t>C/C++ Programming </a:t>
            </a:r>
            <a:r>
              <a:rPr lang="ko-KR" altLang="en-US" sz="7200" dirty="0"/>
              <a:t> </a:t>
            </a:r>
            <a:endParaRPr lang="ko-KR" altLang="en-US" sz="72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96423E-9C14-DADA-48A6-4E3253A84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3731"/>
            <a:ext cx="9144000" cy="1655762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2023. 10.  .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C3EE03-1A6B-8F14-DDD7-C1B2AA08F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910" y="4688868"/>
            <a:ext cx="2646180" cy="104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89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289B980-972C-AEA2-B02C-E8BA851C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의 개요 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DFAD868-5A2C-C7F2-4C8B-5AFFF398C3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C++</a:t>
            </a:r>
            <a:r>
              <a:rPr lang="ko-KR" altLang="en-US" sz="2000" dirty="0"/>
              <a:t>은 </a:t>
            </a:r>
            <a:r>
              <a:rPr lang="en-US" altLang="ko-KR" sz="2000" dirty="0"/>
              <a:t>1983</a:t>
            </a:r>
            <a:r>
              <a:rPr lang="ko-KR" altLang="en-US" sz="2000" dirty="0"/>
              <a:t>년에 </a:t>
            </a:r>
            <a:r>
              <a:rPr lang="en-US" altLang="ko-KR" sz="2000" dirty="0"/>
              <a:t>Bjarne </a:t>
            </a:r>
            <a:r>
              <a:rPr lang="en-US" altLang="ko-KR" sz="2000" dirty="0" err="1"/>
              <a:t>Stroustrup</a:t>
            </a:r>
            <a:r>
              <a:rPr lang="ko-KR" altLang="en-US" sz="2000" dirty="0"/>
              <a:t>이 개발한 객체 지향 프로그래밍 언어입니다</a:t>
            </a:r>
            <a:r>
              <a:rPr lang="en-US" altLang="ko-KR" sz="2000" dirty="0"/>
              <a:t>. </a:t>
            </a:r>
          </a:p>
          <a:p>
            <a:pPr lvl="1"/>
            <a:r>
              <a:rPr lang="en-US" altLang="ko-KR" sz="1200" dirty="0"/>
              <a:t>C </a:t>
            </a:r>
            <a:r>
              <a:rPr lang="ko-KR" altLang="en-US" sz="1200" dirty="0"/>
              <a:t>언어를 기반으로 개발되었으며</a:t>
            </a:r>
            <a:r>
              <a:rPr lang="en-US" altLang="ko-KR" sz="1200" dirty="0"/>
              <a:t>, C </a:t>
            </a:r>
            <a:r>
              <a:rPr lang="ko-KR" altLang="en-US" sz="1200" dirty="0"/>
              <a:t>언어의 장점인 효율성과 성능을 유지하면서 객체 지향 프로그래밍의 장점인 복잡성 감소와 재사용성 향상을 제공합니다</a:t>
            </a:r>
            <a:r>
              <a:rPr lang="en-US" altLang="ko-KR" sz="1200" dirty="0"/>
              <a:t>.</a:t>
            </a:r>
          </a:p>
          <a:p>
            <a:pPr lvl="1"/>
            <a:r>
              <a:rPr lang="en-US" altLang="ko-KR" sz="1200" dirty="0"/>
              <a:t>C++</a:t>
            </a:r>
            <a:r>
              <a:rPr lang="ko-KR" altLang="en-US" sz="1200" dirty="0"/>
              <a:t>은 컴퓨터 시스템</a:t>
            </a:r>
            <a:r>
              <a:rPr lang="en-US" altLang="ko-KR" sz="1200" dirty="0"/>
              <a:t>, </a:t>
            </a:r>
            <a:r>
              <a:rPr lang="ko-KR" altLang="en-US" sz="1200" dirty="0"/>
              <a:t>운영 체제</a:t>
            </a:r>
            <a:r>
              <a:rPr lang="en-US" altLang="ko-KR" sz="1200" dirty="0"/>
              <a:t>, </a:t>
            </a:r>
            <a:r>
              <a:rPr lang="ko-KR" altLang="en-US" sz="1200" dirty="0"/>
              <a:t>컴파일러</a:t>
            </a:r>
            <a:r>
              <a:rPr lang="en-US" altLang="ko-KR" sz="1200" dirty="0"/>
              <a:t>, </a:t>
            </a:r>
            <a:r>
              <a:rPr lang="ko-KR" altLang="en-US" sz="1200" dirty="0"/>
              <a:t>데이터베이스</a:t>
            </a:r>
            <a:r>
              <a:rPr lang="en-US" altLang="ko-KR" sz="1200" dirty="0"/>
              <a:t>, </a:t>
            </a:r>
            <a:r>
              <a:rPr lang="ko-KR" altLang="en-US" sz="1200" dirty="0"/>
              <a:t>게임</a:t>
            </a:r>
            <a:r>
              <a:rPr lang="en-US" altLang="ko-KR" sz="1200" dirty="0"/>
              <a:t>, </a:t>
            </a:r>
            <a:r>
              <a:rPr lang="ko-KR" altLang="en-US" sz="1200" dirty="0"/>
              <a:t>그래픽</a:t>
            </a:r>
            <a:r>
              <a:rPr lang="en-US" altLang="ko-KR" sz="1200" dirty="0"/>
              <a:t>, </a:t>
            </a:r>
            <a:r>
              <a:rPr lang="ko-KR" altLang="en-US" sz="1200" dirty="0"/>
              <a:t>등 다양한 분야에서 사용되는 범용 프로그래밍 언어입니다</a:t>
            </a:r>
            <a:r>
              <a:rPr lang="en-US" altLang="ko-KR" sz="1200" dirty="0"/>
              <a:t>.</a:t>
            </a:r>
          </a:p>
          <a:p>
            <a:r>
              <a:rPr lang="en-US" altLang="ko-KR" sz="2000" dirty="0"/>
              <a:t>C++</a:t>
            </a:r>
            <a:r>
              <a:rPr lang="ko-KR" altLang="en-US" sz="2000" dirty="0"/>
              <a:t>의 역사는 다음과 같이 요약할 수 있습니다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1200" dirty="0"/>
              <a:t>1979</a:t>
            </a:r>
            <a:r>
              <a:rPr lang="ko-KR" altLang="en-US" sz="1200" dirty="0"/>
              <a:t>년</a:t>
            </a:r>
            <a:r>
              <a:rPr lang="en-US" altLang="ko-KR" sz="1200" dirty="0"/>
              <a:t>: Bjarne </a:t>
            </a:r>
            <a:r>
              <a:rPr lang="en-US" altLang="ko-KR" sz="1200" dirty="0" err="1"/>
              <a:t>Stroustrup</a:t>
            </a:r>
            <a:r>
              <a:rPr lang="ko-KR" altLang="en-US" sz="1200" dirty="0"/>
              <a:t>이 </a:t>
            </a:r>
            <a:r>
              <a:rPr lang="en-US" altLang="ko-KR" sz="1200" dirty="0"/>
              <a:t>C </a:t>
            </a:r>
            <a:r>
              <a:rPr lang="ko-KR" altLang="en-US" sz="1200" dirty="0"/>
              <a:t>언어를 확장하여 </a:t>
            </a:r>
            <a:r>
              <a:rPr lang="en-US" altLang="ko-KR" sz="1200" dirty="0"/>
              <a:t>C with Classes</a:t>
            </a:r>
            <a:r>
              <a:rPr lang="ko-KR" altLang="en-US" sz="1200" dirty="0"/>
              <a:t>라는 언어를 개발합니다</a:t>
            </a:r>
            <a:r>
              <a:rPr lang="en-US" altLang="ko-KR" sz="1200" dirty="0"/>
              <a:t>.</a:t>
            </a:r>
          </a:p>
          <a:p>
            <a:pPr lvl="1"/>
            <a:r>
              <a:rPr lang="en-US" altLang="ko-KR" sz="1200" dirty="0"/>
              <a:t>1983</a:t>
            </a:r>
            <a:r>
              <a:rPr lang="ko-KR" altLang="en-US" sz="1200" dirty="0"/>
              <a:t>년</a:t>
            </a:r>
            <a:r>
              <a:rPr lang="en-US" altLang="ko-KR" sz="1200" dirty="0"/>
              <a:t>: C with Classes</a:t>
            </a:r>
            <a:r>
              <a:rPr lang="ko-KR" altLang="en-US" sz="1200" dirty="0"/>
              <a:t>가 </a:t>
            </a:r>
            <a:r>
              <a:rPr lang="en-US" altLang="ko-KR" sz="1200" dirty="0"/>
              <a:t>C++</a:t>
            </a:r>
            <a:r>
              <a:rPr lang="ko-KR" altLang="en-US" sz="1200" dirty="0"/>
              <a:t>로 명명됩니다</a:t>
            </a:r>
            <a:r>
              <a:rPr lang="en-US" altLang="ko-KR" sz="1200" dirty="0"/>
              <a:t>.</a:t>
            </a:r>
          </a:p>
          <a:p>
            <a:pPr lvl="1"/>
            <a:r>
              <a:rPr lang="en-US" altLang="ko-KR" sz="1200" dirty="0"/>
              <a:t>1985</a:t>
            </a:r>
            <a:r>
              <a:rPr lang="ko-KR" altLang="en-US" sz="1200" dirty="0"/>
              <a:t>년</a:t>
            </a:r>
            <a:r>
              <a:rPr lang="en-US" altLang="ko-KR" sz="1200" dirty="0"/>
              <a:t>: C++</a:t>
            </a:r>
            <a:r>
              <a:rPr lang="ko-KR" altLang="en-US" sz="1200" dirty="0"/>
              <a:t>의 첫 번째 표준인 </a:t>
            </a:r>
            <a:r>
              <a:rPr lang="en-US" altLang="ko-KR" sz="1200" dirty="0"/>
              <a:t>C++98</a:t>
            </a:r>
            <a:r>
              <a:rPr lang="ko-KR" altLang="en-US" sz="1200" dirty="0"/>
              <a:t>이 발표됩니다</a:t>
            </a:r>
            <a:r>
              <a:rPr lang="en-US" altLang="ko-KR" sz="1200" dirty="0"/>
              <a:t>.</a:t>
            </a:r>
          </a:p>
          <a:p>
            <a:pPr lvl="1"/>
            <a:r>
              <a:rPr lang="en-US" altLang="ko-KR" sz="1200" dirty="0"/>
              <a:t>2003</a:t>
            </a:r>
            <a:r>
              <a:rPr lang="ko-KR" altLang="en-US" sz="1200" dirty="0"/>
              <a:t>년</a:t>
            </a:r>
            <a:r>
              <a:rPr lang="en-US" altLang="ko-KR" sz="1200" dirty="0"/>
              <a:t>: C++</a:t>
            </a:r>
            <a:r>
              <a:rPr lang="ko-KR" altLang="en-US" sz="1200" dirty="0"/>
              <a:t>의 세 번째 표준인 </a:t>
            </a:r>
            <a:r>
              <a:rPr lang="en-US" altLang="ko-KR" sz="1200" dirty="0"/>
              <a:t>C++11</a:t>
            </a:r>
            <a:r>
              <a:rPr lang="ko-KR" altLang="en-US" sz="1200" dirty="0"/>
              <a:t>이 발표됩니다</a:t>
            </a:r>
            <a:r>
              <a:rPr lang="en-US" altLang="ko-KR" sz="1200" dirty="0"/>
              <a:t>.</a:t>
            </a:r>
          </a:p>
          <a:p>
            <a:pPr lvl="1"/>
            <a:r>
              <a:rPr lang="en-US" altLang="ko-KR" sz="1200" dirty="0"/>
              <a:t>2017</a:t>
            </a:r>
            <a:r>
              <a:rPr lang="ko-KR" altLang="en-US" sz="1200" dirty="0"/>
              <a:t>년</a:t>
            </a:r>
            <a:r>
              <a:rPr lang="en-US" altLang="ko-KR" sz="1200" dirty="0"/>
              <a:t>: C++</a:t>
            </a:r>
            <a:r>
              <a:rPr lang="ko-KR" altLang="en-US" sz="1200" dirty="0"/>
              <a:t>의 여섯 번째 표준인 </a:t>
            </a:r>
            <a:r>
              <a:rPr lang="en-US" altLang="ko-KR" sz="1200" dirty="0"/>
              <a:t>C++20</a:t>
            </a:r>
            <a:r>
              <a:rPr lang="ko-KR" altLang="en-US" sz="1200" dirty="0"/>
              <a:t>이 발표됩니다</a:t>
            </a:r>
            <a:r>
              <a:rPr lang="en-US" altLang="ko-KR" sz="1200" dirty="0"/>
              <a:t>.</a:t>
            </a:r>
          </a:p>
          <a:p>
            <a:endParaRPr lang="en-US" altLang="ko-KR" sz="20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C0ACBD-D445-55C4-F5E9-538C5F866F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C++</a:t>
            </a:r>
            <a:r>
              <a:rPr lang="ko-KR" altLang="en-US" sz="2000" dirty="0"/>
              <a:t>의 개요는 다음과 같이 요약할 수 있습니다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1200" dirty="0"/>
              <a:t>C++</a:t>
            </a:r>
            <a:r>
              <a:rPr lang="ko-KR" altLang="en-US" sz="1200" dirty="0"/>
              <a:t>은 객체 지향 프로그래밍 언어입니다</a:t>
            </a:r>
            <a:r>
              <a:rPr lang="en-US" altLang="ko-KR" sz="1200" dirty="0"/>
              <a:t>.</a:t>
            </a:r>
          </a:p>
          <a:p>
            <a:pPr lvl="1"/>
            <a:r>
              <a:rPr lang="en-US" altLang="ko-KR" sz="1200" dirty="0"/>
              <a:t>C++</a:t>
            </a:r>
            <a:r>
              <a:rPr lang="ko-KR" altLang="en-US" sz="1200" dirty="0"/>
              <a:t>은 </a:t>
            </a:r>
            <a:r>
              <a:rPr lang="en-US" altLang="ko-KR" sz="1200" dirty="0"/>
              <a:t>C </a:t>
            </a:r>
            <a:r>
              <a:rPr lang="ko-KR" altLang="en-US" sz="1200" dirty="0"/>
              <a:t>언어를 기반으로 개발되었습니다</a:t>
            </a:r>
            <a:r>
              <a:rPr lang="en-US" altLang="ko-KR" sz="1200" dirty="0"/>
              <a:t>.</a:t>
            </a:r>
          </a:p>
          <a:p>
            <a:r>
              <a:rPr lang="en-US" altLang="ko-KR" sz="2000" dirty="0"/>
              <a:t>C++</a:t>
            </a:r>
            <a:r>
              <a:rPr lang="ko-KR" altLang="en-US" sz="2000" dirty="0"/>
              <a:t>의 주요 특징은 다음과 같습니다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200" dirty="0"/>
              <a:t>객체 지향 프로그래밍을 지원합니다</a:t>
            </a:r>
            <a:r>
              <a:rPr lang="en-US" altLang="ko-KR" sz="1200" dirty="0"/>
              <a:t>.</a:t>
            </a:r>
          </a:p>
          <a:p>
            <a:pPr lvl="1"/>
            <a:r>
              <a:rPr lang="ko-KR" altLang="en-US" sz="1200" dirty="0"/>
              <a:t>템플릿을 사용하여 코드를 재사용할 수 있습니다</a:t>
            </a:r>
            <a:r>
              <a:rPr lang="en-US" altLang="ko-KR" sz="1200" dirty="0"/>
              <a:t>.</a:t>
            </a:r>
          </a:p>
          <a:p>
            <a:pPr lvl="1"/>
            <a:r>
              <a:rPr lang="ko-KR" altLang="en-US" sz="1200" dirty="0"/>
              <a:t>표준 라이브러리를 제공합니다</a:t>
            </a:r>
            <a:r>
              <a:rPr lang="en-US" altLang="ko-KR" sz="1200" dirty="0"/>
              <a:t>.</a:t>
            </a:r>
          </a:p>
          <a:p>
            <a:pPr lvl="1"/>
            <a:r>
              <a:rPr lang="ko-KR" altLang="en-US" sz="1200" dirty="0"/>
              <a:t>강력한 타입 시스템을 가지고 있습니다</a:t>
            </a:r>
            <a:r>
              <a:rPr lang="en-US" altLang="ko-KR" sz="1200" dirty="0"/>
              <a:t>.</a:t>
            </a:r>
          </a:p>
          <a:p>
            <a:endParaRPr lang="ko-KR" altLang="en-US" sz="2000" dirty="0"/>
          </a:p>
        </p:txBody>
      </p:sp>
      <p:pic>
        <p:nvPicPr>
          <p:cNvPr id="1026" name="Picture 2" descr="Bjarne Stroustrup - Wikiquote">
            <a:extLst>
              <a:ext uri="{FF2B5EF4-FFF2-40B4-BE49-F238E27FC236}">
                <a16:creationId xmlns:a16="http://schemas.microsoft.com/office/drawing/2014/main" id="{76D09E08-E814-B502-9A61-1B2E3F49E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206" y="4333876"/>
            <a:ext cx="3123691" cy="233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25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F6F1E34-57DB-7FDA-AE7E-B0C607FB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로 개발된 중요 소프트웨어 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EC7E67B-1067-8EFE-B690-732810DFE8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1800" i="0" dirty="0">
                <a:solidFill>
                  <a:srgbClr val="374151"/>
                </a:solidFill>
                <a:effectLst/>
                <a:latin typeface="Söhne"/>
              </a:rPr>
              <a:t>운영 체제 </a:t>
            </a:r>
            <a:r>
              <a:rPr lang="en-US" altLang="ko-KR" sz="1800" i="0" dirty="0">
                <a:solidFill>
                  <a:srgbClr val="374151"/>
                </a:solidFill>
                <a:effectLst/>
                <a:latin typeface="Söhne"/>
              </a:rPr>
              <a:t>(Kernel </a:t>
            </a:r>
            <a:r>
              <a:rPr lang="ko-KR" altLang="en-US" sz="1800" i="0" dirty="0">
                <a:solidFill>
                  <a:srgbClr val="374151"/>
                </a:solidFill>
                <a:effectLst/>
                <a:latin typeface="Söhne"/>
              </a:rPr>
              <a:t>등</a:t>
            </a:r>
            <a:r>
              <a:rPr lang="en-US" altLang="ko-KR" sz="180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lvl="1"/>
            <a:r>
              <a:rPr lang="ko-KR" altLang="en-US" sz="1200" i="0" dirty="0">
                <a:solidFill>
                  <a:srgbClr val="374151"/>
                </a:solidFill>
                <a:effectLst/>
                <a:latin typeface="Söhne"/>
              </a:rPr>
              <a:t>리눅스 커널</a:t>
            </a:r>
            <a:r>
              <a:rPr lang="en-US" altLang="ko-KR" sz="120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sz="1200" i="0" dirty="0">
                <a:solidFill>
                  <a:srgbClr val="374151"/>
                </a:solidFill>
                <a:effectLst/>
                <a:latin typeface="Söhne"/>
              </a:rPr>
              <a:t>리눅스 운영 체제의 핵심 부분인 커널은 </a:t>
            </a:r>
            <a:r>
              <a:rPr lang="en-US" altLang="ko-KR" sz="1200" i="0" dirty="0">
                <a:solidFill>
                  <a:srgbClr val="374151"/>
                </a:solidFill>
                <a:effectLst/>
                <a:latin typeface="Söhne"/>
              </a:rPr>
              <a:t>C</a:t>
            </a:r>
            <a:r>
              <a:rPr lang="ko-KR" altLang="en-US" sz="1200" i="0" dirty="0">
                <a:solidFill>
                  <a:srgbClr val="374151"/>
                </a:solidFill>
                <a:effectLst/>
                <a:latin typeface="Söhne"/>
              </a:rPr>
              <a:t>로 작성되어 있습니다</a:t>
            </a:r>
            <a:r>
              <a:rPr lang="en-US" altLang="ko-KR" sz="120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1200" i="0" dirty="0">
                <a:solidFill>
                  <a:srgbClr val="374151"/>
                </a:solidFill>
                <a:effectLst/>
                <a:latin typeface="Söhne"/>
              </a:rPr>
              <a:t>그러나 사용자 공간 프로그램은 </a:t>
            </a:r>
            <a:r>
              <a:rPr lang="en-US" altLang="ko-KR" sz="1200" i="0" dirty="0">
                <a:solidFill>
                  <a:srgbClr val="374151"/>
                </a:solidFill>
                <a:effectLst/>
                <a:latin typeface="Söhne"/>
              </a:rPr>
              <a:t>C++</a:t>
            </a:r>
            <a:r>
              <a:rPr lang="ko-KR" altLang="en-US" sz="1200" i="0" dirty="0">
                <a:solidFill>
                  <a:srgbClr val="374151"/>
                </a:solidFill>
                <a:effectLst/>
                <a:latin typeface="Söhne"/>
              </a:rPr>
              <a:t>를 사용하기도 합니다</a:t>
            </a:r>
            <a:r>
              <a:rPr lang="en-US" altLang="ko-KR" sz="120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ko-KR" altLang="en-US" sz="1800" i="0" dirty="0">
                <a:solidFill>
                  <a:srgbClr val="374151"/>
                </a:solidFill>
                <a:effectLst/>
                <a:latin typeface="Söhne"/>
              </a:rPr>
              <a:t>게임 엔진</a:t>
            </a:r>
            <a:r>
              <a:rPr lang="en-US" altLang="ko-KR" sz="180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altLang="ko-KR" sz="1200" i="0" dirty="0">
                <a:solidFill>
                  <a:srgbClr val="374151"/>
                </a:solidFill>
                <a:effectLst/>
                <a:latin typeface="Söhne"/>
              </a:rPr>
              <a:t>Unreal Engine: Unreal Engine</a:t>
            </a:r>
            <a:r>
              <a:rPr lang="ko-KR" altLang="en-US" sz="1200" i="0" dirty="0">
                <a:solidFill>
                  <a:srgbClr val="374151"/>
                </a:solidFill>
                <a:effectLst/>
                <a:latin typeface="Söhne"/>
              </a:rPr>
              <a:t>는 </a:t>
            </a:r>
            <a:r>
              <a:rPr lang="en-US" altLang="ko-KR" sz="1200" i="0" dirty="0">
                <a:solidFill>
                  <a:srgbClr val="374151"/>
                </a:solidFill>
                <a:effectLst/>
                <a:latin typeface="Söhne"/>
              </a:rPr>
              <a:t>C++</a:t>
            </a:r>
            <a:r>
              <a:rPr lang="ko-KR" altLang="en-US" sz="1200" i="0" dirty="0">
                <a:solidFill>
                  <a:srgbClr val="374151"/>
                </a:solidFill>
                <a:effectLst/>
                <a:latin typeface="Söhne"/>
              </a:rPr>
              <a:t>을 주 언어로 사용하는 강력한 게임 엔진입니다</a:t>
            </a:r>
            <a:r>
              <a:rPr lang="en-US" altLang="ko-KR" sz="120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1200" i="0" dirty="0">
                <a:solidFill>
                  <a:srgbClr val="374151"/>
                </a:solidFill>
                <a:effectLst/>
                <a:latin typeface="Söhne"/>
              </a:rPr>
              <a:t>많은 유명한 게임이 </a:t>
            </a:r>
            <a:r>
              <a:rPr lang="en-US" altLang="ko-KR" sz="1200" i="0" dirty="0">
                <a:solidFill>
                  <a:srgbClr val="374151"/>
                </a:solidFill>
                <a:effectLst/>
                <a:latin typeface="Söhne"/>
              </a:rPr>
              <a:t>Unreal Engine</a:t>
            </a:r>
            <a:r>
              <a:rPr lang="ko-KR" altLang="en-US" sz="1200" i="0" dirty="0">
                <a:solidFill>
                  <a:srgbClr val="374151"/>
                </a:solidFill>
                <a:effectLst/>
                <a:latin typeface="Söhne"/>
              </a:rPr>
              <a:t>을 기반으로 개발되었습니다</a:t>
            </a:r>
            <a:r>
              <a:rPr lang="en-US" altLang="ko-KR" sz="120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ko-KR" altLang="en-US" sz="1800" i="0" dirty="0">
                <a:solidFill>
                  <a:srgbClr val="374151"/>
                </a:solidFill>
                <a:effectLst/>
                <a:latin typeface="Söhne"/>
              </a:rPr>
              <a:t>웹 브라우저</a:t>
            </a:r>
            <a:r>
              <a:rPr lang="en-US" altLang="ko-KR" sz="180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altLang="ko-KR" sz="1200" i="0" dirty="0">
                <a:solidFill>
                  <a:srgbClr val="374151"/>
                </a:solidFill>
                <a:effectLst/>
                <a:latin typeface="Söhne"/>
              </a:rPr>
              <a:t>Google Chrome: Chrome </a:t>
            </a:r>
            <a:r>
              <a:rPr lang="ko-KR" altLang="en-US" sz="1200" i="0" dirty="0">
                <a:solidFill>
                  <a:srgbClr val="374151"/>
                </a:solidFill>
                <a:effectLst/>
                <a:latin typeface="Söhne"/>
              </a:rPr>
              <a:t>브라우저는 </a:t>
            </a:r>
            <a:r>
              <a:rPr lang="en-US" altLang="ko-KR" sz="1200" i="0" dirty="0">
                <a:solidFill>
                  <a:srgbClr val="374151"/>
                </a:solidFill>
                <a:effectLst/>
                <a:latin typeface="Söhne"/>
              </a:rPr>
              <a:t>Blink </a:t>
            </a:r>
            <a:r>
              <a:rPr lang="ko-KR" altLang="en-US" sz="1200" i="0" dirty="0">
                <a:solidFill>
                  <a:srgbClr val="374151"/>
                </a:solidFill>
                <a:effectLst/>
                <a:latin typeface="Söhne"/>
              </a:rPr>
              <a:t>엔진과 </a:t>
            </a:r>
            <a:r>
              <a:rPr lang="en-US" altLang="ko-KR" sz="1200" i="0" dirty="0">
                <a:solidFill>
                  <a:srgbClr val="374151"/>
                </a:solidFill>
                <a:effectLst/>
                <a:latin typeface="Söhne"/>
              </a:rPr>
              <a:t>V8 </a:t>
            </a:r>
            <a:r>
              <a:rPr lang="ko-KR" altLang="en-US" sz="1200" i="0" dirty="0">
                <a:solidFill>
                  <a:srgbClr val="374151"/>
                </a:solidFill>
                <a:effectLst/>
                <a:latin typeface="Söhne"/>
              </a:rPr>
              <a:t>자바스크립트 엔진을 포함하여 </a:t>
            </a:r>
            <a:r>
              <a:rPr lang="en-US" altLang="ko-KR" sz="1200" i="0" dirty="0">
                <a:solidFill>
                  <a:srgbClr val="374151"/>
                </a:solidFill>
                <a:effectLst/>
                <a:latin typeface="Söhne"/>
              </a:rPr>
              <a:t>C++</a:t>
            </a:r>
            <a:r>
              <a:rPr lang="ko-KR" altLang="en-US" sz="1200" i="0" dirty="0">
                <a:solidFill>
                  <a:srgbClr val="374151"/>
                </a:solidFill>
                <a:effectLst/>
                <a:latin typeface="Söhne"/>
              </a:rPr>
              <a:t>로 개발되었습니다</a:t>
            </a:r>
            <a:r>
              <a:rPr lang="en-US" altLang="ko-KR" sz="120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ko-KR" altLang="en-US" sz="1800" i="0" dirty="0">
                <a:solidFill>
                  <a:srgbClr val="374151"/>
                </a:solidFill>
                <a:effectLst/>
                <a:latin typeface="Söhne"/>
              </a:rPr>
              <a:t>데이터베이스 시스템</a:t>
            </a:r>
            <a:r>
              <a:rPr lang="en-US" altLang="ko-KR" sz="180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altLang="ko-KR" sz="1200" i="0" dirty="0">
                <a:solidFill>
                  <a:srgbClr val="374151"/>
                </a:solidFill>
                <a:effectLst/>
                <a:latin typeface="Söhne"/>
              </a:rPr>
              <a:t>MySQL: MySQL</a:t>
            </a:r>
            <a:r>
              <a:rPr lang="ko-KR" altLang="en-US" sz="1200" i="0" dirty="0">
                <a:solidFill>
                  <a:srgbClr val="374151"/>
                </a:solidFill>
                <a:effectLst/>
                <a:latin typeface="Söhne"/>
              </a:rPr>
              <a:t>은 </a:t>
            </a:r>
            <a:r>
              <a:rPr lang="en-US" altLang="ko-KR" sz="1200" i="0" dirty="0">
                <a:solidFill>
                  <a:srgbClr val="374151"/>
                </a:solidFill>
                <a:effectLst/>
                <a:latin typeface="Söhne"/>
              </a:rPr>
              <a:t>C++</a:t>
            </a:r>
            <a:r>
              <a:rPr lang="ko-KR" altLang="en-US" sz="1200" i="0" dirty="0">
                <a:solidFill>
                  <a:srgbClr val="374151"/>
                </a:solidFill>
                <a:effectLst/>
                <a:latin typeface="Söhne"/>
              </a:rPr>
              <a:t>로 개발된 오픈 소스 데이터베이스 관리 시스템입니다</a:t>
            </a:r>
            <a:r>
              <a:rPr lang="en-US" altLang="ko-KR" sz="120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en-US" altLang="ko-KR" sz="1800" i="0" dirty="0">
                <a:solidFill>
                  <a:srgbClr val="374151"/>
                </a:solidFill>
                <a:effectLst/>
                <a:latin typeface="Söhne"/>
              </a:rPr>
              <a:t>3D </a:t>
            </a:r>
            <a:r>
              <a:rPr lang="ko-KR" altLang="en-US" sz="1800" i="0" dirty="0">
                <a:solidFill>
                  <a:srgbClr val="374151"/>
                </a:solidFill>
                <a:effectLst/>
                <a:latin typeface="Söhne"/>
              </a:rPr>
              <a:t>그래픽 소프트웨어</a:t>
            </a:r>
            <a:r>
              <a:rPr lang="en-US" altLang="ko-KR" sz="180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altLang="ko-KR" sz="1200" i="0" dirty="0">
                <a:solidFill>
                  <a:srgbClr val="374151"/>
                </a:solidFill>
                <a:effectLst/>
                <a:latin typeface="Söhne"/>
              </a:rPr>
              <a:t>Blender: Blender</a:t>
            </a:r>
            <a:r>
              <a:rPr lang="ko-KR" altLang="en-US" sz="1200" i="0" dirty="0">
                <a:solidFill>
                  <a:srgbClr val="374151"/>
                </a:solidFill>
                <a:effectLst/>
                <a:latin typeface="Söhne"/>
              </a:rPr>
              <a:t>는 </a:t>
            </a:r>
            <a:r>
              <a:rPr lang="en-US" altLang="ko-KR" sz="1200" i="0" dirty="0">
                <a:solidFill>
                  <a:srgbClr val="374151"/>
                </a:solidFill>
                <a:effectLst/>
                <a:latin typeface="Söhne"/>
              </a:rPr>
              <a:t>3D </a:t>
            </a:r>
            <a:r>
              <a:rPr lang="ko-KR" altLang="en-US" sz="1200" i="0" dirty="0">
                <a:solidFill>
                  <a:srgbClr val="374151"/>
                </a:solidFill>
                <a:effectLst/>
                <a:latin typeface="Söhne"/>
              </a:rPr>
              <a:t>모델링</a:t>
            </a:r>
            <a:r>
              <a:rPr lang="en-US" altLang="ko-KR" sz="120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200" i="0" dirty="0">
                <a:solidFill>
                  <a:srgbClr val="374151"/>
                </a:solidFill>
                <a:effectLst/>
                <a:latin typeface="Söhne"/>
              </a:rPr>
              <a:t>애니메이션</a:t>
            </a:r>
            <a:r>
              <a:rPr lang="en-US" altLang="ko-KR" sz="120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200" i="0" dirty="0">
                <a:solidFill>
                  <a:srgbClr val="374151"/>
                </a:solidFill>
                <a:effectLst/>
                <a:latin typeface="Söhne"/>
              </a:rPr>
              <a:t>렌더링을 위한 </a:t>
            </a:r>
            <a:r>
              <a:rPr lang="en-US" altLang="ko-KR" sz="1200" i="0" dirty="0">
                <a:solidFill>
                  <a:srgbClr val="374151"/>
                </a:solidFill>
                <a:effectLst/>
                <a:latin typeface="Söhne"/>
              </a:rPr>
              <a:t>C++</a:t>
            </a:r>
            <a:r>
              <a:rPr lang="ko-KR" altLang="en-US" sz="1200" i="0" dirty="0">
                <a:solidFill>
                  <a:srgbClr val="374151"/>
                </a:solidFill>
                <a:effectLst/>
                <a:latin typeface="Söhne"/>
              </a:rPr>
              <a:t>로 개발된 오픈 소스 소프트웨어입니다</a:t>
            </a:r>
            <a:r>
              <a:rPr lang="en-US" altLang="ko-KR" sz="120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sz="1200" dirty="0">
                <a:solidFill>
                  <a:srgbClr val="374151"/>
                </a:solidFill>
                <a:latin typeface="Söhne"/>
              </a:rPr>
              <a:t>OpenCV</a:t>
            </a:r>
            <a:r>
              <a:rPr lang="ko-KR" altLang="en-US" sz="1200" dirty="0">
                <a:solidFill>
                  <a:srgbClr val="374151"/>
                </a:solidFill>
                <a:latin typeface="Söhne"/>
              </a:rPr>
              <a:t>도 </a:t>
            </a:r>
            <a:r>
              <a:rPr lang="en-US" altLang="ko-KR" sz="1200" dirty="0">
                <a:solidFill>
                  <a:srgbClr val="374151"/>
                </a:solidFill>
                <a:latin typeface="Söhne"/>
              </a:rPr>
              <a:t>C++</a:t>
            </a:r>
            <a:r>
              <a:rPr lang="ko-KR" altLang="en-US" sz="1200" dirty="0">
                <a:solidFill>
                  <a:srgbClr val="374151"/>
                </a:solidFill>
                <a:latin typeface="Söhne"/>
              </a:rPr>
              <a:t>로 개발되었습니다</a:t>
            </a:r>
            <a:r>
              <a:rPr lang="en-US" altLang="ko-KR" sz="1200" dirty="0">
                <a:solidFill>
                  <a:srgbClr val="374151"/>
                </a:solidFill>
                <a:latin typeface="Söhne"/>
              </a:rPr>
              <a:t>. </a:t>
            </a:r>
            <a:endParaRPr lang="en-US" altLang="ko-KR" sz="120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sz="1800" i="0" dirty="0">
                <a:solidFill>
                  <a:srgbClr val="374151"/>
                </a:solidFill>
                <a:effectLst/>
                <a:latin typeface="Söhne"/>
              </a:rPr>
              <a:t>보안 소프트웨어</a:t>
            </a:r>
            <a:r>
              <a:rPr lang="en-US" altLang="ko-KR" sz="180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altLang="ko-KR" sz="1200" i="0" dirty="0">
                <a:solidFill>
                  <a:srgbClr val="374151"/>
                </a:solidFill>
                <a:effectLst/>
                <a:latin typeface="Söhne"/>
              </a:rPr>
              <a:t>Wireshark: Wireshark</a:t>
            </a:r>
            <a:r>
              <a:rPr lang="ko-KR" altLang="en-US" sz="1200" i="0" dirty="0">
                <a:solidFill>
                  <a:srgbClr val="374151"/>
                </a:solidFill>
                <a:effectLst/>
                <a:latin typeface="Söhne"/>
              </a:rPr>
              <a:t>는 네트워크 패킷 분석 도구로서 </a:t>
            </a:r>
            <a:r>
              <a:rPr lang="en-US" altLang="ko-KR" sz="1200" i="0" dirty="0">
                <a:solidFill>
                  <a:srgbClr val="374151"/>
                </a:solidFill>
                <a:effectLst/>
                <a:latin typeface="Söhne"/>
              </a:rPr>
              <a:t>C++</a:t>
            </a:r>
            <a:r>
              <a:rPr lang="ko-KR" altLang="en-US" sz="1200" i="0" dirty="0">
                <a:solidFill>
                  <a:srgbClr val="374151"/>
                </a:solidFill>
                <a:effectLst/>
                <a:latin typeface="Söhne"/>
              </a:rPr>
              <a:t>로 개발되었습니다</a:t>
            </a:r>
            <a:r>
              <a:rPr lang="en-US" altLang="ko-KR" sz="120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ko-KR" altLang="en-US" sz="18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82B597B-9866-0383-9669-8FE5BDC739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1800" i="0" dirty="0">
                <a:solidFill>
                  <a:srgbClr val="374151"/>
                </a:solidFill>
                <a:effectLst/>
                <a:latin typeface="Söhne"/>
              </a:rPr>
              <a:t>음악 편집 소프트웨어</a:t>
            </a:r>
            <a:r>
              <a:rPr lang="en-US" altLang="ko-KR" sz="180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altLang="ko-KR" sz="1200" i="0" dirty="0">
                <a:solidFill>
                  <a:srgbClr val="374151"/>
                </a:solidFill>
                <a:effectLst/>
                <a:latin typeface="Söhne"/>
              </a:rPr>
              <a:t>Avid Pro Tools: Pro Tools</a:t>
            </a:r>
            <a:r>
              <a:rPr lang="ko-KR" altLang="en-US" sz="1200" i="0" dirty="0">
                <a:solidFill>
                  <a:srgbClr val="374151"/>
                </a:solidFill>
                <a:effectLst/>
                <a:latin typeface="Söhne"/>
              </a:rPr>
              <a:t>는 음악 및 오디오 편집을 위한 </a:t>
            </a:r>
            <a:r>
              <a:rPr lang="en-US" altLang="ko-KR" sz="1200" i="0" dirty="0">
                <a:solidFill>
                  <a:srgbClr val="374151"/>
                </a:solidFill>
                <a:effectLst/>
                <a:latin typeface="Söhne"/>
              </a:rPr>
              <a:t>C++</a:t>
            </a:r>
            <a:r>
              <a:rPr lang="ko-KR" altLang="en-US" sz="1200" i="0" dirty="0">
                <a:solidFill>
                  <a:srgbClr val="374151"/>
                </a:solidFill>
                <a:effectLst/>
                <a:latin typeface="Söhne"/>
              </a:rPr>
              <a:t>로 개발된 프로페셔널급 소프트웨어입니다</a:t>
            </a:r>
            <a:r>
              <a:rPr lang="en-US" altLang="ko-KR" sz="120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ko-KR" altLang="en-US" sz="1800" i="0" dirty="0">
                <a:solidFill>
                  <a:srgbClr val="374151"/>
                </a:solidFill>
                <a:effectLst/>
                <a:latin typeface="Söhne"/>
              </a:rPr>
              <a:t>시뮬레이션 소프트웨어</a:t>
            </a:r>
            <a:r>
              <a:rPr lang="en-US" altLang="ko-KR" sz="180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altLang="ko-KR" sz="1200" i="0" dirty="0">
                <a:solidFill>
                  <a:srgbClr val="374151"/>
                </a:solidFill>
                <a:effectLst/>
                <a:latin typeface="Söhne"/>
              </a:rPr>
              <a:t>MATLAB: </a:t>
            </a:r>
            <a:r>
              <a:rPr lang="ko-KR" altLang="en-US" sz="1200" i="0" dirty="0">
                <a:solidFill>
                  <a:srgbClr val="374151"/>
                </a:solidFill>
                <a:effectLst/>
                <a:latin typeface="Söhne"/>
              </a:rPr>
              <a:t>일부 </a:t>
            </a:r>
            <a:r>
              <a:rPr lang="en-US" altLang="ko-KR" sz="1200" i="0" dirty="0">
                <a:solidFill>
                  <a:srgbClr val="374151"/>
                </a:solidFill>
                <a:effectLst/>
                <a:latin typeface="Söhne"/>
              </a:rPr>
              <a:t>MATLAB</a:t>
            </a:r>
            <a:r>
              <a:rPr lang="ko-KR" altLang="en-US" sz="1200" i="0" dirty="0">
                <a:solidFill>
                  <a:srgbClr val="374151"/>
                </a:solidFill>
                <a:effectLst/>
                <a:latin typeface="Söhne"/>
              </a:rPr>
              <a:t>의 구성 요소 및 확장은 </a:t>
            </a:r>
            <a:r>
              <a:rPr lang="en-US" altLang="ko-KR" sz="1200" i="0" dirty="0">
                <a:solidFill>
                  <a:srgbClr val="374151"/>
                </a:solidFill>
                <a:effectLst/>
                <a:latin typeface="Söhne"/>
              </a:rPr>
              <a:t>C++</a:t>
            </a:r>
            <a:r>
              <a:rPr lang="ko-KR" altLang="en-US" sz="1200" i="0" dirty="0">
                <a:solidFill>
                  <a:srgbClr val="374151"/>
                </a:solidFill>
                <a:effectLst/>
                <a:latin typeface="Söhne"/>
              </a:rPr>
              <a:t>로 작성되어 있습니다</a:t>
            </a:r>
            <a:r>
              <a:rPr lang="en-US" altLang="ko-KR" sz="120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ko-KR" altLang="en-US" sz="1800" i="0" dirty="0">
                <a:solidFill>
                  <a:srgbClr val="374151"/>
                </a:solidFill>
                <a:effectLst/>
                <a:latin typeface="Söhne"/>
              </a:rPr>
              <a:t>통신 소프트웨어</a:t>
            </a:r>
            <a:r>
              <a:rPr lang="en-US" altLang="ko-KR" sz="180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altLang="ko-KR" sz="1200" i="0" dirty="0">
                <a:solidFill>
                  <a:srgbClr val="374151"/>
                </a:solidFill>
                <a:effectLst/>
                <a:latin typeface="Söhne"/>
              </a:rPr>
              <a:t>WhatsApp: WhatsApp </a:t>
            </a:r>
            <a:r>
              <a:rPr lang="ko-KR" altLang="en-US" sz="1200" i="0" dirty="0">
                <a:solidFill>
                  <a:srgbClr val="374151"/>
                </a:solidFill>
                <a:effectLst/>
                <a:latin typeface="Söhne"/>
              </a:rPr>
              <a:t>메신저의 일부 구성 요소는 </a:t>
            </a:r>
            <a:r>
              <a:rPr lang="en-US" altLang="ko-KR" sz="1200" i="0" dirty="0">
                <a:solidFill>
                  <a:srgbClr val="374151"/>
                </a:solidFill>
                <a:effectLst/>
                <a:latin typeface="Söhne"/>
              </a:rPr>
              <a:t>C++</a:t>
            </a:r>
            <a:r>
              <a:rPr lang="ko-KR" altLang="en-US" sz="1200" i="0" dirty="0">
                <a:solidFill>
                  <a:srgbClr val="374151"/>
                </a:solidFill>
                <a:effectLst/>
                <a:latin typeface="Söhne"/>
              </a:rPr>
              <a:t>로 작성되었습니다</a:t>
            </a:r>
            <a:r>
              <a:rPr lang="en-US" altLang="ko-KR" sz="120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ko-KR" altLang="en-US" sz="1800" i="0" dirty="0">
                <a:solidFill>
                  <a:srgbClr val="374151"/>
                </a:solidFill>
                <a:effectLst/>
                <a:latin typeface="Söhne"/>
              </a:rPr>
              <a:t>로봇 </a:t>
            </a:r>
            <a:endParaRPr lang="en-US" altLang="ko-KR" sz="180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altLang="ko-KR" sz="1200" dirty="0">
                <a:solidFill>
                  <a:srgbClr val="374151"/>
                </a:solidFill>
                <a:latin typeface="Söhne"/>
              </a:rPr>
              <a:t>ROS</a:t>
            </a:r>
            <a:r>
              <a:rPr lang="ko-KR" altLang="en-US" sz="1200" dirty="0">
                <a:solidFill>
                  <a:srgbClr val="374151"/>
                </a:solidFill>
                <a:latin typeface="Söhne"/>
              </a:rPr>
              <a:t>를 비롯 고성능 로봇의 상당수가 </a:t>
            </a:r>
            <a:r>
              <a:rPr lang="en-US" altLang="ko-KR" sz="1200" dirty="0">
                <a:solidFill>
                  <a:srgbClr val="374151"/>
                </a:solidFill>
                <a:latin typeface="Söhne"/>
              </a:rPr>
              <a:t>C++</a:t>
            </a:r>
            <a:r>
              <a:rPr lang="ko-KR" altLang="en-US" sz="1200" dirty="0">
                <a:solidFill>
                  <a:srgbClr val="374151"/>
                </a:solidFill>
                <a:latin typeface="Söhne"/>
              </a:rPr>
              <a:t>로 구현되었습니다</a:t>
            </a:r>
            <a:r>
              <a:rPr lang="en-US" altLang="ko-KR" sz="1200" dirty="0">
                <a:solidFill>
                  <a:srgbClr val="374151"/>
                </a:solidFill>
                <a:latin typeface="Söhne"/>
              </a:rPr>
              <a:t>. </a:t>
            </a:r>
            <a:endParaRPr lang="en-US" altLang="ko-KR" sz="120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sz="1800" i="0" dirty="0" err="1">
                <a:solidFill>
                  <a:srgbClr val="374151"/>
                </a:solidFill>
                <a:effectLst/>
                <a:latin typeface="Söhne"/>
              </a:rPr>
              <a:t>아두이노</a:t>
            </a:r>
            <a:r>
              <a:rPr lang="ko-KR" altLang="en-US" sz="180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altLang="ko-KR" sz="180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sz="1200" i="0" dirty="0">
                <a:solidFill>
                  <a:srgbClr val="374151"/>
                </a:solidFill>
                <a:effectLst/>
                <a:latin typeface="Söhne"/>
              </a:rPr>
              <a:t>교육용</a:t>
            </a:r>
            <a:r>
              <a:rPr lang="en-US" altLang="ko-KR" sz="120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200" i="0" dirty="0">
                <a:solidFill>
                  <a:srgbClr val="374151"/>
                </a:solidFill>
                <a:effectLst/>
                <a:latin typeface="Söhne"/>
              </a:rPr>
              <a:t>취미용</a:t>
            </a:r>
            <a:r>
              <a:rPr lang="en-US" altLang="ko-KR" sz="120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200" i="0" dirty="0">
                <a:solidFill>
                  <a:srgbClr val="374151"/>
                </a:solidFill>
                <a:effectLst/>
                <a:latin typeface="Söhne"/>
              </a:rPr>
              <a:t>일부 산업용으로 쓰이는 </a:t>
            </a:r>
            <a:r>
              <a:rPr lang="ko-KR" altLang="en-US" sz="1200" i="0" dirty="0" err="1">
                <a:solidFill>
                  <a:srgbClr val="374151"/>
                </a:solidFill>
                <a:effectLst/>
                <a:latin typeface="Söhne"/>
              </a:rPr>
              <a:t>아두이노는</a:t>
            </a:r>
            <a:r>
              <a:rPr lang="ko-KR" altLang="en-US" sz="120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sz="1200" i="0" dirty="0">
                <a:solidFill>
                  <a:srgbClr val="374151"/>
                </a:solidFill>
                <a:effectLst/>
                <a:latin typeface="Söhne"/>
              </a:rPr>
              <a:t>C++</a:t>
            </a:r>
            <a:r>
              <a:rPr lang="ko-KR" altLang="en-US" sz="1200" i="0" dirty="0">
                <a:solidFill>
                  <a:srgbClr val="374151"/>
                </a:solidFill>
                <a:effectLst/>
                <a:latin typeface="Söhne"/>
              </a:rPr>
              <a:t>로 코딩합니다</a:t>
            </a:r>
            <a:r>
              <a:rPr lang="en-US" altLang="ko-KR" sz="1200" dirty="0">
                <a:solidFill>
                  <a:srgbClr val="374151"/>
                </a:solidFill>
                <a:latin typeface="Söhne"/>
              </a:rPr>
              <a:t>.</a:t>
            </a:r>
            <a:endParaRPr lang="en-US" altLang="ko-KR" sz="120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sz="1800" i="0" dirty="0">
                <a:solidFill>
                  <a:srgbClr val="374151"/>
                </a:solidFill>
                <a:effectLst/>
                <a:latin typeface="Söhne"/>
              </a:rPr>
              <a:t>이미지 처리 및 컴퓨터 비전 소프트웨어</a:t>
            </a:r>
            <a:r>
              <a:rPr lang="en-US" altLang="ko-KR" sz="180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altLang="ko-KR" sz="1200" i="0" dirty="0">
                <a:solidFill>
                  <a:srgbClr val="374151"/>
                </a:solidFill>
                <a:effectLst/>
                <a:latin typeface="Söhne"/>
              </a:rPr>
              <a:t>Adobe Photoshop: </a:t>
            </a:r>
            <a:r>
              <a:rPr lang="ko-KR" altLang="en-US" sz="1200" i="0" dirty="0">
                <a:solidFill>
                  <a:srgbClr val="374151"/>
                </a:solidFill>
                <a:effectLst/>
                <a:latin typeface="Söhne"/>
              </a:rPr>
              <a:t>일부 </a:t>
            </a:r>
            <a:r>
              <a:rPr lang="en-US" altLang="ko-KR" sz="1200" i="0" dirty="0">
                <a:solidFill>
                  <a:srgbClr val="374151"/>
                </a:solidFill>
                <a:effectLst/>
                <a:latin typeface="Söhne"/>
              </a:rPr>
              <a:t>Adobe Photoshop</a:t>
            </a:r>
            <a:r>
              <a:rPr lang="ko-KR" altLang="en-US" sz="1200" i="0" dirty="0">
                <a:solidFill>
                  <a:srgbClr val="374151"/>
                </a:solidFill>
                <a:effectLst/>
                <a:latin typeface="Söhne"/>
              </a:rPr>
              <a:t>의 핵심 부분은 </a:t>
            </a:r>
            <a:r>
              <a:rPr lang="en-US" altLang="ko-KR" sz="1200" i="0" dirty="0">
                <a:solidFill>
                  <a:srgbClr val="374151"/>
                </a:solidFill>
                <a:effectLst/>
                <a:latin typeface="Söhne"/>
              </a:rPr>
              <a:t>C++</a:t>
            </a:r>
            <a:r>
              <a:rPr lang="ko-KR" altLang="en-US" sz="1200" i="0" dirty="0">
                <a:solidFill>
                  <a:srgbClr val="374151"/>
                </a:solidFill>
                <a:effectLst/>
                <a:latin typeface="Söhne"/>
              </a:rPr>
              <a:t>로 개발되었습니다</a:t>
            </a:r>
            <a:r>
              <a:rPr lang="en-US" altLang="ko-KR" sz="120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21801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C00F8-D878-77AA-9F7D-AC478ECE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리눅스에서 </a:t>
            </a:r>
            <a:r>
              <a:rPr lang="en-US" altLang="ko-KR" dirty="0"/>
              <a:t>C++ </a:t>
            </a:r>
            <a:r>
              <a:rPr lang="ko-KR" altLang="en-US" dirty="0"/>
              <a:t>코드 빌드하기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FEC7FAA-EE7D-B5AB-E4AF-234155393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685"/>
            <a:ext cx="10212421" cy="4351338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Linux </a:t>
            </a:r>
            <a:r>
              <a:rPr lang="ko-KR" altLang="en-US" sz="1600" dirty="0"/>
              <a:t>또는 </a:t>
            </a:r>
            <a:r>
              <a:rPr lang="en-US" altLang="ko-KR" sz="1600" dirty="0"/>
              <a:t>UNIX</a:t>
            </a:r>
            <a:r>
              <a:rPr lang="ko-KR" altLang="en-US" sz="1600" dirty="0"/>
              <a:t>를 사용하는 경우 명령 줄에서 다음 명령을 입력하여 시스템에 </a:t>
            </a:r>
            <a:r>
              <a:rPr lang="en-US" altLang="ko-KR" sz="1600" dirty="0"/>
              <a:t>GCC</a:t>
            </a:r>
            <a:r>
              <a:rPr lang="ko-KR" altLang="en-US" sz="1600" dirty="0"/>
              <a:t>가 설치되어 있는지 확인 합니다</a:t>
            </a:r>
            <a:r>
              <a:rPr lang="en-US" altLang="ko-KR" sz="1600" dirty="0"/>
              <a:t>.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$ g++ -v</a:t>
            </a:r>
          </a:p>
          <a:p>
            <a:r>
              <a:rPr lang="en-US" altLang="ko-KR" sz="1600" dirty="0"/>
              <a:t>GCC</a:t>
            </a:r>
            <a:r>
              <a:rPr lang="ko-KR" altLang="en-US" sz="1600" dirty="0"/>
              <a:t>가 설치되어 있지 않으면 </a:t>
            </a:r>
            <a:r>
              <a:rPr lang="en-US" altLang="ko-KR" sz="1600" dirty="0"/>
              <a:t>https://gcc.gnu.org/install/ </a:t>
            </a:r>
            <a:r>
              <a:rPr lang="ko-KR" altLang="en-US" sz="1600" dirty="0"/>
              <a:t>에서 제공되는 자세한 지침을 사용하여 직접 </a:t>
            </a:r>
            <a:r>
              <a:rPr lang="ko-KR" altLang="en-US" sz="1600" dirty="0" err="1"/>
              <a:t>설치해야합니다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0E355A-45CA-6976-5F90-B1BF7DFC7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293" y="3139822"/>
            <a:ext cx="6971208" cy="315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02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39C7F-9F1E-F95D-CEB9-95B90CB5C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</a:t>
            </a:r>
            <a:r>
              <a:rPr lang="ko-KR" altLang="en-US" dirty="0"/>
              <a:t> </a:t>
            </a:r>
            <a:r>
              <a:rPr lang="en-US" altLang="ko-KR" dirty="0"/>
              <a:t>World</a:t>
            </a:r>
            <a:r>
              <a:rPr lang="ko-KR" altLang="en-US" dirty="0"/>
              <a:t> </a:t>
            </a:r>
          </a:p>
        </p:txBody>
      </p:sp>
      <p:sp>
        <p:nvSpPr>
          <p:cNvPr id="18" name="내용 개체 틀 17">
            <a:extLst>
              <a:ext uri="{FF2B5EF4-FFF2-40B4-BE49-F238E27FC236}">
                <a16:creationId xmlns:a16="http://schemas.microsoft.com/office/drawing/2014/main" id="{29809782-EFDC-A60F-2CA9-1A813CC7A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4166" y="1690688"/>
            <a:ext cx="5181600" cy="4351338"/>
          </a:xfrm>
        </p:spPr>
        <p:txBody>
          <a:bodyPr>
            <a:normAutofit/>
          </a:bodyPr>
          <a:lstStyle/>
          <a:p>
            <a:r>
              <a:rPr lang="en-US" altLang="ko-KR" sz="1600" b="0" dirty="0">
                <a:solidFill>
                  <a:srgbClr val="000000"/>
                </a:solidFill>
                <a:latin typeface="Verdana" panose="020B0604030504040204" pitchFamily="34" charset="0"/>
              </a:rPr>
              <a:t>C++ </a:t>
            </a:r>
            <a:r>
              <a:rPr lang="ko-KR" altLang="en-US" sz="1600" b="0" dirty="0">
                <a:solidFill>
                  <a:srgbClr val="000000"/>
                </a:solidFill>
                <a:latin typeface="Verdana" panose="020B0604030504040204" pitchFamily="34" charset="0"/>
              </a:rPr>
              <a:t>언어는 프로그램에 필요하거나 유용한 정보를 포함하는 여러 헤더를 정의합니다</a:t>
            </a:r>
            <a:r>
              <a:rPr lang="en-US" altLang="ko-KR" sz="1600" b="0" dirty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  <a:r>
              <a:rPr lang="ko-KR" altLang="en-US" sz="1600" b="0" dirty="0">
                <a:solidFill>
                  <a:srgbClr val="000000"/>
                </a:solidFill>
                <a:latin typeface="Verdana" panose="020B0604030504040204" pitchFamily="34" charset="0"/>
              </a:rPr>
              <a:t>이 프로그램에는 헤더 </a:t>
            </a:r>
            <a:r>
              <a:rPr lang="en-US" altLang="ko-KR" sz="1600" b="0" dirty="0">
                <a:solidFill>
                  <a:srgbClr val="000000"/>
                </a:solidFill>
                <a:latin typeface="Verdana" panose="020B0604030504040204" pitchFamily="34" charset="0"/>
              </a:rPr>
              <a:t>&lt;iostream&gt; </a:t>
            </a:r>
            <a:r>
              <a:rPr lang="ko-KR" altLang="en-US" sz="1600" b="0" dirty="0">
                <a:solidFill>
                  <a:srgbClr val="000000"/>
                </a:solidFill>
                <a:latin typeface="Verdana" panose="020B0604030504040204" pitchFamily="34" charset="0"/>
              </a:rPr>
              <a:t>가 필요합니다</a:t>
            </a:r>
            <a:r>
              <a:rPr lang="en-US" altLang="ko-KR" sz="1600" b="0" dirty="0">
                <a:solidFill>
                  <a:srgbClr val="000000"/>
                </a:solidFill>
                <a:latin typeface="Verdana" panose="020B0604030504040204" pitchFamily="34" charset="0"/>
              </a:rPr>
              <a:t>.
</a:t>
            </a:r>
            <a:r>
              <a:rPr lang="ko-KR" altLang="en-US" sz="1600" b="0" dirty="0">
                <a:solidFill>
                  <a:srgbClr val="000000"/>
                </a:solidFill>
                <a:latin typeface="Verdana" panose="020B0604030504040204" pitchFamily="34" charset="0"/>
              </a:rPr>
              <a:t>네임 스페이스 </a:t>
            </a:r>
            <a:r>
              <a:rPr lang="en-US" altLang="ko-KR" sz="1600" b="0" dirty="0">
                <a:solidFill>
                  <a:srgbClr val="000000"/>
                </a:solidFill>
                <a:latin typeface="Verdana" panose="020B0604030504040204" pitchFamily="34" charset="0"/>
              </a:rPr>
              <a:t>std</a:t>
            </a:r>
            <a:r>
              <a:rPr lang="ko-KR" altLang="en-US" sz="1600" b="0" dirty="0">
                <a:solidFill>
                  <a:srgbClr val="000000"/>
                </a:solidFill>
                <a:latin typeface="Verdana" panose="020B0604030504040204" pitchFamily="34" charset="0"/>
              </a:rPr>
              <a:t>를 사용하는 줄</a:t>
            </a:r>
            <a:r>
              <a:rPr lang="en-US" altLang="ko-KR" sz="1600" b="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ko-KR" altLang="en-US" sz="1600" b="0" dirty="0">
                <a:solidFill>
                  <a:srgbClr val="000000"/>
                </a:solidFill>
                <a:latin typeface="Verdana" panose="020B0604030504040204" pitchFamily="34" charset="0"/>
              </a:rPr>
              <a:t>컴파일러에 </a:t>
            </a:r>
            <a:r>
              <a:rPr lang="en-US" altLang="ko-KR" sz="1600" b="0" dirty="0">
                <a:solidFill>
                  <a:srgbClr val="000000"/>
                </a:solidFill>
                <a:latin typeface="Verdana" panose="020B0604030504040204" pitchFamily="34" charset="0"/>
              </a:rPr>
              <a:t>std </a:t>
            </a:r>
            <a:r>
              <a:rPr lang="ko-KR" altLang="en-US" sz="1600" b="0" dirty="0">
                <a:solidFill>
                  <a:srgbClr val="000000"/>
                </a:solidFill>
                <a:latin typeface="Verdana" panose="020B0604030504040204" pitchFamily="34" charset="0"/>
              </a:rPr>
              <a:t>네임스페이스를 사용하도록 지시합니다</a:t>
            </a:r>
            <a:r>
              <a:rPr lang="en-US" altLang="ko-KR" sz="1600" b="0" dirty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  <a:r>
              <a:rPr lang="ko-KR" altLang="en-US" sz="1600" b="0" dirty="0">
                <a:solidFill>
                  <a:srgbClr val="000000"/>
                </a:solidFill>
                <a:latin typeface="Verdana" panose="020B0604030504040204" pitchFamily="34" charset="0"/>
              </a:rPr>
              <a:t>네임스페이스는 </a:t>
            </a:r>
            <a:r>
              <a:rPr lang="en-US" altLang="ko-KR" sz="1600" b="0" dirty="0">
                <a:solidFill>
                  <a:srgbClr val="000000"/>
                </a:solidFill>
                <a:latin typeface="Verdana" panose="020B0604030504040204" pitchFamily="34" charset="0"/>
              </a:rPr>
              <a:t>C++</a:t>
            </a:r>
            <a:r>
              <a:rPr lang="ko-KR" altLang="en-US" sz="1600" b="0" dirty="0">
                <a:solidFill>
                  <a:srgbClr val="000000"/>
                </a:solidFill>
                <a:latin typeface="Verdana" panose="020B0604030504040204" pitchFamily="34" charset="0"/>
              </a:rPr>
              <a:t>에 비교적 최근에 추가된 기능입니다</a:t>
            </a:r>
            <a:r>
              <a:rPr lang="en-US" altLang="ko-KR" sz="1600" b="0" dirty="0">
                <a:solidFill>
                  <a:srgbClr val="000000"/>
                </a:solidFill>
                <a:latin typeface="Verdana" panose="020B0604030504040204" pitchFamily="34" charset="0"/>
              </a:rPr>
              <a:t>.
</a:t>
            </a:r>
            <a:r>
              <a:rPr lang="ko-KR" altLang="en-US" sz="1600" b="0" dirty="0">
                <a:solidFill>
                  <a:srgbClr val="000000"/>
                </a:solidFill>
                <a:latin typeface="Verdana" panose="020B0604030504040204" pitchFamily="34" charset="0"/>
              </a:rPr>
              <a:t>다음 줄 </a:t>
            </a:r>
            <a:r>
              <a:rPr lang="en-US" altLang="ko-KR" sz="1600" b="0" dirty="0">
                <a:solidFill>
                  <a:srgbClr val="000000"/>
                </a:solidFill>
                <a:latin typeface="Verdana" panose="020B0604030504040204" pitchFamily="34" charset="0"/>
              </a:rPr>
              <a:t>main()</a:t>
            </a:r>
            <a:r>
              <a:rPr lang="ko-KR" altLang="en-US" sz="1600" b="0" dirty="0">
                <a:solidFill>
                  <a:srgbClr val="000000"/>
                </a:solidFill>
                <a:latin typeface="Verdana" panose="020B0604030504040204" pitchFamily="34" charset="0"/>
              </a:rPr>
              <a:t>은 프로그램 실행이 시작되는 곳입니다</a:t>
            </a:r>
            <a:r>
              <a:rPr lang="en-US" altLang="ko-KR" sz="1600" b="0" dirty="0">
                <a:solidFill>
                  <a:srgbClr val="000000"/>
                </a:solidFill>
                <a:latin typeface="Verdana" panose="020B0604030504040204" pitchFamily="34" charset="0"/>
              </a:rPr>
              <a:t>.' C++</a:t>
            </a:r>
            <a:r>
              <a:rPr lang="ko-KR" altLang="en-US" sz="1600" b="0" dirty="0">
                <a:solidFill>
                  <a:srgbClr val="000000"/>
                </a:solidFill>
                <a:latin typeface="Verdana" panose="020B0604030504040204" pitchFamily="34" charset="0"/>
              </a:rPr>
              <a:t>에서 사용할 수 있는 한 줄 주석입니다</a:t>
            </a:r>
            <a:r>
              <a:rPr lang="en-US" altLang="ko-KR" sz="1600" b="0" dirty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  <a:r>
              <a:rPr lang="ko-KR" altLang="en-US" sz="1600" b="0" dirty="0">
                <a:solidFill>
                  <a:srgbClr val="000000"/>
                </a:solidFill>
                <a:latin typeface="Verdana" panose="020B0604030504040204" pitchFamily="34" charset="0"/>
              </a:rPr>
              <a:t>한 줄 주석은 </a:t>
            </a:r>
            <a:r>
              <a:rPr lang="en-US" altLang="ko-KR" sz="1600" b="0" dirty="0">
                <a:solidFill>
                  <a:srgbClr val="000000"/>
                </a:solidFill>
                <a:latin typeface="Verdana" panose="020B0604030504040204" pitchFamily="34" charset="0"/>
              </a:rPr>
              <a:t>//</a:t>
            </a:r>
            <a:r>
              <a:rPr lang="ko-KR" altLang="en-US" sz="1600" b="0" dirty="0">
                <a:solidFill>
                  <a:srgbClr val="000000"/>
                </a:solidFill>
                <a:latin typeface="Verdana" panose="020B0604030504040204" pitchFamily="34" charset="0"/>
              </a:rPr>
              <a:t>로 시작하고 줄 끝에서 멈춥니다</a:t>
            </a:r>
            <a:r>
              <a:rPr lang="en-US" altLang="ko-KR" sz="1600" b="0" dirty="0">
                <a:solidFill>
                  <a:srgbClr val="000000"/>
                </a:solidFill>
                <a:latin typeface="Verdana" panose="020B0604030504040204" pitchFamily="34" charset="0"/>
              </a:rPr>
              <a:t>.
int main() </a:t>
            </a:r>
            <a:r>
              <a:rPr lang="ko-KR" altLang="en-US" sz="1600" b="0" dirty="0">
                <a:solidFill>
                  <a:srgbClr val="000000"/>
                </a:solidFill>
                <a:latin typeface="Verdana" panose="020B0604030504040204" pitchFamily="34" charset="0"/>
              </a:rPr>
              <a:t>행은 프로그램 실행이 시작되는 주요 함수입니다</a:t>
            </a:r>
            <a:r>
              <a:rPr lang="en-US" altLang="ko-KR" sz="1600" b="0" dirty="0">
                <a:solidFill>
                  <a:srgbClr val="000000"/>
                </a:solidFill>
                <a:latin typeface="Verdana" panose="020B0604030504040204" pitchFamily="34" charset="0"/>
              </a:rPr>
              <a:t>.
</a:t>
            </a:r>
            <a:r>
              <a:rPr lang="ko-KR" altLang="en-US" sz="1600" b="0" dirty="0">
                <a:solidFill>
                  <a:srgbClr val="000000"/>
                </a:solidFill>
                <a:latin typeface="Verdana" panose="020B0604030504040204" pitchFamily="34" charset="0"/>
              </a:rPr>
              <a:t>다음 줄은 </a:t>
            </a:r>
            <a:r>
              <a:rPr lang="en-US" altLang="ko-KR" sz="1600" b="0" dirty="0" err="1">
                <a:solidFill>
                  <a:srgbClr val="000000"/>
                </a:solidFill>
                <a:latin typeface="Verdana" panose="020B0604030504040204" pitchFamily="34" charset="0"/>
              </a:rPr>
              <a:t>cout</a:t>
            </a:r>
            <a:r>
              <a:rPr lang="en-US" altLang="ko-KR" sz="1600" b="0" dirty="0">
                <a:solidFill>
                  <a:srgbClr val="000000"/>
                </a:solidFill>
                <a:latin typeface="Verdana" panose="020B0604030504040204" pitchFamily="34" charset="0"/>
              </a:rPr>
              <a:t> &lt;&lt; “Hello World” &lt;&lt; </a:t>
            </a:r>
            <a:r>
              <a:rPr lang="en-US" altLang="ko-KR" sz="1600" b="0" dirty="0" err="1">
                <a:solidFill>
                  <a:srgbClr val="000000"/>
                </a:solidFill>
                <a:latin typeface="Verdana" panose="020B0604030504040204" pitchFamily="34" charset="0"/>
              </a:rPr>
              <a:t>endl</a:t>
            </a:r>
            <a:r>
              <a:rPr lang="ko-KR" altLang="en-US" sz="1600" b="0" dirty="0">
                <a:solidFill>
                  <a:srgbClr val="000000"/>
                </a:solidFill>
                <a:latin typeface="Verdana" panose="020B0604030504040204" pitchFamily="34" charset="0"/>
              </a:rPr>
              <a:t> 입니다</a:t>
            </a:r>
            <a:r>
              <a:rPr lang="en-US" altLang="ko-KR" sz="1600" b="0" dirty="0">
                <a:solidFill>
                  <a:srgbClr val="000000"/>
                </a:solidFill>
                <a:latin typeface="Verdana" panose="020B0604030504040204" pitchFamily="34" charset="0"/>
              </a:rPr>
              <a:t>. "Hello World" </a:t>
            </a:r>
            <a:r>
              <a:rPr lang="ko-KR" altLang="en-US" sz="1600" b="0" dirty="0">
                <a:solidFill>
                  <a:srgbClr val="000000"/>
                </a:solidFill>
                <a:latin typeface="Verdana" panose="020B0604030504040204" pitchFamily="34" charset="0"/>
              </a:rPr>
              <a:t>메시지가 화면에 표시되도록 합니다</a:t>
            </a:r>
            <a:r>
              <a:rPr lang="en-US" altLang="ko-KR" sz="1600" b="0" dirty="0">
                <a:solidFill>
                  <a:srgbClr val="000000"/>
                </a:solidFill>
                <a:latin typeface="Verdana" panose="020B0604030504040204" pitchFamily="34" charset="0"/>
              </a:rPr>
              <a:t>.
</a:t>
            </a:r>
            <a:r>
              <a:rPr lang="ko-KR" altLang="en-US" sz="1600" b="0" dirty="0">
                <a:solidFill>
                  <a:srgbClr val="000000"/>
                </a:solidFill>
                <a:latin typeface="Verdana" panose="020B0604030504040204" pitchFamily="34" charset="0"/>
              </a:rPr>
              <a:t>다음 줄은 </a:t>
            </a:r>
            <a:r>
              <a:rPr lang="en-US" altLang="ko-KR" sz="1600" b="0" dirty="0">
                <a:solidFill>
                  <a:srgbClr val="000000"/>
                </a:solidFill>
                <a:latin typeface="Verdana" panose="020B0604030504040204" pitchFamily="34" charset="0"/>
              </a:rPr>
              <a:t>0</a:t>
            </a:r>
            <a:r>
              <a:rPr lang="ko-KR" altLang="en-US" sz="1600" b="0" dirty="0">
                <a:solidFill>
                  <a:srgbClr val="000000"/>
                </a:solidFill>
                <a:latin typeface="Verdana" panose="020B0604030504040204" pitchFamily="34" charset="0"/>
              </a:rPr>
              <a:t>을 반환합니다</a:t>
            </a:r>
            <a:r>
              <a:rPr lang="en-US" altLang="ko-KR" sz="1600" b="0" dirty="0">
                <a:solidFill>
                  <a:srgbClr val="000000"/>
                </a:solidFill>
                <a:latin typeface="Verdana" panose="020B0604030504040204" pitchFamily="34" charset="0"/>
              </a:rPr>
              <a:t>. main( )</a:t>
            </a:r>
            <a:r>
              <a:rPr lang="ko-KR" altLang="en-US" sz="1600" b="0" dirty="0">
                <a:solidFill>
                  <a:srgbClr val="000000"/>
                </a:solidFill>
                <a:latin typeface="Verdana" panose="020B0604030504040204" pitchFamily="34" charset="0"/>
              </a:rPr>
              <a:t>함수를 종료하고 호출 프로세스에 값 </a:t>
            </a:r>
            <a:r>
              <a:rPr lang="en-US" altLang="ko-KR" sz="1600" b="0" dirty="0">
                <a:solidFill>
                  <a:srgbClr val="000000"/>
                </a:solidFill>
                <a:latin typeface="Verdana" panose="020B0604030504040204" pitchFamily="34" charset="0"/>
              </a:rPr>
              <a:t>0</a:t>
            </a:r>
            <a:r>
              <a:rPr lang="ko-KR" altLang="en-US" sz="1600" b="0" dirty="0">
                <a:solidFill>
                  <a:srgbClr val="000000"/>
                </a:solidFill>
                <a:latin typeface="Verdana" panose="020B0604030504040204" pitchFamily="34" charset="0"/>
              </a:rPr>
              <a:t>을 반환하도록 합니다</a:t>
            </a:r>
            <a:r>
              <a:rPr lang="en-US" altLang="ko-KR" sz="1600" b="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915003-8948-83CB-AEB6-941258BA4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839640" cy="22291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180568D-E508-3BDE-7B8F-CF1CBE073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01257"/>
            <a:ext cx="5839640" cy="91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9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2ECBF-CE7C-DBED-14CB-9E1736B5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세미콜론</a:t>
            </a:r>
            <a:r>
              <a:rPr lang="en-US" altLang="ko-KR" dirty="0"/>
              <a:t>, </a:t>
            </a:r>
            <a:r>
              <a:rPr lang="ko-KR" altLang="en-US" dirty="0"/>
              <a:t>공백문자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F34F1C-8136-2576-AE29-CBA518D5E4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C++</a:t>
            </a:r>
            <a:r>
              <a:rPr lang="ko-KR" altLang="en-US" sz="1600" dirty="0"/>
              <a:t>에서 세미콜론은 문 </a:t>
            </a:r>
            <a:r>
              <a:rPr lang="ko-KR" altLang="en-US" sz="1600" dirty="0" err="1"/>
              <a:t>종결자입니다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각 개별 문은 세미콜론으로 끝나야 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하나의 논리적 </a:t>
            </a:r>
            <a:r>
              <a:rPr lang="ko-KR" altLang="en-US" sz="1600" dirty="0" err="1"/>
              <a:t>엔터티의</a:t>
            </a:r>
            <a:r>
              <a:rPr lang="ko-KR" altLang="en-US" sz="1600" dirty="0"/>
              <a:t> 끝을 나타냅니다</a:t>
            </a:r>
            <a:r>
              <a:rPr lang="en-US" altLang="ko-KR" sz="1600" dirty="0"/>
              <a:t>.
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다음은 세 가지 다른 명령문입니다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x = y;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y = y + 1;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add(x, y);</a:t>
            </a:r>
          </a:p>
          <a:p>
            <a:r>
              <a:rPr lang="ko-KR" altLang="en-US" sz="1600" dirty="0"/>
              <a:t>블록은 여는 중괄호와 닫는 중괄호로 둘러싸인 논리적으로 연결된 명령문의 집합입니다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들면 −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   </a:t>
            </a:r>
            <a:r>
              <a:rPr lang="en-US" altLang="ko-KR" sz="1600" dirty="0" err="1">
                <a:solidFill>
                  <a:srgbClr val="0070C0"/>
                </a:solidFill>
              </a:rPr>
              <a:t>cout</a:t>
            </a:r>
            <a:r>
              <a:rPr lang="en-US" altLang="ko-KR" sz="1600" dirty="0">
                <a:solidFill>
                  <a:srgbClr val="0070C0"/>
                </a:solidFill>
              </a:rPr>
              <a:t> &lt;&lt; "Hello World"; // prints Hello World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   return 0;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}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9CF524-D4D2-9380-098C-50FA019197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C++</a:t>
            </a:r>
            <a:r>
              <a:rPr lang="ko-KR" altLang="en-US" sz="1600" dirty="0"/>
              <a:t>는 줄의 끝을 종결자로 인식하지 않습니다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이러한 이유로 한 줄에 문장을 어디에 넣는지는 중요하지 않습니다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들면 −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x = y;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y = y + 1;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add(x, y);</a:t>
            </a:r>
          </a:p>
          <a:p>
            <a:r>
              <a:rPr lang="ko-KR" altLang="en-US" sz="1600" dirty="0"/>
              <a:t>위</a:t>
            </a:r>
            <a:r>
              <a:rPr lang="en-US" altLang="ko-KR" sz="1600" dirty="0"/>
              <a:t> </a:t>
            </a:r>
            <a:r>
              <a:rPr lang="ko-KR" altLang="en-US" sz="1600" dirty="0"/>
              <a:t>코드는 다음과 같습니다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x = y; y = y + 1; add(x, y);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747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FD5E8-A5E8-E6FF-7792-90C9E6B27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Identifier, Keyword 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7B579E-3A07-9548-82D4-B5D398C53E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sz="1400" dirty="0"/>
              <a:t>C++ </a:t>
            </a:r>
            <a:r>
              <a:rPr lang="ko-KR" altLang="en-US" sz="1400" dirty="0"/>
              <a:t>식별자
</a:t>
            </a:r>
            <a:r>
              <a:rPr lang="en-US" altLang="ko-KR" sz="1400" dirty="0"/>
              <a:t>C++ </a:t>
            </a:r>
            <a:r>
              <a:rPr lang="ko-KR" altLang="en-US" sz="1400" dirty="0"/>
              <a:t>식별자는 변수</a:t>
            </a:r>
            <a:r>
              <a:rPr lang="en-US" altLang="ko-KR" sz="1400" dirty="0"/>
              <a:t>, </a:t>
            </a:r>
            <a:r>
              <a:rPr lang="ko-KR" altLang="en-US" sz="1400" dirty="0"/>
              <a:t>함수</a:t>
            </a:r>
            <a:r>
              <a:rPr lang="en-US" altLang="ko-KR" sz="1400" dirty="0"/>
              <a:t>, </a:t>
            </a:r>
            <a:r>
              <a:rPr lang="ko-KR" altLang="en-US" sz="1400" dirty="0"/>
              <a:t>클래스</a:t>
            </a:r>
            <a:r>
              <a:rPr lang="en-US" altLang="ko-KR" sz="1400" dirty="0"/>
              <a:t>, </a:t>
            </a:r>
            <a:r>
              <a:rPr lang="ko-KR" altLang="en-US" sz="1400" dirty="0"/>
              <a:t>모듈 또는 기타 사용자 정의 항목을 식별하는 데 사용되는 이름입니다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식별자는 </a:t>
            </a:r>
            <a:r>
              <a:rPr lang="en-US" altLang="ko-KR" sz="1400" dirty="0"/>
              <a:t>A</a:t>
            </a:r>
            <a:r>
              <a:rPr lang="ko-KR" altLang="en-US" sz="1400" dirty="0"/>
              <a:t>에서 </a:t>
            </a:r>
            <a:r>
              <a:rPr lang="en-US" altLang="ko-KR" sz="1400" dirty="0"/>
              <a:t>Z</a:t>
            </a:r>
            <a:r>
              <a:rPr lang="ko-KR" altLang="en-US" sz="1400" dirty="0"/>
              <a:t>까지의 문자</a:t>
            </a:r>
            <a:r>
              <a:rPr lang="en-US" altLang="ko-KR" sz="1400" dirty="0"/>
              <a:t>, a</a:t>
            </a:r>
            <a:r>
              <a:rPr lang="ko-KR" altLang="en-US" sz="1400" dirty="0"/>
              <a:t>에서 </a:t>
            </a:r>
            <a:r>
              <a:rPr lang="en-US" altLang="ko-KR" sz="1400" dirty="0"/>
              <a:t>z</a:t>
            </a:r>
            <a:r>
              <a:rPr lang="ko-KR" altLang="en-US" sz="1400" dirty="0"/>
              <a:t>까지의 문자 또는 밑줄</a:t>
            </a:r>
            <a:r>
              <a:rPr lang="en-US" altLang="ko-KR" sz="1400" dirty="0"/>
              <a:t>(_)</a:t>
            </a:r>
            <a:r>
              <a:rPr lang="ko-KR" altLang="en-US" sz="1400" dirty="0"/>
              <a:t>로 시작하고 그 뒤에 </a:t>
            </a:r>
            <a:r>
              <a:rPr lang="en-US" altLang="ko-KR" sz="1400" dirty="0"/>
              <a:t>0</a:t>
            </a:r>
            <a:r>
              <a:rPr lang="ko-KR" altLang="en-US" sz="1400" dirty="0"/>
              <a:t>개 이상의 문자</a:t>
            </a:r>
            <a:r>
              <a:rPr lang="en-US" altLang="ko-KR" sz="1400" dirty="0"/>
              <a:t>, </a:t>
            </a:r>
            <a:r>
              <a:rPr lang="ko-KR" altLang="en-US" sz="1400" dirty="0"/>
              <a:t>밑줄 및 숫자</a:t>
            </a:r>
            <a:r>
              <a:rPr lang="en-US" altLang="ko-KR" sz="1400" dirty="0"/>
              <a:t>(0 - 9)</a:t>
            </a:r>
            <a:r>
              <a:rPr lang="ko-KR" altLang="en-US" sz="1400" dirty="0"/>
              <a:t>가 옵니다</a:t>
            </a:r>
            <a:r>
              <a:rPr lang="en-US" altLang="ko-KR" sz="1400" dirty="0"/>
              <a:t>.
C++</a:t>
            </a:r>
            <a:r>
              <a:rPr lang="ko-KR" altLang="en-US" sz="1400" dirty="0"/>
              <a:t>에서는 식별자 내에 </a:t>
            </a:r>
            <a:r>
              <a:rPr lang="en-US" altLang="ko-KR" sz="1400" dirty="0"/>
              <a:t>@, $ </a:t>
            </a:r>
            <a:r>
              <a:rPr lang="ko-KR" altLang="en-US" sz="1400" dirty="0"/>
              <a:t>및 </a:t>
            </a:r>
            <a:r>
              <a:rPr lang="en-US" altLang="ko-KR" sz="1400" dirty="0"/>
              <a:t>%</a:t>
            </a:r>
            <a:r>
              <a:rPr lang="ko-KR" altLang="en-US" sz="1400" dirty="0"/>
              <a:t>와 같은 문장 부호를 사용할 수 없습니다</a:t>
            </a:r>
            <a:r>
              <a:rPr lang="en-US" altLang="ko-KR" sz="1400" dirty="0"/>
              <a:t>. C++</a:t>
            </a:r>
            <a:r>
              <a:rPr lang="ko-KR" altLang="en-US" sz="1400" dirty="0"/>
              <a:t>는 대소문자를 구분하는 프로그래밍 언어입니다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 </a:t>
            </a:r>
            <a:r>
              <a:rPr lang="en-US" altLang="ko-KR" sz="1400" dirty="0"/>
              <a:t>Manpower</a:t>
            </a:r>
            <a:r>
              <a:rPr lang="ko-KR" altLang="en-US" sz="1400" dirty="0"/>
              <a:t>와 </a:t>
            </a:r>
            <a:r>
              <a:rPr lang="en-US" altLang="ko-KR" sz="1400" dirty="0"/>
              <a:t>manpower</a:t>
            </a:r>
            <a:r>
              <a:rPr lang="ko-KR" altLang="en-US" sz="1400" dirty="0"/>
              <a:t>는 </a:t>
            </a:r>
            <a:r>
              <a:rPr lang="en-US" altLang="ko-KR" sz="1400" dirty="0"/>
              <a:t>C++</a:t>
            </a:r>
            <a:r>
              <a:rPr lang="ko-KR" altLang="en-US" sz="1400" dirty="0"/>
              <a:t>에서 서로 다른 두 식별자입니다</a:t>
            </a:r>
            <a:r>
              <a:rPr lang="en-US" altLang="ko-KR" sz="1400" dirty="0"/>
              <a:t>.
</a:t>
            </a:r>
            <a:r>
              <a:rPr lang="ko-KR" altLang="en-US" sz="1400" dirty="0"/>
              <a:t>허용되는 식별자의 몇 가지 예는 다음과 같습니다</a:t>
            </a:r>
            <a:r>
              <a:rPr lang="en-US" altLang="ko-KR" sz="1400" dirty="0"/>
              <a:t>−</a:t>
            </a:r>
          </a:p>
          <a:p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>
                <a:solidFill>
                  <a:srgbClr val="0070C0"/>
                </a:solidFill>
              </a:rPr>
              <a:t>mohd</a:t>
            </a:r>
            <a:r>
              <a:rPr lang="en-US" altLang="ko-KR" sz="1400" dirty="0">
                <a:solidFill>
                  <a:srgbClr val="0070C0"/>
                </a:solidFill>
              </a:rPr>
              <a:t>       </a:t>
            </a:r>
            <a:r>
              <a:rPr lang="en-US" altLang="ko-KR" sz="1400" dirty="0" err="1">
                <a:solidFill>
                  <a:srgbClr val="0070C0"/>
                </a:solidFill>
              </a:rPr>
              <a:t>zara</a:t>
            </a:r>
            <a:r>
              <a:rPr lang="en-US" altLang="ko-KR" sz="1400" dirty="0">
                <a:solidFill>
                  <a:srgbClr val="0070C0"/>
                </a:solidFill>
              </a:rPr>
              <a:t>    </a:t>
            </a:r>
            <a:r>
              <a:rPr lang="en-US" altLang="ko-KR" sz="1400" dirty="0" err="1">
                <a:solidFill>
                  <a:srgbClr val="0070C0"/>
                </a:solidFill>
              </a:rPr>
              <a:t>abc</a:t>
            </a:r>
            <a:r>
              <a:rPr lang="en-US" altLang="ko-KR" sz="1400" dirty="0">
                <a:solidFill>
                  <a:srgbClr val="0070C0"/>
                </a:solidFill>
              </a:rPr>
              <a:t>   </a:t>
            </a:r>
            <a:r>
              <a:rPr lang="en-US" altLang="ko-KR" sz="1400" dirty="0" err="1">
                <a:solidFill>
                  <a:srgbClr val="0070C0"/>
                </a:solidFill>
              </a:rPr>
              <a:t>move_name</a:t>
            </a:r>
            <a:r>
              <a:rPr lang="en-US" altLang="ko-KR" sz="1400" dirty="0">
                <a:solidFill>
                  <a:srgbClr val="0070C0"/>
                </a:solidFill>
              </a:rPr>
              <a:t>  a_123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70C0"/>
                </a:solidFill>
              </a:rPr>
              <a:t>myname50   _temp   j     a23b9      </a:t>
            </a:r>
            <a:r>
              <a:rPr lang="en-US" altLang="ko-KR" sz="1400" dirty="0" err="1">
                <a:solidFill>
                  <a:srgbClr val="0070C0"/>
                </a:solidFill>
              </a:rPr>
              <a:t>retVal</a:t>
            </a:r>
            <a:endParaRPr lang="en-US" altLang="ko-KR" sz="1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/>
              <a:t>C++ </a:t>
            </a:r>
            <a:r>
              <a:rPr lang="ko-KR" altLang="en-US" sz="1400" dirty="0"/>
              <a:t>키워드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예약어</a:t>
            </a:r>
            <a:r>
              <a:rPr lang="en-US" altLang="ko-KR" sz="1400" dirty="0"/>
              <a:t>)</a:t>
            </a:r>
            <a:r>
              <a:rPr lang="ko-KR" altLang="en-US" sz="1400" dirty="0"/>
              <a:t>
다음 목록에서는 </a:t>
            </a:r>
            <a:r>
              <a:rPr lang="en-US" altLang="ko-KR" sz="1400" dirty="0"/>
              <a:t>C++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예약어를</a:t>
            </a:r>
            <a:r>
              <a:rPr lang="ko-KR" altLang="en-US" sz="1400" dirty="0"/>
              <a:t> 보여 줍니다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이러한 </a:t>
            </a:r>
            <a:r>
              <a:rPr lang="ko-KR" altLang="en-US" sz="1400" dirty="0" err="1"/>
              <a:t>예약어는</a:t>
            </a:r>
            <a:r>
              <a:rPr lang="ko-KR" altLang="en-US" sz="1400" dirty="0"/>
              <a:t> 상수</a:t>
            </a:r>
            <a:r>
              <a:rPr lang="en-US" altLang="ko-KR" sz="1400" dirty="0"/>
              <a:t>, </a:t>
            </a:r>
            <a:r>
              <a:rPr lang="ko-KR" altLang="en-US" sz="1400" dirty="0"/>
              <a:t>변수 또는 기타 식별자 이름으로 사용할 수 없습니다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B65C3864-ED18-78BE-C438-C7BBB7874CA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54143304"/>
              </p:ext>
            </p:extLst>
          </p:nvPr>
        </p:nvGraphicFramePr>
        <p:xfrm>
          <a:off x="6172200" y="1825625"/>
          <a:ext cx="5181600" cy="43513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72268099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43593804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546616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91064249"/>
                    </a:ext>
                  </a:extLst>
                </a:gridCol>
              </a:tblGrid>
              <a:tr h="250298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asm</a:t>
                      </a:r>
                    </a:p>
                  </a:txBody>
                  <a:tcPr marL="38507" marR="38507" marT="38507" marB="385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else</a:t>
                      </a:r>
                    </a:p>
                  </a:txBody>
                  <a:tcPr marL="38507" marR="38507" marT="38507" marB="385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new</a:t>
                      </a:r>
                    </a:p>
                  </a:txBody>
                  <a:tcPr marL="38507" marR="38507" marT="38507" marB="385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this</a:t>
                      </a:r>
                    </a:p>
                  </a:txBody>
                  <a:tcPr marL="38507" marR="38507" marT="38507" marB="38507" anchor="ctr"/>
                </a:tc>
                <a:extLst>
                  <a:ext uri="{0D108BD9-81ED-4DB2-BD59-A6C34878D82A}">
                    <a16:rowId xmlns:a16="http://schemas.microsoft.com/office/drawing/2014/main" val="2186175478"/>
                  </a:ext>
                </a:extLst>
              </a:tr>
              <a:tr h="250298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auto</a:t>
                      </a:r>
                    </a:p>
                  </a:txBody>
                  <a:tcPr marL="38507" marR="38507" marT="38507" marB="385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enum</a:t>
                      </a:r>
                    </a:p>
                  </a:txBody>
                  <a:tcPr marL="38507" marR="38507" marT="38507" marB="385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operator</a:t>
                      </a:r>
                    </a:p>
                  </a:txBody>
                  <a:tcPr marL="38507" marR="38507" marT="38507" marB="385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throw</a:t>
                      </a:r>
                    </a:p>
                  </a:txBody>
                  <a:tcPr marL="38507" marR="38507" marT="38507" marB="38507" anchor="ctr"/>
                </a:tc>
                <a:extLst>
                  <a:ext uri="{0D108BD9-81ED-4DB2-BD59-A6C34878D82A}">
                    <a16:rowId xmlns:a16="http://schemas.microsoft.com/office/drawing/2014/main" val="1700305579"/>
                  </a:ext>
                </a:extLst>
              </a:tr>
              <a:tr h="250298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bool</a:t>
                      </a:r>
                    </a:p>
                  </a:txBody>
                  <a:tcPr marL="38507" marR="38507" marT="38507" marB="385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explicit</a:t>
                      </a:r>
                    </a:p>
                  </a:txBody>
                  <a:tcPr marL="38507" marR="38507" marT="38507" marB="385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private</a:t>
                      </a:r>
                    </a:p>
                  </a:txBody>
                  <a:tcPr marL="38507" marR="38507" marT="38507" marB="385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true</a:t>
                      </a:r>
                    </a:p>
                  </a:txBody>
                  <a:tcPr marL="38507" marR="38507" marT="38507" marB="38507" anchor="ctr"/>
                </a:tc>
                <a:extLst>
                  <a:ext uri="{0D108BD9-81ED-4DB2-BD59-A6C34878D82A}">
                    <a16:rowId xmlns:a16="http://schemas.microsoft.com/office/drawing/2014/main" val="1459501505"/>
                  </a:ext>
                </a:extLst>
              </a:tr>
              <a:tr h="250298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break</a:t>
                      </a:r>
                    </a:p>
                  </a:txBody>
                  <a:tcPr marL="38507" marR="38507" marT="38507" marB="385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export</a:t>
                      </a:r>
                    </a:p>
                  </a:txBody>
                  <a:tcPr marL="38507" marR="38507" marT="38507" marB="385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protected</a:t>
                      </a:r>
                    </a:p>
                  </a:txBody>
                  <a:tcPr marL="38507" marR="38507" marT="38507" marB="385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try</a:t>
                      </a:r>
                    </a:p>
                  </a:txBody>
                  <a:tcPr marL="38507" marR="38507" marT="38507" marB="38507" anchor="ctr"/>
                </a:tc>
                <a:extLst>
                  <a:ext uri="{0D108BD9-81ED-4DB2-BD59-A6C34878D82A}">
                    <a16:rowId xmlns:a16="http://schemas.microsoft.com/office/drawing/2014/main" val="1857360863"/>
                  </a:ext>
                </a:extLst>
              </a:tr>
              <a:tr h="250298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case</a:t>
                      </a:r>
                    </a:p>
                  </a:txBody>
                  <a:tcPr marL="38507" marR="38507" marT="38507" marB="385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extern</a:t>
                      </a:r>
                    </a:p>
                  </a:txBody>
                  <a:tcPr marL="38507" marR="38507" marT="38507" marB="385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public</a:t>
                      </a:r>
                    </a:p>
                  </a:txBody>
                  <a:tcPr marL="38507" marR="38507" marT="38507" marB="385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typedef</a:t>
                      </a:r>
                    </a:p>
                  </a:txBody>
                  <a:tcPr marL="38507" marR="38507" marT="38507" marB="38507" anchor="ctr"/>
                </a:tc>
                <a:extLst>
                  <a:ext uri="{0D108BD9-81ED-4DB2-BD59-A6C34878D82A}">
                    <a16:rowId xmlns:a16="http://schemas.microsoft.com/office/drawing/2014/main" val="89043399"/>
                  </a:ext>
                </a:extLst>
              </a:tr>
              <a:tr h="250298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catch</a:t>
                      </a:r>
                    </a:p>
                  </a:txBody>
                  <a:tcPr marL="38507" marR="38507" marT="38507" marB="385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false</a:t>
                      </a:r>
                    </a:p>
                  </a:txBody>
                  <a:tcPr marL="38507" marR="38507" marT="38507" marB="385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register</a:t>
                      </a:r>
                    </a:p>
                  </a:txBody>
                  <a:tcPr marL="38507" marR="38507" marT="38507" marB="385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typeid</a:t>
                      </a:r>
                    </a:p>
                  </a:txBody>
                  <a:tcPr marL="38507" marR="38507" marT="38507" marB="38507" anchor="ctr"/>
                </a:tc>
                <a:extLst>
                  <a:ext uri="{0D108BD9-81ED-4DB2-BD59-A6C34878D82A}">
                    <a16:rowId xmlns:a16="http://schemas.microsoft.com/office/drawing/2014/main" val="1512745287"/>
                  </a:ext>
                </a:extLst>
              </a:tr>
              <a:tr h="423582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char</a:t>
                      </a:r>
                    </a:p>
                  </a:txBody>
                  <a:tcPr marL="38507" marR="38507" marT="38507" marB="385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float</a:t>
                      </a:r>
                    </a:p>
                  </a:txBody>
                  <a:tcPr marL="38507" marR="38507" marT="38507" marB="385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reinterpret_cast</a:t>
                      </a:r>
                    </a:p>
                  </a:txBody>
                  <a:tcPr marL="38507" marR="38507" marT="38507" marB="385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effectLst/>
                        </a:rPr>
                        <a:t>typename</a:t>
                      </a:r>
                      <a:endParaRPr lang="en-US" sz="1100" dirty="0">
                        <a:effectLst/>
                      </a:endParaRPr>
                    </a:p>
                  </a:txBody>
                  <a:tcPr marL="38507" marR="38507" marT="38507" marB="38507" anchor="ctr"/>
                </a:tc>
                <a:extLst>
                  <a:ext uri="{0D108BD9-81ED-4DB2-BD59-A6C34878D82A}">
                    <a16:rowId xmlns:a16="http://schemas.microsoft.com/office/drawing/2014/main" val="1071358540"/>
                  </a:ext>
                </a:extLst>
              </a:tr>
              <a:tr h="250298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class</a:t>
                      </a:r>
                    </a:p>
                  </a:txBody>
                  <a:tcPr marL="38507" marR="38507" marT="38507" marB="385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for</a:t>
                      </a:r>
                    </a:p>
                  </a:txBody>
                  <a:tcPr marL="38507" marR="38507" marT="38507" marB="385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return</a:t>
                      </a:r>
                    </a:p>
                  </a:txBody>
                  <a:tcPr marL="38507" marR="38507" marT="38507" marB="385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union</a:t>
                      </a:r>
                    </a:p>
                  </a:txBody>
                  <a:tcPr marL="38507" marR="38507" marT="38507" marB="38507" anchor="ctr"/>
                </a:tc>
                <a:extLst>
                  <a:ext uri="{0D108BD9-81ED-4DB2-BD59-A6C34878D82A}">
                    <a16:rowId xmlns:a16="http://schemas.microsoft.com/office/drawing/2014/main" val="2147952404"/>
                  </a:ext>
                </a:extLst>
              </a:tr>
              <a:tr h="250298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const</a:t>
                      </a:r>
                    </a:p>
                  </a:txBody>
                  <a:tcPr marL="38507" marR="38507" marT="38507" marB="385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friend</a:t>
                      </a:r>
                    </a:p>
                  </a:txBody>
                  <a:tcPr marL="38507" marR="38507" marT="38507" marB="385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short</a:t>
                      </a:r>
                    </a:p>
                  </a:txBody>
                  <a:tcPr marL="38507" marR="38507" marT="38507" marB="385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unsigned</a:t>
                      </a:r>
                    </a:p>
                  </a:txBody>
                  <a:tcPr marL="38507" marR="38507" marT="38507" marB="38507" anchor="ctr"/>
                </a:tc>
                <a:extLst>
                  <a:ext uri="{0D108BD9-81ED-4DB2-BD59-A6C34878D82A}">
                    <a16:rowId xmlns:a16="http://schemas.microsoft.com/office/drawing/2014/main" val="213648230"/>
                  </a:ext>
                </a:extLst>
              </a:tr>
              <a:tr h="250298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const_cast</a:t>
                      </a:r>
                    </a:p>
                  </a:txBody>
                  <a:tcPr marL="38507" marR="38507" marT="38507" marB="385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goto</a:t>
                      </a:r>
                    </a:p>
                  </a:txBody>
                  <a:tcPr marL="38507" marR="38507" marT="38507" marB="385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signed</a:t>
                      </a:r>
                    </a:p>
                  </a:txBody>
                  <a:tcPr marL="38507" marR="38507" marT="38507" marB="385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using</a:t>
                      </a:r>
                    </a:p>
                  </a:txBody>
                  <a:tcPr marL="38507" marR="38507" marT="38507" marB="38507" anchor="ctr"/>
                </a:tc>
                <a:extLst>
                  <a:ext uri="{0D108BD9-81ED-4DB2-BD59-A6C34878D82A}">
                    <a16:rowId xmlns:a16="http://schemas.microsoft.com/office/drawing/2014/main" val="560882812"/>
                  </a:ext>
                </a:extLst>
              </a:tr>
              <a:tr h="250298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continue</a:t>
                      </a:r>
                    </a:p>
                  </a:txBody>
                  <a:tcPr marL="38507" marR="38507" marT="38507" marB="385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if</a:t>
                      </a:r>
                    </a:p>
                  </a:txBody>
                  <a:tcPr marL="38507" marR="38507" marT="38507" marB="385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sizeof</a:t>
                      </a:r>
                    </a:p>
                  </a:txBody>
                  <a:tcPr marL="38507" marR="38507" marT="38507" marB="385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virtual</a:t>
                      </a:r>
                    </a:p>
                  </a:txBody>
                  <a:tcPr marL="38507" marR="38507" marT="38507" marB="38507" anchor="ctr"/>
                </a:tc>
                <a:extLst>
                  <a:ext uri="{0D108BD9-81ED-4DB2-BD59-A6C34878D82A}">
                    <a16:rowId xmlns:a16="http://schemas.microsoft.com/office/drawing/2014/main" val="1143748203"/>
                  </a:ext>
                </a:extLst>
              </a:tr>
              <a:tr h="250298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default</a:t>
                      </a:r>
                    </a:p>
                  </a:txBody>
                  <a:tcPr marL="38507" marR="38507" marT="38507" marB="385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inline</a:t>
                      </a:r>
                    </a:p>
                  </a:txBody>
                  <a:tcPr marL="38507" marR="38507" marT="38507" marB="385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static</a:t>
                      </a:r>
                    </a:p>
                  </a:txBody>
                  <a:tcPr marL="38507" marR="38507" marT="38507" marB="385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void</a:t>
                      </a:r>
                    </a:p>
                  </a:txBody>
                  <a:tcPr marL="38507" marR="38507" marT="38507" marB="38507" anchor="ctr"/>
                </a:tc>
                <a:extLst>
                  <a:ext uri="{0D108BD9-81ED-4DB2-BD59-A6C34878D82A}">
                    <a16:rowId xmlns:a16="http://schemas.microsoft.com/office/drawing/2014/main" val="670695921"/>
                  </a:ext>
                </a:extLst>
              </a:tr>
              <a:tr h="250298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delete</a:t>
                      </a:r>
                    </a:p>
                  </a:txBody>
                  <a:tcPr marL="38507" marR="38507" marT="38507" marB="385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int</a:t>
                      </a:r>
                    </a:p>
                  </a:txBody>
                  <a:tcPr marL="38507" marR="38507" marT="38507" marB="385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static_cast</a:t>
                      </a:r>
                    </a:p>
                  </a:txBody>
                  <a:tcPr marL="38507" marR="38507" marT="38507" marB="385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volatile</a:t>
                      </a:r>
                    </a:p>
                  </a:txBody>
                  <a:tcPr marL="38507" marR="38507" marT="38507" marB="38507" anchor="ctr"/>
                </a:tc>
                <a:extLst>
                  <a:ext uri="{0D108BD9-81ED-4DB2-BD59-A6C34878D82A}">
                    <a16:rowId xmlns:a16="http://schemas.microsoft.com/office/drawing/2014/main" val="1508629260"/>
                  </a:ext>
                </a:extLst>
              </a:tr>
              <a:tr h="250298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do</a:t>
                      </a:r>
                    </a:p>
                  </a:txBody>
                  <a:tcPr marL="38507" marR="38507" marT="38507" marB="385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long</a:t>
                      </a:r>
                    </a:p>
                  </a:txBody>
                  <a:tcPr marL="38507" marR="38507" marT="38507" marB="385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struct</a:t>
                      </a:r>
                    </a:p>
                  </a:txBody>
                  <a:tcPr marL="38507" marR="38507" marT="38507" marB="385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wchar_t</a:t>
                      </a:r>
                    </a:p>
                  </a:txBody>
                  <a:tcPr marL="38507" marR="38507" marT="38507" marB="38507" anchor="ctr"/>
                </a:tc>
                <a:extLst>
                  <a:ext uri="{0D108BD9-81ED-4DB2-BD59-A6C34878D82A}">
                    <a16:rowId xmlns:a16="http://schemas.microsoft.com/office/drawing/2014/main" val="174129228"/>
                  </a:ext>
                </a:extLst>
              </a:tr>
              <a:tr h="250298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double</a:t>
                      </a:r>
                    </a:p>
                  </a:txBody>
                  <a:tcPr marL="38507" marR="38507" marT="38507" marB="385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mutable</a:t>
                      </a:r>
                    </a:p>
                  </a:txBody>
                  <a:tcPr marL="38507" marR="38507" marT="38507" marB="385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switch</a:t>
                      </a:r>
                    </a:p>
                  </a:txBody>
                  <a:tcPr marL="38507" marR="38507" marT="38507" marB="385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while</a:t>
                      </a:r>
                    </a:p>
                  </a:txBody>
                  <a:tcPr marL="38507" marR="38507" marT="38507" marB="38507" anchor="ctr"/>
                </a:tc>
                <a:extLst>
                  <a:ext uri="{0D108BD9-81ED-4DB2-BD59-A6C34878D82A}">
                    <a16:rowId xmlns:a16="http://schemas.microsoft.com/office/drawing/2014/main" val="3592636292"/>
                  </a:ext>
                </a:extLst>
              </a:tr>
              <a:tr h="423582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dynamic_cast</a:t>
                      </a:r>
                    </a:p>
                  </a:txBody>
                  <a:tcPr marL="38507" marR="38507" marT="38507" marB="385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namespace</a:t>
                      </a:r>
                    </a:p>
                  </a:txBody>
                  <a:tcPr marL="38507" marR="38507" marT="38507" marB="385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template</a:t>
                      </a:r>
                    </a:p>
                  </a:txBody>
                  <a:tcPr marL="38507" marR="38507" marT="38507" marB="385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effectLst/>
                        </a:rPr>
                        <a:t> </a:t>
                      </a:r>
                    </a:p>
                  </a:txBody>
                  <a:tcPr marL="38507" marR="38507" marT="38507" marB="38507" anchor="ctr"/>
                </a:tc>
                <a:extLst>
                  <a:ext uri="{0D108BD9-81ED-4DB2-BD59-A6C34878D82A}">
                    <a16:rowId xmlns:a16="http://schemas.microsoft.com/office/drawing/2014/main" val="3591627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878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FE0A4-97AB-E683-1165-213F91A1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주석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375BF-EEF1-4253-CF41-D325647E88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ko-KR" altLang="en-US" sz="1600" dirty="0"/>
              <a:t>프로그램 주석은 </a:t>
            </a:r>
            <a:r>
              <a:rPr lang="en-US" altLang="ko-KR" sz="1600" dirty="0"/>
              <a:t>C++ </a:t>
            </a:r>
            <a:r>
              <a:rPr lang="ko-KR" altLang="en-US" sz="1600" dirty="0"/>
              <a:t>코드에 포함할 수 있는 설명문입니다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주석은 소스 코드를 읽는 모든 사람에게 도움이 됩니다</a:t>
            </a:r>
            <a:r>
              <a:rPr lang="en-US" altLang="ko-KR" sz="1600" dirty="0"/>
              <a:t>. </a:t>
            </a:r>
            <a:r>
              <a:rPr lang="ko-KR" altLang="en-US" sz="1600" dirty="0"/>
              <a:t>모든 프로그래밍 언어는 특정 형태의 주석을 허용합니다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C++</a:t>
            </a:r>
            <a:r>
              <a:rPr lang="ko-KR" altLang="en-US" sz="1600" dirty="0"/>
              <a:t>는 한 줄 및 여러 줄 주석을 지원합니다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주석 내에서 사용할 수 있는 모든 문자는 </a:t>
            </a:r>
            <a:r>
              <a:rPr lang="en-US" altLang="ko-KR" sz="1600" dirty="0"/>
              <a:t>C++ </a:t>
            </a:r>
            <a:r>
              <a:rPr lang="ko-KR" altLang="en-US" sz="1600" dirty="0"/>
              <a:t>컴파일러에서 무시됩니다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C++ </a:t>
            </a:r>
            <a:r>
              <a:rPr lang="ko-KR" altLang="en-US" sz="1600" dirty="0"/>
              <a:t>주석은 </a:t>
            </a:r>
            <a:r>
              <a:rPr lang="en-US" altLang="ko-KR" sz="1600" dirty="0"/>
              <a:t>/*</a:t>
            </a:r>
            <a:r>
              <a:rPr lang="ko-KR" altLang="en-US" sz="1600" dirty="0"/>
              <a:t>로 시작하고 *</a:t>
            </a:r>
            <a:r>
              <a:rPr lang="en-US" altLang="ko-KR" sz="1600" dirty="0"/>
              <a:t>/</a:t>
            </a:r>
            <a:r>
              <a:rPr lang="ko-KR" altLang="en-US" sz="1600" dirty="0"/>
              <a:t>로 끝납니다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들면 −</a:t>
            </a:r>
            <a:endParaRPr lang="en-US" altLang="ko-KR" sz="1600" dirty="0"/>
          </a:p>
          <a:p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>
                <a:solidFill>
                  <a:schemeClr val="accent1"/>
                </a:solidFill>
              </a:rPr>
              <a:t>/* This is a comment */</a:t>
            </a:r>
          </a:p>
          <a:p>
            <a:pPr marL="0" indent="0">
              <a:buNone/>
            </a:pPr>
            <a:endParaRPr lang="en-US" altLang="ko-KR" sz="1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chemeClr val="accent1"/>
                </a:solidFill>
              </a:rPr>
              <a:t>/* C++ comments can also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accent1"/>
                </a:solidFill>
              </a:rPr>
              <a:t>   * span multiple lines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accent1"/>
                </a:solidFill>
              </a:rPr>
              <a:t>*/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E2C8860-CB50-FEC7-CDE8-0D909BC038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위의 코드가 </a:t>
            </a:r>
            <a:r>
              <a:rPr lang="ko-KR" alt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컴파일되면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// print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hello world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를 무시합니다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3FC535-18BF-6A47-7402-0C84F4467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91497"/>
            <a:ext cx="5839640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52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2CC9B-9E2D-1198-5276-4238161C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타입 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AA921530-0F14-0FB4-E1A0-ACB60E72B74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53940786"/>
              </p:ext>
            </p:extLst>
          </p:nvPr>
        </p:nvGraphicFramePr>
        <p:xfrm>
          <a:off x="754910" y="1368424"/>
          <a:ext cx="10260420" cy="51392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83454">
                  <a:extLst>
                    <a:ext uri="{9D8B030D-6E8A-4147-A177-3AD203B41FA5}">
                      <a16:colId xmlns:a16="http://schemas.microsoft.com/office/drawing/2014/main" val="1583848989"/>
                    </a:ext>
                  </a:extLst>
                </a:gridCol>
                <a:gridCol w="2451345">
                  <a:extLst>
                    <a:ext uri="{9D8B030D-6E8A-4147-A177-3AD203B41FA5}">
                      <a16:colId xmlns:a16="http://schemas.microsoft.com/office/drawing/2014/main" val="2614087517"/>
                    </a:ext>
                  </a:extLst>
                </a:gridCol>
                <a:gridCol w="5225621">
                  <a:extLst>
                    <a:ext uri="{9D8B030D-6E8A-4147-A177-3AD203B41FA5}">
                      <a16:colId xmlns:a16="http://schemas.microsoft.com/office/drawing/2014/main" val="1715134834"/>
                    </a:ext>
                  </a:extLst>
                </a:gridCol>
              </a:tblGrid>
              <a:tr h="23932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Type</a:t>
                      </a:r>
                      <a:endParaRPr lang="en-US" sz="1400" b="1" dirty="0">
                        <a:effectLst/>
                        <a:latin typeface="inherit"/>
                      </a:endParaRPr>
                    </a:p>
                  </a:txBody>
                  <a:tcPr marL="21757" marR="21757" marT="21757" marB="2175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Typical Bit Width</a:t>
                      </a:r>
                      <a:endParaRPr lang="en-US" sz="1400" b="1" dirty="0">
                        <a:effectLst/>
                        <a:latin typeface="inherit"/>
                      </a:endParaRPr>
                    </a:p>
                  </a:txBody>
                  <a:tcPr marL="21757" marR="21757" marT="21757" marB="2175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Typical Range</a:t>
                      </a:r>
                      <a:endParaRPr lang="en-US" sz="1400" b="1" dirty="0">
                        <a:effectLst/>
                        <a:latin typeface="inherit"/>
                      </a:endParaRPr>
                    </a:p>
                  </a:txBody>
                  <a:tcPr marL="21757" marR="21757" marT="21757" marB="21757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538545"/>
                  </a:ext>
                </a:extLst>
              </a:tr>
              <a:tr h="23932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char</a:t>
                      </a:r>
                    </a:p>
                  </a:txBody>
                  <a:tcPr marL="21757" marR="21757" marT="21757" marB="2175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1byte</a:t>
                      </a:r>
                    </a:p>
                  </a:txBody>
                  <a:tcPr marL="21757" marR="21757" marT="21757" marB="2175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-127 to 127 or 0 to 255</a:t>
                      </a:r>
                    </a:p>
                  </a:txBody>
                  <a:tcPr marL="21757" marR="21757" marT="21757" marB="21757" anchor="ctr"/>
                </a:tc>
                <a:extLst>
                  <a:ext uri="{0D108BD9-81ED-4DB2-BD59-A6C34878D82A}">
                    <a16:rowId xmlns:a16="http://schemas.microsoft.com/office/drawing/2014/main" val="4000687314"/>
                  </a:ext>
                </a:extLst>
              </a:tr>
              <a:tr h="1414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unsigned char</a:t>
                      </a:r>
                    </a:p>
                  </a:txBody>
                  <a:tcPr marL="21757" marR="21757" marT="21757" marB="2175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1byte</a:t>
                      </a:r>
                    </a:p>
                  </a:txBody>
                  <a:tcPr marL="21757" marR="21757" marT="21757" marB="2175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</a:rPr>
                        <a:t>0 to 255</a:t>
                      </a:r>
                    </a:p>
                  </a:txBody>
                  <a:tcPr marL="21757" marR="21757" marT="21757" marB="21757" anchor="ctr"/>
                </a:tc>
                <a:extLst>
                  <a:ext uri="{0D108BD9-81ED-4DB2-BD59-A6C34878D82A}">
                    <a16:rowId xmlns:a16="http://schemas.microsoft.com/office/drawing/2014/main" val="2607007416"/>
                  </a:ext>
                </a:extLst>
              </a:tr>
              <a:tr h="1414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signed char</a:t>
                      </a:r>
                    </a:p>
                  </a:txBody>
                  <a:tcPr marL="21757" marR="21757" marT="21757" marB="2175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1byte</a:t>
                      </a:r>
                    </a:p>
                  </a:txBody>
                  <a:tcPr marL="21757" marR="21757" marT="21757" marB="2175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</a:rPr>
                        <a:t>-127 to 127</a:t>
                      </a:r>
                    </a:p>
                  </a:txBody>
                  <a:tcPr marL="21757" marR="21757" marT="21757" marB="21757" anchor="ctr"/>
                </a:tc>
                <a:extLst>
                  <a:ext uri="{0D108BD9-81ED-4DB2-BD59-A6C34878D82A}">
                    <a16:rowId xmlns:a16="http://schemas.microsoft.com/office/drawing/2014/main" val="3594440925"/>
                  </a:ext>
                </a:extLst>
              </a:tr>
              <a:tr h="239324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int</a:t>
                      </a:r>
                    </a:p>
                  </a:txBody>
                  <a:tcPr marL="21757" marR="21757" marT="21757" marB="2175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4bytes</a:t>
                      </a:r>
                    </a:p>
                  </a:txBody>
                  <a:tcPr marL="21757" marR="21757" marT="21757" marB="2175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</a:rPr>
                        <a:t>-2147483648 to 2147483647</a:t>
                      </a:r>
                    </a:p>
                  </a:txBody>
                  <a:tcPr marL="21757" marR="21757" marT="21757" marB="21757" anchor="ctr"/>
                </a:tc>
                <a:extLst>
                  <a:ext uri="{0D108BD9-81ED-4DB2-BD59-A6C34878D82A}">
                    <a16:rowId xmlns:a16="http://schemas.microsoft.com/office/drawing/2014/main" val="1727020540"/>
                  </a:ext>
                </a:extLst>
              </a:tr>
              <a:tr h="23932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unsigned int</a:t>
                      </a:r>
                    </a:p>
                  </a:txBody>
                  <a:tcPr marL="21757" marR="21757" marT="21757" marB="2175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4bytes</a:t>
                      </a:r>
                    </a:p>
                  </a:txBody>
                  <a:tcPr marL="21757" marR="21757" marT="21757" marB="2175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0 to 4294967295</a:t>
                      </a:r>
                    </a:p>
                  </a:txBody>
                  <a:tcPr marL="21757" marR="21757" marT="21757" marB="21757" anchor="ctr"/>
                </a:tc>
                <a:extLst>
                  <a:ext uri="{0D108BD9-81ED-4DB2-BD59-A6C34878D82A}">
                    <a16:rowId xmlns:a16="http://schemas.microsoft.com/office/drawing/2014/main" val="3243849168"/>
                  </a:ext>
                </a:extLst>
              </a:tr>
              <a:tr h="239324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signed int</a:t>
                      </a:r>
                    </a:p>
                  </a:txBody>
                  <a:tcPr marL="21757" marR="21757" marT="21757" marB="2175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4bytes</a:t>
                      </a:r>
                    </a:p>
                  </a:txBody>
                  <a:tcPr marL="21757" marR="21757" marT="21757" marB="2175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</a:rPr>
                        <a:t>-2147483648 to 2147483647</a:t>
                      </a:r>
                    </a:p>
                  </a:txBody>
                  <a:tcPr marL="21757" marR="21757" marT="21757" marB="21757" anchor="ctr"/>
                </a:tc>
                <a:extLst>
                  <a:ext uri="{0D108BD9-81ED-4DB2-BD59-A6C34878D82A}">
                    <a16:rowId xmlns:a16="http://schemas.microsoft.com/office/drawing/2014/main" val="2745388460"/>
                  </a:ext>
                </a:extLst>
              </a:tr>
              <a:tr h="239324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short int</a:t>
                      </a:r>
                    </a:p>
                  </a:txBody>
                  <a:tcPr marL="21757" marR="21757" marT="21757" marB="2175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2bytes</a:t>
                      </a:r>
                    </a:p>
                  </a:txBody>
                  <a:tcPr marL="21757" marR="21757" marT="21757" marB="2175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-32768 to 32767</a:t>
                      </a:r>
                    </a:p>
                  </a:txBody>
                  <a:tcPr marL="21757" marR="21757" marT="21757" marB="21757" anchor="ctr"/>
                </a:tc>
                <a:extLst>
                  <a:ext uri="{0D108BD9-81ED-4DB2-BD59-A6C34878D82A}">
                    <a16:rowId xmlns:a16="http://schemas.microsoft.com/office/drawing/2014/main" val="426247741"/>
                  </a:ext>
                </a:extLst>
              </a:tr>
              <a:tr h="23932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unsigned short int</a:t>
                      </a:r>
                    </a:p>
                  </a:txBody>
                  <a:tcPr marL="21757" marR="21757" marT="21757" marB="2175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2bytes</a:t>
                      </a:r>
                    </a:p>
                  </a:txBody>
                  <a:tcPr marL="21757" marR="21757" marT="21757" marB="2175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</a:rPr>
                        <a:t>0 to 65,535</a:t>
                      </a:r>
                    </a:p>
                  </a:txBody>
                  <a:tcPr marL="21757" marR="21757" marT="21757" marB="21757" anchor="ctr"/>
                </a:tc>
                <a:extLst>
                  <a:ext uri="{0D108BD9-81ED-4DB2-BD59-A6C34878D82A}">
                    <a16:rowId xmlns:a16="http://schemas.microsoft.com/office/drawing/2014/main" val="3081938489"/>
                  </a:ext>
                </a:extLst>
              </a:tr>
              <a:tr h="239324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signed short int</a:t>
                      </a:r>
                    </a:p>
                  </a:txBody>
                  <a:tcPr marL="21757" marR="21757" marT="21757" marB="2175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2bytes</a:t>
                      </a:r>
                    </a:p>
                  </a:txBody>
                  <a:tcPr marL="21757" marR="21757" marT="21757" marB="2175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</a:rPr>
                        <a:t>-32768 to 32767</a:t>
                      </a:r>
                    </a:p>
                  </a:txBody>
                  <a:tcPr marL="21757" marR="21757" marT="21757" marB="21757" anchor="ctr"/>
                </a:tc>
                <a:extLst>
                  <a:ext uri="{0D108BD9-81ED-4DB2-BD59-A6C34878D82A}">
                    <a16:rowId xmlns:a16="http://schemas.microsoft.com/office/drawing/2014/main" val="1731823639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long int</a:t>
                      </a:r>
                    </a:p>
                  </a:txBody>
                  <a:tcPr marL="21757" marR="21757" marT="21757" marB="2175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8bytes</a:t>
                      </a:r>
                    </a:p>
                  </a:txBody>
                  <a:tcPr marL="21757" marR="21757" marT="21757" marB="2175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-9223372036854775808 to 9223372036854775807</a:t>
                      </a:r>
                    </a:p>
                  </a:txBody>
                  <a:tcPr marL="21757" marR="21757" marT="21757" marB="21757" anchor="ctr"/>
                </a:tc>
                <a:extLst>
                  <a:ext uri="{0D108BD9-81ED-4DB2-BD59-A6C34878D82A}">
                    <a16:rowId xmlns:a16="http://schemas.microsoft.com/office/drawing/2014/main" val="3019912820"/>
                  </a:ext>
                </a:extLst>
              </a:tr>
              <a:tr h="239324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signed long int</a:t>
                      </a:r>
                    </a:p>
                  </a:txBody>
                  <a:tcPr marL="21757" marR="21757" marT="21757" marB="2175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8bytes</a:t>
                      </a:r>
                    </a:p>
                  </a:txBody>
                  <a:tcPr marL="21757" marR="21757" marT="21757" marB="2175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</a:rPr>
                        <a:t>same as long int</a:t>
                      </a:r>
                    </a:p>
                  </a:txBody>
                  <a:tcPr marL="21757" marR="21757" marT="21757" marB="21757" anchor="ctr"/>
                </a:tc>
                <a:extLst>
                  <a:ext uri="{0D108BD9-81ED-4DB2-BD59-A6C34878D82A}">
                    <a16:rowId xmlns:a16="http://schemas.microsoft.com/office/drawing/2014/main" val="3565412821"/>
                  </a:ext>
                </a:extLst>
              </a:tr>
              <a:tr h="239324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unsigned long int</a:t>
                      </a:r>
                    </a:p>
                  </a:txBody>
                  <a:tcPr marL="21757" marR="21757" marT="21757" marB="2175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8bytes</a:t>
                      </a:r>
                    </a:p>
                  </a:txBody>
                  <a:tcPr marL="21757" marR="21757" marT="21757" marB="2175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0 to 18446744073709551615</a:t>
                      </a:r>
                    </a:p>
                  </a:txBody>
                  <a:tcPr marL="21757" marR="21757" marT="21757" marB="21757" anchor="ctr"/>
                </a:tc>
                <a:extLst>
                  <a:ext uri="{0D108BD9-81ED-4DB2-BD59-A6C34878D82A}">
                    <a16:rowId xmlns:a16="http://schemas.microsoft.com/office/drawing/2014/main" val="2251923087"/>
                  </a:ext>
                </a:extLst>
              </a:tr>
              <a:tr h="239324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long long int</a:t>
                      </a:r>
                    </a:p>
                  </a:txBody>
                  <a:tcPr marL="21757" marR="21757" marT="21757" marB="2175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8bytes</a:t>
                      </a:r>
                    </a:p>
                  </a:txBody>
                  <a:tcPr marL="21757" marR="21757" marT="21757" marB="2175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-(2^63) to (2^63)-1</a:t>
                      </a:r>
                    </a:p>
                  </a:txBody>
                  <a:tcPr marL="21757" marR="21757" marT="21757" marB="21757" anchor="ctr"/>
                </a:tc>
                <a:extLst>
                  <a:ext uri="{0D108BD9-81ED-4DB2-BD59-A6C34878D82A}">
                    <a16:rowId xmlns:a16="http://schemas.microsoft.com/office/drawing/2014/main" val="3704351082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unsigned long long int</a:t>
                      </a:r>
                    </a:p>
                  </a:txBody>
                  <a:tcPr marL="21757" marR="21757" marT="21757" marB="2175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8bytes</a:t>
                      </a:r>
                    </a:p>
                  </a:txBody>
                  <a:tcPr marL="21757" marR="21757" marT="21757" marB="2175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0 to 18,446,744,073,709,551,615</a:t>
                      </a:r>
                    </a:p>
                  </a:txBody>
                  <a:tcPr marL="21757" marR="21757" marT="21757" marB="21757" anchor="ctr"/>
                </a:tc>
                <a:extLst>
                  <a:ext uri="{0D108BD9-81ED-4DB2-BD59-A6C34878D82A}">
                    <a16:rowId xmlns:a16="http://schemas.microsoft.com/office/drawing/2014/main" val="3558782362"/>
                  </a:ext>
                </a:extLst>
              </a:tr>
              <a:tr h="141418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float</a:t>
                      </a:r>
                    </a:p>
                  </a:txBody>
                  <a:tcPr marL="21757" marR="21757" marT="21757" marB="2175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4bytes</a:t>
                      </a:r>
                    </a:p>
                  </a:txBody>
                  <a:tcPr marL="21757" marR="21757" marT="21757" marB="21757" anchor="ctr"/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400" b="1" dirty="0">
                        <a:effectLst/>
                      </a:endParaRPr>
                    </a:p>
                  </a:txBody>
                  <a:tcPr marL="21757" marR="21757" marT="21757" marB="21757" anchor="ctr"/>
                </a:tc>
                <a:extLst>
                  <a:ext uri="{0D108BD9-81ED-4DB2-BD59-A6C34878D82A}">
                    <a16:rowId xmlns:a16="http://schemas.microsoft.com/office/drawing/2014/main" val="3646862650"/>
                  </a:ext>
                </a:extLst>
              </a:tr>
              <a:tr h="141418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double</a:t>
                      </a:r>
                    </a:p>
                  </a:txBody>
                  <a:tcPr marL="21757" marR="21757" marT="21757" marB="2175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8bytes</a:t>
                      </a:r>
                    </a:p>
                  </a:txBody>
                  <a:tcPr marL="21757" marR="21757" marT="21757" marB="21757" anchor="ctr"/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400" b="1" dirty="0">
                        <a:effectLst/>
                      </a:endParaRPr>
                    </a:p>
                  </a:txBody>
                  <a:tcPr marL="21757" marR="21757" marT="21757" marB="21757" anchor="ctr"/>
                </a:tc>
                <a:extLst>
                  <a:ext uri="{0D108BD9-81ED-4DB2-BD59-A6C34878D82A}">
                    <a16:rowId xmlns:a16="http://schemas.microsoft.com/office/drawing/2014/main" val="3234640339"/>
                  </a:ext>
                </a:extLst>
              </a:tr>
              <a:tr h="141418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long double</a:t>
                      </a:r>
                    </a:p>
                  </a:txBody>
                  <a:tcPr marL="21757" marR="21757" marT="21757" marB="2175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12bytes</a:t>
                      </a:r>
                    </a:p>
                  </a:txBody>
                  <a:tcPr marL="21757" marR="21757" marT="21757" marB="21757" anchor="ctr"/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400" b="1" dirty="0">
                        <a:effectLst/>
                      </a:endParaRPr>
                    </a:p>
                  </a:txBody>
                  <a:tcPr marL="21757" marR="21757" marT="21757" marB="21757" anchor="ctr"/>
                </a:tc>
                <a:extLst>
                  <a:ext uri="{0D108BD9-81ED-4DB2-BD59-A6C34878D82A}">
                    <a16:rowId xmlns:a16="http://schemas.microsoft.com/office/drawing/2014/main" val="1870263532"/>
                  </a:ext>
                </a:extLst>
              </a:tr>
              <a:tr h="239324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wchar_t</a:t>
                      </a:r>
                    </a:p>
                  </a:txBody>
                  <a:tcPr marL="21757" marR="21757" marT="21757" marB="2175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2 or 4 bytes</a:t>
                      </a:r>
                    </a:p>
                  </a:txBody>
                  <a:tcPr marL="21757" marR="21757" marT="21757" marB="2175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1 wide character</a:t>
                      </a:r>
                    </a:p>
                  </a:txBody>
                  <a:tcPr marL="21757" marR="21757" marT="21757" marB="21757" anchor="ctr"/>
                </a:tc>
                <a:extLst>
                  <a:ext uri="{0D108BD9-81ED-4DB2-BD59-A6C34878D82A}">
                    <a16:rowId xmlns:a16="http://schemas.microsoft.com/office/drawing/2014/main" val="2203043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132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D1CBF-0E8A-4750-CD40-33D4DA6A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타입의 사이즈 확인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4CF8CF-4F90-5BA6-97C5-C5B62A856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8991" y="1825625"/>
            <a:ext cx="4318591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변수의 크기는 사용 중인 컴파일러와 컴퓨터에 따라 위의 표에 표시된 것과 다를 수 있습니다</a:t>
            </a:r>
            <a:r>
              <a:rPr lang="en-US" altLang="ko-KR" sz="1600" dirty="0"/>
              <a:t>.
</a:t>
            </a:r>
            <a:r>
              <a:rPr lang="ko-KR" altLang="en-US" sz="1600" dirty="0"/>
              <a:t>다음은 컴퓨터에서 다양한 데이터 유형의 올바른 크기를 생성하는 예입니다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72CE2C-3887-9A78-A834-CE735AE7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791" y="1825625"/>
            <a:ext cx="6940309" cy="28258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8E9AA11-F86F-1C16-B516-9F665BD6A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791" y="4786450"/>
            <a:ext cx="6940309" cy="151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26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380F4-107E-73A0-767B-FBFB838C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typedef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D7943D-6755-1F95-5D04-BE1146A9C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028274" cy="4351338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/>
              <a:t>typedef</a:t>
            </a:r>
            <a:r>
              <a:rPr lang="ko-KR" altLang="en-US" sz="2000" dirty="0"/>
              <a:t>를 사용하여 기존 형식의 새 이름을 만들 수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다음은 </a:t>
            </a:r>
            <a:r>
              <a:rPr lang="en-US" altLang="ko-KR" sz="2000" dirty="0"/>
              <a:t>typedef</a:t>
            </a:r>
            <a:r>
              <a:rPr lang="ko-KR" altLang="en-US" sz="2000" dirty="0"/>
              <a:t>를 사용하여 새 유형을 정의하는 간단한 구문입니다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solidFill>
                  <a:schemeClr val="accent1"/>
                </a:solidFill>
              </a:rPr>
              <a:t>typedef type newname; 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accent1"/>
              </a:solidFill>
            </a:endParaRPr>
          </a:p>
          <a:p>
            <a:r>
              <a:rPr lang="ko-KR" altLang="en-US" sz="2000" dirty="0"/>
              <a:t>예를 들어</a:t>
            </a:r>
            <a:r>
              <a:rPr lang="en-US" altLang="ko-KR" sz="2000" dirty="0"/>
              <a:t>, </a:t>
            </a:r>
            <a:r>
              <a:rPr lang="ko-KR" altLang="en-US" sz="2000" dirty="0"/>
              <a:t>다음은 </a:t>
            </a:r>
            <a:r>
              <a:rPr lang="en-US" altLang="ko-KR" sz="2000" dirty="0"/>
              <a:t>feet</a:t>
            </a:r>
            <a:r>
              <a:rPr lang="ko-KR" altLang="en-US" sz="2000" dirty="0"/>
              <a:t>가 </a:t>
            </a:r>
            <a:r>
              <a:rPr lang="en-US" altLang="ko-KR" sz="2000" dirty="0"/>
              <a:t>int −</a:t>
            </a:r>
            <a:r>
              <a:rPr lang="ko-KR" altLang="en-US" sz="2000" dirty="0"/>
              <a:t>의 또 다른 이름임을 컴파일러에 알려줍니다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solidFill>
                  <a:schemeClr val="accent1"/>
                </a:solidFill>
              </a:rPr>
              <a:t>typedef int feet;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accent1"/>
              </a:solidFill>
            </a:endParaRPr>
          </a:p>
          <a:p>
            <a:r>
              <a:rPr lang="ko-KR" altLang="en-US" sz="2000" dirty="0"/>
              <a:t>이제 다음 선언은 완벽하게 합법적이며 </a:t>
            </a:r>
            <a:r>
              <a:rPr lang="en-US" altLang="ko-KR" sz="2000" dirty="0"/>
              <a:t>distance </a:t>
            </a:r>
            <a:r>
              <a:rPr lang="ko-KR" altLang="en-US" sz="2000" dirty="0"/>
              <a:t>라는 정수 변수를 만듭니다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solidFill>
                  <a:schemeClr val="accent1"/>
                </a:solidFill>
              </a:rPr>
              <a:t>feet distance;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54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DDDB148-DA1A-98E1-4824-831DF9E1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 1. Bash Shell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FA3F8-B3DE-AFB7-1FEF-A36FFE731E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196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6F71E5B-478C-0900-98EB-B27ACC2D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Enumerate</a:t>
            </a:r>
            <a:r>
              <a:rPr lang="ko-KR" altLang="en-US" dirty="0"/>
              <a:t> 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8C923B-324F-E7A1-156E-D63713A2F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6964"/>
            <a:ext cx="10515600" cy="4057246"/>
          </a:xfrm>
        </p:spPr>
        <p:txBody>
          <a:bodyPr>
            <a:noAutofit/>
          </a:bodyPr>
          <a:lstStyle/>
          <a:p>
            <a:r>
              <a:rPr lang="ko-KR" altLang="en-US" sz="1400" dirty="0"/>
              <a:t>열거형 형식은 선택적 형식 이름과 형식의 값으로 사용할 수 있는 </a:t>
            </a:r>
            <a:r>
              <a:rPr lang="en-US" altLang="ko-KR" sz="1400" dirty="0"/>
              <a:t>0</a:t>
            </a:r>
            <a:r>
              <a:rPr lang="ko-KR" altLang="en-US" sz="1400" dirty="0"/>
              <a:t>개 이상의 식별자 집합을 선언합니다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각 열거자는 형식이 </a:t>
            </a:r>
            <a:r>
              <a:rPr lang="ko-KR" altLang="en-US" sz="1400" dirty="0" err="1"/>
              <a:t>열거형인</a:t>
            </a:r>
            <a:r>
              <a:rPr lang="ko-KR" altLang="en-US" sz="1400" dirty="0"/>
              <a:t> 상수입니다</a:t>
            </a:r>
            <a:r>
              <a:rPr lang="en-US" altLang="ko-KR" sz="1400" dirty="0"/>
              <a:t>.
</a:t>
            </a:r>
            <a:r>
              <a:rPr lang="ko-KR" altLang="en-US" sz="1400" dirty="0"/>
              <a:t>열거형을 만들려면 </a:t>
            </a:r>
            <a:r>
              <a:rPr lang="en-US" altLang="ko-KR" sz="1400" dirty="0" err="1"/>
              <a:t>enum</a:t>
            </a:r>
            <a:r>
              <a:rPr lang="en-US" altLang="ko-KR" sz="1400" dirty="0"/>
              <a:t> </a:t>
            </a:r>
            <a:r>
              <a:rPr lang="ko-KR" altLang="en-US" sz="1400" dirty="0"/>
              <a:t>키워드를 사용해야 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열거형 형식의 일반적인 형식은 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>
                <a:solidFill>
                  <a:schemeClr val="accent1"/>
                </a:solidFill>
              </a:rPr>
              <a:t>enum</a:t>
            </a:r>
            <a:r>
              <a:rPr lang="en-US" altLang="ko-KR" sz="1400" dirty="0">
                <a:solidFill>
                  <a:schemeClr val="accent1"/>
                </a:solidFill>
              </a:rPr>
              <a:t> </a:t>
            </a:r>
            <a:r>
              <a:rPr lang="en-US" altLang="ko-KR" sz="1400" dirty="0" err="1">
                <a:solidFill>
                  <a:schemeClr val="accent1"/>
                </a:solidFill>
              </a:rPr>
              <a:t>enum</a:t>
            </a:r>
            <a:r>
              <a:rPr lang="en-US" altLang="ko-KR" sz="1400" dirty="0">
                <a:solidFill>
                  <a:schemeClr val="accent1"/>
                </a:solidFill>
              </a:rPr>
              <a:t>-name { list of names } var-list; </a:t>
            </a:r>
            <a:endParaRPr lang="en-US" altLang="ko-KR" sz="1400" dirty="0"/>
          </a:p>
          <a:p>
            <a:r>
              <a:rPr lang="ko-KR" altLang="en-US" sz="1400" dirty="0"/>
              <a:t>여기서 </a:t>
            </a:r>
            <a:r>
              <a:rPr lang="en-US" altLang="ko-KR" sz="1400" dirty="0" err="1"/>
              <a:t>enum</a:t>
            </a:r>
            <a:r>
              <a:rPr lang="en-US" altLang="ko-KR" sz="1400" dirty="0"/>
              <a:t>-name</a:t>
            </a:r>
            <a:r>
              <a:rPr lang="ko-KR" altLang="en-US" sz="1400" dirty="0"/>
              <a:t>은 열거형의 형식 이름입니다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이름 목록은 쉼표로 구분됩니다</a:t>
            </a:r>
            <a:r>
              <a:rPr lang="en-US" altLang="ko-KR" sz="1400" dirty="0"/>
              <a:t>.
</a:t>
            </a:r>
            <a:r>
              <a:rPr lang="ko-KR" altLang="en-US" sz="1400" dirty="0"/>
              <a:t>예를 들어</a:t>
            </a:r>
            <a:r>
              <a:rPr lang="en-US" altLang="ko-KR" sz="1400" dirty="0"/>
              <a:t>, </a:t>
            </a:r>
            <a:r>
              <a:rPr lang="ko-KR" altLang="en-US" sz="1400" dirty="0"/>
              <a:t>다음 코드에서는 </a:t>
            </a:r>
            <a:r>
              <a:rPr lang="en-US" altLang="ko-KR" sz="1400" dirty="0"/>
              <a:t>colors</a:t>
            </a:r>
            <a:r>
              <a:rPr lang="ko-KR" altLang="en-US" sz="1400" dirty="0"/>
              <a:t>라는 색 열거형과 </a:t>
            </a:r>
            <a:r>
              <a:rPr lang="en-US" altLang="ko-KR" sz="1400" dirty="0"/>
              <a:t>color </a:t>
            </a:r>
            <a:r>
              <a:rPr lang="ko-KR" altLang="en-US" sz="1400" dirty="0"/>
              <a:t>형식의 변수 </a:t>
            </a:r>
            <a:r>
              <a:rPr lang="en-US" altLang="ko-KR" sz="1400" dirty="0"/>
              <a:t>c</a:t>
            </a:r>
            <a:r>
              <a:rPr lang="ko-KR" altLang="en-US" sz="1400" dirty="0"/>
              <a:t>를 정의합니다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마지막으로 </a:t>
            </a:r>
            <a:r>
              <a:rPr lang="en-US" altLang="ko-KR" sz="1400" dirty="0"/>
              <a:t>c</a:t>
            </a:r>
            <a:r>
              <a:rPr lang="ko-KR" altLang="en-US" sz="1400" dirty="0"/>
              <a:t>에 값 </a:t>
            </a:r>
            <a:r>
              <a:rPr lang="en-US" altLang="ko-KR" sz="1400" dirty="0"/>
              <a:t>"blue"</a:t>
            </a:r>
            <a:r>
              <a:rPr lang="ko-KR" altLang="en-US" sz="1400" dirty="0"/>
              <a:t>가 할당됩니다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 err="1">
                <a:solidFill>
                  <a:schemeClr val="accent1"/>
                </a:solidFill>
              </a:rPr>
              <a:t>enum</a:t>
            </a:r>
            <a:r>
              <a:rPr lang="en-US" altLang="ko-KR" sz="1400" dirty="0">
                <a:solidFill>
                  <a:schemeClr val="accent1"/>
                </a:solidFill>
              </a:rPr>
              <a:t> color { red, green, blue } c;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chemeClr val="accent1"/>
                </a:solidFill>
              </a:rPr>
              <a:t>c = blue;</a:t>
            </a:r>
            <a:endParaRPr lang="en-US" altLang="ko-KR" sz="1400" dirty="0"/>
          </a:p>
          <a:p>
            <a:r>
              <a:rPr lang="ko-KR" altLang="en-US" sz="1400" dirty="0"/>
              <a:t>기본적으로 첫 번째 이름의 값은 </a:t>
            </a:r>
            <a:r>
              <a:rPr lang="en-US" altLang="ko-KR" sz="1400" dirty="0"/>
              <a:t>0</a:t>
            </a:r>
            <a:r>
              <a:rPr lang="ko-KR" altLang="en-US" sz="1400" dirty="0"/>
              <a:t>이고</a:t>
            </a:r>
            <a:r>
              <a:rPr lang="en-US" altLang="ko-KR" sz="1400" dirty="0"/>
              <a:t>, </a:t>
            </a:r>
            <a:r>
              <a:rPr lang="ko-KR" altLang="en-US" sz="1400" dirty="0"/>
              <a:t>두 번째 이름의 값은 </a:t>
            </a:r>
            <a:r>
              <a:rPr lang="en-US" altLang="ko-KR" sz="1400" dirty="0"/>
              <a:t>1</a:t>
            </a:r>
            <a:r>
              <a:rPr lang="ko-KR" altLang="en-US" sz="1400" dirty="0"/>
              <a:t>이고</a:t>
            </a:r>
            <a:r>
              <a:rPr lang="en-US" altLang="ko-KR" sz="1400" dirty="0"/>
              <a:t>, </a:t>
            </a:r>
            <a:r>
              <a:rPr lang="ko-KR" altLang="en-US" sz="1400" dirty="0"/>
              <a:t>세 번째 이름의 값은 </a:t>
            </a:r>
            <a:r>
              <a:rPr lang="en-US" altLang="ko-KR" sz="1400" dirty="0"/>
              <a:t>2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그러나 이니셜 </a:t>
            </a:r>
            <a:r>
              <a:rPr lang="ko-KR" altLang="en-US" sz="1400" dirty="0" err="1"/>
              <a:t>라이저를</a:t>
            </a:r>
            <a:r>
              <a:rPr lang="ko-KR" altLang="en-US" sz="1400" dirty="0"/>
              <a:t> 추가하여 이름</a:t>
            </a:r>
            <a:r>
              <a:rPr lang="en-US" altLang="ko-KR" sz="1400" dirty="0"/>
              <a:t>, </a:t>
            </a:r>
            <a:r>
              <a:rPr lang="ko-KR" altLang="en-US" sz="1400" dirty="0"/>
              <a:t>특정 값을 지정할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 다음 열거형에서 </a:t>
            </a:r>
            <a:r>
              <a:rPr lang="en-US" altLang="ko-KR" sz="1400" dirty="0"/>
              <a:t>green</a:t>
            </a:r>
            <a:r>
              <a:rPr lang="ko-KR" altLang="en-US" sz="1400" dirty="0"/>
              <a:t>의 값은 </a:t>
            </a:r>
            <a:r>
              <a:rPr lang="en-US" altLang="ko-KR" sz="1400" dirty="0"/>
              <a:t>5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 err="1">
                <a:solidFill>
                  <a:schemeClr val="accent1"/>
                </a:solidFill>
              </a:rPr>
              <a:t>enum</a:t>
            </a:r>
            <a:r>
              <a:rPr lang="en-US" altLang="ko-KR" sz="1400" dirty="0">
                <a:solidFill>
                  <a:schemeClr val="accent1"/>
                </a:solidFill>
              </a:rPr>
              <a:t> color { red, green = 5, blue };</a:t>
            </a:r>
          </a:p>
          <a:p>
            <a:r>
              <a:rPr lang="en-US" altLang="ko-KR" sz="1400" dirty="0"/>
              <a:t>Here, blue will have a value of 6 because each name will be one greater than the one that precedes it.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9760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C205E-3E00-489C-DCF9-AC81ED7B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변수 선언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A3BC97-F9D4-69B2-C2B8-73A3A590B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081437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A variable definition tells the compiler where and how much storage to create for the variable. A variable definition specifies a data type, and contains a list of one or more variables of that type as follows −</a:t>
            </a:r>
          </a:p>
          <a:p>
            <a:endParaRPr lang="en-US" altLang="ko-KR" dirty="0"/>
          </a:p>
          <a:p>
            <a:r>
              <a:rPr lang="en-US" altLang="ko-KR" dirty="0"/>
              <a:t>type </a:t>
            </a:r>
            <a:r>
              <a:rPr lang="en-US" altLang="ko-KR" dirty="0" err="1"/>
              <a:t>variable_list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Here, type must be a valid C++ data type including char, </a:t>
            </a:r>
            <a:r>
              <a:rPr lang="en-US" altLang="ko-KR" dirty="0" err="1"/>
              <a:t>w_char</a:t>
            </a:r>
            <a:r>
              <a:rPr lang="en-US" altLang="ko-KR" dirty="0"/>
              <a:t>, int, float, double, bool or any user-defined object, etc., and </a:t>
            </a:r>
            <a:r>
              <a:rPr lang="en-US" altLang="ko-KR" dirty="0" err="1"/>
              <a:t>variable_list</a:t>
            </a:r>
            <a:r>
              <a:rPr lang="en-US" altLang="ko-KR" dirty="0"/>
              <a:t> may consist of one or more identifier names separated by commas. Some valid declarations are shown here −</a:t>
            </a:r>
          </a:p>
          <a:p>
            <a:endParaRPr lang="en-US" altLang="ko-KR" dirty="0"/>
          </a:p>
          <a:p>
            <a:r>
              <a:rPr lang="en-US" altLang="ko-KR" dirty="0"/>
              <a:t>int    </a:t>
            </a:r>
            <a:r>
              <a:rPr lang="en-US" altLang="ko-KR" dirty="0" err="1"/>
              <a:t>i</a:t>
            </a:r>
            <a:r>
              <a:rPr lang="en-US" altLang="ko-KR" dirty="0"/>
              <a:t>, j, k;</a:t>
            </a:r>
          </a:p>
          <a:p>
            <a:r>
              <a:rPr lang="en-US" altLang="ko-KR" dirty="0"/>
              <a:t>char   c, </a:t>
            </a:r>
            <a:r>
              <a:rPr lang="en-US" altLang="ko-KR" dirty="0" err="1"/>
              <a:t>ch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float  f, salary;</a:t>
            </a:r>
          </a:p>
          <a:p>
            <a:r>
              <a:rPr lang="en-US" altLang="ko-KR" dirty="0"/>
              <a:t>double d;</a:t>
            </a:r>
          </a:p>
          <a:p>
            <a:r>
              <a:rPr lang="en-US" altLang="ko-KR" dirty="0"/>
              <a:t>The line int </a:t>
            </a:r>
            <a:r>
              <a:rPr lang="en-US" altLang="ko-KR" dirty="0" err="1"/>
              <a:t>i</a:t>
            </a:r>
            <a:r>
              <a:rPr lang="en-US" altLang="ko-KR" dirty="0"/>
              <a:t>, j, k; both declares and defines the variables </a:t>
            </a:r>
            <a:r>
              <a:rPr lang="en-US" altLang="ko-KR" dirty="0" err="1"/>
              <a:t>i</a:t>
            </a:r>
            <a:r>
              <a:rPr lang="en-US" altLang="ko-KR" dirty="0"/>
              <a:t>, j and k; which instructs the compiler to create variables named </a:t>
            </a:r>
            <a:r>
              <a:rPr lang="en-US" altLang="ko-KR" dirty="0" err="1"/>
              <a:t>i</a:t>
            </a:r>
            <a:r>
              <a:rPr lang="en-US" altLang="ko-KR" dirty="0"/>
              <a:t>, j and k of type int.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286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4775A-AEE9-B053-B3C6-CC6A3970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 변수 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094C4D-40F9-DDFD-D324-B7A5C359A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043" y="1825625"/>
            <a:ext cx="5373757" cy="4351338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변수는 프로그램이 조작할 수 있는 명명된 저장소를 제공합니다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. C++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의 각 변수에는 변수 메모리의 크기와 레이아웃을 결정하는 특정 유형이 있습니다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해당 메모리 내에 저장할 수 있는 값의 범위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변수에 적용할 수 있는 작업 집합입니다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.
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변수 이름은 문자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숫자 및 밑줄 문자로 구성될 수 있습니다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문자 또는 밑줄로 시작해야 합니다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C++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는 대소문자를 구분하기 때문에 대문자와 소문자는 구별됩니다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.
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지난 장에서 설명한 것처럼 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C++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에는 다음과 같은 기본 유형의 변수가 있습니다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ko-KR" altLang="en-US" sz="20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64D3C93-C91A-E9D5-ACD4-1AEB1956D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72168"/>
              </p:ext>
            </p:extLst>
          </p:nvPr>
        </p:nvGraphicFramePr>
        <p:xfrm>
          <a:off x="6370983" y="1693861"/>
          <a:ext cx="5552661" cy="43586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45435">
                  <a:extLst>
                    <a:ext uri="{9D8B030D-6E8A-4147-A177-3AD203B41FA5}">
                      <a16:colId xmlns:a16="http://schemas.microsoft.com/office/drawing/2014/main" val="193868772"/>
                    </a:ext>
                  </a:extLst>
                </a:gridCol>
                <a:gridCol w="4807226">
                  <a:extLst>
                    <a:ext uri="{9D8B030D-6E8A-4147-A177-3AD203B41FA5}">
                      <a16:colId xmlns:a16="http://schemas.microsoft.com/office/drawing/2014/main" val="4079319772"/>
                    </a:ext>
                  </a:extLst>
                </a:gridCol>
              </a:tblGrid>
              <a:tr h="543917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>
                          <a:effectLst/>
                        </a:rPr>
                        <a:t>Sr.No</a:t>
                      </a:r>
                      <a:endParaRPr lang="en-US" sz="1400" b="1" dirty="0">
                        <a:effectLst/>
                        <a:latin typeface="inherit"/>
                      </a:endParaRPr>
                    </a:p>
                  </a:txBody>
                  <a:tcPr marL="59121" marR="59121" marT="59121" marB="59121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Type &amp; Description</a:t>
                      </a:r>
                      <a:endParaRPr lang="en-US" sz="1400" b="1" dirty="0">
                        <a:effectLst/>
                        <a:latin typeface="inherit"/>
                      </a:endParaRPr>
                    </a:p>
                  </a:txBody>
                  <a:tcPr marL="59121" marR="59121" marT="59121" marB="59121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683018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1</a:t>
                      </a:r>
                    </a:p>
                  </a:txBody>
                  <a:tcPr marL="59121" marR="59121" marT="59121" marB="5912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bool</a:t>
                      </a:r>
                      <a:endParaRPr lang="en-US" sz="1400" dirty="0">
                        <a:effectLst/>
                      </a:endParaRPr>
                    </a:p>
                    <a:p>
                      <a:pPr algn="l"/>
                      <a:r>
                        <a:rPr lang="en-US" sz="1400" dirty="0">
                          <a:effectLst/>
                        </a:rPr>
                        <a:t>Stores either value true or false.</a:t>
                      </a:r>
                    </a:p>
                  </a:txBody>
                  <a:tcPr marL="59121" marR="59121" marT="59121" marB="59121" anchor="ctr"/>
                </a:tc>
                <a:extLst>
                  <a:ext uri="{0D108BD9-81ED-4DB2-BD59-A6C34878D82A}">
                    <a16:rowId xmlns:a16="http://schemas.microsoft.com/office/drawing/2014/main" val="3158547847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2</a:t>
                      </a:r>
                    </a:p>
                  </a:txBody>
                  <a:tcPr marL="59121" marR="59121" marT="59121" marB="5912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char</a:t>
                      </a:r>
                      <a:endParaRPr lang="en-US" sz="1400" dirty="0">
                        <a:effectLst/>
                      </a:endParaRPr>
                    </a:p>
                    <a:p>
                      <a:pPr algn="l"/>
                      <a:r>
                        <a:rPr lang="en-US" sz="1400" dirty="0">
                          <a:effectLst/>
                        </a:rPr>
                        <a:t>Typically a single octet (one byte). This is an integer type.</a:t>
                      </a:r>
                    </a:p>
                  </a:txBody>
                  <a:tcPr marL="59121" marR="59121" marT="59121" marB="59121" anchor="ctr"/>
                </a:tc>
                <a:extLst>
                  <a:ext uri="{0D108BD9-81ED-4DB2-BD59-A6C34878D82A}">
                    <a16:rowId xmlns:a16="http://schemas.microsoft.com/office/drawing/2014/main" val="4082654092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3</a:t>
                      </a:r>
                    </a:p>
                  </a:txBody>
                  <a:tcPr marL="59121" marR="59121" marT="59121" marB="5912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int</a:t>
                      </a:r>
                      <a:endParaRPr lang="en-US" sz="1400" dirty="0">
                        <a:effectLst/>
                      </a:endParaRPr>
                    </a:p>
                    <a:p>
                      <a:pPr algn="l"/>
                      <a:r>
                        <a:rPr lang="en-US" sz="1400" dirty="0">
                          <a:effectLst/>
                        </a:rPr>
                        <a:t>The most natural size of integer for the machine.</a:t>
                      </a:r>
                    </a:p>
                  </a:txBody>
                  <a:tcPr marL="59121" marR="59121" marT="59121" marB="59121" anchor="ctr"/>
                </a:tc>
                <a:extLst>
                  <a:ext uri="{0D108BD9-81ED-4DB2-BD59-A6C34878D82A}">
                    <a16:rowId xmlns:a16="http://schemas.microsoft.com/office/drawing/2014/main" val="1045167917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4</a:t>
                      </a:r>
                    </a:p>
                  </a:txBody>
                  <a:tcPr marL="59121" marR="59121" marT="59121" marB="5912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float</a:t>
                      </a:r>
                      <a:endParaRPr lang="en-US" sz="1400" dirty="0">
                        <a:effectLst/>
                      </a:endParaRPr>
                    </a:p>
                    <a:p>
                      <a:pPr algn="l"/>
                      <a:r>
                        <a:rPr lang="en-US" sz="1400" dirty="0">
                          <a:effectLst/>
                        </a:rPr>
                        <a:t>A single-precision floating point value.</a:t>
                      </a:r>
                    </a:p>
                  </a:txBody>
                  <a:tcPr marL="59121" marR="59121" marT="59121" marB="59121" anchor="ctr"/>
                </a:tc>
                <a:extLst>
                  <a:ext uri="{0D108BD9-81ED-4DB2-BD59-A6C34878D82A}">
                    <a16:rowId xmlns:a16="http://schemas.microsoft.com/office/drawing/2014/main" val="325654915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5</a:t>
                      </a:r>
                    </a:p>
                  </a:txBody>
                  <a:tcPr marL="59121" marR="59121" marT="59121" marB="5912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double</a:t>
                      </a:r>
                      <a:endParaRPr lang="en-US" sz="1400" dirty="0">
                        <a:effectLst/>
                      </a:endParaRPr>
                    </a:p>
                    <a:p>
                      <a:pPr algn="l"/>
                      <a:r>
                        <a:rPr lang="en-US" sz="1400" dirty="0">
                          <a:effectLst/>
                        </a:rPr>
                        <a:t>A double-precision floating point value.</a:t>
                      </a:r>
                    </a:p>
                  </a:txBody>
                  <a:tcPr marL="59121" marR="59121" marT="59121" marB="59121" anchor="ctr"/>
                </a:tc>
                <a:extLst>
                  <a:ext uri="{0D108BD9-81ED-4DB2-BD59-A6C34878D82A}">
                    <a16:rowId xmlns:a16="http://schemas.microsoft.com/office/drawing/2014/main" val="2763139363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6</a:t>
                      </a:r>
                    </a:p>
                  </a:txBody>
                  <a:tcPr marL="59121" marR="59121" marT="59121" marB="5912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void</a:t>
                      </a:r>
                      <a:endParaRPr lang="en-US" sz="1400" dirty="0">
                        <a:effectLst/>
                      </a:endParaRPr>
                    </a:p>
                    <a:p>
                      <a:pPr algn="l"/>
                      <a:r>
                        <a:rPr lang="en-US" sz="1400" dirty="0">
                          <a:effectLst/>
                        </a:rPr>
                        <a:t>Represents the absence of type.</a:t>
                      </a:r>
                    </a:p>
                  </a:txBody>
                  <a:tcPr marL="59121" marR="59121" marT="59121" marB="59121" anchor="ctr"/>
                </a:tc>
                <a:extLst>
                  <a:ext uri="{0D108BD9-81ED-4DB2-BD59-A6C34878D82A}">
                    <a16:rowId xmlns:a16="http://schemas.microsoft.com/office/drawing/2014/main" val="615523095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7</a:t>
                      </a:r>
                    </a:p>
                  </a:txBody>
                  <a:tcPr marL="59121" marR="59121" marT="59121" marB="5912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>
                          <a:effectLst/>
                        </a:rPr>
                        <a:t>wchar_t</a:t>
                      </a:r>
                      <a:endParaRPr lang="en-US" sz="1400" dirty="0">
                        <a:effectLst/>
                      </a:endParaRPr>
                    </a:p>
                    <a:p>
                      <a:pPr algn="l"/>
                      <a:r>
                        <a:rPr lang="en-US" sz="1400" dirty="0">
                          <a:effectLst/>
                        </a:rPr>
                        <a:t>A wide character type.</a:t>
                      </a:r>
                    </a:p>
                  </a:txBody>
                  <a:tcPr marL="59121" marR="59121" marT="59121" marB="59121" anchor="ctr"/>
                </a:tc>
                <a:extLst>
                  <a:ext uri="{0D108BD9-81ED-4DB2-BD59-A6C34878D82A}">
                    <a16:rowId xmlns:a16="http://schemas.microsoft.com/office/drawing/2014/main" val="2777467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936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89551-1AA5-1560-C5A2-9D3A3977F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선언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C3720-7B5E-0BE7-5C64-BF14F81409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ko-KR" altLang="en-US" sz="1200" dirty="0"/>
              <a:t>변수 정의는 컴파일러에 변수에 대해 만들 저장소의 위치와 양을 알려줍니다</a:t>
            </a:r>
            <a:r>
              <a:rPr lang="en-US" altLang="ko-KR" sz="1200" dirty="0"/>
              <a:t>. </a:t>
            </a:r>
            <a:r>
              <a:rPr lang="ko-KR" altLang="en-US" sz="1200" dirty="0"/>
              <a:t>변수 정의는 데이터 유형을 지정하며 다음과 같이 해당 유형의 하나 이상의 변수 목록을 포함합니다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chemeClr val="accent1"/>
                </a:solidFill>
              </a:rPr>
              <a:t>type </a:t>
            </a:r>
            <a:r>
              <a:rPr lang="en-US" altLang="ko-KR" sz="1200" dirty="0" err="1">
                <a:solidFill>
                  <a:schemeClr val="accent1"/>
                </a:solidFill>
              </a:rPr>
              <a:t>variable_list</a:t>
            </a:r>
            <a:r>
              <a:rPr lang="en-US" altLang="ko-KR" sz="1200" dirty="0">
                <a:solidFill>
                  <a:schemeClr val="accent1"/>
                </a:solidFill>
              </a:rPr>
              <a:t>;</a:t>
            </a:r>
          </a:p>
          <a:p>
            <a:r>
              <a:rPr lang="ko-KR" altLang="en-US" sz="1200" dirty="0"/>
              <a:t>여기서 </a:t>
            </a:r>
            <a:r>
              <a:rPr lang="en-US" altLang="ko-KR" sz="1200" dirty="0"/>
              <a:t>type</a:t>
            </a:r>
            <a:r>
              <a:rPr lang="ko-KR" altLang="en-US" sz="1200" dirty="0"/>
              <a:t>은 </a:t>
            </a:r>
            <a:r>
              <a:rPr lang="en-US" altLang="ko-KR" sz="1200" dirty="0"/>
              <a:t>char, </a:t>
            </a:r>
            <a:r>
              <a:rPr lang="en-US" altLang="ko-KR" sz="1200" dirty="0" err="1"/>
              <a:t>w_char</a:t>
            </a:r>
            <a:r>
              <a:rPr lang="en-US" altLang="ko-KR" sz="1200" dirty="0"/>
              <a:t>, int, float, double, bool </a:t>
            </a:r>
            <a:r>
              <a:rPr lang="ko-KR" altLang="en-US" sz="1200" dirty="0"/>
              <a:t>또는 사용자 정의 객체 등을 포함하는 유효한 </a:t>
            </a:r>
            <a:r>
              <a:rPr lang="en-US" altLang="ko-KR" sz="1200" dirty="0"/>
              <a:t>C++ </a:t>
            </a:r>
            <a:r>
              <a:rPr lang="ko-KR" altLang="en-US" sz="1200" dirty="0"/>
              <a:t>데이터 유형이어야 하며 </a:t>
            </a:r>
            <a:r>
              <a:rPr lang="en-US" altLang="ko-KR" sz="1200" dirty="0" err="1"/>
              <a:t>variable_list</a:t>
            </a:r>
            <a:r>
              <a:rPr lang="en-US" altLang="ko-KR" sz="1200" dirty="0"/>
              <a:t> </a:t>
            </a:r>
            <a:r>
              <a:rPr lang="ko-KR" altLang="en-US" sz="1200" dirty="0"/>
              <a:t>쉼표로 구분된 하나 이상의 식별자 이름으로 구성될 수 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몇 가지 유효한 선언이 여기에 표시됩니다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chemeClr val="accent1"/>
                </a:solidFill>
              </a:rPr>
              <a:t>int    </a:t>
            </a:r>
            <a:r>
              <a:rPr lang="en-US" altLang="ko-KR" sz="1200" dirty="0" err="1">
                <a:solidFill>
                  <a:schemeClr val="accent1"/>
                </a:solidFill>
              </a:rPr>
              <a:t>i</a:t>
            </a:r>
            <a:r>
              <a:rPr lang="en-US" altLang="ko-KR" sz="1200" dirty="0">
                <a:solidFill>
                  <a:schemeClr val="accent1"/>
                </a:solidFill>
              </a:rPr>
              <a:t>, j, k;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chemeClr val="accent1"/>
                </a:solidFill>
              </a:rPr>
              <a:t>char   c, </a:t>
            </a:r>
            <a:r>
              <a:rPr lang="en-US" altLang="ko-KR" sz="1200" dirty="0" err="1">
                <a:solidFill>
                  <a:schemeClr val="accent1"/>
                </a:solidFill>
              </a:rPr>
              <a:t>ch</a:t>
            </a:r>
            <a:r>
              <a:rPr lang="en-US" altLang="ko-KR" sz="1200" dirty="0">
                <a:solidFill>
                  <a:schemeClr val="accent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chemeClr val="accent1"/>
                </a:solidFill>
              </a:rPr>
              <a:t>float  f, salary;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chemeClr val="accent1"/>
                </a:solidFill>
              </a:rPr>
              <a:t>double d</a:t>
            </a:r>
            <a:r>
              <a:rPr lang="en-US" altLang="ko-KR" sz="1200" dirty="0"/>
              <a:t>;</a:t>
            </a:r>
          </a:p>
          <a:p>
            <a:r>
              <a:rPr lang="ko-KR" altLang="en-US" sz="1200" dirty="0"/>
              <a:t>라인 </a:t>
            </a:r>
            <a:r>
              <a:rPr lang="en-US" altLang="ko-KR" sz="1200" dirty="0"/>
              <a:t>int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, j, k; </a:t>
            </a:r>
            <a:r>
              <a:rPr lang="ko-KR" altLang="en-US" sz="1200" dirty="0"/>
              <a:t>둘 다 변수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, j </a:t>
            </a:r>
            <a:r>
              <a:rPr lang="ko-KR" altLang="en-US" sz="1200" dirty="0"/>
              <a:t>및 </a:t>
            </a:r>
            <a:r>
              <a:rPr lang="en-US" altLang="ko-KR" sz="1200" dirty="0"/>
              <a:t>k</a:t>
            </a:r>
            <a:r>
              <a:rPr lang="ko-KR" altLang="en-US" sz="1200" dirty="0"/>
              <a:t>를 선언하고 정의합니다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컴파일러가 </a:t>
            </a:r>
            <a:r>
              <a:rPr lang="en-US" altLang="ko-KR" sz="1200" dirty="0"/>
              <a:t>int </a:t>
            </a:r>
            <a:r>
              <a:rPr lang="ko-KR" altLang="en-US" sz="1200" dirty="0"/>
              <a:t>유형의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, j </a:t>
            </a:r>
            <a:r>
              <a:rPr lang="ko-KR" altLang="en-US" sz="1200" dirty="0"/>
              <a:t>및 </a:t>
            </a:r>
            <a:r>
              <a:rPr lang="en-US" altLang="ko-KR" sz="1200" dirty="0"/>
              <a:t>k</a:t>
            </a:r>
            <a:r>
              <a:rPr lang="ko-KR" altLang="en-US" sz="1200" dirty="0"/>
              <a:t>라는 변수를 생성하도록 지시합니다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1C8A40-C754-61A0-60D1-361980428F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변수는 선언에서 초기화</a:t>
            </a:r>
            <a:r>
              <a:rPr lang="en-US" altLang="ko-KR" sz="1200" dirty="0"/>
              <a:t>(</a:t>
            </a:r>
            <a:r>
              <a:rPr lang="ko-KR" altLang="en-US" sz="1200" dirty="0"/>
              <a:t>초기 값 할당</a:t>
            </a:r>
            <a:r>
              <a:rPr lang="en-US" altLang="ko-KR" sz="1200" dirty="0"/>
              <a:t>)</a:t>
            </a:r>
            <a:r>
              <a:rPr lang="ko-KR" altLang="en-US" sz="1200" dirty="0"/>
              <a:t>할 수 있습니다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이니셜라이저는</a:t>
            </a:r>
            <a:r>
              <a:rPr lang="ko-KR" altLang="en-US" sz="1200" dirty="0"/>
              <a:t> 등호와 다음과 같은 상수 표현식으로 구성됩니다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chemeClr val="accent1"/>
                </a:solidFill>
              </a:rPr>
              <a:t>type </a:t>
            </a:r>
            <a:r>
              <a:rPr lang="en-US" altLang="ko-KR" sz="1200" dirty="0" err="1">
                <a:solidFill>
                  <a:schemeClr val="accent1"/>
                </a:solidFill>
              </a:rPr>
              <a:t>variable_name</a:t>
            </a:r>
            <a:r>
              <a:rPr lang="en-US" altLang="ko-KR" sz="1200" dirty="0">
                <a:solidFill>
                  <a:schemeClr val="accent1"/>
                </a:solidFill>
              </a:rPr>
              <a:t> = value;</a:t>
            </a:r>
          </a:p>
          <a:p>
            <a:r>
              <a:rPr lang="ko-KR" altLang="en-US" sz="1200" dirty="0"/>
              <a:t>예 몇가지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>
                <a:solidFill>
                  <a:schemeClr val="accent1"/>
                </a:solidFill>
              </a:rPr>
              <a:t>extern int d = 3, f = 5;    // declaration of d and f. 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chemeClr val="accent1"/>
                </a:solidFill>
              </a:rPr>
              <a:t>int d = 3, f = 5;           // definition and initializing d and f. 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chemeClr val="accent1"/>
                </a:solidFill>
              </a:rPr>
              <a:t>byte z = 22;                // definition and initializes z. 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chemeClr val="accent1"/>
                </a:solidFill>
              </a:rPr>
              <a:t>char x = 'x';               // the variable x has the value 'x'.</a:t>
            </a:r>
          </a:p>
          <a:p>
            <a:r>
              <a:rPr lang="ko-KR" altLang="en-US" sz="1200" dirty="0" err="1"/>
              <a:t>이니셜라이저가</a:t>
            </a:r>
            <a:r>
              <a:rPr lang="ko-KR" altLang="en-US" sz="1200" dirty="0"/>
              <a:t> 없는 정의의 경우</a:t>
            </a:r>
            <a:r>
              <a:rPr lang="en-US" altLang="ko-KR" sz="1200" dirty="0"/>
              <a:t>: </a:t>
            </a:r>
            <a:r>
              <a:rPr lang="ko-KR" altLang="en-US" sz="1200" dirty="0"/>
              <a:t>정적 저장 기간이 있는 변수는 </a:t>
            </a:r>
            <a:r>
              <a:rPr lang="en-US" altLang="ko-KR" sz="1200" dirty="0"/>
              <a:t>NULL</a:t>
            </a:r>
            <a:r>
              <a:rPr lang="ko-KR" altLang="en-US" sz="1200" dirty="0"/>
              <a:t>로 암시적으로 초기화됩니다</a:t>
            </a:r>
            <a:r>
              <a:rPr lang="en-US" altLang="ko-KR" sz="1200" dirty="0"/>
              <a:t>(</a:t>
            </a:r>
            <a:r>
              <a:rPr lang="ko-KR" altLang="en-US" sz="1200" dirty="0"/>
              <a:t>모든 바이트의 값은 </a:t>
            </a:r>
            <a:r>
              <a:rPr lang="en-US" altLang="ko-KR" sz="1200" dirty="0"/>
              <a:t>0</a:t>
            </a:r>
            <a:r>
              <a:rPr lang="ko-KR" altLang="en-US" sz="1200" dirty="0"/>
              <a:t>입니다</a:t>
            </a:r>
            <a:r>
              <a:rPr lang="en-US" altLang="ko-KR" sz="1200" dirty="0"/>
              <a:t>). </a:t>
            </a:r>
            <a:r>
              <a:rPr lang="ko-KR" altLang="en-US" sz="1200" dirty="0"/>
              <a:t>다른 모든 변수의 초기값은 정의되지 않습니다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30513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E53E7-86B0-76B9-EE1A-1C14A88D5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선언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1CA2D-70FA-8292-2857-7A507E1EE0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변수 선언은 컴파일러가 변수에 대한 완전한 세부 정보 없이도 추가 컴파일을 진행할 수 있도록 지정된 형식 및 이름을 가진 하나의 변수가 존재한다는 것을 컴파일러에 보증합니다</a:t>
            </a:r>
            <a:r>
              <a:rPr lang="en-US" altLang="ko-KR" sz="1400" dirty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변수 선언은 컴파일 시에만 의미가 있으며 컴파일러는 프로그램을 연결할 때 실제 변수 정의가 필요합니다</a:t>
            </a:r>
            <a:r>
              <a:rPr lang="en-US" altLang="ko-KR" sz="1400" dirty="0">
                <a:solidFill>
                  <a:srgbClr val="000000"/>
                </a:solidFill>
                <a:latin typeface="Verdana" panose="020B0604030504040204" pitchFamily="34" charset="0"/>
              </a:rPr>
              <a:t>.
</a:t>
            </a:r>
            <a:r>
              <a:rPr lang="ko-K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변수 선언은 여러 파일을 사용하고 프로그램 링크 시 사용할 수 있는 파일 중 하나에서 변수를 정의할 때 유용합니다</a:t>
            </a:r>
            <a:r>
              <a:rPr lang="en-US" altLang="ko-KR" sz="1400" dirty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Verdana" panose="020B0604030504040204" pitchFamily="34" charset="0"/>
              </a:rPr>
              <a:t>extern </a:t>
            </a:r>
            <a:r>
              <a:rPr lang="ko-K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키워드를 사용하여 어느 위치에서나 변수를 선언할 수 있습니다</a:t>
            </a:r>
            <a:r>
              <a:rPr lang="en-US" altLang="ko-KR" sz="1400" dirty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Verdana" panose="020B0604030504040204" pitchFamily="34" charset="0"/>
              </a:rPr>
              <a:t>C++ </a:t>
            </a:r>
            <a:r>
              <a:rPr lang="ko-K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프로그램에서 변수를 여러 번 선언할 수 있지만 파일</a:t>
            </a:r>
            <a:r>
              <a:rPr lang="en-US" altLang="ko-KR" sz="14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함수 또는 코드 블록에서 한 번만 정의할 수 있습니다</a:t>
            </a:r>
            <a:r>
              <a:rPr lang="en-US" altLang="ko-KR" sz="14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D09B48-4CFB-4D81-0007-226A5A60E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37622"/>
            <a:ext cx="5928537" cy="3914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7BC287E-D810-3AAB-0B44-5AB2F4B98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777" y="4824619"/>
            <a:ext cx="5949760" cy="80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93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30C09-255E-4943-74E9-F003F20D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지역변수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455EA5-43CA-97AD-BB52-D74BC31465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함수 또는 블록 내에서 선언된 변수는 지역 변수입니다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해당 함수 또는 코드 블록 내에 있는 문에서만 사용할 수 있습니다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지역 변수는 자체 외부의 함수에 알려져 있지 않습니다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다음은 지역 변수를 사용하는 예제입니다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지역변수는 프로그래머가 초기화 해야 합니다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endParaRPr lang="ko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D069C5A-C682-BEA1-EAA2-1DF0D7DEA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692" y="1364692"/>
            <a:ext cx="5450394" cy="26366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C954D94-90AB-BB1C-C411-85654A4EE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596" y="4364262"/>
            <a:ext cx="6010490" cy="63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10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FDD11-666D-4796-3A6E-BBA1150C8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글로벌 변수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B400E-8ECE-5707-CB90-06EF1EB12B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전역 변수는 일반적으로 프로그램 맨 위에 있는 모든 함수 외부에서 정의됩니다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전역 변수는 프로그램의 수명 동안 값을 유지합니다</a:t>
            </a:r>
            <a:r>
              <a:rPr lang="en-US" altLang="ko-KR" sz="1800" dirty="0"/>
              <a:t>.
</a:t>
            </a:r>
            <a:r>
              <a:rPr lang="ko-KR" altLang="en-US" sz="1800" dirty="0"/>
              <a:t>전역 변수는 모든 함수에서 액세스할 수 있습니다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ko-KR" altLang="en-US" sz="1800" dirty="0"/>
              <a:t>전역 변수는 선언 후 전체 프로그램에서 사용할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다음은 전역 및 지역 변수를 사용하는 예제입니다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글로벌 변수는 시스템 초기화 합니다</a:t>
            </a:r>
            <a:r>
              <a:rPr lang="en-US" altLang="ko-KR" sz="1800" dirty="0"/>
              <a:t>. </a:t>
            </a:r>
            <a:endParaRPr lang="ko-KR" altLang="en-US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B30AEF-A209-3EB3-E5C8-7AE67FCA6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690688"/>
            <a:ext cx="5991730" cy="32095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A58B38-AEAA-12B9-942C-003006A6F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5186140"/>
            <a:ext cx="5991730" cy="60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73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5BFAD-AA5E-D680-3330-A4826C77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리터럴</a:t>
            </a:r>
            <a:r>
              <a:rPr lang="en-US" altLang="ko-KR" dirty="0"/>
              <a:t>(literal)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4B69F-EA8C-5BA5-A1C5-778AA55CE2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상수는 프로그램이 변경할 수 없는 고정 값을 나타내며 </a:t>
            </a:r>
            <a:r>
              <a:rPr lang="ko-KR" alt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리터럴이라고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합니다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.
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상수는 기본 데이터 유형 중 하나일 수 있으며 정수 숫자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부동 소수점 숫자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문자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문자열 및 </a:t>
            </a:r>
            <a:r>
              <a:rPr lang="ko-KR" alt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부울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값으로 나눌 수 있습니다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.
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다시 말하지만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상수는 정의 후에 값을 수정할 수 없다는 점을 제외하고는 일반 변수처럼 처리됩니다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.
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정수 </a:t>
            </a:r>
            <a:r>
              <a:rPr lang="ko-KR" alt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리터럴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
정수 </a:t>
            </a:r>
            <a:r>
              <a:rPr lang="ko-KR" alt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리터럴은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10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진수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, 8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진수 또는 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16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진수 상수일 수 있습니다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접두사는 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base 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또는 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radix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를 지정합니다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: 16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진수의 경우 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0x 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또는 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0X, 8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진수의 경우 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0, 10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진수의 경우 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nothing.
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정수 </a:t>
            </a:r>
            <a:r>
              <a:rPr lang="ko-KR" alt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리터럴에는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u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와 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L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의 조합인 접미사가 있을 수도 있습니다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각각 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unsigned 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및 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long). 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접미사는 대문자 또는 소문자일 수 있으며 순서에 관계없이 사용할 수 있습니다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B78842-83BE-8D81-A49B-59A680482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>
                <a:solidFill>
                  <a:schemeClr val="accent1"/>
                </a:solidFill>
              </a:rPr>
              <a:t>212         // Legal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accent1"/>
                </a:solidFill>
              </a:rPr>
              <a:t>215u        // Legal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accent1"/>
                </a:solidFill>
              </a:rPr>
              <a:t>0xFeeL      // Legal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accent1"/>
                </a:solidFill>
              </a:rPr>
              <a:t>078         // Illegal: 8 is not an octal digit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accent1"/>
                </a:solidFill>
              </a:rPr>
              <a:t>03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accent1"/>
                </a:solidFill>
              </a:rPr>
              <a:t>2UU       // Illegal: cannot repeat a suffix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accent1"/>
                </a:solidFill>
              </a:rPr>
              <a:t>85         // decimal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accent1"/>
                </a:solidFill>
              </a:rPr>
              <a:t>0213       // octal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accent1"/>
                </a:solidFill>
              </a:rPr>
              <a:t>0x4b       // hexadecimal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accent1"/>
                </a:solidFill>
              </a:rPr>
              <a:t>30         // int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accent1"/>
                </a:solidFill>
              </a:rPr>
              <a:t>30u        // unsigned int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accent1"/>
                </a:solidFill>
              </a:rPr>
              <a:t>30l        // long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accent1"/>
                </a:solidFill>
              </a:rPr>
              <a:t>30ul       // unsigned long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514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CBA5A-8566-E6AB-F9FA-5BFE9A58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실수</a:t>
            </a:r>
            <a:r>
              <a:rPr lang="en-US" altLang="ko-KR" dirty="0"/>
              <a:t> </a:t>
            </a:r>
            <a:r>
              <a:rPr lang="ko-KR" altLang="en-US" dirty="0" err="1"/>
              <a:t>리터럴</a:t>
            </a:r>
            <a:r>
              <a:rPr lang="en-US" altLang="ko-KR" dirty="0"/>
              <a:t>(floating</a:t>
            </a:r>
            <a:r>
              <a:rPr lang="ko-KR" altLang="en-US" dirty="0"/>
              <a:t> </a:t>
            </a:r>
            <a:r>
              <a:rPr lang="en-US" altLang="ko-KR" dirty="0"/>
              <a:t>point</a:t>
            </a:r>
            <a:r>
              <a:rPr lang="ko-KR" altLang="en-US" dirty="0"/>
              <a:t> </a:t>
            </a:r>
            <a:r>
              <a:rPr lang="en-US" altLang="ko-KR" dirty="0"/>
              <a:t>number</a:t>
            </a:r>
            <a:r>
              <a:rPr lang="ko-KR" altLang="en-US" dirty="0"/>
              <a:t> </a:t>
            </a:r>
            <a:r>
              <a:rPr lang="en-US" altLang="ko-KR" dirty="0"/>
              <a:t>literal)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9F8702-CF5C-C400-7213-436FC473A4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부동 소수점 </a:t>
            </a:r>
            <a:r>
              <a:rPr lang="ko-KR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리터럴에는</a:t>
            </a:r>
            <a:r>
              <a:rPr lang="ko-KR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정수 부분</a:t>
            </a:r>
            <a:r>
              <a:rPr lang="en-US" altLang="ko-KR" sz="18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소수점</a:t>
            </a:r>
            <a:r>
              <a:rPr lang="en-US" altLang="ko-KR" sz="18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소수 부분 및 지수 부분이 있습니다</a:t>
            </a:r>
            <a:r>
              <a:rPr lang="en-US" altLang="ko-KR" sz="1800" dirty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부동 소수점 </a:t>
            </a:r>
            <a:r>
              <a:rPr lang="ko-KR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리터럴은</a:t>
            </a:r>
            <a:r>
              <a:rPr lang="ko-KR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Verdana" panose="020B0604030504040204" pitchFamily="34" charset="0"/>
              </a:rPr>
              <a:t>10</a:t>
            </a:r>
            <a:r>
              <a:rPr lang="ko-KR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진수 형식 또는 지수 형식으로 나타낼 수 있습니다</a:t>
            </a:r>
            <a:r>
              <a:rPr lang="en-US" altLang="ko-KR" sz="1800" dirty="0">
                <a:solidFill>
                  <a:srgbClr val="000000"/>
                </a:solidFill>
                <a:latin typeface="Verdana" panose="020B0604030504040204" pitchFamily="34" charset="0"/>
              </a:rPr>
              <a:t>.
10</a:t>
            </a:r>
            <a:r>
              <a:rPr lang="ko-KR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진수 형식을 사용하여 표현할 때는 소수점</a:t>
            </a:r>
            <a:r>
              <a:rPr lang="en-US" altLang="ko-KR" sz="18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지수 또는 둘 다를 포함해야 하며</a:t>
            </a:r>
            <a:r>
              <a:rPr lang="en-US" altLang="ko-KR" sz="18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지수 형식을 사용하여 표현할 때는 정수 부분</a:t>
            </a:r>
            <a:r>
              <a:rPr lang="en-US" altLang="ko-KR" sz="18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소수 부분 또는 둘 다를 포함해야 합니다</a:t>
            </a:r>
            <a:r>
              <a:rPr lang="en-US" altLang="ko-KR" sz="1800" dirty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부호 있는 지수는 </a:t>
            </a:r>
            <a:r>
              <a:rPr lang="en-US" altLang="ko-KR" sz="1800" dirty="0">
                <a:solidFill>
                  <a:srgbClr val="000000"/>
                </a:solidFill>
                <a:latin typeface="Verdana" panose="020B0604030504040204" pitchFamily="34" charset="0"/>
              </a:rPr>
              <a:t>e </a:t>
            </a:r>
            <a:r>
              <a:rPr lang="ko-KR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또는 </a:t>
            </a:r>
            <a:r>
              <a:rPr lang="en-US" altLang="ko-KR" sz="1800" dirty="0">
                <a:solidFill>
                  <a:srgbClr val="000000"/>
                </a:solidFill>
                <a:latin typeface="Verdana" panose="020B0604030504040204" pitchFamily="34" charset="0"/>
              </a:rPr>
              <a:t>E</a:t>
            </a:r>
            <a:r>
              <a:rPr lang="ko-KR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에 의해 도입됩니다</a:t>
            </a:r>
            <a:r>
              <a:rPr lang="en-US" altLang="ko-KR" sz="1800" dirty="0">
                <a:solidFill>
                  <a:srgbClr val="000000"/>
                </a:solidFill>
                <a:latin typeface="Verdana" panose="020B0604030504040204" pitchFamily="34" charset="0"/>
              </a:rPr>
              <a:t>.
</a:t>
            </a:r>
            <a:r>
              <a:rPr lang="ko-KR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다음은 부동 소수점 </a:t>
            </a:r>
            <a:r>
              <a:rPr lang="ko-KR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리터럴의</a:t>
            </a:r>
            <a:r>
              <a:rPr lang="ko-KR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몇 가지 예입니다</a:t>
            </a:r>
            <a:r>
              <a:rPr lang="en-US" altLang="ko-KR" sz="18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ko-KR" altLang="en-US" sz="18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5BDAC5-43FD-FA83-67CC-96BA4B1EEC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chemeClr val="accent1"/>
                </a:solidFill>
              </a:rPr>
              <a:t>3.14159       // Legal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1"/>
                </a:solidFill>
              </a:rPr>
              <a:t>314159E-5L    // Legal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1"/>
                </a:solidFill>
              </a:rPr>
              <a:t>510E          // Illegal: incomplete exponent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1"/>
                </a:solidFill>
              </a:rPr>
              <a:t>210f          // Illegal: no decimal or exponent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1"/>
                </a:solidFill>
              </a:rPr>
              <a:t>.e55          // Illegal: missing integer or fraction</a:t>
            </a:r>
            <a:endParaRPr lang="ko-KR" altLang="en-US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101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EFD5B-C2FA-6268-5B73-427952C8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</a:t>
            </a:r>
            <a:r>
              <a:rPr lang="en-US" altLang="ko-KR" dirty="0"/>
              <a:t> </a:t>
            </a:r>
            <a:r>
              <a:rPr lang="ko-KR" altLang="en-US" dirty="0" err="1"/>
              <a:t>리터럴</a:t>
            </a:r>
            <a:r>
              <a:rPr lang="en-US" altLang="ko-KR" dirty="0"/>
              <a:t>(Character</a:t>
            </a:r>
            <a:r>
              <a:rPr lang="ko-KR" altLang="en-US" dirty="0"/>
              <a:t> </a:t>
            </a:r>
            <a:r>
              <a:rPr lang="en-US" altLang="ko-KR" dirty="0"/>
              <a:t>Literal)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1423B-1F1D-43CA-D627-F4867355A1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문자 </a:t>
            </a:r>
            <a:r>
              <a:rPr lang="ko-KR" alt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리터럴은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작은따옴표로 묶습니다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  <a:r>
              <a:rPr lang="ko-KR" alt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리터럴이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L(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대문자만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로 시작하는 경우 와이드 문자 </a:t>
            </a:r>
            <a:r>
              <a:rPr lang="ko-KR" alt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리터럴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예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: </a:t>
            </a:r>
            <a:r>
              <a:rPr lang="en-US" altLang="ko-KR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L'x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')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이며 </a:t>
            </a:r>
            <a:r>
              <a:rPr lang="en-US" altLang="ko-KR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wchar_t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유형의 변수에 저장해야 합니다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그렇지 않으면 좁은 문자 </a:t>
            </a:r>
            <a:r>
              <a:rPr lang="ko-KR" alt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리터럴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예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: 'x')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이며 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char 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유형의 간단한 변수에 저장할 수 있습니다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.
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문자 </a:t>
            </a:r>
            <a:r>
              <a:rPr lang="ko-KR" alt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리터럴은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일반 문자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예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: 'x'), 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이스케이프 시퀀스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예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: '\t') 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또는 범용 문자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예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: '\u02C0')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일 수 있습니다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.
C++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에는 백슬래시가 앞에 올 때 특별한 의미가 있는 특정 문자가 있으며 줄 바꿈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(\n) 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또는 탭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(\t)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과 같이 나타내는 데 사용됩니다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여기에 이러한 이스케이프 시퀀스 코드 중 일부의 목록이 있습니다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ko-KR" altLang="en-US" sz="1600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071A2AEA-519A-3F45-0CE5-D8FEF18AEEC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12799158"/>
              </p:ext>
            </p:extLst>
          </p:nvPr>
        </p:nvGraphicFramePr>
        <p:xfrm>
          <a:off x="6172200" y="2083423"/>
          <a:ext cx="5181600" cy="383498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4262391279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45614171"/>
                    </a:ext>
                  </a:extLst>
                </a:gridCol>
              </a:tblGrid>
              <a:tr h="26195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Escape sequence</a:t>
                      </a:r>
                      <a:endParaRPr lang="en-US" sz="1100" b="1" dirty="0">
                        <a:effectLst/>
                        <a:latin typeface="inherit"/>
                      </a:endParaRPr>
                    </a:p>
                  </a:txBody>
                  <a:tcPr marL="46777" marR="46777" marT="46777" marB="46777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Meaning</a:t>
                      </a:r>
                      <a:endParaRPr lang="en-US" sz="1100" b="1" dirty="0">
                        <a:effectLst/>
                        <a:latin typeface="inherit"/>
                      </a:endParaRPr>
                    </a:p>
                  </a:txBody>
                  <a:tcPr marL="46777" marR="46777" marT="46777" marB="46777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264880"/>
                  </a:ext>
                </a:extLst>
              </a:tr>
              <a:tr h="261953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dirty="0">
                          <a:effectLst/>
                        </a:rPr>
                        <a:t>\\</a:t>
                      </a:r>
                    </a:p>
                  </a:txBody>
                  <a:tcPr marL="46777" marR="46777" marT="46777" marB="4677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\ character</a:t>
                      </a:r>
                    </a:p>
                  </a:txBody>
                  <a:tcPr marL="46777" marR="46777" marT="46777" marB="46777" anchor="ctr"/>
                </a:tc>
                <a:extLst>
                  <a:ext uri="{0D108BD9-81ED-4DB2-BD59-A6C34878D82A}">
                    <a16:rowId xmlns:a16="http://schemas.microsoft.com/office/drawing/2014/main" val="680893992"/>
                  </a:ext>
                </a:extLst>
              </a:tr>
              <a:tr h="261953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dirty="0">
                          <a:effectLst/>
                        </a:rPr>
                        <a:t>\'</a:t>
                      </a:r>
                    </a:p>
                  </a:txBody>
                  <a:tcPr marL="46777" marR="46777" marT="46777" marB="4677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' character</a:t>
                      </a:r>
                    </a:p>
                  </a:txBody>
                  <a:tcPr marL="46777" marR="46777" marT="46777" marB="46777" anchor="ctr"/>
                </a:tc>
                <a:extLst>
                  <a:ext uri="{0D108BD9-81ED-4DB2-BD59-A6C34878D82A}">
                    <a16:rowId xmlns:a16="http://schemas.microsoft.com/office/drawing/2014/main" val="255560935"/>
                  </a:ext>
                </a:extLst>
              </a:tr>
              <a:tr h="251605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>
                          <a:effectLst/>
                        </a:rPr>
                        <a:t>\"</a:t>
                      </a:r>
                    </a:p>
                  </a:txBody>
                  <a:tcPr marL="46777" marR="46777" marT="46777" marB="4677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" character</a:t>
                      </a:r>
                    </a:p>
                  </a:txBody>
                  <a:tcPr marL="46777" marR="46777" marT="46777" marB="46777" anchor="ctr"/>
                </a:tc>
                <a:extLst>
                  <a:ext uri="{0D108BD9-81ED-4DB2-BD59-A6C34878D82A}">
                    <a16:rowId xmlns:a16="http://schemas.microsoft.com/office/drawing/2014/main" val="3997321112"/>
                  </a:ext>
                </a:extLst>
              </a:tr>
              <a:tr h="261953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dirty="0">
                          <a:effectLst/>
                        </a:rPr>
                        <a:t>\?</a:t>
                      </a:r>
                    </a:p>
                  </a:txBody>
                  <a:tcPr marL="46777" marR="46777" marT="46777" marB="4677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? character</a:t>
                      </a:r>
                    </a:p>
                  </a:txBody>
                  <a:tcPr marL="46777" marR="46777" marT="46777" marB="46777" anchor="ctr"/>
                </a:tc>
                <a:extLst>
                  <a:ext uri="{0D108BD9-81ED-4DB2-BD59-A6C34878D82A}">
                    <a16:rowId xmlns:a16="http://schemas.microsoft.com/office/drawing/2014/main" val="3172079400"/>
                  </a:ext>
                </a:extLst>
              </a:tr>
              <a:tr h="261953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\a</a:t>
                      </a:r>
                    </a:p>
                  </a:txBody>
                  <a:tcPr marL="46777" marR="46777" marT="46777" marB="4677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Alert or bell</a:t>
                      </a:r>
                    </a:p>
                  </a:txBody>
                  <a:tcPr marL="46777" marR="46777" marT="46777" marB="46777" anchor="ctr"/>
                </a:tc>
                <a:extLst>
                  <a:ext uri="{0D108BD9-81ED-4DB2-BD59-A6C34878D82A}">
                    <a16:rowId xmlns:a16="http://schemas.microsoft.com/office/drawing/2014/main" val="4200934940"/>
                  </a:ext>
                </a:extLst>
              </a:tr>
              <a:tr h="261953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\b</a:t>
                      </a:r>
                    </a:p>
                  </a:txBody>
                  <a:tcPr marL="46777" marR="46777" marT="46777" marB="4677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Backspace</a:t>
                      </a:r>
                    </a:p>
                  </a:txBody>
                  <a:tcPr marL="46777" marR="46777" marT="46777" marB="46777" anchor="ctr"/>
                </a:tc>
                <a:extLst>
                  <a:ext uri="{0D108BD9-81ED-4DB2-BD59-A6C34878D82A}">
                    <a16:rowId xmlns:a16="http://schemas.microsoft.com/office/drawing/2014/main" val="1380704322"/>
                  </a:ext>
                </a:extLst>
              </a:tr>
              <a:tr h="261953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\f</a:t>
                      </a:r>
                    </a:p>
                  </a:txBody>
                  <a:tcPr marL="46777" marR="46777" marT="46777" marB="4677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Form feed</a:t>
                      </a:r>
                    </a:p>
                  </a:txBody>
                  <a:tcPr marL="46777" marR="46777" marT="46777" marB="46777" anchor="ctr"/>
                </a:tc>
                <a:extLst>
                  <a:ext uri="{0D108BD9-81ED-4DB2-BD59-A6C34878D82A}">
                    <a16:rowId xmlns:a16="http://schemas.microsoft.com/office/drawing/2014/main" val="3483761173"/>
                  </a:ext>
                </a:extLst>
              </a:tr>
              <a:tr h="261953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\n</a:t>
                      </a:r>
                    </a:p>
                  </a:txBody>
                  <a:tcPr marL="46777" marR="46777" marT="46777" marB="4677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Newline</a:t>
                      </a:r>
                    </a:p>
                  </a:txBody>
                  <a:tcPr marL="46777" marR="46777" marT="46777" marB="46777" anchor="ctr"/>
                </a:tc>
                <a:extLst>
                  <a:ext uri="{0D108BD9-81ED-4DB2-BD59-A6C34878D82A}">
                    <a16:rowId xmlns:a16="http://schemas.microsoft.com/office/drawing/2014/main" val="1935857885"/>
                  </a:ext>
                </a:extLst>
              </a:tr>
              <a:tr h="261953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\r</a:t>
                      </a:r>
                    </a:p>
                  </a:txBody>
                  <a:tcPr marL="46777" marR="46777" marT="46777" marB="4677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Carriage return</a:t>
                      </a:r>
                    </a:p>
                  </a:txBody>
                  <a:tcPr marL="46777" marR="46777" marT="46777" marB="46777" anchor="ctr"/>
                </a:tc>
                <a:extLst>
                  <a:ext uri="{0D108BD9-81ED-4DB2-BD59-A6C34878D82A}">
                    <a16:rowId xmlns:a16="http://schemas.microsoft.com/office/drawing/2014/main" val="346075086"/>
                  </a:ext>
                </a:extLst>
              </a:tr>
              <a:tr h="261953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\t</a:t>
                      </a:r>
                    </a:p>
                  </a:txBody>
                  <a:tcPr marL="46777" marR="46777" marT="46777" marB="4677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Horizontal tab</a:t>
                      </a:r>
                    </a:p>
                  </a:txBody>
                  <a:tcPr marL="46777" marR="46777" marT="46777" marB="46777" anchor="ctr"/>
                </a:tc>
                <a:extLst>
                  <a:ext uri="{0D108BD9-81ED-4DB2-BD59-A6C34878D82A}">
                    <a16:rowId xmlns:a16="http://schemas.microsoft.com/office/drawing/2014/main" val="42919495"/>
                  </a:ext>
                </a:extLst>
              </a:tr>
              <a:tr h="261953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\v</a:t>
                      </a:r>
                    </a:p>
                  </a:txBody>
                  <a:tcPr marL="46777" marR="46777" marT="46777" marB="4677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Vertical tab</a:t>
                      </a:r>
                    </a:p>
                  </a:txBody>
                  <a:tcPr marL="46777" marR="46777" marT="46777" marB="46777" anchor="ctr"/>
                </a:tc>
                <a:extLst>
                  <a:ext uri="{0D108BD9-81ED-4DB2-BD59-A6C34878D82A}">
                    <a16:rowId xmlns:a16="http://schemas.microsoft.com/office/drawing/2014/main" val="1367468255"/>
                  </a:ext>
                </a:extLst>
              </a:tr>
              <a:tr h="261953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\ooo</a:t>
                      </a:r>
                    </a:p>
                  </a:txBody>
                  <a:tcPr marL="46777" marR="46777" marT="46777" marB="4677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Octal number of one to three digits</a:t>
                      </a:r>
                    </a:p>
                  </a:txBody>
                  <a:tcPr marL="46777" marR="46777" marT="46777" marB="46777" anchor="ctr"/>
                </a:tc>
                <a:extLst>
                  <a:ext uri="{0D108BD9-81ED-4DB2-BD59-A6C34878D82A}">
                    <a16:rowId xmlns:a16="http://schemas.microsoft.com/office/drawing/2014/main" val="2099484790"/>
                  </a:ext>
                </a:extLst>
              </a:tr>
              <a:tr h="430352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\xhh . . .</a:t>
                      </a:r>
                    </a:p>
                  </a:txBody>
                  <a:tcPr marL="46777" marR="46777" marT="46777" marB="4677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Hexadecimal number of one or more digits</a:t>
                      </a:r>
                    </a:p>
                  </a:txBody>
                  <a:tcPr marL="46777" marR="46777" marT="46777" marB="46777" anchor="ctr"/>
                </a:tc>
                <a:extLst>
                  <a:ext uri="{0D108BD9-81ED-4DB2-BD59-A6C34878D82A}">
                    <a16:rowId xmlns:a16="http://schemas.microsoft.com/office/drawing/2014/main" val="3225189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010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1649C30-341D-3A67-68C0-476396D7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Bash (</a:t>
            </a:r>
            <a:r>
              <a:rPr lang="en-US" altLang="ko-KR" dirty="0" err="1"/>
              <a:t>Borune</a:t>
            </a:r>
            <a:r>
              <a:rPr lang="en-US" altLang="ko-KR" dirty="0"/>
              <a:t>-again shell)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730765C-188F-73BF-10A2-5E400D12D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리눅스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맥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OS X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등의 운영 체제의 기본 쉘 </a:t>
            </a:r>
            <a:endParaRPr lang="en-US" altLang="ko-KR" b="0" i="0" dirty="0">
              <a:solidFill>
                <a:srgbClr val="212529"/>
              </a:solidFill>
              <a:effectLst/>
              <a:latin typeface="Open Sans" panose="020F0502020204030204" pitchFamily="34" charset="0"/>
            </a:endParaRPr>
          </a:p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Bash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문법은 본 쉘의 문법을 대부분 수용하면서 확장 </a:t>
            </a:r>
            <a:endParaRPr lang="en-US" altLang="ko-KR" b="0" i="0" dirty="0">
              <a:solidFill>
                <a:srgbClr val="212529"/>
              </a:solidFill>
              <a:effectLst/>
              <a:latin typeface="Open Sans" panose="020F0502020204030204" pitchFamily="34" charset="0"/>
            </a:endParaRPr>
          </a:p>
          <a:p>
            <a:r>
              <a:rPr lang="ko-KR" altLang="en-US" b="0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시작 파일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(start-up file) • /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etc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/profile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전체 사용자에게 적용되는 환경 설정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시작 프로그램 지정 </a:t>
            </a:r>
            <a:endParaRPr lang="en-US" altLang="ko-KR" b="0" i="0" dirty="0">
              <a:solidFill>
                <a:srgbClr val="212529"/>
              </a:solidFill>
              <a:effectLst/>
              <a:latin typeface="Open Sans" panose="020F0502020204030204" pitchFamily="34" charset="0"/>
            </a:endParaRPr>
          </a:p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/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etc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/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bashrc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전체 사용자에게 적용되는 별명과 함수들을 정의</a:t>
            </a:r>
            <a:endParaRPr lang="en-US" altLang="ko-KR" b="0" i="0" dirty="0">
              <a:solidFill>
                <a:srgbClr val="212529"/>
              </a:solidFill>
              <a:effectLst/>
              <a:latin typeface="Open Sans" panose="020F0502020204030204" pitchFamily="34" charset="0"/>
            </a:endParaRPr>
          </a:p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~/.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bash_profile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각 사용자를 위한 환경을 설정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시작 프로그램 지정 </a:t>
            </a:r>
            <a:endParaRPr lang="en-US" altLang="ko-KR" b="0" dirty="0">
              <a:solidFill>
                <a:srgbClr val="212529"/>
              </a:solidFill>
              <a:latin typeface="Open Sans" panose="020F0502020204030204" pitchFamily="34" charset="0"/>
            </a:endParaRPr>
          </a:p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~/.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bashrc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각 사용자를 위한 별명과 함수들을 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6704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33D2F-EB86-180B-3162-70F5800DF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이스케이프 시퀀스 </a:t>
            </a:r>
            <a:r>
              <a:rPr lang="ko-KR" altLang="en-US" dirty="0" err="1"/>
              <a:t>리터럴</a:t>
            </a:r>
            <a:r>
              <a:rPr lang="ko-KR" altLang="en-US" dirty="0"/>
              <a:t> 예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4AADC-C88A-84B6-937D-B5F56C0C11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“Hello”</a:t>
            </a:r>
            <a:r>
              <a:rPr lang="ko-KR" altLang="en-US" dirty="0"/>
              <a:t>와 </a:t>
            </a:r>
            <a:r>
              <a:rPr lang="en-US" altLang="ko-KR" dirty="0"/>
              <a:t>“world” </a:t>
            </a:r>
            <a:r>
              <a:rPr lang="ko-KR" altLang="en-US" dirty="0"/>
              <a:t>사이에</a:t>
            </a:r>
            <a:r>
              <a:rPr lang="en-US" altLang="ko-KR" dirty="0"/>
              <a:t> tab </a:t>
            </a:r>
          </a:p>
          <a:p>
            <a:r>
              <a:rPr lang="en-US" altLang="ko-KR" dirty="0"/>
              <a:t>“bell” </a:t>
            </a:r>
            <a:r>
              <a:rPr lang="ko-KR" altLang="en-US" dirty="0"/>
              <a:t>뒤에 </a:t>
            </a:r>
            <a:r>
              <a:rPr lang="ko-KR" altLang="en-US" dirty="0" err="1"/>
              <a:t>알람음이</a:t>
            </a:r>
            <a:r>
              <a:rPr lang="ko-KR" altLang="en-US" dirty="0"/>
              <a:t> 들림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9C36E8-AEF0-E9A7-7977-EFC751A62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1825625"/>
            <a:ext cx="5508652" cy="14435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938B48-3FCE-2512-8CA2-18F9478B2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588779"/>
            <a:ext cx="5508653" cy="100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69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497C8-2440-F9AF-8D2D-932F936AF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상수 정의 </a:t>
            </a:r>
            <a:r>
              <a:rPr lang="en-US" altLang="ko-KR" dirty="0"/>
              <a:t>#define</a:t>
            </a:r>
            <a:r>
              <a:rPr lang="ko-KR" altLang="en-US" dirty="0"/>
              <a:t> </a:t>
            </a:r>
            <a:r>
              <a:rPr lang="en-US" altLang="ko-KR" dirty="0"/>
              <a:t>const keyword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CB5C62-00D6-D051-10D4-41DC9524FB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/>
              <a:t>C ++</a:t>
            </a:r>
            <a:r>
              <a:rPr lang="ko-KR" altLang="en-US" sz="1200" dirty="0"/>
              <a:t>에서 상수를 정의하는 두 가지 간단한 방법이 있습니다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chemeClr val="accent1"/>
                </a:solidFill>
              </a:rPr>
              <a:t>#define preprocessor.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chemeClr val="accent1"/>
                </a:solidFill>
              </a:rPr>
              <a:t>const keyword.</a:t>
            </a:r>
          </a:p>
          <a:p>
            <a:r>
              <a:rPr lang="en-US" altLang="ko-KR" sz="1200" dirty="0"/>
              <a:t>The #define Preprocessor</a:t>
            </a:r>
          </a:p>
          <a:p>
            <a:r>
              <a:rPr lang="ko-KR" altLang="en-US" sz="1200" dirty="0"/>
              <a:t>다음은 전처리기</a:t>
            </a:r>
            <a:r>
              <a:rPr lang="en-US" altLang="ko-KR" sz="1200" dirty="0"/>
              <a:t>#define </a:t>
            </a:r>
            <a:r>
              <a:rPr lang="ko-KR" altLang="en-US" sz="1200" dirty="0"/>
              <a:t>사용하여 상수를 정의하는 형식입니다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chemeClr val="accent1"/>
                </a:solidFill>
              </a:rPr>
              <a:t>#define identifier value</a:t>
            </a:r>
          </a:p>
          <a:p>
            <a:r>
              <a:rPr lang="ko-KR" altLang="en-US" sz="1200" dirty="0"/>
              <a:t>다음 예에서 자세히 설명합니다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B17240-EAD9-6830-7B83-B749FF4C55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/>
              <a:t>const </a:t>
            </a:r>
            <a:r>
              <a:rPr lang="ko-KR" altLang="en-US" sz="1200" dirty="0"/>
              <a:t>접두사를 사용하여 다음과 같이 특정 유형의 상수를 선언 할 수 있습니다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chemeClr val="accent1"/>
                </a:solidFill>
              </a:rPr>
              <a:t>const type variable = value;</a:t>
            </a:r>
          </a:p>
          <a:p>
            <a:r>
              <a:rPr lang="ko-KR" altLang="en-US" sz="1200" dirty="0"/>
              <a:t>다음 예에서 자세히 설명합니다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567C62-B939-3BED-095C-E666AB3F4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10" y="3916843"/>
            <a:ext cx="4721371" cy="25760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3C031D0-8532-7FFF-2E35-1FF6E042C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810" y="2961448"/>
            <a:ext cx="5930673" cy="257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18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491D3-2A25-7810-5372-1AEE7797D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Modifier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2123A0-33FC-AB17-5C2A-E1CF9BF45C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1600" dirty="0"/>
              <a:t>signed, unsigned, long </a:t>
            </a:r>
            <a:r>
              <a:rPr lang="ko-KR" altLang="en-US" sz="1600" dirty="0"/>
              <a:t>및 </a:t>
            </a:r>
            <a:r>
              <a:rPr lang="en-US" altLang="ko-KR" sz="1600" dirty="0"/>
              <a:t>short </a:t>
            </a:r>
            <a:r>
              <a:rPr lang="ko-KR" altLang="en-US" sz="1600" dirty="0"/>
              <a:t>한정자는 정수 기본 형식에 적용할 수 있습니다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또한 </a:t>
            </a:r>
            <a:r>
              <a:rPr lang="en-US" altLang="ko-KR" sz="1600" dirty="0"/>
              <a:t>char</a:t>
            </a:r>
            <a:r>
              <a:rPr lang="ko-KR" altLang="en-US" sz="1600" dirty="0"/>
              <a:t>에는 </a:t>
            </a:r>
            <a:r>
              <a:rPr lang="en-US" altLang="ko-KR" sz="1600" dirty="0"/>
              <a:t>signed </a:t>
            </a:r>
            <a:r>
              <a:rPr lang="ko-KR" altLang="en-US" sz="1600" dirty="0"/>
              <a:t>및 </a:t>
            </a:r>
            <a:r>
              <a:rPr lang="en-US" altLang="ko-KR" sz="1600" dirty="0"/>
              <a:t>unsigned</a:t>
            </a:r>
            <a:r>
              <a:rPr lang="ko-KR" altLang="en-US" sz="1600" dirty="0"/>
              <a:t>를 적용할 수 있으며 </a:t>
            </a:r>
            <a:r>
              <a:rPr lang="en-US" altLang="ko-KR" sz="1600" dirty="0"/>
              <a:t>double</a:t>
            </a:r>
            <a:r>
              <a:rPr lang="ko-KR" altLang="en-US" sz="1600" dirty="0"/>
              <a:t>에는 </a:t>
            </a:r>
            <a:r>
              <a:rPr lang="en-US" altLang="ko-KR" sz="1600" dirty="0"/>
              <a:t>long</a:t>
            </a:r>
            <a:r>
              <a:rPr lang="ko-KR" altLang="en-US" sz="1600" dirty="0"/>
              <a:t>을 적용할 수 있습니다</a:t>
            </a:r>
            <a:r>
              <a:rPr lang="en-US" altLang="ko-KR" sz="1600" dirty="0"/>
              <a:t>.
signed </a:t>
            </a:r>
            <a:r>
              <a:rPr lang="ko-KR" altLang="en-US" sz="1600" dirty="0"/>
              <a:t>및 </a:t>
            </a:r>
            <a:r>
              <a:rPr lang="en-US" altLang="ko-KR" sz="1600" dirty="0"/>
              <a:t>unsigned </a:t>
            </a:r>
            <a:r>
              <a:rPr lang="ko-KR" altLang="en-US" sz="1600" dirty="0"/>
              <a:t>한정자는 </a:t>
            </a:r>
            <a:r>
              <a:rPr lang="en-US" altLang="ko-KR" sz="1600" dirty="0"/>
              <a:t>long </a:t>
            </a:r>
            <a:r>
              <a:rPr lang="ko-KR" altLang="en-US" sz="1600" dirty="0"/>
              <a:t>또는 </a:t>
            </a:r>
            <a:r>
              <a:rPr lang="en-US" altLang="ko-KR" sz="1600" dirty="0"/>
              <a:t>short </a:t>
            </a:r>
            <a:r>
              <a:rPr lang="ko-KR" altLang="en-US" sz="1600" dirty="0"/>
              <a:t>한정자에 대한 접두사로도 사용할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 </a:t>
            </a:r>
            <a:r>
              <a:rPr lang="en-US" altLang="ko-KR" sz="1600" dirty="0"/>
              <a:t>unsigned long int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
C++</a:t>
            </a:r>
            <a:r>
              <a:rPr lang="ko-KR" altLang="en-US" sz="1600" dirty="0"/>
              <a:t>에서는 부호 없는 정수</a:t>
            </a:r>
            <a:r>
              <a:rPr lang="en-US" altLang="ko-KR" sz="1600" dirty="0"/>
              <a:t>, </a:t>
            </a:r>
            <a:r>
              <a:rPr lang="ko-KR" altLang="en-US" sz="1600" dirty="0"/>
              <a:t>짧은 정수 또는 긴 정수를 선언하기 위한 약식 표기법을 사용할 수 있습니다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int </a:t>
            </a:r>
            <a:r>
              <a:rPr lang="ko-KR" altLang="en-US" sz="1600" dirty="0"/>
              <a:t>없이 </a:t>
            </a:r>
            <a:r>
              <a:rPr lang="en-US" altLang="ko-KR" sz="1600" dirty="0"/>
              <a:t>unsigned, short </a:t>
            </a:r>
            <a:r>
              <a:rPr lang="ko-KR" altLang="en-US" sz="1600" dirty="0"/>
              <a:t>또는 </a:t>
            </a:r>
            <a:r>
              <a:rPr lang="en-US" altLang="ko-KR" sz="1600" dirty="0"/>
              <a:t>long</a:t>
            </a:r>
            <a:r>
              <a:rPr lang="ko-KR" altLang="en-US" sz="1600" dirty="0"/>
              <a:t>이라는 단어를 사용할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자동으로 </a:t>
            </a:r>
            <a:r>
              <a:rPr lang="en-US" altLang="ko-KR" sz="1600" dirty="0"/>
              <a:t>int</a:t>
            </a:r>
            <a:r>
              <a:rPr lang="ko-KR" altLang="en-US" sz="1600" dirty="0"/>
              <a:t>를 의미합니다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다음 두 문은 모두 부호 없는 정수 변수를 선언합니다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accent1"/>
                </a:solidFill>
              </a:rPr>
              <a:t>unsigned x;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accent1"/>
                </a:solidFill>
              </a:rPr>
              <a:t>unsigned int y;</a:t>
            </a:r>
          </a:p>
          <a:p>
            <a:r>
              <a:rPr lang="en-US" altLang="ko-KR" sz="1600" dirty="0"/>
              <a:t>C++</a:t>
            </a:r>
            <a:r>
              <a:rPr lang="ko-KR" altLang="en-US" sz="1600" dirty="0"/>
              <a:t>에서 부호 있는 정수 수정자와 부호 없는 정수 수정자를 해석하는 방식의 차이점을 이해하려면 다음 간단한 프로그램을 실행해야 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0AC274-38F9-02CD-12A1-0E483DD44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1825625"/>
            <a:ext cx="5532506" cy="27662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F7BF9FA-F997-065E-E97C-361EF3112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141" y="4835752"/>
            <a:ext cx="5532507" cy="65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57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EB0FC-9BF5-2FDC-5718-7EB642852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변수 저장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95DCEE-0911-7F82-15FF-0A9767E57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88301"/>
            <a:ext cx="5181600" cy="4351338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스토리지 클래스는 </a:t>
            </a:r>
            <a:r>
              <a:rPr lang="en-US" altLang="ko-KR" sz="1400" dirty="0">
                <a:solidFill>
                  <a:srgbClr val="000000"/>
                </a:solidFill>
                <a:latin typeface="Verdana" panose="020B0604030504040204" pitchFamily="34" charset="0"/>
              </a:rPr>
              <a:t>C++ </a:t>
            </a:r>
            <a:r>
              <a:rPr lang="ko-K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프로그램 내에서 변수 및</a:t>
            </a:r>
            <a:r>
              <a:rPr lang="en-US" altLang="ko-KR" sz="1400" dirty="0">
                <a:solidFill>
                  <a:srgbClr val="000000"/>
                </a:solidFill>
                <a:latin typeface="Verdana" panose="020B0604030504040204" pitchFamily="34" charset="0"/>
              </a:rPr>
              <a:t>/</a:t>
            </a:r>
            <a:r>
              <a:rPr lang="ko-K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또는 함수의 범위</a:t>
            </a:r>
            <a:r>
              <a:rPr lang="en-US" altLang="ko-KR" sz="14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가시성</a:t>
            </a:r>
            <a:r>
              <a:rPr lang="en-US" altLang="ko-KR" sz="1400" dirty="0">
                <a:solidFill>
                  <a:srgbClr val="000000"/>
                </a:solidFill>
                <a:latin typeface="Verdana" panose="020B0604030504040204" pitchFamily="34" charset="0"/>
              </a:rPr>
              <a:t>) </a:t>
            </a:r>
            <a:r>
              <a:rPr lang="ko-K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및 수명을 정의합니다</a:t>
            </a:r>
            <a:r>
              <a:rPr lang="en-US" altLang="ko-KR" sz="1400" dirty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이러한 지정자는 수정하는 형식 앞에 옵니다</a:t>
            </a:r>
            <a:r>
              <a:rPr lang="en-US" altLang="ko-KR" sz="1400" dirty="0">
                <a:solidFill>
                  <a:srgbClr val="000000"/>
                </a:solidFill>
                <a:latin typeface="Verdana" panose="020B0604030504040204" pitchFamily="34" charset="0"/>
              </a:rPr>
              <a:t>. C++ </a:t>
            </a:r>
            <a:r>
              <a:rPr lang="ko-K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프로그램에서 사용할 수 있는 스토리지 클래스는 다음과 같습니다</a:t>
            </a:r>
            <a:endParaRPr lang="en-US" altLang="ko-KR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Verdana" panose="020B0604030504040204" pitchFamily="34" charset="0"/>
              </a:rPr>
              <a:t>auto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Verdana" panose="020B0604030504040204" pitchFamily="34" charset="0"/>
              </a:rPr>
              <a:t>register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Verdana" panose="020B0604030504040204" pitchFamily="34" charset="0"/>
              </a:rPr>
              <a:t>static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Verdana" panose="020B0604030504040204" pitchFamily="34" charset="0"/>
              </a:rPr>
              <a:t>extern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Verdana" panose="020B0604030504040204" pitchFamily="34" charset="0"/>
              </a:rPr>
              <a:t>mutable 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4DB073-A12C-99D9-0E77-C4063B432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78362"/>
            <a:ext cx="5181600" cy="4351338"/>
          </a:xfrm>
        </p:spPr>
        <p:txBody>
          <a:bodyPr>
            <a:noAutofit/>
          </a:bodyPr>
          <a:lstStyle/>
          <a:p>
            <a:r>
              <a:rPr lang="en-US" altLang="ko-KR" sz="1400" dirty="0"/>
              <a:t>auto </a:t>
            </a:r>
            <a:r>
              <a:rPr lang="ko-KR" altLang="en-US" sz="1400" dirty="0"/>
              <a:t>스토리지 클래스는 모든 지역 변수에 대한 기본 스토리지 클래스입니다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chemeClr val="accent1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chemeClr val="accent1"/>
                </a:solidFill>
              </a:rPr>
              <a:t>   int mount;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chemeClr val="accent1"/>
                </a:solidFill>
              </a:rPr>
              <a:t>   auto int month;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chemeClr val="accent1"/>
                </a:solidFill>
              </a:rPr>
              <a:t>}</a:t>
            </a:r>
          </a:p>
          <a:p>
            <a:r>
              <a:rPr lang="ko-KR" altLang="en-US" sz="1400" dirty="0"/>
              <a:t>위의 예는 동일한 합니다</a:t>
            </a:r>
            <a:r>
              <a:rPr lang="en-US" altLang="ko-KR" sz="1400" dirty="0"/>
              <a:t>. auto</a:t>
            </a:r>
            <a:r>
              <a:rPr lang="ko-KR" altLang="en-US" sz="1400" dirty="0"/>
              <a:t>는 함수</a:t>
            </a:r>
            <a:r>
              <a:rPr lang="en-US" altLang="ko-KR" sz="1400" dirty="0"/>
              <a:t>, </a:t>
            </a:r>
            <a:r>
              <a:rPr lang="ko-KR" altLang="en-US" sz="1400" dirty="0"/>
              <a:t>즉 지역 변수 내에서만 사용할 수 있습니다</a:t>
            </a:r>
            <a:r>
              <a:rPr lang="en-US" altLang="ko-KR" sz="1400" dirty="0"/>
              <a:t>.
</a:t>
            </a:r>
            <a:r>
              <a:rPr lang="ko-KR" altLang="en-US" sz="1400" dirty="0"/>
              <a:t>레지스터 스토리지 클래스는 </a:t>
            </a:r>
            <a:r>
              <a:rPr lang="en-US" altLang="ko-KR" sz="1400" dirty="0"/>
              <a:t>RAM </a:t>
            </a:r>
            <a:r>
              <a:rPr lang="ko-KR" altLang="en-US" sz="1400" dirty="0"/>
              <a:t>대신 </a:t>
            </a:r>
            <a:r>
              <a:rPr lang="en-US" altLang="ko-KR" sz="1400" dirty="0"/>
              <a:t>CPU</a:t>
            </a:r>
            <a:r>
              <a:rPr lang="ko-KR" altLang="en-US" sz="1400" dirty="0"/>
              <a:t>의 레지스터에 저장해야 하는 지역 변수를 정의하는 데 사용됩니다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변수의 최대 크기는 레지스터 크기 </a:t>
            </a:r>
            <a:r>
              <a:rPr lang="en-US" altLang="ko-KR" sz="1400" dirty="0"/>
              <a:t>(</a:t>
            </a:r>
            <a:r>
              <a:rPr lang="ko-KR" altLang="en-US" sz="1400" dirty="0"/>
              <a:t>일반적으로 한 단어</a:t>
            </a:r>
            <a:r>
              <a:rPr lang="en-US" altLang="ko-KR" sz="1400" dirty="0"/>
              <a:t>)</a:t>
            </a:r>
            <a:r>
              <a:rPr lang="ko-KR" altLang="en-US" sz="1400" dirty="0"/>
              <a:t>와 같으며 </a:t>
            </a:r>
            <a:r>
              <a:rPr lang="ko-KR" altLang="en-US" sz="1400" dirty="0" err="1"/>
              <a:t>단항</a:t>
            </a:r>
            <a:r>
              <a:rPr lang="ko-KR" altLang="en-US" sz="1400" dirty="0"/>
              <a:t> </a:t>
            </a:r>
            <a:r>
              <a:rPr lang="en-US" altLang="ko-KR" sz="1400" dirty="0"/>
              <a:t>'&amp;'</a:t>
            </a:r>
            <a:r>
              <a:rPr lang="ko-KR" altLang="en-US" sz="1400" dirty="0"/>
              <a:t>연산자를 적용 할 수 없습니다 </a:t>
            </a:r>
            <a:r>
              <a:rPr lang="en-US" altLang="ko-KR" sz="1400" dirty="0"/>
              <a:t>(</a:t>
            </a:r>
            <a:r>
              <a:rPr lang="ko-KR" altLang="en-US" sz="1400" dirty="0"/>
              <a:t>메모리 위치가 없기 때문에</a:t>
            </a:r>
            <a:r>
              <a:rPr lang="en-US" altLang="ko-KR" sz="1400" dirty="0"/>
              <a:t>).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chemeClr val="accent1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chemeClr val="accent1"/>
                </a:solidFill>
              </a:rPr>
              <a:t>   register int  miles;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chemeClr val="accent1"/>
                </a:solidFill>
              </a:rPr>
              <a:t>}</a:t>
            </a:r>
          </a:p>
          <a:p>
            <a:r>
              <a:rPr lang="ko-KR" altLang="en-US" sz="1400" dirty="0"/>
              <a:t>레지스터는 카운터와 같이 빠른 액세스가 필요한 변수에만 사용해야 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64452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29A3A-4A2A-29E1-79BE-9015FB5C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static </a:t>
            </a:r>
            <a:r>
              <a:rPr lang="ko-KR" altLang="en-US" dirty="0"/>
              <a:t>변수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144CAD-2EEB-5E1B-9C4B-4FA66AAD3C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static</a:t>
            </a:r>
            <a:r>
              <a:rPr lang="ko-KR" altLang="en-US" sz="1600" dirty="0"/>
              <a:t> 저장소 클래스는 변수가</a:t>
            </a:r>
            <a:r>
              <a:rPr lang="en-US" altLang="ko-KR" sz="1600" dirty="0"/>
              <a:t> </a:t>
            </a:r>
            <a:r>
              <a:rPr lang="ko-KR" altLang="en-US" sz="1600" dirty="0"/>
              <a:t>지역변수 처럼 선언이 되었어도 전역변수 처럼 동작합니다</a:t>
            </a:r>
            <a:r>
              <a:rPr lang="en-US" altLang="ko-KR" sz="1600" dirty="0"/>
              <a:t>. 
static </a:t>
            </a:r>
            <a:r>
              <a:rPr lang="ko-KR" altLang="en-US" sz="1600" dirty="0"/>
              <a:t>수정자는 전역 변수에도 적용할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작업이 완료되면 해당 변수의 범위가 선언된 파일로 제한됩니다</a:t>
            </a:r>
            <a:r>
              <a:rPr lang="en-US" altLang="ko-KR" sz="1600" dirty="0"/>
              <a:t>.
C++</a:t>
            </a:r>
            <a:r>
              <a:rPr lang="ko-KR" altLang="en-US" sz="1600" dirty="0"/>
              <a:t>에서 클래스 데이터 멤버에서 </a:t>
            </a:r>
            <a:r>
              <a:rPr lang="en-US" altLang="ko-KR" sz="1600" dirty="0"/>
              <a:t>static</a:t>
            </a:r>
            <a:r>
              <a:rPr lang="ko-KR" altLang="en-US" sz="1600" dirty="0"/>
              <a:t>을 사용하면 해당 클래스의 모든 개체에서 해당 멤버의 복사본 하나만 공유됩니다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AF921C-493C-61CF-4877-6938DF1EE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058214"/>
            <a:ext cx="5753914" cy="34342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89694DB-BC92-EFF9-1EC5-C1AD80702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4545459"/>
            <a:ext cx="5753914" cy="182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35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1595C-9D7C-A991-4050-4F4E876B5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extern </a:t>
            </a:r>
            <a:r>
              <a:rPr lang="ko-KR" altLang="en-US" dirty="0"/>
              <a:t>변수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0D5EBB-8F36-C667-A3E2-F27E38FE08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extern 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스토리지 클래스는 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extern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오로 선언된 변수가 소속된 </a:t>
            </a:r>
            <a:r>
              <a:rPr lang="en-US" altLang="ko-KR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cpp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파일 밖에 있는 </a:t>
            </a:r>
            <a:r>
              <a:rPr lang="en-US" altLang="ko-KR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cpp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파일에서도 이 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extern 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변수를 사용할 수 있게 해 줍니다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. 
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여러 파일이 있고 다른 파일에서도 사용할 전역 변수 또는 함수를 정의하면 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extern 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이 다른 파일에서 정의되는 변수 또는 함수의 참조를 제공하는 데 사용됩니다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이해를 위해 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extern 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은 다른 파일에서 전역 변수 또는 함수를 선언하는 데 사용됩니다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.
extern </a:t>
            </a:r>
            <a:r>
              <a:rPr lang="ko-KR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한정자는 아래에 설명된 대로 동일한 전역 변수 또는 함수를 공유하는 파일이 두 개 이상 있을 때 가장 일반적으로 사용됩니다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A8CC57-1D1D-6602-1EF0-8F91405A4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847" y="3424788"/>
            <a:ext cx="5700824" cy="12562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BD6BCD4-4D9A-19D7-FC66-AEDE1B6F8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847" y="1825625"/>
            <a:ext cx="5700824" cy="14326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6403636-F23D-D3D9-7090-4E33AE31B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847" y="4847559"/>
            <a:ext cx="5700824" cy="51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317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07F6D-B1E1-2F28-EAED-FEA0B428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 연산자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DD6D7C-0DA8-8F5B-0619-202D53B76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443484" cy="4351338"/>
          </a:xfrm>
        </p:spPr>
        <p:txBody>
          <a:bodyPr>
            <a:normAutofit/>
          </a:bodyPr>
          <a:lstStyle/>
          <a:p>
            <a:r>
              <a:rPr lang="ko-KR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연산자는 컴파일러에게 특정 수학적 또는 논리적 조작을 수행하도록 지시하는 기호입니다</a:t>
            </a:r>
            <a:r>
              <a:rPr lang="en-US" altLang="ko-KR" b="0" dirty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</a:p>
          <a:p>
            <a:r>
              <a:rPr lang="en-US" altLang="ko-KR" b="0" dirty="0">
                <a:solidFill>
                  <a:srgbClr val="000000"/>
                </a:solidFill>
                <a:latin typeface="Verdana" panose="020B0604030504040204" pitchFamily="34" charset="0"/>
              </a:rPr>
              <a:t>C++</a:t>
            </a:r>
            <a:r>
              <a:rPr lang="ko-KR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에는 다음과 같은 유형의 연산자를 제공합니다</a:t>
            </a:r>
            <a:r>
              <a:rPr lang="en-US" altLang="ko-KR" b="0" dirty="0">
                <a:solidFill>
                  <a:srgbClr val="000000"/>
                </a:solidFill>
                <a:latin typeface="Verdana" panose="020B0604030504040204" pitchFamily="34" charset="0"/>
              </a:rPr>
              <a:t>.
</a:t>
            </a:r>
            <a:r>
              <a:rPr lang="ko-KR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산술 연산자
관계 연산자
논리 연산자
비트 연산자
대입 연산자
기타 연산자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39831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FB774-7BBB-132C-7DD6-191F767C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산술연산자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9F4962D-FE1D-0C31-070E-47BD01229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977340"/>
              </p:ext>
            </p:extLst>
          </p:nvPr>
        </p:nvGraphicFramePr>
        <p:xfrm>
          <a:off x="616688" y="1855336"/>
          <a:ext cx="10737112" cy="42521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60968">
                  <a:extLst>
                    <a:ext uri="{9D8B030D-6E8A-4147-A177-3AD203B41FA5}">
                      <a16:colId xmlns:a16="http://schemas.microsoft.com/office/drawing/2014/main" val="2896894723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2974676639"/>
                    </a:ext>
                  </a:extLst>
                </a:gridCol>
                <a:gridCol w="2975344">
                  <a:extLst>
                    <a:ext uri="{9D8B030D-6E8A-4147-A177-3AD203B41FA5}">
                      <a16:colId xmlns:a16="http://schemas.microsoft.com/office/drawing/2014/main" val="744527809"/>
                    </a:ext>
                  </a:extLst>
                </a:gridCol>
              </a:tblGrid>
              <a:tr h="324339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effectLst/>
                        </a:rPr>
                        <a:t>Operator</a:t>
                      </a:r>
                      <a:endParaRPr lang="en-US" sz="2000" b="1" dirty="0">
                        <a:effectLst/>
                        <a:latin typeface="inherit"/>
                      </a:endParaRPr>
                    </a:p>
                  </a:txBody>
                  <a:tcPr marL="39379" marR="39379" marT="39379" marB="39379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inherit"/>
                      </a:endParaRPr>
                    </a:p>
                  </a:txBody>
                  <a:tcPr marL="39379" marR="39379" marT="39379" marB="39379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inherit"/>
                      </a:endParaRPr>
                    </a:p>
                  </a:txBody>
                  <a:tcPr marL="39379" marR="39379" marT="39379" marB="39379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406317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>
                          <a:effectLst/>
                        </a:rPr>
                        <a:t>+</a:t>
                      </a:r>
                    </a:p>
                  </a:txBody>
                  <a:tcPr marL="39379" marR="39379" marT="39379" marB="39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Adds two operands</a:t>
                      </a:r>
                      <a:endParaRPr lang="en-US" sz="2000" dirty="0">
                        <a:effectLst/>
                      </a:endParaRPr>
                    </a:p>
                  </a:txBody>
                  <a:tcPr marL="39379" marR="39379" marT="39379" marB="393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A + B will give 30</a:t>
                      </a:r>
                      <a:endParaRPr lang="en-US" sz="2000" dirty="0">
                        <a:effectLst/>
                      </a:endParaRPr>
                    </a:p>
                  </a:txBody>
                  <a:tcPr marL="39379" marR="39379" marT="39379" marB="39379" anchor="ctr"/>
                </a:tc>
                <a:extLst>
                  <a:ext uri="{0D108BD9-81ED-4DB2-BD59-A6C34878D82A}">
                    <a16:rowId xmlns:a16="http://schemas.microsoft.com/office/drawing/2014/main" val="1834034650"/>
                  </a:ext>
                </a:extLst>
              </a:tr>
              <a:tr h="6103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>
                          <a:effectLst/>
                        </a:rPr>
                        <a:t>-</a:t>
                      </a:r>
                    </a:p>
                  </a:txBody>
                  <a:tcPr marL="39379" marR="39379" marT="39379" marB="39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Subtracts second operand from the first</a:t>
                      </a:r>
                      <a:endParaRPr lang="en-US" sz="2000" dirty="0">
                        <a:effectLst/>
                      </a:endParaRPr>
                    </a:p>
                  </a:txBody>
                  <a:tcPr marL="39379" marR="39379" marT="39379" marB="393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A - B will give -10</a:t>
                      </a:r>
                    </a:p>
                  </a:txBody>
                  <a:tcPr marL="39379" marR="39379" marT="39379" marB="39379" anchor="ctr"/>
                </a:tc>
                <a:extLst>
                  <a:ext uri="{0D108BD9-81ED-4DB2-BD59-A6C34878D82A}">
                    <a16:rowId xmlns:a16="http://schemas.microsoft.com/office/drawing/2014/main" val="1589892959"/>
                  </a:ext>
                </a:extLst>
              </a:tr>
              <a:tr h="43316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>
                          <a:effectLst/>
                        </a:rPr>
                        <a:t>*</a:t>
                      </a:r>
                    </a:p>
                  </a:txBody>
                  <a:tcPr marL="39379" marR="39379" marT="39379" marB="39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Multiplies both operands</a:t>
                      </a:r>
                      <a:endParaRPr lang="en-US" sz="2000" dirty="0">
                        <a:effectLst/>
                      </a:endParaRPr>
                    </a:p>
                  </a:txBody>
                  <a:tcPr marL="39379" marR="39379" marT="39379" marB="393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A * B will give 200</a:t>
                      </a:r>
                    </a:p>
                  </a:txBody>
                  <a:tcPr marL="39379" marR="39379" marT="39379" marB="39379" anchor="ctr"/>
                </a:tc>
                <a:extLst>
                  <a:ext uri="{0D108BD9-81ED-4DB2-BD59-A6C34878D82A}">
                    <a16:rowId xmlns:a16="http://schemas.microsoft.com/office/drawing/2014/main" val="3045642884"/>
                  </a:ext>
                </a:extLst>
              </a:tr>
              <a:tr h="43316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>
                          <a:effectLst/>
                        </a:rPr>
                        <a:t>/</a:t>
                      </a:r>
                    </a:p>
                  </a:txBody>
                  <a:tcPr marL="39379" marR="39379" marT="39379" marB="39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Divides numerator by de-numerator</a:t>
                      </a:r>
                    </a:p>
                  </a:txBody>
                  <a:tcPr marL="39379" marR="39379" marT="39379" marB="393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B / A will give 2</a:t>
                      </a:r>
                    </a:p>
                  </a:txBody>
                  <a:tcPr marL="39379" marR="39379" marT="39379" marB="39379" anchor="ctr"/>
                </a:tc>
                <a:extLst>
                  <a:ext uri="{0D108BD9-81ED-4DB2-BD59-A6C34878D82A}">
                    <a16:rowId xmlns:a16="http://schemas.microsoft.com/office/drawing/2014/main" val="973167444"/>
                  </a:ext>
                </a:extLst>
              </a:tr>
              <a:tr h="7875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>
                          <a:effectLst/>
                        </a:rPr>
                        <a:t>%</a:t>
                      </a:r>
                    </a:p>
                  </a:txBody>
                  <a:tcPr marL="39379" marR="39379" marT="39379" marB="39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Modulus Operator and remainder of after an integer division</a:t>
                      </a:r>
                    </a:p>
                  </a:txBody>
                  <a:tcPr marL="39379" marR="39379" marT="39379" marB="393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B % A will give 0</a:t>
                      </a:r>
                      <a:endParaRPr lang="en-US" sz="2000" dirty="0">
                        <a:effectLst/>
                      </a:endParaRPr>
                    </a:p>
                  </a:txBody>
                  <a:tcPr marL="39379" marR="39379" marT="39379" marB="39379" anchor="ctr"/>
                </a:tc>
                <a:extLst>
                  <a:ext uri="{0D108BD9-81ED-4DB2-BD59-A6C34878D82A}">
                    <a16:rowId xmlns:a16="http://schemas.microsoft.com/office/drawing/2014/main" val="2772712590"/>
                  </a:ext>
                </a:extLst>
              </a:tr>
              <a:tr h="6103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>
                          <a:effectLst/>
                        </a:rPr>
                        <a:t>++</a:t>
                      </a:r>
                    </a:p>
                  </a:txBody>
                  <a:tcPr marL="39379" marR="39379" marT="39379" marB="39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u="none" strike="noStrike">
                          <a:solidFill>
                            <a:srgbClr val="008000"/>
                          </a:solidFill>
                          <a:effectLst/>
                          <a:hlinkClick r:id="rId3" tooltip="Increment operator in C++"/>
                        </a:rPr>
                        <a:t>Increment operator</a:t>
                      </a:r>
                      <a:r>
                        <a:rPr lang="en-US" sz="2000">
                          <a:effectLst/>
                        </a:rPr>
                        <a:t>, increases integer value by one</a:t>
                      </a:r>
                    </a:p>
                  </a:txBody>
                  <a:tcPr marL="39379" marR="39379" marT="39379" marB="393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A++ will give 11</a:t>
                      </a:r>
                      <a:endParaRPr lang="en-US" sz="2000" dirty="0">
                        <a:effectLst/>
                      </a:endParaRPr>
                    </a:p>
                  </a:txBody>
                  <a:tcPr marL="39379" marR="39379" marT="39379" marB="39379" anchor="ctr"/>
                </a:tc>
                <a:extLst>
                  <a:ext uri="{0D108BD9-81ED-4DB2-BD59-A6C34878D82A}">
                    <a16:rowId xmlns:a16="http://schemas.microsoft.com/office/drawing/2014/main" val="2194011189"/>
                  </a:ext>
                </a:extLst>
              </a:tr>
              <a:tr h="6103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>
                          <a:effectLst/>
                        </a:rPr>
                        <a:t>--</a:t>
                      </a:r>
                    </a:p>
                  </a:txBody>
                  <a:tcPr marL="39379" marR="39379" marT="39379" marB="39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u="none" strike="noStrike">
                          <a:solidFill>
                            <a:srgbClr val="008000"/>
                          </a:solidFill>
                          <a:effectLst/>
                          <a:hlinkClick r:id="rId3" tooltip="Decrement operator in C++"/>
                        </a:rPr>
                        <a:t>Decrement operator</a:t>
                      </a:r>
                      <a:r>
                        <a:rPr lang="en-US" sz="2000">
                          <a:effectLst/>
                        </a:rPr>
                        <a:t>, decreases integer value by one</a:t>
                      </a:r>
                    </a:p>
                  </a:txBody>
                  <a:tcPr marL="39379" marR="39379" marT="39379" marB="393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A-- will give 9</a:t>
                      </a:r>
                    </a:p>
                  </a:txBody>
                  <a:tcPr marL="39379" marR="39379" marT="39379" marB="39379" anchor="ctr"/>
                </a:tc>
                <a:extLst>
                  <a:ext uri="{0D108BD9-81ED-4DB2-BD59-A6C34878D82A}">
                    <a16:rowId xmlns:a16="http://schemas.microsoft.com/office/drawing/2014/main" val="4939367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8D45096-F3A4-951B-902F-878F58E78E0D}"/>
              </a:ext>
            </a:extLst>
          </p:cNvPr>
          <p:cNvSpPr txBox="1"/>
          <p:nvPr/>
        </p:nvSpPr>
        <p:spPr>
          <a:xfrm>
            <a:off x="3987209" y="1126681"/>
            <a:ext cx="6146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C++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언어에서 지원하는 산술 연산자는 다음과 같습니다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.
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변수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에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10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이 있고 변수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B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에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20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이 있다고 가정하면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-</a:t>
            </a:r>
            <a:endParaRPr lang="en-US" altLang="ko-K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2828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4AA76-2226-C06E-DB5D-0D9B5386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</a:t>
            </a:r>
            <a:r>
              <a:rPr lang="en-US" altLang="ko-KR" dirty="0"/>
              <a:t>(</a:t>
            </a:r>
            <a:r>
              <a:rPr lang="ko-KR" altLang="en-US" dirty="0"/>
              <a:t>비교</a:t>
            </a:r>
            <a:r>
              <a:rPr lang="en-US" altLang="ko-KR" dirty="0"/>
              <a:t>)</a:t>
            </a:r>
            <a:r>
              <a:rPr lang="ko-KR" altLang="en-US" dirty="0"/>
              <a:t>연산자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CB8D0CB-3620-FA43-8034-E6CC875BC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67236"/>
              </p:ext>
            </p:extLst>
          </p:nvPr>
        </p:nvGraphicFramePr>
        <p:xfrm>
          <a:off x="838200" y="1472176"/>
          <a:ext cx="10751287" cy="48860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45781">
                  <a:extLst>
                    <a:ext uri="{9D8B030D-6E8A-4147-A177-3AD203B41FA5}">
                      <a16:colId xmlns:a16="http://schemas.microsoft.com/office/drawing/2014/main" val="2279773439"/>
                    </a:ext>
                  </a:extLst>
                </a:gridCol>
                <a:gridCol w="6804838">
                  <a:extLst>
                    <a:ext uri="{9D8B030D-6E8A-4147-A177-3AD203B41FA5}">
                      <a16:colId xmlns:a16="http://schemas.microsoft.com/office/drawing/2014/main" val="2030960043"/>
                    </a:ext>
                  </a:extLst>
                </a:gridCol>
                <a:gridCol w="2700668">
                  <a:extLst>
                    <a:ext uri="{9D8B030D-6E8A-4147-A177-3AD203B41FA5}">
                      <a16:colId xmlns:a16="http://schemas.microsoft.com/office/drawing/2014/main" val="3788294631"/>
                    </a:ext>
                  </a:extLst>
                </a:gridCol>
              </a:tblGrid>
              <a:tr h="34765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Operator</a:t>
                      </a:r>
                      <a:endParaRPr lang="en-US" sz="2000" b="1" dirty="0">
                        <a:effectLst/>
                        <a:latin typeface="inherit"/>
                      </a:endParaRPr>
                    </a:p>
                  </a:txBody>
                  <a:tcPr marL="22430" marR="22430" marT="22430" marB="2243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inherit"/>
                      </a:endParaRPr>
                    </a:p>
                  </a:txBody>
                  <a:tcPr marL="22430" marR="22430" marT="22430" marB="2243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inherit"/>
                      </a:endParaRPr>
                    </a:p>
                  </a:txBody>
                  <a:tcPr marL="22430" marR="22430" marT="22430" marB="2243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683462"/>
                  </a:ext>
                </a:extLst>
              </a:tr>
              <a:tr h="5495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>
                          <a:effectLst/>
                        </a:rPr>
                        <a:t>==</a:t>
                      </a:r>
                    </a:p>
                  </a:txBody>
                  <a:tcPr marL="22430" marR="22430" marT="22430" marB="2243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Checks if the values of two operands are equal or not, if yes then condition becomes true.</a:t>
                      </a:r>
                    </a:p>
                  </a:txBody>
                  <a:tcPr marL="22430" marR="22430" marT="22430" marB="22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(A == B) is not true.</a:t>
                      </a:r>
                    </a:p>
                  </a:txBody>
                  <a:tcPr marL="22430" marR="22430" marT="22430" marB="22430" anchor="ctr"/>
                </a:tc>
                <a:extLst>
                  <a:ext uri="{0D108BD9-81ED-4DB2-BD59-A6C34878D82A}">
                    <a16:rowId xmlns:a16="http://schemas.microsoft.com/office/drawing/2014/main" val="3332200271"/>
                  </a:ext>
                </a:extLst>
              </a:tr>
              <a:tr h="65045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>
                          <a:effectLst/>
                        </a:rPr>
                        <a:t>!=</a:t>
                      </a:r>
                    </a:p>
                  </a:txBody>
                  <a:tcPr marL="22430" marR="22430" marT="22430" marB="2243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Checks if the values of two operands are equal or not, if values are not equal then condition becomes true.</a:t>
                      </a:r>
                    </a:p>
                  </a:txBody>
                  <a:tcPr marL="22430" marR="22430" marT="22430" marB="22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(A != B) is true.</a:t>
                      </a:r>
                    </a:p>
                  </a:txBody>
                  <a:tcPr marL="22430" marR="22430" marT="22430" marB="22430" anchor="ctr"/>
                </a:tc>
                <a:extLst>
                  <a:ext uri="{0D108BD9-81ED-4DB2-BD59-A6C34878D82A}">
                    <a16:rowId xmlns:a16="http://schemas.microsoft.com/office/drawing/2014/main" val="128991421"/>
                  </a:ext>
                </a:extLst>
              </a:tr>
              <a:tr h="65045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>
                          <a:effectLst/>
                        </a:rPr>
                        <a:t>&gt;</a:t>
                      </a:r>
                    </a:p>
                  </a:txBody>
                  <a:tcPr marL="22430" marR="22430" marT="22430" marB="2243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Checks if the value of left operand is greater than the value of right operand, if yes then condition becomes true.</a:t>
                      </a:r>
                    </a:p>
                  </a:txBody>
                  <a:tcPr marL="22430" marR="22430" marT="22430" marB="22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(A &gt; B) is not true.</a:t>
                      </a:r>
                    </a:p>
                  </a:txBody>
                  <a:tcPr marL="22430" marR="22430" marT="22430" marB="22430" anchor="ctr"/>
                </a:tc>
                <a:extLst>
                  <a:ext uri="{0D108BD9-81ED-4DB2-BD59-A6C34878D82A}">
                    <a16:rowId xmlns:a16="http://schemas.microsoft.com/office/drawing/2014/main" val="895105997"/>
                  </a:ext>
                </a:extLst>
              </a:tr>
              <a:tr h="65045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>
                          <a:effectLst/>
                        </a:rPr>
                        <a:t>&lt;</a:t>
                      </a:r>
                    </a:p>
                  </a:txBody>
                  <a:tcPr marL="22430" marR="22430" marT="22430" marB="2243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Checks if the value of left operand is less than the value of right operand, if yes then condition becomes true.</a:t>
                      </a:r>
                    </a:p>
                  </a:txBody>
                  <a:tcPr marL="22430" marR="22430" marT="22430" marB="22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(A &lt; B) is true.</a:t>
                      </a:r>
                    </a:p>
                  </a:txBody>
                  <a:tcPr marL="22430" marR="22430" marT="22430" marB="22430" anchor="ctr"/>
                </a:tc>
                <a:extLst>
                  <a:ext uri="{0D108BD9-81ED-4DB2-BD59-A6C34878D82A}">
                    <a16:rowId xmlns:a16="http://schemas.microsoft.com/office/drawing/2014/main" val="956410938"/>
                  </a:ext>
                </a:extLst>
              </a:tr>
              <a:tr h="75139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>
                          <a:effectLst/>
                        </a:rPr>
                        <a:t>&gt;=</a:t>
                      </a:r>
                    </a:p>
                  </a:txBody>
                  <a:tcPr marL="22430" marR="22430" marT="22430" marB="2243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Checks if the value of left operand is greater than or equal to the value of right operand, if yes then condition becomes true.</a:t>
                      </a:r>
                    </a:p>
                  </a:txBody>
                  <a:tcPr marL="22430" marR="22430" marT="22430" marB="22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(A &gt;= B) is not true.</a:t>
                      </a:r>
                    </a:p>
                  </a:txBody>
                  <a:tcPr marL="22430" marR="22430" marT="22430" marB="22430" anchor="ctr"/>
                </a:tc>
                <a:extLst>
                  <a:ext uri="{0D108BD9-81ED-4DB2-BD59-A6C34878D82A}">
                    <a16:rowId xmlns:a16="http://schemas.microsoft.com/office/drawing/2014/main" val="3282926630"/>
                  </a:ext>
                </a:extLst>
              </a:tr>
              <a:tr h="75139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>
                          <a:effectLst/>
                        </a:rPr>
                        <a:t>&lt;=</a:t>
                      </a:r>
                    </a:p>
                  </a:txBody>
                  <a:tcPr marL="22430" marR="22430" marT="22430" marB="2243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Checks if the value of left operand is less than or equal to the value of right operand, if yes then condition becomes true.</a:t>
                      </a:r>
                    </a:p>
                  </a:txBody>
                  <a:tcPr marL="22430" marR="22430" marT="22430" marB="22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(A &lt;= B) is true.</a:t>
                      </a:r>
                    </a:p>
                  </a:txBody>
                  <a:tcPr marL="22430" marR="22430" marT="22430" marB="22430" anchor="ctr"/>
                </a:tc>
                <a:extLst>
                  <a:ext uri="{0D108BD9-81ED-4DB2-BD59-A6C34878D82A}">
                    <a16:rowId xmlns:a16="http://schemas.microsoft.com/office/drawing/2014/main" val="14289828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6F022A2-CE8A-EF5F-016B-F0AB7237E4EC}"/>
              </a:ext>
            </a:extLst>
          </p:cNvPr>
          <p:cNvSpPr txBox="1"/>
          <p:nvPr/>
        </p:nvSpPr>
        <p:spPr>
          <a:xfrm>
            <a:off x="5284382" y="767358"/>
            <a:ext cx="5992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C++ </a:t>
            </a:r>
            <a:r>
              <a:rPr lang="ko-KR" altLang="en-US" dirty="0"/>
              <a:t>언어에서 지원하는 관계 연산자는 다음과 같습니다
변수 </a:t>
            </a:r>
            <a:r>
              <a:rPr lang="en-US" altLang="ko-KR" dirty="0"/>
              <a:t>A</a:t>
            </a:r>
            <a:r>
              <a:rPr lang="ko-KR" altLang="en-US" dirty="0"/>
              <a:t>에 </a:t>
            </a:r>
            <a:r>
              <a:rPr lang="en-US" altLang="ko-KR" dirty="0"/>
              <a:t>10</a:t>
            </a:r>
            <a:r>
              <a:rPr lang="ko-KR" altLang="en-US" dirty="0"/>
              <a:t>이 있고 변수 </a:t>
            </a:r>
            <a:r>
              <a:rPr lang="en-US" altLang="ko-KR" dirty="0"/>
              <a:t>B</a:t>
            </a:r>
            <a:r>
              <a:rPr lang="ko-KR" altLang="en-US" dirty="0"/>
              <a:t>에 </a:t>
            </a:r>
            <a:r>
              <a:rPr lang="en-US" altLang="ko-KR" dirty="0"/>
              <a:t>20</a:t>
            </a:r>
            <a:r>
              <a:rPr lang="ko-KR" altLang="en-US" dirty="0"/>
              <a:t>이 있다고 가정하면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6486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8BCAF-110D-9B14-CD49-4D2594B2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로직 연산자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3673267-59CD-EFD5-AAA2-1B6C440C9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743653"/>
              </p:ext>
            </p:extLst>
          </p:nvPr>
        </p:nvGraphicFramePr>
        <p:xfrm>
          <a:off x="1190848" y="1939249"/>
          <a:ext cx="10069031" cy="43513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90575">
                  <a:extLst>
                    <a:ext uri="{9D8B030D-6E8A-4147-A177-3AD203B41FA5}">
                      <a16:colId xmlns:a16="http://schemas.microsoft.com/office/drawing/2014/main" val="3742038684"/>
                    </a:ext>
                  </a:extLst>
                </a:gridCol>
                <a:gridCol w="5752214">
                  <a:extLst>
                    <a:ext uri="{9D8B030D-6E8A-4147-A177-3AD203B41FA5}">
                      <a16:colId xmlns:a16="http://schemas.microsoft.com/office/drawing/2014/main" val="978532784"/>
                    </a:ext>
                  </a:extLst>
                </a:gridCol>
                <a:gridCol w="2626242">
                  <a:extLst>
                    <a:ext uri="{9D8B030D-6E8A-4147-A177-3AD203B41FA5}">
                      <a16:colId xmlns:a16="http://schemas.microsoft.com/office/drawing/2014/main" val="1329478125"/>
                    </a:ext>
                  </a:extLst>
                </a:gridCol>
              </a:tblGrid>
              <a:tr h="65800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Operator</a:t>
                      </a:r>
                      <a:endParaRPr lang="en-US" sz="2000" b="1" dirty="0">
                        <a:effectLst/>
                        <a:latin typeface="inherit"/>
                      </a:endParaRPr>
                    </a:p>
                  </a:txBody>
                  <a:tcPr marL="42452" marR="42452" marT="42452" marB="42452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inherit"/>
                      </a:endParaRPr>
                    </a:p>
                  </a:txBody>
                  <a:tcPr marL="42452" marR="42452" marT="42452" marB="42452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inherit"/>
                      </a:endParaRPr>
                    </a:p>
                  </a:txBody>
                  <a:tcPr marL="42452" marR="42452" marT="42452" marB="42452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2776"/>
                  </a:ext>
                </a:extLst>
              </a:tr>
              <a:tr h="10400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>
                          <a:effectLst/>
                        </a:rPr>
                        <a:t>&amp;&amp;</a:t>
                      </a:r>
                    </a:p>
                  </a:txBody>
                  <a:tcPr marL="42452" marR="42452" marT="42452" marB="4245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Called Logical AND operator. If both the operands are non-zero, then condition becomes true.</a:t>
                      </a:r>
                    </a:p>
                  </a:txBody>
                  <a:tcPr marL="42452" marR="42452" marT="42452" marB="424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(A &amp;&amp; B) is false.</a:t>
                      </a:r>
                    </a:p>
                  </a:txBody>
                  <a:tcPr marL="42452" marR="42452" marT="42452" marB="42452" anchor="ctr"/>
                </a:tc>
                <a:extLst>
                  <a:ext uri="{0D108BD9-81ED-4DB2-BD59-A6C34878D82A}">
                    <a16:rowId xmlns:a16="http://schemas.microsoft.com/office/drawing/2014/main" val="3310574815"/>
                  </a:ext>
                </a:extLst>
              </a:tr>
              <a:tr h="10400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>
                          <a:effectLst/>
                        </a:rPr>
                        <a:t>||</a:t>
                      </a:r>
                    </a:p>
                  </a:txBody>
                  <a:tcPr marL="42452" marR="42452" marT="42452" marB="4245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Called Logical OR Operator. If any of the two operands is non-zero, then condition becomes true.</a:t>
                      </a:r>
                    </a:p>
                  </a:txBody>
                  <a:tcPr marL="42452" marR="42452" marT="42452" marB="424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(A || B) is true.</a:t>
                      </a:r>
                    </a:p>
                  </a:txBody>
                  <a:tcPr marL="42452" marR="42452" marT="42452" marB="42452" anchor="ctr"/>
                </a:tc>
                <a:extLst>
                  <a:ext uri="{0D108BD9-81ED-4DB2-BD59-A6C34878D82A}">
                    <a16:rowId xmlns:a16="http://schemas.microsoft.com/office/drawing/2014/main" val="2538014129"/>
                  </a:ext>
                </a:extLst>
              </a:tr>
              <a:tr h="16131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>
                          <a:effectLst/>
                        </a:rPr>
                        <a:t>!</a:t>
                      </a:r>
                    </a:p>
                  </a:txBody>
                  <a:tcPr marL="42452" marR="42452" marT="42452" marB="4245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Called Logical NOT Operator. Use to reverses the logical state of its operand. If a condition is true, then Logical NOT operator will make false.</a:t>
                      </a:r>
                    </a:p>
                  </a:txBody>
                  <a:tcPr marL="42452" marR="42452" marT="42452" marB="424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!(A &amp;&amp; B) is true.</a:t>
                      </a:r>
                    </a:p>
                  </a:txBody>
                  <a:tcPr marL="42452" marR="42452" marT="42452" marB="42452" anchor="ctr"/>
                </a:tc>
                <a:extLst>
                  <a:ext uri="{0D108BD9-81ED-4DB2-BD59-A6C34878D82A}">
                    <a16:rowId xmlns:a16="http://schemas.microsoft.com/office/drawing/2014/main" val="304899137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C1078D-52FB-B56E-6519-9497DAE3EBCB}"/>
              </a:ext>
            </a:extLst>
          </p:cNvPr>
          <p:cNvSpPr txBox="1"/>
          <p:nvPr/>
        </p:nvSpPr>
        <p:spPr>
          <a:xfrm>
            <a:off x="4189228" y="1168637"/>
            <a:ext cx="6649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Verdana" panose="020B0604030504040204" pitchFamily="34" charset="0"/>
              </a:rPr>
              <a:t>C++ </a:t>
            </a:r>
            <a:r>
              <a:rPr lang="ko-KR" altLang="en-US">
                <a:solidFill>
                  <a:srgbClr val="000000"/>
                </a:solidFill>
                <a:latin typeface="Verdana" panose="020B0604030504040204" pitchFamily="34" charset="0"/>
              </a:rPr>
              <a:t>언어에서 지원하는 논리 연산자는 다음과 같습니다</a:t>
            </a:r>
            <a:r>
              <a:rPr lang="en-US" altLang="ko-KR">
                <a:solidFill>
                  <a:srgbClr val="000000"/>
                </a:solidFill>
                <a:latin typeface="Verdana" panose="020B0604030504040204" pitchFamily="34" charset="0"/>
              </a:rPr>
              <a:t>.
</a:t>
            </a:r>
            <a:r>
              <a:rPr lang="ko-KR" altLang="en-US">
                <a:solidFill>
                  <a:srgbClr val="000000"/>
                </a:solidFill>
                <a:latin typeface="Verdana" panose="020B0604030504040204" pitchFamily="34" charset="0"/>
              </a:rPr>
              <a:t>변수 </a:t>
            </a:r>
            <a:r>
              <a:rPr lang="en-US" altLang="ko-KR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ko-KR" altLang="en-US">
                <a:solidFill>
                  <a:srgbClr val="000000"/>
                </a:solidFill>
                <a:latin typeface="Verdana" panose="020B0604030504040204" pitchFamily="34" charset="0"/>
              </a:rPr>
              <a:t>가 </a:t>
            </a:r>
            <a:r>
              <a:rPr lang="en-US" altLang="ko-KR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ko-KR" altLang="en-US">
                <a:solidFill>
                  <a:srgbClr val="000000"/>
                </a:solidFill>
                <a:latin typeface="Verdana" panose="020B0604030504040204" pitchFamily="34" charset="0"/>
              </a:rPr>
              <a:t>을 보유하고</a:t>
            </a:r>
            <a:r>
              <a:rPr lang="en-US" altLang="ko-KR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Verdana" panose="020B0604030504040204" pitchFamily="34" charset="0"/>
              </a:rPr>
              <a:t>변수 </a:t>
            </a:r>
            <a:r>
              <a:rPr lang="en-US" altLang="ko-KR">
                <a:solidFill>
                  <a:srgbClr val="000000"/>
                </a:solidFill>
                <a:latin typeface="Verdana" panose="020B0604030504040204" pitchFamily="34" charset="0"/>
              </a:rPr>
              <a:t>B</a:t>
            </a:r>
            <a:r>
              <a:rPr lang="ko-KR" altLang="en-US">
                <a:solidFill>
                  <a:srgbClr val="000000"/>
                </a:solidFill>
                <a:latin typeface="Verdana" panose="020B0604030504040204" pitchFamily="34" charset="0"/>
              </a:rPr>
              <a:t>가 </a:t>
            </a:r>
            <a:r>
              <a:rPr lang="en-US" altLang="ko-KR">
                <a:solidFill>
                  <a:srgbClr val="000000"/>
                </a:solidFill>
                <a:latin typeface="Verdana" panose="020B0604030504040204" pitchFamily="34" charset="0"/>
              </a:rPr>
              <a:t>0</a:t>
            </a:r>
            <a:r>
              <a:rPr lang="ko-KR" altLang="en-US">
                <a:solidFill>
                  <a:srgbClr val="000000"/>
                </a:solidFill>
                <a:latin typeface="Verdana" panose="020B0604030504040204" pitchFamily="34" charset="0"/>
              </a:rPr>
              <a:t>을 보유한다고 가정하면</a:t>
            </a:r>
            <a:r>
              <a:rPr lang="en-US" altLang="ko-KR">
                <a:solidFill>
                  <a:srgbClr val="000000"/>
                </a:solidFill>
                <a:latin typeface="Verdana" panose="020B0604030504040204" pitchFamily="34" charset="0"/>
              </a:rPr>
              <a:t>,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45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3135B-E2BA-6609-F578-0FB4EA48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Bash </a:t>
            </a:r>
            <a:r>
              <a:rPr lang="ko-KR" altLang="en-US" dirty="0"/>
              <a:t>시작과정 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27433D77-320A-95F1-A0DE-B0740B743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88DA1D-CA8B-DE70-D859-092E0746EC67}"/>
              </a:ext>
            </a:extLst>
          </p:cNvPr>
          <p:cNvSpPr/>
          <p:nvPr/>
        </p:nvSpPr>
        <p:spPr>
          <a:xfrm>
            <a:off x="4026568" y="1572128"/>
            <a:ext cx="4154906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/</a:t>
            </a:r>
            <a:r>
              <a:rPr lang="en-US" altLang="ko-KR" sz="3600" dirty="0" err="1"/>
              <a:t>etc</a:t>
            </a:r>
            <a:r>
              <a:rPr lang="en-US" altLang="ko-KR" sz="3600" dirty="0"/>
              <a:t>/profile</a:t>
            </a:r>
            <a:endParaRPr lang="ko-KR" altLang="en-US" sz="3600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8939500C-43B0-C6FD-AFF2-6256266D85FE}"/>
              </a:ext>
            </a:extLst>
          </p:cNvPr>
          <p:cNvSpPr/>
          <p:nvPr/>
        </p:nvSpPr>
        <p:spPr>
          <a:xfrm>
            <a:off x="5951621" y="2263693"/>
            <a:ext cx="593558" cy="4331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E1C386-7A89-9D06-6F47-ACEB42B501F4}"/>
              </a:ext>
            </a:extLst>
          </p:cNvPr>
          <p:cNvSpPr/>
          <p:nvPr/>
        </p:nvSpPr>
        <p:spPr>
          <a:xfrm>
            <a:off x="4002502" y="2863517"/>
            <a:ext cx="4154906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~/.</a:t>
            </a:r>
            <a:r>
              <a:rPr lang="en-US" altLang="ko-KR" sz="3600" dirty="0" err="1"/>
              <a:t>bash_profile</a:t>
            </a:r>
            <a:endParaRPr lang="ko-KR" altLang="en-US" sz="3600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51DA410F-7DAD-7864-3A43-E7305C842DE3}"/>
              </a:ext>
            </a:extLst>
          </p:cNvPr>
          <p:cNvSpPr/>
          <p:nvPr/>
        </p:nvSpPr>
        <p:spPr>
          <a:xfrm>
            <a:off x="5927555" y="3555082"/>
            <a:ext cx="593558" cy="4331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BC24C-CF18-B6B7-4A2B-864806785525}"/>
              </a:ext>
            </a:extLst>
          </p:cNvPr>
          <p:cNvSpPr/>
          <p:nvPr/>
        </p:nvSpPr>
        <p:spPr>
          <a:xfrm>
            <a:off x="4002502" y="4154906"/>
            <a:ext cx="4154906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~/.</a:t>
            </a:r>
            <a:r>
              <a:rPr lang="en-US" altLang="ko-KR" sz="3600" dirty="0" err="1"/>
              <a:t>bashrc</a:t>
            </a:r>
            <a:endParaRPr lang="ko-KR" altLang="en-US" sz="3600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5FCBE961-0C6C-66CF-B314-5D041F19C9AC}"/>
              </a:ext>
            </a:extLst>
          </p:cNvPr>
          <p:cNvSpPr/>
          <p:nvPr/>
        </p:nvSpPr>
        <p:spPr>
          <a:xfrm>
            <a:off x="5927555" y="4846471"/>
            <a:ext cx="593558" cy="4331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FEE382-ADCA-58FC-11A7-4152C1DD411C}"/>
              </a:ext>
            </a:extLst>
          </p:cNvPr>
          <p:cNvSpPr/>
          <p:nvPr/>
        </p:nvSpPr>
        <p:spPr>
          <a:xfrm>
            <a:off x="4002502" y="5361573"/>
            <a:ext cx="4154906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쉘 프롬프트</a:t>
            </a:r>
          </a:p>
        </p:txBody>
      </p:sp>
    </p:spTree>
    <p:extLst>
      <p:ext uri="{BB962C8B-B14F-4D97-AF65-F5344CB8AC3E}">
        <p14:creationId xmlns:p14="http://schemas.microsoft.com/office/powerpoint/2010/main" val="1420398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1B6EA-00D1-3F05-04F0-8DDA8CD0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연산자 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8D18BB-4456-A323-45A1-89A8E8D48D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ko-KR" altLang="en-US" sz="1600"/>
              <a:t>비트 연산자는 비트에서 작동하고 비트 단위 연산을 수행합니다</a:t>
            </a:r>
            <a:r>
              <a:rPr lang="en-US" altLang="ko-KR" sz="1600"/>
              <a:t>. &amp;, |, ^</a:t>
            </a:r>
            <a:r>
              <a:rPr lang="ko-KR" altLang="en-US" sz="1600"/>
              <a:t>에 대한 진리표는 다음과 같습니다</a:t>
            </a:r>
            <a:r>
              <a:rPr lang="en-US" altLang="ko-KR" sz="1600"/>
              <a:t>.
A = 60</a:t>
            </a:r>
            <a:r>
              <a:rPr lang="ko-KR" altLang="en-US" sz="1600"/>
              <a:t>이라고 가정합니다</a:t>
            </a:r>
            <a:r>
              <a:rPr lang="en-US" altLang="ko-KR" sz="1600"/>
              <a:t>. </a:t>
            </a:r>
            <a:r>
              <a:rPr lang="ko-KR" altLang="en-US" sz="1600"/>
              <a:t>및 </a:t>
            </a:r>
            <a:r>
              <a:rPr lang="en-US" altLang="ko-KR" sz="1600"/>
              <a:t>B = 13; </a:t>
            </a:r>
            <a:r>
              <a:rPr lang="ko-KR" altLang="en-US" sz="1600"/>
              <a:t>이제 바이너리 형식으로 다음과 같습니다</a:t>
            </a:r>
            <a:r>
              <a:rPr lang="en-US" altLang="ko-KR" sz="1600"/>
              <a:t>.
ᅡ = 0011 1100</a:t>
            </a:r>
            <a:r>
              <a:rPr lang="ko-KR" altLang="en-US" sz="1600"/>
              <a:t>년
</a:t>
            </a:r>
            <a:r>
              <a:rPr lang="en-US" altLang="ko-KR" sz="1600"/>
              <a:t>B = 0000</a:t>
            </a:r>
            <a:r>
              <a:rPr lang="ko-KR" altLang="en-US" sz="1600"/>
              <a:t>년 </a:t>
            </a:r>
            <a:r>
              <a:rPr lang="en-US" altLang="ko-KR" sz="1600"/>
              <a:t>1101</a:t>
            </a:r>
            <a:r>
              <a:rPr lang="ko-KR" altLang="en-US" sz="1600"/>
              <a:t>년
</a:t>
            </a:r>
            <a:r>
              <a:rPr lang="en-US" altLang="ko-KR" sz="1600"/>
              <a:t>-----------------
A&amp;B = 0000 1100</a:t>
            </a:r>
            <a:r>
              <a:rPr lang="ko-KR" altLang="en-US" sz="1600"/>
              <a:t>년
</a:t>
            </a:r>
            <a:r>
              <a:rPr lang="en-US" altLang="ko-KR" sz="1600"/>
              <a:t>ᅡ|</a:t>
            </a:r>
            <a:r>
              <a:rPr lang="ko-KR" altLang="en-US" sz="1600"/>
              <a:t>재질 보기 </a:t>
            </a:r>
            <a:r>
              <a:rPr lang="en-US" altLang="ko-KR" sz="1600"/>
              <a:t>B = 0011 1101</a:t>
            </a:r>
            <a:r>
              <a:rPr lang="ko-KR" altLang="en-US" sz="1600"/>
              <a:t>년
</a:t>
            </a:r>
            <a:r>
              <a:rPr lang="en-US" altLang="ko-KR" sz="1600"/>
              <a:t>ᅡ^ᄂ = 0011 0001
~ᅡ = 1100 0011</a:t>
            </a:r>
            <a:endParaRPr lang="ko-KR" altLang="en-US" sz="1600" dirty="0"/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A5DE56EE-F809-17D8-4363-77C6E332998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07674742"/>
              </p:ext>
            </p:extLst>
          </p:nvPr>
        </p:nvGraphicFramePr>
        <p:xfrm>
          <a:off x="6172202" y="2096293"/>
          <a:ext cx="5470450" cy="35258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94046">
                  <a:extLst>
                    <a:ext uri="{9D8B030D-6E8A-4147-A177-3AD203B41FA5}">
                      <a16:colId xmlns:a16="http://schemas.microsoft.com/office/drawing/2014/main" val="1189221312"/>
                    </a:ext>
                  </a:extLst>
                </a:gridCol>
                <a:gridCol w="1094046">
                  <a:extLst>
                    <a:ext uri="{9D8B030D-6E8A-4147-A177-3AD203B41FA5}">
                      <a16:colId xmlns:a16="http://schemas.microsoft.com/office/drawing/2014/main" val="162164284"/>
                    </a:ext>
                  </a:extLst>
                </a:gridCol>
                <a:gridCol w="1094046">
                  <a:extLst>
                    <a:ext uri="{9D8B030D-6E8A-4147-A177-3AD203B41FA5}">
                      <a16:colId xmlns:a16="http://schemas.microsoft.com/office/drawing/2014/main" val="1704179329"/>
                    </a:ext>
                  </a:extLst>
                </a:gridCol>
                <a:gridCol w="1094046">
                  <a:extLst>
                    <a:ext uri="{9D8B030D-6E8A-4147-A177-3AD203B41FA5}">
                      <a16:colId xmlns:a16="http://schemas.microsoft.com/office/drawing/2014/main" val="3644255279"/>
                    </a:ext>
                  </a:extLst>
                </a:gridCol>
                <a:gridCol w="1094266">
                  <a:extLst>
                    <a:ext uri="{9D8B030D-6E8A-4147-A177-3AD203B41FA5}">
                      <a16:colId xmlns:a16="http://schemas.microsoft.com/office/drawing/2014/main" val="3149994460"/>
                    </a:ext>
                  </a:extLst>
                </a:gridCol>
              </a:tblGrid>
              <a:tr h="63761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</a:rPr>
                        <a:t>p</a:t>
                      </a:r>
                      <a:endParaRPr lang="en-US" sz="2800" b="1" dirty="0">
                        <a:effectLst/>
                        <a:latin typeface="inherit"/>
                      </a:endParaRPr>
                    </a:p>
                  </a:txBody>
                  <a:tcPr marL="60960" marR="60960" marT="60960" marB="6096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</a:rPr>
                        <a:t>q</a:t>
                      </a:r>
                      <a:endParaRPr lang="en-US" sz="2800" b="1" dirty="0">
                        <a:effectLst/>
                        <a:latin typeface="inherit"/>
                      </a:endParaRPr>
                    </a:p>
                  </a:txBody>
                  <a:tcPr marL="60960" marR="60960" marT="60960" marB="6096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</a:rPr>
                        <a:t>p &amp; q</a:t>
                      </a:r>
                      <a:endParaRPr lang="en-US" sz="2800" b="1" dirty="0">
                        <a:effectLst/>
                        <a:latin typeface="inherit"/>
                      </a:endParaRPr>
                    </a:p>
                  </a:txBody>
                  <a:tcPr marL="60960" marR="60960" marT="60960" marB="6096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</a:rPr>
                        <a:t>p | q</a:t>
                      </a:r>
                      <a:endParaRPr lang="en-US" sz="2800" b="1" dirty="0">
                        <a:effectLst/>
                        <a:latin typeface="inherit"/>
                      </a:endParaRPr>
                    </a:p>
                  </a:txBody>
                  <a:tcPr marL="60960" marR="60960" marT="60960" marB="6096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</a:rPr>
                        <a:t>p ^ q</a:t>
                      </a:r>
                      <a:endParaRPr lang="en-US" sz="2800" b="1" dirty="0">
                        <a:effectLst/>
                        <a:latin typeface="inherit"/>
                      </a:endParaRPr>
                    </a:p>
                  </a:txBody>
                  <a:tcPr marL="60960" marR="60960" marT="60960" marB="6096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487001"/>
                  </a:ext>
                </a:extLst>
              </a:tr>
              <a:tr h="6376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>
                          <a:effectLst/>
                        </a:rPr>
                        <a:t>0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>
                          <a:effectLst/>
                        </a:rPr>
                        <a:t>0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>
                          <a:effectLst/>
                        </a:rPr>
                        <a:t>0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>
                          <a:effectLst/>
                        </a:rPr>
                        <a:t>0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>
                          <a:effectLst/>
                        </a:rPr>
                        <a:t>0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149645293"/>
                  </a:ext>
                </a:extLst>
              </a:tr>
              <a:tr h="6376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>
                          <a:effectLst/>
                        </a:rPr>
                        <a:t>0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>
                          <a:effectLst/>
                        </a:rPr>
                        <a:t>1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>
                          <a:effectLst/>
                        </a:rPr>
                        <a:t>0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>
                          <a:effectLst/>
                        </a:rPr>
                        <a:t>1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>
                          <a:effectLst/>
                        </a:rPr>
                        <a:t>1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829782359"/>
                  </a:ext>
                </a:extLst>
              </a:tr>
              <a:tr h="6376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>
                          <a:effectLst/>
                        </a:rPr>
                        <a:t>1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>
                          <a:effectLst/>
                        </a:rPr>
                        <a:t>1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>
                          <a:effectLst/>
                        </a:rPr>
                        <a:t>1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>
                          <a:effectLst/>
                        </a:rPr>
                        <a:t>1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>
                          <a:effectLst/>
                        </a:rPr>
                        <a:t>0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361557381"/>
                  </a:ext>
                </a:extLst>
              </a:tr>
              <a:tr h="6376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>
                          <a:effectLst/>
                        </a:rPr>
                        <a:t>1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>
                          <a:effectLst/>
                        </a:rPr>
                        <a:t>0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>
                          <a:effectLst/>
                        </a:rPr>
                        <a:t>0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>
                          <a:effectLst/>
                        </a:rPr>
                        <a:t>1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>
                          <a:effectLst/>
                        </a:rPr>
                        <a:t>1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05180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5459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03B77-F18B-0016-7ACF-289DE890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연산자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1155A4F-3181-9065-46F3-62AF70F84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235642"/>
              </p:ext>
            </p:extLst>
          </p:nvPr>
        </p:nvGraphicFramePr>
        <p:xfrm>
          <a:off x="1754372" y="1746262"/>
          <a:ext cx="9346018" cy="45526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34602">
                  <a:extLst>
                    <a:ext uri="{9D8B030D-6E8A-4147-A177-3AD203B41FA5}">
                      <a16:colId xmlns:a16="http://schemas.microsoft.com/office/drawing/2014/main" val="3869800989"/>
                    </a:ext>
                  </a:extLst>
                </a:gridCol>
                <a:gridCol w="4205708">
                  <a:extLst>
                    <a:ext uri="{9D8B030D-6E8A-4147-A177-3AD203B41FA5}">
                      <a16:colId xmlns:a16="http://schemas.microsoft.com/office/drawing/2014/main" val="25986214"/>
                    </a:ext>
                  </a:extLst>
                </a:gridCol>
                <a:gridCol w="4205708">
                  <a:extLst>
                    <a:ext uri="{9D8B030D-6E8A-4147-A177-3AD203B41FA5}">
                      <a16:colId xmlns:a16="http://schemas.microsoft.com/office/drawing/2014/main" val="1392051765"/>
                    </a:ext>
                  </a:extLst>
                </a:gridCol>
              </a:tblGrid>
              <a:tr h="40386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Operator</a:t>
                      </a:r>
                      <a:endParaRPr lang="en-US" sz="1600" b="1" dirty="0">
                        <a:effectLst/>
                        <a:latin typeface="inherit"/>
                      </a:endParaRPr>
                    </a:p>
                  </a:txBody>
                  <a:tcPr marL="26056" marR="26056" marT="26056" marB="26056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</a:rPr>
                        <a:t>Description</a:t>
                      </a:r>
                      <a:endParaRPr lang="en-US" sz="1600" b="1">
                        <a:effectLst/>
                        <a:latin typeface="inherit"/>
                      </a:endParaRPr>
                    </a:p>
                  </a:txBody>
                  <a:tcPr marL="26056" marR="26056" marT="26056" marB="26056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Example</a:t>
                      </a:r>
                      <a:endParaRPr lang="en-US" sz="1600" b="1" dirty="0">
                        <a:effectLst/>
                        <a:latin typeface="inherit"/>
                      </a:endParaRPr>
                    </a:p>
                  </a:txBody>
                  <a:tcPr marL="26056" marR="26056" marT="26056" marB="26056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372571"/>
                  </a:ext>
                </a:extLst>
              </a:tr>
              <a:tr h="52111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&amp;</a:t>
                      </a:r>
                    </a:p>
                  </a:txBody>
                  <a:tcPr marL="26056" marR="26056" marT="26056" marB="2605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Binary AND Operator copies a bit to the result if it exists in both operands.</a:t>
                      </a:r>
                    </a:p>
                  </a:txBody>
                  <a:tcPr marL="26056" marR="26056" marT="26056" marB="26056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(A &amp; B) will give 12 which is 0000 1100</a:t>
                      </a:r>
                    </a:p>
                  </a:txBody>
                  <a:tcPr marL="26056" marR="26056" marT="26056" marB="26056" anchor="ctr"/>
                </a:tc>
                <a:extLst>
                  <a:ext uri="{0D108BD9-81ED-4DB2-BD59-A6C34878D82A}">
                    <a16:rowId xmlns:a16="http://schemas.microsoft.com/office/drawing/2014/main" val="2902957457"/>
                  </a:ext>
                </a:extLst>
              </a:tr>
              <a:tr h="52111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|</a:t>
                      </a:r>
                    </a:p>
                  </a:txBody>
                  <a:tcPr marL="26056" marR="26056" marT="26056" marB="2605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Binary OR Operator copies a bit if it exists in either operand.</a:t>
                      </a:r>
                    </a:p>
                  </a:txBody>
                  <a:tcPr marL="26056" marR="26056" marT="26056" marB="2605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(A | B) will give 61 which is 0011 1101</a:t>
                      </a:r>
                    </a:p>
                  </a:txBody>
                  <a:tcPr marL="26056" marR="26056" marT="26056" marB="26056" anchor="ctr"/>
                </a:tc>
                <a:extLst>
                  <a:ext uri="{0D108BD9-81ED-4DB2-BD59-A6C34878D82A}">
                    <a16:rowId xmlns:a16="http://schemas.microsoft.com/office/drawing/2014/main" val="1490551788"/>
                  </a:ext>
                </a:extLst>
              </a:tr>
              <a:tr h="52111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^</a:t>
                      </a:r>
                    </a:p>
                  </a:txBody>
                  <a:tcPr marL="26056" marR="26056" marT="26056" marB="2605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Binary XOR Operator copies the bit if it is set in one operand but not both.</a:t>
                      </a:r>
                    </a:p>
                  </a:txBody>
                  <a:tcPr marL="26056" marR="26056" marT="26056" marB="26056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(A ^ B) will give 49 which is 0011 0001</a:t>
                      </a:r>
                    </a:p>
                  </a:txBody>
                  <a:tcPr marL="26056" marR="26056" marT="26056" marB="26056" anchor="ctr"/>
                </a:tc>
                <a:extLst>
                  <a:ext uri="{0D108BD9-81ED-4DB2-BD59-A6C34878D82A}">
                    <a16:rowId xmlns:a16="http://schemas.microsoft.com/office/drawing/2014/main" val="4203468456"/>
                  </a:ext>
                </a:extLst>
              </a:tr>
              <a:tr h="63837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~</a:t>
                      </a:r>
                    </a:p>
                  </a:txBody>
                  <a:tcPr marL="26056" marR="26056" marT="26056" marB="2605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Binary Ones Complement Operator is unary and has the effect of 'flipping' bits.</a:t>
                      </a:r>
                    </a:p>
                  </a:txBody>
                  <a:tcPr marL="26056" marR="26056" marT="26056" marB="2605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(~A ) will give -61 which is 1100 0011 in 2's complement form due to a signed binary number.</a:t>
                      </a:r>
                    </a:p>
                  </a:txBody>
                  <a:tcPr marL="26056" marR="26056" marT="26056" marB="26056" anchor="ctr"/>
                </a:tc>
                <a:extLst>
                  <a:ext uri="{0D108BD9-81ED-4DB2-BD59-A6C34878D82A}">
                    <a16:rowId xmlns:a16="http://schemas.microsoft.com/office/drawing/2014/main" val="3515760141"/>
                  </a:ext>
                </a:extLst>
              </a:tr>
              <a:tr h="87287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&lt;&lt;</a:t>
                      </a:r>
                    </a:p>
                  </a:txBody>
                  <a:tcPr marL="26056" marR="26056" marT="26056" marB="2605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Binary Left Shift Operator. The left operands value is moved left by the number of bits specified by the right operand.</a:t>
                      </a:r>
                    </a:p>
                  </a:txBody>
                  <a:tcPr marL="26056" marR="26056" marT="26056" marB="26056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A &lt;&lt; 2 will give 240 which is 1111 0000</a:t>
                      </a:r>
                    </a:p>
                  </a:txBody>
                  <a:tcPr marL="26056" marR="26056" marT="26056" marB="26056" anchor="ctr"/>
                </a:tc>
                <a:extLst>
                  <a:ext uri="{0D108BD9-81ED-4DB2-BD59-A6C34878D82A}">
                    <a16:rowId xmlns:a16="http://schemas.microsoft.com/office/drawing/2014/main" val="3917647979"/>
                  </a:ext>
                </a:extLst>
              </a:tr>
              <a:tr h="87287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&gt;&gt;</a:t>
                      </a:r>
                    </a:p>
                  </a:txBody>
                  <a:tcPr marL="26056" marR="26056" marT="26056" marB="2605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Binary Right Shift Operator. The left operands value is moved right by the number of bits specified by the right operand.</a:t>
                      </a:r>
                    </a:p>
                  </a:txBody>
                  <a:tcPr marL="26056" marR="26056" marT="26056" marB="26056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A &gt;&gt; 2 will give 15 which is 0000 1111</a:t>
                      </a:r>
                    </a:p>
                  </a:txBody>
                  <a:tcPr marL="26056" marR="26056" marT="26056" marB="26056" anchor="ctr"/>
                </a:tc>
                <a:extLst>
                  <a:ext uri="{0D108BD9-81ED-4DB2-BD59-A6C34878D82A}">
                    <a16:rowId xmlns:a16="http://schemas.microsoft.com/office/drawing/2014/main" val="3167851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1846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7ABF0-71DB-1B82-A2FA-C2D55FB98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할당 연산자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27B7B6E-A249-ADC2-AB72-FFB9E384B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499808"/>
              </p:ext>
            </p:extLst>
          </p:nvPr>
        </p:nvGraphicFramePr>
        <p:xfrm>
          <a:off x="467833" y="1379055"/>
          <a:ext cx="11366204" cy="5052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89046">
                  <a:extLst>
                    <a:ext uri="{9D8B030D-6E8A-4147-A177-3AD203B41FA5}">
                      <a16:colId xmlns:a16="http://schemas.microsoft.com/office/drawing/2014/main" val="1902579093"/>
                    </a:ext>
                  </a:extLst>
                </a:gridCol>
                <a:gridCol w="5751132">
                  <a:extLst>
                    <a:ext uri="{9D8B030D-6E8A-4147-A177-3AD203B41FA5}">
                      <a16:colId xmlns:a16="http://schemas.microsoft.com/office/drawing/2014/main" val="1718955261"/>
                    </a:ext>
                  </a:extLst>
                </a:gridCol>
                <a:gridCol w="4226026">
                  <a:extLst>
                    <a:ext uri="{9D8B030D-6E8A-4147-A177-3AD203B41FA5}">
                      <a16:colId xmlns:a16="http://schemas.microsoft.com/office/drawing/2014/main" val="2649545644"/>
                    </a:ext>
                  </a:extLst>
                </a:gridCol>
              </a:tblGrid>
              <a:tr h="2708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Operator</a:t>
                      </a:r>
                      <a:endParaRPr lang="en-US" sz="1600" b="1" dirty="0">
                        <a:effectLst/>
                        <a:latin typeface="inherit"/>
                      </a:endParaRPr>
                    </a:p>
                  </a:txBody>
                  <a:tcPr marL="17475" marR="17475" marT="17475" marB="1747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Description</a:t>
                      </a:r>
                      <a:endParaRPr lang="en-US" sz="1600" b="1" dirty="0">
                        <a:effectLst/>
                        <a:latin typeface="inherit"/>
                      </a:endParaRPr>
                    </a:p>
                  </a:txBody>
                  <a:tcPr marL="17475" marR="17475" marT="17475" marB="1747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Example</a:t>
                      </a:r>
                      <a:endParaRPr lang="en-US" sz="1600" b="1" dirty="0">
                        <a:effectLst/>
                        <a:latin typeface="inherit"/>
                      </a:endParaRPr>
                    </a:p>
                  </a:txBody>
                  <a:tcPr marL="17475" marR="17475" marT="17475" marB="1747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503257"/>
                  </a:ext>
                </a:extLst>
              </a:tr>
              <a:tr h="42814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=</a:t>
                      </a:r>
                    </a:p>
                  </a:txBody>
                  <a:tcPr marL="17475" marR="17475" marT="17475" marB="174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Simple assignment operator, Assigns values from right side operands to left side operand.</a:t>
                      </a:r>
                    </a:p>
                  </a:txBody>
                  <a:tcPr marL="17475" marR="17475" marT="17475" marB="174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C = A + B will assign value of A + B into C</a:t>
                      </a:r>
                    </a:p>
                  </a:txBody>
                  <a:tcPr marL="17475" marR="17475" marT="17475" marB="17475" anchor="ctr"/>
                </a:tc>
                <a:extLst>
                  <a:ext uri="{0D108BD9-81ED-4DB2-BD59-A6C34878D82A}">
                    <a16:rowId xmlns:a16="http://schemas.microsoft.com/office/drawing/2014/main" val="1337504930"/>
                  </a:ext>
                </a:extLst>
              </a:tr>
              <a:tr h="5067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+=</a:t>
                      </a:r>
                    </a:p>
                  </a:txBody>
                  <a:tcPr marL="17475" marR="17475" marT="17475" marB="174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Add AND assignment operator, It adds right operand to the left operand and assign the result to left operand.</a:t>
                      </a:r>
                    </a:p>
                  </a:txBody>
                  <a:tcPr marL="17475" marR="17475" marT="17475" marB="174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C += A is equivalent to C = C + A</a:t>
                      </a:r>
                    </a:p>
                  </a:txBody>
                  <a:tcPr marL="17475" marR="17475" marT="17475" marB="17475" anchor="ctr"/>
                </a:tc>
                <a:extLst>
                  <a:ext uri="{0D108BD9-81ED-4DB2-BD59-A6C34878D82A}">
                    <a16:rowId xmlns:a16="http://schemas.microsoft.com/office/drawing/2014/main" val="3107730898"/>
                  </a:ext>
                </a:extLst>
              </a:tr>
              <a:tr h="5067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-=</a:t>
                      </a:r>
                    </a:p>
                  </a:txBody>
                  <a:tcPr marL="17475" marR="17475" marT="17475" marB="174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Subtract AND assignment operator, It subtracts right operand from the left operand and assign the result to left operand.</a:t>
                      </a:r>
                    </a:p>
                  </a:txBody>
                  <a:tcPr marL="17475" marR="17475" marT="17475" marB="174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C -= A is equivalent to C = C - A</a:t>
                      </a:r>
                    </a:p>
                  </a:txBody>
                  <a:tcPr marL="17475" marR="17475" marT="17475" marB="17475" anchor="ctr"/>
                </a:tc>
                <a:extLst>
                  <a:ext uri="{0D108BD9-81ED-4DB2-BD59-A6C34878D82A}">
                    <a16:rowId xmlns:a16="http://schemas.microsoft.com/office/drawing/2014/main" val="1641911056"/>
                  </a:ext>
                </a:extLst>
              </a:tr>
              <a:tr h="50678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</a:rPr>
                        <a:t>*</a:t>
                      </a:r>
                      <a:r>
                        <a:rPr lang="en-US" altLang="ko-KR" sz="1600">
                          <a:effectLst/>
                        </a:rPr>
                        <a:t>=</a:t>
                      </a:r>
                    </a:p>
                  </a:txBody>
                  <a:tcPr marL="17475" marR="17475" marT="17475" marB="174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Multiply AND assignment operator, It multiplies right operand with the left operand and assign the result to left operand.</a:t>
                      </a:r>
                    </a:p>
                  </a:txBody>
                  <a:tcPr marL="17475" marR="17475" marT="17475" marB="174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C *= A is equivalent to C = C * A</a:t>
                      </a:r>
                    </a:p>
                  </a:txBody>
                  <a:tcPr marL="17475" marR="17475" marT="17475" marB="17475" anchor="ctr"/>
                </a:tc>
                <a:extLst>
                  <a:ext uri="{0D108BD9-81ED-4DB2-BD59-A6C34878D82A}">
                    <a16:rowId xmlns:a16="http://schemas.microsoft.com/office/drawing/2014/main" val="3302225138"/>
                  </a:ext>
                </a:extLst>
              </a:tr>
              <a:tr h="5067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/=</a:t>
                      </a:r>
                    </a:p>
                  </a:txBody>
                  <a:tcPr marL="17475" marR="17475" marT="17475" marB="174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Divide AND assignment operator, It divides left operand with the right operand and assign the result to left operand.</a:t>
                      </a:r>
                    </a:p>
                  </a:txBody>
                  <a:tcPr marL="17475" marR="17475" marT="17475" marB="174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C /= A is equivalent to C = C / A</a:t>
                      </a:r>
                    </a:p>
                  </a:txBody>
                  <a:tcPr marL="17475" marR="17475" marT="17475" marB="17475" anchor="ctr"/>
                </a:tc>
                <a:extLst>
                  <a:ext uri="{0D108BD9-81ED-4DB2-BD59-A6C34878D82A}">
                    <a16:rowId xmlns:a16="http://schemas.microsoft.com/office/drawing/2014/main" val="1665266830"/>
                  </a:ext>
                </a:extLst>
              </a:tr>
              <a:tr h="5067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%=</a:t>
                      </a:r>
                    </a:p>
                  </a:txBody>
                  <a:tcPr marL="17475" marR="17475" marT="17475" marB="174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Modulus AND assignment operator, It takes modulus using two operands and assign the result to left operand.</a:t>
                      </a:r>
                    </a:p>
                  </a:txBody>
                  <a:tcPr marL="17475" marR="17475" marT="17475" marB="174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C %= A is equivalent to C = C % A</a:t>
                      </a:r>
                    </a:p>
                  </a:txBody>
                  <a:tcPr marL="17475" marR="17475" marT="17475" marB="17475" anchor="ctr"/>
                </a:tc>
                <a:extLst>
                  <a:ext uri="{0D108BD9-81ED-4DB2-BD59-A6C34878D82A}">
                    <a16:rowId xmlns:a16="http://schemas.microsoft.com/office/drawing/2014/main" val="3679289479"/>
                  </a:ext>
                </a:extLst>
              </a:tr>
              <a:tr h="1922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&lt;&lt;=</a:t>
                      </a:r>
                    </a:p>
                  </a:txBody>
                  <a:tcPr marL="17475" marR="17475" marT="17475" marB="174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Left shift AND assignment operator.</a:t>
                      </a:r>
                    </a:p>
                  </a:txBody>
                  <a:tcPr marL="17475" marR="17475" marT="17475" marB="174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C &lt;&lt;= 2 is same as C = C &lt;&lt; 2</a:t>
                      </a:r>
                    </a:p>
                  </a:txBody>
                  <a:tcPr marL="17475" marR="17475" marT="17475" marB="17475" anchor="ctr"/>
                </a:tc>
                <a:extLst>
                  <a:ext uri="{0D108BD9-81ED-4DB2-BD59-A6C34878D82A}">
                    <a16:rowId xmlns:a16="http://schemas.microsoft.com/office/drawing/2014/main" val="76937156"/>
                  </a:ext>
                </a:extLst>
              </a:tr>
              <a:tr h="1922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&gt;&gt;=</a:t>
                      </a:r>
                    </a:p>
                  </a:txBody>
                  <a:tcPr marL="17475" marR="17475" marT="17475" marB="174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Right shift AND assignment operator.</a:t>
                      </a:r>
                    </a:p>
                  </a:txBody>
                  <a:tcPr marL="17475" marR="17475" marT="17475" marB="174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C &gt;&gt;= 2 is same as C = C &gt;&gt; 2</a:t>
                      </a:r>
                    </a:p>
                  </a:txBody>
                  <a:tcPr marL="17475" marR="17475" marT="17475" marB="17475" anchor="ctr"/>
                </a:tc>
                <a:extLst>
                  <a:ext uri="{0D108BD9-81ED-4DB2-BD59-A6C34878D82A}">
                    <a16:rowId xmlns:a16="http://schemas.microsoft.com/office/drawing/2014/main" val="1638370490"/>
                  </a:ext>
                </a:extLst>
              </a:tr>
              <a:tr h="1922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&amp;=</a:t>
                      </a:r>
                    </a:p>
                  </a:txBody>
                  <a:tcPr marL="17475" marR="17475" marT="17475" marB="174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Bitwise AND assignment operator.</a:t>
                      </a:r>
                    </a:p>
                  </a:txBody>
                  <a:tcPr marL="17475" marR="17475" marT="17475" marB="174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C &amp;= 2 is same as C = C &amp; 2</a:t>
                      </a:r>
                    </a:p>
                  </a:txBody>
                  <a:tcPr marL="17475" marR="17475" marT="17475" marB="17475" anchor="ctr"/>
                </a:tc>
                <a:extLst>
                  <a:ext uri="{0D108BD9-81ED-4DB2-BD59-A6C34878D82A}">
                    <a16:rowId xmlns:a16="http://schemas.microsoft.com/office/drawing/2014/main" val="4069441829"/>
                  </a:ext>
                </a:extLst>
              </a:tr>
              <a:tr h="2708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^=</a:t>
                      </a:r>
                    </a:p>
                  </a:txBody>
                  <a:tcPr marL="17475" marR="17475" marT="17475" marB="174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Bitwise exclusive OR and assignment operator.</a:t>
                      </a:r>
                    </a:p>
                  </a:txBody>
                  <a:tcPr marL="17475" marR="17475" marT="17475" marB="174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C ^= 2 is same as C = C ^ 2</a:t>
                      </a:r>
                    </a:p>
                  </a:txBody>
                  <a:tcPr marL="17475" marR="17475" marT="17475" marB="17475" anchor="ctr"/>
                </a:tc>
                <a:extLst>
                  <a:ext uri="{0D108BD9-81ED-4DB2-BD59-A6C34878D82A}">
                    <a16:rowId xmlns:a16="http://schemas.microsoft.com/office/drawing/2014/main" val="3863774786"/>
                  </a:ext>
                </a:extLst>
              </a:tr>
              <a:tr h="2708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|=</a:t>
                      </a:r>
                    </a:p>
                  </a:txBody>
                  <a:tcPr marL="17475" marR="17475" marT="17475" marB="174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Bitwise inclusive OR and assignment operator.</a:t>
                      </a:r>
                    </a:p>
                  </a:txBody>
                  <a:tcPr marL="17475" marR="17475" marT="17475" marB="174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C |= 2 is same as C = C | 2</a:t>
                      </a:r>
                    </a:p>
                  </a:txBody>
                  <a:tcPr marL="17475" marR="17475" marT="17475" marB="17475" anchor="ctr"/>
                </a:tc>
                <a:extLst>
                  <a:ext uri="{0D108BD9-81ED-4DB2-BD59-A6C34878D82A}">
                    <a16:rowId xmlns:a16="http://schemas.microsoft.com/office/drawing/2014/main" val="1915028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8652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061D2-CE37-49C3-A303-54A6DDB22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연산자들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7145399-1052-27A9-662F-6CFED43D4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364446"/>
              </p:ext>
            </p:extLst>
          </p:nvPr>
        </p:nvGraphicFramePr>
        <p:xfrm>
          <a:off x="1114646" y="1392232"/>
          <a:ext cx="10515600" cy="493281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5717">
                  <a:extLst>
                    <a:ext uri="{9D8B030D-6E8A-4147-A177-3AD203B41FA5}">
                      <a16:colId xmlns:a16="http://schemas.microsoft.com/office/drawing/2014/main" val="1142014436"/>
                    </a:ext>
                  </a:extLst>
                </a:gridCol>
                <a:gridCol w="9319883">
                  <a:extLst>
                    <a:ext uri="{9D8B030D-6E8A-4147-A177-3AD203B41FA5}">
                      <a16:colId xmlns:a16="http://schemas.microsoft.com/office/drawing/2014/main" val="1157380020"/>
                    </a:ext>
                  </a:extLst>
                </a:gridCol>
              </a:tblGrid>
              <a:tr h="129445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effectLst/>
                        </a:rPr>
                        <a:t>Sr.No</a:t>
                      </a:r>
                      <a:endParaRPr lang="en-US" sz="1600" b="1" dirty="0">
                        <a:effectLst/>
                        <a:latin typeface="inherit"/>
                      </a:endParaRPr>
                    </a:p>
                  </a:txBody>
                  <a:tcPr marL="19915" marR="19915" marT="19915" marB="1991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Operator &amp; Description</a:t>
                      </a:r>
                      <a:endParaRPr lang="en-US" sz="1600" b="1" dirty="0">
                        <a:effectLst/>
                        <a:latin typeface="inherit"/>
                      </a:endParaRPr>
                    </a:p>
                  </a:txBody>
                  <a:tcPr marL="19915" marR="19915" marT="19915" marB="1991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61478"/>
                  </a:ext>
                </a:extLst>
              </a:tr>
              <a:tr h="5775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1</a:t>
                      </a:r>
                    </a:p>
                  </a:txBody>
                  <a:tcPr marL="19915" marR="19915" marT="19915" marB="1991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/>
                        </a:rPr>
                        <a:t>sizeof</a:t>
                      </a:r>
                      <a:endParaRPr lang="en-US" sz="1600">
                        <a:effectLst/>
                      </a:endParaRPr>
                    </a:p>
                    <a:p>
                      <a:pPr algn="l"/>
                      <a:r>
                        <a:rPr lang="en-US" sz="1600" b="1" u="none" strike="noStrike">
                          <a:solidFill>
                            <a:srgbClr val="008000"/>
                          </a:solidFill>
                          <a:effectLst/>
                          <a:hlinkClick r:id="rId2"/>
                        </a:rPr>
                        <a:t>sizeof operator</a:t>
                      </a:r>
                      <a:r>
                        <a:rPr lang="en-US" sz="1600">
                          <a:effectLst/>
                        </a:rPr>
                        <a:t> returns the size of a variable. For example, sizeof(a), where ‘a’ is integer, and will return 4.</a:t>
                      </a:r>
                    </a:p>
                  </a:txBody>
                  <a:tcPr marL="19915" marR="19915" marT="19915" marB="19915" anchor="ctr"/>
                </a:tc>
                <a:extLst>
                  <a:ext uri="{0D108BD9-81ED-4DB2-BD59-A6C34878D82A}">
                    <a16:rowId xmlns:a16="http://schemas.microsoft.com/office/drawing/2014/main" val="853804262"/>
                  </a:ext>
                </a:extLst>
              </a:tr>
              <a:tr h="5775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2</a:t>
                      </a:r>
                    </a:p>
                  </a:txBody>
                  <a:tcPr marL="19915" marR="19915" marT="19915" marB="1991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/>
                        </a:rPr>
                        <a:t>Condition ? X : Y</a:t>
                      </a:r>
                      <a:endParaRPr lang="en-US" sz="1600">
                        <a:effectLst/>
                      </a:endParaRPr>
                    </a:p>
                    <a:p>
                      <a:pPr algn="l"/>
                      <a:r>
                        <a:rPr lang="en-US" sz="1600" b="1" u="none" strike="noStrike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Conditional operator (?)</a:t>
                      </a:r>
                      <a:r>
                        <a:rPr lang="en-US" sz="1600">
                          <a:effectLst/>
                        </a:rPr>
                        <a:t>. If Condition is true then it returns value of X otherwise returns value of Y.</a:t>
                      </a:r>
                    </a:p>
                  </a:txBody>
                  <a:tcPr marL="19915" marR="19915" marT="19915" marB="19915" anchor="ctr"/>
                </a:tc>
                <a:extLst>
                  <a:ext uri="{0D108BD9-81ED-4DB2-BD59-A6C34878D82A}">
                    <a16:rowId xmlns:a16="http://schemas.microsoft.com/office/drawing/2014/main" val="2947272981"/>
                  </a:ext>
                </a:extLst>
              </a:tr>
              <a:tr h="84637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3</a:t>
                      </a:r>
                    </a:p>
                  </a:txBody>
                  <a:tcPr marL="19915" marR="19915" marT="19915" marB="1991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/>
                        </a:rPr>
                        <a:t>,</a:t>
                      </a:r>
                      <a:endParaRPr lang="en-US" sz="1600">
                        <a:effectLst/>
                      </a:endParaRPr>
                    </a:p>
                    <a:p>
                      <a:pPr algn="l"/>
                      <a:r>
                        <a:rPr lang="en-US" sz="1600" b="1" u="none" strike="noStrike">
                          <a:solidFill>
                            <a:srgbClr val="008000"/>
                          </a:solidFill>
                          <a:effectLst/>
                          <a:hlinkClick r:id="rId4"/>
                        </a:rPr>
                        <a:t>Comma operator</a:t>
                      </a:r>
                      <a:r>
                        <a:rPr lang="en-US" sz="1600">
                          <a:effectLst/>
                        </a:rPr>
                        <a:t> causes a sequence of operations to be performed. The value of the entire comma expression is the value of the last expression of the comma-separated list.</a:t>
                      </a:r>
                    </a:p>
                  </a:txBody>
                  <a:tcPr marL="19915" marR="19915" marT="19915" marB="19915" anchor="ctr"/>
                </a:tc>
                <a:extLst>
                  <a:ext uri="{0D108BD9-81ED-4DB2-BD59-A6C34878D82A}">
                    <a16:rowId xmlns:a16="http://schemas.microsoft.com/office/drawing/2014/main" val="2003800723"/>
                  </a:ext>
                </a:extLst>
              </a:tr>
              <a:tr h="5775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4</a:t>
                      </a:r>
                    </a:p>
                  </a:txBody>
                  <a:tcPr marL="19915" marR="19915" marT="19915" marB="1991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/>
                        </a:rPr>
                        <a:t>. (dot) and -&gt; (arrow)</a:t>
                      </a:r>
                      <a:endParaRPr lang="en-US" sz="1600">
                        <a:effectLst/>
                      </a:endParaRPr>
                    </a:p>
                    <a:p>
                      <a:pPr algn="l"/>
                      <a:r>
                        <a:rPr lang="en-US" sz="1600" b="1" u="none" strike="noStrike">
                          <a:solidFill>
                            <a:srgbClr val="008000"/>
                          </a:solidFill>
                          <a:effectLst/>
                          <a:hlinkClick r:id="rId5"/>
                        </a:rPr>
                        <a:t>Member operators</a:t>
                      </a:r>
                      <a:r>
                        <a:rPr lang="en-US" sz="1600">
                          <a:effectLst/>
                        </a:rPr>
                        <a:t> are used to reference individual members of classes, structures, and unions.</a:t>
                      </a:r>
                    </a:p>
                  </a:txBody>
                  <a:tcPr marL="19915" marR="19915" marT="19915" marB="19915" anchor="ctr"/>
                </a:tc>
                <a:extLst>
                  <a:ext uri="{0D108BD9-81ED-4DB2-BD59-A6C34878D82A}">
                    <a16:rowId xmlns:a16="http://schemas.microsoft.com/office/drawing/2014/main" val="20557636"/>
                  </a:ext>
                </a:extLst>
              </a:tr>
              <a:tr h="5775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5</a:t>
                      </a:r>
                    </a:p>
                  </a:txBody>
                  <a:tcPr marL="19915" marR="19915" marT="19915" marB="1991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/>
                        </a:rPr>
                        <a:t>Cast</a:t>
                      </a:r>
                      <a:endParaRPr lang="en-US" sz="1600">
                        <a:effectLst/>
                      </a:endParaRPr>
                    </a:p>
                    <a:p>
                      <a:pPr algn="l"/>
                      <a:r>
                        <a:rPr lang="en-US" sz="1600" b="1" u="none" strike="noStrike">
                          <a:solidFill>
                            <a:srgbClr val="008000"/>
                          </a:solidFill>
                          <a:effectLst/>
                          <a:hlinkClick r:id="rId6"/>
                        </a:rPr>
                        <a:t>Casting operators</a:t>
                      </a:r>
                      <a:r>
                        <a:rPr lang="en-US" sz="1600">
                          <a:effectLst/>
                        </a:rPr>
                        <a:t> convert one data type to another. For example, int(2.2000) would return 2.</a:t>
                      </a:r>
                    </a:p>
                  </a:txBody>
                  <a:tcPr marL="19915" marR="19915" marT="19915" marB="19915" anchor="ctr"/>
                </a:tc>
                <a:extLst>
                  <a:ext uri="{0D108BD9-81ED-4DB2-BD59-A6C34878D82A}">
                    <a16:rowId xmlns:a16="http://schemas.microsoft.com/office/drawing/2014/main" val="426293641"/>
                  </a:ext>
                </a:extLst>
              </a:tr>
              <a:tr h="5775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6</a:t>
                      </a:r>
                    </a:p>
                  </a:txBody>
                  <a:tcPr marL="19915" marR="19915" marT="19915" marB="1991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/>
                        </a:rPr>
                        <a:t>&amp;</a:t>
                      </a:r>
                      <a:endParaRPr lang="en-US" sz="1600">
                        <a:effectLst/>
                      </a:endParaRPr>
                    </a:p>
                    <a:p>
                      <a:pPr algn="l"/>
                      <a:r>
                        <a:rPr lang="en-US" sz="1600" b="1" u="none" strike="noStrike">
                          <a:solidFill>
                            <a:srgbClr val="008000"/>
                          </a:solidFill>
                          <a:effectLst/>
                          <a:hlinkClick r:id="rId7"/>
                        </a:rPr>
                        <a:t>Pointer operator &amp;</a:t>
                      </a:r>
                      <a:r>
                        <a:rPr lang="en-US" sz="1600">
                          <a:effectLst/>
                        </a:rPr>
                        <a:t> returns the address of a variable. For example &amp;a; will give actual address of the variable.</a:t>
                      </a:r>
                    </a:p>
                  </a:txBody>
                  <a:tcPr marL="19915" marR="19915" marT="19915" marB="19915" anchor="ctr"/>
                </a:tc>
                <a:extLst>
                  <a:ext uri="{0D108BD9-81ED-4DB2-BD59-A6C34878D82A}">
                    <a16:rowId xmlns:a16="http://schemas.microsoft.com/office/drawing/2014/main" val="1252390635"/>
                  </a:ext>
                </a:extLst>
              </a:tr>
              <a:tr h="48790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7</a:t>
                      </a:r>
                    </a:p>
                  </a:txBody>
                  <a:tcPr marL="19915" marR="19915" marT="19915" marB="1991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</a:rPr>
                        <a:t>*</a:t>
                      </a:r>
                      <a:endParaRPr lang="en-US" sz="1600" dirty="0">
                        <a:effectLst/>
                      </a:endParaRPr>
                    </a:p>
                    <a:p>
                      <a:pPr algn="l"/>
                      <a:r>
                        <a:rPr lang="en-US" sz="1600" b="1" u="none" strike="noStrike" dirty="0">
                          <a:solidFill>
                            <a:srgbClr val="008000"/>
                          </a:solidFill>
                          <a:effectLst/>
                          <a:hlinkClick r:id="rId7"/>
                        </a:rPr>
                        <a:t>Pointer operator *</a:t>
                      </a:r>
                      <a:r>
                        <a:rPr lang="en-US" sz="1600" dirty="0">
                          <a:effectLst/>
                        </a:rPr>
                        <a:t> is pointer to a variable. For example *var; will pointer to a variable var.</a:t>
                      </a:r>
                    </a:p>
                  </a:txBody>
                  <a:tcPr marL="19915" marR="19915" marT="19915" marB="19915" anchor="ctr"/>
                </a:tc>
                <a:extLst>
                  <a:ext uri="{0D108BD9-81ED-4DB2-BD59-A6C34878D82A}">
                    <a16:rowId xmlns:a16="http://schemas.microsoft.com/office/drawing/2014/main" val="3715784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3901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44B0D-804B-5BB6-EC91-E148BEB2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 </a:t>
            </a:r>
            <a:r>
              <a:rPr lang="en-US" altLang="ko-KR" dirty="0"/>
              <a:t>while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F95E01-3206-D7BC-1BCC-558FE29772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1800" dirty="0"/>
              <a:t>while </a:t>
            </a:r>
            <a:r>
              <a:rPr lang="ko-KR" altLang="en-US" sz="1800" dirty="0"/>
              <a:t>루프 문은 주어진 조건이 참인 한 대상 문을 반복적으로 실행합니다</a:t>
            </a:r>
            <a:r>
              <a:rPr lang="en-US" altLang="ko-KR" sz="1800" dirty="0"/>
              <a:t>.
</a:t>
            </a:r>
            <a:r>
              <a:rPr lang="ko-KR" altLang="en-US" sz="1800" dirty="0"/>
              <a:t>통사론
</a:t>
            </a:r>
            <a:r>
              <a:rPr lang="en-US" altLang="ko-KR" sz="1800" dirty="0"/>
              <a:t>C++</a:t>
            </a:r>
            <a:r>
              <a:rPr lang="ko-KR" altLang="en-US" sz="1800" dirty="0"/>
              <a:t>에서 </a:t>
            </a:r>
            <a:r>
              <a:rPr lang="en-US" altLang="ko-KR" sz="1800" dirty="0"/>
              <a:t>while </a:t>
            </a:r>
            <a:r>
              <a:rPr lang="ko-KR" altLang="en-US" sz="1800" dirty="0"/>
              <a:t>루프의 구문은 −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>
                <a:solidFill>
                  <a:srgbClr val="0070C0"/>
                </a:solidFill>
              </a:rPr>
              <a:t>while(condition) {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70C0"/>
                </a:solidFill>
              </a:rPr>
              <a:t>   statement(s);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여기서</a:t>
            </a:r>
            <a:r>
              <a:rPr lang="en-US" altLang="ko-KR" sz="1800" dirty="0"/>
              <a:t>, </a:t>
            </a:r>
            <a:r>
              <a:rPr lang="ko-KR" altLang="en-US" sz="1800" dirty="0"/>
              <a:t>명령문</a:t>
            </a:r>
            <a:r>
              <a:rPr lang="en-US" altLang="ko-KR" sz="1800" dirty="0"/>
              <a:t>(</a:t>
            </a:r>
            <a:r>
              <a:rPr lang="ko-KR" altLang="en-US" sz="1800" dirty="0"/>
              <a:t>들</a:t>
            </a:r>
            <a:r>
              <a:rPr lang="en-US" altLang="ko-KR" sz="1800" dirty="0"/>
              <a:t>)</a:t>
            </a:r>
            <a:r>
              <a:rPr lang="ko-KR" altLang="en-US" sz="1800" dirty="0"/>
              <a:t>은 단일 명령문 또는 진술의 블록일 수 있다</a:t>
            </a:r>
            <a:r>
              <a:rPr lang="en-US" altLang="ko-KR" sz="1800" dirty="0"/>
              <a:t>. </a:t>
            </a:r>
            <a:r>
              <a:rPr lang="ko-KR" altLang="en-US" sz="1800" dirty="0"/>
              <a:t>조건은 임의의 표현식일 수 있으며 </a:t>
            </a:r>
            <a:r>
              <a:rPr lang="en-US" altLang="ko-KR" sz="1800" dirty="0"/>
              <a:t>true</a:t>
            </a:r>
            <a:r>
              <a:rPr lang="ko-KR" altLang="en-US" sz="1800" dirty="0"/>
              <a:t>는 </a:t>
            </a:r>
            <a:r>
              <a:rPr lang="en-US" altLang="ko-KR" sz="1800" dirty="0"/>
              <a:t>0</a:t>
            </a:r>
            <a:r>
              <a:rPr lang="ko-KR" altLang="en-US" sz="1800" dirty="0"/>
              <a:t>이 아닌 값입니다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조건이 </a:t>
            </a:r>
            <a:r>
              <a:rPr lang="en-US" altLang="ko-KR" sz="1800" dirty="0"/>
              <a:t>true</a:t>
            </a:r>
            <a:r>
              <a:rPr lang="ko-KR" altLang="en-US" sz="1800" dirty="0"/>
              <a:t>인 동안 루프가 반복됩니다</a:t>
            </a:r>
            <a:r>
              <a:rPr lang="en-US" altLang="ko-KR" sz="1800" dirty="0"/>
              <a:t>.
</a:t>
            </a:r>
            <a:r>
              <a:rPr lang="ko-KR" altLang="en-US" sz="1800" dirty="0"/>
              <a:t>조건이 </a:t>
            </a:r>
            <a:r>
              <a:rPr lang="en-US" altLang="ko-KR" sz="1800" dirty="0"/>
              <a:t>false</a:t>
            </a:r>
            <a:r>
              <a:rPr lang="ko-KR" altLang="en-US" sz="1800" dirty="0"/>
              <a:t>가 되면 프로그램 제어가 루프 바로 다음 줄로 전달됩니다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9218" name="Picture 2" descr="C++ while loop">
            <a:extLst>
              <a:ext uri="{FF2B5EF4-FFF2-40B4-BE49-F238E27FC236}">
                <a16:creationId xmlns:a16="http://schemas.microsoft.com/office/drawing/2014/main" id="{41ED2F07-3F98-92BA-0674-361F80B9C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189" y="1825625"/>
            <a:ext cx="2505075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3659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C1107-D887-817D-772D-CC23BBCC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for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45831-416E-BBD8-D7AE-37ED6DC98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06646"/>
            <a:ext cx="5956005" cy="4351338"/>
          </a:xfrm>
        </p:spPr>
        <p:txBody>
          <a:bodyPr>
            <a:noAutofit/>
          </a:bodyPr>
          <a:lstStyle/>
          <a:p>
            <a:r>
              <a:rPr lang="en-US" altLang="ko-KR" sz="1600" dirty="0"/>
              <a:t>C++</a:t>
            </a:r>
            <a:r>
              <a:rPr lang="ko-KR" altLang="en-US" sz="1600" dirty="0"/>
              <a:t>에서 </a:t>
            </a:r>
            <a:r>
              <a:rPr lang="en-US" altLang="ko-KR" sz="1600" dirty="0"/>
              <a:t>for </a:t>
            </a:r>
            <a:r>
              <a:rPr lang="ko-KR" altLang="en-US" sz="1600" dirty="0"/>
              <a:t>루프의 구문은 −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for ( </a:t>
            </a:r>
            <a:r>
              <a:rPr lang="en-US" altLang="ko-KR" sz="1600" dirty="0" err="1">
                <a:solidFill>
                  <a:srgbClr val="0070C0"/>
                </a:solidFill>
              </a:rPr>
              <a:t>init</a:t>
            </a:r>
            <a:r>
              <a:rPr lang="en-US" altLang="ko-KR" sz="1600" dirty="0">
                <a:solidFill>
                  <a:srgbClr val="0070C0"/>
                </a:solidFill>
              </a:rPr>
              <a:t>; condition; increment ) 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   statement(s);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}</a:t>
            </a:r>
          </a:p>
          <a:p>
            <a:r>
              <a:rPr lang="ko-KR" altLang="en-US" sz="1600" dirty="0"/>
              <a:t>다음은 </a:t>
            </a:r>
            <a:r>
              <a:rPr lang="en-US" altLang="ko-KR" sz="1600" dirty="0"/>
              <a:t>for </a:t>
            </a:r>
            <a:r>
              <a:rPr lang="ko-KR" altLang="en-US" sz="1600" dirty="0"/>
              <a:t>루프의 제어 흐름입니다</a:t>
            </a:r>
            <a:r>
              <a:rPr lang="en-US" altLang="ko-KR" sz="1600" dirty="0"/>
              <a:t>.
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 </a:t>
            </a:r>
            <a:r>
              <a:rPr lang="ko-KR" altLang="en-US" sz="1600" dirty="0"/>
              <a:t>단계가 먼저 한 번만 실행됩니다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단계에서는 루프 제어 변수를 선언하고 초기화할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세미콜론이 나타나는 한 여기에 문을 넣을 필요는 없습니다</a:t>
            </a:r>
            <a:r>
              <a:rPr lang="en-US" altLang="ko-KR" sz="1600" dirty="0"/>
              <a:t>.
</a:t>
            </a:r>
            <a:r>
              <a:rPr lang="ko-KR" altLang="en-US" sz="1600" dirty="0"/>
              <a:t>그런 다음 조건을 평가합니다</a:t>
            </a:r>
            <a:r>
              <a:rPr lang="en-US" altLang="ko-KR" sz="1600" dirty="0"/>
              <a:t>. true</a:t>
            </a:r>
            <a:r>
              <a:rPr lang="ko-KR" altLang="en-US" sz="1600" dirty="0"/>
              <a:t>이면 루프 본문이 실행됩니다</a:t>
            </a:r>
            <a:r>
              <a:rPr lang="en-US" altLang="ko-KR" sz="1600" dirty="0"/>
              <a:t>. false</a:t>
            </a:r>
            <a:r>
              <a:rPr lang="ko-KR" altLang="en-US" sz="1600" dirty="0"/>
              <a:t>이면 루프 본문이 실행되지 않고 제어 흐름이 </a:t>
            </a:r>
            <a:r>
              <a:rPr lang="en-US" altLang="ko-KR" sz="1600" dirty="0"/>
              <a:t>for </a:t>
            </a:r>
            <a:r>
              <a:rPr lang="ko-KR" altLang="en-US" sz="1600" dirty="0"/>
              <a:t>루프 바로 뒤의 다음 문으로 이동합니다</a:t>
            </a:r>
            <a:r>
              <a:rPr lang="en-US" altLang="ko-KR" sz="1600" dirty="0"/>
              <a:t>.
for </a:t>
            </a:r>
            <a:r>
              <a:rPr lang="ko-KR" altLang="en-US" sz="1600" dirty="0"/>
              <a:t>루프의 본문이 실행된 후 제어 흐름은 </a:t>
            </a:r>
            <a:r>
              <a:rPr lang="en-US" altLang="ko-KR" sz="1600" dirty="0"/>
              <a:t>increment </a:t>
            </a:r>
            <a:r>
              <a:rPr lang="ko-KR" altLang="en-US" sz="1600" dirty="0"/>
              <a:t>문으로 다시 이동합니다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명령문은 조건 뒤에 세미콜론이 나타나는 한 비워 둘 수 있습니다</a:t>
            </a:r>
            <a:r>
              <a:rPr lang="en-US" altLang="ko-KR" sz="1600" dirty="0"/>
              <a:t>.
</a:t>
            </a:r>
            <a:r>
              <a:rPr lang="ko-KR" altLang="en-US" sz="1600" dirty="0"/>
              <a:t>이제 조건이 다시 평가됩니다</a:t>
            </a:r>
            <a:r>
              <a:rPr lang="en-US" altLang="ko-KR" sz="1600" dirty="0"/>
              <a:t>. true</a:t>
            </a:r>
            <a:r>
              <a:rPr lang="ko-KR" altLang="en-US" sz="1600" dirty="0"/>
              <a:t>이면 루프가 실행되고 프로세스가 반복됩니다 </a:t>
            </a:r>
            <a:r>
              <a:rPr lang="en-US" altLang="ko-KR" sz="1600" dirty="0"/>
              <a:t>(</a:t>
            </a:r>
            <a:r>
              <a:rPr lang="ko-KR" altLang="en-US" sz="1600" dirty="0"/>
              <a:t>루프 본문</a:t>
            </a:r>
            <a:r>
              <a:rPr lang="en-US" altLang="ko-KR" sz="1600" dirty="0"/>
              <a:t>, </a:t>
            </a:r>
            <a:r>
              <a:rPr lang="ko-KR" altLang="en-US" sz="1600" dirty="0"/>
              <a:t>증분 단계 및 다시 조건</a:t>
            </a:r>
            <a:r>
              <a:rPr lang="en-US" altLang="ko-KR" sz="1600" dirty="0"/>
              <a:t>). </a:t>
            </a:r>
            <a:r>
              <a:rPr lang="ko-KR" altLang="en-US" sz="1600" dirty="0"/>
              <a:t>조건이 </a:t>
            </a:r>
            <a:r>
              <a:rPr lang="en-US" altLang="ko-KR" sz="1600" dirty="0"/>
              <a:t>false</a:t>
            </a:r>
            <a:r>
              <a:rPr lang="ko-KR" altLang="en-US" sz="1600" dirty="0"/>
              <a:t>가 되면 </a:t>
            </a:r>
            <a:r>
              <a:rPr lang="en-US" altLang="ko-KR" sz="1600" dirty="0"/>
              <a:t>for </a:t>
            </a:r>
            <a:r>
              <a:rPr lang="ko-KR" altLang="en-US" sz="1600" dirty="0"/>
              <a:t>루프가 종료됩니다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0242" name="Picture 2" descr="C++ for loop">
            <a:extLst>
              <a:ext uri="{FF2B5EF4-FFF2-40B4-BE49-F238E27FC236}">
                <a16:creationId xmlns:a16="http://schemas.microsoft.com/office/drawing/2014/main" id="{4EF670F0-2C1B-267A-2BC1-4012A4ED4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091" y="1282015"/>
            <a:ext cx="341947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6699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96A61-277D-535C-D103-AA541150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do – while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EE7AC9-1ABC-065F-D30F-6D1A258305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600" dirty="0"/>
              <a:t>루프의 맨 위에서 루프 조건을 테스트하는 </a:t>
            </a:r>
            <a:r>
              <a:rPr lang="en-US" altLang="ko-KR" sz="1600" dirty="0"/>
              <a:t>for </a:t>
            </a:r>
            <a:r>
              <a:rPr lang="ko-KR" altLang="en-US" sz="1600" dirty="0"/>
              <a:t>및 </a:t>
            </a:r>
            <a:r>
              <a:rPr lang="en-US" altLang="ko-KR" sz="1600" dirty="0"/>
              <a:t>while </a:t>
            </a:r>
            <a:r>
              <a:rPr lang="ko-KR" altLang="en-US" sz="1600" dirty="0"/>
              <a:t>루프와 달리 </a:t>
            </a:r>
            <a:r>
              <a:rPr lang="en-US" altLang="ko-KR" sz="1600" dirty="0"/>
              <a:t>do... while </a:t>
            </a:r>
            <a:r>
              <a:rPr lang="ko-KR" altLang="en-US" sz="1600" dirty="0"/>
              <a:t>루프는 루프의 맨 아래에서 상태를 확인합니다</a:t>
            </a:r>
            <a:r>
              <a:rPr lang="en-US" altLang="ko-KR" sz="1600" dirty="0"/>
              <a:t>.
</a:t>
            </a:r>
            <a:r>
              <a:rPr lang="ko-KR" altLang="en-US" sz="1600" dirty="0"/>
              <a:t>할 일</a:t>
            </a:r>
            <a:r>
              <a:rPr lang="en-US" altLang="ko-KR" sz="1600" dirty="0"/>
              <a:t>... while </a:t>
            </a:r>
            <a:r>
              <a:rPr lang="ko-KR" altLang="en-US" sz="1600" dirty="0"/>
              <a:t>루프는 </a:t>
            </a:r>
            <a:r>
              <a:rPr lang="en-US" altLang="ko-KR" sz="1600" dirty="0"/>
              <a:t>while </a:t>
            </a:r>
            <a:r>
              <a:rPr lang="ko-KR" altLang="en-US" sz="1600" dirty="0"/>
              <a:t>루프와 유사하지만 </a:t>
            </a:r>
            <a:r>
              <a:rPr lang="en-US" altLang="ko-KR" sz="1600" dirty="0"/>
              <a:t>do... while </a:t>
            </a:r>
            <a:r>
              <a:rPr lang="ko-KR" altLang="en-US" sz="1600" dirty="0"/>
              <a:t>루프는 적어도 한 번 실행이 보장됩니다</a:t>
            </a:r>
            <a:r>
              <a:rPr lang="en-US" altLang="ko-KR" sz="1600" dirty="0"/>
              <a:t>.
do</a:t>
            </a:r>
            <a:r>
              <a:rPr lang="ko-KR" altLang="en-US" sz="1600" dirty="0"/>
              <a:t>의 구문</a:t>
            </a:r>
            <a:r>
              <a:rPr lang="en-US" altLang="ko-KR" sz="1600" dirty="0"/>
              <a:t>... while </a:t>
            </a:r>
            <a:r>
              <a:rPr lang="ko-KR" altLang="en-US" sz="1600" dirty="0"/>
              <a:t>루프는 </a:t>
            </a:r>
            <a:r>
              <a:rPr lang="en-US" altLang="ko-KR" sz="1600" dirty="0"/>
              <a:t>C++</a:t>
            </a:r>
            <a:r>
              <a:rPr lang="ko-KR" altLang="en-US" sz="1600" dirty="0"/>
              <a:t>에서 −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do 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   statement(s);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} </a:t>
            </a:r>
          </a:p>
          <a:p>
            <a:r>
              <a:rPr lang="en-US" altLang="ko-KR" sz="1600" dirty="0"/>
              <a:t>while( </a:t>
            </a:r>
            <a:r>
              <a:rPr lang="ko-KR" altLang="en-US" sz="1600" dirty="0"/>
              <a:t>조건 </a:t>
            </a:r>
            <a:r>
              <a:rPr lang="en-US" altLang="ko-KR" sz="1600" dirty="0"/>
              <a:t>);
</a:t>
            </a:r>
            <a:r>
              <a:rPr lang="ko-KR" altLang="en-US" sz="1600" dirty="0"/>
              <a:t>조건식은 루프의 끝에 나타나므로 조건이 테스트되기 전에 루프의 문이 한 번 실행됩니다</a:t>
            </a:r>
            <a:r>
              <a:rPr lang="en-US" altLang="ko-KR" sz="1600" dirty="0"/>
              <a:t>.
</a:t>
            </a:r>
            <a:r>
              <a:rPr lang="ko-KR" altLang="en-US" sz="1600" dirty="0"/>
              <a:t>조건이 참이면 제어 흐름이 다시 </a:t>
            </a:r>
            <a:r>
              <a:rPr lang="en-US" altLang="ko-KR" sz="1600" dirty="0"/>
              <a:t>do</a:t>
            </a:r>
            <a:r>
              <a:rPr lang="ko-KR" altLang="en-US" sz="1600" dirty="0"/>
              <a:t>로 이동하고 루프의 문이 다시 실행됩니다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프로세스는 주어진 조건이 </a:t>
            </a:r>
            <a:r>
              <a:rPr lang="en-US" altLang="ko-KR" sz="1600" dirty="0"/>
              <a:t>false</a:t>
            </a:r>
            <a:r>
              <a:rPr lang="ko-KR" altLang="en-US" sz="1600" dirty="0"/>
              <a:t>가 될 때까지 반복됩니다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1266" name="Picture 2" descr="C++ do...while loop">
            <a:extLst>
              <a:ext uri="{FF2B5EF4-FFF2-40B4-BE49-F238E27FC236}">
                <a16:creationId xmlns:a16="http://schemas.microsoft.com/office/drawing/2014/main" id="{DE133B1A-96BA-4DAA-77E9-29FAE1E76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602" y="1875776"/>
            <a:ext cx="3240161" cy="387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9162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C1036-8C0E-5DF5-E337-4B022913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break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204D92-BB15-22BB-0D2D-C3C097B920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break </a:t>
            </a:r>
            <a:r>
              <a:rPr lang="ko-KR" altLang="en-US" sz="1600" dirty="0"/>
              <a:t>문은 </a:t>
            </a:r>
            <a:r>
              <a:rPr lang="en-US" altLang="ko-KR" sz="1600" dirty="0"/>
              <a:t>C++</a:t>
            </a:r>
            <a:r>
              <a:rPr lang="ko-KR" altLang="en-US" sz="1600" dirty="0"/>
              <a:t>에서 다음과 같은 두 가지 사용법을 가지고 있습니다</a:t>
            </a:r>
            <a:r>
              <a:rPr lang="en-US" altLang="ko-KR" sz="1600" dirty="0"/>
              <a:t>.
</a:t>
            </a:r>
            <a:r>
              <a:rPr lang="ko-KR" altLang="en-US" sz="1600" dirty="0"/>
              <a:t>루프 내에서 </a:t>
            </a:r>
            <a:r>
              <a:rPr lang="en-US" altLang="ko-KR" sz="1600" dirty="0"/>
              <a:t>break </a:t>
            </a:r>
            <a:r>
              <a:rPr lang="ko-KR" altLang="en-US" sz="1600" dirty="0"/>
              <a:t>문이 발견되면 루프가 즉시 종료되고 루프 다음 문에서 프로그램 제어가 다시 시작됩니다</a:t>
            </a:r>
            <a:r>
              <a:rPr lang="en-US" altLang="ko-KR" sz="1600" dirty="0"/>
              <a:t>.
switch </a:t>
            </a:r>
            <a:r>
              <a:rPr lang="ko-KR" altLang="en-US" sz="1600" dirty="0"/>
              <a:t>문에서 케이스를 종료하는 데 사용할 수 있습니다</a:t>
            </a:r>
            <a:r>
              <a:rPr lang="en-US" altLang="ko-KR" sz="1600" dirty="0"/>
              <a:t>(</a:t>
            </a:r>
            <a:r>
              <a:rPr lang="ko-KR" altLang="en-US" sz="1600" dirty="0"/>
              <a:t>다음 장에서 설명</a:t>
            </a:r>
            <a:r>
              <a:rPr lang="en-US" altLang="ko-KR" sz="1600" dirty="0"/>
              <a:t>).
</a:t>
            </a:r>
            <a:r>
              <a:rPr lang="ko-KR" altLang="en-US" sz="1600" dirty="0"/>
              <a:t>중첩 루프</a:t>
            </a:r>
            <a:r>
              <a:rPr lang="en-US" altLang="ko-KR" sz="1600" dirty="0"/>
              <a:t>(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한 루프가 다른 루프 안에 있음</a:t>
            </a:r>
            <a:r>
              <a:rPr lang="en-US" altLang="ko-KR" sz="1600" dirty="0"/>
              <a:t>)</a:t>
            </a:r>
            <a:r>
              <a:rPr lang="ko-KR" altLang="en-US" sz="1600" dirty="0"/>
              <a:t>를 사용하는 경우 </a:t>
            </a:r>
            <a:r>
              <a:rPr lang="en-US" altLang="ko-KR" sz="1600" dirty="0"/>
              <a:t>break </a:t>
            </a:r>
            <a:r>
              <a:rPr lang="ko-KR" altLang="en-US" sz="1600" dirty="0"/>
              <a:t>문은 가장 안쪽 루프의 실행을 중지하고 블록 뒤의 다음 코드 줄을 실행하기 시작합니다</a:t>
            </a:r>
            <a:r>
              <a:rPr lang="en-US" altLang="ko-KR" sz="1600" dirty="0"/>
              <a:t>.
C++</a:t>
            </a:r>
            <a:r>
              <a:rPr lang="ko-KR" altLang="en-US" sz="1600" dirty="0"/>
              <a:t>에서 </a:t>
            </a:r>
            <a:r>
              <a:rPr lang="en-US" altLang="ko-KR" sz="1600" dirty="0"/>
              <a:t>break </a:t>
            </a:r>
            <a:r>
              <a:rPr lang="ko-KR" altLang="en-US" sz="1600" dirty="0"/>
              <a:t>문의 구문은 −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break;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pic>
        <p:nvPicPr>
          <p:cNvPr id="12290" name="Picture 2" descr="C++ break statement">
            <a:extLst>
              <a:ext uri="{FF2B5EF4-FFF2-40B4-BE49-F238E27FC236}">
                <a16:creationId xmlns:a16="http://schemas.microsoft.com/office/drawing/2014/main" id="{A3E5ECD7-D873-9A90-71E1-FB69DDB41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683" y="1432692"/>
            <a:ext cx="3437750" cy="399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282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9DC81-3F84-7196-72B1-14DA8FB6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continue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A86927-CFBC-B0A5-FE7D-BAAE4E1071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continue </a:t>
            </a:r>
            <a:r>
              <a:rPr lang="ko-KR" altLang="en-US" sz="1600" dirty="0"/>
              <a:t>문은 </a:t>
            </a:r>
            <a:r>
              <a:rPr lang="en-US" altLang="ko-KR" sz="1600" dirty="0"/>
              <a:t>break </a:t>
            </a:r>
            <a:r>
              <a:rPr lang="ko-KR" altLang="en-US" sz="1600" dirty="0"/>
              <a:t>문과 비슷하게 작동합니다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그러나 </a:t>
            </a:r>
            <a:r>
              <a:rPr lang="en-US" altLang="ko-KR" sz="1600" dirty="0"/>
              <a:t>continue</a:t>
            </a:r>
            <a:r>
              <a:rPr lang="ko-KR" altLang="en-US" sz="1600" dirty="0"/>
              <a:t>는 강제 종료하는 대신 루프의 다음 반복이 발생하도록 강제하고 그 사이의 코드를 건너뜁니다</a:t>
            </a:r>
            <a:r>
              <a:rPr lang="en-US" altLang="ko-KR" sz="1600" dirty="0"/>
              <a:t>.
for </a:t>
            </a:r>
            <a:r>
              <a:rPr lang="ko-KR" altLang="en-US" sz="1600" dirty="0"/>
              <a:t>루프의 경우 </a:t>
            </a:r>
            <a:r>
              <a:rPr lang="en-US" altLang="ko-KR" sz="1600" dirty="0"/>
              <a:t>continue</a:t>
            </a:r>
            <a:r>
              <a:rPr lang="ko-KR" altLang="en-US" sz="1600" dirty="0"/>
              <a:t>를 사용하면 루프의 조건부 테스트 및 증분 부분이 실행됩니다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잠시 동안</a:t>
            </a:r>
            <a:r>
              <a:rPr lang="en-US" altLang="ko-KR" sz="1600" dirty="0"/>
              <a:t>... while </a:t>
            </a:r>
            <a:r>
              <a:rPr lang="ko-KR" altLang="en-US" sz="1600" dirty="0"/>
              <a:t>루프를 사용하면 프로그램 제어가 조건부 테스트로 전달됩니다</a:t>
            </a:r>
            <a:r>
              <a:rPr lang="en-US" altLang="ko-KR" sz="1600" dirty="0"/>
              <a:t>.
</a:t>
            </a:r>
            <a:r>
              <a:rPr lang="ko-KR" altLang="en-US" sz="1600" dirty="0"/>
              <a:t>통사론
</a:t>
            </a:r>
            <a:r>
              <a:rPr lang="en-US" altLang="ko-KR" sz="1600" dirty="0"/>
              <a:t>C++</a:t>
            </a:r>
            <a:r>
              <a:rPr lang="ko-KR" altLang="en-US" sz="1600" dirty="0"/>
              <a:t>에서 </a:t>
            </a:r>
            <a:r>
              <a:rPr lang="en-US" altLang="ko-KR" sz="1600" dirty="0"/>
              <a:t>continue </a:t>
            </a:r>
            <a:r>
              <a:rPr lang="ko-KR" altLang="en-US" sz="1600" dirty="0"/>
              <a:t>문의 구문은 −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continue;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8907B9-8D5F-B1D3-61C9-DB52D6A6C7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2948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169BC-B13E-F87D-74C8-84DA1774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중복</a:t>
            </a:r>
            <a:r>
              <a:rPr lang="en-US" altLang="ko-KR" dirty="0"/>
              <a:t> loop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E02339-A1EA-A7C2-DADE-323DF5E48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10954"/>
            <a:ext cx="5181600" cy="4351338"/>
          </a:xfrm>
        </p:spPr>
        <p:txBody>
          <a:bodyPr>
            <a:noAutofit/>
          </a:bodyPr>
          <a:lstStyle/>
          <a:p>
            <a:r>
              <a:rPr lang="ko-KR" altLang="en-US" sz="1400" dirty="0"/>
              <a:t>루프는 다른 루프 안에 중첩될 수 있습니다</a:t>
            </a:r>
            <a:r>
              <a:rPr lang="en-US" altLang="ko-KR" sz="1400" dirty="0"/>
              <a:t>. C++</a:t>
            </a:r>
            <a:r>
              <a:rPr lang="ko-KR" altLang="en-US" sz="1400" dirty="0"/>
              <a:t>에서는 최소 </a:t>
            </a:r>
            <a:r>
              <a:rPr lang="en-US" altLang="ko-KR" sz="1400" dirty="0"/>
              <a:t>256</a:t>
            </a:r>
            <a:r>
              <a:rPr lang="ko-KR" altLang="en-US" sz="1400" dirty="0"/>
              <a:t>개의 중첩 수준을 허용합니다</a:t>
            </a:r>
            <a:r>
              <a:rPr lang="en-US" altLang="ko-KR" sz="1400" dirty="0"/>
              <a:t>.
C++</a:t>
            </a:r>
            <a:r>
              <a:rPr lang="ko-KR" altLang="en-US" sz="1400" dirty="0"/>
              <a:t>에서 중첩된 </a:t>
            </a:r>
            <a:r>
              <a:rPr lang="en-US" altLang="ko-KR" sz="1400" dirty="0"/>
              <a:t>for </a:t>
            </a:r>
            <a:r>
              <a:rPr lang="ko-KR" altLang="en-US" sz="1400" dirty="0"/>
              <a:t>루프 문의 구문은 다음과 같습니다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70C0"/>
                </a:solidFill>
              </a:rPr>
              <a:t>for ( </a:t>
            </a:r>
            <a:r>
              <a:rPr lang="en-US" altLang="ko-KR" sz="1400" dirty="0" err="1">
                <a:solidFill>
                  <a:srgbClr val="0070C0"/>
                </a:solidFill>
              </a:rPr>
              <a:t>init</a:t>
            </a:r>
            <a:r>
              <a:rPr lang="en-US" altLang="ko-KR" sz="1400" dirty="0">
                <a:solidFill>
                  <a:srgbClr val="0070C0"/>
                </a:solidFill>
              </a:rPr>
              <a:t>; condition; increment ) {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70C0"/>
                </a:solidFill>
              </a:rPr>
              <a:t>   for ( </a:t>
            </a:r>
            <a:r>
              <a:rPr lang="en-US" altLang="ko-KR" sz="1400" dirty="0" err="1">
                <a:solidFill>
                  <a:srgbClr val="0070C0"/>
                </a:solidFill>
              </a:rPr>
              <a:t>init</a:t>
            </a:r>
            <a:r>
              <a:rPr lang="en-US" altLang="ko-KR" sz="1400" dirty="0">
                <a:solidFill>
                  <a:srgbClr val="0070C0"/>
                </a:solidFill>
              </a:rPr>
              <a:t>; condition; increment ) {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70C0"/>
                </a:solidFill>
              </a:rPr>
              <a:t>      statement(s);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70C0"/>
                </a:solidFill>
              </a:rPr>
              <a:t>   statement(s); // you can put more statements.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70C0"/>
                </a:solidFill>
              </a:rPr>
              <a:t>}</a:t>
            </a:r>
          </a:p>
          <a:p>
            <a:r>
              <a:rPr lang="en-US" altLang="ko-KR" sz="1400" dirty="0"/>
              <a:t>C++</a:t>
            </a:r>
            <a:r>
              <a:rPr lang="ko-KR" altLang="en-US" sz="1400" dirty="0"/>
              <a:t>에서 중첩된 </a:t>
            </a:r>
            <a:r>
              <a:rPr lang="en-US" altLang="ko-KR" sz="1400" dirty="0"/>
              <a:t>while </a:t>
            </a:r>
            <a:r>
              <a:rPr lang="ko-KR" altLang="en-US" sz="1400" dirty="0"/>
              <a:t>루프 문의 구문은 다음과 같습니다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70C0"/>
                </a:solidFill>
              </a:rPr>
              <a:t>while(condition) {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70C0"/>
                </a:solidFill>
              </a:rPr>
              <a:t>   while(condition) {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70C0"/>
                </a:solidFill>
              </a:rPr>
              <a:t>      statement(s);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70C0"/>
                </a:solidFill>
              </a:rPr>
              <a:t>   statement(s); // you can put more statements.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F061DC-575B-2FBA-D661-1CE941C5E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10954"/>
            <a:ext cx="5181600" cy="4351338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중첩 된 </a:t>
            </a:r>
            <a:r>
              <a:rPr lang="en-US" altLang="ko-KR" sz="1400" dirty="0"/>
              <a:t>do</a:t>
            </a:r>
            <a:r>
              <a:rPr lang="ko-KR" altLang="en-US" sz="1400" dirty="0"/>
              <a:t>에 대한 구문 </a:t>
            </a:r>
            <a:r>
              <a:rPr lang="en-US" altLang="ko-KR" sz="1400" dirty="0"/>
              <a:t>... C++</a:t>
            </a:r>
            <a:r>
              <a:rPr lang="ko-KR" altLang="en-US" sz="1400" dirty="0"/>
              <a:t>의 </a:t>
            </a:r>
            <a:r>
              <a:rPr lang="en-US" altLang="ko-KR" sz="1400" dirty="0"/>
              <a:t>while </a:t>
            </a:r>
            <a:r>
              <a:rPr lang="ko-KR" altLang="en-US" sz="1400" dirty="0"/>
              <a:t>루프 문은 다음과 같습니다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70C0"/>
                </a:solidFill>
              </a:rPr>
              <a:t>do {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70C0"/>
                </a:solidFill>
              </a:rPr>
              <a:t>   statement(s); // you can put more statements.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70C0"/>
                </a:solidFill>
              </a:rPr>
              <a:t>   do {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70C0"/>
                </a:solidFill>
              </a:rPr>
              <a:t>      statement(s);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70C0"/>
                </a:solidFill>
              </a:rPr>
              <a:t>   } while( condition );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70C0"/>
                </a:solidFill>
              </a:rPr>
              <a:t>} </a:t>
            </a:r>
            <a:r>
              <a:rPr lang="en-US" altLang="ko-KR" sz="1400" dirty="0"/>
              <a:t>while( condition );</a:t>
            </a:r>
            <a:endParaRPr lang="ko-KR" altLang="en-US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9349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2D28F-1150-F71D-A997-0EC80D8A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환경변수와 지역변수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DAAB0C-4E93-B970-230C-FA1DD81DD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67865" cy="1468081"/>
          </a:xfrm>
        </p:spPr>
        <p:txBody>
          <a:bodyPr/>
          <a:lstStyle/>
          <a:p>
            <a:r>
              <a:rPr lang="ko-KR" altLang="en-US" dirty="0"/>
              <a:t>쉘 변수</a:t>
            </a:r>
            <a:endParaRPr lang="en-US" altLang="ko-KR" dirty="0"/>
          </a:p>
          <a:p>
            <a:pPr lvl="1"/>
            <a:r>
              <a:rPr lang="ko-KR" altLang="en-US" dirty="0"/>
              <a:t>환경변수와 지역변수 두종류로 나눌 수 있음 </a:t>
            </a:r>
            <a:endParaRPr lang="en-US" altLang="ko-KR" dirty="0"/>
          </a:p>
          <a:p>
            <a:pPr lvl="1"/>
            <a:r>
              <a:rPr lang="ko-KR" altLang="en-US" dirty="0"/>
              <a:t>환경변수는 값이 자식 프로세스에 상속되면 지역변수는 그렇지 않음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0D03BC7-8B64-1570-6D72-588A9E09D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525" y="3034522"/>
            <a:ext cx="4936026" cy="312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201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BD9FC-0FEB-8879-CEFF-1B5AD049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if </a:t>
            </a:r>
            <a:r>
              <a:rPr lang="ko-KR" altLang="en-US" dirty="0"/>
              <a:t>조건문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7F5CF8-E5AB-1E75-CD5B-D203B3CEDD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if </a:t>
            </a:r>
            <a:r>
              <a:rPr lang="ko-KR" altLang="en-US" sz="1400" dirty="0"/>
              <a:t>문은 </a:t>
            </a:r>
            <a:r>
              <a:rPr lang="ko-KR" altLang="en-US" sz="1400" dirty="0" err="1"/>
              <a:t>부울</a:t>
            </a:r>
            <a:r>
              <a:rPr lang="ko-KR" altLang="en-US" sz="1400" dirty="0"/>
              <a:t> 표현식과 하나 이상의 문으로 구성됩니다</a:t>
            </a:r>
            <a:r>
              <a:rPr lang="en-US" altLang="ko-KR" sz="1400" dirty="0"/>
              <a:t>.
C++</a:t>
            </a:r>
            <a:r>
              <a:rPr lang="ko-KR" altLang="en-US" sz="1400" dirty="0"/>
              <a:t>에서 </a:t>
            </a:r>
            <a:r>
              <a:rPr lang="en-US" altLang="ko-KR" sz="1400" dirty="0"/>
              <a:t>if </a:t>
            </a:r>
            <a:r>
              <a:rPr lang="ko-KR" altLang="en-US" sz="1400" dirty="0"/>
              <a:t>문의 구문은 −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>
                <a:solidFill>
                  <a:srgbClr val="0070C0"/>
                </a:solidFill>
              </a:rPr>
              <a:t>if(</a:t>
            </a:r>
            <a:r>
              <a:rPr lang="en-US" altLang="ko-KR" sz="1400" dirty="0" err="1">
                <a:solidFill>
                  <a:srgbClr val="0070C0"/>
                </a:solidFill>
              </a:rPr>
              <a:t>boolean_expression</a:t>
            </a:r>
            <a:r>
              <a:rPr lang="en-US" altLang="ko-KR" sz="1400" dirty="0">
                <a:solidFill>
                  <a:srgbClr val="0070C0"/>
                </a:solidFill>
              </a:rPr>
              <a:t>) {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70C0"/>
                </a:solidFill>
              </a:rPr>
              <a:t>   // statement(s) will execute if the </a:t>
            </a:r>
            <a:r>
              <a:rPr lang="en-US" altLang="ko-KR" sz="1400" dirty="0" err="1">
                <a:solidFill>
                  <a:srgbClr val="0070C0"/>
                </a:solidFill>
              </a:rPr>
              <a:t>boolean</a:t>
            </a:r>
            <a:r>
              <a:rPr lang="en-US" altLang="ko-KR" sz="1400" dirty="0">
                <a:solidFill>
                  <a:srgbClr val="0070C0"/>
                </a:solidFill>
              </a:rPr>
              <a:t> expression is true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70C0"/>
                </a:solidFill>
              </a:rPr>
              <a:t>}</a:t>
            </a:r>
          </a:p>
          <a:p>
            <a:r>
              <a:rPr lang="ko-KR" altLang="en-US" sz="1400" dirty="0" err="1"/>
              <a:t>부울</a:t>
            </a:r>
            <a:r>
              <a:rPr lang="ko-KR" altLang="en-US" sz="1400" dirty="0"/>
              <a:t> 표현식이 </a:t>
            </a:r>
            <a:r>
              <a:rPr lang="en-US" altLang="ko-KR" sz="1400" dirty="0"/>
              <a:t>true</a:t>
            </a:r>
            <a:r>
              <a:rPr lang="ko-KR" altLang="en-US" sz="1400" dirty="0"/>
              <a:t>로 평가되면 </a:t>
            </a:r>
            <a:r>
              <a:rPr lang="en-US" altLang="ko-KR" sz="1400" dirty="0"/>
              <a:t>if </a:t>
            </a:r>
            <a:r>
              <a:rPr lang="ko-KR" altLang="en-US" sz="1400" dirty="0"/>
              <a:t>문 내의 코드 블록이 실행됩니다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부울</a:t>
            </a:r>
            <a:r>
              <a:rPr lang="ko-KR" altLang="en-US" sz="1400" dirty="0"/>
              <a:t> 표현식이 </a:t>
            </a:r>
            <a:r>
              <a:rPr lang="en-US" altLang="ko-KR" sz="1400" dirty="0"/>
              <a:t>false</a:t>
            </a:r>
            <a:r>
              <a:rPr lang="ko-KR" altLang="en-US" sz="1400" dirty="0"/>
              <a:t>로 평가되면 </a:t>
            </a:r>
            <a:r>
              <a:rPr lang="en-US" altLang="ko-KR" sz="1400" dirty="0"/>
              <a:t>if </a:t>
            </a:r>
            <a:r>
              <a:rPr lang="ko-KR" altLang="en-US" sz="1400" dirty="0"/>
              <a:t>문의 끝 뒤</a:t>
            </a:r>
            <a:r>
              <a:rPr lang="en-US" altLang="ko-KR" sz="1400" dirty="0"/>
              <a:t>(</a:t>
            </a:r>
            <a:r>
              <a:rPr lang="ko-KR" altLang="en-US" sz="1400" dirty="0"/>
              <a:t>닫는 중괄호 뒤</a:t>
            </a:r>
            <a:r>
              <a:rPr lang="en-US" altLang="ko-KR" sz="1400" dirty="0"/>
              <a:t>)</a:t>
            </a:r>
            <a:r>
              <a:rPr lang="ko-KR" altLang="en-US" sz="1400" dirty="0"/>
              <a:t>의 첫 번째 코드 집합이 실행됩니다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091F4C-3724-CBAE-CF26-6E7021FD52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1873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D0B98-A780-DC7F-33F8-90EAA3203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 </a:t>
            </a:r>
            <a:r>
              <a:rPr lang="en-US" altLang="ko-KR" dirty="0"/>
              <a:t>if-else</a:t>
            </a:r>
            <a:r>
              <a:rPr lang="ko-KR" altLang="en-US" dirty="0"/>
              <a:t> 조건문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F8369-5F80-9587-CFF9-839B4030A6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if </a:t>
            </a:r>
            <a:r>
              <a:rPr lang="ko-KR" altLang="en-US" sz="1600" dirty="0"/>
              <a:t>문 뒤에는 </a:t>
            </a:r>
            <a:r>
              <a:rPr lang="ko-KR" altLang="en-US" sz="1600" dirty="0" err="1"/>
              <a:t>부울</a:t>
            </a:r>
            <a:r>
              <a:rPr lang="ko-KR" altLang="en-US" sz="1600" dirty="0"/>
              <a:t> 식이 </a:t>
            </a:r>
            <a:r>
              <a:rPr lang="en-US" altLang="ko-KR" sz="1600" dirty="0"/>
              <a:t>false</a:t>
            </a:r>
            <a:r>
              <a:rPr lang="ko-KR" altLang="en-US" sz="1600" dirty="0"/>
              <a:t>일 때 실행되는 선택적 </a:t>
            </a:r>
            <a:r>
              <a:rPr lang="en-US" altLang="ko-KR" sz="1600" dirty="0"/>
              <a:t>else </a:t>
            </a:r>
            <a:r>
              <a:rPr lang="ko-KR" altLang="en-US" sz="1600" dirty="0"/>
              <a:t>문이 올 수 있습니다</a:t>
            </a:r>
            <a:r>
              <a:rPr lang="en-US" altLang="ko-KR" sz="1600" dirty="0"/>
              <a:t>.
if... C++</a:t>
            </a:r>
            <a:r>
              <a:rPr lang="ko-KR" altLang="en-US" sz="1600" dirty="0"/>
              <a:t>의 </a:t>
            </a:r>
            <a:r>
              <a:rPr lang="en-US" altLang="ko-KR" sz="1600" dirty="0"/>
              <a:t>else </a:t>
            </a:r>
            <a:r>
              <a:rPr lang="ko-KR" altLang="en-US" sz="1600" dirty="0"/>
              <a:t>문은 −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if(</a:t>
            </a:r>
            <a:r>
              <a:rPr lang="en-US" altLang="ko-KR" sz="1600" dirty="0" err="1">
                <a:solidFill>
                  <a:srgbClr val="0070C0"/>
                </a:solidFill>
              </a:rPr>
              <a:t>boolean_expression</a:t>
            </a:r>
            <a:r>
              <a:rPr lang="en-US" altLang="ko-KR" sz="1600" dirty="0">
                <a:solidFill>
                  <a:srgbClr val="0070C0"/>
                </a:solidFill>
              </a:rPr>
              <a:t>) 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   // statement(s) will execute if the </a:t>
            </a:r>
            <a:r>
              <a:rPr lang="en-US" altLang="ko-KR" sz="1600" dirty="0" err="1">
                <a:solidFill>
                  <a:srgbClr val="0070C0"/>
                </a:solidFill>
              </a:rPr>
              <a:t>boolean</a:t>
            </a:r>
            <a:r>
              <a:rPr lang="en-US" altLang="ko-KR" sz="1600" dirty="0">
                <a:solidFill>
                  <a:srgbClr val="0070C0"/>
                </a:solidFill>
              </a:rPr>
              <a:t> expression is true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} else 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  // statement(s) will execute if the </a:t>
            </a:r>
            <a:r>
              <a:rPr lang="en-US" altLang="ko-KR" sz="1600" dirty="0" err="1">
                <a:solidFill>
                  <a:srgbClr val="0070C0"/>
                </a:solidFill>
              </a:rPr>
              <a:t>boolean</a:t>
            </a:r>
            <a:r>
              <a:rPr lang="en-US" altLang="ko-KR" sz="1600" dirty="0">
                <a:solidFill>
                  <a:srgbClr val="0070C0"/>
                </a:solidFill>
              </a:rPr>
              <a:t> expression is false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}</a:t>
            </a:r>
          </a:p>
          <a:p>
            <a:r>
              <a:rPr lang="ko-KR" altLang="en-US" sz="1600" dirty="0" err="1"/>
              <a:t>부울</a:t>
            </a:r>
            <a:r>
              <a:rPr lang="ko-KR" altLang="en-US" sz="1600" dirty="0"/>
              <a:t> 표현식이 </a:t>
            </a:r>
            <a:r>
              <a:rPr lang="en-US" altLang="ko-KR" sz="1600" dirty="0"/>
              <a:t>true</a:t>
            </a:r>
            <a:r>
              <a:rPr lang="ko-KR" altLang="en-US" sz="1600" dirty="0"/>
              <a:t>로 평가되면 </a:t>
            </a:r>
            <a:r>
              <a:rPr lang="en-US" altLang="ko-KR" sz="1600" dirty="0"/>
              <a:t>if </a:t>
            </a:r>
            <a:r>
              <a:rPr lang="ko-KR" altLang="en-US" sz="1600" dirty="0"/>
              <a:t>코드 블록이 실행되고</a:t>
            </a:r>
            <a:r>
              <a:rPr lang="en-US" altLang="ko-KR" sz="1600" dirty="0"/>
              <a:t>, </a:t>
            </a:r>
            <a:r>
              <a:rPr lang="ko-KR" altLang="en-US" sz="1600" dirty="0"/>
              <a:t>그렇지 않으면 </a:t>
            </a:r>
            <a:r>
              <a:rPr lang="en-US" altLang="ko-KR" sz="1600" dirty="0"/>
              <a:t>else </a:t>
            </a:r>
            <a:r>
              <a:rPr lang="ko-KR" altLang="en-US" sz="1600" dirty="0"/>
              <a:t>코드 블록이 실행됩니다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D264C3-8398-2EC9-20EE-7C5D639A6D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7174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43C1A-A3FA-FC72-C135-66004201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switch </a:t>
            </a:r>
            <a:r>
              <a:rPr lang="ko-KR" altLang="en-US" dirty="0"/>
              <a:t>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F255B-40E4-E57B-EBE7-F7C2F5A256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altLang="ko-KR" sz="1400" dirty="0"/>
              <a:t>switch </a:t>
            </a:r>
            <a:r>
              <a:rPr lang="ko-KR" altLang="en-US" sz="1400" dirty="0"/>
              <a:t>문을 사용하면 변수가 값 목록에 대해 </a:t>
            </a:r>
            <a:r>
              <a:rPr lang="ko-KR" altLang="en-US" sz="1400" dirty="0" err="1"/>
              <a:t>같은지</a:t>
            </a:r>
            <a:r>
              <a:rPr lang="ko-KR" altLang="en-US" sz="1400" dirty="0"/>
              <a:t> 테스트할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각 값을 케이스라고 하며</a:t>
            </a:r>
            <a:r>
              <a:rPr lang="en-US" altLang="ko-KR" sz="1400" dirty="0"/>
              <a:t>, </a:t>
            </a:r>
            <a:r>
              <a:rPr lang="ko-KR" altLang="en-US" sz="1400" dirty="0"/>
              <a:t>각 케이스에 대해 켜지는 변수를 확인합니다</a:t>
            </a:r>
            <a:r>
              <a:rPr lang="en-US" altLang="ko-KR" sz="1400" dirty="0"/>
              <a:t>.
C++</a:t>
            </a:r>
            <a:r>
              <a:rPr lang="ko-KR" altLang="en-US" sz="1400" dirty="0"/>
              <a:t>에서 </a:t>
            </a:r>
            <a:r>
              <a:rPr lang="en-US" altLang="ko-KR" sz="1400" dirty="0"/>
              <a:t>switch </a:t>
            </a:r>
            <a:r>
              <a:rPr lang="ko-KR" altLang="en-US" sz="1400" dirty="0"/>
              <a:t>문의 구문은 다음과 같습니다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70C0"/>
                </a:solidFill>
              </a:rPr>
              <a:t>switch(expression) {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70C0"/>
                </a:solidFill>
              </a:rPr>
              <a:t>   case constant-expression  :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70C0"/>
                </a:solidFill>
              </a:rPr>
              <a:t>      statement(s);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70C0"/>
                </a:solidFill>
              </a:rPr>
              <a:t>      break; //optional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70C0"/>
                </a:solidFill>
              </a:rPr>
              <a:t>   case constant-expression  :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70C0"/>
                </a:solidFill>
              </a:rPr>
              <a:t>      statement(s);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70C0"/>
                </a:solidFill>
              </a:rPr>
              <a:t>      break; //optional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70C0"/>
                </a:solidFill>
              </a:rPr>
              <a:t>   // you can have any number of case statements.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70C0"/>
                </a:solidFill>
              </a:rPr>
              <a:t>   default : //Optional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70C0"/>
                </a:solidFill>
              </a:rPr>
              <a:t>      statement(s);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7F1B6F-C0E8-2C70-DA9D-1BD0DE7E9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68163" cy="4351338"/>
          </a:xfrm>
        </p:spPr>
        <p:txBody>
          <a:bodyPr>
            <a:noAutofit/>
          </a:bodyPr>
          <a:lstStyle/>
          <a:p>
            <a:r>
              <a:rPr lang="en-US" altLang="ko-KR" sz="1400" dirty="0"/>
              <a:t>switch </a:t>
            </a:r>
            <a:r>
              <a:rPr lang="ko-KR" altLang="en-US" sz="1400" dirty="0"/>
              <a:t>문에 사용되는 식은 정수 계열 또는 열거형 형식이거나</a:t>
            </a:r>
            <a:r>
              <a:rPr lang="en-US" altLang="ko-KR" sz="1400" dirty="0"/>
              <a:t>, </a:t>
            </a:r>
            <a:r>
              <a:rPr lang="ko-KR" altLang="en-US" sz="1400" dirty="0"/>
              <a:t>클래스에 정수 계열 또는 열거형 형식에 대한 단일 변환 함수가 있는 클래스 형식이어야 합니다</a:t>
            </a:r>
            <a:r>
              <a:rPr lang="en-US" altLang="ko-KR" sz="1400" dirty="0"/>
              <a:t>.
</a:t>
            </a:r>
            <a:r>
              <a:rPr lang="ko-KR" altLang="en-US" sz="1400" dirty="0"/>
              <a:t>스위치 내에 여러 </a:t>
            </a:r>
            <a:r>
              <a:rPr lang="en-US" altLang="ko-KR" sz="1400" dirty="0"/>
              <a:t>case </a:t>
            </a:r>
            <a:r>
              <a:rPr lang="ko-KR" altLang="en-US" sz="1400" dirty="0"/>
              <a:t>문이 있을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각 케이스 뒤에는 비교할 값과 콜론이 옵니다</a:t>
            </a:r>
            <a:r>
              <a:rPr lang="en-US" altLang="ko-KR" sz="1400" dirty="0"/>
              <a:t>.
</a:t>
            </a:r>
            <a:r>
              <a:rPr lang="ko-KR" altLang="en-US" sz="1400" dirty="0"/>
              <a:t>케이스에 대한 </a:t>
            </a:r>
            <a:r>
              <a:rPr lang="en-US" altLang="ko-KR" sz="1400" dirty="0"/>
              <a:t>constant-expression</a:t>
            </a:r>
            <a:r>
              <a:rPr lang="ko-KR" altLang="en-US" sz="1400" dirty="0"/>
              <a:t>은 스위치의 변수와 동일한 데이터 유형이어야 하며 상수 또는 </a:t>
            </a:r>
            <a:r>
              <a:rPr lang="ko-KR" altLang="en-US" sz="1400" dirty="0" err="1"/>
              <a:t>리터럴이어야</a:t>
            </a:r>
            <a:r>
              <a:rPr lang="ko-KR" altLang="en-US" sz="1400" dirty="0"/>
              <a:t> 합니다</a:t>
            </a:r>
            <a:r>
              <a:rPr lang="en-US" altLang="ko-KR" sz="1400" dirty="0"/>
              <a:t>.
</a:t>
            </a:r>
            <a:r>
              <a:rPr lang="ko-KR" altLang="en-US" sz="1400" dirty="0"/>
              <a:t>켠 변수가 </a:t>
            </a:r>
            <a:r>
              <a:rPr lang="en-US" altLang="ko-KR" sz="1400" dirty="0"/>
              <a:t>case</a:t>
            </a:r>
            <a:r>
              <a:rPr lang="ko-KR" altLang="en-US" sz="1400" dirty="0"/>
              <a:t>와 같으면 해당 </a:t>
            </a:r>
            <a:r>
              <a:rPr lang="en-US" altLang="ko-KR" sz="1400" dirty="0"/>
              <a:t>case </a:t>
            </a:r>
            <a:r>
              <a:rPr lang="ko-KR" altLang="en-US" sz="1400" dirty="0"/>
              <a:t>다음에 오는 문은 </a:t>
            </a:r>
            <a:r>
              <a:rPr lang="en-US" altLang="ko-KR" sz="1400" dirty="0"/>
              <a:t>break </a:t>
            </a:r>
            <a:r>
              <a:rPr lang="ko-KR" altLang="en-US" sz="1400" dirty="0"/>
              <a:t>문에 도달할 때까지 실행됩니다</a:t>
            </a:r>
            <a:r>
              <a:rPr lang="en-US" altLang="ko-KR" sz="1400" dirty="0"/>
              <a:t>.
break </a:t>
            </a:r>
            <a:r>
              <a:rPr lang="ko-KR" altLang="en-US" sz="1400" dirty="0"/>
              <a:t>문에 도달하면 </a:t>
            </a:r>
            <a:r>
              <a:rPr lang="en-US" altLang="ko-KR" sz="1400" dirty="0"/>
              <a:t>switch</a:t>
            </a:r>
            <a:r>
              <a:rPr lang="ko-KR" altLang="en-US" sz="1400" dirty="0"/>
              <a:t>가 종료되고 제어 흐름이 </a:t>
            </a:r>
            <a:r>
              <a:rPr lang="en-US" altLang="ko-KR" sz="1400" dirty="0"/>
              <a:t>switch </a:t>
            </a:r>
            <a:r>
              <a:rPr lang="ko-KR" altLang="en-US" sz="1400" dirty="0"/>
              <a:t>문 다음에 오는 다음 줄로 이동합니다</a:t>
            </a:r>
            <a:r>
              <a:rPr lang="en-US" altLang="ko-KR" sz="1400" dirty="0"/>
              <a:t>.
</a:t>
            </a:r>
            <a:r>
              <a:rPr lang="ko-KR" altLang="en-US" sz="1400" dirty="0"/>
              <a:t>모든 케이스에 휴식이 포함되어야 하는 것은 아닙니다</a:t>
            </a:r>
            <a:r>
              <a:rPr lang="en-US" altLang="ko-KR" sz="1400" dirty="0"/>
              <a:t>. </a:t>
            </a:r>
            <a:r>
              <a:rPr lang="ko-KR" altLang="en-US" sz="1400" dirty="0"/>
              <a:t>중단이 나타나지 않으면 중단에 도달할 때까지 제어 흐름이 후속 사례로 넘어갑니다</a:t>
            </a:r>
            <a:r>
              <a:rPr lang="en-US" altLang="ko-KR" sz="1400" dirty="0"/>
              <a:t>.
switch </a:t>
            </a:r>
            <a:r>
              <a:rPr lang="ko-KR" altLang="en-US" sz="1400" dirty="0"/>
              <a:t>문에는 스위치 끝에 표시되어야 하는 선택적 기본 사례가 있을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기본 케이스는 케이스가 </a:t>
            </a:r>
            <a:r>
              <a:rPr lang="en-US" altLang="ko-KR" sz="1400" dirty="0"/>
              <a:t>true</a:t>
            </a:r>
            <a:r>
              <a:rPr lang="ko-KR" altLang="en-US" sz="1400" dirty="0"/>
              <a:t>가 아닌 경우 작업을 수행하는 데 사용할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기본 경우에는 중단이 필요하지 않습니다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308437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AD0E6-0348-0248-FE80-01227BDF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C0A0E0-2841-4807-B336-7A56E1AD9C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75AC11-EF15-4617-140A-8228AF15D9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7362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62133-2E52-3F96-99F3-1B3FE1B58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9D96C-C8CF-5A48-ED96-19DE2E36EB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EEED1A-4AE7-B927-89D3-CF6BE226D4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6238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7E6AF4C-D4AE-C1A2-D44C-A89D4864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3A0843-31DA-1317-A843-F96D63A383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9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2A0C0-FAD1-7A92-7CC5-F99A3AEA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환경변수와 지역변수의 예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F0F03A-9770-5B52-43F1-6C7E6CD4C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$ country=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대한민국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city=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서울 </a:t>
            </a:r>
            <a:endParaRPr lang="en-US" altLang="ko-KR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$ export country </a:t>
            </a:r>
          </a:p>
          <a:p>
            <a:pPr marL="0" indent="0">
              <a:buNone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$ echo $country $city </a:t>
            </a:r>
          </a:p>
          <a:p>
            <a:pPr marL="0" indent="0">
              <a:buNone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대한민국 서울 </a:t>
            </a:r>
            <a:endParaRPr lang="en-US" altLang="ko-KR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$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sh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$ echo $country $city </a:t>
            </a:r>
          </a:p>
          <a:p>
            <a:pPr marL="0" indent="0">
              <a:buNone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대한민국 </a:t>
            </a:r>
            <a:endParaRPr lang="en-US" altLang="ko-KR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$ ^D </a:t>
            </a:r>
          </a:p>
          <a:p>
            <a:pPr marL="0" indent="0">
              <a:buNone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$ echo $country $city </a:t>
            </a:r>
          </a:p>
          <a:p>
            <a:pPr marL="0" indent="0">
              <a:buNone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대한민국 서울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403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C41BB-2DDB-180C-EFA0-2209B091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정의 환경변수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B43F80-C5B6-AC7B-0582-8A722574B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4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그 </a:t>
            </a:r>
            <a:r>
              <a:rPr lang="ko-KR" altLang="en-US" sz="1800" dirty="0" err="1"/>
              <a:t>위미가</a:t>
            </a:r>
            <a:r>
              <a:rPr lang="ko-KR" altLang="en-US" sz="1800" dirty="0"/>
              <a:t> 미리 정해진 환경변수들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$echo </a:t>
            </a:r>
            <a:r>
              <a:rPr lang="ko-KR" altLang="en-US" sz="1800" dirty="0"/>
              <a:t>홈 </a:t>
            </a:r>
            <a:r>
              <a:rPr lang="en-US" altLang="ko-KR" sz="1800" dirty="0"/>
              <a:t>= $HOME </a:t>
            </a:r>
            <a:r>
              <a:rPr lang="ko-KR" altLang="en-US" sz="1800" dirty="0"/>
              <a:t>사용자 </a:t>
            </a:r>
            <a:r>
              <a:rPr lang="en-US" altLang="ko-KR" sz="1800" dirty="0"/>
              <a:t>= $USER</a:t>
            </a:r>
            <a:r>
              <a:rPr lang="ko-KR" altLang="en-US" sz="1800" dirty="0"/>
              <a:t> 쉘 </a:t>
            </a:r>
            <a:r>
              <a:rPr lang="en-US" altLang="ko-KR" sz="1800" dirty="0"/>
              <a:t>= $SHELL</a:t>
            </a:r>
          </a:p>
          <a:p>
            <a:pPr marL="0" indent="0">
              <a:buNone/>
            </a:pPr>
            <a:r>
              <a:rPr lang="ko-KR" altLang="en-US" sz="1800" dirty="0"/>
              <a:t>홈 </a:t>
            </a:r>
            <a:r>
              <a:rPr lang="en-US" altLang="ko-KR" sz="1800" dirty="0"/>
              <a:t>= /home/</a:t>
            </a:r>
            <a:r>
              <a:rPr lang="en-US" altLang="ko-KR" sz="1800" dirty="0" err="1"/>
              <a:t>myname</a:t>
            </a:r>
            <a:r>
              <a:rPr lang="en-US" altLang="ko-KR" sz="1800" dirty="0"/>
              <a:t> </a:t>
            </a:r>
            <a:r>
              <a:rPr lang="ko-KR" altLang="en-US" sz="1800" dirty="0"/>
              <a:t>사용자 </a:t>
            </a:r>
            <a:r>
              <a:rPr lang="en-US" altLang="ko-KR" sz="1800" dirty="0"/>
              <a:t>= </a:t>
            </a:r>
            <a:r>
              <a:rPr lang="en-US" altLang="ko-KR" sz="1800" dirty="0" err="1"/>
              <a:t>myname</a:t>
            </a:r>
            <a:r>
              <a:rPr lang="en-US" altLang="ko-KR" sz="1800" dirty="0"/>
              <a:t> </a:t>
            </a:r>
            <a:r>
              <a:rPr lang="ko-KR" altLang="en-US" sz="1800" dirty="0"/>
              <a:t>쉘 </a:t>
            </a:r>
            <a:r>
              <a:rPr lang="en-US" altLang="ko-KR" sz="1800" dirty="0"/>
              <a:t>= /bin/bash</a:t>
            </a:r>
          </a:p>
          <a:p>
            <a:pPr marL="0" indent="0">
              <a:buNone/>
            </a:pPr>
            <a:r>
              <a:rPr lang="en-US" altLang="ko-KR" sz="1800" dirty="0"/>
              <a:t>$echo </a:t>
            </a:r>
            <a:r>
              <a:rPr lang="ko-KR" altLang="en-US" sz="1800" dirty="0"/>
              <a:t>터미널 </a:t>
            </a:r>
            <a:r>
              <a:rPr lang="en-US" altLang="ko-KR" sz="1800" dirty="0"/>
              <a:t>= $TERM</a:t>
            </a:r>
            <a:r>
              <a:rPr lang="ko-KR" altLang="en-US" sz="1800" dirty="0"/>
              <a:t> 경로 리스트 </a:t>
            </a:r>
            <a:r>
              <a:rPr lang="en-US" altLang="ko-KR" sz="1800" dirty="0"/>
              <a:t>= $PATH</a:t>
            </a:r>
          </a:p>
          <a:p>
            <a:pPr marL="0" indent="0">
              <a:buNone/>
            </a:pPr>
            <a:r>
              <a:rPr lang="ko-KR" altLang="en-US" sz="1800" dirty="0"/>
              <a:t>터미널 </a:t>
            </a:r>
            <a:r>
              <a:rPr lang="en-US" altLang="ko-KR" sz="1800" dirty="0"/>
              <a:t>= </a:t>
            </a:r>
            <a:r>
              <a:rPr lang="en-US" altLang="ko-KR" sz="1800" dirty="0" err="1"/>
              <a:t>ansi</a:t>
            </a:r>
            <a:r>
              <a:rPr lang="en-US" altLang="ko-KR" sz="1800" dirty="0"/>
              <a:t> </a:t>
            </a:r>
            <a:r>
              <a:rPr lang="ko-KR" altLang="en-US" sz="1800" dirty="0"/>
              <a:t>경로 리스트 </a:t>
            </a:r>
            <a:r>
              <a:rPr lang="en-US" altLang="ko-KR" sz="1800" dirty="0"/>
              <a:t>= /bin/</a:t>
            </a:r>
            <a:r>
              <a:rPr lang="en-US" altLang="ko-KR" sz="1800" dirty="0" err="1"/>
              <a:t>usr</a:t>
            </a:r>
            <a:r>
              <a:rPr lang="en-US" altLang="ko-KR" sz="1800" dirty="0"/>
              <a:t>/bin:/</a:t>
            </a:r>
            <a:r>
              <a:rPr lang="en-US" altLang="ko-KR" sz="1800" dirty="0" err="1"/>
              <a:t>usr</a:t>
            </a:r>
            <a:r>
              <a:rPr lang="en-US" altLang="ko-KR" sz="1800" dirty="0"/>
              <a:t>/local/bin</a:t>
            </a:r>
          </a:p>
          <a:p>
            <a:pPr marL="0" indent="0">
              <a:buNone/>
            </a:pPr>
            <a:r>
              <a:rPr lang="ko-KR" altLang="en-US" sz="1800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37B32D-85AC-3855-5F92-C1E974704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282" y="3429000"/>
            <a:ext cx="6100462" cy="329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84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DDDB148-DA1A-98E1-4824-831DF9E1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 1. Linux C programming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FA3F8-B3DE-AFB7-1FEF-A36FFE731E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978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DDDB148-DA1A-98E1-4824-831DF9E1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 1. Linux C++ programming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FA3F8-B3DE-AFB7-1FEF-A36FFE731E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399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15683</TotalTime>
  <Words>5922</Words>
  <Application>Microsoft Office PowerPoint</Application>
  <PresentationFormat>와이드스크린</PresentationFormat>
  <Paragraphs>698</Paragraphs>
  <Slides>55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2" baseType="lpstr">
      <vt:lpstr>inherit</vt:lpstr>
      <vt:lpstr>Söhne</vt:lpstr>
      <vt:lpstr>맑은 고딕</vt:lpstr>
      <vt:lpstr>Arial</vt:lpstr>
      <vt:lpstr>Open Sans</vt:lpstr>
      <vt:lpstr>Verdana</vt:lpstr>
      <vt:lpstr>Office 테마</vt:lpstr>
      <vt:lpstr>KG-KAIROS 리눅스 bash script, C/C++ Programming  </vt:lpstr>
      <vt:lpstr>Part 1. Bash Shell </vt:lpstr>
      <vt:lpstr>Bash (Borune-again shell)</vt:lpstr>
      <vt:lpstr>Bash 시작과정 </vt:lpstr>
      <vt:lpstr>환경변수와 지역변수 </vt:lpstr>
      <vt:lpstr>환경변수와 지역변수의 예 </vt:lpstr>
      <vt:lpstr>사전 정의 환경변수 </vt:lpstr>
      <vt:lpstr>Part 1. Linux C programming </vt:lpstr>
      <vt:lpstr>Part 1. Linux C++ programming </vt:lpstr>
      <vt:lpstr>C++의 개요  </vt:lpstr>
      <vt:lpstr>C++로 개발된 중요 소프트웨어 </vt:lpstr>
      <vt:lpstr>리눅스에서 C++ 코드 빌드하기 </vt:lpstr>
      <vt:lpstr>Hello World </vt:lpstr>
      <vt:lpstr>세미콜론, 공백문자</vt:lpstr>
      <vt:lpstr>C++ Identifier, Keyword  </vt:lpstr>
      <vt:lpstr>C++ 주석 </vt:lpstr>
      <vt:lpstr>데이터 타입 </vt:lpstr>
      <vt:lpstr>데이터 타입의 사이즈 확인 </vt:lpstr>
      <vt:lpstr>typedef</vt:lpstr>
      <vt:lpstr>Enumerate </vt:lpstr>
      <vt:lpstr>C++ 변수 선언</vt:lpstr>
      <vt:lpstr>C++ 변수 </vt:lpstr>
      <vt:lpstr>변수 선언 </vt:lpstr>
      <vt:lpstr>변수 선언 </vt:lpstr>
      <vt:lpstr>지역변수 </vt:lpstr>
      <vt:lpstr>글로벌 변수 </vt:lpstr>
      <vt:lpstr>리터럴(literal) </vt:lpstr>
      <vt:lpstr>실수 리터럴(floating point number literal)</vt:lpstr>
      <vt:lpstr>문자 리터럴(Character Literal)</vt:lpstr>
      <vt:lpstr>이스케이프 시퀀스 리터럴 예 </vt:lpstr>
      <vt:lpstr>상수 정의 #define const keyword </vt:lpstr>
      <vt:lpstr>C++ Modifier </vt:lpstr>
      <vt:lpstr>C++ 변수 저장 단계</vt:lpstr>
      <vt:lpstr>C++ static 변수 </vt:lpstr>
      <vt:lpstr>C++ extern 변수 </vt:lpstr>
      <vt:lpstr>C++ 연산자 </vt:lpstr>
      <vt:lpstr>산술연산자 </vt:lpstr>
      <vt:lpstr>관계(비교)연산자 </vt:lpstr>
      <vt:lpstr>로직 연산자</vt:lpstr>
      <vt:lpstr>비트 연산자 </vt:lpstr>
      <vt:lpstr>비트 연산자</vt:lpstr>
      <vt:lpstr>할당 연산자 </vt:lpstr>
      <vt:lpstr>기타 연산자들 </vt:lpstr>
      <vt:lpstr>C++ while </vt:lpstr>
      <vt:lpstr>C++ for </vt:lpstr>
      <vt:lpstr>C++ do – while </vt:lpstr>
      <vt:lpstr>C++ break</vt:lpstr>
      <vt:lpstr>C++ continue</vt:lpstr>
      <vt:lpstr>중복 loop </vt:lpstr>
      <vt:lpstr>C++ if 조건문 </vt:lpstr>
      <vt:lpstr>C++ if-else 조건문 </vt:lpstr>
      <vt:lpstr>C++ switch 문 </vt:lpstr>
      <vt:lpstr>PowerPoint 프레젠테이션</vt:lpstr>
      <vt:lpstr>PowerPoint 프레젠테이션</vt:lpstr>
      <vt:lpstr>감사합니다.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딥러닝이란 무엇일까요?</dc:title>
  <dc:creator>정 준용</dc:creator>
  <cp:lastModifiedBy>준용 정</cp:lastModifiedBy>
  <cp:revision>34</cp:revision>
  <dcterms:created xsi:type="dcterms:W3CDTF">2022-07-12T14:59:20Z</dcterms:created>
  <dcterms:modified xsi:type="dcterms:W3CDTF">2023-11-19T08:54:52Z</dcterms:modified>
</cp:coreProperties>
</file>