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2" r:id="rId3"/>
    <p:sldId id="283" r:id="rId4"/>
    <p:sldId id="286" r:id="rId5"/>
    <p:sldId id="287" r:id="rId6"/>
    <p:sldId id="277" r:id="rId7"/>
    <p:sldId id="284" r:id="rId8"/>
    <p:sldId id="325" r:id="rId9"/>
    <p:sldId id="310" r:id="rId10"/>
    <p:sldId id="313" r:id="rId11"/>
    <p:sldId id="314" r:id="rId12"/>
    <p:sldId id="315" r:id="rId13"/>
    <p:sldId id="285" r:id="rId14"/>
    <p:sldId id="311" r:id="rId15"/>
    <p:sldId id="312" r:id="rId16"/>
    <p:sldId id="288" r:id="rId17"/>
    <p:sldId id="316" r:id="rId18"/>
    <p:sldId id="317" r:id="rId19"/>
    <p:sldId id="318" r:id="rId20"/>
    <p:sldId id="319" r:id="rId21"/>
    <p:sldId id="320" r:id="rId22"/>
    <p:sldId id="321" r:id="rId23"/>
    <p:sldId id="289" r:id="rId24"/>
    <p:sldId id="296" r:id="rId25"/>
    <p:sldId id="322" r:id="rId26"/>
    <p:sldId id="323" r:id="rId27"/>
    <p:sldId id="324" r:id="rId28"/>
    <p:sldId id="297" r:id="rId29"/>
    <p:sldId id="298" r:id="rId30"/>
    <p:sldId id="295" r:id="rId31"/>
    <p:sldId id="299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7" r:id="rId40"/>
    <p:sldId id="30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https://realpars.com/discrete-sensors-part-2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가속도를 측정하는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다음과 같은 특징을 가지고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이동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회전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충격 등을 감지합니다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다양한 종류로 구분됩니다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대표적인 가속도 센서는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마이크로 일렉트로닉스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메카트로닉스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시스템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(MEMS)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기술을 사용하여 제조된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선택은 로봇의 응용 분야와 요구 사항에 따라 결정됩니다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예를 들어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고감도로 가속도를 측정해야 하는 응용 분야에서는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선택하는 것이 좋습니다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주요 성능 지표는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측정값의 정확도를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범위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 가능한 값의 범위를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감도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전력 소비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센서가 소비하는 전력량을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가격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가격을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자율성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안정성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다양한 로봇 응용 분야에서 사용되는 가속도 센서의 원리와 특성을 이해하는 것은 로봇 공학을 이해하는 데 중요한 부분입니다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작동 원리는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가속도에 의해 변형됩니다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변형된 가속도 센서는 전기 신호를 생성합니다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장점과 단점은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소형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경량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저전력으로 구현할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빠르게 측정할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비접촉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정확한 가속도를 측정하기 위해서는 외부 환경 보정이 필요합니다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응용 분야가 다양해짐에 따라 더욱 중요해지고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앞으로도 가속도 센서의 기술은 더욱 발전하여 로봇이 더욱 정교하고 안전하게 작동할 수 있도록 도울 것으로 기대됩니다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사용하는 로봇 응용 분야는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자율 주행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주변 차량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보행자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물류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물류 창고에서 물품을 분류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제조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공장에서 제품을 조립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의료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수술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서비스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고객을 응대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각속도를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회전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기울기 등을 감지합니다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마이크로 일렉트로닉스 </a:t>
            </a:r>
            <a:r>
              <a:rPr lang="ko-KR" altLang="en-US" b="0" dirty="0" err="1">
                <a:effectLst/>
                <a:latin typeface="Google Sans"/>
              </a:rPr>
              <a:t>메카트로닉스</a:t>
            </a:r>
            <a:r>
              <a:rPr lang="ko-KR" altLang="en-US" b="0" dirty="0">
                <a:effectLst/>
                <a:latin typeface="Google Sans"/>
              </a:rPr>
              <a:t> 시스템 </a:t>
            </a:r>
            <a:r>
              <a:rPr lang="en-US" altLang="ko-KR" b="0" dirty="0">
                <a:effectLst/>
                <a:latin typeface="Google Sans"/>
              </a:rPr>
              <a:t>(MEMS) </a:t>
            </a:r>
            <a:r>
              <a:rPr lang="ko-KR" altLang="en-US" b="0" dirty="0">
                <a:effectLst/>
                <a:latin typeface="Google Sans"/>
              </a:rPr>
              <a:t>기술을 사용하여 제조된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광학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광학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고감도로 각속도를 측정해야 하는 응용 분야에서는 </a:t>
            </a: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회전에 의해 회전합니다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회전하는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각속도를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자이로센서와</a:t>
            </a:r>
            <a:r>
              <a:rPr lang="ko-KR" altLang="en-US" b="0" dirty="0">
                <a:effectLst/>
                <a:latin typeface="Google Sans"/>
              </a:rPr>
              <a:t> 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지자기센서는 지구의 자기장을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지자기센서는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지구의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지자기센서는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홀 효과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홀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 저항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 저항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지구의 자기장을 측정해야 하는 응용 분야에서는 홀 효과 지자기센서를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지자기센서의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지자기센서의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지자기센서는 지구의 자기장에 의해 </a:t>
            </a:r>
            <a:r>
              <a:rPr lang="ko-KR" altLang="en-US" b="0" dirty="0" err="1">
                <a:effectLst/>
                <a:latin typeface="Google Sans"/>
              </a:rPr>
              <a:t>자화됩니다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자화된</a:t>
            </a:r>
            <a:r>
              <a:rPr lang="ko-KR" altLang="en-US" b="0" dirty="0">
                <a:effectLst/>
                <a:latin typeface="Google Sans"/>
              </a:rPr>
              <a:t> 지자기센서는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지구의 자기장을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자기장 간섭이 있는 환경에서는 정확도가 떨어질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지자기센서의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지자기센서와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4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ko-KR" altLang="en-US" b="0" dirty="0">
                <a:effectLst/>
                <a:latin typeface="Google Sans"/>
              </a:rPr>
            </a:b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자세와 방향을 측정하는 센서입니다</a:t>
            </a:r>
            <a:r>
              <a:rPr lang="en-US" altLang="ko-KR" b="0" dirty="0">
                <a:effectLst/>
                <a:latin typeface="Google Sans"/>
              </a:rPr>
              <a:t>. IMU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데이터를 제공합니다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계산하는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가속도를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각속도를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자기장을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자세와 방향을 측정해야 하는 응용 분야에서는 가속도 센서와 자이로스코프 센서를 함께 사용하는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IMU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센서는 로봇의 가속도를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자이로스코프 센서는 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센서는 로봇의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센서의 데이터를 사용하여 로봇의 자세와 방향을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소형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경량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저전력으로 구현할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장시간 사용할 경우 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자세와 방향을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인공위성으로부터 수신한 신호를 사용하여 로봇의 위치를 측정하는 센서입니다</a:t>
            </a:r>
            <a:r>
              <a:rPr lang="en-US" altLang="ko-KR" b="0" dirty="0">
                <a:effectLst/>
                <a:latin typeface="Google Sans"/>
              </a:rPr>
              <a:t>. GPS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인공위성으로부터 수신한 신호를 사용하여 로봇의 위치를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위치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방향을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차량용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자동차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트럭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버스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휴대용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스마트폰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태블릿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웨어러블 기기에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항공기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선박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위치를 측정해야 하는 응용 분야에서는 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GPS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효율성을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인공위성에서 발신된 신호를 수신합니다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수신한 신호를 사용하여 로봇의 위치를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계산된 위치 정보를 로봇의 제어 시스템으로 전송합니다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위치를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지형지물이나 건물 등으로 인해 신호가 차단될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인공위성의 위치를 정확하게 파악하기 위해서는 시간이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5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라이다</a:t>
            </a:r>
            <a:r>
              <a:rPr lang="en-US" altLang="ko-KR" b="0" dirty="0">
                <a:effectLst/>
                <a:latin typeface="Google Sans"/>
              </a:rPr>
              <a:t>(LiDAR, Light Detection and Ranging) </a:t>
            </a:r>
            <a:r>
              <a:rPr lang="ko-KR" altLang="en-US" b="0" dirty="0">
                <a:effectLst/>
                <a:latin typeface="Google Sans"/>
              </a:rPr>
              <a:t>센서는 레이저를 사용하여 주변 환경을 스캔하고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라이다 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레이저를 사용하여 주변 환경을 스캔합니다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라이다 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 스캐너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한 방향으로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도플러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환경의 움직임을 측정하는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넓은 범위를 빠르게 스캔해야 하는 응용 분야에서는 레이저 스캐너를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거리의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분해능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세밀도를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스캔 속도를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라이다 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안전성을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라이다 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라이다 센서는 레이저를 발사합니다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레이저는 주변 환경의 물체에 반사됩니다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반사된 레이저를 수신하여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측정된 정보를 사용하여 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실시간으로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비용이 비쌉니다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카메라와 같은 다른 센서와 함께 사용해야 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라이다 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센서는 회전 운동의 각도나 위치를 측정하는 데 사용되는 장치입니다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센서는 일반적으로 전자적인 신호로 회전 운동의 정보를 출력하며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로봇공학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자동차 시스템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산업 자동화</a:t>
            </a:r>
            <a:r>
              <a:rPr lang="en-US" altLang="ko-KR" b="0" i="0" dirty="0">
                <a:effectLst/>
                <a:latin typeface="Söhne"/>
              </a:rPr>
              <a:t>, CNC </a:t>
            </a:r>
            <a:r>
              <a:rPr lang="ko-KR" altLang="en-US" b="0" i="0" dirty="0">
                <a:effectLst/>
                <a:latin typeface="Söhne"/>
              </a:rPr>
              <a:t>기계 및 로봇 팔과 같은 많은 응용 분야에서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센서의 주요 특징과 유형은 다음과 같습니다</a:t>
            </a:r>
            <a:r>
              <a:rPr lang="en-US" altLang="ko-KR" b="0" i="0" dirty="0">
                <a:effectLst/>
                <a:latin typeface="Söhne"/>
              </a:rPr>
              <a:t>: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1. </a:t>
            </a:r>
            <a:r>
              <a:rPr lang="ko-KR" altLang="en-US" b="1" i="0" dirty="0">
                <a:effectLst/>
                <a:latin typeface="Söhne"/>
              </a:rPr>
              <a:t>주요 특징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각도 및 위치 측정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운동의 각도나 위치를 정밀하게 측정할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고해상도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고해상도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미세한 운동도 감지할 수 있어 정밀한 제어 시스템에 적합합니다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실시간 정보 제공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실시간으로 운동 정보를 감지하고 전송하여 실시간 제어 시스템에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신뢰성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기계적인 부분이 없어 내구성이 뛰어나며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정확한 위치 정보를 오랜 기간동안 제공할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2. </a:t>
            </a:r>
            <a:r>
              <a:rPr lang="ko-KR" altLang="en-US" b="1" i="0" dirty="0">
                <a:effectLst/>
                <a:latin typeface="Söhne"/>
              </a:rPr>
              <a:t>유형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광학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(Optical Encoder):</a:t>
            </a:r>
            <a:r>
              <a:rPr lang="ko-KR" altLang="en-US" b="0" i="0" dirty="0">
                <a:effectLst/>
                <a:latin typeface="Söhne"/>
              </a:rPr>
              <a:t> 광학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빛을 사용하여 회전 운동을 측정합니다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광섬유 또는 광 전송 장치와 광 감지기로 구성되어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자기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(Magnetic Encoder):</a:t>
            </a:r>
            <a:r>
              <a:rPr lang="ko-KR" altLang="en-US" b="0" i="0" dirty="0">
                <a:effectLst/>
                <a:latin typeface="Söhne"/>
              </a:rPr>
              <a:t> 자기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자기 필드를 사용하여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자기 센서는 회전식 디스크에 자석을 부착하고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센서는 자기 필드의 변화를 감지하여 운동 정보를 계산합니다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접촉식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(Incremental Encoder):</a:t>
            </a:r>
            <a:r>
              <a:rPr lang="ko-KR" altLang="en-US" b="0" i="0" dirty="0">
                <a:effectLst/>
                <a:latin typeface="Söhne"/>
              </a:rPr>
              <a:t> 접촉식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회전식 디스크에 물리적으로 접촉하는 방식으로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방식은 광학이나 자기 센서에 비해 더 낮은 해상도를 가질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운동을 정밀하게 측정하여 다양한 산업 및 로봇 응용 분야에서 사용되며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속도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피드백 시스템 등에서 중요한 역할을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JD-edu/KG-KAIROS_robot/tree/main/Robot_sensor/arduino/mpu9250_acc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b="1" dirty="0"/>
            </a:br>
            <a:r>
              <a:rPr lang="ko-KR" altLang="en-US" sz="7200" dirty="0"/>
              <a:t>로봇 센서 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862F-4447-F6C1-9F1A-E85ACAD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F9448-07E4-8AD4-7DFF-F97DB452B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적외선 센서 거리측정에는 다음 두가지 방법이 있음 </a:t>
            </a:r>
            <a:endParaRPr lang="en-US" altLang="ko-KR" sz="1400" dirty="0"/>
          </a:p>
          <a:p>
            <a:r>
              <a:rPr lang="ko-KR" altLang="en-US" sz="1400" dirty="0"/>
              <a:t>광삼각법</a:t>
            </a:r>
            <a:endParaRPr lang="en-US" altLang="ko-KR" sz="1400" dirty="0"/>
          </a:p>
          <a:p>
            <a:pPr lvl="1"/>
            <a:r>
              <a:rPr lang="ko-KR" altLang="en-US" sz="1200" dirty="0">
                <a:effectLst/>
              </a:rPr>
              <a:t>적외선 센서가 물체에 발사한 광선이 물체에서 반사되어 센서로 돌아오는 각도를 측정함으로써 거리를 계산할 수 </a:t>
            </a:r>
            <a:r>
              <a:rPr lang="ko-KR" altLang="en-US" sz="1200" dirty="0"/>
              <a:t>있음</a:t>
            </a:r>
            <a:endParaRPr lang="en-US" altLang="ko-KR" sz="1200" dirty="0"/>
          </a:p>
          <a:p>
            <a:pPr lvl="1"/>
            <a:r>
              <a:rPr lang="ko-KR" altLang="en-US" sz="1200" dirty="0">
                <a:effectLst/>
              </a:rPr>
              <a:t>이때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삼각형의 한 변은 센서와 물체 사이의 거리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다른 한 변은 물체의 높이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또는 너비</a:t>
            </a:r>
            <a:r>
              <a:rPr lang="en-US" altLang="ko-KR" sz="1200" dirty="0">
                <a:effectLst/>
              </a:rPr>
              <a:t>), </a:t>
            </a:r>
            <a:r>
              <a:rPr lang="ko-KR" altLang="en-US" sz="1200" dirty="0">
                <a:effectLst/>
              </a:rPr>
              <a:t>마지막으로 빛이 반사된 각도를 나타내는 삼각형을 형성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dirty="0">
                <a:effectLst/>
              </a:rPr>
              <a:t>간단한 삼각법 공식인 </a:t>
            </a:r>
            <a:r>
              <a:rPr lang="ko-KR" altLang="en-US" sz="1200" b="1" dirty="0">
                <a:effectLst/>
              </a:rPr>
              <a:t>탄젠트</a:t>
            </a:r>
            <a:r>
              <a:rPr lang="en-US" altLang="ko-KR" sz="1200" b="1" dirty="0">
                <a:effectLst/>
              </a:rPr>
              <a:t>(tangent) </a:t>
            </a:r>
            <a:r>
              <a:rPr lang="ko-KR" altLang="en-US" sz="1200" b="1" dirty="0">
                <a:effectLst/>
              </a:rPr>
              <a:t>함수</a:t>
            </a:r>
            <a:r>
              <a:rPr lang="ko-KR" altLang="en-US" sz="1200" dirty="0">
                <a:effectLst/>
              </a:rPr>
              <a:t>를 사용하여 거리를 계산할 수 있음</a:t>
            </a:r>
            <a:endParaRPr lang="en-US" altLang="ko-KR" sz="1200" dirty="0">
              <a:effectLst/>
            </a:endParaRPr>
          </a:p>
          <a:p>
            <a:pPr lvl="1"/>
            <a:r>
              <a:rPr lang="en-US" altLang="ko-KR" sz="1200" dirty="0"/>
              <a:t>3D </a:t>
            </a:r>
            <a:r>
              <a:rPr lang="ko-KR" altLang="en-US" sz="1200" dirty="0"/>
              <a:t>스캐너 등에 사용 </a:t>
            </a:r>
            <a:endParaRPr lang="en-US" altLang="ko-KR" sz="1200" dirty="0">
              <a:effectLst/>
            </a:endParaRPr>
          </a:p>
          <a:p>
            <a:r>
              <a:rPr lang="en-US" altLang="ko-KR" sz="1400" dirty="0"/>
              <a:t>TOF(Time-Of-Flight)</a:t>
            </a:r>
            <a:r>
              <a:rPr lang="ko-KR" altLang="en-US" sz="1400" dirty="0"/>
              <a:t>법 </a:t>
            </a:r>
            <a:endParaRPr lang="en-US" altLang="ko-KR" sz="1400" dirty="0"/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TOF(Time-of-Flight)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방식은 적외선 센서를 사용하여 물체와 센서 사이의 거리를 측정하는 기술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이 방식은 센서가 적외선 레이저 또는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LED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광선을 발사하고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그 광선이 물체에 닿은 후 센서로 돌아오는 데 걸린 시간을 측정하여 거리를 계산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로봇 거리센서 등에 사용 </a:t>
            </a:r>
            <a:endParaRPr lang="ko-KR" altLang="en-US" sz="1000" dirty="0"/>
          </a:p>
        </p:txBody>
      </p:sp>
      <p:pic>
        <p:nvPicPr>
          <p:cNvPr id="5" name="Picture 4" descr="Amazon.com: Taidacent 4.5v-5.5v Analog Output GP2Y0A02YK0F 20-150cm  Distance Laser Triangulation Sensor Laser Movement Infrared Laser Sensor :  Industrial &amp; Scientific">
            <a:extLst>
              <a:ext uri="{FF2B5EF4-FFF2-40B4-BE49-F238E27FC236}">
                <a16:creationId xmlns:a16="http://schemas.microsoft.com/office/drawing/2014/main" id="{616DCDB5-9801-309A-E83C-9645328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155827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917617F3-8D72-CE83-4E19-99527DD2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4587778"/>
            <a:ext cx="1356030" cy="9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63C6F-28AF-D68F-6843-60ECE192E57F}"/>
              </a:ext>
            </a:extLst>
          </p:cNvPr>
          <p:cNvSpPr txBox="1"/>
          <p:nvPr/>
        </p:nvSpPr>
        <p:spPr>
          <a:xfrm>
            <a:off x="7923053" y="353163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광삼각법 적용 적외선 거리센서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8CFCE-439E-206B-703F-2E4E568B8B6D}"/>
              </a:ext>
            </a:extLst>
          </p:cNvPr>
          <p:cNvSpPr txBox="1"/>
          <p:nvPr/>
        </p:nvSpPr>
        <p:spPr>
          <a:xfrm>
            <a:off x="8716423" y="6176963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TOF</a:t>
            </a:r>
            <a:r>
              <a:rPr lang="ko-KR" altLang="en-US" dirty="0"/>
              <a:t>방식 거리센서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157957-1246-C906-CB28-5FAC698A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76" y="1271192"/>
            <a:ext cx="3667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F (Time of Flight)란? (2) - 동작원리, 장점,단점, 주요 Components">
            <a:extLst>
              <a:ext uri="{FF2B5EF4-FFF2-40B4-BE49-F238E27FC236}">
                <a16:creationId xmlns:a16="http://schemas.microsoft.com/office/drawing/2014/main" id="{5228DAC1-BDE0-5FAA-7932-7008CBE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6" y="428143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0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2A88-1C8C-7B8A-681F-F6D0C80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적외선센서 </a:t>
            </a:r>
            <a:r>
              <a:rPr lang="en-US" altLang="ko-KR" dirty="0"/>
              <a:t>– </a:t>
            </a:r>
            <a:r>
              <a:rPr lang="ko-KR" altLang="en-US" dirty="0"/>
              <a:t>광삼각법 </a:t>
            </a:r>
            <a:r>
              <a:rPr lang="en-US" altLang="ko-KR" dirty="0"/>
              <a:t>vs TOF </a:t>
            </a:r>
            <a:r>
              <a:rPr lang="ko-KR" altLang="en-US" dirty="0"/>
              <a:t>방식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96471-0897-1DD7-B5E2-73591E97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3259"/>
              </p:ext>
            </p:extLst>
          </p:nvPr>
        </p:nvGraphicFramePr>
        <p:xfrm>
          <a:off x="622818" y="2219147"/>
          <a:ext cx="10946363" cy="2560320"/>
        </p:xfrm>
        <a:graphic>
          <a:graphicData uri="http://schemas.openxmlformats.org/drawingml/2006/table">
            <a:tbl>
              <a:tblPr/>
              <a:tblGrid>
                <a:gridCol w="1623662">
                  <a:extLst>
                    <a:ext uri="{9D8B030D-6E8A-4147-A177-3AD203B41FA5}">
                      <a16:colId xmlns:a16="http://schemas.microsoft.com/office/drawing/2014/main" val="411541407"/>
                    </a:ext>
                  </a:extLst>
                </a:gridCol>
                <a:gridCol w="4225083">
                  <a:extLst>
                    <a:ext uri="{9D8B030D-6E8A-4147-A177-3AD203B41FA5}">
                      <a16:colId xmlns:a16="http://schemas.microsoft.com/office/drawing/2014/main" val="537382720"/>
                    </a:ext>
                  </a:extLst>
                </a:gridCol>
                <a:gridCol w="5097618">
                  <a:extLst>
                    <a:ext uri="{9D8B030D-6E8A-4147-A177-3AD203B41FA5}">
                      <a16:colId xmlns:a16="http://schemas.microsoft.com/office/drawing/2014/main" val="3766043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특성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광삼각법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TOF (Time-of-Flight)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정확성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일반적으로 짧은 거리에서 더 높음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응답 시간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느림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매우 빠름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5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구조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복잡한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간단한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1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거리 제한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상대적으로 제한될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짧은 거리에서 정확성 유지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장거리에 제한됨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0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환경 영향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빛의 환경에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주변 광원이나 표면 특성에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7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용도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정밀한 거리 측정이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실시간 응용 분야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빠른 응답이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6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9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BCCF-43CB-5EEC-8B51-D91768A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  <a:r>
              <a:rPr lang="en-US" altLang="ko-KR" dirty="0"/>
              <a:t>vs </a:t>
            </a:r>
            <a:r>
              <a:rPr lang="ko-KR" altLang="en-US" dirty="0"/>
              <a:t>초음파센서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99C7A6-ADC7-452A-CD4B-22CB721F3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9923"/>
              </p:ext>
            </p:extLst>
          </p:nvPr>
        </p:nvGraphicFramePr>
        <p:xfrm>
          <a:off x="472848" y="1690688"/>
          <a:ext cx="11115675" cy="3714764"/>
        </p:xfrm>
        <a:graphic>
          <a:graphicData uri="http://schemas.openxmlformats.org/drawingml/2006/table">
            <a:tbl>
              <a:tblPr/>
              <a:tblGrid>
                <a:gridCol w="1686750">
                  <a:extLst>
                    <a:ext uri="{9D8B030D-6E8A-4147-A177-3AD203B41FA5}">
                      <a16:colId xmlns:a16="http://schemas.microsoft.com/office/drawing/2014/main" val="1112760895"/>
                    </a:ext>
                  </a:extLst>
                </a:gridCol>
                <a:gridCol w="4824101">
                  <a:extLst>
                    <a:ext uri="{9D8B030D-6E8A-4147-A177-3AD203B41FA5}">
                      <a16:colId xmlns:a16="http://schemas.microsoft.com/office/drawing/2014/main" val="430316294"/>
                    </a:ext>
                  </a:extLst>
                </a:gridCol>
                <a:gridCol w="4604824">
                  <a:extLst>
                    <a:ext uri="{9D8B030D-6E8A-4147-A177-3AD203B41FA5}">
                      <a16:colId xmlns:a16="http://schemas.microsoft.com/office/drawing/2014/main" val="110957178"/>
                    </a:ext>
                  </a:extLst>
                </a:gridCol>
              </a:tblGrid>
              <a:tr h="2597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특징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초음파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6858"/>
                  </a:ext>
                </a:extLst>
              </a:tr>
              <a:tr h="42674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방식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음파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54654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범위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2cm ~ 100m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10m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57819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정확도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5cm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2cm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62092"/>
                  </a:ext>
                </a:extLst>
              </a:tr>
              <a:tr h="49104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전력 소모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많음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60366"/>
                  </a:ext>
                </a:extLst>
              </a:tr>
              <a:tr h="43268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유지 관리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없음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있음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77435"/>
                  </a:ext>
                </a:extLst>
              </a:tr>
              <a:tr h="47586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장점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먼 거리에서도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정확도가 높음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어두운 곳에서도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전력 소모가 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24633"/>
                  </a:ext>
                </a:extLst>
              </a:tr>
              <a:tr h="72364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단점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물체의 색상에 영향을 받음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매질에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반사율이 높은 물체에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9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2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</a:t>
            </a:r>
            <a:r>
              <a:rPr lang="en-US" altLang="ko-KR" dirty="0"/>
              <a:t>/</a:t>
            </a:r>
            <a:r>
              <a:rPr lang="ko-KR" altLang="en-US" dirty="0"/>
              <a:t>힘</a:t>
            </a:r>
            <a:r>
              <a:rPr lang="en-US" altLang="ko-KR" dirty="0"/>
              <a:t>/</a:t>
            </a:r>
            <a:r>
              <a:rPr lang="ko-KR" altLang="en-US" dirty="0"/>
              <a:t>토크센서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로봇에 가해지는 힘과 토크를 측정하는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촉각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스트레인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게이지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힘 변환기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토크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5407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9EA9-388D-24E3-E62F-8ADC4F89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E84A0-6189-9E1E-C60B-D72ED4FF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9411" cy="4351338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압력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(Pressure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압력을 감지하고 이를 전기 신호로 변환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압력이 가해지면 센서의 내부 저항이 변화하며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측정함으로써 압력을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용량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(Capacitive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 주변의 전기적 용량을 변화시키는 것을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주로 터치 패드나 터치 스크린과 같이 터치 감지 장치로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저항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(Resistive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접촉으로 인해 센서의 저항이 변화하며 이를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개의 접촉 부위 사이의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저항값이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변화함으로써 접촉을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2050" name="Picture 2" descr="K20274320">
            <a:extLst>
              <a:ext uri="{FF2B5EF4-FFF2-40B4-BE49-F238E27FC236}">
                <a16:creationId xmlns:a16="http://schemas.microsoft.com/office/drawing/2014/main" id="{A5E5FFC4-309E-BCCB-D41D-EE693480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9" y="1278932"/>
            <a:ext cx="1827168" cy="182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acitive Sensor : Types, Circuit, Working &amp; Its Applications">
            <a:extLst>
              <a:ext uri="{FF2B5EF4-FFF2-40B4-BE49-F238E27FC236}">
                <a16:creationId xmlns:a16="http://schemas.microsoft.com/office/drawing/2014/main" id="{295DC8ED-9668-3798-5333-41CFC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2934382"/>
            <a:ext cx="2183674" cy="13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151C008F-30E4-59A2-59E8-8A15E7C3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5257" y="49878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Ezweiji Force Sensitive Resistor, 2Pcs Pressure Sensor Force resistive  Sensor: Amazon.com: Industrial &amp; Scientific">
            <a:extLst>
              <a:ext uri="{FF2B5EF4-FFF2-40B4-BE49-F238E27FC236}">
                <a16:creationId xmlns:a16="http://schemas.microsoft.com/office/drawing/2014/main" id="{E0558741-FBDA-1463-F78D-8D617338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4349794"/>
            <a:ext cx="1827169" cy="18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2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D840-F656-6583-EAF7-655CF9AC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A1526-370B-D01D-0AC5-C8E16B0E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9526" cy="4351338"/>
          </a:xfrm>
        </p:spPr>
        <p:txBody>
          <a:bodyPr>
            <a:normAutofit/>
          </a:bodyPr>
          <a:lstStyle/>
          <a:p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컨덕티브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(Conductive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전기적 도전성을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센서와 접촉하면 전기 신호가 생성되어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로봇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그리퍼나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실린더가 전도성 물체를 감지할 때 사용함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역시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로보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그리퍼의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전도성 물체 터치나 접촉을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로봇을 이용한 액체 레벨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인공 로봇 스킨  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파이버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옵틱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(Fiber Optic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섬유 광섬유를 사용하여 물체와의 접촉이나 근접을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빛의 전달 특성을 이용하여 동작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06E886-5C89-5675-C4D9-6E540E7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33" y="817575"/>
            <a:ext cx="2786562" cy="15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5EA7C-8BD8-39EE-125B-FAF2963B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32" y="2516456"/>
            <a:ext cx="2786561" cy="1413701"/>
          </a:xfrm>
          <a:prstGeom prst="rect">
            <a:avLst/>
          </a:prstGeom>
        </p:spPr>
      </p:pic>
      <p:pic>
        <p:nvPicPr>
          <p:cNvPr id="3078" name="Picture 6" descr="Sensors | Free Full-Text | Integration of Fiber-Optic Sensor Arrays into a  Multi-Modal Tactile Sensor Processing System for Robotic End-Effectors">
            <a:extLst>
              <a:ext uri="{FF2B5EF4-FFF2-40B4-BE49-F238E27FC236}">
                <a16:creationId xmlns:a16="http://schemas.microsoft.com/office/drawing/2014/main" id="{CE745EFC-D5A2-E8E1-612D-1973967B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26" y="4353140"/>
            <a:ext cx="3587028" cy="21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D0CC-521B-9B00-192F-F8C70EFB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5742-9934-649D-9BF2-EE10BA1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환경의 이미지를 캡처하는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카메라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스테레오 카메라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3D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스캐너 등이 있</a:t>
            </a: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음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44" name="Picture 4" descr="인텔, 촬영 거리는 두 배로 늘리고 성능 높인 리얼센스 심도 카메라 D455 발표 - 더기어(TheGEAR)">
            <a:extLst>
              <a:ext uri="{FF2B5EF4-FFF2-40B4-BE49-F238E27FC236}">
                <a16:creationId xmlns:a16="http://schemas.microsoft.com/office/drawing/2014/main" id="{4256E3FC-6CD3-C67B-880F-1E68F45C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26" y="334181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2.3 MP HDR Automotive Video Camera (FPD-Link III)">
            <a:extLst>
              <a:ext uri="{FF2B5EF4-FFF2-40B4-BE49-F238E27FC236}">
                <a16:creationId xmlns:a16="http://schemas.microsoft.com/office/drawing/2014/main" id="{306F7AED-D7C0-6F61-BC9B-8CF21870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2905919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mazon.com: New EinScan SP V2 Desktop 3D Scanner 0.05mm Accuracy 0.17mm  Resolution 1s Scan Speed Fixed/Auto Dual Mode with UMAX 3D Scanning kit &amp;  Solid Edge Software : Industrial &amp; Scientific">
            <a:extLst>
              <a:ext uri="{FF2B5EF4-FFF2-40B4-BE49-F238E27FC236}">
                <a16:creationId xmlns:a16="http://schemas.microsoft.com/office/drawing/2014/main" id="{C99D28EA-6320-DAAB-2047-0E0EDCAC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2" y="4524375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3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0553-7BB9-8DCC-3B26-64AA9614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카메라를 센서로 활용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705F-8C50-BCDD-E69E-22EC22EC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 센서가 할 </a:t>
            </a:r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수 있는 일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형태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색상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위치 등을 인식할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물체와의 거리를 측정할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자동차의 주행 경로 인식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움직임을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얼굴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동작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환경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주변 환경을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야간 주행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날씨 예측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재난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카메라를 센서로 활용하는 대표적인 예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자동차는 카메라를 사용하여 주변 환경을 인식하고 차량을 제어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차량 앞의 물체를 인식하여 충돌을 방지하고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경로를 인식하여 안전하게 주행하도록 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 시스템은 카메라를 사용하여 사람의 얼굴을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보안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출입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결제 등의 작업에 사용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US" altLang="ko-KR" sz="1600" b="0" dirty="0">
                <a:solidFill>
                  <a:srgbClr val="1F1F1F"/>
                </a:solidFill>
                <a:latin typeface="Google Sans"/>
              </a:rPr>
              <a:t>CNN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 방식의 인공지능이 사용됨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시스템은 카메라를 사용하여 물체의 종류를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재고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품질 검사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쇼핑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로봇은 카메라를 사용하여 주변 환경을 인식하고 작업을 수행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 인식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187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BE65A-EAEC-A52D-3945-7EEBEB9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기반 동작감지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EE9BC-5C83-78BA-ED73-744E8D4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379" cy="300763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OpenCV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absdiff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모션을 감지하는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두 개의 이미지를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r>
              <a:rPr lang="ko-KR" altLang="en-US" sz="1600" dirty="0"/>
              <a:t>두 개의 이미지의 차이를 계산</a:t>
            </a:r>
            <a:endParaRPr lang="en-US" altLang="ko-KR" sz="1600" dirty="0"/>
          </a:p>
          <a:p>
            <a:r>
              <a:rPr lang="ko-KR" altLang="en-US" sz="1600" dirty="0"/>
              <a:t>차이의 절대값을 계산</a:t>
            </a:r>
            <a:endParaRPr lang="en-US" altLang="ko-KR" sz="1600" dirty="0"/>
          </a:p>
          <a:p>
            <a:r>
              <a:rPr lang="ko-KR" altLang="en-US" sz="1600" dirty="0" err="1"/>
              <a:t>임계값을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r>
              <a:rPr lang="ko-KR" altLang="en-US" sz="1600" dirty="0"/>
              <a:t>절대값이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이상인 영역을 검출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2FCCD5F-D5EF-1C7C-CBAD-3B51980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9" y="1966720"/>
            <a:ext cx="6775580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7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5F74-30D4-1CDA-AC8F-D7B7C9F2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색상인식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9259E-61DC-13B8-4008-5E911C46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600" b="1" i="0" dirty="0">
                <a:effectLst/>
                <a:latin typeface="Söhne"/>
              </a:rPr>
              <a:t>RGB (Red, Green, Blue):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Red, Green, Blue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세 가지 색상 채널을 사용하여 색상을 표현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색상 채널은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정수값을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가질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(255, 0,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빨간색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초록색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0,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파란색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디스플레이와 같은 디지털 장치에서 주로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1" i="0" dirty="0">
                <a:effectLst/>
                <a:latin typeface="Söhne"/>
              </a:rPr>
              <a:t>HSV (Hue, Saturation, Value):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Hue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색조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색상을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(OpenCV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0-179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Saturation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채도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순수도를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회색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순수한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Value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명도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밝기를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검은색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밝은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빨간색을 나타내고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(60,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노란색을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이미지 처리에서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특정한 색상 범위를 선택하거나 이미지에서 색상을 검출하는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주로 색상에 대한 정보를 추출하고 조작하는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어떤 색상 범위 내의 픽셀을 추출하거나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이미지 내에서 특정 색상을 변경하거나 강조하는 데 유용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디스플레이나 이미지 생성에서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디지털 이미지를 나타내는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196" name="Picture 4" descr="안드로이드로 배우는 OpenCV] 특정 색상 영역을 추출하기 | 찰스의 안드로이드">
            <a:extLst>
              <a:ext uri="{FF2B5EF4-FFF2-40B4-BE49-F238E27FC236}">
                <a16:creationId xmlns:a16="http://schemas.microsoft.com/office/drawing/2014/main" id="{AD42A98C-3CA6-3F3C-7230-6B3EFB1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74" y="1825624"/>
            <a:ext cx="3769214" cy="16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] 5. 색 공간 모델 HSV">
            <a:extLst>
              <a:ext uri="{FF2B5EF4-FFF2-40B4-BE49-F238E27FC236}">
                <a16:creationId xmlns:a16="http://schemas.microsoft.com/office/drawing/2014/main" id="{FBDBA7F4-0D14-A828-688F-B5EADC69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13" y="4306564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로봇 센서의 개요 </a:t>
            </a:r>
          </a:p>
        </p:txBody>
      </p:sp>
    </p:spTree>
    <p:extLst>
      <p:ext uri="{BB962C8B-B14F-4D97-AF65-F5344CB8AC3E}">
        <p14:creationId xmlns:p14="http://schemas.microsoft.com/office/powerpoint/2010/main" val="402294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8B00-B372-606F-D3FD-DB91B91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차선인식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C9A61-DDFB-C137-CBEA-7F6E5DED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3645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색상기반 차선 검출 </a:t>
            </a:r>
            <a:r>
              <a:rPr lang="en-US" altLang="ko-KR" sz="1600" dirty="0"/>
              <a:t>(cv2.inRange())</a:t>
            </a:r>
          </a:p>
          <a:p>
            <a:r>
              <a:rPr lang="ko-KR" altLang="en-US" sz="1600" dirty="0"/>
              <a:t>이미지 상부 </a:t>
            </a:r>
            <a:r>
              <a:rPr lang="ko-KR" altLang="en-US" sz="1600" dirty="0" err="1"/>
              <a:t>크롭</a:t>
            </a:r>
            <a:r>
              <a:rPr lang="en-US" altLang="ko-KR" sz="1600" dirty="0"/>
              <a:t>(Region of Interest)</a:t>
            </a:r>
          </a:p>
          <a:p>
            <a:r>
              <a:rPr lang="en-US" altLang="ko-KR" sz="1600" dirty="0"/>
              <a:t>Canny</a:t>
            </a:r>
            <a:r>
              <a:rPr lang="ko-KR" altLang="en-US" sz="1600" dirty="0"/>
              <a:t> 에지 디텍션 </a:t>
            </a:r>
            <a:endParaRPr lang="en-US" altLang="ko-KR" sz="1600" dirty="0"/>
          </a:p>
          <a:p>
            <a:r>
              <a:rPr lang="ko-KR" altLang="en-US" sz="1600" dirty="0"/>
              <a:t>허프라인</a:t>
            </a:r>
            <a:r>
              <a:rPr lang="en-US" altLang="ko-KR" sz="1600" dirty="0"/>
              <a:t> </a:t>
            </a:r>
            <a:r>
              <a:rPr lang="ko-KR" altLang="en-US" sz="1600" dirty="0"/>
              <a:t>이용 직선성분 검출 </a:t>
            </a:r>
            <a:endParaRPr lang="en-US" altLang="ko-KR" sz="1600" dirty="0"/>
          </a:p>
          <a:p>
            <a:r>
              <a:rPr lang="ko-KR" altLang="en-US" sz="1600" dirty="0"/>
              <a:t>양쪽 차선 평균 구하기 </a:t>
            </a:r>
            <a:endParaRPr lang="en-US" altLang="ko-KR" sz="1600" dirty="0"/>
          </a:p>
          <a:p>
            <a:r>
              <a:rPr lang="ko-KR" altLang="en-US" sz="1600" dirty="0"/>
              <a:t>두 차선의 평균으로 스티어링 각도구하기  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Google Shape;123;p24">
            <a:extLst>
              <a:ext uri="{FF2B5EF4-FFF2-40B4-BE49-F238E27FC236}">
                <a16:creationId xmlns:a16="http://schemas.microsoft.com/office/drawing/2014/main" id="{01C8A59A-E0C2-0DA3-5773-38FF719211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0669" y="1690688"/>
            <a:ext cx="2408900" cy="20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24">
            <a:extLst>
              <a:ext uri="{FF2B5EF4-FFF2-40B4-BE49-F238E27FC236}">
                <a16:creationId xmlns:a16="http://schemas.microsoft.com/office/drawing/2014/main" id="{6A174076-8A5F-F830-D937-303293F71B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19" y="1690692"/>
            <a:ext cx="2408900" cy="2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5;p24">
            <a:extLst>
              <a:ext uri="{FF2B5EF4-FFF2-40B4-BE49-F238E27FC236}">
                <a16:creationId xmlns:a16="http://schemas.microsoft.com/office/drawing/2014/main" id="{C0EBFA13-48D6-399F-7EC3-2D28EE7CA6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9819" y="1690689"/>
            <a:ext cx="2408900" cy="208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6;p24">
            <a:extLst>
              <a:ext uri="{FF2B5EF4-FFF2-40B4-BE49-F238E27FC236}">
                <a16:creationId xmlns:a16="http://schemas.microsoft.com/office/drawing/2014/main" id="{C6CD42B3-7F23-310C-86A9-AE09CAD118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95" y="4170291"/>
            <a:ext cx="2378325" cy="206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7;p24">
            <a:extLst>
              <a:ext uri="{FF2B5EF4-FFF2-40B4-BE49-F238E27FC236}">
                <a16:creationId xmlns:a16="http://schemas.microsoft.com/office/drawing/2014/main" id="{7DCC8DA7-21BD-9227-5573-FBA66961232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958" y="4164240"/>
            <a:ext cx="2378325" cy="2072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04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C14A-DD33-B2A8-0CFB-9ECE341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Object</a:t>
            </a:r>
            <a:r>
              <a:rPr lang="ko-KR" altLang="en-US" dirty="0"/>
              <a:t> </a:t>
            </a:r>
            <a:r>
              <a:rPr lang="en-US" altLang="ko-KR" dirty="0"/>
              <a:t>Detection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06F1-42EB-47C8-11B3-04036EB7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7180" cy="4351338"/>
          </a:xfrm>
        </p:spPr>
        <p:txBody>
          <a:bodyPr>
            <a:normAutofit/>
          </a:bodyPr>
          <a:lstStyle/>
          <a:p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물체 감지를 위한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객체 인식을 위한 기술 중 하나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물체나 얼굴과 같은 객체를 감지하고 인식하는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기본적으로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기술을 기반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객체의 특징을 파악하여 학습하고 이를 사용하여 물체를 인식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진행</a:t>
            </a:r>
            <a:r>
              <a:rPr lang="en-US" altLang="ko-KR" sz="16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순서 </a:t>
            </a:r>
            <a:endParaRPr lang="en-US" altLang="ko-KR" sz="16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먼저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얼굴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 대한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이것들을 긍정적인 샘플이라고 함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샘플들은 특정 물체의 다양한 위치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크기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각도 등을 포함해야 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물체가 아닌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이것들은 부정적인 샘플이라고 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일반적인 배경이나 다른 물체들의 이미지를 포함할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Feature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선택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이미지의 다양한 위치에서 특징을 추출하여 이를 사용하여 물체를 식별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이러한 특징은 주로 직사각형 형태로 이루어져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특징 값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값과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값의 차이를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이를 통해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알고리즘을 사용하여 가중치를 학습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구성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여러 개의 분류기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를 조합하여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카스케이드는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이전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카스케이드보다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더 복잡한 패턴을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 검출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이미지에 대해 학습된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분류기를 적용하여 물체를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분류기는 이미지를 슬라이딩 윈도우 기법으로 훑으면서 객체를 탐색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2290" name="Picture 2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7AC6A92B-36D3-BE1F-9994-A95ADBEF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80" y="2082379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D1AD4F1E-D15A-FAAB-FF44-62DA5DC6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05" y="421772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9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CB5F-E386-C8AB-C281-141A78B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Stereo Camera – </a:t>
            </a:r>
            <a:r>
              <a:rPr lang="ko-KR" altLang="en-US" dirty="0"/>
              <a:t>거리인식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C503-3BA0-01ED-D1DE-AFCF8F8B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408" cy="435133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카메라를 사용하여 물체의 거리를 측정하는 방법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카메라는 서로 일정한 거리를 두고 배치하여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한 물체에 대한 두 대의 카메라에서 찍은 영상을 비교하여 물체의 거리를 계산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스테레오 카메라 거리 인식 방법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시차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(Disparity)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위치가 서로 다른 위치에 나타나는 것을 이용하여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 사이의 거리가 클수록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동일한 물체의 위치 차이가 커지므로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물체의 거리를 보다 정확하게 측정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구조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(Structure)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구조 기반 방법은 두 대의 카메라에서 찍은 영상에서 동일한 물체의 모양을 비교하여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모양이 서로 다른 정도로 왜곡되는 것을 이용하여 물체의 거리를 계산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460D64-D3D0-EBCF-5438-448E6443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45" y="1963510"/>
            <a:ext cx="3017092" cy="26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ACE6847-5804-49DB-60AC-09EC48B1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22" y="4740863"/>
            <a:ext cx="1857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D2055-DAD1-99BB-2C60-7A01240DAEDD}"/>
              </a:ext>
            </a:extLst>
          </p:cNvPr>
          <p:cNvSpPr txBox="1"/>
          <p:nvPr/>
        </p:nvSpPr>
        <p:spPr>
          <a:xfrm>
            <a:off x="9223194" y="556423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시차 기반 방법 </a:t>
            </a:r>
          </a:p>
        </p:txBody>
      </p:sp>
    </p:spTree>
    <p:extLst>
      <p:ext uri="{BB962C8B-B14F-4D97-AF65-F5344CB8AC3E}">
        <p14:creationId xmlns:p14="http://schemas.microsoft.com/office/powerpoint/2010/main" val="20242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A376-5811-9852-7CF2-1BD633D9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217C2-7769-3E66-7772-39C26F17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자이로센서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지자기센서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GPS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수신기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라이다 센서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3314" name="Picture 2" descr="Gyroscope Sensor- Working, Types &amp; Applications">
            <a:extLst>
              <a:ext uri="{FF2B5EF4-FFF2-40B4-BE49-F238E27FC236}">
                <a16:creationId xmlns:a16="http://schemas.microsoft.com/office/drawing/2014/main" id="{9AF22609-55F1-2680-8396-38A7AB0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6" y="146636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Triple Axis Accelerometer Breakouts - SparkFun | Mouser">
            <a:extLst>
              <a:ext uri="{FF2B5EF4-FFF2-40B4-BE49-F238E27FC236}">
                <a16:creationId xmlns:a16="http://schemas.microsoft.com/office/drawing/2014/main" id="{441A59D7-C174-FF84-DAEE-EC57E5E5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53" y="1466365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odel IMU, GPS, and INS/GPS - MATLAB &amp; Simulink - MathWorks 한국">
            <a:extLst>
              <a:ext uri="{FF2B5EF4-FFF2-40B4-BE49-F238E27FC236}">
                <a16:creationId xmlns:a16="http://schemas.microsoft.com/office/drawing/2014/main" id="{DA5D6E36-2A95-FFDB-2D71-9A3754F0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56" y="378900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NEO-6M GPS Module with EEPROM">
            <a:extLst>
              <a:ext uri="{FF2B5EF4-FFF2-40B4-BE49-F238E27FC236}">
                <a16:creationId xmlns:a16="http://schemas.microsoft.com/office/drawing/2014/main" id="{F4C78E83-A96C-C4AA-9AE3-81EF3FD2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03" y="378900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5306-52CB-9E07-9E9C-3679E6D4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22B2-E353-CC47-34B9-C28D85E4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65232" cy="4351338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물체의 가속도를 측정하는 센서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여기서는 주로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방식의 가속도센서를 소개함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가속도는 물체의 속도의 변화율을 나타내는 </a:t>
            </a:r>
            <a:r>
              <a:rPr lang="ko-KR" altLang="en-US" sz="1200" b="0" i="0" dirty="0" err="1">
                <a:solidFill>
                  <a:srgbClr val="1F1F1F"/>
                </a:solidFill>
                <a:effectLst/>
                <a:latin typeface="Google Sans"/>
              </a:rPr>
              <a:t>물리량으로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단위는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중력단위를 사용하여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1G, 2G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로 측정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센서의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측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정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물체가 </a:t>
            </a:r>
            <a:r>
              <a:rPr lang="ko-KR" altLang="en-US" sz="1100" b="0" dirty="0" err="1">
                <a:solidFill>
                  <a:srgbClr val="1F1F1F"/>
                </a:solidFill>
                <a:latin typeface="Google Sans"/>
              </a:rPr>
              <a:t>움직일때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발생하는 가속도를 이용 물체의 움직임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충격 등을 측정 </a:t>
            </a:r>
            <a:endParaRPr lang="en-US" altLang="ko-KR" sz="1100" b="0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중력 가속도를 이용해서 물체의 기울기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위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/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아래 등을 측정 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센서는 적용 분야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스마트폰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스마트폰의 움직임을 추적하여 화면을 전환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b="0" i="0" dirty="0" err="1">
                <a:solidFill>
                  <a:srgbClr val="1F1F1F"/>
                </a:solidFill>
                <a:effectLst/>
                <a:latin typeface="Google Sans"/>
              </a:rPr>
              <a:t>화면끄기</a:t>
            </a:r>
            <a:r>
              <a:rPr lang="en-US" altLang="ko-KR" sz="1100" b="0" dirty="0">
                <a:solidFill>
                  <a:srgbClr val="1F1F1F"/>
                </a:solidFill>
                <a:latin typeface="Google Sans"/>
              </a:rPr>
              <a:t>,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ko-KR" altLang="en-US" sz="1100" b="0" dirty="0" err="1">
                <a:solidFill>
                  <a:srgbClr val="1F1F1F"/>
                </a:solidFill>
                <a:latin typeface="Google Sans"/>
              </a:rPr>
              <a:t>화면켜기</a:t>
            </a:r>
            <a:r>
              <a:rPr lang="ko-KR" altLang="en-US" sz="1100" b="0" dirty="0">
                <a:solidFill>
                  <a:srgbClr val="1F1F1F"/>
                </a:solidFill>
                <a:latin typeface="Google Sans"/>
              </a:rPr>
              <a:t> 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웨어러블 기기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웨어러블 기기의 착용자의 움직임을 추적하여 운동량을 측정하거나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건강 상태를 모니터링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자동차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자동차의 충돌이나 진동을 감지하여 안전을 확보</a:t>
            </a:r>
            <a:endParaRPr lang="en-US" altLang="ko-KR" sz="11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산업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산업용 장비의 작동 상태를 모니터링하거나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, 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Google Sans"/>
              </a:rPr>
              <a:t>공정 제어에 사용 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가속도 센서 디바이스 특징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일반적으로 가속도 센서는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3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축으로 구성되어 있음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(X, Y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, Z). </a:t>
            </a:r>
            <a:r>
              <a:rPr lang="en-US" altLang="ko-KR" sz="1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200" b="0" i="0" dirty="0">
                <a:solidFill>
                  <a:srgbClr val="1F1F1F"/>
                </a:solidFill>
                <a:effectLst/>
                <a:latin typeface="Google Sans"/>
              </a:rPr>
              <a:t>각 축의 가속도를 측정할 수 있음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실습에 사용되는 가속도센서는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MEMS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센서인 </a:t>
            </a:r>
            <a:r>
              <a:rPr lang="en-US" altLang="ko-KR" sz="1200" b="0" dirty="0">
                <a:solidFill>
                  <a:srgbClr val="1F1F1F"/>
                </a:solidFill>
                <a:latin typeface="Google Sans"/>
              </a:rPr>
              <a:t>MPU9250 </a:t>
            </a:r>
            <a:r>
              <a:rPr lang="ko-KR" altLang="en-US" sz="1200" b="0" dirty="0">
                <a:solidFill>
                  <a:srgbClr val="1F1F1F"/>
                </a:solidFill>
                <a:latin typeface="Google Sans"/>
              </a:rPr>
              <a:t>센서임 </a:t>
            </a:r>
            <a:endParaRPr lang="en-US" altLang="ko-KR" sz="12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4F643B-9606-0D38-158B-B279CF9D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79" y="1488327"/>
            <a:ext cx="4020553" cy="15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5F85F1-3384-1FF2-3962-C5BDFAA5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79" y="3143793"/>
            <a:ext cx="4014986" cy="19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5EBC5-ECD0-5196-C875-C7F2FEFCC3AE}"/>
              </a:ext>
            </a:extLst>
          </p:cNvPr>
          <p:cNvSpPr txBox="1"/>
          <p:nvPr/>
        </p:nvSpPr>
        <p:spPr>
          <a:xfrm>
            <a:off x="7716253" y="5116881"/>
            <a:ext cx="31518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https://techweb.rohm.co.kr/product/sensor/sensor-device/sensor-device-basic/4892/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93090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5E89-74DB-DE29-3C9D-6E6F681D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 </a:t>
            </a:r>
            <a:r>
              <a:rPr lang="en-US" altLang="ko-KR" dirty="0"/>
              <a:t>– MEMS </a:t>
            </a:r>
            <a:r>
              <a:rPr lang="ko-KR" altLang="en-US" dirty="0"/>
              <a:t>센서의 원리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32156-3B2A-4F41-B0DB-9EA6C271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3589" cy="435133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MEMS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가속도센서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MEMS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 방식의 가속도 센서는 반도체 공장에서 제작되며 </a:t>
            </a:r>
            <a:endParaRPr lang="en-US" altLang="ko-KR" sz="12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아주 작은 추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(mass)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 실리콘 스프링에 달려있어서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이동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충격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기울임 등에 반응을 </a:t>
            </a:r>
            <a:r>
              <a:rPr lang="ko-KR" altLang="en-US" sz="1200" b="0" dirty="0" err="1">
                <a:solidFill>
                  <a:srgbClr val="374151"/>
                </a:solidFill>
                <a:latin typeface="Söhne"/>
              </a:rPr>
              <a:t>하게됨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 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가속도의 힘</a:t>
            </a:r>
            <a:endParaRPr lang="en-US" altLang="ko-KR" sz="14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가속도가 발생하면  센서의 </a:t>
            </a:r>
            <a:r>
              <a:rPr lang="en-US" altLang="ko-KR" sz="12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200" b="0" dirty="0">
                <a:solidFill>
                  <a:srgbClr val="374151"/>
                </a:solidFill>
                <a:latin typeface="Söhne"/>
              </a:rPr>
              <a:t>추가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힘을 받아 이동하거나 변형됨</a:t>
            </a:r>
            <a:endParaRPr lang="en-US" altLang="ko-KR" sz="12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때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센서의 추가 가속도에 의해 움직이는 정도는 가속도의 크기에 비례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용량 변화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추의 움직임에 따라 센서 내부의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캐패시터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전도체 간에 전하를 저장하는 장치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의 용량이 변화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부품의 이동에 따라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캐패시터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사이의 거리가 변하면 전하 저장 용량이 변화하게 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전기적 신호 변환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용량의 변화는 전기적 신호로 변환되어 출력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신호는 가속도의 크기와 방향에 대한 정보를 제공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센서 출력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변환된 전기적 신호는 센서에서 읽을 수 있는 전압이나 디지털 데이터 형태로 출력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외부 장치나 시스템에서 가속도 값을 읽을 수 있게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400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732083-144A-3A66-3613-839C92096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31" y="1574884"/>
            <a:ext cx="43243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01CA8-7A30-3598-F0A0-C54483E4B1F8}"/>
              </a:ext>
            </a:extLst>
          </p:cNvPr>
          <p:cNvSpPr txBox="1"/>
          <p:nvPr/>
        </p:nvSpPr>
        <p:spPr>
          <a:xfrm>
            <a:off x="7700211" y="560395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https://www.rohm.co.kr/electronics-basics/sensors/sensor_what5</a:t>
            </a:r>
          </a:p>
        </p:txBody>
      </p:sp>
    </p:spTree>
    <p:extLst>
      <p:ext uri="{BB962C8B-B14F-4D97-AF65-F5344CB8AC3E}">
        <p14:creationId xmlns:p14="http://schemas.microsoft.com/office/powerpoint/2010/main" val="224588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9206B-019D-678D-8C69-318A928B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– </a:t>
            </a:r>
            <a:r>
              <a:rPr lang="ko-KR" altLang="en-US" dirty="0"/>
              <a:t>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F0024-BD8D-DA23-766A-52859DB1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05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https://github.com/JD-edu/KG-KAIROS_robot/tree/main/Robot_sensor/arduino/mpu9250_accel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09C3D-50E9-26D7-3E12-1141FF3F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9" y="2707582"/>
            <a:ext cx="4968715" cy="3226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8DE28-E982-1A24-1C30-EF549233F064}"/>
              </a:ext>
            </a:extLst>
          </p:cNvPr>
          <p:cNvSpPr txBox="1"/>
          <p:nvPr/>
        </p:nvSpPr>
        <p:spPr>
          <a:xfrm>
            <a:off x="1002631" y="5934525"/>
            <a:ext cx="7275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https://m.blog.naver.com/PostView.naver?blogId=eduino&amp;logNo=222064926024&amp;categoryNo=17&amp;proxyReferer=</a:t>
            </a:r>
          </a:p>
        </p:txBody>
      </p:sp>
    </p:spTree>
    <p:extLst>
      <p:ext uri="{BB962C8B-B14F-4D97-AF65-F5344CB8AC3E}">
        <p14:creationId xmlns:p14="http://schemas.microsoft.com/office/powerpoint/2010/main" val="95108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117C2-47DE-4C86-AF9D-82641D0D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</a:t>
            </a:r>
            <a:r>
              <a:rPr lang="en-US" altLang="ko-KR" dirty="0"/>
              <a:t>: </a:t>
            </a:r>
            <a:r>
              <a:rPr lang="ko-KR" altLang="en-US" dirty="0"/>
              <a:t>응용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A67D-521E-99CB-22CC-C97AF61C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raw </a:t>
            </a:r>
            <a:r>
              <a:rPr lang="ko-KR" altLang="en-US" dirty="0"/>
              <a:t>데이터 출력을 잘 관찰하고</a:t>
            </a:r>
            <a:r>
              <a:rPr lang="en-US" altLang="ko-KR" dirty="0"/>
              <a:t>, </a:t>
            </a:r>
            <a:r>
              <a:rPr lang="ko-KR" altLang="en-US" dirty="0"/>
              <a:t>물체를 탭</a:t>
            </a:r>
            <a:r>
              <a:rPr lang="en-US" altLang="ko-KR" dirty="0"/>
              <a:t>(tab) </a:t>
            </a:r>
            <a:r>
              <a:rPr lang="ko-KR" altLang="en-US" dirty="0"/>
              <a:t>한번</a:t>
            </a:r>
            <a:r>
              <a:rPr lang="en-US" altLang="ko-KR" dirty="0"/>
              <a:t>, </a:t>
            </a:r>
            <a:r>
              <a:rPr lang="ko-KR" altLang="en-US" dirty="0"/>
              <a:t>탭 </a:t>
            </a:r>
            <a:r>
              <a:rPr lang="ko-KR" altLang="en-US" dirty="0" err="1"/>
              <a:t>두번을</a:t>
            </a:r>
            <a:r>
              <a:rPr lang="ko-KR" altLang="en-US" dirty="0"/>
              <a:t> 인식하는 코드를 만들어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가속도센서로 위</a:t>
            </a:r>
            <a:r>
              <a:rPr lang="en-US" altLang="ko-KR" dirty="0"/>
              <a:t>/</a:t>
            </a:r>
            <a:r>
              <a:rPr lang="ko-KR" altLang="en-US" dirty="0"/>
              <a:t>아래를 구분하는 기능을 </a:t>
            </a:r>
            <a:r>
              <a:rPr lang="ko-KR" altLang="en-US" dirty="0" err="1"/>
              <a:t>아두이노</a:t>
            </a:r>
            <a:r>
              <a:rPr lang="ko-KR" altLang="en-US" dirty="0"/>
              <a:t> 코드로 구현해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가속도센서만 이용해서 </a:t>
            </a:r>
            <a:r>
              <a:rPr lang="en-US" altLang="ko-KR" dirty="0"/>
              <a:t>pitch, roll, yaw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구해보기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0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93DF-19D2-9EB9-97C2-8B1A1244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E0489-A0AD-FBAF-33ED-486B4B2D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1F902-0E36-EB42-3416-AD1F92C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지자기센서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66BEA-C065-1FA9-9986-7624B921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</a:t>
            </a:r>
            <a:r>
              <a:rPr lang="ko-KR" altLang="en-US" dirty="0" err="1"/>
              <a:t>센서란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로봇센서의 정의 로봇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센서는 로봇이 주변 환경을 인식하고 이해하는 데 사용되는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로봇센서는 물리적 자극을 전기 신호로 변환하여 로봇의 컴퓨터 시스템으로 전달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로봇은 이 신호를 사용하여 자신의 위치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방향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및 특성 등을 파악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 센서의 두가지 유형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내부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내부 상태를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위치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위치를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속도를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외부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외부 환경을 측정하는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근접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존재를 감지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거리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거리를 측정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물체의 이미지를 캡처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32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0478-0205-22D7-4A44-6837437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IMU</a:t>
            </a:r>
            <a:r>
              <a:rPr lang="ko-KR" altLang="en-US" dirty="0"/>
              <a:t>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694C0-C9C7-0323-991F-AC4F892F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5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C268-BD86-D930-0B03-AE9B1B2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D885-199F-8E1D-AEE1-52DF02E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4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CB07-ABC7-6447-236B-0CC3AE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라이다센서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F022E-154D-44FA-2AFE-084285DE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레이다센서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2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</a:t>
            </a:r>
            <a:r>
              <a:rPr lang="ko-KR" altLang="en-US" dirty="0"/>
              <a:t> 센서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09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3: </a:t>
            </a:r>
            <a:r>
              <a:rPr lang="ko-KR" altLang="en-US" dirty="0"/>
              <a:t>로봇 센서의 응용 </a:t>
            </a:r>
          </a:p>
        </p:txBody>
      </p:sp>
    </p:spTree>
    <p:extLst>
      <p:ext uri="{BB962C8B-B14F-4D97-AF65-F5344CB8AC3E}">
        <p14:creationId xmlns:p14="http://schemas.microsoft.com/office/powerpoint/2010/main" val="4241671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센서를 이용해서 </a:t>
            </a:r>
            <a:r>
              <a:rPr lang="en-US" altLang="ko-KR" dirty="0"/>
              <a:t>pitch, role </a:t>
            </a:r>
            <a:r>
              <a:rPr lang="ko-KR" altLang="en-US" dirty="0"/>
              <a:t>구하기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3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DCD9-5BD2-94E2-D24A-3359FF1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+ </a:t>
            </a:r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  <a:r>
              <a:rPr lang="en-US" altLang="ko-KR" dirty="0"/>
              <a:t>pitch,</a:t>
            </a:r>
            <a:r>
              <a:rPr lang="ko-KR" altLang="en-US" dirty="0"/>
              <a:t> </a:t>
            </a:r>
            <a:r>
              <a:rPr lang="en-US" altLang="ko-KR" dirty="0"/>
              <a:t>role,</a:t>
            </a:r>
            <a:r>
              <a:rPr lang="ko-KR" altLang="en-US" dirty="0"/>
              <a:t> </a:t>
            </a:r>
            <a:r>
              <a:rPr lang="en-US" altLang="ko-KR" dirty="0"/>
              <a:t>yaw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02A8-5A2B-E49F-D82B-C741A37E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0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3FEC-1107-3269-97AB-D9D2849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축 센서로 </a:t>
            </a:r>
            <a:r>
              <a:rPr lang="en-US" altLang="ko-KR" dirty="0"/>
              <a:t>pitch, role, yaw</a:t>
            </a:r>
            <a:r>
              <a:rPr lang="ko-KR" altLang="en-US" dirty="0"/>
              <a:t>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0CF2-55F7-0CA9-4CEB-A5A59E7B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18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2A78D-BACD-FF83-8478-02A168F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엔코더를</a:t>
            </a:r>
            <a:r>
              <a:rPr lang="ko-KR" altLang="en-US" dirty="0"/>
              <a:t> 이용한 </a:t>
            </a:r>
            <a:r>
              <a:rPr lang="en-US" altLang="ko-KR" dirty="0"/>
              <a:t>2 wheel </a:t>
            </a:r>
            <a:r>
              <a:rPr lang="ko-KR" altLang="en-US" dirty="0"/>
              <a:t>로봇 직진 주행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5D8CB-D494-6C65-40C9-DEC6B1EE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종류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로봇 센서는 측정하는 물리적 자극에 따라 다양한 종류로 분류할 수 있음</a:t>
            </a:r>
            <a:endParaRPr lang="en-US" altLang="ko-KR" dirty="0"/>
          </a:p>
          <a:p>
            <a:r>
              <a:rPr lang="ko-KR" altLang="en-US" dirty="0"/>
              <a:t>근접 및 거리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주변 물체의 존재 또는 거리를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초음파 센서</a:t>
            </a:r>
            <a:r>
              <a:rPr lang="en-US" altLang="ko-KR" dirty="0"/>
              <a:t>, </a:t>
            </a:r>
            <a:r>
              <a:rPr lang="ko-KR" altLang="en-US" dirty="0"/>
              <a:t>적외선 센서</a:t>
            </a:r>
            <a:r>
              <a:rPr lang="en-US" altLang="ko-KR" dirty="0"/>
              <a:t>, </a:t>
            </a:r>
            <a:r>
              <a:rPr lang="ko-KR" altLang="en-US" dirty="0"/>
              <a:t>레이저 스캐너</a:t>
            </a:r>
            <a:r>
              <a:rPr lang="en-US" altLang="ko-KR" dirty="0"/>
              <a:t>, </a:t>
            </a:r>
            <a:r>
              <a:rPr lang="en-US" altLang="ko-KR" dirty="0" err="1"/>
              <a:t>ToF</a:t>
            </a:r>
            <a:r>
              <a:rPr lang="en-US" altLang="ko-KR" dirty="0"/>
              <a:t> </a:t>
            </a:r>
            <a:r>
              <a:rPr lang="ko-KR" altLang="en-US" dirty="0"/>
              <a:t>센서 등</a:t>
            </a:r>
            <a:endParaRPr lang="en-US" altLang="ko-KR" dirty="0"/>
          </a:p>
          <a:p>
            <a:r>
              <a:rPr lang="ko-KR" altLang="en-US" dirty="0"/>
              <a:t>힘 및 토크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로봇에 가해지는 힘과 토크를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촉각 센서</a:t>
            </a:r>
            <a:r>
              <a:rPr lang="en-US" altLang="ko-KR" dirty="0"/>
              <a:t>, </a:t>
            </a:r>
            <a:r>
              <a:rPr lang="ko-KR" altLang="en-US" dirty="0" err="1"/>
              <a:t>스트레인</a:t>
            </a:r>
            <a:r>
              <a:rPr lang="ko-KR" altLang="en-US" dirty="0"/>
              <a:t> 게이지</a:t>
            </a:r>
            <a:r>
              <a:rPr lang="en-US" altLang="ko-KR" dirty="0"/>
              <a:t>, </a:t>
            </a:r>
            <a:r>
              <a:rPr lang="ko-KR" altLang="en-US" dirty="0"/>
              <a:t>힘 변환기</a:t>
            </a:r>
            <a:r>
              <a:rPr lang="en-US" altLang="ko-KR" dirty="0"/>
              <a:t>, </a:t>
            </a:r>
            <a:r>
              <a:rPr lang="ko-KR" altLang="en-US" dirty="0"/>
              <a:t>토크 센서 등</a:t>
            </a:r>
            <a:endParaRPr lang="en-US" altLang="ko-KR" dirty="0"/>
          </a:p>
          <a:p>
            <a:r>
              <a:rPr lang="ko-KR" altLang="en-US" dirty="0"/>
              <a:t>비전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주변 환경의 이미지를 캡처하는 센서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깊이 센서</a:t>
            </a:r>
            <a:r>
              <a:rPr lang="en-US" altLang="ko-KR" dirty="0"/>
              <a:t>, 3D </a:t>
            </a:r>
            <a:r>
              <a:rPr lang="ko-KR" altLang="en-US" dirty="0"/>
              <a:t>스캐너 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자이로스코프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가속도계</a:t>
            </a:r>
            <a:r>
              <a:rPr lang="en-US" altLang="ko-KR" dirty="0"/>
              <a:t>, IMU, GPS </a:t>
            </a:r>
            <a:r>
              <a:rPr lang="ko-KR" altLang="en-US" dirty="0"/>
              <a:t>수신기</a:t>
            </a:r>
            <a:r>
              <a:rPr lang="en-US" altLang="ko-KR" dirty="0"/>
              <a:t>, </a:t>
            </a:r>
            <a:r>
              <a:rPr lang="ko-KR" altLang="en-US" dirty="0"/>
              <a:t>나침반 등</a:t>
            </a:r>
          </a:p>
        </p:txBody>
      </p:sp>
    </p:spTree>
    <p:extLst>
      <p:ext uri="{BB962C8B-B14F-4D97-AF65-F5344CB8AC3E}">
        <p14:creationId xmlns:p14="http://schemas.microsoft.com/office/powerpoint/2010/main" val="1480927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66D4-FBC4-E14A-1D0B-AE9701E8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F64D-43E7-2E5C-59E6-57AAEE72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응용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로봇 센서는 다양한 로봇 응용 분야에서 사용됨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내비게이션</a:t>
            </a:r>
            <a:r>
              <a:rPr lang="en-US" altLang="ko-KR" dirty="0"/>
              <a:t>: </a:t>
            </a:r>
            <a:r>
              <a:rPr lang="ko-KR" altLang="en-US" dirty="0"/>
              <a:t>로봇의 위치와 방향을 추적하는 데 사용</a:t>
            </a:r>
            <a:endParaRPr lang="en-US" altLang="ko-KR" dirty="0"/>
          </a:p>
          <a:p>
            <a:r>
              <a:rPr lang="ko-KR" altLang="en-US" dirty="0"/>
              <a:t>장애물 회피</a:t>
            </a:r>
            <a:r>
              <a:rPr lang="en-US" altLang="ko-KR" dirty="0"/>
              <a:t>: </a:t>
            </a:r>
            <a:r>
              <a:rPr lang="ko-KR" altLang="en-US" dirty="0"/>
              <a:t>로봇이 주변 장애물을 피하는 데 사용</a:t>
            </a:r>
            <a:endParaRPr lang="en-US" altLang="ko-KR" dirty="0"/>
          </a:p>
          <a:p>
            <a:r>
              <a:rPr lang="ko-KR" altLang="en-US" dirty="0"/>
              <a:t>물체 인식</a:t>
            </a:r>
            <a:r>
              <a:rPr lang="en-US" altLang="ko-KR" dirty="0"/>
              <a:t>: </a:t>
            </a:r>
            <a:r>
              <a:rPr lang="ko-KR" altLang="en-US" dirty="0"/>
              <a:t>로봇이 주변 물체를 식별하는 데 사용</a:t>
            </a:r>
            <a:endParaRPr lang="en-US" altLang="ko-KR" dirty="0"/>
          </a:p>
          <a:p>
            <a:r>
              <a:rPr lang="ko-KR" altLang="en-US" dirty="0"/>
              <a:t>조작</a:t>
            </a:r>
            <a:r>
              <a:rPr lang="en-US" altLang="ko-KR" dirty="0"/>
              <a:t>: </a:t>
            </a:r>
            <a:r>
              <a:rPr lang="ko-KR" altLang="en-US" dirty="0"/>
              <a:t>로봇이 물체를 잡고 조작하는 데 사용</a:t>
            </a:r>
            <a:endParaRPr lang="en-US" altLang="ko-KR" dirty="0"/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로봇이 사람과 상호 작용하는 데 사용</a:t>
            </a:r>
            <a:endParaRPr lang="en-US" altLang="ko-KR" dirty="0"/>
          </a:p>
          <a:p>
            <a:r>
              <a:rPr lang="ko-KR" altLang="en-US" dirty="0"/>
              <a:t>환경 모니터링</a:t>
            </a:r>
            <a:r>
              <a:rPr lang="en-US" altLang="ko-KR" dirty="0"/>
              <a:t>: </a:t>
            </a:r>
            <a:r>
              <a:rPr lang="ko-KR" altLang="en-US" dirty="0"/>
              <a:t>주변 환경을 감지하는 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6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2: </a:t>
            </a:r>
            <a:r>
              <a:rPr lang="ko-KR" altLang="en-US" dirty="0"/>
              <a:t>로봇 센서 알아보기 </a:t>
            </a:r>
            <a:r>
              <a:rPr lang="en-US" altLang="ko-KR" dirty="0"/>
              <a:t> 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178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초음파센서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0875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또는 거리를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스캐너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초음파를 발사하고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초음파의 시간 간격을 측정하여 물체까지의 거리를 계산하는 방식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왼쪽에 동그란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(TRIG)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초음파가 발생되고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(ECHO)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반사되어 돌아오는 초음파를 받음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핀맵은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좌측부터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VCC,TRIG,ECHO,GND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측정범위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2cm ~ 4</a:t>
            </a:r>
            <a:r>
              <a:rPr lang="en-US" altLang="ko-KR" b="0" dirty="0">
                <a:solidFill>
                  <a:srgbClr val="000000"/>
                </a:solidFill>
                <a:latin typeface="Arial" panose="020B0604020202020204" pitchFamily="34" charset="0"/>
              </a:rPr>
              <a:t>meter</a:t>
            </a:r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측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정각도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5V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15mA</a:t>
            </a:r>
          </a:p>
          <a:p>
            <a:pPr lvl="1"/>
            <a:endParaRPr lang="en-US" altLang="ko-KR" b="0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028" name="Picture 4" descr="초음파 센서의 작동 원리">
            <a:extLst>
              <a:ext uri="{FF2B5EF4-FFF2-40B4-BE49-F238E27FC236}">
                <a16:creationId xmlns:a16="http://schemas.microsoft.com/office/drawing/2014/main" id="{BEA92E6C-C19D-7BE3-4381-E6A72025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06" y="3988230"/>
            <a:ext cx="4434103" cy="202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230C92-0B32-746B-7073-AF55686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12" y="1027906"/>
            <a:ext cx="3333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B596-3BC6-D78F-8C02-856C0144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초음파센서 거리측정해 보기</a:t>
            </a:r>
            <a:r>
              <a:rPr lang="en-US" altLang="ko-KR" dirty="0"/>
              <a:t>: </a:t>
            </a:r>
            <a:r>
              <a:rPr lang="ko-KR" altLang="en-US" dirty="0"/>
              <a:t>실습 및 응용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1C9E-211C-601D-3E92-4C171FF6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80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1909-A478-E049-E76C-17CE9D2E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5CED-53A3-41A4-2753-26C02495D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50874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(IR Sensor)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는 적외선을 이용하여 주변의 특정 특성을 감지하는 데 사용되는 센서</a:t>
            </a:r>
            <a:endParaRPr lang="en-US" altLang="ko-KR" sz="1800" b="0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적외선은 가시광선보다 파장이 길고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우리 눈에는 보이지 않지만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물체의 온도를 측정하거나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움직임을 감지하는 데 사용할 수 있음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센서는 크게 발광형과 수광형으로 나눌 수 있음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발광형 적외선 센서는 적외선을 방출하여 물체에 반사된 적외선을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수광형 적외선 센서는 주변의 물체가 방출하는 적외선을 직접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용도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온도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물체가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발산하는열을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측정가능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온도 조절기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화재 감지기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의료 기기 등에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물체의 움직임을 감지하는 데 사용할 수 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홈 오토메이션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시스템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자동차 안전 기능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물체와의 거리를 측정하는 데 사용할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자동 조명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측정기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BF9571E-C094-73A7-2902-4214BB0F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53" y="923080"/>
            <a:ext cx="4488024" cy="16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D863E-E641-F11B-D80F-7E097A020B0D}"/>
              </a:ext>
            </a:extLst>
          </p:cNvPr>
          <p:cNvSpPr txBox="1"/>
          <p:nvPr/>
        </p:nvSpPr>
        <p:spPr>
          <a:xfrm>
            <a:off x="7893698" y="2635221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열화상카메라 </a:t>
            </a:r>
            <a:r>
              <a:rPr lang="en-US" altLang="ko-KR" dirty="0"/>
              <a:t>(</a:t>
            </a:r>
            <a:r>
              <a:rPr lang="ko-KR" altLang="en-US" dirty="0"/>
              <a:t>수광형</a:t>
            </a:r>
            <a:r>
              <a:rPr lang="en-US" altLang="ko-KR" dirty="0"/>
              <a:t> </a:t>
            </a:r>
            <a:r>
              <a:rPr lang="ko-KR" altLang="en-US" dirty="0"/>
              <a:t>적외선센서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06" name="Picture 10" descr="ShenzenAV] [HC-SR501] PIR 센서모듈 센서 &gt; 초음파/적외선센서 &gt; 적외선센서(PIR) (주)엘레파츠 - 엘레파츠">
            <a:extLst>
              <a:ext uri="{FF2B5EF4-FFF2-40B4-BE49-F238E27FC236}">
                <a16:creationId xmlns:a16="http://schemas.microsoft.com/office/drawing/2014/main" id="{90938830-D169-9EC4-0B3F-A6CCD616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25" y="3429000"/>
            <a:ext cx="1544216" cy="15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478F-AFA7-1AAA-8BE3-A979A8570EE3}"/>
              </a:ext>
            </a:extLst>
          </p:cNvPr>
          <p:cNvSpPr txBox="1"/>
          <p:nvPr/>
        </p:nvSpPr>
        <p:spPr>
          <a:xfrm>
            <a:off x="9825135" y="394598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PIR</a:t>
            </a:r>
            <a:r>
              <a:rPr lang="ko-KR" altLang="en-US" dirty="0"/>
              <a:t>센서</a:t>
            </a:r>
            <a:r>
              <a:rPr lang="en-US" altLang="ko-KR" dirty="0"/>
              <a:t>:</a:t>
            </a:r>
            <a:r>
              <a:rPr lang="ko-KR" altLang="en-US" dirty="0"/>
              <a:t>동작감지</a:t>
            </a:r>
          </a:p>
        </p:txBody>
      </p:sp>
      <p:pic>
        <p:nvPicPr>
          <p:cNvPr id="10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258688BB-AD5C-2FB6-855C-60F1977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58" y="5284110"/>
            <a:ext cx="1955985" cy="13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07BE2-5FE3-2238-6A04-F3FA470D3FE7}"/>
              </a:ext>
            </a:extLst>
          </p:cNvPr>
          <p:cNvSpPr txBox="1"/>
          <p:nvPr/>
        </p:nvSpPr>
        <p:spPr>
          <a:xfrm>
            <a:off x="9825135" y="566807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거리센서</a:t>
            </a:r>
            <a:r>
              <a:rPr lang="en-US" altLang="ko-KR" dirty="0"/>
              <a:t>: </a:t>
            </a:r>
            <a:r>
              <a:rPr lang="ko-KR" altLang="en-US" dirty="0"/>
              <a:t>거리측정 </a:t>
            </a:r>
          </a:p>
        </p:txBody>
      </p:sp>
    </p:spTree>
    <p:extLst>
      <p:ext uri="{BB962C8B-B14F-4D97-AF65-F5344CB8AC3E}">
        <p14:creationId xmlns:p14="http://schemas.microsoft.com/office/powerpoint/2010/main" val="53023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13560</TotalTime>
  <Words>4934</Words>
  <Application>Microsoft Office PowerPoint</Application>
  <PresentationFormat>와이드스크린</PresentationFormat>
  <Paragraphs>537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Google Sans</vt:lpstr>
      <vt:lpstr>Söhne</vt:lpstr>
      <vt:lpstr>맑은 고딕</vt:lpstr>
      <vt:lpstr>Arial</vt:lpstr>
      <vt:lpstr>Office 테마</vt:lpstr>
      <vt:lpstr>KG-KAIROS 로봇 센서 </vt:lpstr>
      <vt:lpstr>Part 1: 로봇 센서의 개요 </vt:lpstr>
      <vt:lpstr>로봇 센서란 무엇인가?</vt:lpstr>
      <vt:lpstr>로봇 센서의 종류 </vt:lpstr>
      <vt:lpstr>로봇 센서의 응용</vt:lpstr>
      <vt:lpstr>Part 2: 로봇 센서 알아보기     </vt:lpstr>
      <vt:lpstr>초음파센서 </vt:lpstr>
      <vt:lpstr>초음파센서 거리측정해 보기: 실습 및 응용  </vt:lpstr>
      <vt:lpstr>적외선 센서 </vt:lpstr>
      <vt:lpstr>적외선 센서</vt:lpstr>
      <vt:lpstr>적외선센서 – 광삼각법 vs TOF 방식 </vt:lpstr>
      <vt:lpstr>적외선 센서 vs 초음파센서</vt:lpstr>
      <vt:lpstr>촉각/힘/토크센서 </vt:lpstr>
      <vt:lpstr>촉각센서</vt:lpstr>
      <vt:lpstr>촉각센서</vt:lpstr>
      <vt:lpstr>비전 센서</vt:lpstr>
      <vt:lpstr>카메라를 센서로 활용 </vt:lpstr>
      <vt:lpstr>카메라 센서 – OpenCV 기반 동작감지 </vt:lpstr>
      <vt:lpstr>카메라 센서 – OpenCV 색상인식 </vt:lpstr>
      <vt:lpstr>카메라 센서 – OpenCV 차선인식 </vt:lpstr>
      <vt:lpstr>카메라 센서 – OpenCV Object Detection  </vt:lpstr>
      <vt:lpstr>Stereo Camera – 거리인식 </vt:lpstr>
      <vt:lpstr>기타 센서 </vt:lpstr>
      <vt:lpstr>가속도 센서 </vt:lpstr>
      <vt:lpstr>가속도 센서 – MEMS 센서의 원리 </vt:lpstr>
      <vt:lpstr>가속도센서 – 실습 </vt:lpstr>
      <vt:lpstr>가속도 센서: 응용 </vt:lpstr>
      <vt:lpstr>자이로센서 </vt:lpstr>
      <vt:lpstr>지자기센서</vt:lpstr>
      <vt:lpstr>IMU 센서 </vt:lpstr>
      <vt:lpstr>GPS센서</vt:lpstr>
      <vt:lpstr>라이다센서</vt:lpstr>
      <vt:lpstr>레이다센서 </vt:lpstr>
      <vt:lpstr>엔코더 센서  </vt:lpstr>
      <vt:lpstr>Part 3: 로봇 센서의 응용 </vt:lpstr>
      <vt:lpstr>가속도 센서를 이용해서 pitch, role 구하기  </vt:lpstr>
      <vt:lpstr>가속도센서 + 자이로센서 pitch, role, yaw</vt:lpstr>
      <vt:lpstr>9축 센서로 pitch, role, yaw 구하기 </vt:lpstr>
      <vt:lpstr>엔코더를 이용한 2 wheel 로봇 직진 주행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26</cp:revision>
  <dcterms:created xsi:type="dcterms:W3CDTF">2022-07-12T14:59:20Z</dcterms:created>
  <dcterms:modified xsi:type="dcterms:W3CDTF">2023-11-07T14:21:05Z</dcterms:modified>
</cp:coreProperties>
</file>