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2" r:id="rId3"/>
    <p:sldId id="283" r:id="rId4"/>
    <p:sldId id="284" r:id="rId5"/>
    <p:sldId id="291" r:id="rId6"/>
    <p:sldId id="292" r:id="rId7"/>
    <p:sldId id="285" r:id="rId8"/>
    <p:sldId id="287" r:id="rId9"/>
    <p:sldId id="288" r:id="rId10"/>
    <p:sldId id="290" r:id="rId11"/>
    <p:sldId id="286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5" r:id="rId26"/>
    <p:sldId id="307" r:id="rId27"/>
    <p:sldId id="308" r:id="rId28"/>
    <p:sldId id="309" r:id="rId29"/>
    <p:sldId id="310" r:id="rId30"/>
    <p:sldId id="314" r:id="rId31"/>
    <p:sldId id="311" r:id="rId32"/>
    <p:sldId id="312" r:id="rId33"/>
    <p:sldId id="313" r:id="rId34"/>
    <p:sldId id="316" r:id="rId35"/>
    <p:sldId id="317" r:id="rId36"/>
    <p:sldId id="338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39" r:id="rId47"/>
    <p:sldId id="327" r:id="rId48"/>
    <p:sldId id="328" r:id="rId49"/>
    <p:sldId id="329" r:id="rId50"/>
    <p:sldId id="330" r:id="rId51"/>
    <p:sldId id="331" r:id="rId52"/>
    <p:sldId id="333" r:id="rId53"/>
    <p:sldId id="334" r:id="rId54"/>
    <p:sldId id="335" r:id="rId55"/>
    <p:sldId id="336" r:id="rId56"/>
    <p:sldId id="337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51" autoAdjust="0"/>
  </p:normalViewPr>
  <p:slideViewPr>
    <p:cSldViewPr snapToGrid="0">
      <p:cViewPr varScale="1">
        <p:scale>
          <a:sx n="96" d="100"/>
          <a:sy n="9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https://embeddedcomputing.com/technology/analog-and-power/pcbs-components/pcb-layers-explained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icad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snapeda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KG-KAIROS</a:t>
            </a:r>
            <a:br>
              <a:rPr lang="en-US" altLang="ko-KR" b="1" dirty="0"/>
            </a:br>
            <a:r>
              <a:rPr lang="en-US" altLang="ko-KR" sz="7200" b="1" dirty="0" err="1"/>
              <a:t>KiCad</a:t>
            </a:r>
            <a:r>
              <a:rPr lang="ko-KR" altLang="en-US" sz="7200" dirty="0"/>
              <a:t>로 </a:t>
            </a:r>
            <a:br>
              <a:rPr lang="en-US" altLang="ko-KR" sz="7200" dirty="0"/>
            </a:br>
            <a:r>
              <a:rPr lang="en-US" altLang="ko-KR" sz="7200" dirty="0"/>
              <a:t>PCB </a:t>
            </a:r>
            <a:r>
              <a:rPr lang="ko-KR" altLang="en-US" sz="7200" dirty="0"/>
              <a:t>설계하기 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2023. 11.  .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D682F-E79A-4D66-DA2A-5FF58857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컴포넌트 구성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1B95C4-2F4E-DC31-0C54-66C8968B0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92498"/>
              </p:ext>
            </p:extLst>
          </p:nvPr>
        </p:nvGraphicFramePr>
        <p:xfrm>
          <a:off x="395908" y="1972428"/>
          <a:ext cx="11400183" cy="4370048"/>
        </p:xfrm>
        <a:graphic>
          <a:graphicData uri="http://schemas.openxmlformats.org/drawingml/2006/table">
            <a:tbl>
              <a:tblPr/>
              <a:tblGrid>
                <a:gridCol w="3472430">
                  <a:extLst>
                    <a:ext uri="{9D8B030D-6E8A-4147-A177-3AD203B41FA5}">
                      <a16:colId xmlns:a16="http://schemas.microsoft.com/office/drawing/2014/main" val="2500975715"/>
                    </a:ext>
                  </a:extLst>
                </a:gridCol>
                <a:gridCol w="7927753">
                  <a:extLst>
                    <a:ext uri="{9D8B030D-6E8A-4147-A177-3AD203B41FA5}">
                      <a16:colId xmlns:a16="http://schemas.microsoft.com/office/drawing/2014/main" val="2233046970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effectLst/>
                        </a:rPr>
                        <a:t>Component name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effectLst/>
                        </a:rPr>
                        <a:t>Description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7607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Schematic Editor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700" dirty="0">
                          <a:effectLst/>
                        </a:rPr>
                        <a:t>회로도를 작성하고 편집합니다</a:t>
                      </a:r>
                      <a:r>
                        <a:rPr lang="en-US" altLang="ko-KR" sz="1700" dirty="0">
                          <a:effectLst/>
                        </a:rPr>
                        <a:t>. SPICE</a:t>
                      </a:r>
                      <a:r>
                        <a:rPr lang="ko-KR" altLang="en-US" sz="1700" dirty="0">
                          <a:effectLst/>
                        </a:rPr>
                        <a:t>로 회로를 </a:t>
                      </a:r>
                      <a:r>
                        <a:rPr lang="ko-KR" altLang="en-US" sz="1700" dirty="0" err="1">
                          <a:effectLst/>
                        </a:rPr>
                        <a:t>시뮬레이션합니다</a:t>
                      </a:r>
                      <a:r>
                        <a:rPr lang="en-US" altLang="ko-KR" sz="1700" dirty="0">
                          <a:effectLst/>
                        </a:rPr>
                        <a:t>. BOM </a:t>
                      </a:r>
                      <a:r>
                        <a:rPr lang="ko-KR" altLang="en-US" sz="1700" dirty="0">
                          <a:effectLst/>
                        </a:rPr>
                        <a:t>파일 생성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544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Symbol Editor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700" dirty="0">
                          <a:effectLst/>
                        </a:rPr>
                        <a:t>심볼을 작성 및 편집하고 심볼 라이브러리를 관리합니다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2126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PCB Editor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700" dirty="0">
                          <a:effectLst/>
                        </a:rPr>
                        <a:t>PCB </a:t>
                      </a:r>
                      <a:r>
                        <a:rPr lang="ko-KR" altLang="en-US" sz="1700" dirty="0">
                          <a:effectLst/>
                        </a:rPr>
                        <a:t>생성 및 편집</a:t>
                      </a:r>
                      <a:r>
                        <a:rPr lang="en-US" altLang="ko-KR" sz="1700" dirty="0">
                          <a:effectLst/>
                        </a:rPr>
                        <a:t>; 2D </a:t>
                      </a:r>
                      <a:r>
                        <a:rPr lang="ko-KR" altLang="en-US" sz="1700" dirty="0">
                          <a:effectLst/>
                        </a:rPr>
                        <a:t>및 </a:t>
                      </a:r>
                      <a:r>
                        <a:rPr lang="en-US" altLang="ko-KR" sz="1700" dirty="0">
                          <a:effectLst/>
                        </a:rPr>
                        <a:t>3D </a:t>
                      </a:r>
                      <a:r>
                        <a:rPr lang="ko-KR" altLang="en-US" sz="1700" dirty="0">
                          <a:effectLst/>
                        </a:rPr>
                        <a:t>파일 내보내기</a:t>
                      </a:r>
                      <a:r>
                        <a:rPr lang="en-US" altLang="ko-KR" sz="1700" dirty="0">
                          <a:effectLst/>
                        </a:rPr>
                        <a:t>; </a:t>
                      </a:r>
                      <a:r>
                        <a:rPr lang="ko-KR" altLang="en-US" sz="1700" dirty="0">
                          <a:effectLst/>
                        </a:rPr>
                        <a:t>제작 출력 파일 생성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1117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Footprint Editor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700" dirty="0">
                          <a:effectLst/>
                        </a:rPr>
                        <a:t>PCB </a:t>
                      </a:r>
                      <a:r>
                        <a:rPr lang="ko-KR" altLang="en-US" sz="1700" dirty="0">
                          <a:effectLst/>
                        </a:rPr>
                        <a:t>구성요소 </a:t>
                      </a:r>
                      <a:r>
                        <a:rPr lang="ko-KR" altLang="en-US" sz="1700" dirty="0" err="1">
                          <a:effectLst/>
                        </a:rPr>
                        <a:t>풋프린트</a:t>
                      </a:r>
                      <a:r>
                        <a:rPr lang="ko-KR" altLang="en-US" sz="1700" dirty="0">
                          <a:effectLst/>
                        </a:rPr>
                        <a:t> 생성 및 편집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 err="1">
                          <a:effectLst/>
                        </a:rPr>
                        <a:t>풋프린트</a:t>
                      </a:r>
                      <a:r>
                        <a:rPr lang="ko-KR" altLang="en-US" sz="1700" dirty="0">
                          <a:effectLst/>
                        </a:rPr>
                        <a:t> 라이브러리 관리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76731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 err="1">
                          <a:effectLst/>
                        </a:rPr>
                        <a:t>GerbView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700" dirty="0">
                          <a:effectLst/>
                        </a:rPr>
                        <a:t>Gerber </a:t>
                      </a:r>
                      <a:r>
                        <a:rPr lang="ko-KR" altLang="en-US" sz="1700" dirty="0">
                          <a:effectLst/>
                        </a:rPr>
                        <a:t>및 드릴 파일 뷰어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6997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Bitmap2Component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700" dirty="0">
                          <a:effectLst/>
                        </a:rPr>
                        <a:t>비트맵 이미지를 심볼 또는 </a:t>
                      </a:r>
                      <a:r>
                        <a:rPr lang="ko-KR" altLang="en-US" sz="1700" dirty="0" err="1">
                          <a:effectLst/>
                        </a:rPr>
                        <a:t>풋프린트로</a:t>
                      </a:r>
                      <a:r>
                        <a:rPr lang="ko-KR" altLang="en-US" sz="1700" dirty="0">
                          <a:effectLst/>
                        </a:rPr>
                        <a:t> 변환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5965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PCB Calculator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700" dirty="0">
                          <a:effectLst/>
                        </a:rPr>
                        <a:t>구성 요소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트랙 너비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전기 간격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색상 코드 등을 위한 계산기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8697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Page Layout Editor</a:t>
                      </a: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700" dirty="0">
                          <a:effectLst/>
                        </a:rPr>
                        <a:t>워크시트 파일 만들기 및 편집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30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0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2: </a:t>
            </a:r>
            <a:r>
              <a:rPr lang="en-US" altLang="ko-KR" dirty="0" err="1"/>
              <a:t>KiCad</a:t>
            </a:r>
            <a:r>
              <a:rPr lang="ko-KR" altLang="en-US" dirty="0"/>
              <a:t> 회로도      </a:t>
            </a:r>
          </a:p>
        </p:txBody>
      </p:sp>
      <p:pic>
        <p:nvPicPr>
          <p:cNvPr id="3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865F7B-AF6D-31BF-6588-7DD26B83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478" y="3619296"/>
            <a:ext cx="1635902" cy="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9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86B5-10BF-4691-BFED-0D295E03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ko-KR" altLang="en-US" dirty="0"/>
              <a:t>로</a:t>
            </a:r>
            <a:r>
              <a:rPr lang="en-US" altLang="ko-KR" dirty="0"/>
              <a:t> PCB</a:t>
            </a:r>
            <a:r>
              <a:rPr lang="ko-KR" altLang="en-US" dirty="0"/>
              <a:t>를 만드는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E4DD-E941-6514-6CE8-41E1A8B8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4626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회로도</a:t>
            </a:r>
            <a:r>
              <a:rPr lang="en-US" altLang="ko-KR" sz="1800" dirty="0"/>
              <a:t>(schematic)</a:t>
            </a:r>
            <a:r>
              <a:rPr lang="ko-KR" altLang="en-US" sz="1800" dirty="0"/>
              <a:t>그리기</a:t>
            </a:r>
            <a:endParaRPr lang="en-US" altLang="ko-KR" sz="1800" dirty="0"/>
          </a:p>
          <a:p>
            <a:pPr lvl="1"/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회로를 구성하는 부품들을 회로이론에 맞게 연결하는 회로도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(schematic)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을 그립니다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pPr lvl="1"/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회로도 편집기 </a:t>
            </a:r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PCB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800" dirty="0" err="1">
                <a:solidFill>
                  <a:srgbClr val="404040"/>
                </a:solidFill>
                <a:latin typeface="Open Sans" panose="020B0606030504020204" pitchFamily="34" charset="0"/>
              </a:rPr>
              <a:t>아트워킹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endParaRPr lang="en-US" altLang="ko-KR" sz="18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lvl="1"/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회로도를 실제 물리적인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PCB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로 구성하는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아트워킹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작업을 수행합니다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pPr lvl="1"/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아트워킹은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추상적인 연결도 되어있는 회로를 실제적인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PCB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에서 패턴으로 연결하는 것을 말합니다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</a:t>
            </a:r>
          </a:p>
          <a:p>
            <a:pPr lvl="1"/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PCB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편집기 </a:t>
            </a:r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심볼 제작 </a:t>
            </a:r>
            <a:endParaRPr lang="en-US" altLang="ko-KR" sz="18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lvl="1"/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필요에 따라서 회로도에 사용되는 심볼을 제작할 수 있습니다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다른 사람이 만든 심볼을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임포트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할 수 있습니다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lvl="1"/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심볼 편집기 </a:t>
            </a:r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800" dirty="0" err="1">
                <a:solidFill>
                  <a:srgbClr val="404040"/>
                </a:solidFill>
                <a:latin typeface="Open Sans" panose="020B0606030504020204" pitchFamily="34" charset="0"/>
              </a:rPr>
              <a:t>풋프린트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 제작 </a:t>
            </a:r>
            <a:endParaRPr lang="en-US" altLang="ko-KR" sz="18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lvl="1"/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심볼을 실제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PCB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아트워킹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하기 위해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풋프린트를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제작합니다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다른 사람이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만든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풋프린트를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가져오기 할 수 있습니다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pPr lvl="1"/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풋프린트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편집기 </a:t>
            </a:r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lvl="1"/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</p:txBody>
      </p:sp>
      <p:pic>
        <p:nvPicPr>
          <p:cNvPr id="2050" name="Picture 2" descr="Example Schematic">
            <a:extLst>
              <a:ext uri="{FF2B5EF4-FFF2-40B4-BE49-F238E27FC236}">
                <a16:creationId xmlns:a16="http://schemas.microsoft.com/office/drawing/2014/main" id="{A528CB1E-94A3-635A-FC10-249D5991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61" y="1245804"/>
            <a:ext cx="1630046" cy="18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mple Layout">
            <a:extLst>
              <a:ext uri="{FF2B5EF4-FFF2-40B4-BE49-F238E27FC236}">
                <a16:creationId xmlns:a16="http://schemas.microsoft.com/office/drawing/2014/main" id="{E0A2196D-E2D7-F6DD-46A1-5DABD9D4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43" y="1245804"/>
            <a:ext cx="2507314" cy="181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ample Symbol">
            <a:extLst>
              <a:ext uri="{FF2B5EF4-FFF2-40B4-BE49-F238E27FC236}">
                <a16:creationId xmlns:a16="http://schemas.microsoft.com/office/drawing/2014/main" id="{458A3DEB-DACC-D40E-F5F9-DCF1FB0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61" y="3798236"/>
            <a:ext cx="1687366" cy="11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ample Footprint">
            <a:extLst>
              <a:ext uri="{FF2B5EF4-FFF2-40B4-BE49-F238E27FC236}">
                <a16:creationId xmlns:a16="http://schemas.microsoft.com/office/drawing/2014/main" id="{8220B2C9-D108-7F4C-69A9-FF6EF4B4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10" y="3610896"/>
            <a:ext cx="2264179" cy="19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9F3073-5036-0CBD-702B-77335805E8B5}"/>
              </a:ext>
            </a:extLst>
          </p:cNvPr>
          <p:cNvSpPr txBox="1"/>
          <p:nvPr/>
        </p:nvSpPr>
        <p:spPr>
          <a:xfrm>
            <a:off x="8226609" y="30597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회로도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8DBB5-AD54-8300-52B0-CCBA081C2925}"/>
              </a:ext>
            </a:extLst>
          </p:cNvPr>
          <p:cNvSpPr txBox="1"/>
          <p:nvPr/>
        </p:nvSpPr>
        <p:spPr>
          <a:xfrm>
            <a:off x="10675409" y="30597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PCB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8444F-E776-302D-ADDD-8CD4469419F1}"/>
              </a:ext>
            </a:extLst>
          </p:cNvPr>
          <p:cNvSpPr txBox="1"/>
          <p:nvPr/>
        </p:nvSpPr>
        <p:spPr>
          <a:xfrm>
            <a:off x="8226609" y="51583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심볼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B322F-918F-0470-2F75-E71E502D0B19}"/>
              </a:ext>
            </a:extLst>
          </p:cNvPr>
          <p:cNvSpPr txBox="1"/>
          <p:nvPr/>
        </p:nvSpPr>
        <p:spPr>
          <a:xfrm>
            <a:off x="10451454" y="561219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풋프린트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5301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99F26-0436-B967-8D45-1844E611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프로젝트 시작하기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D32E0-9179-7944-F7E9-2CCD3CA9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610" cy="292527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새 디자인을 시작할 때 가장 먼저 해야 할 일은 새 프로젝트를 만드는 것입니다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KiCad</a:t>
            </a:r>
            <a:r>
              <a:rPr lang="ko-KR" altLang="en-US" sz="1600" dirty="0"/>
              <a:t>를 열면 프로젝트 관리자가 나타납니다</a:t>
            </a:r>
            <a:r>
              <a:rPr lang="en-US" altLang="ko-KR" sz="1600" dirty="0"/>
              <a:t>. “</a:t>
            </a:r>
            <a:r>
              <a:rPr lang="ko-KR" altLang="en-US" sz="1600" dirty="0"/>
              <a:t>파일</a:t>
            </a:r>
            <a:r>
              <a:rPr lang="en-US" altLang="ko-KR" sz="1600" dirty="0"/>
              <a:t>”</a:t>
            </a:r>
            <a:r>
              <a:rPr lang="ko-KR" altLang="en-US" sz="1600" dirty="0"/>
              <a:t> → </a:t>
            </a:r>
            <a:r>
              <a:rPr lang="en-US" altLang="ko-KR" sz="1600" dirty="0"/>
              <a:t>“</a:t>
            </a:r>
            <a:r>
              <a:rPr lang="ko-KR" altLang="en-US" sz="1600" dirty="0"/>
              <a:t>새프로젝트</a:t>
            </a:r>
            <a:r>
              <a:rPr lang="en-US" altLang="ko-KR" sz="1600" dirty="0"/>
              <a:t>”</a:t>
            </a:r>
            <a:r>
              <a:rPr lang="ko-KR" altLang="en-US" sz="1600" dirty="0"/>
              <a:t>를 클릭하고 원하는 위치를 찾은 다음 프로젝트 이름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getting-started)</a:t>
            </a:r>
            <a:r>
              <a:rPr lang="ko-KR" altLang="en-US" sz="1600" dirty="0"/>
              <a:t>을 지정합니다</a:t>
            </a:r>
            <a:r>
              <a:rPr lang="en-US" altLang="ko-KR" sz="1600" dirty="0"/>
              <a:t>. Create a new folder for the project(</a:t>
            </a:r>
            <a:r>
              <a:rPr lang="ko-KR" altLang="en-US" sz="1600" dirty="0"/>
              <a:t>프로젝트에 대한 새 폴더 만들기</a:t>
            </a:r>
            <a:r>
              <a:rPr lang="en-US" altLang="ko-KR" sz="1600" dirty="0"/>
              <a:t>) </a:t>
            </a:r>
            <a:r>
              <a:rPr lang="ko-KR" altLang="en-US" sz="1600" dirty="0"/>
              <a:t>체크박스가 선택되어 있는지 확인한 다음 </a:t>
            </a:r>
            <a:r>
              <a:rPr lang="en-US" altLang="ko-KR" sz="1600" dirty="0"/>
              <a:t>Save(</a:t>
            </a:r>
            <a:r>
              <a:rPr lang="ko-KR" altLang="en-US" sz="1600" dirty="0"/>
              <a:t>저장</a:t>
            </a:r>
            <a:r>
              <a:rPr lang="en-US" altLang="ko-KR" sz="1600" dirty="0"/>
              <a:t>)</a:t>
            </a:r>
            <a:r>
              <a:rPr lang="ko-KR" altLang="en-US" sz="1600" dirty="0"/>
              <a:t>를 클릭합니다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하면 프로젝트와 이름이 같은 새 하위 폴더에 프로젝트 파일이 만들어집니다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7368B3-C8A0-2F6A-22C1-586676FC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20" y="3336160"/>
            <a:ext cx="4956844" cy="2829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000070-4795-A638-2954-A7D7C76C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04" y="3257691"/>
            <a:ext cx="4355812" cy="298642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3A200BC-121C-DAE5-8E81-F816F393EF95}"/>
              </a:ext>
            </a:extLst>
          </p:cNvPr>
          <p:cNvSpPr/>
          <p:nvPr/>
        </p:nvSpPr>
        <p:spPr>
          <a:xfrm>
            <a:off x="1053281" y="3428999"/>
            <a:ext cx="1817738" cy="34658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525523-814D-D949-78CA-E46D674F5C9B}"/>
              </a:ext>
            </a:extLst>
          </p:cNvPr>
          <p:cNvSpPr/>
          <p:nvPr/>
        </p:nvSpPr>
        <p:spPr>
          <a:xfrm>
            <a:off x="8622890" y="5819061"/>
            <a:ext cx="467031" cy="34658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0474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05B2-125F-3B7A-0B4F-A931FF5A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프로젝트 시작하기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F65C9-DC2B-D3EA-4726-A41F4538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5155096" cy="340235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왼쪽의 프로젝트 파일 창에는 새 프로젝트의 파일이 나열됩니다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확장자가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kicad_pro</a:t>
            </a:r>
            <a:r>
              <a:rPr lang="ko-KR" altLang="en-US" sz="1600" dirty="0"/>
              <a:t>인 프로젝트 파일</a:t>
            </a:r>
            <a:r>
              <a:rPr lang="en-US" altLang="ko-KR" sz="1600" dirty="0"/>
              <a:t>, </a:t>
            </a:r>
            <a:r>
              <a:rPr lang="ko-KR" altLang="en-US" sz="1600" dirty="0"/>
              <a:t>확장자가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kicad_sch</a:t>
            </a:r>
            <a:r>
              <a:rPr lang="ko-KR" altLang="en-US" sz="1600" dirty="0"/>
              <a:t>인 회로도 파일</a:t>
            </a:r>
            <a:r>
              <a:rPr lang="en-US" altLang="ko-KR" sz="1600" dirty="0"/>
              <a:t>, </a:t>
            </a:r>
            <a:r>
              <a:rPr lang="ko-KR" altLang="en-US" sz="1600" dirty="0"/>
              <a:t>확장자가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kicad_pcb</a:t>
            </a:r>
            <a:r>
              <a:rPr lang="ko-KR" altLang="en-US" sz="1600" dirty="0"/>
              <a:t>인 </a:t>
            </a:r>
            <a:r>
              <a:rPr lang="en-US" altLang="ko-KR" sz="1600" dirty="0"/>
              <a:t>PCB</a:t>
            </a:r>
            <a:r>
              <a:rPr lang="ko-KR" altLang="en-US" sz="1600" dirty="0"/>
              <a:t> 파일이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파일은 모두 프로젝트와 이름을 공유합니다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7660F-4CF1-6599-2C8E-EB0C205A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67" y="2039316"/>
            <a:ext cx="5614809" cy="38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7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3BA7F-97EC-1904-218D-3707B581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심볼 라이브러리 셋업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17CEE-447A-BFD3-418C-691206F6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0383" cy="435133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회로도 편집기를 처음 열면 글로벌 기호 라이브러리 테이블을 구성하는 방법을 묻는 대화상자가 나타납니다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심볼 라이브러리 테이블은 </a:t>
            </a:r>
            <a:r>
              <a:rPr lang="en-US" altLang="ko-KR" sz="1600" dirty="0" err="1">
                <a:solidFill>
                  <a:srgbClr val="404040"/>
                </a:solidFill>
                <a:latin typeface="Open Sans" panose="020B0606030504020204" pitchFamily="34" charset="0"/>
              </a:rPr>
              <a:t>KiCad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에 사용할 심볼 라이브러리와 위치를 알려줍니다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  <a:r>
              <a:rPr lang="en-US" altLang="ko-KR" sz="1600" dirty="0" err="1">
                <a:solidFill>
                  <a:srgbClr val="404040"/>
                </a:solidFill>
                <a:latin typeface="Open Sans" panose="020B0606030504020204" pitchFamily="34" charset="0"/>
              </a:rPr>
              <a:t>KiCad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와 함께 기본 라이브러리를 설치한 경우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권장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) 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기본 옵션인 기본 전역 기호 라이브러리 테이블 복사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권장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)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를 선택합니다</a:t>
            </a:r>
            <a:endParaRPr lang="ko-KR" altLang="en-US" sz="1600" dirty="0"/>
          </a:p>
        </p:txBody>
      </p:sp>
      <p:pic>
        <p:nvPicPr>
          <p:cNvPr id="5122" name="Picture 2" descr="Symbol Library Table Configuration">
            <a:extLst>
              <a:ext uri="{FF2B5EF4-FFF2-40B4-BE49-F238E27FC236}">
                <a16:creationId xmlns:a16="http://schemas.microsoft.com/office/drawing/2014/main" id="{33227039-3ECF-ABAA-6745-C877AB43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2" y="2921000"/>
            <a:ext cx="50196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7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6701E-73ED-621E-E71D-EC24E27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편집기 실행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FA1D0-5035-46E6-8AE8-E43B7023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41024" cy="435133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kicad_sch</a:t>
            </a:r>
            <a:r>
              <a:rPr lang="ko-KR" altLang="en-US" sz="1400" dirty="0"/>
              <a:t>인 회로도 파일이나 회로도 편집기 아이콘을 클릭해서 회로도 편집기를 실행합니다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D7DF7-5035-0CB8-2043-C42631B2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8" y="3041374"/>
            <a:ext cx="3841864" cy="263405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CE82732-E4B3-8D33-5561-11D3D12CAEAD}"/>
              </a:ext>
            </a:extLst>
          </p:cNvPr>
          <p:cNvSpPr/>
          <p:nvPr/>
        </p:nvSpPr>
        <p:spPr>
          <a:xfrm>
            <a:off x="838200" y="3548268"/>
            <a:ext cx="1010218" cy="2385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4148B7-CB08-AE04-DAD8-EB2FC98BEE04}"/>
              </a:ext>
            </a:extLst>
          </p:cNvPr>
          <p:cNvSpPr/>
          <p:nvPr/>
        </p:nvSpPr>
        <p:spPr>
          <a:xfrm>
            <a:off x="1864723" y="3142421"/>
            <a:ext cx="490851" cy="5052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97A5DD-627F-38DB-19D8-D6A46C45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16" y="2226363"/>
            <a:ext cx="6633607" cy="38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1A460-B95A-633E-7665-1FB4BA22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</a:t>
            </a:r>
            <a:r>
              <a:rPr lang="en-US" altLang="ko-KR" dirty="0"/>
              <a:t> </a:t>
            </a:r>
            <a:r>
              <a:rPr lang="ko-KR" altLang="en-US" dirty="0"/>
              <a:t>편집기 화면 구성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73AB9-073D-D1BC-D0C4-99AAE2AF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2" y="1782116"/>
            <a:ext cx="6038628" cy="4459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B4164-B727-58DB-1E30-4A8A048914BE}"/>
              </a:ext>
            </a:extLst>
          </p:cNvPr>
          <p:cNvSpPr txBox="1"/>
          <p:nvPr/>
        </p:nvSpPr>
        <p:spPr>
          <a:xfrm>
            <a:off x="1571118" y="3002716"/>
            <a:ext cx="761747" cy="523220"/>
          </a:xfrm>
          <a:prstGeom prst="rect">
            <a:avLst/>
          </a:prstGeom>
          <a:noFill/>
          <a:ln w="25400">
            <a:solidFill>
              <a:srgbClr val="92D05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Page</a:t>
            </a:r>
          </a:p>
          <a:p>
            <a:pPr algn="ctr"/>
            <a:r>
              <a:rPr lang="en-US" sz="1400" b="1" dirty="0"/>
              <a:t>Settings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227649D8-8251-5A23-5603-A4743BF0561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51992" y="2172206"/>
            <a:ext cx="1186216" cy="830510"/>
          </a:xfrm>
          <a:prstGeom prst="straightConnector1">
            <a:avLst/>
          </a:prstGeom>
          <a:ln w="63500">
            <a:solidFill>
              <a:srgbClr val="92D05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15">
            <a:extLst>
              <a:ext uri="{FF2B5EF4-FFF2-40B4-BE49-F238E27FC236}">
                <a16:creationId xmlns:a16="http://schemas.microsoft.com/office/drawing/2014/main" id="{52BC0984-927E-BE16-EB11-5C44A1DD348F}"/>
              </a:ext>
            </a:extLst>
          </p:cNvPr>
          <p:cNvCxnSpPr>
            <a:cxnSpLocks/>
          </p:cNvCxnSpPr>
          <p:nvPr/>
        </p:nvCxnSpPr>
        <p:spPr>
          <a:xfrm flipH="1">
            <a:off x="8795670" y="2417583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21">
            <a:extLst>
              <a:ext uri="{FF2B5EF4-FFF2-40B4-BE49-F238E27FC236}">
                <a16:creationId xmlns:a16="http://schemas.microsoft.com/office/drawing/2014/main" id="{7FAECC2A-569B-32D4-A638-5D46DC890110}"/>
              </a:ext>
            </a:extLst>
          </p:cNvPr>
          <p:cNvCxnSpPr>
            <a:cxnSpLocks/>
          </p:cNvCxnSpPr>
          <p:nvPr/>
        </p:nvCxnSpPr>
        <p:spPr>
          <a:xfrm flipH="1">
            <a:off x="8795670" y="2804876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21112ADD-603F-3445-A8BC-61EF7F39BC13}"/>
              </a:ext>
            </a:extLst>
          </p:cNvPr>
          <p:cNvCxnSpPr>
            <a:cxnSpLocks/>
          </p:cNvCxnSpPr>
          <p:nvPr/>
        </p:nvCxnSpPr>
        <p:spPr>
          <a:xfrm flipH="1">
            <a:off x="8795670" y="3183732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25">
            <a:extLst>
              <a:ext uri="{FF2B5EF4-FFF2-40B4-BE49-F238E27FC236}">
                <a16:creationId xmlns:a16="http://schemas.microsoft.com/office/drawing/2014/main" id="{397A5893-A6B9-EDC0-D04C-3C2E7B11FEE8}"/>
              </a:ext>
            </a:extLst>
          </p:cNvPr>
          <p:cNvCxnSpPr>
            <a:cxnSpLocks/>
          </p:cNvCxnSpPr>
          <p:nvPr/>
        </p:nvCxnSpPr>
        <p:spPr>
          <a:xfrm flipH="1">
            <a:off x="8795669" y="3601829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CB7FD4D4-DFAD-E5E7-E493-CA27139F24CD}"/>
              </a:ext>
            </a:extLst>
          </p:cNvPr>
          <p:cNvCxnSpPr>
            <a:cxnSpLocks/>
          </p:cNvCxnSpPr>
          <p:nvPr/>
        </p:nvCxnSpPr>
        <p:spPr>
          <a:xfrm flipH="1">
            <a:off x="8795669" y="4005900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84E99A8A-D624-702A-4830-53BE74A523DD}"/>
              </a:ext>
            </a:extLst>
          </p:cNvPr>
          <p:cNvCxnSpPr>
            <a:cxnSpLocks/>
          </p:cNvCxnSpPr>
          <p:nvPr/>
        </p:nvCxnSpPr>
        <p:spPr>
          <a:xfrm flipH="1">
            <a:off x="8795669" y="4401534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28">
            <a:extLst>
              <a:ext uri="{FF2B5EF4-FFF2-40B4-BE49-F238E27FC236}">
                <a16:creationId xmlns:a16="http://schemas.microsoft.com/office/drawing/2014/main" id="{E7408006-ABF9-6CC4-A680-80A38CB691F3}"/>
              </a:ext>
            </a:extLst>
          </p:cNvPr>
          <p:cNvCxnSpPr>
            <a:cxnSpLocks/>
          </p:cNvCxnSpPr>
          <p:nvPr/>
        </p:nvCxnSpPr>
        <p:spPr>
          <a:xfrm flipH="1">
            <a:off x="8795669" y="4809843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01BADF2D-8851-A8F0-E12D-235EE5DD70E1}"/>
              </a:ext>
            </a:extLst>
          </p:cNvPr>
          <p:cNvCxnSpPr>
            <a:cxnSpLocks/>
          </p:cNvCxnSpPr>
          <p:nvPr/>
        </p:nvCxnSpPr>
        <p:spPr>
          <a:xfrm flipH="1">
            <a:off x="8795669" y="5197136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B9C5FC62-1830-6782-74D8-7AEF2F527F9D}"/>
              </a:ext>
            </a:extLst>
          </p:cNvPr>
          <p:cNvCxnSpPr>
            <a:cxnSpLocks/>
          </p:cNvCxnSpPr>
          <p:nvPr/>
        </p:nvCxnSpPr>
        <p:spPr>
          <a:xfrm flipH="1">
            <a:off x="8795669" y="5601159"/>
            <a:ext cx="528885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31">
            <a:extLst>
              <a:ext uri="{FF2B5EF4-FFF2-40B4-BE49-F238E27FC236}">
                <a16:creationId xmlns:a16="http://schemas.microsoft.com/office/drawing/2014/main" id="{DEE7E990-FD66-C1B0-2C25-8102CAEF953F}"/>
              </a:ext>
            </a:extLst>
          </p:cNvPr>
          <p:cNvCxnSpPr>
            <a:cxnSpLocks/>
          </p:cNvCxnSpPr>
          <p:nvPr/>
        </p:nvCxnSpPr>
        <p:spPr>
          <a:xfrm>
            <a:off x="8079324" y="2607733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62BF44FF-697D-6270-B82B-3D25D3CE8D81}"/>
              </a:ext>
            </a:extLst>
          </p:cNvPr>
          <p:cNvCxnSpPr>
            <a:cxnSpLocks/>
          </p:cNvCxnSpPr>
          <p:nvPr/>
        </p:nvCxnSpPr>
        <p:spPr>
          <a:xfrm>
            <a:off x="8079324" y="3014601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80E66A60-026E-C4BE-91A6-877F735EF06A}"/>
              </a:ext>
            </a:extLst>
          </p:cNvPr>
          <p:cNvCxnSpPr>
            <a:cxnSpLocks/>
          </p:cNvCxnSpPr>
          <p:nvPr/>
        </p:nvCxnSpPr>
        <p:spPr>
          <a:xfrm>
            <a:off x="8079324" y="3414475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35">
            <a:extLst>
              <a:ext uri="{FF2B5EF4-FFF2-40B4-BE49-F238E27FC236}">
                <a16:creationId xmlns:a16="http://schemas.microsoft.com/office/drawing/2014/main" id="{D1E36E6F-5CEB-CE13-47CA-06EA87EDC3B2}"/>
              </a:ext>
            </a:extLst>
          </p:cNvPr>
          <p:cNvCxnSpPr>
            <a:cxnSpLocks/>
          </p:cNvCxnSpPr>
          <p:nvPr/>
        </p:nvCxnSpPr>
        <p:spPr>
          <a:xfrm>
            <a:off x="8079324" y="3803472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9CCB83B5-FB1D-BBB1-6137-81397064260F}"/>
              </a:ext>
            </a:extLst>
          </p:cNvPr>
          <p:cNvCxnSpPr>
            <a:cxnSpLocks/>
          </p:cNvCxnSpPr>
          <p:nvPr/>
        </p:nvCxnSpPr>
        <p:spPr>
          <a:xfrm>
            <a:off x="8079324" y="4203040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37">
            <a:extLst>
              <a:ext uri="{FF2B5EF4-FFF2-40B4-BE49-F238E27FC236}">
                <a16:creationId xmlns:a16="http://schemas.microsoft.com/office/drawing/2014/main" id="{233CB986-A0D2-F3E5-FE1E-0D921B4331DB}"/>
              </a:ext>
            </a:extLst>
          </p:cNvPr>
          <p:cNvCxnSpPr>
            <a:cxnSpLocks/>
          </p:cNvCxnSpPr>
          <p:nvPr/>
        </p:nvCxnSpPr>
        <p:spPr>
          <a:xfrm>
            <a:off x="8079324" y="4594481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38">
            <a:extLst>
              <a:ext uri="{FF2B5EF4-FFF2-40B4-BE49-F238E27FC236}">
                <a16:creationId xmlns:a16="http://schemas.microsoft.com/office/drawing/2014/main" id="{C88334D1-E2C9-807F-7C75-1C345A9E1E27}"/>
              </a:ext>
            </a:extLst>
          </p:cNvPr>
          <p:cNvCxnSpPr>
            <a:cxnSpLocks/>
          </p:cNvCxnSpPr>
          <p:nvPr/>
        </p:nvCxnSpPr>
        <p:spPr>
          <a:xfrm>
            <a:off x="8079324" y="5009781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39">
            <a:extLst>
              <a:ext uri="{FF2B5EF4-FFF2-40B4-BE49-F238E27FC236}">
                <a16:creationId xmlns:a16="http://schemas.microsoft.com/office/drawing/2014/main" id="{8220AF6A-8BBB-6A38-8A14-89AB6C95C85D}"/>
              </a:ext>
            </a:extLst>
          </p:cNvPr>
          <p:cNvCxnSpPr>
            <a:cxnSpLocks/>
          </p:cNvCxnSpPr>
          <p:nvPr/>
        </p:nvCxnSpPr>
        <p:spPr>
          <a:xfrm>
            <a:off x="8079324" y="5405462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40">
            <a:extLst>
              <a:ext uri="{FF2B5EF4-FFF2-40B4-BE49-F238E27FC236}">
                <a16:creationId xmlns:a16="http://schemas.microsoft.com/office/drawing/2014/main" id="{4E68296A-DDCE-9367-8C04-C2E70BE98F62}"/>
              </a:ext>
            </a:extLst>
          </p:cNvPr>
          <p:cNvCxnSpPr>
            <a:cxnSpLocks/>
          </p:cNvCxnSpPr>
          <p:nvPr/>
        </p:nvCxnSpPr>
        <p:spPr>
          <a:xfrm>
            <a:off x="8079324" y="5808133"/>
            <a:ext cx="493848" cy="0"/>
          </a:xfrm>
          <a:prstGeom prst="straightConnector1">
            <a:avLst/>
          </a:prstGeom>
          <a:ln w="63500">
            <a:solidFill>
              <a:srgbClr val="FFC00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405EC7-EE71-33B1-1D9B-31BC9A4D7D2F}"/>
              </a:ext>
            </a:extLst>
          </p:cNvPr>
          <p:cNvSpPr txBox="1"/>
          <p:nvPr/>
        </p:nvSpPr>
        <p:spPr>
          <a:xfrm>
            <a:off x="9332943" y="2252512"/>
            <a:ext cx="607860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35F49A-ADA7-309A-E4B5-EF07E8CEF9A8}"/>
              </a:ext>
            </a:extLst>
          </p:cNvPr>
          <p:cNvSpPr txBox="1"/>
          <p:nvPr/>
        </p:nvSpPr>
        <p:spPr>
          <a:xfrm>
            <a:off x="9329629" y="2638752"/>
            <a:ext cx="1184941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Place Symbol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BAAEF-BD0A-E263-9718-1BCFE119FB34}"/>
              </a:ext>
            </a:extLst>
          </p:cNvPr>
          <p:cNvSpPr txBox="1"/>
          <p:nvPr/>
        </p:nvSpPr>
        <p:spPr>
          <a:xfrm>
            <a:off x="9332943" y="3033381"/>
            <a:ext cx="964239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Place Wire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36C59D-54E3-2D35-C50B-1B60FB0CE182}"/>
              </a:ext>
            </a:extLst>
          </p:cNvPr>
          <p:cNvSpPr txBox="1"/>
          <p:nvPr/>
        </p:nvSpPr>
        <p:spPr>
          <a:xfrm>
            <a:off x="9327654" y="3443130"/>
            <a:ext cx="1025152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Wire to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30E9F-FAD3-1845-FDCB-3D77551B6EBF}"/>
              </a:ext>
            </a:extLst>
          </p:cNvPr>
          <p:cNvSpPr txBox="1"/>
          <p:nvPr/>
        </p:nvSpPr>
        <p:spPr>
          <a:xfrm>
            <a:off x="9325189" y="3855694"/>
            <a:ext cx="1653402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No Connection Flag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375A2-7EC6-F280-6155-21813DAC4068}"/>
              </a:ext>
            </a:extLst>
          </p:cNvPr>
          <p:cNvSpPr txBox="1"/>
          <p:nvPr/>
        </p:nvSpPr>
        <p:spPr>
          <a:xfrm>
            <a:off x="9332943" y="4250323"/>
            <a:ext cx="888385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Net 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4657E3-7475-7CE2-CFF7-C2F798C5957C}"/>
              </a:ext>
            </a:extLst>
          </p:cNvPr>
          <p:cNvSpPr txBox="1"/>
          <p:nvPr/>
        </p:nvSpPr>
        <p:spPr>
          <a:xfrm>
            <a:off x="9332943" y="4655954"/>
            <a:ext cx="1513684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Hierarchical Label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8BF5C9-6051-B514-67D4-6B54D27C03E1}"/>
              </a:ext>
            </a:extLst>
          </p:cNvPr>
          <p:cNvSpPr txBox="1"/>
          <p:nvPr/>
        </p:nvSpPr>
        <p:spPr>
          <a:xfrm>
            <a:off x="9332441" y="5060564"/>
            <a:ext cx="1888082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Hierarchical Pin Import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4A7BC-3264-7FEB-05C7-8ECE1FA21597}"/>
              </a:ext>
            </a:extLst>
          </p:cNvPr>
          <p:cNvSpPr txBox="1"/>
          <p:nvPr/>
        </p:nvSpPr>
        <p:spPr>
          <a:xfrm>
            <a:off x="9332943" y="5465174"/>
            <a:ext cx="1197893" cy="307777"/>
          </a:xfrm>
          <a:prstGeom prst="rect">
            <a:avLst/>
          </a:prstGeom>
          <a:noFill/>
          <a:ln w="254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Graphic Lines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E74C5-19E8-FBAC-F59F-EBD8CBD8BC17}"/>
              </a:ext>
            </a:extLst>
          </p:cNvPr>
          <p:cNvSpPr txBox="1"/>
          <p:nvPr/>
        </p:nvSpPr>
        <p:spPr>
          <a:xfrm>
            <a:off x="6907823" y="2461455"/>
            <a:ext cx="1167307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Highlight Net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29597-A9FF-C0F3-854E-3FE85978F2E7}"/>
              </a:ext>
            </a:extLst>
          </p:cNvPr>
          <p:cNvSpPr txBox="1"/>
          <p:nvPr/>
        </p:nvSpPr>
        <p:spPr>
          <a:xfrm>
            <a:off x="7092360" y="2860712"/>
            <a:ext cx="982770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Power Port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798468-7C21-962C-579C-836CD24EC6DE}"/>
              </a:ext>
            </a:extLst>
          </p:cNvPr>
          <p:cNvSpPr txBox="1"/>
          <p:nvPr/>
        </p:nvSpPr>
        <p:spPr>
          <a:xfrm>
            <a:off x="7161688" y="3255581"/>
            <a:ext cx="893193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Place 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F3AC35-152F-0FA4-F202-FB3491FE0F82}"/>
              </a:ext>
            </a:extLst>
          </p:cNvPr>
          <p:cNvSpPr txBox="1"/>
          <p:nvPr/>
        </p:nvSpPr>
        <p:spPr>
          <a:xfrm>
            <a:off x="7097676" y="3643245"/>
            <a:ext cx="954108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Bus to Bus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E3847A-09DE-C184-2719-CADC074FC4C8}"/>
              </a:ext>
            </a:extLst>
          </p:cNvPr>
          <p:cNvSpPr txBox="1"/>
          <p:nvPr/>
        </p:nvSpPr>
        <p:spPr>
          <a:xfrm>
            <a:off x="7251185" y="4049151"/>
            <a:ext cx="805029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Junction</a:t>
            </a:r>
          </a:p>
        </p:txBody>
      </p:sp>
      <p:cxnSp>
        <p:nvCxnSpPr>
          <p:cNvPr id="39" name="Straight Arrow Connector 69">
            <a:extLst>
              <a:ext uri="{FF2B5EF4-FFF2-40B4-BE49-F238E27FC236}">
                <a16:creationId xmlns:a16="http://schemas.microsoft.com/office/drawing/2014/main" id="{288EDAA3-A141-2DA3-4179-14DFBFA3036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951994" y="3457236"/>
            <a:ext cx="800369" cy="485397"/>
          </a:xfrm>
          <a:prstGeom prst="straightConnector1">
            <a:avLst/>
          </a:prstGeom>
          <a:ln w="63500">
            <a:solidFill>
              <a:srgbClr val="92D05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85BFFE-4BA9-9328-262F-BA8536979A3C}"/>
              </a:ext>
            </a:extLst>
          </p:cNvPr>
          <p:cNvSpPr txBox="1"/>
          <p:nvPr/>
        </p:nvSpPr>
        <p:spPr>
          <a:xfrm>
            <a:off x="1575801" y="3942633"/>
            <a:ext cx="752385" cy="523220"/>
          </a:xfrm>
          <a:prstGeom prst="rect">
            <a:avLst/>
          </a:prstGeom>
          <a:noFill/>
          <a:ln w="25400">
            <a:solidFill>
              <a:srgbClr val="92D05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Option</a:t>
            </a:r>
          </a:p>
          <a:p>
            <a:pPr algn="ctr"/>
            <a:r>
              <a:rPr lang="en-US" sz="1400" b="1" dirty="0"/>
              <a:t>Toggles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DCBCBE-19E2-15E7-EF87-8F4AE02845EF}"/>
              </a:ext>
            </a:extLst>
          </p:cNvPr>
          <p:cNvSpPr txBox="1"/>
          <p:nvPr/>
        </p:nvSpPr>
        <p:spPr>
          <a:xfrm>
            <a:off x="6923484" y="4436815"/>
            <a:ext cx="113204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Global Label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1270A1-E969-12FD-B2CB-9AFF1ECAE604}"/>
              </a:ext>
            </a:extLst>
          </p:cNvPr>
          <p:cNvSpPr txBox="1"/>
          <p:nvPr/>
        </p:nvSpPr>
        <p:spPr>
          <a:xfrm>
            <a:off x="6037081" y="4845279"/>
            <a:ext cx="2043445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Create Hierarchical Sheet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1B969-1199-DDE1-6596-0D464F0AAF56}"/>
              </a:ext>
            </a:extLst>
          </p:cNvPr>
          <p:cNvSpPr txBox="1"/>
          <p:nvPr/>
        </p:nvSpPr>
        <p:spPr>
          <a:xfrm>
            <a:off x="6171846" y="5253743"/>
            <a:ext cx="1879938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Create Hierarchical Pin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AABEFE-2D16-1854-76C8-09C1A529C961}"/>
              </a:ext>
            </a:extLst>
          </p:cNvPr>
          <p:cNvSpPr txBox="1"/>
          <p:nvPr/>
        </p:nvSpPr>
        <p:spPr>
          <a:xfrm>
            <a:off x="7144619" y="5654244"/>
            <a:ext cx="93051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C00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Place 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9E4FF0-A539-0C98-DDC4-F6C5EE838FF1}"/>
              </a:ext>
            </a:extLst>
          </p:cNvPr>
          <p:cNvSpPr txBox="1"/>
          <p:nvPr/>
        </p:nvSpPr>
        <p:spPr>
          <a:xfrm>
            <a:off x="5002002" y="3305423"/>
            <a:ext cx="839781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Open</a:t>
            </a:r>
          </a:p>
          <a:p>
            <a:pPr algn="ctr"/>
            <a:r>
              <a:rPr lang="en-US" sz="1400" b="1" dirty="0"/>
              <a:t>Footprint</a:t>
            </a:r>
          </a:p>
          <a:p>
            <a:pPr algn="ctr"/>
            <a:r>
              <a:rPr lang="en-US" sz="1400" b="1" dirty="0"/>
              <a:t>Editor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EDBBE7-2379-1806-5665-24DC97D63372}"/>
              </a:ext>
            </a:extLst>
          </p:cNvPr>
          <p:cNvSpPr txBox="1"/>
          <p:nvPr/>
        </p:nvSpPr>
        <p:spPr>
          <a:xfrm>
            <a:off x="4183479" y="3304235"/>
            <a:ext cx="742511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Open</a:t>
            </a:r>
          </a:p>
          <a:p>
            <a:pPr algn="ctr"/>
            <a:r>
              <a:rPr lang="en-US" sz="1400" b="1" dirty="0"/>
              <a:t>Symbol</a:t>
            </a:r>
          </a:p>
          <a:p>
            <a:pPr algn="ctr"/>
            <a:r>
              <a:rPr lang="en-US" sz="1400" b="1" dirty="0"/>
              <a:t>Editor</a:t>
            </a:r>
          </a:p>
        </p:txBody>
      </p:sp>
      <p:cxnSp>
        <p:nvCxnSpPr>
          <p:cNvPr id="47" name="Straight Arrow Connector 86">
            <a:extLst>
              <a:ext uri="{FF2B5EF4-FFF2-40B4-BE49-F238E27FC236}">
                <a16:creationId xmlns:a16="http://schemas.microsoft.com/office/drawing/2014/main" id="{6AA2A85A-1124-C6D6-C849-121E42F19DD7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421893" y="2189978"/>
            <a:ext cx="1469456" cy="1115445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89">
            <a:extLst>
              <a:ext uri="{FF2B5EF4-FFF2-40B4-BE49-F238E27FC236}">
                <a16:creationId xmlns:a16="http://schemas.microsoft.com/office/drawing/2014/main" id="{726B1C2C-7806-0C05-B10B-60958E23B7D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554735" y="2189978"/>
            <a:ext cx="1918223" cy="1114257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BFD4E4-52FA-49AC-AFE9-304EE5A2AD9A}"/>
              </a:ext>
            </a:extLst>
          </p:cNvPr>
          <p:cNvSpPr txBox="1"/>
          <p:nvPr/>
        </p:nvSpPr>
        <p:spPr>
          <a:xfrm>
            <a:off x="5913437" y="3305508"/>
            <a:ext cx="864852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</a:t>
            </a:r>
          </a:p>
          <a:p>
            <a:pPr algn="ctr"/>
            <a:r>
              <a:rPr lang="en-US" sz="1400" b="1" dirty="0"/>
              <a:t>Netlist</a:t>
            </a:r>
          </a:p>
        </p:txBody>
      </p:sp>
      <p:cxnSp>
        <p:nvCxnSpPr>
          <p:cNvPr id="50" name="Straight Arrow Connector 106">
            <a:extLst>
              <a:ext uri="{FF2B5EF4-FFF2-40B4-BE49-F238E27FC236}">
                <a16:creationId xmlns:a16="http://schemas.microsoft.com/office/drawing/2014/main" id="{7B398FD3-D2C7-8B0D-0A01-72B66CA4E010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6345863" y="2216616"/>
            <a:ext cx="1400241" cy="1088892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F651A6-000D-855C-E70C-1C7A6CDB6945}"/>
              </a:ext>
            </a:extLst>
          </p:cNvPr>
          <p:cNvSpPr txBox="1"/>
          <p:nvPr/>
        </p:nvSpPr>
        <p:spPr>
          <a:xfrm>
            <a:off x="7476453" y="1397528"/>
            <a:ext cx="2349810" cy="307777"/>
          </a:xfrm>
          <a:prstGeom prst="rect">
            <a:avLst/>
          </a:prstGeom>
          <a:noFill/>
          <a:ln w="254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Assign Footprints to Symbols</a:t>
            </a:r>
          </a:p>
        </p:txBody>
      </p:sp>
      <p:cxnSp>
        <p:nvCxnSpPr>
          <p:cNvPr id="52" name="Straight Arrow Connector 111">
            <a:extLst>
              <a:ext uri="{FF2B5EF4-FFF2-40B4-BE49-F238E27FC236}">
                <a16:creationId xmlns:a16="http://schemas.microsoft.com/office/drawing/2014/main" id="{4A409B30-F2BA-D1A3-1FC4-7BC927C14C1D}"/>
              </a:ext>
            </a:extLst>
          </p:cNvPr>
          <p:cNvCxnSpPr>
            <a:cxnSpLocks/>
          </p:cNvCxnSpPr>
          <p:nvPr/>
        </p:nvCxnSpPr>
        <p:spPr>
          <a:xfrm flipH="1">
            <a:off x="7574730" y="1707642"/>
            <a:ext cx="384439" cy="408287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03C75F-7C34-72B7-3BE4-584627802860}"/>
              </a:ext>
            </a:extLst>
          </p:cNvPr>
          <p:cNvSpPr txBox="1"/>
          <p:nvPr/>
        </p:nvSpPr>
        <p:spPr>
          <a:xfrm>
            <a:off x="5648557" y="1399341"/>
            <a:ext cx="1778757" cy="307777"/>
          </a:xfrm>
          <a:prstGeom prst="rect">
            <a:avLst/>
          </a:prstGeom>
          <a:noFill/>
          <a:ln w="254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Electrical Rules Check</a:t>
            </a:r>
          </a:p>
        </p:txBody>
      </p:sp>
      <p:cxnSp>
        <p:nvCxnSpPr>
          <p:cNvPr id="54" name="Straight Arrow Connector 121">
            <a:extLst>
              <a:ext uri="{FF2B5EF4-FFF2-40B4-BE49-F238E27FC236}">
                <a16:creationId xmlns:a16="http://schemas.microsoft.com/office/drawing/2014/main" id="{1CEECF2B-74F5-6A27-1AF5-23FE7F6A1BD5}"/>
              </a:ext>
            </a:extLst>
          </p:cNvPr>
          <p:cNvCxnSpPr>
            <a:cxnSpLocks/>
          </p:cNvCxnSpPr>
          <p:nvPr/>
        </p:nvCxnSpPr>
        <p:spPr>
          <a:xfrm>
            <a:off x="6979986" y="1697885"/>
            <a:ext cx="356627" cy="418044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6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E79A1-7AEA-C3A8-CA96-CB222A88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코인셀</a:t>
            </a:r>
            <a:r>
              <a:rPr lang="ko-KR" altLang="en-US" dirty="0"/>
              <a:t> </a:t>
            </a:r>
            <a:r>
              <a:rPr lang="en-US" altLang="ko-KR" dirty="0"/>
              <a:t>PCB </a:t>
            </a:r>
            <a:r>
              <a:rPr lang="ko-KR" altLang="en-US" dirty="0"/>
              <a:t>만들기 </a:t>
            </a:r>
            <a:r>
              <a:rPr lang="en-US" altLang="ko-KR" dirty="0"/>
              <a:t>– </a:t>
            </a:r>
            <a:r>
              <a:rPr lang="ko-KR" altLang="en-US" dirty="0"/>
              <a:t>필요한 심볼 가져오기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66770-8B1B-1767-11B9-55A1976A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ko-KR" sz="1600" dirty="0">
                <a:effectLst/>
                <a:ea typeface="Malgun Gothic" panose="020B0503020000020004" pitchFamily="50" charset="-127"/>
              </a:rPr>
              <a:t>회로도에 몇 가지 기호를 추가하여 회로 만들기를 시작합니다. 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ko-KR" sz="1600" dirty="0">
                <a:effectLst/>
                <a:ea typeface="Malgun Gothic" panose="020B0503020000020004" pitchFamily="50" charset="-127"/>
              </a:rPr>
              <a:t>오른쪽에 있는 </a:t>
            </a:r>
            <a:r>
              <a:rPr lang="en-US" altLang="ko-KR" sz="1600" dirty="0">
                <a:effectLst/>
                <a:ea typeface="Malgun Gothic" panose="020B0503020000020004" pitchFamily="50" charset="-127"/>
              </a:rPr>
              <a:t>“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심볼 추가 버튼</a:t>
            </a:r>
            <a:r>
              <a:rPr lang="en-US" altLang="ko-KR" sz="1600" dirty="0">
                <a:effectLst/>
                <a:ea typeface="Malgun Gothic" panose="020B0503020000020004" pitchFamily="50" charset="-127"/>
              </a:rPr>
              <a:t>”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을 클릭하거나 </a:t>
            </a:r>
            <a:r>
              <a:rPr lang="en-US" altLang="ko-KR" sz="1600" dirty="0">
                <a:effectLst/>
                <a:ea typeface="Malgun Gothic" panose="020B0503020000020004" pitchFamily="50" charset="-127"/>
              </a:rPr>
              <a:t>‘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A</a:t>
            </a:r>
            <a:r>
              <a:rPr lang="en-US" altLang="ko-KR" sz="1600" dirty="0">
                <a:effectLst/>
                <a:ea typeface="Malgun Gothic" panose="020B0503020000020004" pitchFamily="50" charset="-127"/>
              </a:rPr>
              <a:t>’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키를 눌러 심볼선택 대화상자를 엽니다.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en-US" sz="1600" dirty="0">
                <a:effectLst/>
                <a:ea typeface="Malgun Gothic" panose="020B0503020000020004" pitchFamily="50" charset="-127"/>
              </a:rPr>
              <a:t>심볼선택 창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에는 사용 가능한 기호 라이브러리와 그 안에 포함된 구성요소 기호가 나열됩니다.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ko-KR" sz="1600" dirty="0">
                <a:effectLst/>
                <a:ea typeface="Malgun Gothic" panose="020B0503020000020004" pitchFamily="50" charset="-127"/>
              </a:rPr>
              <a:t>라이브러리</a:t>
            </a:r>
            <a:r>
              <a:rPr lang="ko-KR" altLang="en-US" sz="1600" dirty="0">
                <a:effectLst/>
                <a:ea typeface="Malgun Gothic" panose="020B0503020000020004" pitchFamily="50" charset="-127"/>
              </a:rPr>
              <a:t>를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아래로 스크롤하여 LED 기호를 선택합니다. 확인(OK)을 클릭하고 다시 클릭하여 구조도에 기호를 배치합니다.</a:t>
            </a:r>
          </a:p>
          <a:p>
            <a:endParaRPr lang="ko-KR" altLang="en-US" sz="1600" dirty="0"/>
          </a:p>
        </p:txBody>
      </p:sp>
      <p:pic>
        <p:nvPicPr>
          <p:cNvPr id="6146" name="Picture 2" descr="add component 24">
            <a:extLst>
              <a:ext uri="{FF2B5EF4-FFF2-40B4-BE49-F238E27FC236}">
                <a16:creationId xmlns:a16="http://schemas.microsoft.com/office/drawing/2014/main" id="{3D739A3C-17D1-1E45-5365-7DDFDE51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09" y="1418121"/>
            <a:ext cx="969066" cy="9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F8F3A2-8C13-49FB-3360-5B15F828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14" y="2566767"/>
            <a:ext cx="4950747" cy="3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DBB1E-CEB6-CB99-02FF-39FE49F6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필요한부품 가져오기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233ED-E919-E6CE-1E83-7607E63C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548" cy="4351338"/>
          </a:xfrm>
        </p:spPr>
        <p:txBody>
          <a:bodyPr>
            <a:normAutofit/>
          </a:bodyPr>
          <a:lstStyle/>
          <a:p>
            <a:r>
              <a:rPr lang="ko-KR" altLang="ko-KR" sz="1600" dirty="0">
                <a:effectLst/>
                <a:ea typeface="Malgun Gothic" panose="020B0503020000020004" pitchFamily="50" charset="-127"/>
              </a:rPr>
              <a:t>다음으로 저항을 추가합니다. </a:t>
            </a:r>
            <a:r>
              <a:rPr lang="ko-KR" altLang="en-US" sz="1600" dirty="0">
                <a:effectLst/>
                <a:ea typeface="Malgun Gothic" panose="020B0503020000020004" pitchFamily="50" charset="-127"/>
              </a:rPr>
              <a:t>심볼선택 창으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로 돌아</a:t>
            </a:r>
            <a:r>
              <a:rPr lang="ko-KR" altLang="en-US" sz="1600" dirty="0">
                <a:effectLst/>
                <a:ea typeface="Malgun Gothic" panose="020B0503020000020004" pitchFamily="50" charset="-127"/>
              </a:rPr>
              <a:t>가서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이번에는 상단의 필터 상자에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R</a:t>
            </a:r>
            <a:r>
              <a:rPr lang="en-US" altLang="ko-KR" sz="1600" dirty="0">
                <a:effectLst/>
                <a:ea typeface="Malgun Gothic" panose="020B0503020000020004" pitchFamily="50" charset="-127"/>
              </a:rPr>
              <a:t>_US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을 입력하여 저항을 검색해 </a:t>
            </a:r>
            <a:r>
              <a:rPr lang="ko-KR" altLang="en-US" sz="1600" dirty="0">
                <a:ea typeface="Malgun Gothic" panose="020B0503020000020004" pitchFamily="50" charset="-127"/>
              </a:rPr>
              <a:t>합니다</a:t>
            </a:r>
            <a:r>
              <a:rPr lang="en-US" altLang="ko-KR" sz="1600" dirty="0"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sz="1600" dirty="0">
                <a:effectLst/>
                <a:ea typeface="Malgun Gothic" panose="020B0503020000020004" pitchFamily="50" charset="-127"/>
              </a:rPr>
              <a:t>R_US</a:t>
            </a:r>
            <a:r>
              <a:rPr lang="ko-KR" altLang="en-US" sz="1600" dirty="0">
                <a:effectLst/>
                <a:ea typeface="Malgun Gothic" panose="020B0503020000020004" pitchFamily="50" charset="-127"/>
              </a:rPr>
              <a:t>는 저항으로</a:t>
            </a:r>
            <a:r>
              <a:rPr lang="en-US" altLang="ko-KR" sz="1600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ANSI 스타일 지그재그 기호를 선호하는 사용자를 위해 R_US 기호도 사용할 수 있습니다.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ko-KR" sz="1600" dirty="0">
                <a:effectLst/>
                <a:ea typeface="Malgun Gothic" panose="020B0503020000020004" pitchFamily="50" charset="-127"/>
              </a:rPr>
              <a:t>저항 기호를 선택하고 회로도에 추가합니다. 마지막으로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LED에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전원을 공급하기 위해 배터리를 추가합니다. 장치 라이브러리에는 적절한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Battery_Cell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기호가 있습니다.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B72EF-AD76-79C9-D9BB-92F7B39A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79" y="3547234"/>
            <a:ext cx="7087589" cy="274358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971D8A-C34F-3465-1BBF-B93A8666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 전류 제한 저항을 추가합니다. 기호 선택기로 돌아가되 이번에는 상단의 필터 상자에 R을 입력하여 저항을 검색해 보십시오. 다시 말하지만, 장치 라이브러리에서 찾을 수 있습니다. R 장치는 IEC 스타일 직사각형 저항기 기호입니다. ANSI 스타일 지그재그 기호를 선호하는 사용자를 위해 R_US 기호도 사용할 수 있습니다. 저항 기호를 선택하고 회로도에 추가합니다. 마지막으로 LED에 전원을 공급하기 위해 배터리를 추가합니다. 장치 라이브러리에는 적절한 Battery_Cell 기호가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en-US" altLang="ko-KR" dirty="0" err="1"/>
              <a:t>kiCad</a:t>
            </a:r>
            <a:r>
              <a:rPr lang="ko-KR" altLang="en-US" dirty="0"/>
              <a:t> 설치하기  </a:t>
            </a:r>
          </a:p>
        </p:txBody>
      </p:sp>
      <p:pic>
        <p:nvPicPr>
          <p:cNvPr id="3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FF5DAD-5D8E-8ACE-9EA7-B574B146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67" y="3658945"/>
            <a:ext cx="1635902" cy="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B340-D6F4-8998-1454-342F8173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배치하기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5903F-ADCC-CCDB-2327-6BC7E170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626" cy="435133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그런 왼쪽 그림과 같이 기호를 서로에 대해 올바르게 배치합니다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기호를 선택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및 회전하여 이 작업을 수행합니다</a:t>
            </a:r>
            <a:r>
              <a:rPr lang="en-US" altLang="ko-KR" sz="1400" dirty="0"/>
              <a:t>.
</a:t>
            </a:r>
            <a:r>
              <a:rPr lang="ko-KR" altLang="en-US" sz="1400" dirty="0"/>
              <a:t>이동 및 회전된 기호가 있는 도식</a:t>
            </a:r>
            <a:r>
              <a:rPr lang="en-US" altLang="ko-KR" sz="1400" dirty="0"/>
              <a:t>(Schematic with Symbols Moved and Rotated)
</a:t>
            </a:r>
            <a:r>
              <a:rPr lang="en-US" altLang="ko-KR" sz="1400" dirty="0" err="1"/>
              <a:t>KiCad</a:t>
            </a:r>
            <a:r>
              <a:rPr lang="en-US" altLang="ko-KR" sz="1400" dirty="0"/>
              <a:t> 7.0</a:t>
            </a:r>
            <a:r>
              <a:rPr lang="ko-KR" altLang="en-US" sz="1400" dirty="0"/>
              <a:t>에서는 개체를 클릭하여 개체를 선택합니다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선택된 개체를 이동하거나 삭제할 수 있습니다</a:t>
            </a:r>
            <a:r>
              <a:rPr lang="en-US" altLang="ko-KR" sz="1400" dirty="0"/>
              <a:t>.  </a:t>
            </a:r>
            <a:r>
              <a:rPr lang="ko-KR" altLang="en-US" sz="1400" dirty="0" err="1"/>
              <a:t>우클릭하여</a:t>
            </a:r>
            <a:r>
              <a:rPr lang="ko-KR" altLang="en-US" sz="1400" dirty="0"/>
              <a:t> 메뉴를 선택할 수 있습니다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Shift+</a:t>
            </a:r>
            <a:r>
              <a:rPr lang="ko-KR" altLang="en-US" sz="1400" dirty="0"/>
              <a:t>클릭으로 선택 항목에 개체를 추가하거나 </a:t>
            </a:r>
            <a:r>
              <a:rPr lang="en-US" altLang="ko-KR" sz="1400" dirty="0" err="1"/>
              <a:t>Ctrl+Shift</a:t>
            </a:r>
            <a:r>
              <a:rPr lang="en-US" altLang="ko-KR" sz="1400" dirty="0"/>
              <a:t>+</a:t>
            </a:r>
            <a:r>
              <a:rPr lang="ko-KR" altLang="en-US" sz="1400" dirty="0"/>
              <a:t>클릭</a:t>
            </a:r>
            <a:r>
              <a:rPr lang="en-US" altLang="ko-KR" sz="1400" dirty="0"/>
              <a:t>(macOS: </a:t>
            </a:r>
            <a:r>
              <a:rPr lang="en-US" altLang="ko-KR" sz="1400" dirty="0" err="1"/>
              <a:t>Cmd+Shift</a:t>
            </a:r>
            <a:r>
              <a:rPr lang="en-US" altLang="ko-KR" sz="1400" dirty="0"/>
              <a:t>+</a:t>
            </a:r>
            <a:r>
              <a:rPr lang="ko-KR" altLang="en-US" sz="1400" dirty="0"/>
              <a:t>클릭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사용하여 개체를 제거할 수 있습니다</a:t>
            </a:r>
            <a:r>
              <a:rPr lang="en-US" altLang="ko-KR" sz="1400" dirty="0"/>
              <a:t>. Ctrl+</a:t>
            </a:r>
            <a:r>
              <a:rPr lang="ko-KR" altLang="en-US" sz="1400" dirty="0"/>
              <a:t>클릭</a:t>
            </a:r>
            <a:r>
              <a:rPr lang="en-US" altLang="ko-KR" sz="1400" dirty="0"/>
              <a:t>(macOS: 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+</a:t>
            </a:r>
            <a:r>
              <a:rPr lang="ko-KR" altLang="en-US" sz="1400" dirty="0"/>
              <a:t>클릭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사용하여 항목의 선택 상태를 전환할 수 있습니다</a:t>
            </a:r>
            <a:r>
              <a:rPr lang="en-US" altLang="ko-KR" sz="1400" dirty="0"/>
              <a:t>.
</a:t>
            </a:r>
            <a:r>
              <a:rPr lang="ko-KR" altLang="en-US" sz="1400" dirty="0"/>
              <a:t>드래그 선택도 가능합니다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왼쪽에서 오른쪽으로 </a:t>
            </a:r>
            <a:r>
              <a:rPr lang="ko-KR" altLang="en-US" sz="1400" dirty="0" err="1"/>
              <a:t>드래그하면</a:t>
            </a:r>
            <a:r>
              <a:rPr lang="ko-KR" altLang="en-US" sz="1400" dirty="0"/>
              <a:t> 선택 상자로 완전히 둘러싸인 개체가 선택되고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오른쪽에서 왼쪽으로 </a:t>
            </a:r>
            <a:r>
              <a:rPr lang="ko-KR" altLang="en-US" sz="1400" dirty="0" err="1"/>
              <a:t>드래그하면</a:t>
            </a:r>
            <a:r>
              <a:rPr lang="ko-KR" altLang="en-US" sz="1400" dirty="0"/>
              <a:t> 선택 상자로 부분적으로 둘러싸인 개체도 선택됩니다</a:t>
            </a:r>
            <a:r>
              <a:rPr lang="en-US" altLang="ko-KR" sz="1400" dirty="0"/>
              <a:t>. Shift, </a:t>
            </a:r>
            <a:r>
              <a:rPr lang="en-US" altLang="ko-KR" sz="1400" dirty="0" err="1"/>
              <a:t>Ctrl+Shift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Cmd+Shift</a:t>
            </a:r>
            <a:r>
              <a:rPr lang="en-US" altLang="ko-KR" sz="1400" dirty="0"/>
              <a:t>) </a:t>
            </a:r>
            <a:r>
              <a:rPr lang="ko-KR" altLang="en-US" sz="1400" dirty="0"/>
              <a:t>및 </a:t>
            </a:r>
            <a:r>
              <a:rPr lang="en-US" altLang="ko-KR" sz="1400" dirty="0"/>
              <a:t>Ctrl(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)</a:t>
            </a:r>
            <a:r>
              <a:rPr lang="ko-KR" altLang="en-US" sz="1400" dirty="0"/>
              <a:t>을 드래그 선택과 함께 사용하여 각각 선택 항목에서 추가</a:t>
            </a:r>
            <a:r>
              <a:rPr lang="en-US" altLang="ko-KR" sz="1400" dirty="0"/>
              <a:t>, </a:t>
            </a:r>
            <a:r>
              <a:rPr lang="ko-KR" altLang="en-US" sz="1400" dirty="0"/>
              <a:t>빼기 또는 </a:t>
            </a:r>
            <a:r>
              <a:rPr lang="ko-KR" altLang="en-US" sz="1400" dirty="0" err="1"/>
              <a:t>토글할</a:t>
            </a:r>
            <a:r>
              <a:rPr lang="ko-KR" altLang="en-US" sz="1400" dirty="0"/>
              <a:t> 수도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520267-CDA6-57A9-3CC4-78A32C0C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07" y="1825625"/>
            <a:ext cx="4517093" cy="37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0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A72A6-A51A-BE07-532B-BC5C0DC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와이어링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05E24-CD3B-00C7-8ED4-53AAB304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기호 핀에는 모두 작은 원이 있어 연결되어 있지 않음을 나타냅니다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스크린샷과 같이 심볼 핀 사이에 와이어를 그려 문제를 해결합니다</a:t>
            </a:r>
            <a:r>
              <a:rPr lang="en-US" altLang="ko-KR" sz="1600" dirty="0"/>
              <a:t>. , </a:t>
            </a:r>
            <a:r>
              <a:rPr lang="ko-KR" altLang="en-US" sz="1600" dirty="0"/>
              <a:t>오른쪽 도구 모음</a:t>
            </a:r>
            <a:r>
              <a:rPr lang="en-US" altLang="ko-KR" sz="1600" dirty="0"/>
              <a:t>“</a:t>
            </a:r>
            <a:r>
              <a:rPr lang="ko-KR" altLang="en-US" sz="1600" dirty="0"/>
              <a:t>와이어 추가</a:t>
            </a:r>
            <a:r>
              <a:rPr lang="en-US" altLang="ko-KR" sz="1600" dirty="0"/>
              <a:t>”</a:t>
            </a:r>
            <a:r>
              <a:rPr lang="ko-KR" altLang="en-US" sz="1600" dirty="0"/>
              <a:t> 버튼을</a:t>
            </a:r>
            <a:r>
              <a:rPr lang="en-US" altLang="ko-KR" sz="1600" dirty="0"/>
              <a:t>, W </a:t>
            </a:r>
            <a:r>
              <a:rPr lang="ko-KR" altLang="en-US" sz="1600" dirty="0"/>
              <a:t>단축키를 사용합니다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클릭하여 와이어 그리기를 시작하고 기호 핀을 클릭하거나 아무 곳이나 두 번 클릭하여 와이어 그리기를 마칩니다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Esc </a:t>
            </a:r>
            <a:r>
              <a:rPr lang="ko-KR" altLang="en-US" sz="1600" dirty="0"/>
              <a:t>키를 누르면 와이어 그리기가 취소됩니다</a:t>
            </a:r>
            <a:r>
              <a:rPr lang="en-US" altLang="ko-KR" sz="1600" dirty="0"/>
              <a:t>.
</a:t>
            </a:r>
            <a:r>
              <a:rPr lang="ko-KR" altLang="en-US" sz="1600" dirty="0"/>
              <a:t>와이어를 그리는 또 다른 편리한 방법은 연결되지 않은 핀 위로 마우스를 가져가는 것입니다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마우스 커서가 변경되어 해당 위치에서 시작하여 와이어를 그릴 수 있음을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핀을 클릭하면 자동으로 와이어 그리기가 시작됩니다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5389E-9C85-C52C-A358-0F01E2C4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50" y="1825624"/>
            <a:ext cx="878602" cy="854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A4D5EA-8150-6223-3606-A9ACB8FE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957" y="1825624"/>
            <a:ext cx="3774843" cy="38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1763-DC50-9124-DB7E-6D25AA65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VCC</a:t>
            </a:r>
            <a:r>
              <a:rPr lang="ko-KR" altLang="en-US" dirty="0"/>
              <a:t>와</a:t>
            </a:r>
            <a:r>
              <a:rPr lang="en-US" altLang="ko-KR" dirty="0"/>
              <a:t> GND </a:t>
            </a:r>
            <a:r>
              <a:rPr lang="ko-KR" altLang="en-US" dirty="0"/>
              <a:t>추가하기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190AF-6AA2-9FFF-59C7-D1073D3D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9861" cy="435133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그런 다음 회로도에 전원 및 접지 기호를 추가합니다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이러한 간단한 회로도에서 반드시 필요한 것은 아니지만 큰 회로도를 더 쉽게 이해할 수 있습니다</a:t>
            </a:r>
            <a:r>
              <a:rPr lang="en-US" altLang="ko-KR" sz="1400" dirty="0"/>
              <a:t>.
</a:t>
            </a:r>
            <a:r>
              <a:rPr lang="ko-KR" altLang="en-US" sz="1400" dirty="0"/>
              <a:t>여러 전원 및 접지 기호는 전원 기호 라이브러리에서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이러한 기호를 추가하는 단축키가 있습니다</a:t>
            </a:r>
            <a:r>
              <a:rPr lang="en-US" altLang="ko-KR" sz="1400" dirty="0"/>
              <a:t>. “</a:t>
            </a:r>
            <a:r>
              <a:rPr lang="ko-KR" altLang="en-US" sz="1400" dirty="0" err="1"/>
              <a:t>전원기호추가</a:t>
            </a:r>
            <a:r>
              <a:rPr lang="en-US" altLang="ko-KR" sz="1400" dirty="0"/>
              <a:t>”</a:t>
            </a:r>
            <a:r>
              <a:rPr lang="ko-KR" altLang="en-US" sz="1400" dirty="0"/>
              <a:t> 버튼을 클릭하거나</a:t>
            </a:r>
            <a:r>
              <a:rPr lang="en-US" altLang="ko-KR" sz="1400" dirty="0"/>
              <a:t>, P </a:t>
            </a:r>
            <a:r>
              <a:rPr lang="ko-KR" altLang="en-US" sz="1400" dirty="0"/>
              <a:t>단축키를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하면 심볼선택 대화상자가 표시되지만 전원관련 심볼 라이브러리만 표시됩니다</a:t>
            </a:r>
            <a:r>
              <a:rPr lang="en-US" altLang="ko-KR" sz="1400" dirty="0"/>
              <a:t>.
VCC </a:t>
            </a:r>
            <a:r>
              <a:rPr lang="ko-KR" altLang="en-US" sz="1400" dirty="0"/>
              <a:t>기호와 </a:t>
            </a:r>
            <a:r>
              <a:rPr lang="en-US" altLang="ko-KR" sz="1400" dirty="0"/>
              <a:t>GND </a:t>
            </a:r>
            <a:r>
              <a:rPr lang="ko-KR" altLang="en-US" sz="1400" dirty="0"/>
              <a:t>기호를 추가한 후 전선으로 회로에 연결합니다</a:t>
            </a:r>
            <a:r>
              <a:rPr lang="en-US" altLang="ko-KR" sz="1400" dirty="0"/>
              <a:t>.
</a:t>
            </a:r>
            <a:r>
              <a:rPr lang="ko-KR" altLang="en-US" sz="1400" dirty="0"/>
              <a:t>마지막으로 </a:t>
            </a:r>
            <a:r>
              <a:rPr lang="en-US" altLang="ko-KR" sz="1400" dirty="0"/>
              <a:t>LED</a:t>
            </a:r>
            <a:r>
              <a:rPr lang="ko-KR" altLang="en-US" sz="1400" dirty="0"/>
              <a:t>와 저항 사이의 전선에 라벨을 추가합니다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라벨은 회로 배선의 고유한 이름을 정하는 것 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간단한 회로에서는 필요하지 않을 수 있지만 중요한 회로배선</a:t>
            </a:r>
            <a:r>
              <a:rPr lang="en-US" altLang="ko-KR" sz="1400" dirty="0"/>
              <a:t>(net)</a:t>
            </a:r>
            <a:r>
              <a:rPr lang="ko-KR" altLang="en-US" sz="1400" dirty="0"/>
              <a:t>에 라벨을 지정하는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오른쪽 도구 모음</a:t>
            </a:r>
            <a:r>
              <a:rPr lang="en-US" altLang="ko-KR" sz="1400" dirty="0"/>
              <a:t> 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넷라벨</a:t>
            </a:r>
            <a:r>
              <a:rPr lang="en-US" altLang="ko-KR" sz="1400" dirty="0"/>
              <a:t> </a:t>
            </a:r>
            <a:r>
              <a:rPr lang="ko-KR" altLang="en-US" sz="1400" dirty="0"/>
              <a:t>버튼을 클릭하거나</a:t>
            </a:r>
            <a:r>
              <a:rPr lang="en-US" altLang="ko-KR" sz="1400" dirty="0"/>
              <a:t>  L</a:t>
            </a:r>
            <a:r>
              <a:rPr lang="ko-KR" altLang="en-US" sz="1400" dirty="0"/>
              <a:t>단축키를 사용합니다</a:t>
            </a:r>
            <a:r>
              <a:rPr lang="en-US" altLang="ko-KR" sz="1400" dirty="0"/>
              <a:t>. 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14555F-F8B5-FFBB-7424-E4E632F1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28" y="1292087"/>
            <a:ext cx="3384904" cy="4651513"/>
          </a:xfrm>
          <a:prstGeom prst="rect">
            <a:avLst/>
          </a:prstGeom>
        </p:spPr>
      </p:pic>
      <p:pic>
        <p:nvPicPr>
          <p:cNvPr id="28674" name="Picture 2" descr="add power 24">
            <a:extLst>
              <a:ext uri="{FF2B5EF4-FFF2-40B4-BE49-F238E27FC236}">
                <a16:creationId xmlns:a16="http://schemas.microsoft.com/office/drawing/2014/main" id="{6ECC9867-63C6-6BA2-F7C1-1908DD95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66" y="1428578"/>
            <a:ext cx="659158" cy="65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add label 24">
            <a:extLst>
              <a:ext uri="{FF2B5EF4-FFF2-40B4-BE49-F238E27FC236}">
                <a16:creationId xmlns:a16="http://schemas.microsoft.com/office/drawing/2014/main" id="{A06B37F5-BA6F-A0CE-4CF3-BFF48331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64" y="4440686"/>
            <a:ext cx="659157" cy="6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8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89FEF-90A4-A3DE-9F4F-71A676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심볼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회로 부품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1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주석달기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F6A4E-B1C0-AF56-CC2B-317831BF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910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각 심볼에는 고유한 번호가 부여되어야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저항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IC, </a:t>
            </a:r>
            <a:r>
              <a:rPr lang="ko-KR" altLang="en-US" sz="1600" dirty="0" err="1"/>
              <a:t>캐패시터에</a:t>
            </a:r>
            <a:r>
              <a:rPr lang="en-US" altLang="ko-KR" sz="1600" dirty="0"/>
              <a:t> </a:t>
            </a:r>
            <a:r>
              <a:rPr lang="ko-KR" altLang="en-US" sz="1600" dirty="0"/>
              <a:t>따라서 고유한 번호를 부여하는 것을 </a:t>
            </a:r>
            <a:r>
              <a:rPr lang="en-US" altLang="ko-KR" sz="1600" dirty="0"/>
              <a:t>“</a:t>
            </a:r>
            <a:r>
              <a:rPr lang="ko-KR" altLang="en-US" sz="1600" dirty="0"/>
              <a:t>주석</a:t>
            </a:r>
            <a:r>
              <a:rPr lang="en-US" altLang="ko-KR" sz="1600" dirty="0"/>
              <a:t>”</a:t>
            </a:r>
            <a:r>
              <a:rPr lang="ko-KR" altLang="en-US" sz="1600" dirty="0"/>
              <a:t>이라고 합니다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C1, U2, R12…).
</a:t>
            </a:r>
            <a:r>
              <a:rPr lang="ko-KR" altLang="en-US" sz="1600" dirty="0"/>
              <a:t>기본적으로 </a:t>
            </a:r>
            <a:r>
              <a:rPr lang="en-US" altLang="ko-KR" sz="1600" dirty="0" err="1"/>
              <a:t>KiCad</a:t>
            </a:r>
            <a:r>
              <a:rPr lang="en-US" altLang="ko-KR" sz="1600" dirty="0"/>
              <a:t> 7.0</a:t>
            </a:r>
            <a:r>
              <a:rPr lang="ko-KR" altLang="en-US" sz="1600" dirty="0"/>
              <a:t>에서는 심볼이 회로도에 추가될 때 자동으로 주석이 추가됩니다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자동 주석은 왼쪽 도구 모음의 </a:t>
            </a:r>
            <a:r>
              <a:rPr lang="en-US" altLang="ko-KR" sz="1600" dirty="0"/>
              <a:t>“</a:t>
            </a:r>
            <a:r>
              <a:rPr lang="ko-KR" altLang="en-US" sz="1600" dirty="0"/>
              <a:t>주석</a:t>
            </a:r>
            <a:r>
              <a:rPr lang="en-US" altLang="ko-KR" sz="1600" dirty="0"/>
              <a:t>”</a:t>
            </a:r>
            <a:r>
              <a:rPr lang="ko-KR" altLang="en-US" sz="1600" dirty="0"/>
              <a:t> 버튼을 사용하여 활성화하거나 비활성화할 수 있습니다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이 가이드에서는 필요하지 않지만 상단 도구 모음의 </a:t>
            </a:r>
            <a:r>
              <a:rPr lang="en-US" altLang="ko-KR" sz="1600" dirty="0"/>
              <a:t>“</a:t>
            </a:r>
            <a:r>
              <a:rPr lang="ko-KR" altLang="en-US" sz="1600" dirty="0"/>
              <a:t>주석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사용하여 심볼에 수동으로 주석을 달거나 다시 주석을 달 수 있습니다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CAEBA-9ADC-F736-BC10-7D03BD9E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429000"/>
            <a:ext cx="462456" cy="4492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CA359-82DE-C4D2-F8CA-920E4E47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841" y="2270885"/>
            <a:ext cx="5291958" cy="390607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BBB65F8-A2E7-B7AD-86BD-36B5A9816A8D}"/>
              </a:ext>
            </a:extLst>
          </p:cNvPr>
          <p:cNvSpPr/>
          <p:nvPr/>
        </p:nvSpPr>
        <p:spPr>
          <a:xfrm>
            <a:off x="10111409" y="5108712"/>
            <a:ext cx="1010218" cy="2385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7121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7990-0E76-C3C8-C568-0C4161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심볼 속성 할당하기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9ABC5-AC42-B4D3-D292-0E7092886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7043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그런 다음 각 부품의 값을 입력합니다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저항은 </a:t>
            </a:r>
            <a:r>
              <a:rPr lang="en-US" altLang="ko-KR" sz="1600" dirty="0"/>
              <a:t>ohm, </a:t>
            </a:r>
            <a:r>
              <a:rPr lang="ko-KR" altLang="en-US" sz="1600" dirty="0"/>
              <a:t>배터리는 </a:t>
            </a:r>
            <a:r>
              <a:rPr lang="en-US" altLang="ko-KR" sz="1600" dirty="0"/>
              <a:t>volt. </a:t>
            </a:r>
          </a:p>
          <a:p>
            <a:r>
              <a:rPr lang="ko-KR" altLang="en-US" sz="1600" dirty="0"/>
              <a:t>회로도에서</a:t>
            </a:r>
            <a:r>
              <a:rPr lang="en-US" altLang="ko-KR" sz="1600" dirty="0"/>
              <a:t> LED </a:t>
            </a:r>
            <a:r>
              <a:rPr lang="ko-KR" altLang="en-US" sz="1600" dirty="0"/>
              <a:t>심볼을 선택하고 마우스 오른쪽 버튼을 클릭한 다음 속성을 선택하거나 </a:t>
            </a:r>
            <a:r>
              <a:rPr lang="en-US" altLang="ko-KR" sz="1600" dirty="0"/>
              <a:t>E</a:t>
            </a:r>
            <a:r>
              <a:rPr lang="ko-KR" altLang="en-US" sz="1600" dirty="0"/>
              <a:t>키를 누릅니다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프로젝트는 빨간색 </a:t>
            </a:r>
            <a:r>
              <a:rPr lang="en-US" altLang="ko-KR" sz="1600" dirty="0"/>
              <a:t>LED</a:t>
            </a:r>
            <a:r>
              <a:rPr lang="ko-KR" altLang="en-US" sz="1600" dirty="0"/>
              <a:t>를 사용하므로 값 필드를 빨간색으로 변경합니다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실제 프로젝트에서는 </a:t>
            </a:r>
            <a:r>
              <a:rPr lang="en-US" altLang="ko-KR" sz="1600" dirty="0"/>
              <a:t>LED </a:t>
            </a:r>
            <a:r>
              <a:rPr lang="ko-KR" altLang="en-US" sz="1600" dirty="0"/>
              <a:t>제조업체의 부품 번호를 여기에 쓰는 것이 더 나을 수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각 심볼의 속성에서 이 값을 개별적으로 편집할 수 있습니다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이 프로젝트는 </a:t>
            </a:r>
            <a:r>
              <a:rPr lang="en-US" altLang="ko-KR" sz="1600" dirty="0"/>
              <a:t>3V </a:t>
            </a:r>
            <a:r>
              <a:rPr lang="ko-KR" altLang="en-US" sz="1600" dirty="0"/>
              <a:t>리튬 코인 셀 배터리를 사용하므로 </a:t>
            </a:r>
            <a:r>
              <a:rPr lang="en-US" altLang="ko-KR" sz="1600" dirty="0"/>
              <a:t>BT1</a:t>
            </a:r>
            <a:r>
              <a:rPr lang="ko-KR" altLang="en-US" sz="1600" dirty="0"/>
              <a:t>의 값 필드를 </a:t>
            </a:r>
            <a:r>
              <a:rPr lang="en-US" altLang="ko-KR" sz="1600" dirty="0"/>
              <a:t>3V</a:t>
            </a:r>
            <a:r>
              <a:rPr lang="ko-KR" altLang="en-US" sz="1600" dirty="0"/>
              <a:t>로 변경합니다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저항의 값을 </a:t>
            </a:r>
            <a:r>
              <a:rPr lang="en-US" altLang="ko-KR" sz="1600" dirty="0"/>
              <a:t>1k</a:t>
            </a:r>
            <a:r>
              <a:rPr lang="ko-KR" altLang="en-US" sz="1600" dirty="0"/>
              <a:t>로 변경합니다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0CBA89-2F63-A260-0811-98B08E9367E0}"/>
              </a:ext>
            </a:extLst>
          </p:cNvPr>
          <p:cNvGrpSpPr/>
          <p:nvPr/>
        </p:nvGrpSpPr>
        <p:grpSpPr>
          <a:xfrm>
            <a:off x="5675648" y="536713"/>
            <a:ext cx="3177761" cy="4376475"/>
            <a:chOff x="7542987" y="1341782"/>
            <a:chExt cx="3177761" cy="43764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37B6A1-56E2-EA5C-7FC6-B189B161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2987" y="1341782"/>
              <a:ext cx="2922917" cy="4376475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1DE616-A6DD-7C6D-D0A3-03A39D32CA8B}"/>
                </a:ext>
              </a:extLst>
            </p:cNvPr>
            <p:cNvSpPr/>
            <p:nvPr/>
          </p:nvSpPr>
          <p:spPr>
            <a:xfrm>
              <a:off x="7755835" y="3667538"/>
              <a:ext cx="1010218" cy="23854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90296A-37F3-5A9A-044C-DBD3EC270F3E}"/>
                </a:ext>
              </a:extLst>
            </p:cNvPr>
            <p:cNvSpPr/>
            <p:nvPr/>
          </p:nvSpPr>
          <p:spPr>
            <a:xfrm>
              <a:off x="9568069" y="2925416"/>
              <a:ext cx="1010218" cy="23854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539F850-E7B3-E062-0308-C844B840477F}"/>
                </a:ext>
              </a:extLst>
            </p:cNvPr>
            <p:cNvSpPr/>
            <p:nvPr/>
          </p:nvSpPr>
          <p:spPr>
            <a:xfrm>
              <a:off x="9710530" y="4321836"/>
              <a:ext cx="1010218" cy="23854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FD35D43-914A-CE2F-F356-DEBD2BA7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91" y="3844840"/>
            <a:ext cx="4232852" cy="3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AABB-F1F9-B19C-3AB9-C7BF3EFA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Foot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할당하기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D1E94-2093-C16B-B12D-2E4AB397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5625"/>
            <a:ext cx="5174973" cy="4351338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마지막으로 각 심볼에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지정합니다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err="1"/>
              <a:t>KiCad</a:t>
            </a:r>
            <a:r>
              <a:rPr lang="ko-KR" altLang="en-US" sz="1200" dirty="0"/>
              <a:t>는 회로도의 심볼</a:t>
            </a:r>
            <a:r>
              <a:rPr lang="en-US" altLang="ko-KR" sz="1200" dirty="0"/>
              <a:t>(</a:t>
            </a:r>
            <a:r>
              <a:rPr lang="ko-KR" altLang="en-US" sz="1200" dirty="0"/>
              <a:t>부품</a:t>
            </a:r>
            <a:r>
              <a:rPr lang="en-US" altLang="ko-KR" sz="1200" dirty="0"/>
              <a:t>)</a:t>
            </a:r>
            <a:r>
              <a:rPr lang="ko-KR" altLang="en-US" sz="1200" dirty="0"/>
              <a:t>에 일대일로 대응되는 </a:t>
            </a:r>
            <a:r>
              <a:rPr lang="en-US" altLang="ko-KR" sz="1200" dirty="0"/>
              <a:t>PCB</a:t>
            </a:r>
            <a:r>
              <a:rPr lang="ko-KR" altLang="en-US" sz="1200" dirty="0"/>
              <a:t>의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지정하는 방식으로 심볼</a:t>
            </a:r>
            <a:r>
              <a:rPr lang="en-US" altLang="ko-KR" sz="1200" dirty="0"/>
              <a:t> – footprint</a:t>
            </a:r>
            <a:r>
              <a:rPr lang="ko-KR" altLang="en-US" sz="1200" dirty="0"/>
              <a:t>를 매칭 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심볼에 따라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가 미리 할당되어 있지만</a:t>
            </a:r>
            <a:r>
              <a:rPr lang="en-US" altLang="ko-KR" sz="1200" dirty="0"/>
              <a:t>,</a:t>
            </a:r>
            <a:r>
              <a:rPr lang="ko-KR" altLang="en-US" sz="1200" dirty="0"/>
              <a:t> 대개의 심볼은 여러 개의 선택가능한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가 있으므로 사용자는 적절한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선택해야 합니다</a:t>
            </a:r>
            <a:r>
              <a:rPr lang="en-US" altLang="ko-KR" sz="1200" dirty="0"/>
              <a:t>.
Footprint</a:t>
            </a:r>
            <a:r>
              <a:rPr lang="ko-KR" altLang="en-US" sz="1200" dirty="0"/>
              <a:t>를 할당하는 방법에는 여러 가지가 있지만 한 가지 편리한 방법은 상단 도구 모음에서 </a:t>
            </a:r>
            <a:r>
              <a:rPr lang="en-US" altLang="ko-KR" sz="1200" dirty="0"/>
              <a:t>“footprint </a:t>
            </a:r>
            <a:r>
              <a:rPr lang="ko-KR" altLang="en-US" sz="1200" dirty="0"/>
              <a:t>할당</a:t>
            </a:r>
            <a:r>
              <a:rPr lang="en-US" altLang="ko-KR" sz="1200" dirty="0"/>
              <a:t> </a:t>
            </a:r>
            <a:r>
              <a:rPr lang="ko-KR" altLang="en-US" sz="1200" dirty="0"/>
              <a:t>도구</a:t>
            </a:r>
            <a:r>
              <a:rPr lang="en-US" altLang="ko-KR" sz="1200" dirty="0"/>
              <a:t>”</a:t>
            </a:r>
            <a:r>
              <a:rPr lang="ko-KR" altLang="en-US" sz="1200" dirty="0"/>
              <a:t>버튼을 클릭하여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 할당 도구를 사용하는 것입니다</a:t>
            </a:r>
            <a:r>
              <a:rPr lang="en-US" altLang="ko-KR" sz="1200" dirty="0"/>
              <a:t>.
 footprint</a:t>
            </a:r>
            <a:r>
              <a:rPr lang="ko-KR" altLang="en-US" sz="1200" dirty="0"/>
              <a:t> 할당 도구 창의 왼쪽 창에는 사용 가능한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 라이브러리가 나열됩니다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가운데 창에는 회로도의 기호가 표시됩니다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모든 기호에는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가 할당할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오른쪽 창에는 가운데 창에서 선택한 기호에 대해 선택할 수 있는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가 표시됩니다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심볼에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지정하려면 가운데 창에서 심볼을 선택하고 오른쪽 창에서 원하는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두 번 클릭합니다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오른쪽 </a:t>
            </a:r>
            <a:r>
              <a:rPr lang="en-US" altLang="ko-KR" sz="1200" dirty="0"/>
              <a:t>footprint </a:t>
            </a:r>
            <a:r>
              <a:rPr lang="ko-KR" altLang="en-US" sz="1200" dirty="0"/>
              <a:t>라이브러리에서</a:t>
            </a:r>
            <a:r>
              <a:rPr lang="en-US" altLang="ko-KR" sz="1200" dirty="0"/>
              <a:t> </a:t>
            </a:r>
            <a:r>
              <a:rPr lang="ko-KR" altLang="en-US" sz="1200" dirty="0"/>
              <a:t>항목을 마우스 오른쪽 버튼으로 클릭하고 미리보기를 선택하면</a:t>
            </a:r>
            <a:r>
              <a:rPr lang="en-US" altLang="ko-KR" sz="1200" dirty="0"/>
              <a:t>, </a:t>
            </a:r>
            <a:r>
              <a:rPr lang="ko-KR" altLang="en-US" sz="1200" dirty="0"/>
              <a:t>선택하려는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미리보기 할 수 있습니다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FF69F2-5719-F307-19AE-2DD42C84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58" y="1027906"/>
            <a:ext cx="899068" cy="976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3EFC06-202D-6AC0-2E65-94AB4CD9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563" y="2040120"/>
            <a:ext cx="6384663" cy="3595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86470-A87B-C373-04D9-AD3C41FC2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921" y="541363"/>
            <a:ext cx="2160532" cy="1216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2E66F8-C510-FB6D-4B16-316F13E183F3}"/>
              </a:ext>
            </a:extLst>
          </p:cNvPr>
          <p:cNvSpPr txBox="1"/>
          <p:nvPr/>
        </p:nvSpPr>
        <p:spPr>
          <a:xfrm>
            <a:off x="10477732" y="10279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미리보기 </a:t>
            </a:r>
          </a:p>
        </p:txBody>
      </p:sp>
    </p:spTree>
    <p:extLst>
      <p:ext uri="{BB962C8B-B14F-4D97-AF65-F5344CB8AC3E}">
        <p14:creationId xmlns:p14="http://schemas.microsoft.com/office/powerpoint/2010/main" val="280803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1DCF1-CA1C-ED23-EB12-B3DC4785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Electronic Rule Check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22ED-AADA-8449-28CE-524917D0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4956313" cy="46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회로도에서 마지막으로 해야 할 일은 회로 오류점검 </a:t>
            </a:r>
            <a:r>
              <a:rPr lang="en-US" altLang="ko-KR" sz="1400" dirty="0"/>
              <a:t>Electronic Rule Check(ERC)</a:t>
            </a:r>
            <a:r>
              <a:rPr lang="ko-KR" altLang="en-US" sz="1400" dirty="0"/>
              <a:t>를 확인하는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KiCad</a:t>
            </a:r>
            <a:r>
              <a:rPr lang="ko-KR" altLang="en-US" sz="1400" dirty="0"/>
              <a:t>의 </a:t>
            </a:r>
            <a:r>
              <a:rPr lang="en-US" altLang="ko-KR" sz="1400" dirty="0"/>
              <a:t>ERC </a:t>
            </a:r>
            <a:r>
              <a:rPr lang="ko-KR" altLang="en-US" sz="1400" dirty="0"/>
              <a:t>는 회로도의 설계가 작동하는지 확인할 수 없지만 다음 사항은 점검할 수 있습니다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200" dirty="0"/>
              <a:t>연결되지 않은 핀</a:t>
            </a:r>
            <a:r>
              <a:rPr lang="en-US" altLang="ko-KR" sz="1200" dirty="0"/>
              <a:t>, </a:t>
            </a:r>
          </a:p>
          <a:p>
            <a:pPr lvl="1"/>
            <a:r>
              <a:rPr lang="ko-KR" altLang="en-US" sz="1200" dirty="0"/>
              <a:t>두 개의 전원 출력이 함께 </a:t>
            </a:r>
            <a:r>
              <a:rPr lang="ko-KR" altLang="en-US" sz="1200" dirty="0" err="1"/>
              <a:t>단락되거나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lvl="1"/>
            <a:r>
              <a:rPr lang="ko-KR" altLang="en-US" sz="1200" dirty="0"/>
              <a:t>아무 것도 전원이 공급되지 않는 전원 입력</a:t>
            </a:r>
            <a:endParaRPr lang="en-US" altLang="ko-KR" sz="1200" dirty="0"/>
          </a:p>
          <a:p>
            <a:pPr lvl="1"/>
            <a:r>
              <a:rPr lang="ko-KR" altLang="en-US" sz="1200" dirty="0"/>
              <a:t>주석이 없는 기호</a:t>
            </a:r>
            <a:endParaRPr lang="en-US" altLang="ko-KR" sz="1200" dirty="0"/>
          </a:p>
          <a:p>
            <a:pPr lvl="1"/>
            <a:r>
              <a:rPr lang="ko-KR" altLang="en-US" sz="1200" dirty="0"/>
              <a:t>순 레이블의 오타와 같은 다른 실수</a:t>
            </a:r>
            <a:endParaRPr lang="en-US" altLang="ko-KR" sz="1200" dirty="0"/>
          </a:p>
          <a:p>
            <a:r>
              <a:rPr lang="en-US" altLang="ko-KR" sz="1400" dirty="0"/>
              <a:t>ERC</a:t>
            </a:r>
            <a:r>
              <a:rPr lang="ko-KR" altLang="en-US" sz="1400" dirty="0"/>
              <a:t>의 전체 리스트를 보고 위반사항 심각도를 조정하려면 파일 → 회로도 설정</a:t>
            </a:r>
            <a:r>
              <a:rPr lang="en-US" altLang="ko-KR" sz="1400" dirty="0"/>
              <a:t>… → </a:t>
            </a:r>
            <a:r>
              <a:rPr lang="ko-KR" altLang="en-US" sz="1400" dirty="0"/>
              <a:t>위반사항 심각도를 설정할 수 있습니다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PCB </a:t>
            </a:r>
            <a:r>
              <a:rPr lang="ko-KR" altLang="en-US" sz="1400" dirty="0" err="1"/>
              <a:t>아트워킹을</a:t>
            </a:r>
            <a:r>
              <a:rPr lang="ko-KR" altLang="en-US" sz="1400" dirty="0"/>
              <a:t> 시작하기 전에 </a:t>
            </a:r>
            <a:r>
              <a:rPr lang="en-US" altLang="ko-KR" sz="1400" dirty="0"/>
              <a:t>ERC</a:t>
            </a:r>
            <a:r>
              <a:rPr lang="ko-KR" altLang="en-US" sz="1400" dirty="0"/>
              <a:t>를 실행하는 것이 좋습니다</a:t>
            </a:r>
            <a:r>
              <a:rPr lang="en-US" altLang="ko-KR" sz="1400" dirty="0"/>
              <a:t>.
</a:t>
            </a:r>
            <a:r>
              <a:rPr lang="ko-KR" altLang="en-US" sz="1400" dirty="0"/>
              <a:t>상단 도구 모음에서 </a:t>
            </a:r>
            <a:r>
              <a:rPr lang="en-US" altLang="ko-KR" sz="1400" dirty="0"/>
              <a:t>ERC </a:t>
            </a:r>
            <a:r>
              <a:rPr lang="ko-KR" altLang="en-US" sz="1400" dirty="0"/>
              <a:t>버튼을 클릭한 다음 </a:t>
            </a:r>
            <a:r>
              <a:rPr lang="en-US" altLang="ko-KR" sz="1400" dirty="0"/>
              <a:t>“ERC </a:t>
            </a:r>
            <a:r>
              <a:rPr lang="ko-KR" altLang="en-US" sz="1400" dirty="0"/>
              <a:t>실행</a:t>
            </a:r>
            <a:r>
              <a:rPr lang="en-US" altLang="ko-KR" sz="1400" dirty="0"/>
              <a:t>” </a:t>
            </a:r>
            <a:r>
              <a:rPr lang="ko-KR" altLang="en-US" sz="1400" dirty="0"/>
              <a:t>버튼을 클릭하여 </a:t>
            </a:r>
            <a:r>
              <a:rPr lang="en-US" altLang="ko-KR" sz="1400" dirty="0"/>
              <a:t>ERC</a:t>
            </a:r>
            <a:r>
              <a:rPr lang="ko-KR" altLang="en-US" sz="1400" dirty="0"/>
              <a:t>를 실행합니다</a:t>
            </a:r>
            <a:r>
              <a:rPr lang="en-US" altLang="ko-KR" sz="1400" dirty="0"/>
              <a:t>.
</a:t>
            </a:r>
            <a:r>
              <a:rPr lang="ko-KR" altLang="en-US" sz="1400" dirty="0"/>
              <a:t>이 간단한 회로도에서 </a:t>
            </a:r>
            <a:r>
              <a:rPr lang="en-US" altLang="ko-KR" sz="1400" dirty="0"/>
              <a:t>output power pin </a:t>
            </a:r>
            <a:r>
              <a:rPr lang="ko-KR" altLang="en-US" sz="1400" dirty="0"/>
              <a:t>관련 오류가 발생했습니다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DE6EF-155D-ED01-FA3B-17CB9320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270" y="871065"/>
            <a:ext cx="862450" cy="887091"/>
          </a:xfrm>
          <a:prstGeom prst="rect">
            <a:avLst/>
          </a:prstGeom>
        </p:spPr>
      </p:pic>
      <p:pic>
        <p:nvPicPr>
          <p:cNvPr id="29698" name="Picture 2" descr="ERC Violation Messages">
            <a:extLst>
              <a:ext uri="{FF2B5EF4-FFF2-40B4-BE49-F238E27FC236}">
                <a16:creationId xmlns:a16="http://schemas.microsoft.com/office/drawing/2014/main" id="{1C2A6EF5-EC26-1639-2B2E-682B1D48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89" y="2035693"/>
            <a:ext cx="5485572" cy="34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69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076EC-36BC-5856-DBBB-F72EC98D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Electronic Rule Check – Error Correction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AE20-7FAE-9C3D-2715-9A0909DD4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개별 위반을 제외하거나 각 오류 메시지를 마우스 오른쪽 버튼으로 클릭하여 전체 위반 클래스를 무시할 수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그러나 실제 설계 오류가 아니더라도 깨끗한 </a:t>
            </a:r>
            <a:r>
              <a:rPr lang="en-US" altLang="ko-KR" sz="1400" dirty="0"/>
              <a:t>ERC </a:t>
            </a:r>
            <a:r>
              <a:rPr lang="ko-KR" altLang="en-US" sz="1400" dirty="0"/>
              <a:t>보고서를 얻고 실제 문제를 놓치지 않도록 하기 위해 일반적으로 위반 사항을 해결하는 것이 좋습니다</a:t>
            </a:r>
            <a:r>
              <a:rPr lang="en-US" altLang="ko-KR" sz="1400" dirty="0"/>
              <a:t>.
</a:t>
            </a:r>
            <a:r>
              <a:rPr lang="ko-KR" altLang="en-US" sz="1400" dirty="0"/>
              <a:t>이 경우 </a:t>
            </a:r>
            <a:r>
              <a:rPr lang="en-US" altLang="ko-KR" sz="1400" dirty="0" err="1"/>
              <a:t>KiCad</a:t>
            </a:r>
            <a:r>
              <a:rPr lang="ko-KR" altLang="en-US" sz="1400" dirty="0"/>
              <a:t>는 </a:t>
            </a:r>
            <a:r>
              <a:rPr lang="en-US" altLang="ko-KR" sz="1400" dirty="0"/>
              <a:t>VCC </a:t>
            </a:r>
            <a:r>
              <a:rPr lang="ko-KR" altLang="en-US" sz="1400" dirty="0"/>
              <a:t>및 </a:t>
            </a:r>
            <a:r>
              <a:rPr lang="en-US" altLang="ko-KR" sz="1400" dirty="0"/>
              <a:t>GND </a:t>
            </a:r>
            <a:r>
              <a:rPr lang="ko-KR" altLang="en-US" sz="1400" dirty="0"/>
              <a:t>네트 모두에 대해 </a:t>
            </a:r>
            <a:r>
              <a:rPr lang="en-US" altLang="ko-KR" sz="1400" dirty="0"/>
              <a:t>"</a:t>
            </a:r>
            <a:r>
              <a:rPr lang="ko-KR" altLang="en-US" sz="1400" dirty="0"/>
              <a:t>출력 전원 핀에 의해 구동되지 않는 입력 전원 핀</a:t>
            </a:r>
            <a:r>
              <a:rPr lang="en-US" altLang="ko-KR" sz="1400" dirty="0"/>
              <a:t>"</a:t>
            </a:r>
            <a:r>
              <a:rPr lang="ko-KR" altLang="en-US" sz="1400" dirty="0"/>
              <a:t>을 보고합니다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일반적인 </a:t>
            </a:r>
            <a:r>
              <a:rPr lang="en-US" altLang="ko-KR" sz="1400" dirty="0" err="1"/>
              <a:t>KiCad</a:t>
            </a:r>
            <a:r>
              <a:rPr lang="en-US" altLang="ko-KR" sz="1400" dirty="0"/>
              <a:t> ERC </a:t>
            </a:r>
            <a:r>
              <a:rPr lang="ko-KR" altLang="en-US" sz="1400" dirty="0"/>
              <a:t>오류입니다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전력 기호는 동일한 네트에 전압 조정기의 출력과 같은 전원 출력 핀을 요구하도록 설정됩니다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그렇지 않으면 </a:t>
            </a:r>
            <a:r>
              <a:rPr lang="en-US" altLang="ko-KR" sz="1400" dirty="0" err="1"/>
              <a:t>KiCad</a:t>
            </a:r>
            <a:r>
              <a:rPr lang="ko-KR" altLang="en-US" sz="1400" dirty="0"/>
              <a:t>는 회로</a:t>
            </a:r>
            <a:r>
              <a:rPr lang="en-US" altLang="ko-KR" sz="1400" dirty="0"/>
              <a:t>(net)</a:t>
            </a:r>
            <a:r>
              <a:rPr lang="ko-KR" altLang="en-US" sz="1400" dirty="0"/>
              <a:t>가 구동되지 않는다고 생각합니다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사람에게는 </a:t>
            </a:r>
            <a:r>
              <a:rPr lang="en-US" altLang="ko-KR" sz="1400" dirty="0"/>
              <a:t>VCC</a:t>
            </a:r>
            <a:r>
              <a:rPr lang="ko-KR" altLang="en-US" sz="1400" dirty="0"/>
              <a:t>와 </a:t>
            </a:r>
            <a:r>
              <a:rPr lang="en-US" altLang="ko-KR" sz="1400" dirty="0"/>
              <a:t>GND</a:t>
            </a:r>
            <a:r>
              <a:rPr lang="ko-KR" altLang="en-US" sz="1400" dirty="0"/>
              <a:t>가 배터리에 의해 구동되는 것이 분명하지만 회로도에서 이를 명시적으로 보여줄 필요가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심볼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라이브러리에서 전원</a:t>
            </a:r>
            <a:r>
              <a:rPr lang="en-US" altLang="ko-KR" sz="1400" dirty="0"/>
              <a:t> </a:t>
            </a:r>
            <a:r>
              <a:rPr lang="ko-KR" altLang="en-US" sz="1400" dirty="0"/>
              <a:t>심볼 중에서 </a:t>
            </a:r>
            <a:r>
              <a:rPr lang="en-US" altLang="ko-KR" sz="1400" dirty="0"/>
              <a:t>PWR_FLAG</a:t>
            </a:r>
            <a:r>
              <a:rPr lang="ko-KR" altLang="en-US" sz="1400" dirty="0"/>
              <a:t>를 다음과 같이 추가하면 </a:t>
            </a:r>
            <a:r>
              <a:rPr lang="en-US" altLang="ko-KR" sz="1400" dirty="0"/>
              <a:t>ERC </a:t>
            </a:r>
            <a:r>
              <a:rPr lang="ko-KR" altLang="en-US" sz="1400" dirty="0"/>
              <a:t>오류가 해결됩니다</a:t>
            </a:r>
            <a:r>
              <a:rPr lang="en-US" altLang="ko-KR" sz="1400" dirty="0"/>
              <a:t>. </a:t>
            </a:r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B6E84-00B9-36F4-F978-222A03D2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597" y="1421295"/>
            <a:ext cx="4078034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03E0E-096C-1B03-2552-9106C99A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BOM</a:t>
            </a:r>
            <a:r>
              <a:rPr lang="ko-KR" altLang="en-US" dirty="0"/>
              <a:t> 생성하기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919F0-ABB5-E2FE-F235-B01B4D08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" y="1470991"/>
            <a:ext cx="6175516" cy="435133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마지막 선택적 단계는 프로젝트에 사용된 모든 구성요소를 나열하는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BOM(Bill Of Material,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부품표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부품 구매에서 활용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)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을 생성하는 것입니다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도구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(Tools) → BOM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생성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...(Generate BOM...)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을 클릭합니다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
</a:t>
            </a:r>
            <a:r>
              <a:rPr lang="en-US" altLang="ko-KR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KiCad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 7.0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은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Python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스크립트를 사용하여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BOM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을 생성합니다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3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개의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BOM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스크립트가 포함되어 있으며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사용자는 원하는 형식으로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BOM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을 생성하기 위해 자체 스크립트를 생성할 수도 있습니다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
</a:t>
            </a:r>
            <a:r>
              <a:rPr lang="en-US" altLang="ko-KR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bom_csv_grouped_extra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스크립트를 선택하고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[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생성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]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을 클릭합니다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BOM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정보가 포함된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CSV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파일이 프로젝트 디렉토리에 작성됩니다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BOM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생성기는 안전하게 삭제할 수 있는 중간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XML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파일도 생성합니다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CC0FB-AFDD-99B8-80E8-537CA15B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32" y="3809443"/>
            <a:ext cx="4707139" cy="25024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53E7C44-9FDB-4021-259C-BAB3ADC4943D}"/>
              </a:ext>
            </a:extLst>
          </p:cNvPr>
          <p:cNvSpPr/>
          <p:nvPr/>
        </p:nvSpPr>
        <p:spPr>
          <a:xfrm>
            <a:off x="1166191" y="4263885"/>
            <a:ext cx="1487557" cy="2385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936086-F7D4-200E-FF4C-FBBD0511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75" y="3809443"/>
            <a:ext cx="4707139" cy="250245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B3B2119-C7CA-08AC-E1A9-AA8D448FC130}"/>
              </a:ext>
            </a:extLst>
          </p:cNvPr>
          <p:cNvSpPr/>
          <p:nvPr/>
        </p:nvSpPr>
        <p:spPr>
          <a:xfrm>
            <a:off x="9574000" y="6083850"/>
            <a:ext cx="951540" cy="2385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03BAA8-2A6B-F93D-EB61-110B6908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775" y="699334"/>
            <a:ext cx="4707140" cy="25024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CB89FA3-C394-7768-14EE-B9693594AFFD}"/>
              </a:ext>
            </a:extLst>
          </p:cNvPr>
          <p:cNvSpPr/>
          <p:nvPr/>
        </p:nvSpPr>
        <p:spPr>
          <a:xfrm>
            <a:off x="6096000" y="4820478"/>
            <a:ext cx="332003" cy="268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5D607B6-3006-0CA1-2EAA-3C5CD2757598}"/>
              </a:ext>
            </a:extLst>
          </p:cNvPr>
          <p:cNvSpPr/>
          <p:nvPr/>
        </p:nvSpPr>
        <p:spPr>
          <a:xfrm rot="16200000">
            <a:off x="8852453" y="3387852"/>
            <a:ext cx="332003" cy="268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3EBCAE-E812-CE76-6AE1-BC26DBC4C9F9}"/>
              </a:ext>
            </a:extLst>
          </p:cNvPr>
          <p:cNvCxnSpPr/>
          <p:nvPr/>
        </p:nvCxnSpPr>
        <p:spPr>
          <a:xfrm>
            <a:off x="8160026" y="1470991"/>
            <a:ext cx="216673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0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499374-AC73-C8C4-98F3-F0DB38EF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3: </a:t>
            </a:r>
            <a:r>
              <a:rPr lang="en-US" altLang="ko-KR" dirty="0" err="1"/>
              <a:t>KiCad</a:t>
            </a:r>
            <a:r>
              <a:rPr lang="ko-KR" altLang="en-US" dirty="0"/>
              <a:t> </a:t>
            </a:r>
            <a:r>
              <a:rPr lang="en-US" altLang="ko-KR" dirty="0"/>
              <a:t>PCB </a:t>
            </a:r>
            <a:r>
              <a:rPr lang="ko-KR" altLang="en-US" dirty="0"/>
              <a:t>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36C8F0-33AB-F4EE-0131-BC83CC41D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20645A-8FAB-162F-277B-440E85A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478" y="3619296"/>
            <a:ext cx="1635902" cy="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BC77B6-E78E-52F2-5689-F0F69665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ko-KR" altLang="en-US" dirty="0"/>
              <a:t> 다운로드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D7C0FD-9F19-CCDA-207D-D2B60867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15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https://www.kicad.org/download/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ki CAD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다운로드 받음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kicad-7.0.x-x86_64.exe 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C0A0BF-40A9-12B2-1FCF-2120BA13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" y="2958529"/>
            <a:ext cx="5820470" cy="268027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B752954-E682-8127-80D3-BB459991E9DD}"/>
              </a:ext>
            </a:extLst>
          </p:cNvPr>
          <p:cNvSpPr/>
          <p:nvPr/>
        </p:nvSpPr>
        <p:spPr>
          <a:xfrm>
            <a:off x="1387642" y="4026568"/>
            <a:ext cx="938463" cy="4892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9960C4-C94D-C2E1-31D7-41BA2AB9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293" y="2958529"/>
            <a:ext cx="6183165" cy="268027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94B4445-832C-4B3D-851F-F95307BFA0D5}"/>
              </a:ext>
            </a:extLst>
          </p:cNvPr>
          <p:cNvSpPr/>
          <p:nvPr/>
        </p:nvSpPr>
        <p:spPr>
          <a:xfrm>
            <a:off x="6705600" y="4772526"/>
            <a:ext cx="753979" cy="33688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2196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693C7B1-946B-1195-A2F7-D118C2A2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</a:t>
            </a:r>
            <a:r>
              <a:rPr lang="ko-KR" altLang="en-US" dirty="0"/>
              <a:t> 레이어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569EF5-330F-2DE3-E951-428BAF1E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78" y="1635569"/>
            <a:ext cx="6785114" cy="45962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PCB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는 주로 중간의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substrate,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 앞면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/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뒷면 구리 도금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그리고 </a:t>
            </a:r>
            <a:r>
              <a:rPr lang="ko-KR" altLang="en-US" sz="1600" dirty="0" err="1">
                <a:solidFill>
                  <a:srgbClr val="212529"/>
                </a:solidFill>
                <a:latin typeface="aktiv-grotesk"/>
              </a:rPr>
              <a:t>절연층인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 </a:t>
            </a:r>
            <a:r>
              <a:rPr lang="ko-KR" altLang="en-US" sz="1600" dirty="0" err="1">
                <a:solidFill>
                  <a:srgbClr val="212529"/>
                </a:solidFill>
                <a:latin typeface="aktiv-grotesk"/>
              </a:rPr>
              <a:t>솔더마스크로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 구성되어 있습니다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. </a:t>
            </a:r>
          </a:p>
          <a:p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단면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PCB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는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substrate -&gt;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구리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-&gt; </a:t>
            </a:r>
            <a:r>
              <a:rPr lang="ko-KR" altLang="en-US" sz="1600" dirty="0" err="1">
                <a:solidFill>
                  <a:srgbClr val="212529"/>
                </a:solidFill>
                <a:latin typeface="aktiv-grotesk"/>
              </a:rPr>
              <a:t>솔더마스크로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구성됩니다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. </a:t>
            </a:r>
          </a:p>
          <a:p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양면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PCB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는 앞면 </a:t>
            </a:r>
            <a:r>
              <a:rPr lang="ko-KR" altLang="en-US" sz="1600" dirty="0" err="1">
                <a:solidFill>
                  <a:srgbClr val="212529"/>
                </a:solidFill>
                <a:latin typeface="aktiv-grotesk"/>
              </a:rPr>
              <a:t>솔더마스크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-&gt;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앞면 구리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-&gt; substrate -&gt;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뒷면 구리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 -&gt;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뒷면 </a:t>
            </a:r>
            <a:r>
              <a:rPr lang="ko-KR" altLang="en-US" sz="1600" dirty="0" err="1">
                <a:solidFill>
                  <a:srgbClr val="212529"/>
                </a:solidFill>
                <a:latin typeface="aktiv-grotesk"/>
              </a:rPr>
              <a:t>솔더마스크</a:t>
            </a:r>
            <a:endParaRPr lang="en-US" altLang="ko-KR" sz="1600" dirty="0">
              <a:solidFill>
                <a:srgbClr val="212529"/>
              </a:solidFill>
              <a:latin typeface="aktiv-grotesk"/>
            </a:endParaRPr>
          </a:p>
          <a:p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다층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PCB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도 제작되고 있습니다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. </a:t>
            </a:r>
          </a:p>
          <a:p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좀 더 상세한 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PCB </a:t>
            </a:r>
            <a:r>
              <a:rPr lang="ko-KR" altLang="en-US" sz="1600" dirty="0">
                <a:solidFill>
                  <a:srgbClr val="212529"/>
                </a:solidFill>
                <a:latin typeface="aktiv-grotesk"/>
              </a:rPr>
              <a:t>구성 요소는 다음과  같습니다</a:t>
            </a:r>
            <a:r>
              <a:rPr lang="en-US" altLang="ko-KR" sz="1600" dirty="0">
                <a:solidFill>
                  <a:srgbClr val="212529"/>
                </a:solidFill>
                <a:latin typeface="aktiv-grotesk"/>
              </a:rPr>
              <a:t>. </a:t>
            </a:r>
          </a:p>
          <a:p>
            <a:pPr lvl="1"/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탑 실크 스크린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부품 정보 등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인쇄용레이어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)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
탑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솔더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마스크
상단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동박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전도성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트레이스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)
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프리프레그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접착 재료
코어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: 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일반적으로 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FR-4. 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세라믹 또는 알루미늄과 같은 다른 재료가 사용될 수 있습니다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.
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프리프레그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접착 재료
바닥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동박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전도성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트레이스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)
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하단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솔더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마스크
하단 실크 스크린 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부품 정보 등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인쇄용레이어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) 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
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2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개 이상의 구리층을 사용하는 경우 양면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블랭크를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가공하여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프리프레그를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사용하여 결합합니다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. 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실크 스크린 또는 </a:t>
            </a:r>
            <a:r>
              <a:rPr lang="ko-KR" altLang="en-US" sz="1400" dirty="0" err="1">
                <a:solidFill>
                  <a:srgbClr val="212529"/>
                </a:solidFill>
                <a:latin typeface="aktiv-grotesk"/>
              </a:rPr>
              <a:t>솔더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 마스크 층은 일반적으로 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PCB</a:t>
            </a:r>
            <a:r>
              <a:rPr lang="ko-KR" altLang="en-US" sz="1400" dirty="0">
                <a:solidFill>
                  <a:srgbClr val="212529"/>
                </a:solidFill>
                <a:latin typeface="aktiv-grotesk"/>
              </a:rPr>
              <a:t>의 외부 층에만 적용됩니다</a:t>
            </a:r>
            <a:r>
              <a:rPr lang="en-US" altLang="ko-KR" sz="1400" dirty="0">
                <a:solidFill>
                  <a:srgbClr val="212529"/>
                </a:solidFill>
                <a:latin typeface="aktiv-grotesk"/>
              </a:rPr>
              <a:t>.</a:t>
            </a:r>
            <a:endParaRPr lang="ko-KR" altLang="en-US" sz="3200" dirty="0"/>
          </a:p>
        </p:txBody>
      </p:sp>
      <p:pic>
        <p:nvPicPr>
          <p:cNvPr id="14338" name="Picture 2" descr="single layer pcb">
            <a:extLst>
              <a:ext uri="{FF2B5EF4-FFF2-40B4-BE49-F238E27FC236}">
                <a16:creationId xmlns:a16="http://schemas.microsoft.com/office/drawing/2014/main" id="{999D74EF-033F-AD22-E377-C293D88F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97" y="686499"/>
            <a:ext cx="4097922" cy="9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ouble layer pcb">
            <a:extLst>
              <a:ext uri="{FF2B5EF4-FFF2-40B4-BE49-F238E27FC236}">
                <a16:creationId xmlns:a16="http://schemas.microsoft.com/office/drawing/2014/main" id="{A2DFF3C5-9DCA-9A61-90ED-F5152E97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40" y="1928145"/>
            <a:ext cx="4009637" cy="150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multilayer-pcb">
            <a:extLst>
              <a:ext uri="{FF2B5EF4-FFF2-40B4-BE49-F238E27FC236}">
                <a16:creationId xmlns:a16="http://schemas.microsoft.com/office/drawing/2014/main" id="{94F399EB-1CA1-6381-37F8-C3313E843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56" y="3666458"/>
            <a:ext cx="4238994" cy="21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6414B-2C30-7A56-D572-57553D3B6F0C}"/>
              </a:ext>
            </a:extLst>
          </p:cNvPr>
          <p:cNvSpPr txBox="1"/>
          <p:nvPr/>
        </p:nvSpPr>
        <p:spPr>
          <a:xfrm>
            <a:off x="9233453" y="153358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단면 기판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C52BE-A8BB-2094-312C-10654F7A4A5B}"/>
              </a:ext>
            </a:extLst>
          </p:cNvPr>
          <p:cNvSpPr txBox="1"/>
          <p:nvPr/>
        </p:nvSpPr>
        <p:spPr>
          <a:xfrm>
            <a:off x="9233453" y="326956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양면 </a:t>
            </a:r>
            <a:r>
              <a:rPr lang="ko-KR" altLang="en-US" dirty="0"/>
              <a:t>기판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45A0-C79E-A8B6-DE54-290CC36F0547}"/>
              </a:ext>
            </a:extLst>
          </p:cNvPr>
          <p:cNvSpPr txBox="1"/>
          <p:nvPr/>
        </p:nvSpPr>
        <p:spPr>
          <a:xfrm>
            <a:off x="9158474" y="589232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다층 기판 </a:t>
            </a:r>
          </a:p>
        </p:txBody>
      </p:sp>
    </p:spTree>
    <p:extLst>
      <p:ext uri="{BB962C8B-B14F-4D97-AF65-F5344CB8AC3E}">
        <p14:creationId xmlns:p14="http://schemas.microsoft.com/office/powerpoint/2010/main" val="397057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CB77E41-AEAE-6C77-DBC8-46E42692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에디터 화면 구성  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F1560E0-ED05-DF1B-5B1B-47B064C1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05" y="2004450"/>
            <a:ext cx="7403724" cy="4748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41720-E19E-66A3-4EEF-7FC0C2789C10}"/>
              </a:ext>
            </a:extLst>
          </p:cNvPr>
          <p:cNvSpPr txBox="1"/>
          <p:nvPr/>
        </p:nvSpPr>
        <p:spPr>
          <a:xfrm>
            <a:off x="532361" y="2395429"/>
            <a:ext cx="1593578" cy="523220"/>
          </a:xfrm>
          <a:prstGeom prst="rect">
            <a:avLst/>
          </a:prstGeom>
          <a:noFill/>
          <a:ln w="25400">
            <a:solidFill>
              <a:srgbClr val="92D05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Change Track &amp;</a:t>
            </a:r>
          </a:p>
          <a:p>
            <a:pPr algn="ctr"/>
            <a:r>
              <a:rPr lang="en-US" sz="1400" b="1" dirty="0"/>
              <a:t>Via &amp; Grid Settings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1F2AC206-0E17-A211-6196-DCDAC07B707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25939" y="2657039"/>
            <a:ext cx="486934" cy="0"/>
          </a:xfrm>
          <a:prstGeom prst="straightConnector1">
            <a:avLst/>
          </a:prstGeom>
          <a:ln w="63500">
            <a:solidFill>
              <a:srgbClr val="92D05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31">
            <a:extLst>
              <a:ext uri="{FF2B5EF4-FFF2-40B4-BE49-F238E27FC236}">
                <a16:creationId xmlns:a16="http://schemas.microsoft.com/office/drawing/2014/main" id="{E202B310-B439-1E8F-0DEF-FEFAA9DF12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138442" y="2945270"/>
            <a:ext cx="523754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74454F-E20D-BB6D-22CA-671AC4C57FEE}"/>
              </a:ext>
            </a:extLst>
          </p:cNvPr>
          <p:cNvSpPr txBox="1"/>
          <p:nvPr/>
        </p:nvSpPr>
        <p:spPr>
          <a:xfrm>
            <a:off x="7530582" y="2791381"/>
            <a:ext cx="607860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Select</a:t>
            </a:r>
          </a:p>
        </p:txBody>
      </p:sp>
      <p:cxnSp>
        <p:nvCxnSpPr>
          <p:cNvPr id="12" name="Straight Arrow Connector 69">
            <a:extLst>
              <a:ext uri="{FF2B5EF4-FFF2-40B4-BE49-F238E27FC236}">
                <a16:creationId xmlns:a16="http://schemas.microsoft.com/office/drawing/2014/main" id="{07FCE08F-29BD-E2DE-A1BA-D7099E9D453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72747" y="4267809"/>
            <a:ext cx="800369" cy="485397"/>
          </a:xfrm>
          <a:prstGeom prst="straightConnector1">
            <a:avLst/>
          </a:prstGeom>
          <a:ln w="63500">
            <a:solidFill>
              <a:srgbClr val="92D05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187DA5-D20F-ED65-8591-8AE8B4FEA0E0}"/>
              </a:ext>
            </a:extLst>
          </p:cNvPr>
          <p:cNvSpPr txBox="1"/>
          <p:nvPr/>
        </p:nvSpPr>
        <p:spPr>
          <a:xfrm>
            <a:off x="1296554" y="4753206"/>
            <a:ext cx="752385" cy="523220"/>
          </a:xfrm>
          <a:prstGeom prst="rect">
            <a:avLst/>
          </a:prstGeom>
          <a:noFill/>
          <a:ln w="25400">
            <a:solidFill>
              <a:srgbClr val="92D05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Option</a:t>
            </a:r>
          </a:p>
          <a:p>
            <a:pPr algn="ctr"/>
            <a:r>
              <a:rPr lang="en-US" sz="1400" b="1" dirty="0"/>
              <a:t>Toggles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5177F-A39D-3436-161C-E22D9C735086}"/>
              </a:ext>
            </a:extLst>
          </p:cNvPr>
          <p:cNvSpPr txBox="1"/>
          <p:nvPr/>
        </p:nvSpPr>
        <p:spPr>
          <a:xfrm>
            <a:off x="3882979" y="3606889"/>
            <a:ext cx="839781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Open</a:t>
            </a:r>
          </a:p>
          <a:p>
            <a:pPr algn="ctr"/>
            <a:r>
              <a:rPr lang="en-US" sz="1400" b="1" dirty="0"/>
              <a:t>Footprint</a:t>
            </a:r>
          </a:p>
          <a:p>
            <a:pPr algn="ctr"/>
            <a:r>
              <a:rPr lang="en-US" sz="1400" b="1" dirty="0"/>
              <a:t>Editor</a:t>
            </a:r>
          </a:p>
        </p:txBody>
      </p:sp>
      <p:cxnSp>
        <p:nvCxnSpPr>
          <p:cNvPr id="15" name="Straight Arrow Connector 86">
            <a:extLst>
              <a:ext uri="{FF2B5EF4-FFF2-40B4-BE49-F238E27FC236}">
                <a16:creationId xmlns:a16="http://schemas.microsoft.com/office/drawing/2014/main" id="{B0564F78-AB4B-8C6D-1E13-329DCCC96DD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02870" y="2491444"/>
            <a:ext cx="1469456" cy="1115445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188DFE-AC66-DD01-FBC4-99A9C420EEDF}"/>
              </a:ext>
            </a:extLst>
          </p:cNvPr>
          <p:cNvSpPr txBox="1"/>
          <p:nvPr/>
        </p:nvSpPr>
        <p:spPr>
          <a:xfrm>
            <a:off x="4898064" y="3606974"/>
            <a:ext cx="657551" cy="523220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Load</a:t>
            </a:r>
          </a:p>
          <a:p>
            <a:pPr algn="ctr"/>
            <a:r>
              <a:rPr lang="en-US" sz="1400" b="1" dirty="0"/>
              <a:t>Netlist</a:t>
            </a:r>
          </a:p>
        </p:txBody>
      </p:sp>
      <p:cxnSp>
        <p:nvCxnSpPr>
          <p:cNvPr id="17" name="Straight Arrow Connector 106">
            <a:extLst>
              <a:ext uri="{FF2B5EF4-FFF2-40B4-BE49-F238E27FC236}">
                <a16:creationId xmlns:a16="http://schemas.microsoft.com/office/drawing/2014/main" id="{53B47486-D83A-4332-D25B-88388C6CF80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226840" y="2491359"/>
            <a:ext cx="1051642" cy="1115615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EAF2E7-30B0-7419-3571-AFDD97311DA7}"/>
              </a:ext>
            </a:extLst>
          </p:cNvPr>
          <p:cNvSpPr txBox="1"/>
          <p:nvPr/>
        </p:nvSpPr>
        <p:spPr>
          <a:xfrm>
            <a:off x="7578701" y="1641719"/>
            <a:ext cx="1851149" cy="307777"/>
          </a:xfrm>
          <a:prstGeom prst="rect">
            <a:avLst/>
          </a:prstGeom>
          <a:noFill/>
          <a:ln w="254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Choose Working Layer</a:t>
            </a:r>
          </a:p>
        </p:txBody>
      </p:sp>
      <p:cxnSp>
        <p:nvCxnSpPr>
          <p:cNvPr id="19" name="Straight Arrow Connector 111">
            <a:extLst>
              <a:ext uri="{FF2B5EF4-FFF2-40B4-BE49-F238E27FC236}">
                <a16:creationId xmlns:a16="http://schemas.microsoft.com/office/drawing/2014/main" id="{B9EFBCAE-C500-B602-58C9-01F75D9F3EC2}"/>
              </a:ext>
            </a:extLst>
          </p:cNvPr>
          <p:cNvCxnSpPr>
            <a:cxnSpLocks/>
          </p:cNvCxnSpPr>
          <p:nvPr/>
        </p:nvCxnSpPr>
        <p:spPr>
          <a:xfrm flipH="1">
            <a:off x="7427645" y="1951833"/>
            <a:ext cx="384439" cy="408287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B08ED4-7905-051C-E4FF-949EC5E66D34}"/>
              </a:ext>
            </a:extLst>
          </p:cNvPr>
          <p:cNvSpPr txBox="1"/>
          <p:nvPr/>
        </p:nvSpPr>
        <p:spPr>
          <a:xfrm>
            <a:off x="2088123" y="1635827"/>
            <a:ext cx="1409360" cy="307777"/>
          </a:xfrm>
          <a:prstGeom prst="rect">
            <a:avLst/>
          </a:prstGeom>
          <a:noFill/>
          <a:ln w="25400">
            <a:solidFill>
              <a:srgbClr val="00B0F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Plot Gerber Files</a:t>
            </a:r>
          </a:p>
        </p:txBody>
      </p:sp>
      <p:cxnSp>
        <p:nvCxnSpPr>
          <p:cNvPr id="21" name="Straight Arrow Connector 121">
            <a:extLst>
              <a:ext uri="{FF2B5EF4-FFF2-40B4-BE49-F238E27FC236}">
                <a16:creationId xmlns:a16="http://schemas.microsoft.com/office/drawing/2014/main" id="{31F04D08-5E31-6280-DAB5-363F44CAA7FF}"/>
              </a:ext>
            </a:extLst>
          </p:cNvPr>
          <p:cNvCxnSpPr>
            <a:cxnSpLocks/>
          </p:cNvCxnSpPr>
          <p:nvPr/>
        </p:nvCxnSpPr>
        <p:spPr>
          <a:xfrm>
            <a:off x="3234850" y="1934371"/>
            <a:ext cx="356627" cy="418044"/>
          </a:xfrm>
          <a:prstGeom prst="straightConnector1">
            <a:avLst/>
          </a:prstGeom>
          <a:ln w="63500">
            <a:solidFill>
              <a:srgbClr val="00B0F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39C0BC-D151-14A0-6BFF-3A6742B061D0}"/>
              </a:ext>
            </a:extLst>
          </p:cNvPr>
          <p:cNvSpPr txBox="1"/>
          <p:nvPr/>
        </p:nvSpPr>
        <p:spPr>
          <a:xfrm>
            <a:off x="1051606" y="2015997"/>
            <a:ext cx="1074333" cy="307777"/>
          </a:xfrm>
          <a:prstGeom prst="rect">
            <a:avLst/>
          </a:prstGeom>
          <a:noFill/>
          <a:ln w="25400">
            <a:solidFill>
              <a:srgbClr val="92D05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Board Setup</a:t>
            </a: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62D7030F-346F-C7D4-27D8-DF48A36FD48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125939" y="2169886"/>
            <a:ext cx="753345" cy="266660"/>
          </a:xfrm>
          <a:prstGeom prst="straightConnector1">
            <a:avLst/>
          </a:prstGeom>
          <a:ln w="63500">
            <a:solidFill>
              <a:srgbClr val="92D05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D2BD6D-122E-B061-636C-4630E1505BB7}"/>
              </a:ext>
            </a:extLst>
          </p:cNvPr>
          <p:cNvSpPr txBox="1"/>
          <p:nvPr/>
        </p:nvSpPr>
        <p:spPr>
          <a:xfrm>
            <a:off x="9968089" y="3050545"/>
            <a:ext cx="1167307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Highlight Net</a:t>
            </a:r>
          </a:p>
        </p:txBody>
      </p:sp>
      <p:cxnSp>
        <p:nvCxnSpPr>
          <p:cNvPr id="25" name="Straight Arrow Connector 67">
            <a:extLst>
              <a:ext uri="{FF2B5EF4-FFF2-40B4-BE49-F238E27FC236}">
                <a16:creationId xmlns:a16="http://schemas.microsoft.com/office/drawing/2014/main" id="{FCA3FC85-45D1-619A-957A-C3EC28192EF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805949" y="3204434"/>
            <a:ext cx="1162140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70">
            <a:extLst>
              <a:ext uri="{FF2B5EF4-FFF2-40B4-BE49-F238E27FC236}">
                <a16:creationId xmlns:a16="http://schemas.microsoft.com/office/drawing/2014/main" id="{665C6758-6595-92E7-225B-EBF5E07222B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138442" y="3415679"/>
            <a:ext cx="523754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FF182B-8127-3E68-4A0C-BB146F117039}"/>
              </a:ext>
            </a:extLst>
          </p:cNvPr>
          <p:cNvSpPr txBox="1"/>
          <p:nvPr/>
        </p:nvSpPr>
        <p:spPr>
          <a:xfrm>
            <a:off x="7328732" y="3261790"/>
            <a:ext cx="809710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Ratsnest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800976-EE60-AE41-975B-2EF48E262447}"/>
              </a:ext>
            </a:extLst>
          </p:cNvPr>
          <p:cNvSpPr txBox="1"/>
          <p:nvPr/>
        </p:nvSpPr>
        <p:spPr>
          <a:xfrm>
            <a:off x="9946139" y="3526316"/>
            <a:ext cx="1200458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Add Footprint</a:t>
            </a:r>
          </a:p>
        </p:txBody>
      </p:sp>
      <p:cxnSp>
        <p:nvCxnSpPr>
          <p:cNvPr id="29" name="Straight Arrow Connector 75">
            <a:extLst>
              <a:ext uri="{FF2B5EF4-FFF2-40B4-BE49-F238E27FC236}">
                <a16:creationId xmlns:a16="http://schemas.microsoft.com/office/drawing/2014/main" id="{DAC7CCC4-CF0D-7438-F139-EFCC1EE862B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00579" y="3680205"/>
            <a:ext cx="1145560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77">
            <a:extLst>
              <a:ext uri="{FF2B5EF4-FFF2-40B4-BE49-F238E27FC236}">
                <a16:creationId xmlns:a16="http://schemas.microsoft.com/office/drawing/2014/main" id="{632C0BF3-B529-F3DD-3784-E7ABCFE29D6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140201" y="3886088"/>
            <a:ext cx="521995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7DF8C4-86B3-8C36-3FC4-3EEDCBE9D383}"/>
              </a:ext>
            </a:extLst>
          </p:cNvPr>
          <p:cNvSpPr txBox="1"/>
          <p:nvPr/>
        </p:nvSpPr>
        <p:spPr>
          <a:xfrm>
            <a:off x="7017200" y="3732199"/>
            <a:ext cx="112300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Route Tracks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BEB747-8B5A-C584-B772-258F4BF5EAC3}"/>
              </a:ext>
            </a:extLst>
          </p:cNvPr>
          <p:cNvSpPr txBox="1"/>
          <p:nvPr/>
        </p:nvSpPr>
        <p:spPr>
          <a:xfrm>
            <a:off x="9960118" y="3951643"/>
            <a:ext cx="875432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 Vias</a:t>
            </a:r>
          </a:p>
        </p:txBody>
      </p:sp>
      <p:cxnSp>
        <p:nvCxnSpPr>
          <p:cNvPr id="33" name="Straight Arrow Connector 83">
            <a:extLst>
              <a:ext uri="{FF2B5EF4-FFF2-40B4-BE49-F238E27FC236}">
                <a16:creationId xmlns:a16="http://schemas.microsoft.com/office/drawing/2014/main" id="{99E87D9B-D02B-82D5-F1EC-3680D1DAEFF4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8800580" y="4105532"/>
            <a:ext cx="1159538" cy="25275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85">
            <a:extLst>
              <a:ext uri="{FF2B5EF4-FFF2-40B4-BE49-F238E27FC236}">
                <a16:creationId xmlns:a16="http://schemas.microsoft.com/office/drawing/2014/main" id="{38728B06-C5D9-0C7A-E1A3-AFC043B3D1A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138442" y="4345553"/>
            <a:ext cx="523754" cy="2201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4CD23E-5098-539D-B031-70CD14030B4A}"/>
              </a:ext>
            </a:extLst>
          </p:cNvPr>
          <p:cNvSpPr txBox="1"/>
          <p:nvPr/>
        </p:nvSpPr>
        <p:spPr>
          <a:xfrm>
            <a:off x="6680992" y="4193865"/>
            <a:ext cx="1457450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Add Filled Zones</a:t>
            </a:r>
          </a:p>
        </p:txBody>
      </p:sp>
      <p:cxnSp>
        <p:nvCxnSpPr>
          <p:cNvPr id="36" name="Straight Arrow Connector 88">
            <a:extLst>
              <a:ext uri="{FF2B5EF4-FFF2-40B4-BE49-F238E27FC236}">
                <a16:creationId xmlns:a16="http://schemas.microsoft.com/office/drawing/2014/main" id="{771D4827-91B5-F27C-8B98-EA05D49A0A4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146210" y="2408906"/>
            <a:ext cx="918748" cy="582967"/>
          </a:xfrm>
          <a:prstGeom prst="straightConnector1">
            <a:avLst/>
          </a:prstGeom>
          <a:ln w="63500">
            <a:solidFill>
              <a:srgbClr val="92D050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D7B047-739F-1F53-AF55-ACED0614DA32}"/>
              </a:ext>
            </a:extLst>
          </p:cNvPr>
          <p:cNvSpPr txBox="1"/>
          <p:nvPr/>
        </p:nvSpPr>
        <p:spPr>
          <a:xfrm>
            <a:off x="10064958" y="2039574"/>
            <a:ext cx="736099" cy="738664"/>
          </a:xfrm>
          <a:prstGeom prst="rect">
            <a:avLst/>
          </a:prstGeom>
          <a:noFill/>
          <a:ln w="25400">
            <a:solidFill>
              <a:srgbClr val="92D050">
                <a:alpha val="50000"/>
              </a:srgb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Choose</a:t>
            </a:r>
          </a:p>
          <a:p>
            <a:pPr algn="ctr"/>
            <a:r>
              <a:rPr lang="en-US" sz="1400" b="1" dirty="0"/>
              <a:t>Visible</a:t>
            </a:r>
          </a:p>
          <a:p>
            <a:pPr algn="ctr"/>
            <a:r>
              <a:rPr lang="en-US" sz="1400" b="1" dirty="0"/>
              <a:t>Layers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7B547-ED7B-3F3E-9C76-BCF8FC759609}"/>
              </a:ext>
            </a:extLst>
          </p:cNvPr>
          <p:cNvSpPr txBox="1"/>
          <p:nvPr/>
        </p:nvSpPr>
        <p:spPr>
          <a:xfrm>
            <a:off x="9968089" y="4396730"/>
            <a:ext cx="1317313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Keepout</a:t>
            </a:r>
            <a:r>
              <a:rPr lang="en-US" sz="1400" b="1" dirty="0"/>
              <a:t> Areas</a:t>
            </a:r>
          </a:p>
        </p:txBody>
      </p:sp>
      <p:cxnSp>
        <p:nvCxnSpPr>
          <p:cNvPr id="39" name="Straight Arrow Connector 92">
            <a:extLst>
              <a:ext uri="{FF2B5EF4-FFF2-40B4-BE49-F238E27FC236}">
                <a16:creationId xmlns:a16="http://schemas.microsoft.com/office/drawing/2014/main" id="{338FF1B0-B7C6-D4A4-55C8-844AC385702D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8808971" y="4550619"/>
            <a:ext cx="1159118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96">
            <a:extLst>
              <a:ext uri="{FF2B5EF4-FFF2-40B4-BE49-F238E27FC236}">
                <a16:creationId xmlns:a16="http://schemas.microsoft.com/office/drawing/2014/main" id="{74F2799F-7519-5F57-04C9-9B2424A5E956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8138441" y="4816318"/>
            <a:ext cx="541683" cy="220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808BB7-91ED-83FA-356A-07A143BC7326}"/>
              </a:ext>
            </a:extLst>
          </p:cNvPr>
          <p:cNvSpPr txBox="1"/>
          <p:nvPr/>
        </p:nvSpPr>
        <p:spPr>
          <a:xfrm>
            <a:off x="6914736" y="4664629"/>
            <a:ext cx="1223705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Graphic Lines</a:t>
            </a:r>
          </a:p>
        </p:txBody>
      </p:sp>
      <p:cxnSp>
        <p:nvCxnSpPr>
          <p:cNvPr id="42" name="Straight Arrow Connector 100">
            <a:extLst>
              <a:ext uri="{FF2B5EF4-FFF2-40B4-BE49-F238E27FC236}">
                <a16:creationId xmlns:a16="http://schemas.microsoft.com/office/drawing/2014/main" id="{DF52EA67-6DF7-6724-0313-C4BC647B56C9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8120513" y="5257448"/>
            <a:ext cx="541683" cy="220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B4BE8B-6377-29C1-29C9-4224D22A51F4}"/>
              </a:ext>
            </a:extLst>
          </p:cNvPr>
          <p:cNvSpPr txBox="1"/>
          <p:nvPr/>
        </p:nvSpPr>
        <p:spPr>
          <a:xfrm>
            <a:off x="6896808" y="5105759"/>
            <a:ext cx="1223705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Graphic Arc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B2A9C5-CEAD-11E0-846C-704A68AB9035}"/>
              </a:ext>
            </a:extLst>
          </p:cNvPr>
          <p:cNvSpPr txBox="1"/>
          <p:nvPr/>
        </p:nvSpPr>
        <p:spPr>
          <a:xfrm>
            <a:off x="9981995" y="4883379"/>
            <a:ext cx="1303407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Graphic Circle</a:t>
            </a:r>
          </a:p>
        </p:txBody>
      </p:sp>
      <p:cxnSp>
        <p:nvCxnSpPr>
          <p:cNvPr id="45" name="Straight Arrow Connector 104">
            <a:extLst>
              <a:ext uri="{FF2B5EF4-FFF2-40B4-BE49-F238E27FC236}">
                <a16:creationId xmlns:a16="http://schemas.microsoft.com/office/drawing/2014/main" id="{6AADAA3D-8C05-5818-1076-116A5BE6081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822877" y="5037268"/>
            <a:ext cx="1159118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1C4908-1338-62F0-AE13-1CB68F259890}"/>
              </a:ext>
            </a:extLst>
          </p:cNvPr>
          <p:cNvSpPr txBox="1"/>
          <p:nvPr/>
        </p:nvSpPr>
        <p:spPr>
          <a:xfrm>
            <a:off x="9968089" y="5353018"/>
            <a:ext cx="1434757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Graphic Polygon</a:t>
            </a:r>
          </a:p>
        </p:txBody>
      </p:sp>
      <p:cxnSp>
        <p:nvCxnSpPr>
          <p:cNvPr id="47" name="Straight Arrow Connector 107">
            <a:extLst>
              <a:ext uri="{FF2B5EF4-FFF2-40B4-BE49-F238E27FC236}">
                <a16:creationId xmlns:a16="http://schemas.microsoft.com/office/drawing/2014/main" id="{F56689E3-AE4E-A0CC-05EF-B834BDE3D668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8808971" y="5506907"/>
            <a:ext cx="1159118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108">
            <a:extLst>
              <a:ext uri="{FF2B5EF4-FFF2-40B4-BE49-F238E27FC236}">
                <a16:creationId xmlns:a16="http://schemas.microsoft.com/office/drawing/2014/main" id="{E1A64F9F-D0CF-07B4-35E7-5963361C2829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8120513" y="5686267"/>
            <a:ext cx="541683" cy="220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59D261C-61A2-C085-1FE4-7ABB1AEDC01A}"/>
              </a:ext>
            </a:extLst>
          </p:cNvPr>
          <p:cNvSpPr txBox="1"/>
          <p:nvPr/>
        </p:nvSpPr>
        <p:spPr>
          <a:xfrm>
            <a:off x="7250296" y="5534578"/>
            <a:ext cx="870217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72E398-4BD7-B9AD-54E7-2AD5DFB7DDAD}"/>
              </a:ext>
            </a:extLst>
          </p:cNvPr>
          <p:cNvSpPr txBox="1"/>
          <p:nvPr/>
        </p:nvSpPr>
        <p:spPr>
          <a:xfrm>
            <a:off x="9981995" y="5863115"/>
            <a:ext cx="1362129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 Dimension</a:t>
            </a:r>
          </a:p>
        </p:txBody>
      </p:sp>
      <p:cxnSp>
        <p:nvCxnSpPr>
          <p:cNvPr id="51" name="Straight Arrow Connector 113">
            <a:extLst>
              <a:ext uri="{FF2B5EF4-FFF2-40B4-BE49-F238E27FC236}">
                <a16:creationId xmlns:a16="http://schemas.microsoft.com/office/drawing/2014/main" id="{A37F6118-8E82-7F19-E929-C4FCFE5D9867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822877" y="6017004"/>
            <a:ext cx="1159118" cy="0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114">
            <a:extLst>
              <a:ext uri="{FF2B5EF4-FFF2-40B4-BE49-F238E27FC236}">
                <a16:creationId xmlns:a16="http://schemas.microsoft.com/office/drawing/2014/main" id="{E129DD02-D312-DA32-2F52-6259A36CA583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120513" y="6145735"/>
            <a:ext cx="541683" cy="2198"/>
          </a:xfrm>
          <a:prstGeom prst="straightConnector1">
            <a:avLst/>
          </a:prstGeom>
          <a:ln w="63500">
            <a:solidFill>
              <a:srgbClr val="FF00FF">
                <a:alpha val="50000"/>
              </a:srgbClr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87E9FE-B016-BD57-5A30-9D0D47A9296B}"/>
              </a:ext>
            </a:extLst>
          </p:cNvPr>
          <p:cNvSpPr txBox="1"/>
          <p:nvPr/>
        </p:nvSpPr>
        <p:spPr>
          <a:xfrm>
            <a:off x="6680992" y="5994044"/>
            <a:ext cx="143952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FF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Layer Alignment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4DF0D0-18B2-E511-A3E6-5DD7AB19F7C4}"/>
              </a:ext>
            </a:extLst>
          </p:cNvPr>
          <p:cNvSpPr txBox="1"/>
          <p:nvPr/>
        </p:nvSpPr>
        <p:spPr>
          <a:xfrm>
            <a:off x="6051388" y="538174"/>
            <a:ext cx="573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Open Sans" panose="020B0606030504020204" pitchFamily="34" charset="0"/>
              </a:rPr>
              <a:t>회로도가 완료되면 프로젝트 창으로 돌아가서 </a:t>
            </a:r>
            <a:r>
              <a:rPr lang="en-US" altLang="ko-KR" dirty="0">
                <a:solidFill>
                  <a:srgbClr val="404040"/>
                </a:solidFill>
                <a:latin typeface="Open Sans" panose="020B0606030504020204" pitchFamily="34" charset="0"/>
              </a:rPr>
              <a:t>PCB </a:t>
            </a:r>
            <a:r>
              <a:rPr lang="ko-KR" altLang="en-US" dirty="0">
                <a:solidFill>
                  <a:srgbClr val="404040"/>
                </a:solidFill>
                <a:latin typeface="Open Sans" panose="020B0606030504020204" pitchFamily="34" charset="0"/>
              </a:rPr>
              <a:t>편집기 버튼을 클릭하거나 보드 파일을 열어 </a:t>
            </a:r>
            <a:r>
              <a:rPr lang="en-US" altLang="ko-KR" dirty="0">
                <a:solidFill>
                  <a:srgbClr val="404040"/>
                </a:solidFill>
                <a:latin typeface="Open Sans" panose="020B0606030504020204" pitchFamily="34" charset="0"/>
              </a:rPr>
              <a:t>PCB </a:t>
            </a:r>
            <a:r>
              <a:rPr lang="ko-KR" altLang="en-US" dirty="0">
                <a:solidFill>
                  <a:srgbClr val="404040"/>
                </a:solidFill>
                <a:latin typeface="Open Sans" panose="020B0606030504020204" pitchFamily="34" charset="0"/>
              </a:rPr>
              <a:t>편집기를 엽니다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69A2EBF-96A4-0EBF-9702-C140F299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609" y="1408662"/>
            <a:ext cx="683264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557530-D3A8-204B-45E4-1BD76F9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셋팅 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F0B65E-DCCC-CB03-BD57-33604EE7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722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보드를 디자인하기 전에 페이지 크기를 설정하고 제목 블록에 정보를 추가합니다</a:t>
            </a:r>
            <a:r>
              <a:rPr lang="en-US" altLang="ko-KR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파일 → 페이지 설정</a:t>
            </a:r>
            <a:r>
              <a:rPr lang="en-US" altLang="ko-KR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...</a:t>
            </a:r>
            <a:r>
              <a:rPr lang="ko-KR" altLang="en-US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을 클릭한 다음 적절한 용지 크기를 선택하고 날짜</a:t>
            </a:r>
            <a:r>
              <a:rPr lang="en-US" altLang="ko-KR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개정 및 제목을 입력합니다</a:t>
            </a:r>
            <a:r>
              <a:rPr lang="en-US" altLang="ko-KR" sz="1800" b="0" dirty="0">
                <a:solidFill>
                  <a:srgbClr val="404040"/>
                </a:solidFill>
                <a:latin typeface="Open Sans" panose="020B0606030504020204" pitchFamily="34" charset="0"/>
              </a:rPr>
              <a:t>.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63BEE5-973A-5058-B5E7-EDF229F4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94" y="1825625"/>
            <a:ext cx="5292023" cy="41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E24025-6E0A-5A74-21DD-E554A64F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보드 </a:t>
            </a:r>
            <a:r>
              <a:rPr lang="ko-KR" altLang="en-US" dirty="0" err="1"/>
              <a:t>스택업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D6093C-4B36-12A7-B72B-9F332228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9722" cy="435133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다층 보드를 만들거나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보드의 레이어 스택을 설정하려면</a:t>
            </a:r>
            <a:endParaRPr lang="en-US" altLang="ko-KR" sz="14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기판 설정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-&gt;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보드 설정→ 물리적 </a:t>
            </a:r>
            <a:r>
              <a:rPr lang="ko-KR" altLang="en-US" sz="1400" dirty="0" err="1">
                <a:solidFill>
                  <a:srgbClr val="404040"/>
                </a:solidFill>
                <a:latin typeface="Open Sans" panose="020B0606030504020204" pitchFamily="34" charset="0"/>
              </a:rPr>
              <a:t>스택업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 페이지를 엽니다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이 가이드에서는 구리 레이어 수를 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2</a:t>
            </a:r>
            <a:r>
              <a:rPr lang="ko-KR" altLang="en-US" sz="1400" dirty="0">
                <a:solidFill>
                  <a:srgbClr val="404040"/>
                </a:solidFill>
                <a:latin typeface="Open Sans" panose="020B0606030504020204" pitchFamily="34" charset="0"/>
              </a:rPr>
              <a:t>로 유지하지만 더 복잡한 프로젝트에는 더 많은 레이어가 필요할 수 있습니다</a:t>
            </a:r>
            <a:r>
              <a:rPr lang="en-US" altLang="ko-KR" sz="1400" dirty="0">
                <a:solidFill>
                  <a:srgbClr val="404040"/>
                </a:solidFill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A365A2-AA71-E9CC-1128-D52C6D10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22" y="1690688"/>
            <a:ext cx="6595669" cy="40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6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51F8BF-AC28-15F2-E695-08061648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Rule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B0A22F-4576-1432-AF1F-FF085EBC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그런 다음 보드 셋업 창에서 </a:t>
            </a:r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Design Rules → Constraints 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페이지로 이동합니다</a:t>
            </a:r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</a:p>
          <a:p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이 페이지의 설정은 보드 디자인의 모든 항목에 대한 재정의 디자인 규칙을 지정합니다</a:t>
            </a:r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이 가이드에서는 기본값을 사용합니다</a:t>
            </a:r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.  </a:t>
            </a:r>
          </a:p>
          <a:p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그러나 실제 프로젝트의 경우</a:t>
            </a:r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Open Sans" panose="020B0606030504020204" pitchFamily="34" charset="0"/>
              </a:rPr>
              <a:t>프로젝트 특성에 따라 조정될 수 도 있습니다</a:t>
            </a:r>
            <a:r>
              <a:rPr lang="en-US" altLang="ko-KR" sz="1800" dirty="0">
                <a:solidFill>
                  <a:srgbClr val="404040"/>
                </a:solidFill>
                <a:latin typeface="Open Sans" panose="020B0606030504020204" pitchFamily="34" charset="0"/>
              </a:rPr>
              <a:t>. 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FA6A46-125D-5EC1-1DB2-A63FBC04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57" y="1390429"/>
            <a:ext cx="6313060" cy="42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6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AFB591-BD67-51D8-DF1B-CE165950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룰 설명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8B0009-6047-DC5F-5C82-B43F103BA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9791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디자인 룰은 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설계 시 반드시 준수해야 하는 규칙입니다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. PCB 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제조 공정상 발생할 수 있는 오류를 방지하고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, PCB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의 전기적 성능을 보장하기 위한 목적으로 사용됩니다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디자인 룰은 크게 다음과 같은 세 가지로 분류할 수 있습니다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물리적 디자인 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의 크기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레이어 수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 err="1">
                <a:solidFill>
                  <a:srgbClr val="1F1F1F"/>
                </a:solidFill>
                <a:effectLst/>
                <a:latin typeface="Google Sans"/>
              </a:rPr>
              <a:t>동박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 두께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홀 직경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비아 직경 등 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의 물리적 특성을 규정하는 룰입니다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전기적 디자인 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i="0" dirty="0" err="1">
                <a:solidFill>
                  <a:srgbClr val="1F1F1F"/>
                </a:solidFill>
                <a:effectLst/>
                <a:latin typeface="Google Sans"/>
              </a:rPr>
              <a:t>선폭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간격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라우팅 방향 등 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의 전기적 특성을 규정하는 룰입니다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기타 디자인 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실크 스크린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도금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홀 커팅 등 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의 기타 특성을 규정하는 룰입니다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물리적 디자인 룰</a:t>
            </a:r>
          </a:p>
          <a:p>
            <a:pPr algn="l"/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물리적 디자인 룰은 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의 물리적 특성을 규정하는 룰입니다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여기에는 다음과 같은 항목들이 포함됩니다</a:t>
            </a: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크기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의 너비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길이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두께를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레이어 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레이어 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 err="1">
                <a:solidFill>
                  <a:srgbClr val="1F1F1F"/>
                </a:solidFill>
                <a:effectLst/>
                <a:latin typeface="Google Sans"/>
              </a:rPr>
              <a:t>동박</a:t>
            </a: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 두께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</a:t>
            </a:r>
            <a:r>
              <a:rPr lang="ko-KR" altLang="en-US" sz="1100" i="0" dirty="0" err="1">
                <a:solidFill>
                  <a:srgbClr val="1F1F1F"/>
                </a:solidFill>
                <a:effectLst/>
                <a:latin typeface="Google Sans"/>
              </a:rPr>
              <a:t>동박의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 두께를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홀 직경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홀의 직경을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1F1F1F"/>
                </a:solidFill>
                <a:effectLst/>
                <a:latin typeface="Google Sans"/>
              </a:rPr>
              <a:t>비아 직경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비아의 직경을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186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0FF07BD-5836-0EC9-17B7-BAD231B3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룰 설명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DFF66-49F4-44A6-B8E6-5A9E5DF22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전기적 디자인 룰</a:t>
            </a:r>
          </a:p>
          <a:p>
            <a:pPr algn="l"/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전기적 디자인 룰은 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의 전기적 특성을 규정하는 룰입니다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여기에는 다음과 같은 항목들이 포함됩니다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 err="1">
                <a:solidFill>
                  <a:srgbClr val="1F1F1F"/>
                </a:solidFill>
                <a:effectLst/>
                <a:latin typeface="Google Sans"/>
              </a:rPr>
              <a:t>선폭</a:t>
            </a:r>
            <a:endParaRPr lang="ko-KR" altLang="en-US" sz="130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신호 라인의 폭을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간격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신호 라인 간의 간격을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라우팅 방향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신호 라인의 라우팅 방향을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접지면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사용되는 접지면의 크기와 위치를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고주파 회로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고주파 회로의 설계 시 필요한 룰을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기타 디자인 룰</a:t>
            </a:r>
          </a:p>
          <a:p>
            <a:pPr algn="l"/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기타 디자인 룰은 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의 기타 특성을 규정하는 룰입니다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여기에는 다음과 같은 항목들이 포함됩니다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실크 스크린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인쇄되는 실크 스크린의 내용과 위치를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도금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도금되는 부분의 종류와 위치를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홀 커팅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PCB</a:t>
            </a:r>
            <a:r>
              <a:rPr lang="ko-KR" altLang="en-US" sz="1100" i="0" dirty="0">
                <a:solidFill>
                  <a:srgbClr val="1F1F1F"/>
                </a:solidFill>
                <a:effectLst/>
                <a:latin typeface="Google Sans"/>
              </a:rPr>
              <a:t>에 홀을 뚫는 방법과 위치를 규정합니다</a:t>
            </a:r>
            <a:r>
              <a:rPr lang="en-US" altLang="ko-KR" sz="11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디자인 룰은 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제조 업체마다 다를 수 있습니다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따라서 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PCB </a:t>
            </a:r>
            <a:r>
              <a:rPr lang="ko-KR" altLang="en-US" sz="1300" i="0" dirty="0">
                <a:solidFill>
                  <a:srgbClr val="1F1F1F"/>
                </a:solidFill>
                <a:effectLst/>
                <a:latin typeface="Google Sans"/>
              </a:rPr>
              <a:t>설계 시에는 반드시 해당 제조 업체의 디자인 룰을 준수해야 합니다</a:t>
            </a:r>
            <a:r>
              <a:rPr lang="en-US" altLang="ko-KR" sz="130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751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9C9C-B5B2-231A-7FFD-90122F4C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 클래스</a:t>
            </a:r>
            <a:r>
              <a:rPr lang="en-US" altLang="ko-KR" dirty="0"/>
              <a:t>(Net Classes)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141A9-3662-F900-14BF-FF16D4B00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트랙 폭과 간격은 레이아웃 중에 설계자가 수동으로 관리할 수 있지만 네트 클래스는 설계 규칙을 자동으로 관리하고 확인할 수 있는 방법을 제공하므로 네트 클래스를 사용하는 것이 좋습니다</a:t>
            </a:r>
            <a:r>
              <a:rPr lang="en-US" altLang="ko-KR" sz="1600" dirty="0"/>
              <a:t>.
</a:t>
            </a:r>
            <a:r>
              <a:rPr lang="ko-KR" altLang="en-US" sz="1600" dirty="0"/>
              <a:t>이 디자인에서는 네트 클래스가 지정되지 않으므로 모든 네트가 </a:t>
            </a:r>
            <a:r>
              <a:rPr lang="en-US" altLang="ko-KR" sz="1600" dirty="0"/>
              <a:t>Default </a:t>
            </a:r>
            <a:r>
              <a:rPr lang="ko-KR" altLang="en-US" sz="1600" dirty="0"/>
              <a:t>네트 클래스에 속합니다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프로젝트에서는 이 네트 클래스에 대한 기본 설계 규칙을 사용할 수 있지만 다른 설계에는 각각 다른 설계 규칙이 있는 여러 네트 클래스가 있을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보드에는 넓은 </a:t>
            </a:r>
            <a:r>
              <a:rPr lang="ko-KR" altLang="en-US" sz="1600" dirty="0" err="1"/>
              <a:t>트레이스가</a:t>
            </a:r>
            <a:r>
              <a:rPr lang="ko-KR" altLang="en-US" sz="1600" dirty="0"/>
              <a:t> 있는 </a:t>
            </a:r>
            <a:r>
              <a:rPr lang="ko-KR" altLang="en-US" sz="1600" dirty="0" err="1"/>
              <a:t>고전류</a:t>
            </a:r>
            <a:r>
              <a:rPr lang="ko-KR" altLang="en-US" sz="1600" dirty="0"/>
              <a:t> 넷클래스가 있거나 </a:t>
            </a:r>
            <a:r>
              <a:rPr lang="en-US" altLang="ko-KR" sz="1600" dirty="0"/>
              <a:t>50</a:t>
            </a:r>
            <a:r>
              <a:rPr lang="ko-KR" altLang="en-US" sz="1600" dirty="0"/>
              <a:t>옴 제어 임피던스 </a:t>
            </a:r>
            <a:r>
              <a:rPr lang="ko-KR" altLang="en-US" sz="1600" dirty="0" err="1"/>
              <a:t>트레이스에</a:t>
            </a:r>
            <a:r>
              <a:rPr lang="ko-KR" altLang="en-US" sz="1600" dirty="0"/>
              <a:t> 대한 특정 폭 및 클리어런스 규칙이 있는 </a:t>
            </a:r>
            <a:r>
              <a:rPr lang="en-US" altLang="ko-KR" sz="1600" dirty="0"/>
              <a:t>50</a:t>
            </a:r>
            <a:r>
              <a:rPr lang="ko-KR" altLang="en-US" sz="1600" dirty="0"/>
              <a:t>옴 넷클래스가 있을 수 있습니다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56EB66-5879-BCE7-F579-E31A6BB4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25625"/>
            <a:ext cx="6056320" cy="37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948BD-F8FC-0506-1701-0C6C08A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회로도를 </a:t>
            </a:r>
            <a:r>
              <a:rPr lang="en-US" altLang="ko-KR" dirty="0"/>
              <a:t>PCB</a:t>
            </a:r>
            <a:r>
              <a:rPr lang="ko-KR" altLang="en-US" dirty="0"/>
              <a:t>로 </a:t>
            </a:r>
            <a:r>
              <a:rPr lang="ko-KR" altLang="en-US" dirty="0" err="1"/>
              <a:t>임포팅</a:t>
            </a:r>
            <a:r>
              <a:rPr lang="ko-KR" altLang="en-US" dirty="0"/>
              <a:t> 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9B2F2-4A90-E383-4A8B-63DAE6929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회로도는 완성되었지만 레이아웃에 아직 구성요소가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회로도에서 배치로 설계 데이터를 가져오려면 상단 도구 모음에 도구 → 회로도에서 </a:t>
            </a:r>
            <a:r>
              <a:rPr lang="en-US" altLang="ko-KR" sz="1600" dirty="0"/>
              <a:t>PCB </a:t>
            </a:r>
            <a:r>
              <a:rPr lang="ko-KR" altLang="en-US" sz="1600" dirty="0"/>
              <a:t>업데이트를 클릭하거나 </a:t>
            </a:r>
            <a:r>
              <a:rPr lang="en-US" altLang="ko-KR" sz="1600" dirty="0"/>
              <a:t>F8 </a:t>
            </a:r>
            <a:r>
              <a:rPr lang="ko-KR" altLang="en-US" sz="1600" dirty="0"/>
              <a:t>키를 누릅니다</a:t>
            </a:r>
            <a:r>
              <a:rPr lang="en-US" altLang="ko-KR" sz="1600" dirty="0"/>
              <a:t>. 
</a:t>
            </a:r>
            <a:r>
              <a:rPr lang="ko-KR" altLang="en-US" sz="1600" dirty="0"/>
              <a:t>적용할 변경 사항 창에서 메시지를 읽으면 회로도의 세 가지 구성 요소가 보드에 추가된다는 메시지가 표시됩니다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PCB </a:t>
            </a:r>
            <a:r>
              <a:rPr lang="ko-KR" altLang="en-US" sz="1600" dirty="0"/>
              <a:t>업데이트</a:t>
            </a:r>
            <a:r>
              <a:rPr lang="en-US" altLang="ko-KR" sz="1600" dirty="0"/>
              <a:t>, </a:t>
            </a:r>
            <a:r>
              <a:rPr lang="ko-KR" altLang="en-US" sz="1600" dirty="0"/>
              <a:t>닫기를 클릭하고 캔버스를 클릭하여 세 개의 </a:t>
            </a:r>
            <a:r>
              <a:rPr lang="ko-KR" altLang="en-US" sz="1600" dirty="0" err="1"/>
              <a:t>풋프린트를</a:t>
            </a:r>
            <a:r>
              <a:rPr lang="ko-KR" altLang="en-US" sz="1600" dirty="0"/>
              <a:t> 배치합니다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B7834A-731D-08E2-37D7-BCC6F01F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824" y="752864"/>
            <a:ext cx="712948" cy="7777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7FB966-2A9D-AE54-0328-B09A9317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31" y="1530625"/>
            <a:ext cx="5199317" cy="3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85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4227-ED1F-02B6-50D3-B7DA294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</a:t>
            </a:r>
            <a:r>
              <a:rPr lang="ko-KR" altLang="en-US" dirty="0" err="1"/>
              <a:t>임포팅</a:t>
            </a:r>
            <a:r>
              <a:rPr lang="ko-KR" altLang="en-US" dirty="0"/>
              <a:t> 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F540F2-E8E3-CDAD-F58F-F82D21E7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4" y="1406013"/>
            <a:ext cx="8478991" cy="49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30FE-7E35-5EFB-08D2-251CEEA0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설치하기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456C6-61A5-58D2-482D-61165F5D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779"/>
            <a:ext cx="3287906" cy="2556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28CBFB-F752-6E38-FB5D-BEECF007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38" y="2415779"/>
            <a:ext cx="3287906" cy="25565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C76D7DB-74DF-D688-1F02-A531385E3F21}"/>
              </a:ext>
            </a:extLst>
          </p:cNvPr>
          <p:cNvSpPr/>
          <p:nvPr/>
        </p:nvSpPr>
        <p:spPr>
          <a:xfrm>
            <a:off x="2659850" y="4573221"/>
            <a:ext cx="938463" cy="4892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505C09-A44E-C7D5-D6CB-DB93A7C4EB2A}"/>
              </a:ext>
            </a:extLst>
          </p:cNvPr>
          <p:cNvSpPr/>
          <p:nvPr/>
        </p:nvSpPr>
        <p:spPr>
          <a:xfrm>
            <a:off x="6410216" y="4573221"/>
            <a:ext cx="938463" cy="4892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537022-CDE1-ACE2-DE2C-A70A9681780C}"/>
              </a:ext>
            </a:extLst>
          </p:cNvPr>
          <p:cNvSpPr/>
          <p:nvPr/>
        </p:nvSpPr>
        <p:spPr>
          <a:xfrm>
            <a:off x="4760320" y="3349486"/>
            <a:ext cx="348393" cy="36460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70B136-8314-8BA2-CA2C-137E0C05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893" y="2415779"/>
            <a:ext cx="3287907" cy="255652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2084CE5-A2B0-954D-E526-9B643191ADF6}"/>
              </a:ext>
            </a:extLst>
          </p:cNvPr>
          <p:cNvSpPr/>
          <p:nvPr/>
        </p:nvSpPr>
        <p:spPr>
          <a:xfrm>
            <a:off x="9969426" y="4573221"/>
            <a:ext cx="938463" cy="4892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49F2DA5-EBD3-75A2-73C1-FFDA9021A212}"/>
              </a:ext>
            </a:extLst>
          </p:cNvPr>
          <p:cNvSpPr/>
          <p:nvPr/>
        </p:nvSpPr>
        <p:spPr>
          <a:xfrm>
            <a:off x="4244009" y="3531790"/>
            <a:ext cx="197679" cy="182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BB16CCE-08A2-5752-A73F-770F381507E6}"/>
              </a:ext>
            </a:extLst>
          </p:cNvPr>
          <p:cNvSpPr/>
          <p:nvPr/>
        </p:nvSpPr>
        <p:spPr>
          <a:xfrm>
            <a:off x="7807898" y="3531789"/>
            <a:ext cx="197679" cy="182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F331A-9824-91F6-368C-E2C47E3537F7}"/>
              </a:ext>
            </a:extLst>
          </p:cNvPr>
          <p:cNvSpPr txBox="1"/>
          <p:nvPr/>
        </p:nvSpPr>
        <p:spPr>
          <a:xfrm>
            <a:off x="1003852" y="2017643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선택사항을 </a:t>
            </a:r>
            <a:r>
              <a:rPr lang="en-US" altLang="ko-KR" dirty="0"/>
              <a:t>default</a:t>
            </a:r>
            <a:r>
              <a:rPr lang="ko-KR" altLang="en-US" dirty="0"/>
              <a:t>로 선택 해 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68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70326-D11A-1E44-D5FC-5276589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생성 후 회로도를 수정한 경우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A0E3-7498-113C-FD4F-62528846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73757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예를 들어 </a:t>
            </a:r>
            <a:r>
              <a:rPr lang="en-US" altLang="ko-KR" sz="1600" dirty="0"/>
              <a:t>foot print</a:t>
            </a:r>
            <a:r>
              <a:rPr lang="ko-KR" altLang="en-US" sz="1600" dirty="0"/>
              <a:t>를 수정한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회로도 편집기에서 </a:t>
            </a:r>
            <a:r>
              <a:rPr lang="en-US" altLang="ko-KR" sz="1600" dirty="0"/>
              <a:t>footprint </a:t>
            </a:r>
            <a:r>
              <a:rPr lang="ko-KR" altLang="en-US" sz="1600" dirty="0"/>
              <a:t>할당 버튼을 클릭하고 </a:t>
            </a:r>
            <a:r>
              <a:rPr lang="en-US" altLang="ko-KR" sz="1600" dirty="0"/>
              <a:t>footprint</a:t>
            </a:r>
            <a:r>
              <a:rPr lang="ko-KR" altLang="en-US" sz="1600" dirty="0"/>
              <a:t>를 변경 </a:t>
            </a:r>
            <a:endParaRPr lang="en-US" altLang="ko-KR" sz="1600" dirty="0"/>
          </a:p>
          <a:p>
            <a:r>
              <a:rPr lang="ko-KR" altLang="en-US" sz="1600" dirty="0"/>
              <a:t>회로도 수정이 </a:t>
            </a:r>
            <a:r>
              <a:rPr lang="ko-KR" altLang="en-US" sz="1600" dirty="0" err="1"/>
              <a:t>끝이나면</a:t>
            </a:r>
            <a:r>
              <a:rPr lang="ko-KR" altLang="en-US" sz="1600" dirty="0"/>
              <a:t> </a:t>
            </a:r>
            <a:r>
              <a:rPr lang="en-US" altLang="ko-KR" sz="1600" dirty="0"/>
              <a:t>PCB </a:t>
            </a:r>
            <a:r>
              <a:rPr lang="ko-KR" altLang="en-US" sz="1600" dirty="0"/>
              <a:t>편집기에서 </a:t>
            </a:r>
            <a:r>
              <a:rPr lang="en-US" altLang="ko-KR" sz="1600" dirty="0"/>
              <a:t>PCB </a:t>
            </a:r>
            <a:r>
              <a:rPr lang="ko-KR" altLang="en-US" sz="1600" dirty="0"/>
              <a:t>업데이트 버튼을 클릭하여 </a:t>
            </a:r>
            <a:r>
              <a:rPr lang="en-US" altLang="ko-KR" sz="1600" dirty="0"/>
              <a:t>PCB</a:t>
            </a:r>
            <a:r>
              <a:rPr lang="ko-KR" altLang="en-US" sz="1600" dirty="0"/>
              <a:t>를 업데이트 함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rgbClr val="404040"/>
                </a:solidFill>
                <a:latin typeface="Open Sans" panose="020B0606030504020204" pitchFamily="34" charset="0"/>
              </a:rPr>
              <a:t>KiCad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에서 회로도의 변경 사항으로 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PCB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를 업데이트하는 것은 수동 프로세스로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설계자는 회로도의 수정으로 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PCB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를 업데이트하는 것이 적절한 시기를 결정합니다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회로도를 편집할 때마다 설계자는 회로도에서 </a:t>
            </a:r>
            <a:r>
              <a:rPr lang="en-US" altLang="ko-KR" sz="1600" dirty="0">
                <a:solidFill>
                  <a:srgbClr val="404040"/>
                </a:solidFill>
                <a:latin typeface="Open Sans" panose="020B0606030504020204" pitchFamily="34" charset="0"/>
              </a:rPr>
              <a:t>PCB </a:t>
            </a:r>
            <a:r>
              <a:rPr lang="ko-KR" altLang="en-US" sz="1600" dirty="0">
                <a:solidFill>
                  <a:srgbClr val="404040"/>
                </a:solidFill>
                <a:latin typeface="Open Sans" panose="020B0606030504020204" pitchFamily="34" charset="0"/>
              </a:rPr>
              <a:t>업데이트 도구를 사용하여 회로도와 레이아웃을 동기화된 상태로 유지해야 합니다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0A3B2-DB2D-88B7-6EAA-CAD86BFC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57" y="1377339"/>
            <a:ext cx="899068" cy="9761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C8ED5-5B9B-BCA4-4F81-CA170B3F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163" y="1387151"/>
            <a:ext cx="899068" cy="98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10FA1E-E22F-88E1-17A8-78CAF797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9" y="2098193"/>
            <a:ext cx="5682763" cy="42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832DB-3997-16D9-D10E-5F25AAF8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보드 외곽선 정하기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CF760-872E-0DD2-B1C2-2E083DB18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이제 세 가지 구성 요소가 배치되었지만 보드 자체는 정의되지 않았습니다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보드는 </a:t>
            </a:r>
            <a:r>
              <a:rPr lang="en-US" altLang="ko-KR" sz="1600" dirty="0" err="1"/>
              <a:t>Edge.Cuts</a:t>
            </a:r>
            <a:r>
              <a:rPr lang="en-US" altLang="ko-KR" sz="1600" dirty="0"/>
              <a:t> </a:t>
            </a:r>
            <a:r>
              <a:rPr lang="ko-KR" altLang="en-US" sz="1600" dirty="0"/>
              <a:t>레이어에 보드 윤곽을 그려서 정의됩니다</a:t>
            </a:r>
            <a:r>
              <a:rPr lang="en-US" altLang="ko-KR" sz="1600" dirty="0"/>
              <a:t>.
</a:t>
            </a:r>
            <a:r>
              <a:rPr lang="ko-KR" altLang="en-US" sz="1600" dirty="0"/>
              <a:t>직사각형으로 보드 윤곽을 그리는 것이 유용한 경우가 많으며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보드 크기에 대한 반올림 숫자를 쉽게 얻을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캔버스 위의 그리드 드롭다운 메뉴에서 </a:t>
            </a:r>
            <a:r>
              <a:rPr lang="en-US" altLang="ko-KR" sz="1600" dirty="0"/>
              <a:t>1mm</a:t>
            </a:r>
            <a:r>
              <a:rPr lang="ko-KR" altLang="en-US" sz="1600" dirty="0"/>
              <a:t>를 선택하여 그리드로 전환합니다</a:t>
            </a:r>
            <a:r>
              <a:rPr lang="en-US" altLang="ko-KR" sz="1600" dirty="0"/>
              <a:t>.
</a:t>
            </a:r>
            <a:r>
              <a:rPr lang="en-US" altLang="ko-KR" sz="1600" dirty="0" err="1"/>
              <a:t>Edge.Cuts</a:t>
            </a:r>
            <a:r>
              <a:rPr lang="en-US" altLang="ko-KR" sz="1600" dirty="0"/>
              <a:t> </a:t>
            </a:r>
            <a:r>
              <a:rPr lang="ko-KR" altLang="en-US" sz="1600" dirty="0"/>
              <a:t>레이어에 그리려면 오른쪽에 있는 모양 패널의 레이어 탭에서 </a:t>
            </a:r>
            <a:r>
              <a:rPr lang="en-US" altLang="ko-KR" sz="1600" dirty="0" err="1"/>
              <a:t>Edge.Cuts</a:t>
            </a:r>
            <a:r>
              <a:rPr lang="ko-KR" altLang="en-US" sz="1600" dirty="0"/>
              <a:t>를 클릭합니다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사각형 도구를 선택하고 오른쪽 도구 모음에서 캔버스를 클릭하여 첫 번째 모서리를 배치한 다음 다시 클릭하여 반대쪽 모서리를 배치하여 사각형이 세 발자국을 대략적으로 둘러싸도록 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다른 그래픽 도구</a:t>
            </a:r>
            <a:r>
              <a:rPr lang="en-US" altLang="ko-KR" sz="1600" dirty="0"/>
              <a:t>(</a:t>
            </a:r>
            <a:r>
              <a:rPr lang="ko-KR" altLang="en-US" sz="1600" dirty="0"/>
              <a:t>선</a:t>
            </a:r>
            <a:r>
              <a:rPr lang="en-US" altLang="ko-KR" sz="1600" dirty="0"/>
              <a:t>, </a:t>
            </a:r>
            <a:r>
              <a:rPr lang="ko-KR" altLang="en-US" sz="1600" dirty="0"/>
              <a:t>원호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폴리곤</a:t>
            </a:r>
            <a:r>
              <a:rPr lang="en-US" altLang="ko-KR" sz="1600" dirty="0"/>
              <a:t>)</a:t>
            </a:r>
            <a:r>
              <a:rPr lang="ko-KR" altLang="en-US" sz="1600" dirty="0"/>
              <a:t>도 보드 윤곽을 정의하는 데 사용할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유일한 요구 사항은 윤곽선이 서로 교차하지 않는 하나의 닫힌 모양이어야 한다는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6393" name="Picture 9" descr="1mm grid">
            <a:extLst>
              <a:ext uri="{FF2B5EF4-FFF2-40B4-BE49-F238E27FC236}">
                <a16:creationId xmlns:a16="http://schemas.microsoft.com/office/drawing/2014/main" id="{0D0B526B-91BA-3F1B-FEC5-B63AEB96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49" y="987425"/>
            <a:ext cx="29432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5" name="Picture 11" descr="Edge Cuts">
            <a:extLst>
              <a:ext uri="{FF2B5EF4-FFF2-40B4-BE49-F238E27FC236}">
                <a16:creationId xmlns:a16="http://schemas.microsoft.com/office/drawing/2014/main" id="{9538AC4F-DD5B-49C9-54D3-461ABEE8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75" y="2447925"/>
            <a:ext cx="2974971" cy="27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7" name="Picture 13" descr="add rectangle 24">
            <a:extLst>
              <a:ext uri="{FF2B5EF4-FFF2-40B4-BE49-F238E27FC236}">
                <a16:creationId xmlns:a16="http://schemas.microsoft.com/office/drawing/2014/main" id="{41EC68FE-13A6-D78D-0DCE-11D595B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50" y="402037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9" name="Picture 15" descr="add line 24">
            <a:extLst>
              <a:ext uri="{FF2B5EF4-FFF2-40B4-BE49-F238E27FC236}">
                <a16:creationId xmlns:a16="http://schemas.microsoft.com/office/drawing/2014/main" id="{8E70621D-4DC5-7DFD-51E0-DE18267D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4" y="51745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1" name="Picture 17" descr="add arc 24">
            <a:extLst>
              <a:ext uri="{FF2B5EF4-FFF2-40B4-BE49-F238E27FC236}">
                <a16:creationId xmlns:a16="http://schemas.microsoft.com/office/drawing/2014/main" id="{C4A00D06-835D-63E6-0B6C-9949B44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4" y="49459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3" name="Picture 19" descr="add circle 24">
            <a:extLst>
              <a:ext uri="{FF2B5EF4-FFF2-40B4-BE49-F238E27FC236}">
                <a16:creationId xmlns:a16="http://schemas.microsoft.com/office/drawing/2014/main" id="{0EB770D2-4206-A682-0841-86C41439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" y="496090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5" name="Picture 21" descr="add graphical polygon 24">
            <a:extLst>
              <a:ext uri="{FF2B5EF4-FFF2-40B4-BE49-F238E27FC236}">
                <a16:creationId xmlns:a16="http://schemas.microsoft.com/office/drawing/2014/main" id="{45653266-BF4F-A637-AE5A-E1EA6A59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18950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A6370A-0350-E1FA-34EA-A5165656F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0763" y="2801815"/>
            <a:ext cx="2943225" cy="21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5098-D71D-494E-A790-79B4104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부품을 </a:t>
            </a:r>
            <a:r>
              <a:rPr lang="en-US" altLang="ko-KR" dirty="0"/>
              <a:t>PCB </a:t>
            </a:r>
            <a:r>
              <a:rPr lang="ko-KR" altLang="en-US" dirty="0"/>
              <a:t>레이아웃에 배치하기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E165-1AFF-271E-9D77-E492A63A4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이제 부품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캔버스에 적절히 배치하여 레이아웃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아트워킹</a:t>
            </a:r>
            <a:r>
              <a:rPr lang="en-US" altLang="ko-KR" sz="1200" dirty="0"/>
              <a:t>)</a:t>
            </a:r>
            <a:r>
              <a:rPr lang="ko-KR" altLang="en-US" sz="1200" dirty="0"/>
              <a:t>작업이 쉽도록 합니다</a:t>
            </a:r>
            <a:r>
              <a:rPr lang="en-US" altLang="ko-KR" sz="1200" dirty="0"/>
              <a:t>. 
</a:t>
            </a:r>
            <a:r>
              <a:rPr lang="ko-KR" altLang="en-US" sz="1200" dirty="0"/>
              <a:t>일부 </a:t>
            </a:r>
            <a:r>
              <a:rPr lang="en-US" altLang="ko-KR" sz="1200" dirty="0" err="1"/>
              <a:t>fooprint</a:t>
            </a:r>
            <a:r>
              <a:rPr lang="ko-KR" altLang="en-US" sz="1200" dirty="0"/>
              <a:t>에는 커넥터</a:t>
            </a:r>
            <a:r>
              <a:rPr lang="en-US" altLang="ko-KR" sz="1200" dirty="0"/>
              <a:t>, </a:t>
            </a:r>
            <a:r>
              <a:rPr lang="ko-KR" altLang="en-US" sz="1200" dirty="0"/>
              <a:t>표시기 또는 버튼 및 스위치와 같은 위치에 대한 정확한 요구 사항이 있을 수 있습니다</a:t>
            </a:r>
            <a:r>
              <a:rPr lang="en-US" altLang="ko-KR" sz="1200" dirty="0"/>
              <a:t>.
</a:t>
            </a:r>
            <a:r>
              <a:rPr lang="ko-KR" altLang="en-US" sz="1200" dirty="0"/>
              <a:t>일부 구성 요소는 전기적 고려 사항에 따라 배치해야 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바이패스 </a:t>
            </a:r>
            <a:r>
              <a:rPr lang="ko-KR" altLang="en-US" sz="1200" dirty="0" err="1"/>
              <a:t>커패시터는</a:t>
            </a:r>
            <a:r>
              <a:rPr lang="ko-KR" altLang="en-US" sz="1200" dirty="0"/>
              <a:t> 관련 </a:t>
            </a:r>
            <a:r>
              <a:rPr lang="en-US" altLang="ko-KR" sz="1200" dirty="0"/>
              <a:t>IC</a:t>
            </a:r>
            <a:r>
              <a:rPr lang="ko-KR" altLang="en-US" sz="1200" dirty="0"/>
              <a:t>의 전원 핀에 가까워야 하며 민감한 아날로그 부품은 디지털 간섭에서 멀리 떨어져 있어야 합니다</a:t>
            </a:r>
            <a:r>
              <a:rPr lang="en-US" altLang="ko-KR" sz="1200" dirty="0"/>
              <a:t>.
</a:t>
            </a:r>
            <a:r>
              <a:rPr lang="ko-KR" altLang="en-US" sz="1200" dirty="0"/>
              <a:t>거의 모든 구성 요소에는 </a:t>
            </a:r>
            <a:r>
              <a:rPr lang="en-US" altLang="ko-KR" sz="1200" dirty="0"/>
              <a:t>“courtyard”(</a:t>
            </a:r>
            <a:r>
              <a:rPr lang="ko-KR" altLang="en-US" sz="1200" dirty="0"/>
              <a:t>또는 앞면과 뒷면이 모두 정의 된 경우 두 개</a:t>
            </a:r>
            <a:r>
              <a:rPr lang="en-US" altLang="ko-KR" sz="1200" dirty="0"/>
              <a:t>)</a:t>
            </a:r>
            <a:r>
              <a:rPr lang="ko-KR" altLang="en-US" sz="1200" dirty="0"/>
              <a:t>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안뜰은 교차해서는 안됩니다</a:t>
            </a:r>
            <a:r>
              <a:rPr lang="en-US" altLang="ko-KR" sz="1200" dirty="0"/>
              <a:t>.
</a:t>
            </a:r>
            <a:r>
              <a:rPr lang="ko-KR" altLang="en-US" sz="1200" dirty="0"/>
              <a:t>그렇지 않으면 쉽게 라우팅할 수 있도록 구성요소를 배치해야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연결된 구성 요소는 일반적으로 서로 가까이 있어야 하며 라우팅 복잡성을 최소화하도록 배열되어야 합니다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ratnest</a:t>
            </a:r>
            <a:r>
              <a:rPr lang="en-US" altLang="ko-KR" sz="1200" dirty="0"/>
              <a:t>(</a:t>
            </a:r>
            <a:r>
              <a:rPr lang="ko-KR" altLang="en-US" sz="1200" dirty="0"/>
              <a:t>패드 사이의 연결을 나타내는 가는 선</a:t>
            </a:r>
            <a:r>
              <a:rPr lang="en-US" altLang="ko-KR" sz="1200" dirty="0"/>
              <a:t>)</a:t>
            </a:r>
            <a:r>
              <a:rPr lang="ko-KR" altLang="en-US" sz="1200" dirty="0"/>
              <a:t>는 다른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기준으로 </a:t>
            </a:r>
            <a:r>
              <a:rPr lang="en-US" altLang="ko-KR" sz="1200" dirty="0"/>
              <a:t>footprint</a:t>
            </a:r>
            <a:r>
              <a:rPr lang="ko-KR" altLang="en-US" sz="1200" dirty="0"/>
              <a:t>를 가장 잘 배치하는 방법을 결정하는 데 유용합니다</a:t>
            </a:r>
            <a:r>
              <a:rPr lang="en-US" altLang="ko-KR" sz="1200" dirty="0"/>
              <a:t>.
</a:t>
            </a:r>
            <a:r>
              <a:rPr lang="ko-KR" altLang="en-US" sz="1200" dirty="0"/>
              <a:t>이 가이드의 유일한 배치 목표는 라우팅 프로세스를 가능한 한 간단하게 만드는 것입니다</a:t>
            </a:r>
            <a:r>
              <a:rPr lang="en-US" altLang="ko-KR" sz="1200" dirty="0"/>
              <a:t>.
</a:t>
            </a:r>
            <a:r>
              <a:rPr lang="ko-KR" altLang="en-US" sz="1200" dirty="0"/>
              <a:t>배터리 홀더 </a:t>
            </a:r>
            <a:r>
              <a:rPr lang="en-US" altLang="ko-KR" sz="1200" dirty="0"/>
              <a:t>BT1</a:t>
            </a:r>
            <a:r>
              <a:rPr lang="ko-KR" altLang="en-US" sz="1200" dirty="0"/>
              <a:t>을 보드 뒷면으로 이동하여 시작합니다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클릭하여 선택한 다음 </a:t>
            </a:r>
            <a:r>
              <a:rPr lang="en-US" altLang="ko-KR" sz="1200" dirty="0"/>
              <a:t>M</a:t>
            </a:r>
            <a:r>
              <a:rPr lang="ko-KR" altLang="en-US" sz="1200" dirty="0"/>
              <a:t>을 눌러 이동합니다</a:t>
            </a:r>
            <a:r>
              <a:rPr lang="en-US" altLang="ko-KR" sz="1200" dirty="0"/>
              <a:t>. F</a:t>
            </a:r>
            <a:r>
              <a:rPr lang="ko-KR" altLang="en-US" sz="1200" dirty="0"/>
              <a:t>를 눌러 반대쪽으로 뒤집습니다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거울에 비친 것처럼 보이며 패드가 빨간색에서 파란색으로 변경되었습니다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58F7EF-08E9-C090-64EA-8C524B1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825624"/>
            <a:ext cx="5416222" cy="39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9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0B7D-6A56-19BC-9AF1-51179370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사이를 라우팅하기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DB15E-7F61-746A-306D-AB1ABBBC8F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구성 요소가 제자리에 있으면 패드를 구리 </a:t>
            </a:r>
            <a:r>
              <a:rPr lang="ko-KR" altLang="en-US" sz="1600" dirty="0" err="1"/>
              <a:t>트레이스와</a:t>
            </a:r>
            <a:r>
              <a:rPr lang="ko-KR" altLang="en-US" sz="1600" dirty="0"/>
              <a:t> 연결할 차례입니다</a:t>
            </a:r>
            <a:r>
              <a:rPr lang="en-US" altLang="ko-KR" sz="1600" dirty="0"/>
              <a:t>.
</a:t>
            </a:r>
            <a:r>
              <a:rPr lang="ko-KR" altLang="en-US" sz="1600" dirty="0"/>
              <a:t>첫 번째 </a:t>
            </a:r>
            <a:r>
              <a:rPr lang="ko-KR" altLang="en-US" sz="1600" dirty="0" err="1"/>
              <a:t>트레이스은</a:t>
            </a:r>
            <a:r>
              <a:rPr lang="ko-KR" altLang="en-US" sz="1600" dirty="0"/>
              <a:t> 보드 전면에 그려지므로 모양 패널의 레이어 탭에서 활성 레이어를 </a:t>
            </a:r>
            <a:r>
              <a:rPr lang="en-US" altLang="ko-KR" sz="1600" dirty="0" err="1"/>
              <a:t>F.Cu</a:t>
            </a:r>
            <a:r>
              <a:rPr lang="en-US" altLang="ko-KR" sz="1600" dirty="0"/>
              <a:t> </a:t>
            </a:r>
            <a:r>
              <a:rPr lang="ko-KR" altLang="en-US" sz="1600" dirty="0"/>
              <a:t>변경합니다</a:t>
            </a:r>
            <a:r>
              <a:rPr lang="en-US" altLang="ko-KR" sz="1600" dirty="0"/>
              <a:t>.
</a:t>
            </a:r>
            <a:r>
              <a:rPr lang="ko-KR" altLang="en-US" sz="1600" dirty="0"/>
              <a:t>오른쪽 도구 모음에서 </a:t>
            </a:r>
            <a:r>
              <a:rPr lang="en-US" altLang="ko-KR" sz="1600" dirty="0"/>
              <a:t>Route Tracks</a:t>
            </a:r>
            <a:r>
              <a:rPr lang="ko-KR" altLang="en-US" sz="1600" dirty="0"/>
              <a:t>클릭하거나 </a:t>
            </a:r>
            <a:r>
              <a:rPr lang="en-US" altLang="ko-KR" sz="1600" dirty="0"/>
              <a:t>X</a:t>
            </a:r>
            <a:r>
              <a:rPr lang="ko-KR" altLang="en-US" sz="1600" dirty="0"/>
              <a:t>를 누릅니다</a:t>
            </a:r>
            <a:r>
              <a:rPr lang="en-US" altLang="ko-KR" sz="1600" dirty="0"/>
              <a:t>. D1</a:t>
            </a:r>
            <a:r>
              <a:rPr lang="ko-KR" altLang="en-US" sz="1600" dirty="0"/>
              <a:t>의 </a:t>
            </a:r>
            <a:r>
              <a:rPr lang="en-US" altLang="ko-KR" sz="1600" dirty="0"/>
              <a:t>led </a:t>
            </a:r>
            <a:r>
              <a:rPr lang="ko-KR" altLang="en-US" sz="1600" dirty="0"/>
              <a:t>패드를 클릭합니다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ratsnest</a:t>
            </a:r>
            <a:r>
              <a:rPr lang="en-US" altLang="ko-KR" sz="1600" dirty="0"/>
              <a:t> </a:t>
            </a:r>
            <a:r>
              <a:rPr lang="ko-KR" altLang="en-US" sz="1600" dirty="0"/>
              <a:t>선은 </a:t>
            </a:r>
            <a:r>
              <a:rPr lang="en-US" altLang="ko-KR" sz="1600" dirty="0"/>
              <a:t>R1</a:t>
            </a:r>
            <a:r>
              <a:rPr lang="ko-KR" altLang="en-US" sz="1600" dirty="0"/>
              <a:t>의 </a:t>
            </a:r>
            <a:r>
              <a:rPr lang="en-US" altLang="ko-KR" sz="1600" dirty="0"/>
              <a:t>led </a:t>
            </a:r>
            <a:r>
              <a:rPr lang="ko-KR" altLang="en-US" sz="1600" dirty="0"/>
              <a:t>패드에 </a:t>
            </a:r>
            <a:r>
              <a:rPr lang="ko-KR" altLang="en-US" sz="1600" dirty="0" err="1"/>
              <a:t>라우팅되지</a:t>
            </a:r>
            <a:r>
              <a:rPr lang="ko-KR" altLang="en-US" sz="1600" dirty="0"/>
              <a:t> 않은 연결이 있음을 나타내므로 해당 패드를 클릭하여 두 패드를 연결하는 </a:t>
            </a:r>
            <a:r>
              <a:rPr lang="ko-KR" altLang="en-US" sz="1600" dirty="0" err="1"/>
              <a:t>트레이스를</a:t>
            </a:r>
            <a:r>
              <a:rPr lang="ko-KR" altLang="en-US" sz="1600" dirty="0"/>
              <a:t> 그립니다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두 번째 패드를 클릭하면 </a:t>
            </a:r>
            <a:r>
              <a:rPr lang="ko-KR" altLang="en-US" sz="1600" dirty="0" err="1"/>
              <a:t>트레이스가</a:t>
            </a:r>
            <a:r>
              <a:rPr lang="ko-KR" altLang="en-US" sz="1600" dirty="0"/>
              <a:t> 완료됩니다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연결이 구리로 이루어졌기 때문에 </a:t>
            </a:r>
            <a:r>
              <a:rPr lang="en-US" altLang="ko-KR" sz="1600" dirty="0"/>
              <a:t>led </a:t>
            </a:r>
            <a:r>
              <a:rPr lang="ko-KR" altLang="en-US" sz="1600" dirty="0"/>
              <a:t>핀 사이의 </a:t>
            </a:r>
            <a:r>
              <a:rPr lang="en-US" altLang="ko-KR" sz="1600" dirty="0" err="1"/>
              <a:t>ratsnest</a:t>
            </a:r>
            <a:r>
              <a:rPr lang="ko-KR" altLang="en-US" sz="1600" dirty="0"/>
              <a:t>가 더 이상 그려지지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8436" name="Picture 4" descr="add tracks 24">
            <a:extLst>
              <a:ext uri="{FF2B5EF4-FFF2-40B4-BE49-F238E27FC236}">
                <a16:creationId xmlns:a16="http://schemas.microsoft.com/office/drawing/2014/main" id="{5232AC58-7A9E-494A-BF4F-2901842A4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8" y="2946952"/>
            <a:ext cx="660952" cy="6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D7813D-6D20-0FCE-C867-1EF4A7B4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69" y="1825625"/>
            <a:ext cx="5579361" cy="38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5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4269-4635-7914-E427-11B18507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</a:t>
            </a:r>
            <a:r>
              <a:rPr lang="ko-KR" altLang="en-US" dirty="0"/>
              <a:t>과 </a:t>
            </a:r>
            <a:r>
              <a:rPr lang="en-US" altLang="ko-KR" dirty="0"/>
              <a:t>bottom</a:t>
            </a:r>
            <a:r>
              <a:rPr lang="ko-KR" altLang="en-US" dirty="0"/>
              <a:t>을 연결하는 라우팅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554A9-14A5-C5B6-C434-859B411CB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700" dirty="0"/>
              <a:t>이제 보드 뒷면의 </a:t>
            </a:r>
            <a:r>
              <a:rPr lang="en-US" altLang="ko-KR" sz="1700" dirty="0"/>
              <a:t>BT1 </a:t>
            </a:r>
            <a:r>
              <a:rPr lang="ko-KR" altLang="en-US" sz="1700" dirty="0"/>
              <a:t>패드부터 시작하여 </a:t>
            </a:r>
            <a:r>
              <a:rPr lang="en-US" altLang="ko-KR" sz="1700" dirty="0"/>
              <a:t>BT1</a:t>
            </a:r>
            <a:r>
              <a:rPr lang="ko-KR" altLang="en-US" sz="1700" dirty="0"/>
              <a:t>과 </a:t>
            </a:r>
            <a:r>
              <a:rPr lang="en-US" altLang="ko-KR" sz="1700" dirty="0"/>
              <a:t>D1</a:t>
            </a:r>
            <a:r>
              <a:rPr lang="ko-KR" altLang="en-US" sz="1700" dirty="0"/>
              <a:t>의 </a:t>
            </a:r>
            <a:r>
              <a:rPr lang="en-US" altLang="ko-KR" sz="1700" dirty="0"/>
              <a:t>GND </a:t>
            </a:r>
            <a:r>
              <a:rPr lang="ko-KR" altLang="en-US" sz="1700" dirty="0"/>
              <a:t>패드 사이에 </a:t>
            </a:r>
            <a:r>
              <a:rPr lang="ko-KR" altLang="en-US" sz="1700" dirty="0" err="1"/>
              <a:t>트레이스를</a:t>
            </a:r>
            <a:r>
              <a:rPr lang="ko-KR" altLang="en-US" sz="1700" dirty="0"/>
              <a:t> 그립니다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활성 레이어는 </a:t>
            </a:r>
            <a:r>
              <a:rPr lang="en-US" altLang="ko-KR" sz="1700" dirty="0"/>
              <a:t>BT1 </a:t>
            </a:r>
            <a:r>
              <a:rPr lang="ko-KR" altLang="en-US" sz="1700" dirty="0"/>
              <a:t>패드를 클릭한 후 자동으로 </a:t>
            </a:r>
            <a:r>
              <a:rPr lang="en-US" altLang="ko-KR" sz="1700" dirty="0" err="1"/>
              <a:t>B.Cu</a:t>
            </a:r>
            <a:r>
              <a:rPr lang="en-US" altLang="ko-KR" sz="1700" dirty="0"/>
              <a:t> </a:t>
            </a:r>
            <a:r>
              <a:rPr lang="ko-KR" altLang="en-US" sz="1700" dirty="0"/>
              <a:t>로 변경됩니다</a:t>
            </a:r>
            <a:r>
              <a:rPr lang="en-US" altLang="ko-KR" sz="1700" dirty="0"/>
              <a:t>. D1 </a:t>
            </a:r>
            <a:r>
              <a:rPr lang="ko-KR" altLang="en-US" sz="1700" dirty="0"/>
              <a:t>패드를 클릭하여 트랙을 마칩니다</a:t>
            </a:r>
            <a:r>
              <a:rPr lang="en-US" altLang="ko-KR" sz="1700" dirty="0"/>
              <a:t>.
BT1</a:t>
            </a:r>
            <a:r>
              <a:rPr lang="ko-KR" altLang="en-US" sz="1700" dirty="0"/>
              <a:t>에는 기판 하단에만 있는 표면 실장 패드가 있는 반면</a:t>
            </a:r>
            <a:r>
              <a:rPr lang="en-US" altLang="ko-KR" sz="1700" dirty="0"/>
              <a:t>, D1</a:t>
            </a:r>
            <a:r>
              <a:rPr lang="ko-KR" altLang="en-US" sz="1700" dirty="0"/>
              <a:t>에는 전면과 후면의 트랙에 연결할 수 있는 관통 구멍 패드가 있습니다</a:t>
            </a:r>
            <a:r>
              <a:rPr lang="en-US" altLang="ko-KR" sz="1700" dirty="0"/>
              <a:t>. </a:t>
            </a:r>
            <a:r>
              <a:rPr lang="ko-KR" altLang="en-US" sz="1700" dirty="0"/>
              <a:t>관통 구멍 패드는 여러 층을 연결하는 한 가지 방법입니다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이 경우 </a:t>
            </a:r>
            <a:r>
              <a:rPr lang="en-US" altLang="ko-KR" sz="1700" dirty="0"/>
              <a:t>D1</a:t>
            </a:r>
            <a:r>
              <a:rPr lang="ko-KR" altLang="en-US" sz="1700" dirty="0"/>
              <a:t>은 기판 전면의 구성 요소이지만 관통 구멍 패드는 기판 후면의 </a:t>
            </a:r>
            <a:r>
              <a:rPr lang="ko-KR" altLang="en-US" sz="1700" dirty="0" err="1"/>
              <a:t>트레이스에</a:t>
            </a:r>
            <a:r>
              <a:rPr lang="ko-KR" altLang="en-US" sz="1700" dirty="0"/>
              <a:t> 연결하는 데 사용됩니다</a:t>
            </a:r>
            <a:r>
              <a:rPr lang="en-US" altLang="ko-KR" sz="1700" dirty="0"/>
              <a:t>.
</a:t>
            </a:r>
            <a:r>
              <a:rPr lang="ko-KR" altLang="en-US" sz="1700" dirty="0"/>
              <a:t>레이어 간에 연결하는 또 다른 방법은 비아를 사용하는 것입니다</a:t>
            </a:r>
            <a:r>
              <a:rPr lang="en-US" altLang="ko-KR" sz="1700" dirty="0"/>
              <a:t>. </a:t>
            </a:r>
            <a:r>
              <a:rPr lang="ko-KR" altLang="en-US" sz="1700" dirty="0"/>
              <a:t>보드 뒷면에 있는 </a:t>
            </a:r>
            <a:r>
              <a:rPr lang="en-US" altLang="ko-KR" sz="1700" dirty="0"/>
              <a:t>BT1</a:t>
            </a:r>
            <a:r>
              <a:rPr lang="ko-KR" altLang="en-US" sz="1700" dirty="0"/>
              <a:t>의 </a:t>
            </a:r>
            <a:r>
              <a:rPr lang="en-US" altLang="ko-KR" sz="1700" dirty="0"/>
              <a:t>VCC </a:t>
            </a:r>
            <a:r>
              <a:rPr lang="ko-KR" altLang="en-US" sz="1700" dirty="0"/>
              <a:t>패드에서 라우팅을 시작합니다</a:t>
            </a:r>
            <a:r>
              <a:rPr lang="en-US" altLang="ko-KR" sz="1700" dirty="0"/>
              <a:t>. </a:t>
            </a:r>
          </a:p>
          <a:p>
            <a:r>
              <a:rPr lang="en-US" altLang="ko-KR" sz="1700" dirty="0"/>
              <a:t>V</a:t>
            </a:r>
            <a:r>
              <a:rPr lang="ko-KR" altLang="en-US" sz="1700" dirty="0"/>
              <a:t>를 누르고 </a:t>
            </a:r>
            <a:r>
              <a:rPr lang="en-US" altLang="ko-KR" sz="1700" dirty="0"/>
              <a:t>BT1</a:t>
            </a:r>
            <a:r>
              <a:rPr lang="ko-KR" altLang="en-US" sz="1700" dirty="0"/>
              <a:t>과 </a:t>
            </a:r>
            <a:r>
              <a:rPr lang="en-US" altLang="ko-KR" sz="1700" dirty="0"/>
              <a:t>R1 </a:t>
            </a:r>
            <a:r>
              <a:rPr lang="ko-KR" altLang="en-US" sz="1700" dirty="0"/>
              <a:t>사이의 중간을 클릭하여 비아를 삽입하면 활성 레이어도 </a:t>
            </a:r>
            <a:r>
              <a:rPr lang="en-US" altLang="ko-KR" sz="1700" dirty="0" err="1"/>
              <a:t>F.Cu</a:t>
            </a:r>
            <a:r>
              <a:rPr lang="en-US" altLang="ko-KR" sz="1700" dirty="0"/>
              <a:t> </a:t>
            </a:r>
            <a:r>
              <a:rPr lang="ko-KR" altLang="en-US" sz="1700" dirty="0"/>
              <a:t>로 전환됩니다</a:t>
            </a:r>
            <a:r>
              <a:rPr lang="en-US" altLang="ko-KR" sz="1700" dirty="0"/>
              <a:t>. R1</a:t>
            </a:r>
            <a:r>
              <a:rPr lang="ko-KR" altLang="en-US" sz="1700" dirty="0"/>
              <a:t>의 </a:t>
            </a:r>
            <a:r>
              <a:rPr lang="en-US" altLang="ko-KR" sz="1700" dirty="0"/>
              <a:t>VCC </a:t>
            </a:r>
            <a:r>
              <a:rPr lang="ko-KR" altLang="en-US" sz="1700" dirty="0"/>
              <a:t>패드를 클릭하여 보드 상단의 트랙을 완성합니다</a:t>
            </a:r>
            <a:r>
              <a:rPr lang="en-US" altLang="ko-KR" sz="1700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AF0F4B-6380-E3CE-EC30-F4F2230B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23" y="1914805"/>
            <a:ext cx="5425158" cy="38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0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F28E-7D25-20BE-003C-446F336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Copper </a:t>
            </a:r>
            <a:r>
              <a:rPr lang="ko-KR" altLang="en-US" dirty="0"/>
              <a:t>채우기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99AF0-4453-CEE6-D4CA-49D6685022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대개의 </a:t>
            </a:r>
            <a:r>
              <a:rPr lang="en-US" altLang="ko-KR" sz="1600" dirty="0"/>
              <a:t>PCB</a:t>
            </a:r>
            <a:r>
              <a:rPr lang="ko-KR" altLang="en-US" sz="1600" dirty="0"/>
              <a:t>는 부품 </a:t>
            </a:r>
            <a:r>
              <a:rPr lang="en-US" altLang="ko-KR" sz="1600" dirty="0"/>
              <a:t>footprint</a:t>
            </a:r>
            <a:r>
              <a:rPr lang="ko-KR" altLang="en-US" sz="1600" dirty="0"/>
              <a:t>가 없는 공간은 구리로 채우는 경우가 많습니다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구리 영역은 </a:t>
            </a:r>
            <a:r>
              <a:rPr lang="ko-KR" altLang="en-US" sz="1600" dirty="0" err="1"/>
              <a:t>트레이스보다</a:t>
            </a:r>
            <a:r>
              <a:rPr lang="ko-KR" altLang="en-US" sz="1600" dirty="0"/>
              <a:t> 임피던스가 낮아서 접지 및 전원 연결에 자주 사용됩니다</a:t>
            </a:r>
            <a:r>
              <a:rPr lang="en-US" altLang="ko-KR" sz="1600" dirty="0"/>
              <a:t>.
</a:t>
            </a:r>
            <a:r>
              <a:rPr lang="ko-KR" altLang="en-US" sz="1600" dirty="0"/>
              <a:t>활성 레이어를 뒷면으로 설정하고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채움영역추가</a:t>
            </a:r>
            <a:r>
              <a:rPr lang="ko-KR" altLang="en-US" sz="1600" dirty="0"/>
              <a:t> 버튼을 클릭합니다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구리를 채울 영역을 사각형의 최초 지점을 클릭합니다</a:t>
            </a:r>
            <a:r>
              <a:rPr lang="en-US" altLang="ko-KR" sz="1600" dirty="0"/>
              <a:t>.  
</a:t>
            </a:r>
            <a:r>
              <a:rPr lang="ko-KR" altLang="en-US" sz="1600" dirty="0"/>
              <a:t>그러면 </a:t>
            </a:r>
            <a:r>
              <a:rPr lang="en-US" altLang="ko-KR" sz="1600" dirty="0"/>
              <a:t>“</a:t>
            </a:r>
            <a:r>
              <a:rPr lang="ko-KR" altLang="en-US" sz="1600" dirty="0"/>
              <a:t>구리영역설정</a:t>
            </a:r>
            <a:r>
              <a:rPr lang="en-US" altLang="ko-KR" sz="1600" dirty="0"/>
              <a:t>” </a:t>
            </a:r>
            <a:r>
              <a:rPr lang="ko-KR" altLang="en-US" sz="1600" dirty="0"/>
              <a:t>대화상자가 나타납니다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GND </a:t>
            </a:r>
            <a:r>
              <a:rPr lang="ko-KR" altLang="en-US" sz="1600" dirty="0"/>
              <a:t>네트를 선택하고 </a:t>
            </a:r>
            <a:r>
              <a:rPr lang="en-US" altLang="ko-KR" sz="1600" dirty="0" err="1"/>
              <a:t>B.Cu</a:t>
            </a:r>
            <a:r>
              <a:rPr lang="en-US" altLang="ko-KR" sz="1600" dirty="0"/>
              <a:t> </a:t>
            </a:r>
            <a:r>
              <a:rPr lang="ko-KR" altLang="en-US" sz="1600" dirty="0"/>
              <a:t>레이어가 선택되어 있는지 확인합니다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확인을 클릭한 다음 영역의 다른 세 모서리를 클릭하여 배치합니다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마지막 구석을 배치할 때 두 번 클릭하여 영역을 완성합니다</a:t>
            </a:r>
            <a:r>
              <a:rPr lang="en-US" altLang="ko-KR" sz="1600" dirty="0"/>
              <a:t>.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76321-B4A8-E299-75E6-2D3E63C7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3001617"/>
            <a:ext cx="655983" cy="655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F60E7A-9F7A-6506-16EF-E9A3C4E2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825625"/>
            <a:ext cx="5866434" cy="41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21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7AE4E-9B98-F2BD-04F9-306D5BE9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Copper </a:t>
            </a:r>
            <a:r>
              <a:rPr lang="ko-KR" altLang="en-US" dirty="0"/>
              <a:t>채우기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896195-9B9C-E0D5-82B1-186EE824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62" y="2640361"/>
            <a:ext cx="2623509" cy="185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B165DA-1CBC-5097-395D-7BDB893C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3101008"/>
            <a:ext cx="655983" cy="65598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B3342B3-19B1-3975-2812-A36672EE3D74}"/>
              </a:ext>
            </a:extLst>
          </p:cNvPr>
          <p:cNvSpPr/>
          <p:nvPr/>
        </p:nvSpPr>
        <p:spPr>
          <a:xfrm>
            <a:off x="1540565" y="3309730"/>
            <a:ext cx="318052" cy="298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7239A-D538-7B96-990E-8F71D3C79318}"/>
              </a:ext>
            </a:extLst>
          </p:cNvPr>
          <p:cNvSpPr txBox="1"/>
          <p:nvPr/>
        </p:nvSpPr>
        <p:spPr>
          <a:xfrm>
            <a:off x="2484784" y="1553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구리영역 시작점 클릭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5CAB937-D295-4B42-1868-CAD89A4D90C1}"/>
              </a:ext>
            </a:extLst>
          </p:cNvPr>
          <p:cNvSpPr/>
          <p:nvPr/>
        </p:nvSpPr>
        <p:spPr>
          <a:xfrm>
            <a:off x="2085608" y="2775351"/>
            <a:ext cx="173351" cy="1528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87005A9-555B-2C6D-583E-2F2C51D65B6A}"/>
              </a:ext>
            </a:extLst>
          </p:cNvPr>
          <p:cNvSpPr/>
          <p:nvPr/>
        </p:nvSpPr>
        <p:spPr>
          <a:xfrm rot="8063329" flipV="1">
            <a:off x="2027093" y="2342722"/>
            <a:ext cx="1219108" cy="10625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78627F-7367-29DC-54C8-3FFD9D07B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02" y="2395849"/>
            <a:ext cx="3368691" cy="245354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092CAA-184A-B76D-9825-1F93A35A42DD}"/>
              </a:ext>
            </a:extLst>
          </p:cNvPr>
          <p:cNvSpPr/>
          <p:nvPr/>
        </p:nvSpPr>
        <p:spPr>
          <a:xfrm>
            <a:off x="4674150" y="3324446"/>
            <a:ext cx="318052" cy="298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11E32-557D-C31C-640F-D751E68B10B0}"/>
              </a:ext>
            </a:extLst>
          </p:cNvPr>
          <p:cNvSpPr txBox="1"/>
          <p:nvPr/>
        </p:nvSpPr>
        <p:spPr>
          <a:xfrm>
            <a:off x="5422838" y="20024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구리영역설정  설정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9A72491-DBEC-083B-2363-CC7A52775509}"/>
              </a:ext>
            </a:extLst>
          </p:cNvPr>
          <p:cNvSpPr/>
          <p:nvPr/>
        </p:nvSpPr>
        <p:spPr>
          <a:xfrm>
            <a:off x="8583481" y="2477177"/>
            <a:ext cx="318052" cy="298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1ECC88-2ADD-1625-5DC7-B38C03DE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03" y="1445716"/>
            <a:ext cx="2623509" cy="18521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8D823A-FEA9-EE40-6D60-CF224EBA024A}"/>
              </a:ext>
            </a:extLst>
          </p:cNvPr>
          <p:cNvSpPr/>
          <p:nvPr/>
        </p:nvSpPr>
        <p:spPr>
          <a:xfrm>
            <a:off x="9111566" y="1540137"/>
            <a:ext cx="2305880" cy="166328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2EDF7-70BD-2F56-6127-F0C09AD4D9E9}"/>
              </a:ext>
            </a:extLst>
          </p:cNvPr>
          <p:cNvSpPr txBox="1"/>
          <p:nvPr/>
        </p:nvSpPr>
        <p:spPr>
          <a:xfrm>
            <a:off x="9111566" y="332400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닫혀진 사각형 그리기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D22566-5CCC-B413-C903-140FFCD2E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202" y="4265237"/>
            <a:ext cx="2601610" cy="185212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11B7638-EE4D-2725-0EC7-479A1CBF5F41}"/>
              </a:ext>
            </a:extLst>
          </p:cNvPr>
          <p:cNvSpPr/>
          <p:nvPr/>
        </p:nvSpPr>
        <p:spPr>
          <a:xfrm rot="5400000">
            <a:off x="10105480" y="3787742"/>
            <a:ext cx="318052" cy="298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ED4F4-9E26-6A87-22C9-2B85F612FF09}"/>
              </a:ext>
            </a:extLst>
          </p:cNvPr>
          <p:cNvSpPr txBox="1"/>
          <p:nvPr/>
        </p:nvSpPr>
        <p:spPr>
          <a:xfrm>
            <a:off x="9200148" y="6286745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클릭으로 마무리</a:t>
            </a:r>
            <a:endParaRPr lang="en-US" altLang="ko-KR" dirty="0"/>
          </a:p>
          <a:p>
            <a:r>
              <a:rPr lang="ko-KR" altLang="en-US" dirty="0"/>
              <a:t>구리영역 설정 완료</a:t>
            </a:r>
          </a:p>
        </p:txBody>
      </p:sp>
    </p:spTree>
    <p:extLst>
      <p:ext uri="{BB962C8B-B14F-4D97-AF65-F5344CB8AC3E}">
        <p14:creationId xmlns:p14="http://schemas.microsoft.com/office/powerpoint/2010/main" val="2266484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46E10-27E1-440A-913E-C323553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Copper </a:t>
            </a:r>
            <a:r>
              <a:rPr lang="ko-KR" altLang="en-US" dirty="0"/>
              <a:t>채우기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AC4D7-59E3-6DF9-942E-7852A43118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영역 윤곽이 캔버스에 표시되지만 영역은 아직 구리로 채워지지 않았습니다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편집 </a:t>
            </a:r>
            <a:r>
              <a:rPr lang="en-US" altLang="ko-KR" sz="1600" dirty="0"/>
              <a:t> → </a:t>
            </a:r>
            <a:r>
              <a:rPr lang="ko-KR" altLang="en-US" sz="1600" dirty="0"/>
              <a:t>모든 영역 채우기</a:t>
            </a:r>
            <a:r>
              <a:rPr lang="en-US" altLang="ko-KR" sz="1600" dirty="0"/>
              <a:t>(B)</a:t>
            </a:r>
            <a:r>
              <a:rPr lang="ko-KR" altLang="en-US" sz="1600" dirty="0"/>
              <a:t>로 영역을 채웁니다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구리가 영역에 추가되었지만 </a:t>
            </a:r>
            <a:r>
              <a:rPr lang="en-US" altLang="ko-KR" sz="1600" dirty="0"/>
              <a:t>VCC </a:t>
            </a:r>
            <a:r>
              <a:rPr lang="ko-KR" altLang="en-US" sz="1600" dirty="0"/>
              <a:t>또는 </a:t>
            </a:r>
            <a:r>
              <a:rPr lang="en-US" altLang="ko-KR" sz="1600" dirty="0"/>
              <a:t>LED </a:t>
            </a:r>
            <a:r>
              <a:rPr lang="ko-KR" altLang="en-US" sz="1600" dirty="0"/>
              <a:t>패드 및 </a:t>
            </a:r>
            <a:r>
              <a:rPr lang="ko-KR" altLang="en-US" sz="1600" dirty="0" err="1"/>
              <a:t>트레이스에</a:t>
            </a:r>
            <a:r>
              <a:rPr lang="ko-KR" altLang="en-US" sz="1600" dirty="0"/>
              <a:t> 연결되지 않으며 보드 </a:t>
            </a:r>
            <a:r>
              <a:rPr lang="ko-KR" altLang="en-US" sz="1600" dirty="0" err="1"/>
              <a:t>에지에</a:t>
            </a:r>
            <a:r>
              <a:rPr lang="ko-KR" altLang="en-US" sz="1600" dirty="0"/>
              <a:t> 의해 잘립니다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이전에 그려진 </a:t>
            </a:r>
            <a:r>
              <a:rPr lang="en-US" altLang="ko-KR" sz="1600" dirty="0"/>
              <a:t>GND </a:t>
            </a:r>
            <a:r>
              <a:rPr lang="ko-KR" altLang="en-US" sz="1600" dirty="0" err="1"/>
              <a:t>트레이스와</a:t>
            </a:r>
            <a:r>
              <a:rPr lang="ko-KR" altLang="en-US" sz="1600" dirty="0"/>
              <a:t> 겹치며 얇은 </a:t>
            </a:r>
            <a:r>
              <a:rPr lang="ko-KR" altLang="en-US" sz="1600" dirty="0" err="1"/>
              <a:t>트레이스를</a:t>
            </a:r>
            <a:r>
              <a:rPr lang="ko-KR" altLang="en-US" sz="1600" dirty="0"/>
              <a:t> 통해 </a:t>
            </a:r>
            <a:r>
              <a:rPr lang="en-US" altLang="ko-KR" sz="1600" dirty="0"/>
              <a:t>GND </a:t>
            </a:r>
            <a:r>
              <a:rPr lang="ko-KR" altLang="en-US" sz="1600" dirty="0"/>
              <a:t>패드에 연결됩니다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이것들은 패드를 더 쉽게 납땜할 수 있도록 하는 열 릴리프입니다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온도 릴리프 및 기타 구역 설정은 </a:t>
            </a:r>
            <a:r>
              <a:rPr lang="en-US" altLang="ko-KR" sz="1600" dirty="0"/>
              <a:t>“</a:t>
            </a:r>
            <a:r>
              <a:rPr lang="ko-KR" altLang="en-US" sz="1600" dirty="0"/>
              <a:t>구리영역설정</a:t>
            </a:r>
            <a:r>
              <a:rPr lang="en-US" altLang="ko-KR" sz="1600" dirty="0"/>
              <a:t>”</a:t>
            </a:r>
            <a:r>
              <a:rPr lang="ko-KR" altLang="en-US" sz="1600" dirty="0"/>
              <a:t> 대화상자에서 수정할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22DA4-BF50-AD76-087F-1606BFE7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98212" cy="36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E486D-A7AB-C1F6-5B49-251459B4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Copper </a:t>
            </a:r>
            <a:r>
              <a:rPr lang="ko-KR" altLang="en-US" dirty="0"/>
              <a:t>채움 보이기 </a:t>
            </a:r>
            <a:r>
              <a:rPr lang="en-US" altLang="ko-KR" dirty="0"/>
              <a:t>vs </a:t>
            </a:r>
            <a:r>
              <a:rPr lang="ko-KR" altLang="en-US" dirty="0"/>
              <a:t>숨기기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7DB2A-C0E8-D468-DBFF-3A4CB3B926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err="1"/>
              <a:t>KiCad</a:t>
            </a:r>
            <a:r>
              <a:rPr lang="ko-KR" altLang="en-US" sz="1400" dirty="0"/>
              <a:t>를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구역을 처음 그리거나 수정할 때 또는 구역 내의 </a:t>
            </a:r>
            <a:r>
              <a:rPr lang="en-US" altLang="ko-KR" sz="1400" dirty="0"/>
              <a:t>footprint</a:t>
            </a:r>
            <a:r>
              <a:rPr lang="ko-KR" altLang="en-US" sz="1400" dirty="0"/>
              <a:t>를 이동할 때 구역이 자동으로 채워지지 않습니다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영역은 수동으로 채우거나 </a:t>
            </a:r>
            <a:r>
              <a:rPr lang="en-US" altLang="ko-KR" sz="1400" dirty="0"/>
              <a:t>DRC</a:t>
            </a:r>
            <a:r>
              <a:rPr lang="ko-KR" altLang="en-US" sz="1400" dirty="0"/>
              <a:t>를 실행할 때 다시 채워집니다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PCB</a:t>
            </a:r>
            <a:r>
              <a:rPr lang="ko-KR" altLang="en-US" sz="1400" dirty="0"/>
              <a:t>제작을 위해 </a:t>
            </a:r>
            <a:r>
              <a:rPr lang="ko-KR" altLang="en-US" sz="1400" dirty="0" err="1"/>
              <a:t>거버</a:t>
            </a:r>
            <a:r>
              <a:rPr lang="ko-KR" altLang="en-US" sz="1400" dirty="0"/>
              <a:t> 파일을 생성하기 전에 영역 채우기가 최신 상태인지 확인하십시오</a:t>
            </a:r>
            <a:r>
              <a:rPr lang="en-US" altLang="ko-KR" sz="1400" dirty="0"/>
              <a:t>.
</a:t>
            </a:r>
            <a:r>
              <a:rPr lang="ko-KR" altLang="en-US" sz="1400" dirty="0"/>
              <a:t>때때로 채워진 영역은 부품이 많아서 다른 개체를 보기 어렵게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왼쪽 도구 모음에서 영역 경계만 표시 단추 영역 비활성화 버튼을 사용하여 경계를 제외한 영역을 숨길 수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영역은 윤곽선만 표시될 때 </a:t>
            </a:r>
            <a:r>
              <a:rPr lang="ko-KR" altLang="en-US" sz="1400" dirty="0" err="1"/>
              <a:t>채워짐</a:t>
            </a:r>
            <a:r>
              <a:rPr lang="ko-KR" altLang="en-US" sz="1400" dirty="0"/>
              <a:t> 상태를 유지합니다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영역 채우기를 숨기는 것은 채우기를 해제하는 것과 다릅니다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64DE9-8282-B312-E0E3-D04FFE2E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388" y="3100609"/>
            <a:ext cx="566530" cy="1133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426724-6EAE-AB77-8552-0CEB485D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179" y="1459083"/>
            <a:ext cx="2568256" cy="1828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D76F72-2DE3-C7D8-AD38-A754F476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80" y="4001294"/>
            <a:ext cx="2568256" cy="1801671"/>
          </a:xfrm>
          <a:prstGeom prst="rect">
            <a:avLst/>
          </a:prstGeom>
        </p:spPr>
      </p:pic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8A50D600-6D89-A804-07B2-3E41DFE99EDC}"/>
              </a:ext>
            </a:extLst>
          </p:cNvPr>
          <p:cNvSpPr/>
          <p:nvPr/>
        </p:nvSpPr>
        <p:spPr>
          <a:xfrm>
            <a:off x="8494644" y="3332984"/>
            <a:ext cx="268356" cy="66831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80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D6BD-28A7-DC14-8E99-69879924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Desing Rule Checking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A8590-B394-95B7-C2BB-2D5F4DE8A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설계 규칙 검사</a:t>
            </a:r>
            <a:r>
              <a:rPr lang="en-US" altLang="ko-KR" sz="1400" dirty="0"/>
              <a:t>(Design Rule Checking DRC)</a:t>
            </a:r>
            <a:r>
              <a:rPr lang="ko-KR" altLang="en-US" sz="1400" dirty="0"/>
              <a:t>는 회로도에 대한 전기규칙검사 </a:t>
            </a:r>
            <a:r>
              <a:rPr lang="en-US" altLang="ko-KR" sz="1400" dirty="0"/>
              <a:t>ERC(Electronic Rule Checking)</a:t>
            </a:r>
            <a:r>
              <a:rPr lang="ko-KR" altLang="en-US" sz="1400" dirty="0"/>
              <a:t>전기 규칙 검사와 비슷합니다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DRC</a:t>
            </a:r>
            <a:r>
              <a:rPr lang="ko-KR" altLang="en-US" sz="1400" dirty="0"/>
              <a:t>는 회로도와 레이아웃 간의 불일치</a:t>
            </a:r>
            <a:r>
              <a:rPr lang="en-US" altLang="ko-KR" sz="1400" dirty="0"/>
              <a:t>, </a:t>
            </a:r>
            <a:r>
              <a:rPr lang="ko-KR" altLang="en-US" sz="1400" dirty="0"/>
              <a:t>간극이 충분하지 않거나 함께 </a:t>
            </a:r>
            <a:r>
              <a:rPr lang="ko-KR" altLang="en-US" sz="1400" dirty="0" err="1"/>
              <a:t>단락된</a:t>
            </a:r>
            <a:r>
              <a:rPr lang="ko-KR" altLang="en-US" sz="1400" dirty="0"/>
              <a:t> 구리 영역</a:t>
            </a:r>
            <a:r>
              <a:rPr lang="en-US" altLang="ko-KR" sz="1400" dirty="0"/>
              <a:t>, </a:t>
            </a:r>
            <a:r>
              <a:rPr lang="ko-KR" altLang="en-US" sz="1400" dirty="0"/>
              <a:t>아무 것도 연결되지 않는 </a:t>
            </a:r>
            <a:r>
              <a:rPr lang="ko-KR" altLang="en-US" sz="1400" dirty="0" err="1"/>
              <a:t>트레이스와</a:t>
            </a:r>
            <a:r>
              <a:rPr lang="ko-KR" altLang="en-US" sz="1400" dirty="0"/>
              <a:t> 같은 설계 실수를 찾습니다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사용자 지정 규칙은 </a:t>
            </a:r>
            <a:r>
              <a:rPr lang="en-US" altLang="ko-KR" sz="1400" dirty="0" err="1"/>
              <a:t>KiCad</a:t>
            </a:r>
            <a:r>
              <a:rPr lang="en-US" altLang="ko-KR" sz="1400" dirty="0"/>
              <a:t> 7.0</a:t>
            </a:r>
            <a:r>
              <a:rPr lang="ko-KR" altLang="en-US" sz="1400" dirty="0"/>
              <a:t>에서도 작성할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선택한 설계 규칙의 전체 목록을 보고 심각도를 조정하려면 파일 → 보드 설정</a:t>
            </a:r>
            <a:r>
              <a:rPr lang="en-US" altLang="ko-KR" sz="1400" dirty="0"/>
              <a:t> → </a:t>
            </a:r>
            <a:r>
              <a:rPr lang="ko-KR" altLang="en-US" sz="1400" dirty="0"/>
              <a:t>위반 심각도를 → 설계 규칙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제작 출력을 생성하기 전에 </a:t>
            </a:r>
            <a:r>
              <a:rPr lang="en-US" altLang="ko-KR" sz="1400" dirty="0"/>
              <a:t>DRC</a:t>
            </a:r>
            <a:r>
              <a:rPr lang="ko-KR" altLang="en-US" sz="1400" dirty="0"/>
              <a:t>를 실행하고 모든 오류를 수정하는 것이 좋습니다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3554" name="Picture 2" descr="erc 24">
            <a:extLst>
              <a:ext uri="{FF2B5EF4-FFF2-40B4-BE49-F238E27FC236}">
                <a16:creationId xmlns:a16="http://schemas.microsoft.com/office/drawing/2014/main" id="{3B29C4A8-1C06-C54A-0199-87A372F5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4" y="1027906"/>
            <a:ext cx="627822" cy="6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CD1C9F-AEBD-1AAC-2BF1-E60FCCEE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04" y="1825625"/>
            <a:ext cx="5352122" cy="41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65D0-45AE-F067-FF54-33FC870F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설치하기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63072-B620-1E76-76E6-E8FEDE90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975"/>
            <a:ext cx="3500380" cy="272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25544-FBFC-D904-3745-18B99F2E2FA3}"/>
              </a:ext>
            </a:extLst>
          </p:cNvPr>
          <p:cNvSpPr txBox="1"/>
          <p:nvPr/>
        </p:nvSpPr>
        <p:spPr>
          <a:xfrm>
            <a:off x="1003852" y="2017643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선택사항을 </a:t>
            </a:r>
            <a:r>
              <a:rPr lang="en-US" altLang="ko-KR" dirty="0"/>
              <a:t>default</a:t>
            </a:r>
            <a:r>
              <a:rPr lang="ko-KR" altLang="en-US" dirty="0"/>
              <a:t>로 선택 해 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A7EB0-FF0A-5CE6-7ECA-95C8EA71DAAE}"/>
              </a:ext>
            </a:extLst>
          </p:cNvPr>
          <p:cNvSpPr txBox="1"/>
          <p:nvPr/>
        </p:nvSpPr>
        <p:spPr>
          <a:xfrm>
            <a:off x="826080" y="5323197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 위치를 변경하려면 여기를 </a:t>
            </a:r>
            <a:endParaRPr lang="en-US" altLang="ko-KR" dirty="0"/>
          </a:p>
          <a:p>
            <a:r>
              <a:rPr lang="ko-KR" altLang="en-US" dirty="0"/>
              <a:t>수정한다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3D4DAB-2BAD-F43B-E7F6-48D39D975104}"/>
              </a:ext>
            </a:extLst>
          </p:cNvPr>
          <p:cNvSpPr/>
          <p:nvPr/>
        </p:nvSpPr>
        <p:spPr>
          <a:xfrm>
            <a:off x="838200" y="3877482"/>
            <a:ext cx="938463" cy="4892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2E5E28-480F-7D86-6686-C2F6F63A4A73}"/>
              </a:ext>
            </a:extLst>
          </p:cNvPr>
          <p:cNvCxnSpPr>
            <a:cxnSpLocks/>
          </p:cNvCxnSpPr>
          <p:nvPr/>
        </p:nvCxnSpPr>
        <p:spPr>
          <a:xfrm flipH="1" flipV="1">
            <a:off x="1307431" y="4366766"/>
            <a:ext cx="103926" cy="956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FBCAA99-13EE-C3D1-CF8A-E9BFD5B0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79" y="2386975"/>
            <a:ext cx="3500380" cy="272173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E0DB5A6-8B8F-54C7-5AE1-92F8012A080B}"/>
              </a:ext>
            </a:extLst>
          </p:cNvPr>
          <p:cNvSpPr/>
          <p:nvPr/>
        </p:nvSpPr>
        <p:spPr>
          <a:xfrm>
            <a:off x="4381126" y="3548270"/>
            <a:ext cx="213542" cy="3292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E12B9D-0C71-7762-762A-5433025EB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043" y="2386974"/>
            <a:ext cx="3500380" cy="2721739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47BFF0C-132B-D45B-6931-9EA4DD6B208C}"/>
              </a:ext>
            </a:extLst>
          </p:cNvPr>
          <p:cNvSpPr/>
          <p:nvPr/>
        </p:nvSpPr>
        <p:spPr>
          <a:xfrm>
            <a:off x="8196470" y="3583237"/>
            <a:ext cx="213542" cy="3292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8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D011BDF-E556-7389-DF51-8AA44F67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</a:t>
            </a:r>
            <a:r>
              <a:rPr lang="ko-KR" altLang="en-US" dirty="0"/>
              <a:t> </a:t>
            </a:r>
            <a:r>
              <a:rPr lang="en-US" altLang="ko-KR" dirty="0"/>
              <a:t>3D </a:t>
            </a:r>
            <a:r>
              <a:rPr lang="ko-KR" altLang="en-US" dirty="0"/>
              <a:t>뷰 보기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77EBA1-BFE7-6207-C1BE-04D764B28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KiCad</a:t>
            </a:r>
            <a:r>
              <a:rPr lang="ko-KR" altLang="en-US" sz="1600" dirty="0"/>
              <a:t>는 </a:t>
            </a:r>
            <a:r>
              <a:rPr lang="en-US" altLang="ko-KR" sz="1600" dirty="0"/>
              <a:t>PCB </a:t>
            </a:r>
            <a:r>
              <a:rPr lang="ko-KR" altLang="en-US" sz="1600" dirty="0"/>
              <a:t>검사에 유용한 </a:t>
            </a:r>
            <a:r>
              <a:rPr lang="en-US" altLang="ko-KR" sz="1600" dirty="0"/>
              <a:t>3D </a:t>
            </a:r>
            <a:r>
              <a:rPr lang="ko-KR" altLang="en-US" sz="1600" dirty="0"/>
              <a:t>뷰어를 제공합니다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보기</a:t>
            </a:r>
            <a:r>
              <a:rPr lang="en-US" altLang="ko-KR" sz="1600" dirty="0"/>
              <a:t> → 3D </a:t>
            </a:r>
            <a:r>
              <a:rPr lang="ko-KR" altLang="en-US" sz="1600" dirty="0"/>
              <a:t>뷰어를 사용하여 </a:t>
            </a:r>
            <a:r>
              <a:rPr lang="en-US" altLang="ko-KR" sz="1600" dirty="0"/>
              <a:t>3D </a:t>
            </a:r>
            <a:r>
              <a:rPr lang="ko-KR" altLang="en-US" sz="1600" dirty="0"/>
              <a:t>뷰어를 엽니다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마우스 가운데 버튼으로 </a:t>
            </a:r>
            <a:r>
              <a:rPr lang="ko-KR" altLang="en-US" sz="1600" dirty="0" err="1"/>
              <a:t>드래그하여</a:t>
            </a:r>
            <a:r>
              <a:rPr lang="ko-KR" altLang="en-US" sz="1600" dirty="0"/>
              <a:t> 이동하고 마우스 왼쪽 버튼으로 </a:t>
            </a:r>
            <a:r>
              <a:rPr lang="ko-KR" altLang="en-US" sz="1600" dirty="0" err="1"/>
              <a:t>드래그하여</a:t>
            </a:r>
            <a:r>
              <a:rPr lang="ko-KR" altLang="en-US" sz="1600" dirty="0"/>
              <a:t> 궤도를 선회합니다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PCB </a:t>
            </a:r>
            <a:r>
              <a:rPr lang="ko-KR" altLang="en-US" sz="1600" dirty="0"/>
              <a:t>주위를 선회하여 상단에 </a:t>
            </a:r>
            <a:r>
              <a:rPr lang="en-US" altLang="ko-KR" sz="1600" dirty="0"/>
              <a:t>LED</a:t>
            </a:r>
            <a:r>
              <a:rPr lang="ko-KR" altLang="en-US" sz="1600" dirty="0"/>
              <a:t>와 저항이 있고 하단에 배터리 홀더가 있습니다</a:t>
            </a:r>
            <a:r>
              <a:rPr lang="en-US" altLang="ko-KR" sz="1600" dirty="0"/>
              <a:t>.
</a:t>
            </a:r>
            <a:r>
              <a:rPr lang="ko-KR" altLang="en-US" sz="1600" dirty="0" err="1"/>
              <a:t>레이트레이싱</a:t>
            </a:r>
            <a:r>
              <a:rPr lang="ko-KR" altLang="en-US" sz="1600" dirty="0"/>
              <a:t> 모드를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 모드는 느리지만 더 정확한 렌더링을 제공합니다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Preferences(</a:t>
            </a:r>
            <a:r>
              <a:rPr lang="ko-KR" altLang="en-US" sz="1600" dirty="0"/>
              <a:t>기본 설정</a:t>
            </a:r>
            <a:r>
              <a:rPr lang="en-US" altLang="ko-KR" sz="1600" dirty="0"/>
              <a:t>) → Raytracing(</a:t>
            </a:r>
            <a:r>
              <a:rPr lang="ko-KR" altLang="en-US" sz="1600" dirty="0" err="1"/>
              <a:t>레이트레이싱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사용하여 </a:t>
            </a:r>
            <a:r>
              <a:rPr lang="ko-KR" altLang="en-US" sz="1600" dirty="0" err="1"/>
              <a:t>레이트레이싱</a:t>
            </a:r>
            <a:r>
              <a:rPr lang="ko-KR" altLang="en-US" sz="1600" dirty="0"/>
              <a:t> 모드로 전환합니다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F11FD3-374D-0DE4-488C-8BAB8E93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25" y="1825624"/>
            <a:ext cx="5370595" cy="30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46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3F201-10E3-36EC-AC5D-4E67966E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거버파일</a:t>
            </a:r>
            <a:r>
              <a:rPr lang="ko-KR" altLang="en-US" dirty="0"/>
              <a:t>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12555-52A5-2D44-629B-241D44208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기판 설계가 완료되면 마지막 단계는 기판을 제조할 수 있도록 제작 출력을 생성하는 것입니다</a:t>
            </a:r>
            <a:r>
              <a:rPr lang="en-US" altLang="ko-KR" sz="1600" dirty="0"/>
              <a:t>.
File → Plot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Plot </a:t>
            </a:r>
            <a:r>
              <a:rPr lang="ko-KR" altLang="en-US" sz="1600" dirty="0"/>
              <a:t>대화상자를 엽니다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대화 상자는 여러 형식으로 설계를 </a:t>
            </a:r>
            <a:r>
              <a:rPr lang="ko-KR" altLang="en-US" sz="1600" dirty="0" err="1"/>
              <a:t>플롯할</a:t>
            </a:r>
            <a:r>
              <a:rPr lang="ko-KR" altLang="en-US" sz="1600" dirty="0"/>
              <a:t> 수 있지만 </a:t>
            </a:r>
            <a:r>
              <a:rPr lang="en-US" altLang="ko-KR" sz="1600" dirty="0"/>
              <a:t>Gerber</a:t>
            </a:r>
            <a:r>
              <a:rPr lang="ko-KR" altLang="en-US" sz="1600" dirty="0"/>
              <a:t>는 일반적으로 </a:t>
            </a:r>
            <a:r>
              <a:rPr lang="en-US" altLang="ko-KR" sz="1600" dirty="0"/>
              <a:t>PCB </a:t>
            </a:r>
            <a:r>
              <a:rPr lang="ko-KR" altLang="en-US" sz="1600" dirty="0"/>
              <a:t>제작자로부터 주문하는 데 적합한 형식입니다</a:t>
            </a:r>
            <a:r>
              <a:rPr lang="en-US" altLang="ko-KR" sz="1600" dirty="0"/>
              <a:t>.
</a:t>
            </a:r>
            <a:r>
              <a:rPr lang="ko-KR" altLang="en-US" sz="1600" dirty="0" err="1"/>
              <a:t>플롯된</a:t>
            </a:r>
            <a:r>
              <a:rPr lang="ko-KR" altLang="en-US" sz="1600" dirty="0"/>
              <a:t> 파일이 폴더에 수집되도록 출력 디렉토리를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않으면 기본 설정은 괜찮지만 필요한 모든 레이어가 선택되어 있는지 확인하십시오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중요 </a:t>
            </a:r>
            <a:r>
              <a:rPr lang="ko-KR" altLang="en-US" sz="1600" dirty="0" err="1"/>
              <a:t>거버</a:t>
            </a:r>
            <a:r>
              <a:rPr lang="ko-KR" altLang="en-US" sz="1600" dirty="0"/>
              <a:t> 레이어 </a:t>
            </a:r>
            <a:endParaRPr lang="en-US" altLang="ko-KR" sz="1600" dirty="0"/>
          </a:p>
          <a:p>
            <a:pPr lvl="1"/>
            <a:r>
              <a:rPr lang="en-US" altLang="ko-KR" sz="1600" dirty="0"/>
              <a:t>Top copper layer: </a:t>
            </a:r>
            <a:r>
              <a:rPr lang="ko-KR" altLang="en-US" sz="1600" dirty="0"/>
              <a:t>구리 </a:t>
            </a:r>
            <a:r>
              <a:rPr lang="ko-KR" altLang="en-US" sz="1600" dirty="0" err="1"/>
              <a:t>트레이스</a:t>
            </a:r>
            <a:r>
              <a:rPr lang="ko-KR" altLang="en-US" sz="1600" dirty="0"/>
              <a:t> 정보 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Bottom copper layer: </a:t>
            </a:r>
            <a:r>
              <a:rPr lang="ko-KR" altLang="en-US" sz="1600" dirty="0"/>
              <a:t>구리 </a:t>
            </a:r>
            <a:r>
              <a:rPr lang="ko-KR" altLang="en-US" sz="1600" dirty="0" err="1"/>
              <a:t>트레이스</a:t>
            </a:r>
            <a:r>
              <a:rPr lang="ko-KR" altLang="en-US" sz="1600" dirty="0"/>
              <a:t> 정보</a:t>
            </a:r>
            <a:endParaRPr lang="en-US" altLang="ko-KR" sz="1600" dirty="0"/>
          </a:p>
          <a:p>
            <a:pPr lvl="1"/>
            <a:r>
              <a:rPr lang="en-US" altLang="ko-KR" sz="1600" dirty="0"/>
              <a:t>Top solder mask: </a:t>
            </a:r>
            <a:r>
              <a:rPr lang="ko-KR" altLang="en-US" sz="1600" dirty="0" err="1"/>
              <a:t>솔더링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납탬</a:t>
            </a:r>
            <a:r>
              <a:rPr lang="en-US" altLang="ko-KR" sz="1600" dirty="0"/>
              <a:t>) </a:t>
            </a:r>
            <a:r>
              <a:rPr lang="ko-KR" altLang="en-US" sz="1600" dirty="0"/>
              <a:t>영역 정보 </a:t>
            </a:r>
            <a:endParaRPr lang="en-US" altLang="ko-KR" sz="1600" dirty="0"/>
          </a:p>
          <a:p>
            <a:pPr lvl="1"/>
            <a:r>
              <a:rPr lang="en-US" altLang="ko-KR" sz="1600" dirty="0"/>
              <a:t>Bottom solder mask: </a:t>
            </a:r>
            <a:r>
              <a:rPr lang="ko-KR" altLang="en-US" sz="1600" dirty="0" err="1"/>
              <a:t>솔더링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납탬</a:t>
            </a:r>
            <a:r>
              <a:rPr lang="en-US" altLang="ko-KR" sz="1600" dirty="0"/>
              <a:t>) </a:t>
            </a:r>
            <a:r>
              <a:rPr lang="ko-KR" altLang="en-US" sz="1600" dirty="0"/>
              <a:t>영역 정보 </a:t>
            </a:r>
            <a:endParaRPr lang="en-US" altLang="ko-KR" sz="1600" dirty="0"/>
          </a:p>
          <a:p>
            <a:pPr lvl="1"/>
            <a:r>
              <a:rPr lang="en-US" altLang="ko-KR" sz="1600" dirty="0"/>
              <a:t>Top silk screen: PCB </a:t>
            </a:r>
            <a:r>
              <a:rPr lang="ko-KR" altLang="en-US" sz="1600" dirty="0"/>
              <a:t>프린팅 영역</a:t>
            </a:r>
            <a:r>
              <a:rPr lang="en-US" altLang="ko-KR" sz="1600" dirty="0"/>
              <a:t>, </a:t>
            </a:r>
            <a:r>
              <a:rPr lang="ko-KR" altLang="en-US" sz="1600" dirty="0"/>
              <a:t>정보 </a:t>
            </a:r>
            <a:endParaRPr lang="en-US" altLang="ko-KR" sz="1600" dirty="0"/>
          </a:p>
          <a:p>
            <a:pPr lvl="1"/>
            <a:r>
              <a:rPr lang="en-US" altLang="ko-KR" sz="1600" dirty="0"/>
              <a:t>Bottom silk screen: PCB </a:t>
            </a:r>
            <a:r>
              <a:rPr lang="ko-KR" altLang="en-US" sz="1600" dirty="0"/>
              <a:t>프린팅 영역</a:t>
            </a:r>
            <a:r>
              <a:rPr lang="en-US" altLang="ko-KR" sz="1600" dirty="0"/>
              <a:t>, </a:t>
            </a:r>
            <a:r>
              <a:rPr lang="ko-KR" altLang="en-US" sz="1600" dirty="0"/>
              <a:t>정보 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4C1CC-0278-6F91-41EE-B9E2215E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40" y="681037"/>
            <a:ext cx="4933960" cy="3211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491A6C-7529-3573-9BB0-DBD3402E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87" y="4027458"/>
            <a:ext cx="5074665" cy="22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87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499374-AC73-C8C4-98F3-F0DB38EF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86993" cy="2852737"/>
          </a:xfrm>
        </p:spPr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4: 6</a:t>
            </a:r>
            <a:r>
              <a:rPr lang="ko-KR" altLang="en-US" dirty="0"/>
              <a:t>축 로봇암용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ko-KR" altLang="en-US" dirty="0"/>
              <a:t> 만들기 실습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6027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A87630-F734-B2DF-99D1-8904555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라이브러리 준비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7818FE3-BD71-3F48-A89F-93B21F38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4032" cy="145834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800" dirty="0" err="1"/>
              <a:t>KiCad</a:t>
            </a:r>
            <a:r>
              <a:rPr lang="ko-KR" altLang="en-US" sz="1800" dirty="0"/>
              <a:t>에서 사용할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심볼 라이브러리가 필요합니다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직접 만들어도 되지만 대개의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여러 사이트에서 구할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다음 사이트에 접속해서 </a:t>
            </a:r>
            <a:r>
              <a:rPr lang="ko-KR" altLang="en-US" sz="1800" dirty="0" err="1"/>
              <a:t>아두이노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우노</a:t>
            </a:r>
            <a:r>
              <a:rPr lang="ko-KR" altLang="en-US" sz="1800" dirty="0"/>
              <a:t> </a:t>
            </a:r>
            <a:r>
              <a:rPr lang="en-US" altLang="ko-KR" sz="1800" dirty="0"/>
              <a:t>R3 </a:t>
            </a:r>
            <a:r>
              <a:rPr lang="ko-KR" altLang="en-US" sz="1800" dirty="0"/>
              <a:t>심볼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라이브러리를 다운 받습니다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회원 가입 및 로그인이 필요합니다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상당히 많은 </a:t>
            </a:r>
            <a:r>
              <a:rPr lang="en-US" altLang="ko-KR" sz="1800" dirty="0" err="1"/>
              <a:t>KiCad</a:t>
            </a:r>
            <a:r>
              <a:rPr lang="en-US" altLang="ko-KR" sz="1800" dirty="0"/>
              <a:t> </a:t>
            </a:r>
            <a:r>
              <a:rPr lang="ko-KR" altLang="en-US" sz="1800" dirty="0"/>
              <a:t>부품 심볼 라이브러리가 제공됩니다</a:t>
            </a:r>
            <a:r>
              <a:rPr lang="en-US" altLang="ko-KR" sz="1800" dirty="0"/>
              <a:t>.   </a:t>
            </a:r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https://snapeda.com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A52989-A3DB-46F9-0317-AA904639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01" y="3329788"/>
            <a:ext cx="10058400" cy="316308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BB5207C-885A-F44E-4517-F2AC378AB4E8}"/>
              </a:ext>
            </a:extLst>
          </p:cNvPr>
          <p:cNvSpPr/>
          <p:nvPr/>
        </p:nvSpPr>
        <p:spPr>
          <a:xfrm>
            <a:off x="3564407" y="5652691"/>
            <a:ext cx="1487557" cy="2385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50290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33D62-E97D-DAC1-69BC-82A2B0BC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라이브러리 준비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65308-83F1-A4D3-4F11-AB39559C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296"/>
            <a:ext cx="10947322" cy="466508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D73CB65-740D-7197-E174-BF2684124629}"/>
              </a:ext>
            </a:extLst>
          </p:cNvPr>
          <p:cNvSpPr/>
          <p:nvPr/>
        </p:nvSpPr>
        <p:spPr>
          <a:xfrm>
            <a:off x="10293198" y="5722266"/>
            <a:ext cx="619967" cy="2385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2180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FFF4-E67F-D9ED-4FC2-B90929FA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라이브러리 준비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CE4704-1E9F-7BCB-FB4D-7EEA6532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478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심볼과 </a:t>
            </a:r>
            <a:r>
              <a:rPr lang="en-US" altLang="ko-KR" sz="1600" dirty="0"/>
              <a:t>footprint</a:t>
            </a:r>
            <a:r>
              <a:rPr lang="ko-KR" altLang="en-US" sz="1600" dirty="0"/>
              <a:t>를 확인합니다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다음에 녹색원과 같이 </a:t>
            </a:r>
            <a:r>
              <a:rPr lang="en-US" altLang="ko-KR" sz="1600" dirty="0"/>
              <a:t>“Download Symbol and footprint”</a:t>
            </a:r>
            <a:r>
              <a:rPr lang="ko-KR" altLang="en-US" sz="1600" dirty="0"/>
              <a:t>를 클릭합니다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“Choose Download format”</a:t>
            </a:r>
            <a:r>
              <a:rPr lang="ko-KR" altLang="en-US" sz="1600" dirty="0"/>
              <a:t> 메뉴창이 뜹니다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“</a:t>
            </a:r>
            <a:r>
              <a:rPr lang="en-US" altLang="ko-KR" sz="1600" dirty="0" err="1"/>
              <a:t>KiCad</a:t>
            </a:r>
            <a:r>
              <a:rPr lang="en-US" altLang="ko-KR" sz="1600" dirty="0"/>
              <a:t>”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클릭합니다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“V6 &amp; Later”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선택합니다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다은로드 폴더에 </a:t>
            </a:r>
            <a:r>
              <a:rPr lang="en-US" altLang="ko-KR" sz="1600" dirty="0"/>
              <a:t>“kicad-lib-arduino-main.zip” </a:t>
            </a:r>
            <a:r>
              <a:rPr lang="ko-KR" altLang="en-US" sz="1600" dirty="0"/>
              <a:t>파일이 다운로드 됩니다</a:t>
            </a:r>
            <a:r>
              <a:rPr lang="en-US" altLang="ko-KR" sz="1600" dirty="0"/>
              <a:t>. 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D15600-C7F5-D640-EFD1-1F7ADD49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73" y="1942292"/>
            <a:ext cx="5479050" cy="291794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A257AF7-6D17-29DE-D6F8-6EFD93ADB7A6}"/>
              </a:ext>
            </a:extLst>
          </p:cNvPr>
          <p:cNvSpPr/>
          <p:nvPr/>
        </p:nvSpPr>
        <p:spPr>
          <a:xfrm>
            <a:off x="5765356" y="4410300"/>
            <a:ext cx="947958" cy="30084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D6370B-7B19-8A88-8441-9CA6567A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908" y="1276370"/>
            <a:ext cx="1561532" cy="405100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7E04FE-9D08-45D9-3A86-B1FB3F887AD1}"/>
              </a:ext>
            </a:extLst>
          </p:cNvPr>
          <p:cNvSpPr/>
          <p:nvPr/>
        </p:nvSpPr>
        <p:spPr>
          <a:xfrm>
            <a:off x="9919252" y="3301872"/>
            <a:ext cx="248478" cy="2165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FA1859-D5F4-3E3D-F90D-D2022CFA6D71}"/>
              </a:ext>
            </a:extLst>
          </p:cNvPr>
          <p:cNvSpPr/>
          <p:nvPr/>
        </p:nvSpPr>
        <p:spPr>
          <a:xfrm>
            <a:off x="10546695" y="4185013"/>
            <a:ext cx="947958" cy="30084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0AE357-03FA-78E2-E128-3F6705B1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3" y="5111840"/>
            <a:ext cx="1994040" cy="1696517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4C376CC-3584-B7EF-EF86-0A8FCF0888D1}"/>
              </a:ext>
            </a:extLst>
          </p:cNvPr>
          <p:cNvSpPr/>
          <p:nvPr/>
        </p:nvSpPr>
        <p:spPr>
          <a:xfrm rot="8345473">
            <a:off x="9960799" y="5632379"/>
            <a:ext cx="248478" cy="2165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3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21CBA-1090-3A05-4C92-A0975068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8209" cy="1325563"/>
          </a:xfrm>
        </p:spPr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라이브러리 심볼 라이브러리로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3872C-23CA-71AB-A189-D0684CE8D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5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AD65-4853-CC1C-8C06-E817CB58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ko-KR" altLang="en-US" dirty="0"/>
              <a:t> 실행하기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3F0EB-B4AB-E7EA-8473-59F6AE5BC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4" y="1402240"/>
            <a:ext cx="2707595" cy="524857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35D64AF-46B1-6ACF-0C04-4E3978171577}"/>
              </a:ext>
            </a:extLst>
          </p:cNvPr>
          <p:cNvSpPr/>
          <p:nvPr/>
        </p:nvSpPr>
        <p:spPr>
          <a:xfrm>
            <a:off x="1748866" y="5070177"/>
            <a:ext cx="1805609" cy="4892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7C29C7-2CA9-D4D5-6497-1D1F7269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06" y="1690688"/>
            <a:ext cx="6267011" cy="429678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358467-2E51-789C-06F3-08666A5E844B}"/>
              </a:ext>
            </a:extLst>
          </p:cNvPr>
          <p:cNvSpPr/>
          <p:nvPr/>
        </p:nvSpPr>
        <p:spPr>
          <a:xfrm>
            <a:off x="4417237" y="3479873"/>
            <a:ext cx="363801" cy="5466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3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F43F-E6BF-3972-47E0-65490990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설명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FCB32-578F-5FF4-BC88-75B85FFB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PCB = Printed Circuit Board</a:t>
            </a:r>
          </a:p>
          <a:p>
            <a:pPr lvl="1"/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PCB는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비전도성 기판 시트에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적층된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구리로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에칭된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전도성 트랙과 패드를 사용하여 전자 부품을 기계적으로 지지하고 전기적으로 연결합니다. 패턴은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포토리소그래피의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한 형태를 사용하여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에칭되어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필름 네거티브의 사진처럼 대량 복제가 가능하여 회로 기판을 '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인쇄'합니다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. </a:t>
            </a:r>
            <a:endParaRPr lang="en-US" altLang="ko-KR" sz="1800" dirty="0"/>
          </a:p>
          <a:p>
            <a:r>
              <a:rPr lang="en-US" altLang="ko-KR" sz="2000" dirty="0"/>
              <a:t>EDA = Electronic Design Automation</a:t>
            </a:r>
          </a:p>
          <a:p>
            <a:pPr lvl="1"/>
            <a:r>
              <a:rPr lang="ko-KR" altLang="en-US" sz="1800" dirty="0"/>
              <a:t>집적 회로 및 인쇄 회로 기판과 같은 전자 시스템을 설계하기 위한 소프트웨어 도구 범주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 err="1"/>
              <a:t>KiCad</a:t>
            </a:r>
            <a:r>
              <a:rPr lang="en-US" altLang="ko-KR" sz="2000" dirty="0"/>
              <a:t> = “Ki” + Computer Aided Design</a:t>
            </a:r>
          </a:p>
          <a:p>
            <a:pPr lvl="1"/>
            <a:r>
              <a:rPr lang="en-US" altLang="ko-KR" sz="1800" dirty="0"/>
              <a:t>'Ki'</a:t>
            </a:r>
            <a:r>
              <a:rPr lang="ko-KR" altLang="en-US" sz="1800" dirty="0"/>
              <a:t>라는 용어 </a:t>
            </a:r>
            <a:r>
              <a:rPr lang="en-US" altLang="ko-KR" sz="1800" dirty="0"/>
              <a:t>(Key</a:t>
            </a:r>
            <a:r>
              <a:rPr lang="ko-KR" altLang="en-US" sz="1800" dirty="0"/>
              <a:t>로 발음</a:t>
            </a:r>
            <a:r>
              <a:rPr lang="en-US" altLang="ko-KR" sz="1800" dirty="0"/>
              <a:t>)</a:t>
            </a:r>
            <a:r>
              <a:rPr lang="ko-KR" altLang="en-US" sz="1800" dirty="0"/>
              <a:t>는 원래 이 소프트웨어 개발자 </a:t>
            </a:r>
            <a:r>
              <a:rPr lang="en-US" altLang="ko-KR" sz="1800" dirty="0"/>
              <a:t>Jean-Pierre </a:t>
            </a:r>
            <a:r>
              <a:rPr lang="en-US" altLang="ko-KR" sz="1800" dirty="0" err="1"/>
              <a:t>Charras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알고있는</a:t>
            </a:r>
            <a:r>
              <a:rPr lang="ko-KR" altLang="en-US" sz="1800" dirty="0"/>
              <a:t> 회사를 지칭합니다</a:t>
            </a:r>
            <a:r>
              <a:rPr lang="en-US" altLang="ko-KR" sz="1800" dirty="0"/>
              <a:t>.
Computer Aided Design</a:t>
            </a:r>
            <a:r>
              <a:rPr lang="ko-KR" altLang="en-US" sz="1800" dirty="0"/>
              <a:t>은 설계의 생성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분석 또는 최적화에 컴퓨터를 사용하는 것을 말합니다</a:t>
            </a:r>
            <a:r>
              <a:rPr lang="en-US" altLang="ko-KR" sz="1800" dirty="0"/>
              <a:t>.
</a:t>
            </a:r>
            <a:r>
              <a:rPr lang="en-US" altLang="ko-KR" sz="1800" dirty="0" err="1"/>
              <a:t>KiCad</a:t>
            </a:r>
            <a:r>
              <a:rPr lang="ko-KR" altLang="en-US" sz="1800" dirty="0"/>
              <a:t>는 전자 설계 자동화를 위한 오픈 소스 소프트웨어 제품군입니다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8347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D4D62-5656-9ED4-6B8E-7DEE102E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설명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AE2A5-5462-3BFA-FA3C-BBFC9374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회로도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(schematic)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는 회로도 도면의 하나 이상의 페이지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시트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의 모음입니다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각 </a:t>
            </a:r>
            <a:r>
              <a:rPr lang="en-US" altLang="ko-KR" sz="1600" dirty="0" err="1">
                <a:solidFill>
                  <a:srgbClr val="404040"/>
                </a:solidFill>
                <a:latin typeface="+mj-lt"/>
              </a:rPr>
              <a:t>KiCad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회로도 파일은 단일 시트를 나타냅니다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계층적 회로도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(hierarchical schematic</a:t>
            </a:r>
            <a:r>
              <a:rPr lang="en-US" altLang="ko-KR" sz="1600" i="0" dirty="0">
                <a:solidFill>
                  <a:srgbClr val="404040"/>
                </a:solidFill>
                <a:effectLst/>
                <a:latin typeface="+mj-lt"/>
              </a:rPr>
              <a:t>)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은 서로 중첩된 여러 페이지로 구성된 회로도 입니다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en-US" altLang="ko-KR" sz="1600" dirty="0" err="1">
                <a:solidFill>
                  <a:srgbClr val="404040"/>
                </a:solidFill>
                <a:latin typeface="+mj-lt"/>
              </a:rPr>
              <a:t>KiCad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는 계층적 회로도를 지원하지만 계층 구조 맨 위에 단일 루트 시트가 있어야 합니다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계층 내의 시트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루트 시트 제외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)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는 두 번 이상 사용될 수 있습니다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예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: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하위 회로의 반복 복사본 작성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).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심볼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(symbol)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는 회로도에 배치할 수 있는 회로 요소입니다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심볼은 저항기 또는 마이크로 컨트롤러와 같은 물리적 전기 구성 요소 또는 전원 또는 접지 레일과 같은 비물리적 개념을 나타낼 수 있습니다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심볼에는 회로도에서 서로 </a:t>
            </a:r>
            <a:r>
              <a:rPr lang="ko-KR" altLang="en-US" sz="1600" dirty="0" err="1">
                <a:solidFill>
                  <a:srgbClr val="404040"/>
                </a:solidFill>
                <a:latin typeface="+mj-lt"/>
              </a:rPr>
              <a:t>와이어링할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 수 있는 연결점 역할을 하는 핀이 있습니다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물리적 구성 요소의 경우 각 핀은 구성 요소의 고유한 물리적 연결에 해당합니다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예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: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저항 심볼에는 저항의 각 단자에 하나씩 두 개의 핀이 있음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). 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심볼은 심볼 라이브러리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(symbol library)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에 저장되므로 많은 회로도에서 사용할 수 있습니다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넷리스트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(netlist)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는 다른 프로그램에 정보를 전달하는 데 사용되는 회로도를 표현한 것입니다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다양한 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EDA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프로그램에서 사용하는 많은 넷리스트 형식이 있으며 </a:t>
            </a:r>
            <a:r>
              <a:rPr lang="en-US" altLang="ko-KR" sz="1600" dirty="0" err="1">
                <a:solidFill>
                  <a:srgbClr val="404040"/>
                </a:solidFill>
                <a:latin typeface="+mj-lt"/>
              </a:rPr>
              <a:t>KiCad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에는 회로도와 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PCB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편집기 간에 정보를 주고받는 데 내부적으로 사용되는 자체 넷리스트 형식이 있습니다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넷리스트에는 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무엇보다도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)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어떤 핀이 서로 연결되는지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각 넷 또는 연결된 핀 세트에 어떤 이름을 부여해야 하는지에 대한 모든 정보가 포함되어 있습니다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.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넷리스트는 넷리스트 파일에 쓸 수 있지만</a:t>
            </a:r>
            <a:r>
              <a:rPr lang="en-US" altLang="ko-KR" sz="16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최신 버전의 </a:t>
            </a:r>
            <a:r>
              <a:rPr lang="en-US" altLang="ko-KR" sz="1600" dirty="0" err="1">
                <a:solidFill>
                  <a:srgbClr val="404040"/>
                </a:solidFill>
                <a:latin typeface="+mj-lt"/>
              </a:rPr>
              <a:t>KiCad</a:t>
            </a:r>
            <a:r>
              <a:rPr lang="ko-KR" altLang="en-US" sz="1600" dirty="0">
                <a:solidFill>
                  <a:srgbClr val="404040"/>
                </a:solidFill>
                <a:latin typeface="+mj-lt"/>
              </a:rPr>
              <a:t>에서는 일반적인 작업 흐름의 일부로 이 작업이 필요하지 않습니다</a:t>
            </a:r>
            <a:r>
              <a:rPr lang="en-US" altLang="ko-KR" sz="1600" i="0" dirty="0">
                <a:solidFill>
                  <a:srgbClr val="404040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7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94D4A-92CE-C8F9-4BFF-8C0D7086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1E55D-A90A-1C89-6922-0A0A4B70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8887" cy="4351338"/>
          </a:xfrm>
        </p:spPr>
        <p:txBody>
          <a:bodyPr>
            <a:normAutofit lnSpcReduction="10000"/>
          </a:bodyPr>
          <a:lstStyle/>
          <a:p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풋프린트는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PCB에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배치할 수 있는 회로 요소입니다. </a:t>
            </a:r>
            <a:r>
              <a:rPr lang="ko-KR" altLang="en-US" sz="1600" dirty="0">
                <a:ea typeface="Malgun Gothic" panose="020B0503020000020004" pitchFamily="50" charset="-127"/>
              </a:rPr>
              <a:t>실제 부품의 크기를 표시합니다</a:t>
            </a:r>
            <a:r>
              <a:rPr lang="en-US" altLang="ko-KR" sz="1600" dirty="0">
                <a:ea typeface="Malgun Gothic" panose="020B0503020000020004" pitchFamily="50" charset="-127"/>
              </a:rPr>
              <a:t>.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풋프린트는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종종 물리적 전기 구성 요소를 나타내지만 디자인 요소(실크스크린 로고, 구리 안테나 및 코일 등)의 라이브러리로도 사용할 수 있습니다.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풋프린트에는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전기적으로 연결된 구리 영역을 나타내는 패드가 있을 수 있습니다. 넷리스트는 심볼 핀을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풋프린트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패드와 연결합니다.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ko-KR" sz="1600" dirty="0">
                <a:effectLst/>
                <a:ea typeface="Malgun Gothic" panose="020B0503020000020004" pitchFamily="50" charset="-127"/>
              </a:rPr>
              <a:t>워크시트는 일반적으로 제목 블록과 프레임을 포함하는 도면 템플릿으로, 회로도 시트 및 PCB 도면의 템플릿으로 사용됩니다.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플로팅은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설계에서 제조 출력을 작성하는 프로세스입니다. 이러한 출력에는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Gerber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파일 또는 픽 앤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플레이스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목록과 같은 기계 판독 가능 형식과 PDF 도면과 같이 사람이 읽을 수 있는 형식이 포함될 수 있습니다. </a:t>
            </a:r>
            <a:endParaRPr lang="en-US" altLang="ko-KR" sz="1600" dirty="0">
              <a:effectLst/>
              <a:ea typeface="Malgun Gothic" panose="020B0503020000020004" pitchFamily="50" charset="-127"/>
            </a:endParaRPr>
          </a:p>
          <a:p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Ngspice는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원래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Berkeley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SPICE를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기반으로 하는 혼합 신호 회로 시뮬레이터로,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KiCad의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회로도 편집기에 통합되어 있습니다. 첨부된 SPICE 모델과 함께 기호를 사용하여 </a:t>
            </a:r>
            <a:r>
              <a:rPr lang="ko-KR" altLang="ko-KR" sz="1600" dirty="0" err="1">
                <a:effectLst/>
                <a:ea typeface="Malgun Gothic" panose="020B0503020000020004" pitchFamily="50" charset="-127"/>
              </a:rPr>
              <a:t>KiCad</a:t>
            </a:r>
            <a:r>
              <a:rPr lang="ko-KR" altLang="ko-KR" sz="1600" dirty="0">
                <a:effectLst/>
                <a:ea typeface="Malgun Gothic" panose="020B0503020000020004" pitchFamily="50" charset="-127"/>
              </a:rPr>
              <a:t> 회로도에서 회로 시뮬레이션을 실행하고 결과를 그래픽으로 표시할 수 있습니다</a:t>
            </a:r>
          </a:p>
          <a:p>
            <a:endParaRPr lang="ko-KR" altLang="en-US" sz="1600" dirty="0"/>
          </a:p>
        </p:txBody>
      </p:sp>
      <p:pic>
        <p:nvPicPr>
          <p:cNvPr id="24578" name="Picture 2" descr="example1">
            <a:extLst>
              <a:ext uri="{FF2B5EF4-FFF2-40B4-BE49-F238E27FC236}">
                <a16:creationId xmlns:a16="http://schemas.microsoft.com/office/drawing/2014/main" id="{D6396514-E20E-6C29-E6B2-CCC2FD49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81" y="1690688"/>
            <a:ext cx="4608686" cy="38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4534</Words>
  <Application>Microsoft Office PowerPoint</Application>
  <PresentationFormat>와이드스크린</PresentationFormat>
  <Paragraphs>348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aktiv-grotesk</vt:lpstr>
      <vt:lpstr>Google Sans</vt:lpstr>
      <vt:lpstr>맑은 고딕</vt:lpstr>
      <vt:lpstr>Arial</vt:lpstr>
      <vt:lpstr>Open Sans</vt:lpstr>
      <vt:lpstr>Office 테마</vt:lpstr>
      <vt:lpstr>KG-KAIROS KiCad로  PCB 설계하기 </vt:lpstr>
      <vt:lpstr>Part 1: kiCad 설치하기  </vt:lpstr>
      <vt:lpstr>KiCad 다운로드 </vt:lpstr>
      <vt:lpstr>KiCad 설치하기 </vt:lpstr>
      <vt:lpstr>KiCad 설치하기 </vt:lpstr>
      <vt:lpstr>KiCad 실행하기 </vt:lpstr>
      <vt:lpstr>용어 설명 </vt:lpstr>
      <vt:lpstr>용어 설명 </vt:lpstr>
      <vt:lpstr>용어 설명 </vt:lpstr>
      <vt:lpstr>KiCad 컴포넌트 구성</vt:lpstr>
      <vt:lpstr>Part 2: KiCad 회로도      </vt:lpstr>
      <vt:lpstr>KiCad로 PCB를 만드는 순서 </vt:lpstr>
      <vt:lpstr>KiCad 프로젝트 시작하기 </vt:lpstr>
      <vt:lpstr>KiCad 프로젝트 시작하기 </vt:lpstr>
      <vt:lpstr>KiCad 심볼 라이브러리 셋업 </vt:lpstr>
      <vt:lpstr>회로도 편집기 실행 </vt:lpstr>
      <vt:lpstr>회로도 편집기 화면 구성 </vt:lpstr>
      <vt:lpstr>코인셀 PCB 만들기 – 필요한 심볼 가져오기 </vt:lpstr>
      <vt:lpstr>필요한부품 가져오기 </vt:lpstr>
      <vt:lpstr>부품 배치하기 </vt:lpstr>
      <vt:lpstr>와이어링 추가 </vt:lpstr>
      <vt:lpstr>VCC와 GND 추가하기 </vt:lpstr>
      <vt:lpstr>심볼(회로 부품) 주석달기 </vt:lpstr>
      <vt:lpstr>심볼 속성 할당하기</vt:lpstr>
      <vt:lpstr>Foot print할당하기 </vt:lpstr>
      <vt:lpstr>Electronic Rule Check </vt:lpstr>
      <vt:lpstr>Electronic Rule Check – Error Correction </vt:lpstr>
      <vt:lpstr>BOM 생성하기 </vt:lpstr>
      <vt:lpstr>Part 3: KiCad PCB  </vt:lpstr>
      <vt:lpstr>PCB 레이어 </vt:lpstr>
      <vt:lpstr>PCB 에디터 화면 구성  </vt:lpstr>
      <vt:lpstr>페이지 셋팅  </vt:lpstr>
      <vt:lpstr>보드 스택업 </vt:lpstr>
      <vt:lpstr>Design Rule </vt:lpstr>
      <vt:lpstr>디자인 룰 설명 </vt:lpstr>
      <vt:lpstr>디자인 룰 설명 </vt:lpstr>
      <vt:lpstr>네트 클래스(Net Classes) </vt:lpstr>
      <vt:lpstr>회로도를 PCB로 임포팅 하기 </vt:lpstr>
      <vt:lpstr>회로도 임포팅 결과 </vt:lpstr>
      <vt:lpstr>PCB 생성 후 회로도를 수정한 경우 </vt:lpstr>
      <vt:lpstr>PCB 보드 외곽선 정하기 </vt:lpstr>
      <vt:lpstr>부품을 PCB 레이아웃에 배치하기 </vt:lpstr>
      <vt:lpstr>부품 사이를 라우팅하기 </vt:lpstr>
      <vt:lpstr>Top과 bottom을 연결하는 라우팅 </vt:lpstr>
      <vt:lpstr>Copper 채우기 </vt:lpstr>
      <vt:lpstr>Copper 채우기 </vt:lpstr>
      <vt:lpstr>Copper 채우기 </vt:lpstr>
      <vt:lpstr>Copper 채움 보이기 vs 숨기기 </vt:lpstr>
      <vt:lpstr>Desing Rule Checking </vt:lpstr>
      <vt:lpstr>PCB 3D 뷰 보기 </vt:lpstr>
      <vt:lpstr>거버파일 만들기 </vt:lpstr>
      <vt:lpstr>Part 4: 6축 로봇암용 아두이노 쉴드 만들기 실습   </vt:lpstr>
      <vt:lpstr>아두이노 KiCad 라이브러리 준비 </vt:lpstr>
      <vt:lpstr>아두이노 KiCad 라이브러리 준비 </vt:lpstr>
      <vt:lpstr>아두이노 KiCad 라이브러리 준비 </vt:lpstr>
      <vt:lpstr>아두이노 라이브러리 심볼 라이브러리로 임포트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42</cp:revision>
  <dcterms:created xsi:type="dcterms:W3CDTF">2022-07-12T14:59:20Z</dcterms:created>
  <dcterms:modified xsi:type="dcterms:W3CDTF">2023-11-14T04:13:04Z</dcterms:modified>
</cp:coreProperties>
</file>