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9452ac1ee_1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9452ac1ee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452ac1ee_1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452ac1e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452ac1ee_1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452ac1e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452ac1ee_1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452ac1ee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9452ac1ee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9452ac1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452ac1ee_1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9452ac1e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9452ac1ee_1_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9452ac1e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9452ac1ee_1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9452ac1e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9452ac1ee_1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9452ac1e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9452ac1ee_1_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9452ac1e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452ac1ee_1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452ac1e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9452ac1ee_1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9452ac1e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38761D"/>
                </a:solidFill>
              </a:rPr>
              <a:t>10. 파이썬 중급</a:t>
            </a:r>
            <a:endParaRPr b="1" sz="47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074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 변수 사용하기 </a:t>
            </a:r>
            <a:endParaRPr b="1"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 변수를 사용해 봅시다.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get_position(self):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return self.x, self.y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print(blue_enemy.x, blue_enemy.y)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실습 1 사칙연산 클래스 만들기 </a:t>
            </a:r>
            <a:endParaRPr b="1"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Calc: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def __init__(self, a, b):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self.a = a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self.b = b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def add(self)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	return self.a + self.b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	…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실습 2: deepThinkCar 모터 제어 클래스 만들기 </a:t>
            </a:r>
            <a:endParaRPr b="1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 모듈 임포트 하기 </a:t>
            </a:r>
            <a:endParaRPr b="1"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69650"/>
            <a:ext cx="85206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모듈에 클래스가 포함되어 있을 경우, 다음과 같이 임포트 합니다.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enemy_module.py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def get_position(self):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return self.x, self.y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Game.py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from enemy_module import Enemy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print(blue_enemy.get_position())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수많은 적군을 표현하려면…</a:t>
            </a:r>
            <a:r>
              <a:rPr b="1" lang="en"/>
              <a:t> 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1"/>
            <a:ext cx="85206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슈팅게임에서 동일한 카테고리의 적군이 수없이 출현하고 사라집니다.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이러한 적군들을 독립적인 객체로 만드는 것은 효과적이지 못한 방법입니다.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아래 등장한 적군들은 다 개별적이지만 3개의 그룹으로 나눌 수 있습니다.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225" y="36237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75" y="38510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50" y="42380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40784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75" y="4554668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425" y="4667406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5022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00" y="5305856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75" y="3876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5875" y="51905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44861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550" y="47323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900" y="39399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8950" y="387668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9925" y="471428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875" y="423803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2550" y="4009931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875" y="3623731"/>
            <a:ext cx="476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764050" y="3490775"/>
            <a:ext cx="2222100" cy="235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351553" y="3490775"/>
            <a:ext cx="2731800" cy="235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6448751" y="3490775"/>
            <a:ext cx="1859100" cy="235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27BA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클래스와 복제 </a:t>
            </a:r>
            <a:endParaRPr b="1"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536630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이렇게 수많은 적군을 효과적으로 출현시키고 사라지게 하려고 ‘복제’라는 것을 이용하면 편리합니다.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복제를 하려면 ‘원본’이 존재해야 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파이썬에서 이 ‘원본’을 클래스(class)라고 합니다.  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150" y="43548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250" y="5668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925" y="49643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925" y="52105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275" y="44180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225" y="3579456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950" y="43548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50" y="56686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725" y="49643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350" y="52105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075" y="44180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150" y="46596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50" y="597348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925" y="52691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925" y="5515331"/>
            <a:ext cx="6667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275" y="4722881"/>
            <a:ext cx="6667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4626100" y="3630850"/>
            <a:ext cx="6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원본 </a:t>
            </a:r>
            <a:endParaRPr b="1"/>
          </a:p>
        </p:txBody>
      </p:sp>
      <p:cxnSp>
        <p:nvCxnSpPr>
          <p:cNvPr id="106" name="Google Shape;106;p15"/>
          <p:cNvCxnSpPr/>
          <p:nvPr/>
        </p:nvCxnSpPr>
        <p:spPr>
          <a:xfrm flipH="1">
            <a:off x="2016275" y="4038600"/>
            <a:ext cx="1955400" cy="6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endCxn id="93" idx="0"/>
          </p:cNvCxnSpPr>
          <p:nvPr/>
        </p:nvCxnSpPr>
        <p:spPr>
          <a:xfrm>
            <a:off x="4546150" y="4094081"/>
            <a:ext cx="3855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4624525" y="4049925"/>
            <a:ext cx="1404600" cy="9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 flipH="1">
            <a:off x="3054625" y="4129456"/>
            <a:ext cx="1020300" cy="7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 flipH="1">
            <a:off x="2183150" y="4170400"/>
            <a:ext cx="2005800" cy="18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94" idx="2"/>
            <a:endCxn id="91" idx="3"/>
          </p:cNvCxnSpPr>
          <p:nvPr/>
        </p:nvCxnSpPr>
        <p:spPr>
          <a:xfrm flipH="1">
            <a:off x="4352700" y="4055706"/>
            <a:ext cx="66900" cy="11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endCxn id="99" idx="1"/>
          </p:cNvCxnSpPr>
          <p:nvPr/>
        </p:nvCxnSpPr>
        <p:spPr>
          <a:xfrm>
            <a:off x="4722475" y="4019906"/>
            <a:ext cx="208560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5"/>
          <p:cNvSpPr txBox="1"/>
          <p:nvPr/>
        </p:nvSpPr>
        <p:spPr>
          <a:xfrm>
            <a:off x="1252150" y="4172375"/>
            <a:ext cx="8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복제본 </a:t>
            </a:r>
            <a:endParaRPr b="1"/>
          </a:p>
        </p:txBody>
      </p:sp>
      <p:sp>
        <p:nvSpPr>
          <p:cNvPr id="114" name="Google Shape;114;p15"/>
          <p:cNvSpPr/>
          <p:nvPr/>
        </p:nvSpPr>
        <p:spPr>
          <a:xfrm>
            <a:off x="5241325" y="3510350"/>
            <a:ext cx="1241850" cy="295400"/>
          </a:xfrm>
          <a:custGeom>
            <a:rect b="b" l="l" r="r" t="t"/>
            <a:pathLst>
              <a:path extrusionOk="0" h="11816" w="49674">
                <a:moveTo>
                  <a:pt x="0" y="11121"/>
                </a:moveTo>
                <a:cubicBezTo>
                  <a:pt x="3336" y="11121"/>
                  <a:pt x="14705" y="12604"/>
                  <a:pt x="20018" y="11121"/>
                </a:cubicBezTo>
                <a:cubicBezTo>
                  <a:pt x="25331" y="9638"/>
                  <a:pt x="26937" y="4078"/>
                  <a:pt x="31880" y="2224"/>
                </a:cubicBezTo>
                <a:cubicBezTo>
                  <a:pt x="36823" y="371"/>
                  <a:pt x="46708" y="371"/>
                  <a:pt x="49674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5" name="Google Shape;115;p15"/>
          <p:cNvSpPr txBox="1"/>
          <p:nvPr/>
        </p:nvSpPr>
        <p:spPr>
          <a:xfrm>
            <a:off x="6485550" y="3311575"/>
            <a:ext cx="186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클래스(Class)</a:t>
            </a:r>
            <a:endParaRPr b="1" sz="1500"/>
          </a:p>
        </p:txBody>
      </p:sp>
      <p:sp>
        <p:nvSpPr>
          <p:cNvPr id="116" name="Google Shape;116;p15"/>
          <p:cNvSpPr txBox="1"/>
          <p:nvPr/>
        </p:nvSpPr>
        <p:spPr>
          <a:xfrm>
            <a:off x="514300" y="3461675"/>
            <a:ext cx="14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객체(object)</a:t>
            </a:r>
            <a:endParaRPr b="1"/>
          </a:p>
        </p:txBody>
      </p:sp>
      <p:sp>
        <p:nvSpPr>
          <p:cNvPr id="117" name="Google Shape;117;p15"/>
          <p:cNvSpPr/>
          <p:nvPr/>
        </p:nvSpPr>
        <p:spPr>
          <a:xfrm>
            <a:off x="1399400" y="3827500"/>
            <a:ext cx="240950" cy="352175"/>
          </a:xfrm>
          <a:custGeom>
            <a:rect b="b" l="l" r="r" t="t"/>
            <a:pathLst>
              <a:path extrusionOk="0" h="14087" w="9638">
                <a:moveTo>
                  <a:pt x="9638" y="14087"/>
                </a:moveTo>
                <a:cubicBezTo>
                  <a:pt x="9144" y="12542"/>
                  <a:pt x="8279" y="7167"/>
                  <a:pt x="6673" y="4819"/>
                </a:cubicBezTo>
                <a:cubicBezTo>
                  <a:pt x="5067" y="2471"/>
                  <a:pt x="1112" y="803"/>
                  <a:pt x="0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파이썬 </a:t>
            </a:r>
            <a:r>
              <a:rPr b="1" lang="en"/>
              <a:t>클래스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1700" y="1536629"/>
            <a:ext cx="8520600" cy="26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클래스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class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)란 똑같은 무엇인가를 계속해서 만들어 낼 수 있는 설계 도면이고(과자 틀), 객체(object)란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클래스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로 만든 피조물(과자 틀을 사용해 만든 과자)을 뜻합니다.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클래스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로 만든 객체에는 중요한 특징이 있습니다.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바로 객체마다 클래스와 동일한 특성을 가지지만 서로간에 독립입니다.  </a:t>
            </a:r>
            <a:endParaRPr sz="2400"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325" y="3980029"/>
            <a:ext cx="23812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파이썬 클래스 만들기 </a:t>
            </a:r>
            <a:endParaRPr b="1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가장 간단한 클래스 만들기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pass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 클래스의 복제본인 객체를 만들 수 있습니다.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blue_enemy = Enemy()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red_enemy = Enemy()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 생성자 함수, 클래스 변수  </a:t>
            </a:r>
            <a:endParaRPr b="1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536625"/>
            <a:ext cx="51663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클래스는 클래스 함수와 클래스 변수로 구성됩니다.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클래스에 먼저 클래스 변수를 추가할 수 있습니다.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__init__()함수는 생성자 함수라고 하는데, 클래스에서 복제본 오브젝트를 만들때 자동으로 실행됩니다.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 변수는 이 ‘생성자’ 함수에서 선언합니다. 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488" y="1627338"/>
            <a:ext cx="3724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생성자 함수가 있는 클래스 복제하기 </a:t>
            </a:r>
            <a:endParaRPr b="1"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생성자 함수가 있는 클래스를 복제해 보겠습니다.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이제 클래스를 복제할 때 입력값을 2개 넣어 주어야 합니다.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‘self’는  blue_enemy 자기 자신이 __init__() 함수로 전달이 되기 때문입니다.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 변수는 꼭 앞에 ‘self’를 붙입니다. 클래스 전체에서 사용이 가능합니다.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클래스에 클래스 함수 추가 </a:t>
            </a:r>
            <a:endParaRPr b="1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클래스에 생성자 함수 외에 추가로 클래스 함수를 추가할 수 있습니다.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def get_position(self):</a:t>
            </a:r>
            <a:endParaRPr b="1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	Return x, y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클래스 함수를 추가할 때 입력변수 ‘self’은 기본으로 들어갑니다.  객체에서 이 함수를 호출할 때, 객체 자기자신도 함수에 전달이 되어야 합니다.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클래스 함수 사용하기 </a:t>
            </a:r>
            <a:endParaRPr b="1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새로 만든 클래스 함수를 객체에서 사용해 봅니다.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class Enemy:</a:t>
            </a:r>
            <a:endParaRPr>
              <a:solidFill>
                <a:srgbClr val="0000F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__init__(self, x, y):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self.x = x</a:t>
            </a:r>
            <a:endParaRPr>
              <a:solidFill>
                <a:srgbClr val="0000FF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self.y = y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def get_position(self):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	return self.x, self.y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blue_enemy = Enemy(100, 100)</a:t>
            </a:r>
            <a:r>
              <a:rPr lang="en"/>
              <a:t> </a:t>
            </a:r>
            <a:r>
              <a:rPr lang="en">
                <a:solidFill>
                  <a:srgbClr val="6AA84F"/>
                </a:solidFill>
              </a:rPr>
              <a:t># (100, 100) 좌표에 적군 출현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print(</a:t>
            </a:r>
            <a:r>
              <a:rPr b="1" lang="en">
                <a:solidFill>
                  <a:srgbClr val="0000FF"/>
                </a:solidFill>
              </a:rPr>
              <a:t>blue_enemy.get_position())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