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4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942" autoAdjust="0"/>
  </p:normalViewPr>
  <p:slideViewPr>
    <p:cSldViewPr snapToGrid="0">
      <p:cViewPr varScale="1">
        <p:scale>
          <a:sx n="58" d="100"/>
          <a:sy n="58" d="100"/>
        </p:scale>
        <p:origin x="10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76B8-64A8-47CF-B414-B22E647C58B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0772-DD33-429B-B885-D113FAF8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D294F-45B8-A28C-FD59-0F366DB3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1BED5-603A-7275-9442-A605202B9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4326-D730-C9B3-3986-3D72FE1173FB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2023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9767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638D0-E418-DEDD-7570-6F47E6F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7B9C2B-0421-D9A3-5CD9-F9DDC9216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822BF-FAD8-BC69-1ADF-411B4EE6D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8EBFA9-442C-A7D4-8666-792051F57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5FF51E-F255-FB50-B91B-E5B273832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48E31A-C940-B45D-241E-817D82BB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225AD2-7259-F3CA-AE83-B4934A54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53FF1B-A2D0-FA8A-AF76-73FA0F78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8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5B323-C950-92A2-1AA8-A8AFE97D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5C9020-8686-CB59-A813-96996E49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BD3D57-49C5-3051-4DCC-348BE1A9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32780-F0C9-786F-C606-BA8F64F5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19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B5DB6E-B391-C37A-471A-993E7F00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C3C84-6D31-0D1F-21C9-8BA467C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B29B5-28D2-F5AC-A2CA-072935B3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21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A7F87-7D1D-8A55-878B-495C53D7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3A990-3988-FC10-5095-8DD440867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43F3E1-2E95-7897-01AF-E03189989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2A005-CD84-8D37-28F7-46DEB55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D8710-C149-4C9C-B74B-A56A8CFA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0B3F8-B9B2-89CE-CBA2-B7D64C29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80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D9C13-A774-0CFC-3545-C29B6E8C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2AF82A-E1E1-683D-A6D2-0C57FC375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90183-6D9A-34B9-0D42-0469CD9F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C3A24-287C-72A6-999C-6F590EA5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AA972-1384-4B53-D79A-A68F3AD1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998D39-39EE-7F46-1E53-F2CF2A16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27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99ECB-FDDF-29C6-E261-EEDB568E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09509-1BD1-9037-75EC-941AF4B34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B7B46-286B-4D68-2DB9-75C8C7A9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6FA43-B126-E1AE-3E10-A11B62A7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65E12-A1D0-99F1-A2EB-97D9CF46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29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095061-92F9-65AA-69CF-0837991C3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4D3A2-9509-7ADB-C849-84B8D6A74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4599B-E76F-0676-DE5D-D3ACCF99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1320D-A077-5985-D240-7F434CD7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2BCD2-EF30-F3CE-5734-ABF43094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6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7D84-2F5E-3BD5-E277-B0F23BAE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2178F-ADE5-0356-4F5B-0FCE1349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16D49-85DA-E10B-427A-852C1B6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49348-694B-4DF5-BDF4-6041BF9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F2242-92B8-64CA-9ECC-9D85DF7A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FDECF6-E02F-46BE-8DC5-F8E5DB0D946A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43CF41-1939-7BB1-5409-2E0F6F76A5D7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319A60-EAE8-5DBE-164A-3B5E8921C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EB13-9F4D-2227-D837-DD58695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C98E2-5084-22A0-9303-BC5F6749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6977E-42BB-BECB-587C-F3F5372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D4B2C-BB0B-B5C6-9C53-7BE09DAE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8FEB-5545-7C47-4CF1-680C9526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903D-918A-F848-DBF8-BA2825C1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244E-18CD-3F3E-AEA8-7EABF863F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3F05E-786C-222B-7683-B160A82A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5F985-E917-F324-6845-C618362B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71960-A739-6A8C-62C2-9E9674E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D74FA-D4A4-2229-9FA4-93D7C76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A13AB2-E1AF-A25E-6F8C-97155D0CCD86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2E79CFD-A961-377D-16C7-B1E4D283B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C9E23-26AC-8A5E-F15C-5077E7A33FB6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5551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9DD3-0B52-75B4-3552-9AC7B00A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9B985-F7A4-301D-5546-FDEA766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B97A9-FD54-15CA-BC1C-D566F87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7B022-FDC1-6E2F-BBFE-C3E4EC9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61177-CE02-13F2-40B7-AE54ECF1E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2EEC89-F594-1747-A712-27FDCB49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068D4-FF86-AF77-D3BC-C4AD2A99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6D8C8-C6D1-F794-C459-8FF93E41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55D55-A37D-02AF-5B5A-2CCF20BA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463ED1-7E86-A5C9-4E7D-0CC73FC77C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0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356D7-5EBC-5D48-FD10-C631ABC9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848D8-1614-39AF-30EE-D077983C3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193B4-C6E4-077B-D1BE-1B4B3B20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02027-8CC7-2A6D-904B-F2699736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1BF1A-B26F-5C00-F6CB-2E61F9A2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1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46A66-9D41-AAFF-6076-3008C46B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BDB01-36D1-7087-AEFC-A655C1767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50C5C-76AB-9CF3-8789-BA75097F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CB46A-60C4-7F7D-8CA6-48B4F143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B3A94-4164-B98B-46C0-BC96E2C0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54D6A-89FC-763D-407E-3ADADD23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CBC44-B377-25C9-F250-538B1BD25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6655E-D36C-02AD-A599-988244AB5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C12B3-827D-49CB-2148-CB38BD3F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97B67-F16B-BF9E-C2CA-8B21B6BB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285386-B5AD-7B8A-2A78-2680A285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5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9A6FB4-58C1-30A5-5187-2DDBEA90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4B60-60F0-F278-9A86-A57E1130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8E298-64F0-B367-1F96-2F024CC5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5A93-34FE-475C-9D69-CFDF799BE9EE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A1AD-45C8-92BD-D497-BD0D7A17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6D282-6DDF-66FB-B47E-3F575506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A5C4D-B52C-EE3F-982E-505F11EA2415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653CE9-2CAA-C811-B10A-4BB97CB9483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24539-CF1C-AAB7-DB6C-25931C1A6DF8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004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88E971-C33A-0206-06C7-FEF18B32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8477F3-200A-86B0-C904-8AE6DF478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6FD25-EFC4-AE58-EBE6-A6668BF70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2110-3037-4FE4-91CF-B74D5DC51DF2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38651-0BA5-408D-C98B-604948D69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452E6-377E-C5CB-5B08-85B94F51E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7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4E162-A56B-69E8-BA34-124E71E3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pPr marL="457200" lvl="0" indent="-49720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400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파이썬 라이브러리</a:t>
            </a:r>
            <a:r>
              <a:rPr lang="en-US" altLang="ko-KR" sz="5400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ko-KR" altLang="en-US" sz="5400" dirty="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6000" dirty="0">
                <a:latin typeface="Arial"/>
                <a:ea typeface="Arial"/>
                <a:cs typeface="Arial"/>
                <a:sym typeface="Arial"/>
              </a:rPr>
              <a:t>NumPy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6423E-9C14-DADA-48A6-4E3253A84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2023. 10.  .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3EE03-1A6B-8F14-DDD7-C1B2AA08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A9F2F-89FE-3C2F-270F-3DB9F178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배열 만들기 </a:t>
            </a:r>
            <a:r>
              <a:rPr lang="en-US" altLang="ko-KR" dirty="0"/>
              <a:t>– </a:t>
            </a:r>
            <a:r>
              <a:rPr lang="ko-KR" altLang="en-US" dirty="0"/>
              <a:t>데이터 </a:t>
            </a:r>
            <a:r>
              <a:rPr lang="en-US" altLang="ko-KR" dirty="0"/>
              <a:t>type </a:t>
            </a:r>
            <a:r>
              <a:rPr lang="ko-KR" altLang="en-US" dirty="0"/>
              <a:t>지정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B65E4-C3D5-45F4-F160-AA6F209CE0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파이썬 리스트와 달리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배열은 배열 항목들의 데이터 타입이 한가지만 가능 </a:t>
            </a:r>
            <a:endParaRPr lang="en-US" altLang="ko-KR" dirty="0"/>
          </a:p>
          <a:p>
            <a:r>
              <a:rPr lang="ko-KR" altLang="en-US" dirty="0"/>
              <a:t>가능한 데이터 타입은 정수</a:t>
            </a:r>
            <a:r>
              <a:rPr lang="en-US" altLang="ko-KR" dirty="0"/>
              <a:t>(int), </a:t>
            </a:r>
            <a:r>
              <a:rPr lang="ko-KR" altLang="en-US" dirty="0"/>
              <a:t>실수</a:t>
            </a:r>
            <a:r>
              <a:rPr lang="en-US" altLang="ko-KR" dirty="0"/>
              <a:t>(float), bool </a:t>
            </a:r>
            <a:r>
              <a:rPr lang="ko-KR" altLang="en-US" dirty="0"/>
              <a:t>등임 </a:t>
            </a:r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배열을 만들 때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항목의 데이터 </a:t>
            </a:r>
            <a:r>
              <a:rPr lang="en-US" altLang="ko-KR" dirty="0"/>
              <a:t>type</a:t>
            </a:r>
            <a:r>
              <a:rPr lang="ko-KR" altLang="en-US" dirty="0"/>
              <a:t>을 하나로 지정할 수 있음 </a:t>
            </a:r>
            <a:endParaRPr lang="en-US" altLang="ko-KR" dirty="0"/>
          </a:p>
          <a:p>
            <a:r>
              <a:rPr lang="en-US" altLang="ko-KR" dirty="0" err="1"/>
              <a:t>np.array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</a:t>
            </a:r>
            <a:r>
              <a:rPr lang="ko-KR" altLang="en-US" dirty="0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지정하며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ko-KR" altLang="en-US" dirty="0"/>
              <a:t>이 생략되면 </a:t>
            </a:r>
            <a:r>
              <a:rPr lang="en-US" altLang="ko-KR" dirty="0"/>
              <a:t> </a:t>
            </a:r>
            <a:r>
              <a:rPr lang="ko-KR" altLang="en-US" dirty="0"/>
              <a:t>  </a:t>
            </a:r>
          </a:p>
        </p:txBody>
      </p:sp>
      <p:pic>
        <p:nvPicPr>
          <p:cNvPr id="8" name="그림 7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CA0DD29C-9631-6E46-4495-FD23F7A7F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44" y="1456682"/>
            <a:ext cx="5116175" cy="47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0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0F50B06-0D47-AB7B-660B-D5827D7B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53" y="1294576"/>
            <a:ext cx="6341247" cy="51982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7FB202-0299-8CCA-FA96-FCDE7CB6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배열 만들기 </a:t>
            </a:r>
            <a:r>
              <a:rPr lang="en-US" altLang="ko-KR" dirty="0"/>
              <a:t>– </a:t>
            </a:r>
            <a:r>
              <a:rPr lang="ko-KR" altLang="en-US" dirty="0"/>
              <a:t>다차원 배열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A6044-7A78-DDE1-C6AC-A5A4496589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numpy.array</a:t>
            </a:r>
            <a:r>
              <a:rPr lang="en-US" altLang="ko-KR" dirty="0"/>
              <a:t>(</a:t>
            </a:r>
            <a:r>
              <a:rPr lang="ko-KR" altLang="en-US" dirty="0"/>
              <a:t>다차원 배열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</a:t>
            </a:r>
            <a:r>
              <a:rPr lang="ko-KR" altLang="en-US" dirty="0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을 사용하여 다차원 배열 생성과 자료형을 설정할 수 있음</a:t>
            </a:r>
            <a:endParaRPr lang="en-US" altLang="ko-KR" dirty="0"/>
          </a:p>
          <a:p>
            <a:r>
              <a:rPr lang="ko-KR" altLang="en-US" dirty="0"/>
              <a:t>다차원 배열의 값을 불러올 때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[</a:t>
            </a:r>
            <a:r>
              <a:rPr lang="ko-KR" altLang="en-US" dirty="0"/>
              <a:t>페이지</a:t>
            </a:r>
            <a:r>
              <a:rPr lang="en-US" altLang="ko-KR" dirty="0"/>
              <a:t>][</a:t>
            </a:r>
            <a:r>
              <a:rPr lang="ko-KR" altLang="en-US" dirty="0"/>
              <a:t>행</a:t>
            </a:r>
            <a:r>
              <a:rPr lang="en-US" altLang="ko-KR" dirty="0"/>
              <a:t>][</a:t>
            </a:r>
            <a:r>
              <a:rPr lang="ko-KR" altLang="en-US" dirty="0"/>
              <a:t>열</a:t>
            </a:r>
            <a:r>
              <a:rPr lang="en-US" altLang="ko-KR" dirty="0"/>
              <a:t>]... </a:t>
            </a:r>
            <a:r>
              <a:rPr lang="ko-KR" altLang="en-US" dirty="0"/>
              <a:t>형태로 배열의 값을 불러올 수 있음</a:t>
            </a:r>
          </a:p>
        </p:txBody>
      </p:sp>
    </p:spTree>
    <p:extLst>
      <p:ext uri="{BB962C8B-B14F-4D97-AF65-F5344CB8AC3E}">
        <p14:creationId xmlns:p14="http://schemas.microsoft.com/office/powerpoint/2010/main" val="139958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E5FC7-2FDB-90F2-EF4C-A24E9029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란 무엇인가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3C50E-B544-26A0-6196-86CC2F6FF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18964" cy="4351338"/>
          </a:xfrm>
        </p:spPr>
        <p:txBody>
          <a:bodyPr/>
          <a:lstStyle/>
          <a:p>
            <a:r>
              <a:rPr lang="ko-KR" altLang="en-US" dirty="0"/>
              <a:t>파이썬 기반 데이터 분석에 많이 사용되는 행렬연산용 라이브러리</a:t>
            </a:r>
            <a:endParaRPr lang="en-US" altLang="ko-KR" dirty="0"/>
          </a:p>
          <a:p>
            <a:r>
              <a:rPr lang="en-US" altLang="ko-KR" dirty="0"/>
              <a:t>Numerical python</a:t>
            </a:r>
            <a:r>
              <a:rPr lang="ko-KR" altLang="en-US" dirty="0"/>
              <a:t>의 약자 </a:t>
            </a:r>
            <a:endParaRPr lang="en-US" altLang="ko-KR" dirty="0"/>
          </a:p>
          <a:p>
            <a:r>
              <a:rPr lang="ko-KR" altLang="en-US" dirty="0"/>
              <a:t>다차원의 숫자 배열이나 행렬연산에 필요한 다양한 함수를 제공</a:t>
            </a:r>
            <a:endParaRPr lang="en-US" altLang="ko-KR" dirty="0"/>
          </a:p>
          <a:p>
            <a:r>
              <a:rPr lang="ko-KR" altLang="en-US" dirty="0"/>
              <a:t>파이썬 리스트 데이터 타입보다 빠른 데이터 처리 </a:t>
            </a:r>
            <a:endParaRPr lang="en-US" altLang="ko-KR" dirty="0"/>
          </a:p>
          <a:p>
            <a:pPr lvl="1"/>
            <a:r>
              <a:rPr lang="ko-KR" altLang="en-US" dirty="0"/>
              <a:t>리스트와 달리 메모리 버퍼에 데이터를 저장하고 바로 처리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74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CFC5-7767-1089-000E-DA86588F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배열과 파이썬</a:t>
            </a:r>
            <a:r>
              <a:rPr lang="en-US" altLang="ko-KR" dirty="0"/>
              <a:t> </a:t>
            </a:r>
            <a:r>
              <a:rPr lang="ko-KR" altLang="en-US" dirty="0"/>
              <a:t>리스트의 차이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A2676-77D5-F7E0-E7B4-31C0FE45E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파이썬 리스트는 배열에 실제 데이터의 주소가 담겨져 있음 </a:t>
            </a:r>
            <a:endParaRPr lang="en-US" altLang="ko-KR" dirty="0"/>
          </a:p>
          <a:p>
            <a:r>
              <a:rPr lang="ko-KR" altLang="en-US" dirty="0"/>
              <a:t>이것으로 인해 서로 다른 데이터타입을 리스트 요소로 넣을 수 있음 </a:t>
            </a:r>
            <a:endParaRPr lang="en-US" altLang="ko-KR" dirty="0"/>
          </a:p>
          <a:p>
            <a:r>
              <a:rPr lang="ko-KR" altLang="en-US" dirty="0"/>
              <a:t>반면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배열은 실제 데이터가 배열에 들어 있음 </a:t>
            </a:r>
            <a:endParaRPr lang="en-US" altLang="ko-KR" dirty="0"/>
          </a:p>
          <a:p>
            <a:r>
              <a:rPr lang="ko-KR" altLang="en-US" dirty="0"/>
              <a:t>리스트는 데이터를 읽고 쓰기에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배열보다 </a:t>
            </a:r>
            <a:r>
              <a:rPr lang="en-US" altLang="ko-KR" dirty="0"/>
              <a:t>2</a:t>
            </a:r>
            <a:r>
              <a:rPr lang="ko-KR" altLang="en-US" dirty="0"/>
              <a:t>배의 시간이 걸림 </a:t>
            </a:r>
            <a:endParaRPr lang="en-US" altLang="ko-KR" dirty="0"/>
          </a:p>
          <a:p>
            <a:r>
              <a:rPr lang="ko-KR" altLang="en-US" dirty="0"/>
              <a:t>대량의 배열 연산 또는 행렬 연산에는 </a:t>
            </a:r>
            <a:r>
              <a:rPr lang="en-US" altLang="ko-KR" dirty="0" err="1"/>
              <a:t>numpy</a:t>
            </a:r>
            <a:r>
              <a:rPr lang="ko-KR" altLang="en-US" dirty="0"/>
              <a:t>가 유리함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3CDB5-CFD0-B89B-5528-999F7D411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248117"/>
            <a:ext cx="5766347" cy="321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59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11FB-81B7-0037-EE24-D9166C3C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라이브러리 사용하기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DAD94-AECD-62E3-4FF7-3ACF0BB905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라이브러리를 사용하려면 </a:t>
            </a:r>
            <a:r>
              <a:rPr lang="en-US" altLang="ko-KR" dirty="0"/>
              <a:t>pip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통해서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라이브러리를 설치해야 함 </a:t>
            </a:r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라이브러리를 설치한 후에는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라이브러리를 </a:t>
            </a:r>
            <a:r>
              <a:rPr lang="en-US" altLang="ko-KR" dirty="0"/>
              <a:t>import </a:t>
            </a:r>
            <a:r>
              <a:rPr lang="ko-KR" altLang="en-US" dirty="0"/>
              <a:t>하여 사용 가능 </a:t>
            </a:r>
          </a:p>
        </p:txBody>
      </p:sp>
      <p:pic>
        <p:nvPicPr>
          <p:cNvPr id="6" name="내용 개체 틀 5" descr="텍스트, 명함, 스크린샷, 폰트이(가) 표시된 사진&#10;&#10;자동 생성된 설명">
            <a:extLst>
              <a:ext uri="{FF2B5EF4-FFF2-40B4-BE49-F238E27FC236}">
                <a16:creationId xmlns:a16="http://schemas.microsoft.com/office/drawing/2014/main" id="{BCFB43A7-86B4-2D13-4D89-431E437369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06958"/>
            <a:ext cx="6172200" cy="2705262"/>
          </a:xfrm>
        </p:spPr>
      </p:pic>
      <p:pic>
        <p:nvPicPr>
          <p:cNvPr id="8" name="그림 7" descr="텍스트, 스크린샷, 멀티미디어, 폰트이(가) 표시된 사진&#10;&#10;자동 생성된 설명">
            <a:extLst>
              <a:ext uri="{FF2B5EF4-FFF2-40B4-BE49-F238E27FC236}">
                <a16:creationId xmlns:a16="http://schemas.microsoft.com/office/drawing/2014/main" id="{67E6E45D-00D4-87E4-B895-D757748C7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300754"/>
            <a:ext cx="4416483" cy="26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0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umPy 1차원, 2차원 및 3차원 배열과 Axis">
            <a:extLst>
              <a:ext uri="{FF2B5EF4-FFF2-40B4-BE49-F238E27FC236}">
                <a16:creationId xmlns:a16="http://schemas.microsoft.com/office/drawing/2014/main" id="{2EA8E4CD-C9DF-55F6-19DA-CF746B54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70" y="4001294"/>
            <a:ext cx="8155459" cy="279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02EED7D-4699-08D7-A89E-29DD74F4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 배열의 차원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1F32A-7F47-F9B6-A2B8-52FCAF470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99865" cy="4351338"/>
          </a:xfrm>
        </p:spPr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은 다차원 배열을 지원함 </a:t>
            </a:r>
            <a:endParaRPr lang="en-US" altLang="ko-KR" dirty="0"/>
          </a:p>
          <a:p>
            <a:r>
              <a:rPr lang="ko-KR" altLang="en-US" dirty="0"/>
              <a:t>다차원 배열이란</a:t>
            </a:r>
            <a:r>
              <a:rPr lang="en-US" altLang="ko-KR" dirty="0"/>
              <a:t>, C</a:t>
            </a:r>
            <a:r>
              <a:rPr lang="ko-KR" altLang="en-US" dirty="0"/>
              <a:t>언어의 다차원 배열과 같은 의미로 데이터 배열을 구성하는 방식임 </a:t>
            </a:r>
            <a:endParaRPr lang="en-US" altLang="ko-KR" dirty="0"/>
          </a:p>
          <a:p>
            <a:r>
              <a:rPr lang="ko-KR" altLang="en-US" dirty="0"/>
              <a:t>다차원 배열의 구조는 아래 그림 참조</a:t>
            </a:r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en-US" altLang="ko-KR" dirty="0"/>
              <a:t>2</a:t>
            </a:r>
            <a:r>
              <a:rPr lang="ko-KR" altLang="en-US" dirty="0"/>
              <a:t>차원 배열은 흑백 이미지</a:t>
            </a:r>
            <a:r>
              <a:rPr lang="en-US" altLang="ko-KR" dirty="0"/>
              <a:t>, </a:t>
            </a:r>
            <a:r>
              <a:rPr lang="ko-KR" altLang="en-US" dirty="0"/>
              <a:t>대표적인 </a:t>
            </a:r>
            <a:r>
              <a:rPr lang="en-US" altLang="ko-KR" dirty="0"/>
              <a:t>3</a:t>
            </a:r>
            <a:r>
              <a:rPr lang="ko-KR" altLang="en-US" dirty="0"/>
              <a:t>차원 배열은 </a:t>
            </a:r>
            <a:r>
              <a:rPr lang="en-US" altLang="ko-KR" dirty="0"/>
              <a:t>RGB </a:t>
            </a:r>
            <a:r>
              <a:rPr lang="ko-KR" altLang="en-US" dirty="0"/>
              <a:t>이미지    </a:t>
            </a:r>
          </a:p>
        </p:txBody>
      </p:sp>
    </p:spTree>
    <p:extLst>
      <p:ext uri="{BB962C8B-B14F-4D97-AF65-F5344CB8AC3E}">
        <p14:creationId xmlns:p14="http://schemas.microsoft.com/office/powerpoint/2010/main" val="371693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E43D7-AC7F-5145-624A-BCFAD3AE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배열 만들기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1C5D6-92C9-9A1D-7C1A-FECEFD8EA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 배열은 </a:t>
            </a:r>
            <a:r>
              <a:rPr lang="en-US" altLang="ko-KR" dirty="0" err="1"/>
              <a:t>np.array</a:t>
            </a:r>
            <a:r>
              <a:rPr lang="en-US" altLang="ko-KR" dirty="0"/>
              <a:t>() </a:t>
            </a:r>
            <a:r>
              <a:rPr lang="ko-KR" altLang="en-US" dirty="0"/>
              <a:t>함수를 사용해서 배열을 생성할 수 있음 </a:t>
            </a:r>
            <a:endParaRPr lang="en-US" altLang="ko-KR" dirty="0"/>
          </a:p>
          <a:p>
            <a:r>
              <a:rPr lang="en-US" altLang="ko-KR" dirty="0" err="1"/>
              <a:t>np.array</a:t>
            </a:r>
            <a:r>
              <a:rPr lang="en-US" altLang="ko-KR" dirty="0"/>
              <a:t>() </a:t>
            </a:r>
            <a:r>
              <a:rPr lang="ko-KR" altLang="en-US" dirty="0"/>
              <a:t>함수의 </a:t>
            </a:r>
            <a:r>
              <a:rPr lang="ko-KR" altLang="en-US" dirty="0" err="1"/>
              <a:t>입력값은</a:t>
            </a:r>
            <a:r>
              <a:rPr lang="ko-KR" altLang="en-US" dirty="0"/>
              <a:t> 대개 파이썬 리스트 데이터를 입력 받음 </a:t>
            </a:r>
            <a:endParaRPr lang="en-US" altLang="ko-KR" dirty="0"/>
          </a:p>
          <a:p>
            <a:r>
              <a:rPr lang="en-US" altLang="ko-KR" dirty="0" err="1"/>
              <a:t>np.array</a:t>
            </a:r>
            <a:r>
              <a:rPr lang="en-US" altLang="ko-KR" dirty="0"/>
              <a:t>()</a:t>
            </a:r>
            <a:r>
              <a:rPr lang="ko-KR" altLang="en-US" dirty="0"/>
              <a:t> 함수는 입력 받은 리스트 데이터를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배열을 </a:t>
            </a:r>
            <a:r>
              <a:rPr lang="ko-KR" altLang="en-US" dirty="0" err="1"/>
              <a:t>리턴함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리스트는 배열에 </a:t>
            </a:r>
            <a:r>
              <a:rPr lang="en-US" altLang="ko-KR" dirty="0"/>
              <a:t>“,” </a:t>
            </a:r>
            <a:r>
              <a:rPr lang="ko-KR" altLang="en-US" dirty="0"/>
              <a:t>쉼표가</a:t>
            </a:r>
            <a:r>
              <a:rPr lang="en-US" altLang="ko-KR" dirty="0"/>
              <a:t> </a:t>
            </a:r>
            <a:r>
              <a:rPr lang="ko-KR" altLang="en-US" dirty="0"/>
              <a:t>있으나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배열은 </a:t>
            </a:r>
            <a:r>
              <a:rPr lang="en-US" altLang="ko-KR" dirty="0"/>
              <a:t>“,” </a:t>
            </a:r>
            <a:r>
              <a:rPr lang="ko-KR" altLang="en-US" dirty="0"/>
              <a:t>쉼표가</a:t>
            </a:r>
            <a:r>
              <a:rPr lang="en-US" altLang="ko-KR" dirty="0"/>
              <a:t> </a:t>
            </a:r>
            <a:r>
              <a:rPr lang="ko-KR" altLang="en-US" dirty="0"/>
              <a:t>없음 </a:t>
            </a:r>
          </a:p>
        </p:txBody>
      </p:sp>
      <p:pic>
        <p:nvPicPr>
          <p:cNvPr id="8" name="그림 7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F3E18B88-A7E9-0CC2-0CFF-32845A42D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51" y="635988"/>
            <a:ext cx="4468583" cy="571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5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1A331-A2EE-D54C-3FB2-18D65690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배열 복제하기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E3D84-7C40-3CB2-E555-C0198FEF11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배열은 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데이터와 같이 복사하여 값을 변경할 경우</a:t>
            </a:r>
            <a:r>
              <a:rPr lang="en-US" altLang="ko-KR" dirty="0"/>
              <a:t>, </a:t>
            </a:r>
            <a:r>
              <a:rPr lang="ko-KR" altLang="en-US" dirty="0"/>
              <a:t>원본의 값도 변경됨 </a:t>
            </a:r>
            <a:endParaRPr lang="en-US" altLang="ko-KR" dirty="0"/>
          </a:p>
          <a:p>
            <a:r>
              <a:rPr lang="en-US" altLang="ko-KR" dirty="0" err="1"/>
              <a:t>Numpy.copy</a:t>
            </a:r>
            <a:r>
              <a:rPr lang="en-US" altLang="ko-KR" dirty="0"/>
              <a:t>() </a:t>
            </a:r>
            <a:r>
              <a:rPr lang="ko-KR" altLang="en-US" dirty="0"/>
              <a:t>함수를 사용하여 배열을 사용하여 복제하면</a:t>
            </a:r>
            <a:r>
              <a:rPr lang="en-US" altLang="ko-KR" dirty="0"/>
              <a:t>, </a:t>
            </a:r>
            <a:r>
              <a:rPr lang="ko-KR" altLang="en-US" dirty="0"/>
              <a:t>원본과 별개의 배열이 생성됨 </a:t>
            </a:r>
          </a:p>
        </p:txBody>
      </p:sp>
      <p:pic>
        <p:nvPicPr>
          <p:cNvPr id="6" name="내용 개체 틀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FEB1F73-A8B8-1C53-F4DF-936D5CC03F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082" y="541443"/>
            <a:ext cx="4842620" cy="6321703"/>
          </a:xfrm>
        </p:spPr>
      </p:pic>
    </p:spTree>
    <p:extLst>
      <p:ext uri="{BB962C8B-B14F-4D97-AF65-F5344CB8AC3E}">
        <p14:creationId xmlns:p14="http://schemas.microsoft.com/office/powerpoint/2010/main" val="193771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17945-0F6F-1C3B-1371-203C6421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배열의 항목 읽기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FD6B8-9DA9-8193-157D-7804284D26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배열의 항목을 읽거나 쓰고자 할 때</a:t>
            </a:r>
            <a:r>
              <a:rPr lang="en-US" altLang="ko-KR" dirty="0"/>
              <a:t>, </a:t>
            </a:r>
            <a:r>
              <a:rPr lang="ko-KR" altLang="en-US" dirty="0"/>
              <a:t>파이썬 리스트와 동일한 방법을 사용함 </a:t>
            </a:r>
            <a:endParaRPr lang="en-US" altLang="ko-KR" dirty="0"/>
          </a:p>
          <a:p>
            <a:r>
              <a:rPr lang="ko-KR" altLang="en-US" dirty="0"/>
              <a:t>대괄호와 인덱스 번호를 사용하여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배열의 항목을 읽거나 쓸 수 있음 </a:t>
            </a:r>
          </a:p>
        </p:txBody>
      </p:sp>
      <p:pic>
        <p:nvPicPr>
          <p:cNvPr id="8" name="그림 7" descr="텍스트, 스크린샷, 폰트, 전자제품이(가) 표시된 사진&#10;&#10;자동 생성된 설명">
            <a:extLst>
              <a:ext uri="{FF2B5EF4-FFF2-40B4-BE49-F238E27FC236}">
                <a16:creationId xmlns:a16="http://schemas.microsoft.com/office/drawing/2014/main" id="{AB8150D5-35CB-529D-6ADD-AF7A6656C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91" y="3930123"/>
            <a:ext cx="3590925" cy="2899988"/>
          </a:xfrm>
          <a:prstGeom prst="rect">
            <a:avLst/>
          </a:prstGeom>
        </p:spPr>
      </p:pic>
      <p:pic>
        <p:nvPicPr>
          <p:cNvPr id="12" name="내용 개체 틀 11" descr="텍스트, 스크린샷, 정보기기, 전자 기기이(가) 표시된 사진&#10;&#10;자동 생성된 설명">
            <a:extLst>
              <a:ext uri="{FF2B5EF4-FFF2-40B4-BE49-F238E27FC236}">
                <a16:creationId xmlns:a16="http://schemas.microsoft.com/office/drawing/2014/main" id="{AF84268B-CEC7-3E0F-D40B-F79C7CD1C1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773" y="1028779"/>
            <a:ext cx="4642988" cy="5148184"/>
          </a:xfrm>
        </p:spPr>
      </p:pic>
    </p:spTree>
    <p:extLst>
      <p:ext uri="{BB962C8B-B14F-4D97-AF65-F5344CB8AC3E}">
        <p14:creationId xmlns:p14="http://schemas.microsoft.com/office/powerpoint/2010/main" val="95963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6B325-D73E-C73F-0B6C-D1E125AE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 배열 연산하기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055C1-32C1-4D4D-CB65-53559A910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배열은 파이썬 리스트와는 달리 사칙연산자를 사용해서 계산이 가능함 </a:t>
            </a:r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연산은</a:t>
            </a:r>
            <a:r>
              <a:rPr lang="en-US" altLang="ko-KR" dirty="0"/>
              <a:t>, </a:t>
            </a:r>
            <a:r>
              <a:rPr lang="ko-KR" altLang="en-US" dirty="0"/>
              <a:t>배열 원소 하나하나에 연산이 적용됨 </a:t>
            </a:r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9B4EB750-9076-C1DF-C73E-C68D144D4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49" y="635923"/>
            <a:ext cx="4674364" cy="55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5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399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Office 테마</vt:lpstr>
      <vt:lpstr>디자인 사용자 지정</vt:lpstr>
      <vt:lpstr>파이썬 라이브러리  NumPy</vt:lpstr>
      <vt:lpstr>NumPy란 무엇인가? </vt:lpstr>
      <vt:lpstr>NumPy 배열과 파이썬 리스트의 차이 </vt:lpstr>
      <vt:lpstr>NumPy 라이브러리 사용하기 </vt:lpstr>
      <vt:lpstr>NumPy 배열의 차원 </vt:lpstr>
      <vt:lpstr>NumPy 배열 만들기 </vt:lpstr>
      <vt:lpstr>NumPy 배열 복제하기  </vt:lpstr>
      <vt:lpstr>NumPy 배열의 항목 읽기 </vt:lpstr>
      <vt:lpstr>NumPy 배열 연산하기 </vt:lpstr>
      <vt:lpstr>NumPy 배열 만들기 – 데이터 type 지정 </vt:lpstr>
      <vt:lpstr>NumPy 배열 만들기 – 다차원 배열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딥러닝이란 무엇일까요?</dc:title>
  <dc:creator>정 준용</dc:creator>
  <cp:lastModifiedBy>준용 정</cp:lastModifiedBy>
  <cp:revision>22</cp:revision>
  <dcterms:created xsi:type="dcterms:W3CDTF">2022-07-12T14:59:20Z</dcterms:created>
  <dcterms:modified xsi:type="dcterms:W3CDTF">2023-10-03T12:50:12Z</dcterms:modified>
</cp:coreProperties>
</file>