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80%EB%8F%84_%EB%B0%98_%EB%A1%9C%EC%84%A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ython.org/doc/essays/foreword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4a081f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84a081f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자료출처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https://spartacodingclub.kr/blog/%ED%94%84%EB%A1%9C%EA%B7%B8%EB%9E%98%EB%B0%8D%20%EC%96%B8%EC%96%B4%20%EC%84%A0%ED%83%9D</a:t>
            </a:r>
            <a:endParaRPr sz="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84a081f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84a081f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자료출처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http://statkclee.github.io/raspberry-pi/rpi-block-text.html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84a081f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84a081f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자료출처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http://statkclee.github.io/raspberry-pi/rpi-block-text.html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84a081f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84a081f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파이썬과 스크래치의 장단점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4a081fe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4a081fe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반 귀도 로썸 위키페디아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https://ko.wikipedia.org/wiki/%EA%B7%80%EB%8F%84_%EB%B0%98_%EB%A1%9C%EC%84%AC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파이썬 서문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https://www.python.org/doc/essays/foreword/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84a081fe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84a081fe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97295D-CE3C-1AA7-2672-DC2E59418243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93E748E-AB0E-783E-32A3-83066379A6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B2DBF1-B607-96FD-322D-D31CD57C881E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575455-CCE7-0BB9-F7DD-9B72E8F91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46660-39D7-3896-01B4-436E77B89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BDB329-EDA8-B8DD-F95A-D9C46F796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B22AB-5EDE-5728-2792-CF06F3A8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7F23-BC03-4AA1-888D-12CD370A899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38205-A1C9-3B4B-1AFE-1AEEA15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9CA10-F366-271E-A139-337AD528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06FA-68A9-43FA-8DD6-870B197E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62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89B1B-1BD2-636C-B19C-637D9B26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0C09B-4A29-AC49-8D2E-B04C390D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539F9-7138-6540-187A-F2985906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7F23-BC03-4AA1-888D-12CD370A899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BD3DC-2CC3-FB8F-8A36-D11F86AD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41CC1-35F6-EE26-8F08-CA5DDC0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06FA-68A9-43FA-8DD6-870B197E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9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CE1B-83AA-D2BC-9EBE-6698B27F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4CD85-206D-F344-9470-875165E6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26432-00A2-E22D-C214-BCEBEA35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7F23-BC03-4AA1-888D-12CD370A899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CDF7A-37FC-E9ED-1387-C39C15BF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B2E52-E6C5-6B2A-9394-F9E7A201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06FA-68A9-43FA-8DD6-870B197E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4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570F7-B706-79E7-2DA8-7D503635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FDC3A-6CFD-5EBF-3D6D-1BAD1956E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A4BD3-51DD-099F-D37A-C0CBB49CA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91D2D-A017-F86C-F5A2-0554FC35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7F23-BC03-4AA1-888D-12CD370A899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BA0F6-D1B5-0CFB-6CF9-0A9FD8DA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EE8B3-5875-2BCC-E142-018BA80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06FA-68A9-43FA-8DD6-870B197E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30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55951-7ABE-73F5-7542-02765496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0F50B3-DF69-1A81-ED99-517D3AAD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B9EAC-8981-1E6D-98A5-9F76E219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4809E-0B5D-103E-B9B1-45DFDE0C4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61E8AF-1C51-21D1-9D08-0B9219936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9F10D8-FCE8-0C32-DBA9-0EFEC8DD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7F23-BC03-4AA1-888D-12CD370A899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7C2C5B-EB7E-BA35-3A17-D8174CC5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28D417-B371-D3FF-A4BF-96B7781E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06FA-68A9-43FA-8DD6-870B197E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67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EB8C6-A178-2875-8E45-2EC30F61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459AA-C1B2-93A0-385F-42ACCCEB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7F23-BC03-4AA1-888D-12CD370A899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800A5-5E43-3278-8905-1C6923CD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F2B9EA-947D-8F7A-25D8-06FDD08D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06FA-68A9-43FA-8DD6-870B197E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38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404E15-F59B-72DE-E35A-9129102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7F23-BC03-4AA1-888D-12CD370A899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7169C7-61DC-83E6-4C5B-B8277239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05D989-22B6-A21A-6FB1-DDFD8B5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06FA-68A9-43FA-8DD6-870B197E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02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7B731-6851-491F-D537-9DDD46C9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0B971-EA66-1E12-C901-9FD7B1F0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F3815-F5A4-E9AF-C85C-FA4E16CEC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B3177-2ACB-81EC-DB43-C7C3EB4F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7F23-BC03-4AA1-888D-12CD370A899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A14A9-6B4D-BFE5-DF95-D5C2453E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0B9BF-F914-33E1-0D97-202EEE2A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06FA-68A9-43FA-8DD6-870B197E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9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5280-3168-27DF-56C0-A5BCFCF1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7B3652-4B5E-9542-7183-639B32175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6604A8-25B7-F8C0-B00E-DF078E77C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3A203-9127-A750-97B9-5DFA30D6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7F23-BC03-4AA1-888D-12CD370A899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BF467-EBA1-B61D-043E-5F394A4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9A3F83-E80C-B289-E579-356D143A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06FA-68A9-43FA-8DD6-870B197E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49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63F11-9A4D-AF01-C98E-AEF69238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380BA2-6C5A-FDD2-7E5A-09FA1ED6E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8E8CF-50BA-4C9D-E790-CAF6835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7F23-BC03-4AA1-888D-12CD370A899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37407-9F9D-EAB5-FCB5-F47E0610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B5FBF-8C04-A9B0-6753-F2175EAD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06FA-68A9-43FA-8DD6-870B197E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43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0568BF-9B10-BCA2-CC25-D04AB21E9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E5178-5570-2F3C-2EA9-B06BD441D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A20C6-E4F8-4D02-3207-C57D1C36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7F23-BC03-4AA1-888D-12CD370A899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107A5-1AE9-41AE-0BE8-3FE5BF5A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F2E36-1222-922D-DF0E-220B5EB6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06FA-68A9-43FA-8DD6-870B197E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0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BA445CE-1F61-92AB-1509-A6B569DCAF24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75919BD-ED69-6D60-635E-F855C88E76A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1DF6B1-C491-D1CB-5EA0-55251955F0A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6E3D0A-6FDE-8624-705A-3515071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6F9968-9B95-3CDF-7CC4-B035ADAC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4E543-BCE6-FB10-BDD1-FA11E239D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7F23-BC03-4AA1-888D-12CD370A899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53B1E-91D5-9234-EE15-141E88602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F3BC5-725B-554C-2908-B01CD2F5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06FA-68A9-43FA-8DD6-870B197E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/>
            <a:r>
              <a:rPr lang="en" sz="4700" b="1">
                <a:solidFill>
                  <a:srgbClr val="274E13"/>
                </a:solidFill>
              </a:rPr>
              <a:t>2. 파이썬기초</a:t>
            </a:r>
            <a:endParaRPr sz="4700" b="1">
              <a:solidFill>
                <a:srgbClr val="274E13"/>
              </a:solidFill>
            </a:endParaRPr>
          </a:p>
          <a:p>
            <a:pPr marL="457200">
              <a:buSzPts val="1100"/>
            </a:pPr>
            <a:r>
              <a:rPr lang="en" b="1"/>
              <a:t>파이썬 언어를 알아보자.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현재 (2021/8)컴퓨터 코딩 언어 중에서 1위 </a:t>
            </a:r>
            <a:endParaRPr b="1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00" y="1215351"/>
            <a:ext cx="4721406" cy="56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998150" y="1567550"/>
            <a:ext cx="3037200" cy="408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950">
                <a:solidFill>
                  <a:schemeClr val="dk1"/>
                </a:solidFill>
              </a:rPr>
              <a:t>Popularity of Programming Language(PYPL)는 구글에서 한 달 동안 해당 프로그래밍 언어가 얼마나 많이 검색됐는지에 따라 순위를 매기고 있습니다. 많이 검색된 언어일수록 인기가 많을 것이라고 가정하는 것이지요. PYPL가 산정한 2021년 8월 프로그래밍 언어 순위는 어떻게 될까요?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스크래치와 파이썬</a:t>
            </a:r>
            <a:endParaRPr b="1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835700" y="1155628"/>
            <a:ext cx="85206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변수에 문자열 혹은 숫자를 저장하기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691431"/>
            <a:ext cx="8839200" cy="1523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176" y="3735601"/>
            <a:ext cx="8900425" cy="288918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835700" y="3289228"/>
            <a:ext cx="85206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메시지를 출력하기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1100"/>
            </a:pPr>
            <a:r>
              <a:rPr lang="en" b="1"/>
              <a:t>스크래치와 파이썬</a:t>
            </a:r>
            <a:endParaRPr b="1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835700" y="1155628"/>
            <a:ext cx="85206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무한반복하기. 변수를 계속 1씩 증가시키기 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1" y="1672228"/>
            <a:ext cx="8839201" cy="235769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911900" y="3975028"/>
            <a:ext cx="85206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If문 실행하기  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925" y="4345276"/>
            <a:ext cx="8670374" cy="249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스크래치 VS 파이썬 </a:t>
            </a:r>
            <a:endParaRPr b="1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buNone/>
            </a:pPr>
            <a:r>
              <a:rPr lang="en" sz="1700" b="1">
                <a:solidFill>
                  <a:srgbClr val="0000FF"/>
                </a:solidFill>
              </a:rPr>
              <a:t>스크래치의 장점</a:t>
            </a:r>
            <a:endParaRPr sz="1700" b="1">
              <a:solidFill>
                <a:srgbClr val="0000FF"/>
              </a:solidFill>
            </a:endParaRPr>
          </a:p>
          <a:p>
            <a:pPr indent="-336550">
              <a:spcBef>
                <a:spcPts val="1200"/>
              </a:spcBef>
              <a:buSzPts val="1700"/>
            </a:pPr>
            <a:r>
              <a:rPr lang="en" sz="1700"/>
              <a:t>초보자가 코딩을 배우기에 적합하다. </a:t>
            </a:r>
            <a:endParaRPr sz="1700"/>
          </a:p>
          <a:p>
            <a:pPr indent="-336550">
              <a:buSzPts val="1700"/>
            </a:pPr>
            <a:r>
              <a:rPr lang="en" sz="1700"/>
              <a:t>코딩 오류가 적다. </a:t>
            </a:r>
            <a:endParaRPr sz="1700"/>
          </a:p>
          <a:p>
            <a:pPr indent="-336550">
              <a:buSzPts val="1700"/>
            </a:pPr>
            <a:r>
              <a:rPr lang="en" sz="1700"/>
              <a:t>소규모 코딩에서는 가독성이 좋다. </a:t>
            </a:r>
            <a:endParaRPr sz="1700"/>
          </a:p>
          <a:p>
            <a:pPr indent="-336550">
              <a:buSzPts val="1700"/>
            </a:pPr>
            <a:r>
              <a:rPr lang="en" sz="1700"/>
              <a:t>그래픽, 사운드 등 지원이 잘되어 있다.</a:t>
            </a:r>
            <a:endParaRPr sz="1700"/>
          </a:p>
          <a:p>
            <a:pPr marL="0" indent="0">
              <a:spcBef>
                <a:spcPts val="1200"/>
              </a:spcBef>
              <a:buNone/>
            </a:pPr>
            <a:r>
              <a:rPr lang="en" sz="1700" b="1">
                <a:solidFill>
                  <a:srgbClr val="0000FF"/>
                </a:solidFill>
              </a:rPr>
              <a:t>스크래치의 단점 </a:t>
            </a:r>
            <a:endParaRPr sz="1700" b="1">
              <a:solidFill>
                <a:srgbClr val="0000FF"/>
              </a:solidFill>
            </a:endParaRPr>
          </a:p>
          <a:p>
            <a:pPr indent="-336550">
              <a:spcBef>
                <a:spcPts val="1200"/>
              </a:spcBef>
              <a:buSzPts val="1700"/>
            </a:pPr>
            <a:r>
              <a:rPr lang="en" sz="1700"/>
              <a:t>교육용 이외에는 사용할 곳이 별로 없다. </a:t>
            </a:r>
            <a:endParaRPr sz="1700"/>
          </a:p>
          <a:p>
            <a:pPr indent="-336550">
              <a:buSzPts val="1700"/>
            </a:pPr>
            <a:r>
              <a:rPr lang="en" sz="1700"/>
              <a:t>코드 규모가 커지면 가독성이 안좋아진다. </a:t>
            </a:r>
            <a:endParaRPr sz="1700"/>
          </a:p>
          <a:p>
            <a:pPr indent="-336550">
              <a:buSzPts val="1700"/>
            </a:pPr>
            <a:r>
              <a:rPr lang="en" sz="1700"/>
              <a:t>PC 앱처럼 독자적인 앱 실행이 안된다(꼭 스크래치 웹에서 실행). </a:t>
            </a:r>
            <a:endParaRPr sz="170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6356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buNone/>
            </a:pPr>
            <a:r>
              <a:rPr lang="en" sz="1700" b="1">
                <a:solidFill>
                  <a:srgbClr val="0000FF"/>
                </a:solidFill>
              </a:rPr>
              <a:t>파이썬의 장점</a:t>
            </a:r>
            <a:endParaRPr sz="1700" b="1">
              <a:solidFill>
                <a:srgbClr val="0000FF"/>
              </a:solidFill>
            </a:endParaRPr>
          </a:p>
          <a:p>
            <a:pPr indent="-336550">
              <a:spcBef>
                <a:spcPts val="1200"/>
              </a:spcBef>
              <a:buSzPts val="1700"/>
            </a:pPr>
            <a:r>
              <a:rPr lang="en" sz="1700"/>
              <a:t>텍스트 코딩언어 치고는 시작하기 쉽다. </a:t>
            </a:r>
            <a:endParaRPr sz="1700"/>
          </a:p>
          <a:p>
            <a:pPr indent="-336550">
              <a:buSzPts val="1700"/>
            </a:pPr>
            <a:r>
              <a:rPr lang="en" sz="1700"/>
              <a:t>대규모 코드작성에 유리하다. </a:t>
            </a:r>
            <a:endParaRPr sz="1700"/>
          </a:p>
          <a:p>
            <a:pPr indent="-336550">
              <a:buClr>
                <a:srgbClr val="CC0000"/>
              </a:buClr>
              <a:buSzPts val="1700"/>
            </a:pPr>
            <a:r>
              <a:rPr lang="en" sz="1700" b="1">
                <a:solidFill>
                  <a:srgbClr val="CC0000"/>
                </a:solidFill>
              </a:rPr>
              <a:t>인공지능, 웹, 사무자동화, IoT 등 실생활 사용처가 많다.  </a:t>
            </a:r>
            <a:endParaRPr sz="1700" b="1">
              <a:solidFill>
                <a:srgbClr val="CC0000"/>
              </a:solidFill>
            </a:endParaRPr>
          </a:p>
          <a:p>
            <a:pPr indent="-336550">
              <a:buSzPts val="1700"/>
            </a:pPr>
            <a:r>
              <a:rPr lang="en" sz="1700"/>
              <a:t>많은 기존 라이브러리가 있다. </a:t>
            </a:r>
            <a:endParaRPr sz="1700"/>
          </a:p>
          <a:p>
            <a:pPr marL="0" indent="0">
              <a:spcBef>
                <a:spcPts val="1200"/>
              </a:spcBef>
              <a:buNone/>
            </a:pPr>
            <a:r>
              <a:rPr lang="en" sz="1700" b="1">
                <a:solidFill>
                  <a:srgbClr val="0000FF"/>
                </a:solidFill>
              </a:rPr>
              <a:t>파이썬의 단점 </a:t>
            </a:r>
            <a:endParaRPr sz="1700" b="1">
              <a:solidFill>
                <a:srgbClr val="0000FF"/>
              </a:solidFill>
            </a:endParaRPr>
          </a:p>
          <a:p>
            <a:pPr indent="-336550">
              <a:spcBef>
                <a:spcPts val="1200"/>
              </a:spcBef>
              <a:buSzPts val="1700"/>
            </a:pPr>
            <a:r>
              <a:rPr lang="en" sz="1700"/>
              <a:t>블럭언어에 비해 문법 오류가 자주 생긴다. </a:t>
            </a:r>
            <a:endParaRPr sz="1700"/>
          </a:p>
          <a:p>
            <a:pPr indent="-336550">
              <a:buSzPts val="1700"/>
            </a:pPr>
            <a:r>
              <a:rPr lang="en" sz="1700"/>
              <a:t>블럭언어 보다는 초보자가 배우기 어렵다.</a:t>
            </a:r>
            <a:endParaRPr sz="1700"/>
          </a:p>
          <a:p>
            <a:pPr indent="-336550">
              <a:buSzPts val="1700"/>
            </a:pPr>
            <a:r>
              <a:rPr lang="en" sz="1700"/>
              <a:t>타 텍스트 코딩언어보다 실행속도가 느리디.  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파이썬의 아버지 </a:t>
            </a:r>
            <a:endParaRPr b="1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1835700" y="1536625"/>
            <a:ext cx="5150100" cy="26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68300">
              <a:buClr>
                <a:srgbClr val="A64D79"/>
              </a:buClr>
              <a:buSzPts val="2200"/>
            </a:pPr>
            <a:r>
              <a:rPr lang="en" sz="2200" b="1">
                <a:solidFill>
                  <a:srgbClr val="A64D79"/>
                </a:solidFill>
              </a:rPr>
              <a:t>반 귀도 로썸 </a:t>
            </a:r>
            <a:endParaRPr sz="2200" b="1">
              <a:solidFill>
                <a:srgbClr val="A64D79"/>
              </a:solidFill>
            </a:endParaRPr>
          </a:p>
          <a:p>
            <a:r>
              <a:rPr lang="en"/>
              <a:t>네덜란드 프로그래머 </a:t>
            </a:r>
            <a:endParaRPr/>
          </a:p>
          <a:p>
            <a:r>
              <a:rPr lang="en"/>
              <a:t>1989년 파이썬 개발 </a:t>
            </a:r>
            <a:endParaRPr/>
          </a:p>
          <a:p>
            <a:r>
              <a:rPr lang="en"/>
              <a:t>파이썬을 개발한 이유를 파이썬 사이트 서문에 아래와 같이 기록함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851" y="1852168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2056050" y="4265850"/>
            <a:ext cx="8058000" cy="246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700">
                <a:solidFill>
                  <a:srgbClr val="202122"/>
                </a:solidFill>
                <a:highlight>
                  <a:srgbClr val="F9F9F9"/>
                </a:highlight>
              </a:rPr>
              <a:t>1989년 12월, 저는 크리스마스 주중에 저의 "취미"가 될만한 프로그램을 찾고 있었습니다."</a:t>
            </a:r>
            <a:endParaRPr sz="1700">
              <a:solidFill>
                <a:srgbClr val="202122"/>
              </a:solidFill>
              <a:highlight>
                <a:srgbClr val="F9F9F9"/>
              </a:highlight>
            </a:endParaRPr>
          </a:p>
          <a:p>
            <a:pPr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" sz="1700">
                <a:solidFill>
                  <a:srgbClr val="202122"/>
                </a:solidFill>
                <a:highlight>
                  <a:srgbClr val="F9F9F9"/>
                </a:highlight>
              </a:rPr>
              <a:t>1999년, 반 로섬은 DARPA에게 Computer Programming for Everybody라는 자금 제안서를 제출하여 Python에 대한 자신의 목표를 정의했습니다.</a:t>
            </a:r>
            <a:endParaRPr sz="1700">
              <a:solidFill>
                <a:srgbClr val="202122"/>
              </a:solidFill>
              <a:highlight>
                <a:srgbClr val="F9F9F9"/>
              </a:highlight>
            </a:endParaRPr>
          </a:p>
          <a:p>
            <a:pPr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" sz="1700">
                <a:solidFill>
                  <a:srgbClr val="202122"/>
                </a:solidFill>
                <a:highlight>
                  <a:srgbClr val="F9F9F9"/>
                </a:highlight>
              </a:rPr>
              <a:t>당연히 무료이며 오픈 소스이므로 누구나 개발할 수 있습니다.</a:t>
            </a:r>
            <a:endParaRPr sz="1700">
              <a:solidFill>
                <a:srgbClr val="202122"/>
              </a:solidFill>
              <a:highlight>
                <a:srgbClr val="F9F9F9"/>
              </a:highlight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" sz="1700">
                <a:solidFill>
                  <a:srgbClr val="202122"/>
                </a:solidFill>
                <a:highlight>
                  <a:srgbClr val="F9F9F9"/>
                </a:highlight>
              </a:rPr>
              <a:t>평이한 영어로 이해할 수 있는 코드, 일상적인 업무에 대한 적합성과 짧은 개발 시간등 장점을 기반으로 파이썬은 대중적인 프로그래밍 언어가 되었습니다.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어디서 파이썬을 사용할까요? </a:t>
            </a:r>
            <a:endParaRPr b="1"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1835700" y="1536624"/>
            <a:ext cx="8832300" cy="50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61950">
              <a:buSzPts val="2100"/>
            </a:pPr>
            <a:r>
              <a:rPr lang="en" sz="2100"/>
              <a:t>인공지능(AI)</a:t>
            </a:r>
            <a:endParaRPr sz="2100"/>
          </a:p>
          <a:p>
            <a:pPr lvl="1" indent="-336550">
              <a:buSzPts val="1700"/>
            </a:pPr>
            <a:r>
              <a:rPr lang="en" sz="1700"/>
              <a:t>Tensorflow, Keras 등 다양한 인공지능, 딥러닝 라이브러리를 활용하여 인공지능 분야에서 주요 언어로 사용됨 </a:t>
            </a:r>
            <a:endParaRPr sz="1700"/>
          </a:p>
          <a:p>
            <a:pPr indent="-361950">
              <a:buSzPts val="2100"/>
            </a:pPr>
            <a:r>
              <a:rPr lang="en" sz="2100"/>
              <a:t>사무자동화 /빅데이터</a:t>
            </a:r>
            <a:endParaRPr sz="2100"/>
          </a:p>
          <a:p>
            <a:pPr lvl="1" indent="-336550">
              <a:buSzPts val="1700"/>
            </a:pPr>
            <a:r>
              <a:rPr lang="en" sz="1700"/>
              <a:t>엑셀 등 사무에 많이 사용되는 앱과 데이터를 제어하는 라이브러리를 이용하여 사무자동화 부분에 사용됨 </a:t>
            </a:r>
            <a:endParaRPr sz="1700"/>
          </a:p>
          <a:p>
            <a:pPr indent="-361950">
              <a:buSzPts val="2100"/>
            </a:pPr>
            <a:r>
              <a:rPr lang="en" sz="2100"/>
              <a:t>게임 </a:t>
            </a:r>
            <a:endParaRPr sz="2100"/>
          </a:p>
          <a:p>
            <a:pPr lvl="1" indent="-336550">
              <a:buSzPts val="1700"/>
            </a:pPr>
            <a:r>
              <a:rPr lang="en" sz="1700"/>
              <a:t>Pygame 같은 2D 게임라이브러리로 게임 제작이 가능. 마인크래프트 같은 3D게임은 파이썬 API를 제공 </a:t>
            </a:r>
            <a:endParaRPr sz="1700"/>
          </a:p>
          <a:p>
            <a:pPr indent="-361950">
              <a:buSzPts val="2100"/>
            </a:pPr>
            <a:r>
              <a:rPr lang="en" sz="2100"/>
              <a:t>웹 </a:t>
            </a:r>
            <a:endParaRPr sz="2100"/>
          </a:p>
          <a:p>
            <a:pPr lvl="1" indent="-336550">
              <a:buSzPts val="1700"/>
            </a:pPr>
            <a:r>
              <a:rPr lang="en" sz="1700"/>
              <a:t>Flask, Django 같은 웹 프레임워크를 이용해서 웹페이지 및 서버 개발이 가능 </a:t>
            </a:r>
            <a:endParaRPr sz="1700"/>
          </a:p>
          <a:p>
            <a:pPr indent="-361950">
              <a:buSzPts val="2100"/>
            </a:pPr>
            <a:r>
              <a:rPr lang="en" sz="2100"/>
              <a:t>웹 크롤링</a:t>
            </a:r>
            <a:endParaRPr sz="2100"/>
          </a:p>
          <a:p>
            <a:pPr lvl="1" indent="-336550">
              <a:buSzPts val="1700"/>
            </a:pPr>
            <a:r>
              <a:rPr lang="en" sz="1700"/>
              <a:t>Celenium 같은 라이브러리를 이용해서 웹 크롤링 등 빅데이터 처리가 가능하다.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와이드스크린</PresentationFormat>
  <Paragraphs>60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Simple Light</vt:lpstr>
      <vt:lpstr>디자인 사용자 지정</vt:lpstr>
      <vt:lpstr>2. 파이썬기초 파이썬 언어를 알아보자.</vt:lpstr>
      <vt:lpstr>현재 (2021/8)컴퓨터 코딩 언어 중에서 1위 </vt:lpstr>
      <vt:lpstr>스크래치와 파이썬</vt:lpstr>
      <vt:lpstr>스크래치와 파이썬</vt:lpstr>
      <vt:lpstr>스크래치 VS 파이썬 </vt:lpstr>
      <vt:lpstr>파이썬의 아버지 </vt:lpstr>
      <vt:lpstr>어디서 파이썬을 사용할까요?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파이썬기초 파이썬 언어를 알아보자.</dc:title>
  <cp:lastModifiedBy>준용 정</cp:lastModifiedBy>
  <cp:revision>2</cp:revision>
  <dcterms:modified xsi:type="dcterms:W3CDTF">2023-10-03T04:41:18Z</dcterms:modified>
</cp:coreProperties>
</file>