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acc7daf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acc7daf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acc7da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acc7da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acc7daf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9acc7daf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9acc7daf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9acc7daf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9acc7daf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9acc7daf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acc7daf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9acc7daf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acc7daf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9acc7daf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acc7daf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acc7daf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acc7daf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acc7daf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1A9B19-48F2-E4B4-D218-5354A3F1A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AC2A8A-3030-4FDC-4386-41908FA1CFEB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7B12046-4080-E18C-C905-41D271FB8C8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3719C-7301-192C-14D6-90AA418A66D4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4800" b="1">
                <a:solidFill>
                  <a:srgbClr val="274E13"/>
                </a:solidFill>
              </a:rPr>
              <a:t>8. 파이썬 기초</a:t>
            </a:r>
            <a:endParaRPr sz="4800" b="1">
              <a:solidFill>
                <a:srgbClr val="274E13"/>
              </a:solidFill>
            </a:endParaRPr>
          </a:p>
          <a:p>
            <a:r>
              <a:rPr lang="en" b="1"/>
              <a:t>함수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함수 퀴즈 </a:t>
            </a:r>
            <a:endParaRPr b="1"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다음과 같은 함수를 정의하고, 불러서 사용해 보세요.</a:t>
            </a:r>
            <a:endParaRPr/>
          </a:p>
          <a:p>
            <a:pPr lvl="1"/>
            <a:r>
              <a:rPr lang="en"/>
              <a:t>함수이름: sqt()</a:t>
            </a:r>
            <a:endParaRPr/>
          </a:p>
          <a:p>
            <a:pPr lvl="1"/>
            <a:r>
              <a:rPr lang="en"/>
              <a:t>입력값: 숫자 한개 </a:t>
            </a:r>
            <a:endParaRPr/>
          </a:p>
          <a:p>
            <a:pPr lvl="1"/>
            <a:r>
              <a:rPr lang="en"/>
              <a:t>역할: 입력받은 숫자를 제곱한 후, 결과값을 리턴 </a:t>
            </a:r>
            <a:endParaRPr/>
          </a:p>
          <a:p>
            <a:pPr lvl="1"/>
            <a:r>
              <a:rPr lang="en"/>
              <a:t>3을 sqt()에 입력한후 결과값을 프린트 해보세요. </a:t>
            </a:r>
            <a:endParaRPr/>
          </a:p>
          <a:p>
            <a:pPr marL="914400" indent="0">
              <a:spcBef>
                <a:spcPts val="1200"/>
              </a:spcBef>
              <a:buNone/>
            </a:pPr>
            <a:endParaRPr/>
          </a:p>
          <a:p>
            <a:pPr>
              <a:spcBef>
                <a:spcPts val="1200"/>
              </a:spcBef>
            </a:pPr>
            <a:r>
              <a:rPr lang="en"/>
              <a:t>다음과 같은 함수를 정의하고, 불러서 사용해 보세요. </a:t>
            </a:r>
            <a:endParaRPr/>
          </a:p>
          <a:p>
            <a:pPr lvl="1"/>
            <a:r>
              <a:rPr lang="en"/>
              <a:t>함수이름: circle_area()</a:t>
            </a:r>
            <a:endParaRPr/>
          </a:p>
          <a:p>
            <a:pPr lvl="1"/>
            <a:r>
              <a:rPr lang="en"/>
              <a:t>입력값: 숫자한개 (원 반지름)</a:t>
            </a:r>
            <a:endParaRPr/>
          </a:p>
          <a:p>
            <a:pPr lvl="1"/>
            <a:r>
              <a:rPr lang="en"/>
              <a:t>역할: 입력받은 원 반지름으로 원면적을 구한 후, 결과값을 리턴 (원면적 = 3.14 x 반지름 x 반지름)</a:t>
            </a:r>
            <a:endParaRPr/>
          </a:p>
          <a:p>
            <a:pPr lvl="1"/>
            <a:r>
              <a:rPr lang="en"/>
              <a:t>circle_area() 함수를 이용해서 반지름 5인 원의 면적을 구하고 프린트 하는 코드를 만들어 보세요.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함수란 무엇인가? 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835700" y="1781175"/>
            <a:ext cx="8520600" cy="49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우리는 이미 함수를 사용했었습니다. 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	</a:t>
            </a:r>
            <a:r>
              <a:rPr lang="en" b="1" dirty="0">
                <a:solidFill>
                  <a:srgbClr val="0000FF"/>
                </a:solidFill>
              </a:rPr>
              <a:t>del()</a:t>
            </a:r>
            <a:endParaRPr b="1" dirty="0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	input()</a:t>
            </a:r>
            <a:endParaRPr b="1" dirty="0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	int()</a:t>
            </a:r>
            <a:endParaRPr b="1" dirty="0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	len()</a:t>
            </a:r>
            <a:endParaRPr b="1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" dirty="0"/>
              <a:t>위 함수들은 여러개의 파이썬 코드를 하나로 묶어서 편리한 기능을 수행하도록 만든 것 입니다. </a:t>
            </a:r>
            <a:endParaRPr dirty="0"/>
          </a:p>
          <a:p>
            <a:r>
              <a:rPr lang="en" dirty="0"/>
              <a:t>여러개의 파이썬 코드를 하나로 묶은 것을 “함수”라고 합니다.  </a:t>
            </a:r>
            <a:endParaRPr dirty="0"/>
          </a:p>
          <a:p>
            <a:r>
              <a:rPr lang="en" dirty="0"/>
              <a:t>함수는 미리 만들어진 것도 있고, 사용자가 직접 만들어 사용할 수도 있습니다.</a:t>
            </a:r>
            <a:endParaRPr dirty="0"/>
          </a:p>
          <a:p>
            <a:r>
              <a:rPr lang="en" dirty="0"/>
              <a:t>함수를 사용하는 이유는 다음과 같습니다. </a:t>
            </a:r>
            <a:endParaRPr dirty="0"/>
          </a:p>
          <a:p>
            <a:pPr lvl="1">
              <a:buClr>
                <a:srgbClr val="0000FF"/>
              </a:buClr>
            </a:pPr>
            <a:r>
              <a:rPr lang="en" b="1" dirty="0">
                <a:solidFill>
                  <a:srgbClr val="0000FF"/>
                </a:solidFill>
              </a:rPr>
              <a:t>가독성: 파이썬 스크립트를 읽기 쉽게 해 줍니다. </a:t>
            </a:r>
            <a:endParaRPr b="1" dirty="0">
              <a:solidFill>
                <a:srgbClr val="0000FF"/>
              </a:solidFill>
            </a:endParaRPr>
          </a:p>
          <a:p>
            <a:pPr lvl="1">
              <a:buClr>
                <a:srgbClr val="0000FF"/>
              </a:buClr>
            </a:pPr>
            <a:r>
              <a:rPr lang="en" b="1" dirty="0">
                <a:solidFill>
                  <a:srgbClr val="0000FF"/>
                </a:solidFill>
              </a:rPr>
              <a:t>재활용성: 반복되는 여러개의 명령을 하나로 묶어서 재활용성이 좋아집니다. </a:t>
            </a:r>
            <a:endParaRPr b="1" dirty="0">
              <a:solidFill>
                <a:srgbClr val="0000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600" y="590628"/>
            <a:ext cx="3605200" cy="27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574600" y="3481452"/>
            <a:ext cx="366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FF00FF"/>
                </a:solidFill>
              </a:rPr>
              <a:t>스크래치의 “내블럭 만들기”와 유사합니다. </a:t>
            </a:r>
            <a:endParaRPr b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함수를 만들어보기 </a:t>
            </a:r>
            <a:endParaRPr b="1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835700" y="1536618"/>
            <a:ext cx="8520600" cy="4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함수는 다음과 같은 형태로 만들 수 있습니다. </a:t>
            </a:r>
            <a:endParaRPr dirty="0"/>
          </a:p>
          <a:p>
            <a:pPr indent="0">
              <a:spcBef>
                <a:spcPts val="1200"/>
              </a:spcBef>
              <a:buNone/>
            </a:pPr>
            <a:endParaRPr dirty="0"/>
          </a:p>
          <a:p>
            <a:pPr indent="0">
              <a:spcBef>
                <a:spcPts val="1200"/>
              </a:spcBef>
              <a:buNone/>
            </a:pPr>
            <a:endParaRPr dirty="0"/>
          </a:p>
          <a:p>
            <a:pPr marL="0" indent="0">
              <a:spcBef>
                <a:spcPts val="1200"/>
              </a:spcBef>
              <a:buNone/>
            </a:pPr>
            <a:endParaRPr dirty="0"/>
          </a:p>
          <a:p>
            <a:pPr indent="0">
              <a:spcBef>
                <a:spcPts val="1200"/>
              </a:spcBef>
              <a:buNone/>
            </a:pPr>
            <a:endParaRPr dirty="0"/>
          </a:p>
          <a:p>
            <a:pPr indent="0">
              <a:spcBef>
                <a:spcPts val="1200"/>
              </a:spcBef>
              <a:buNone/>
            </a:pPr>
            <a:endParaRPr dirty="0"/>
          </a:p>
          <a:p>
            <a:pPr indent="0">
              <a:spcBef>
                <a:spcPts val="1200"/>
              </a:spcBef>
              <a:buNone/>
            </a:pPr>
            <a:endParaRPr dirty="0"/>
          </a:p>
          <a:p>
            <a:pPr indent="0">
              <a:spcBef>
                <a:spcPts val="1200"/>
              </a:spcBef>
              <a:buNone/>
            </a:pPr>
            <a:endParaRPr dirty="0"/>
          </a:p>
          <a:p>
            <a:pPr>
              <a:spcBef>
                <a:spcPts val="1200"/>
              </a:spcBef>
            </a:pPr>
            <a:r>
              <a:rPr lang="en" dirty="0"/>
              <a:t>‘Hello world’ 함수를 만들어 봅시다.</a:t>
            </a: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2095519"/>
            <a:ext cx="68961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781550" y="2971800"/>
            <a:ext cx="3438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400"/>
              <a:t>def  함수이름(  ): </a:t>
            </a:r>
            <a:endParaRPr sz="2400"/>
          </a:p>
          <a:p>
            <a:r>
              <a:rPr lang="en" sz="2400"/>
              <a:t>	Pass </a:t>
            </a:r>
            <a:endParaRPr sz="2400"/>
          </a:p>
        </p:txBody>
      </p:sp>
      <p:cxnSp>
        <p:nvCxnSpPr>
          <p:cNvPr id="72" name="Google Shape;72;p15"/>
          <p:cNvCxnSpPr/>
          <p:nvPr/>
        </p:nvCxnSpPr>
        <p:spPr>
          <a:xfrm rot="10800000">
            <a:off x="6924600" y="3419475"/>
            <a:ext cx="314400" cy="5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5"/>
          <p:cNvSpPr txBox="1"/>
          <p:nvPr/>
        </p:nvSpPr>
        <p:spPr>
          <a:xfrm>
            <a:off x="6572250" y="3933825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입력값, 매개변수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276600" y="3048000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def 키워드</a:t>
            </a:r>
            <a:endParaRPr/>
          </a:p>
        </p:txBody>
      </p:sp>
      <p:cxnSp>
        <p:nvCxnSpPr>
          <p:cNvPr id="75" name="Google Shape;75;p15"/>
          <p:cNvCxnSpPr>
            <a:stCxn id="74" idx="3"/>
          </p:cNvCxnSpPr>
          <p:nvPr/>
        </p:nvCxnSpPr>
        <p:spPr>
          <a:xfrm>
            <a:off x="4333800" y="3248100"/>
            <a:ext cx="41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4895850" y="3619500"/>
            <a:ext cx="4572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" name="Google Shape;77;p15"/>
          <p:cNvCxnSpPr/>
          <p:nvPr/>
        </p:nvCxnSpPr>
        <p:spPr>
          <a:xfrm rot="10800000" flipH="1">
            <a:off x="4914900" y="3714675"/>
            <a:ext cx="171600" cy="2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4424400" y="3928414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들여쓰기</a:t>
            </a:r>
            <a:endParaRPr dirty="0"/>
          </a:p>
        </p:txBody>
      </p:sp>
      <p:cxnSp>
        <p:nvCxnSpPr>
          <p:cNvPr id="79" name="Google Shape;79;p15"/>
          <p:cNvCxnSpPr/>
          <p:nvPr/>
        </p:nvCxnSpPr>
        <p:spPr>
          <a:xfrm rot="10800000">
            <a:off x="5762550" y="3829050"/>
            <a:ext cx="352500" cy="7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5791200" y="4619625"/>
            <a:ext cx="343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파이썬 코드, 파이썬 코드는</a:t>
            </a:r>
            <a:endParaRPr/>
          </a:p>
          <a:p>
            <a:r>
              <a:rPr lang="en"/>
              <a:t>여러개가 있어도 됩니다. 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050" y="5744239"/>
            <a:ext cx="6972300" cy="61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 rot="10800000">
            <a:off x="7219875" y="3314925"/>
            <a:ext cx="581100" cy="2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5"/>
          <p:cNvSpPr txBox="1"/>
          <p:nvPr/>
        </p:nvSpPr>
        <p:spPr>
          <a:xfrm>
            <a:off x="7800975" y="3314925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콜론으로 마무리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입력값(매개변수)가 있는 함수 만들기 </a:t>
            </a:r>
            <a:endParaRPr b="1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r>
              <a:rPr lang="en" dirty="0"/>
              <a:t>이번에는 입력값(매개변수)가 있는 다음과 같은 함수를 만들어 봅시다. </a:t>
            </a:r>
            <a:endParaRPr dirty="0"/>
          </a:p>
          <a:p>
            <a:pPr lvl="1"/>
            <a:r>
              <a:rPr lang="en" dirty="0"/>
              <a:t>함수 이름은 add_num</a:t>
            </a:r>
            <a:endParaRPr dirty="0"/>
          </a:p>
          <a:p>
            <a:pPr lvl="1"/>
            <a:r>
              <a:rPr lang="en" dirty="0"/>
              <a:t>입력값(매개변수): 2개 </a:t>
            </a:r>
            <a:endParaRPr dirty="0"/>
          </a:p>
          <a:p>
            <a:pPr lvl="1"/>
            <a:r>
              <a:rPr lang="en" dirty="0"/>
              <a:t>2개의 입력값을 더하고 프린트 한다.</a:t>
            </a:r>
            <a:endParaRPr dirty="0"/>
          </a:p>
          <a:p>
            <a:pPr marL="914400" indent="0">
              <a:spcBef>
                <a:spcPts val="1200"/>
              </a:spcBef>
              <a:buNone/>
            </a:pPr>
            <a:endParaRPr dirty="0"/>
          </a:p>
          <a:p>
            <a:pPr marL="914400" indent="0">
              <a:spcBef>
                <a:spcPts val="1200"/>
              </a:spcBef>
              <a:buNone/>
            </a:pPr>
            <a:endParaRPr dirty="0"/>
          </a:p>
          <a:p>
            <a:pPr marL="914400" indent="0">
              <a:spcBef>
                <a:spcPts val="1200"/>
              </a:spcBef>
              <a:buNone/>
            </a:pPr>
            <a:endParaRPr dirty="0"/>
          </a:p>
          <a:p>
            <a:pPr>
              <a:spcBef>
                <a:spcPts val="1200"/>
              </a:spcBef>
            </a:pPr>
            <a:r>
              <a:rPr lang="en" dirty="0"/>
              <a:t>함수 입력값(매개변수)는 함수이름 뒤 “(“와 “)” 사이에 넣습니다. </a:t>
            </a:r>
            <a:endParaRPr dirty="0"/>
          </a:p>
          <a:p>
            <a:r>
              <a:rPr lang="en" dirty="0"/>
              <a:t>매개변수의 숫자는 여러개가 될 수 있습니다. </a:t>
            </a:r>
            <a:endParaRPr dirty="0"/>
          </a:p>
          <a:p>
            <a:r>
              <a:rPr lang="en" dirty="0"/>
              <a:t>두개이상의 매개변수를 사용할 경우 “,”로 구분합니다. </a:t>
            </a:r>
            <a:endParaRPr dirty="0"/>
          </a:p>
          <a:p>
            <a:r>
              <a:rPr lang="en" dirty="0"/>
              <a:t>함수를 불러서 사용해 보기 </a:t>
            </a:r>
          </a:p>
          <a:p>
            <a:pPr marL="114300" indent="0">
              <a:buNone/>
            </a:pPr>
            <a:r>
              <a:rPr lang="en-US" dirty="0"/>
              <a:t>	&gt;&gt;&gt;</a:t>
            </a:r>
            <a:r>
              <a:rPr lang="en-US" dirty="0" err="1"/>
              <a:t>add_num</a:t>
            </a:r>
            <a:r>
              <a:rPr lang="en-US" dirty="0"/>
              <a:t>(4,</a:t>
            </a:r>
            <a:r>
              <a:rPr lang="ko-KR" altLang="en-US" dirty="0"/>
              <a:t> </a:t>
            </a:r>
            <a:r>
              <a:rPr lang="en-US" altLang="ko-KR" dirty="0"/>
              <a:t>5)</a:t>
            </a:r>
          </a:p>
          <a:p>
            <a:pPr marL="114300" indent="0">
              <a:buNone/>
            </a:pPr>
            <a:r>
              <a:rPr lang="en-US" dirty="0"/>
              <a:t>	&gt;&gt;&gt;9</a:t>
            </a:r>
            <a:endParaRPr dirty="0"/>
          </a:p>
          <a:p>
            <a:pPr marL="13716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881314"/>
            <a:ext cx="69342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함수 불러서 사용하기  </a:t>
            </a:r>
            <a:endParaRPr b="1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13" y="2528443"/>
            <a:ext cx="70104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981200" y="1362075"/>
            <a:ext cx="6981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7500">
              <a:buSzPts val="1400"/>
              <a:buChar char="●"/>
            </a:pPr>
            <a:r>
              <a:rPr lang="en"/>
              <a:t>매개변수가 없는 함수를 불러서 사용하려면 다음과 같이 합니다. 함수이름 뒤에   “ ()”를 잊으면 안됩니다. </a:t>
            </a:r>
            <a:endParaRPr/>
          </a:p>
          <a:p>
            <a:pPr marL="457200"/>
            <a:endParaRPr/>
          </a:p>
          <a:p>
            <a:pPr marL="457200"/>
            <a:r>
              <a:rPr lang="en" b="1">
                <a:solidFill>
                  <a:srgbClr val="0000FF"/>
                </a:solidFill>
              </a:rPr>
              <a:t>함수이름( 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981200" y="3571875"/>
            <a:ext cx="6981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7500">
              <a:buSzPts val="1400"/>
              <a:buChar char="●"/>
            </a:pPr>
            <a:r>
              <a:rPr lang="en"/>
              <a:t>매개변수가 있는 함수를 불러서 사용하려면 다음과 같이 합니다. 함수에서 사용하고자한 매개변수 만큼 입력값을 “ ( ) “사이에 넣어 주어야 합니다.  </a:t>
            </a:r>
            <a:endParaRPr/>
          </a:p>
          <a:p>
            <a:pPr marL="457200"/>
            <a:r>
              <a:rPr lang="en"/>
              <a:t> </a:t>
            </a:r>
            <a:endParaRPr/>
          </a:p>
          <a:p>
            <a:pPr marL="457200"/>
            <a:r>
              <a:rPr lang="en" b="1">
                <a:solidFill>
                  <a:srgbClr val="0000FF"/>
                </a:solidFill>
              </a:rPr>
              <a:t>함수이름(입력값1, 입력값2 )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050" y="4780500"/>
            <a:ext cx="69342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함수 - 퀴즈</a:t>
            </a:r>
            <a:endParaRPr b="1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터틀 그래픽을 이용해서 정사각형, 정삼각형을 그려 봅시다.</a:t>
            </a:r>
            <a:endParaRPr/>
          </a:p>
          <a:p>
            <a:r>
              <a:rPr lang="en"/>
              <a:t>터틀 그래픽을 이용해서 n각형을 그려 봅시다.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리턴값이 있는 함수 만들기 </a:t>
            </a:r>
            <a:endParaRPr b="1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835700" y="1536600"/>
            <a:ext cx="8520600" cy="4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파이썬에서 사용하는 ‘함수’는 수학에서 사용하는 함수를 빌려온 것 입니다. </a:t>
            </a:r>
            <a:endParaRPr/>
          </a:p>
          <a:p>
            <a:r>
              <a:rPr lang="en"/>
              <a:t>수학에서 함수는 리턴값이 있습니다.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>
              <a:spcBef>
                <a:spcPts val="1200"/>
              </a:spcBef>
            </a:pPr>
            <a:r>
              <a:rPr lang="en"/>
              <a:t>함수에 어떤 입력값을 주면, 함수는 정해진 일을 실행하고 출력값을 돌려줍니다. 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2476525"/>
            <a:ext cx="2571750" cy="25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출력값이 있는 함수 만들기 </a:t>
            </a:r>
            <a:endParaRPr b="1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1835700" y="1231823"/>
            <a:ext cx="8520600" cy="55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출력값이 있는 함수를 만들기 위해서는 “return”이라는 명령어를 사용합니다. </a:t>
            </a:r>
            <a:endParaRPr/>
          </a:p>
          <a:p>
            <a:r>
              <a:rPr lang="en"/>
              <a:t>더하기 함수를 출력값이 있는 함수로 다시 만들어 봅시다. </a:t>
            </a:r>
            <a:endParaRPr/>
          </a:p>
          <a:p>
            <a:pPr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>
              <a:spcBef>
                <a:spcPts val="1200"/>
              </a:spcBef>
            </a:pPr>
            <a:r>
              <a:rPr lang="en"/>
              <a:t>아까는 결과값이 “result”를 단순히 print 했는데, 이번에는 “return” 명령을 사용해서 돌려주기를 했습니다. </a:t>
            </a:r>
            <a:endParaRPr/>
          </a:p>
          <a:p>
            <a:r>
              <a:rPr lang="en"/>
              <a:t>출력값 즉 돌려주기를 하는 함수를 불러서 사용하는 방법은 다음과 같습니다.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14" y="2352664"/>
            <a:ext cx="69246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514" y="4305300"/>
            <a:ext cx="69246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출력값이 있는 함수 만들기 </a:t>
            </a:r>
            <a:endParaRPr b="1"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출력값이 있는 함수는 출력값을 돌려주기 때문에, 함수를 불러 사용할 때 이 출력값을 받아야 합니다.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endParaRPr/>
          </a:p>
          <a:p>
            <a:pPr>
              <a:spcBef>
                <a:spcPts val="1200"/>
              </a:spcBef>
            </a:pPr>
            <a:r>
              <a:rPr lang="en"/>
              <a:t>위 예에서는 ‘value’ 변수로 ‘add_num(3, 4)’의 출력값을 받고 그 다음에 프린트 했습니다. </a:t>
            </a:r>
            <a:endParaRPr/>
          </a:p>
          <a:p>
            <a:r>
              <a:rPr lang="en"/>
              <a:t>이 것을 다음과 같이 간단히 할 수도 있습니다. 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9" y="2343150"/>
            <a:ext cx="69246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464" y="5300664"/>
            <a:ext cx="69437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538</Words>
  <Application>Microsoft Office PowerPoint</Application>
  <PresentationFormat>와이드스크린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8. 파이썬 기초 함수</vt:lpstr>
      <vt:lpstr>함수란 무엇인가? </vt:lpstr>
      <vt:lpstr>함수를 만들어보기 </vt:lpstr>
      <vt:lpstr>입력값(매개변수)가 있는 함수 만들기 </vt:lpstr>
      <vt:lpstr>함수 불러서 사용하기  </vt:lpstr>
      <vt:lpstr>함수 - 퀴즈</vt:lpstr>
      <vt:lpstr>리턴값이 있는 함수 만들기 </vt:lpstr>
      <vt:lpstr>출력값이 있는 함수 만들기 </vt:lpstr>
      <vt:lpstr>출력값이 있는 함수 만들기 </vt:lpstr>
      <vt:lpstr>함수 퀴즈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파이썬 기초 함수</dc:title>
  <cp:lastModifiedBy>준용 정</cp:lastModifiedBy>
  <cp:revision>3</cp:revision>
  <dcterms:modified xsi:type="dcterms:W3CDTF">2023-10-03T04:45:54Z</dcterms:modified>
</cp:coreProperties>
</file>