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301" r:id="rId4"/>
    <p:sldId id="270" r:id="rId5"/>
    <p:sldId id="269" r:id="rId6"/>
    <p:sldId id="257" r:id="rId7"/>
    <p:sldId id="258" r:id="rId8"/>
    <p:sldId id="259" r:id="rId9"/>
    <p:sldId id="261" r:id="rId10"/>
    <p:sldId id="260" r:id="rId11"/>
    <p:sldId id="262" r:id="rId12"/>
    <p:sldId id="267" r:id="rId13"/>
    <p:sldId id="263" r:id="rId14"/>
    <p:sldId id="264" r:id="rId15"/>
    <p:sldId id="265" r:id="rId16"/>
    <p:sldId id="266" r:id="rId17"/>
    <p:sldId id="275" r:id="rId18"/>
    <p:sldId id="276" r:id="rId19"/>
    <p:sldId id="268" r:id="rId20"/>
    <p:sldId id="277" r:id="rId21"/>
    <p:sldId id="278" r:id="rId22"/>
    <p:sldId id="292" r:id="rId23"/>
    <p:sldId id="271" r:id="rId24"/>
    <p:sldId id="272" r:id="rId25"/>
    <p:sldId id="274" r:id="rId26"/>
    <p:sldId id="289" r:id="rId27"/>
    <p:sldId id="273" r:id="rId28"/>
    <p:sldId id="290" r:id="rId29"/>
    <p:sldId id="291" r:id="rId30"/>
    <p:sldId id="288" r:id="rId31"/>
    <p:sldId id="293" r:id="rId32"/>
    <p:sldId id="281" r:id="rId33"/>
    <p:sldId id="279" r:id="rId34"/>
    <p:sldId id="280" r:id="rId35"/>
    <p:sldId id="282" r:id="rId36"/>
    <p:sldId id="283" r:id="rId37"/>
    <p:sldId id="284" r:id="rId38"/>
    <p:sldId id="285" r:id="rId39"/>
    <p:sldId id="286" r:id="rId40"/>
    <p:sldId id="287" r:id="rId41"/>
    <p:sldId id="297" r:id="rId42"/>
    <p:sldId id="296" r:id="rId43"/>
    <p:sldId id="294" r:id="rId44"/>
    <p:sldId id="295" r:id="rId45"/>
    <p:sldId id="298" r:id="rId46"/>
    <p:sldId id="29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40" autoAdjust="0"/>
  </p:normalViewPr>
  <p:slideViewPr>
    <p:cSldViewPr snapToGrid="0">
      <p:cViewPr varScale="1">
        <p:scale>
          <a:sx n="102" d="100"/>
          <a:sy n="102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2T15:55:25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1,'613'0,"-459"13,4 0,-101-13,87 13,97 13,197-15,-274-13,-146 1,1-1,33-8,-32 6,1 0,22 0,6 3,-27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https://hongong.hanbit.co.kr/ai-%EB%AC%B4%EC%97%87%EC%9D%B8%EA%B0%80-%EC%9D%B8%EA%B3%B5%EC%A7%80%EB%8A%A5-%EB%A8%B8%EC%8B%A0%EB%9F%AC%EB%8B%9D-%EB%94%A5%EB%9F%AC%EB%8B%9D-%EC%B0%A8%EC%9D%B4%EC%A0%90-%EC%B4%9D%EC%A0%95%EB%A6%AC/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0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https://wikidocs.net/25169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3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https://news.cornell.edu/stories/2019/09/ofessors-perceptron-paved-way-ai-60-years-too-soon</a:t>
            </a:r>
          </a:p>
          <a:p>
            <a:r>
              <a:rPr lang="en-US" altLang="ko-KR" dirty="0"/>
              <a:t>https://ko.wikipedia.org/wiki/%ED%94%84%EB%9E%91%ED%81%AC_%EB%A1%9C%EC%A0%A0%EB%B8%94%EB%9E%AB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https://towardsdatascience.com/what-the-hell-is-perceptron-626217814f53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4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https://towardsdatascience.com/history-of-the-first-ai-winter-6f8c2186f80b</a:t>
            </a:r>
          </a:p>
          <a:p>
            <a:endParaRPr lang="en-US" altLang="ko-KR" dirty="0"/>
          </a:p>
          <a:p>
            <a:r>
              <a:rPr lang="ko-KR" altLang="en-US" dirty="0" err="1"/>
              <a:t>민스키</a:t>
            </a:r>
            <a:r>
              <a:rPr lang="ko-KR" altLang="en-US" dirty="0"/>
              <a:t> 교수는 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해결할 수 있다고 생각했으나 실제 구현을 하지는 않았다</a:t>
            </a:r>
            <a:r>
              <a:rPr lang="en-US" altLang="ko-KR" dirty="0"/>
              <a:t>. </a:t>
            </a:r>
            <a:r>
              <a:rPr lang="ko-KR" altLang="en-US" dirty="0"/>
              <a:t>아마도 컴퓨팅 파워부족과 역전파법이 없어서 그랬던 것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9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https://hongong.hanbit.co.kr/ai-%EB%AC%B4%EC%97%87%EC%9D%B8%EA%B0%80-%EC%9D%B8%EA%B3%B5%EC%A7%80%EB%8A%A5-%EB%A8%B8%EC%8B%A0%EB%9F%AC%EB%8B%9D-%EB%94%A5%EB%9F%AC%EB%8B%9D-%EC%B0%A8%EC%9D%B4%EC%A0%90-%EC%B4%9D%EC%A0%95%EB%A6%AC/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https://syj9700.tistory.com/36</a:t>
            </a:r>
          </a:p>
          <a:p>
            <a:r>
              <a:rPr lang="en-US" altLang="ko-KR" dirty="0"/>
              <a:t>https://m.blog.naver.com/samsjang/221142104977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0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https://datart.tistory.com/22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6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uevq-kZdI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PpmxNPyznY#t=10m10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youtube.com/watch?v=FwFduRA_L6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2sqt9pG6K0&amp;t=677s#t=10m0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ko-KR" altLang="en-US" b="1" dirty="0" err="1"/>
              <a:t>딥러닝이란</a:t>
            </a:r>
            <a:r>
              <a:rPr lang="ko-KR" altLang="en-US" b="1" dirty="0"/>
              <a:t> 무엇일까요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2022. 7. 12.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AE205-2B70-C795-DBA5-971D3E6C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362A9-7F48-E496-734A-1D590BC42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3975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1958</a:t>
            </a:r>
            <a:r>
              <a:rPr lang="ko-KR" altLang="en-US" dirty="0"/>
              <a:t>년 </a:t>
            </a:r>
            <a:r>
              <a:rPr lang="ko-KR" altLang="en-US" dirty="0" err="1"/>
              <a:t>코넬대</a:t>
            </a:r>
            <a:r>
              <a:rPr lang="ko-KR" altLang="en-US" dirty="0"/>
              <a:t> </a:t>
            </a:r>
            <a:r>
              <a:rPr lang="ko-KR" altLang="en-US" dirty="0" err="1"/>
              <a:t>심릭학자</a:t>
            </a:r>
            <a:r>
              <a:rPr lang="ko-KR" altLang="en-US" dirty="0"/>
              <a:t> </a:t>
            </a:r>
            <a:r>
              <a:rPr lang="ko-KR" altLang="en-US" dirty="0" err="1"/>
              <a:t>플랭크</a:t>
            </a:r>
            <a:r>
              <a:rPr lang="ko-KR" altLang="en-US" dirty="0"/>
              <a:t> </a:t>
            </a:r>
            <a:r>
              <a:rPr lang="ko-KR" altLang="en-US" dirty="0" err="1"/>
              <a:t>로젠블렛이</a:t>
            </a:r>
            <a:r>
              <a:rPr lang="ko-KR" altLang="en-US" dirty="0"/>
              <a:t> </a:t>
            </a:r>
            <a:r>
              <a:rPr lang="ko-KR" altLang="en-US" dirty="0" err="1"/>
              <a:t>인공신경망인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실현 </a:t>
            </a:r>
            <a:endParaRPr lang="en-US" altLang="ko-KR" dirty="0"/>
          </a:p>
          <a:p>
            <a:r>
              <a:rPr lang="ko-KR" altLang="en-US" dirty="0"/>
              <a:t>해군연구소의 </a:t>
            </a:r>
            <a:r>
              <a:rPr lang="en-US" altLang="ko-KR" dirty="0"/>
              <a:t>IBM </a:t>
            </a:r>
            <a:r>
              <a:rPr lang="ko-KR" altLang="en-US" dirty="0"/>
              <a:t>컴퓨터로 좌</a:t>
            </a:r>
            <a:r>
              <a:rPr lang="en-US" altLang="ko-KR" dirty="0"/>
              <a:t>, </a:t>
            </a:r>
            <a:r>
              <a:rPr lang="ko-KR" altLang="en-US" dirty="0"/>
              <a:t>우 화살표를 학습으로 구분함 </a:t>
            </a:r>
            <a:endParaRPr lang="en-US" altLang="ko-KR" dirty="0"/>
          </a:p>
          <a:p>
            <a:r>
              <a:rPr lang="ko-KR" altLang="en-US" dirty="0"/>
              <a:t>이후 남성 사진</a:t>
            </a:r>
            <a:r>
              <a:rPr lang="en-US" altLang="ko-KR" dirty="0"/>
              <a:t>, </a:t>
            </a:r>
            <a:r>
              <a:rPr lang="ko-KR" altLang="en-US" dirty="0"/>
              <a:t>여성 사진을 역시 학습으로 구분함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https://www.youtube.com/watch?v=Suevq-kZdIw</a:t>
            </a:r>
            <a:endParaRPr lang="ko-KR" altLang="en-US" dirty="0"/>
          </a:p>
        </p:txBody>
      </p:sp>
      <p:pic>
        <p:nvPicPr>
          <p:cNvPr id="4102" name="Picture 6" descr="Frank Rosenblatt and the perceptron">
            <a:extLst>
              <a:ext uri="{FF2B5EF4-FFF2-40B4-BE49-F238E27FC236}">
                <a16:creationId xmlns:a16="http://schemas.microsoft.com/office/drawing/2014/main" id="{C02911A3-E887-4952-69F8-A5CCAC9F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6" y="1235075"/>
            <a:ext cx="3766313" cy="21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B99E4EAE-429F-0DCA-4152-75C419EB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59" y="3773059"/>
            <a:ext cx="4244486" cy="224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2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F7AE2-7AC1-A542-5B00-179BE8B1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구조 및 동작원리 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4D1C7C7-B389-8146-126D-DE480E9D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4566" cy="4351338"/>
          </a:xfrm>
        </p:spPr>
        <p:txBody>
          <a:bodyPr/>
          <a:lstStyle/>
          <a:p>
            <a:r>
              <a:rPr lang="ko-KR" altLang="en-US" dirty="0"/>
              <a:t>입력신호들을 계수와 곱한다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입력신호 </a:t>
            </a:r>
            <a:r>
              <a:rPr lang="en-US" altLang="ko-KR" dirty="0"/>
              <a:t>x </a:t>
            </a:r>
            <a:r>
              <a:rPr lang="ko-KR" altLang="en-US" dirty="0"/>
              <a:t>계수</a:t>
            </a:r>
            <a:r>
              <a:rPr lang="en-US" altLang="ko-KR" dirty="0"/>
              <a:t>)</a:t>
            </a:r>
            <a:r>
              <a:rPr lang="ko-KR" altLang="en-US" dirty="0"/>
              <a:t>를 모두 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합한 값을 </a:t>
            </a:r>
            <a:r>
              <a:rPr lang="en-US" altLang="ko-KR" dirty="0"/>
              <a:t>activation</a:t>
            </a:r>
            <a:r>
              <a:rPr lang="ko-KR" altLang="en-US" dirty="0"/>
              <a:t>함수에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Activation </a:t>
            </a:r>
            <a:r>
              <a:rPr lang="ko-KR" altLang="en-US" dirty="0"/>
              <a:t>함수의 결과값을 얻는다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B893EED-FAC0-C107-DFA9-34FA36D70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1" y="2016994"/>
            <a:ext cx="5657850" cy="29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12083-26BA-9FA6-86B1-4E234AE596D3}"/>
              </a:ext>
            </a:extLst>
          </p:cNvPr>
          <p:cNvSpPr txBox="1"/>
          <p:nvPr/>
        </p:nvSpPr>
        <p:spPr>
          <a:xfrm>
            <a:off x="6359235" y="533356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입력값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ctr"/>
            <a:r>
              <a:rPr lang="ko-KR" altLang="en-US" b="1" dirty="0"/>
              <a:t>혹은 </a:t>
            </a:r>
            <a:endParaRPr lang="en-US" altLang="ko-KR" b="1" dirty="0"/>
          </a:p>
          <a:p>
            <a:pPr algn="ctr"/>
            <a:r>
              <a:rPr lang="ko-KR" altLang="en-US" b="1" dirty="0" err="1"/>
              <a:t>입력레이어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C0AF9-5FEB-C50E-DB7C-B969D06AADAD}"/>
              </a:ext>
            </a:extLst>
          </p:cNvPr>
          <p:cNvSpPr txBox="1"/>
          <p:nvPr/>
        </p:nvSpPr>
        <p:spPr>
          <a:xfrm>
            <a:off x="8047395" y="5148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계수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FA40F-A272-3088-647B-A40143FEDA7D}"/>
              </a:ext>
            </a:extLst>
          </p:cNvPr>
          <p:cNvSpPr txBox="1"/>
          <p:nvPr/>
        </p:nvSpPr>
        <p:spPr>
          <a:xfrm>
            <a:off x="6474651" y="169068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바이어스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6516B-D6AE-432E-C6F6-1D32D91B22E2}"/>
              </a:ext>
            </a:extLst>
          </p:cNvPr>
          <p:cNvSpPr txBox="1"/>
          <p:nvPr/>
        </p:nvSpPr>
        <p:spPr>
          <a:xfrm>
            <a:off x="9202767" y="41663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E0291-9706-DAF6-AD9C-80322A9FBEAA}"/>
              </a:ext>
            </a:extLst>
          </p:cNvPr>
          <p:cNvSpPr txBox="1"/>
          <p:nvPr/>
        </p:nvSpPr>
        <p:spPr>
          <a:xfrm>
            <a:off x="9947662" y="2658046"/>
            <a:ext cx="183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Activation</a:t>
            </a:r>
            <a:r>
              <a:rPr lang="ko-KR" altLang="en-US" b="1" dirty="0"/>
              <a:t> 함수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4679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01B8B-5575-E69C-3A96-45E3017E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구성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F9F23CF-A823-8C32-9012-8532DD08F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162189"/>
              </p:ext>
            </p:extLst>
          </p:nvPr>
        </p:nvGraphicFramePr>
        <p:xfrm>
          <a:off x="690664" y="1455974"/>
          <a:ext cx="11001983" cy="4690015"/>
        </p:xfrm>
        <a:graphic>
          <a:graphicData uri="http://schemas.openxmlformats.org/drawingml/2006/table">
            <a:tbl>
              <a:tblPr/>
              <a:tblGrid>
                <a:gridCol w="2655651">
                  <a:extLst>
                    <a:ext uri="{9D8B030D-6E8A-4147-A177-3AD203B41FA5}">
                      <a16:colId xmlns:a16="http://schemas.microsoft.com/office/drawing/2014/main" val="1461879117"/>
                    </a:ext>
                  </a:extLst>
                </a:gridCol>
                <a:gridCol w="7334655">
                  <a:extLst>
                    <a:ext uri="{9D8B030D-6E8A-4147-A177-3AD203B41FA5}">
                      <a16:colId xmlns:a16="http://schemas.microsoft.com/office/drawing/2014/main" val="2164754101"/>
                    </a:ext>
                  </a:extLst>
                </a:gridCol>
                <a:gridCol w="1011677">
                  <a:extLst>
                    <a:ext uri="{9D8B030D-6E8A-4147-A177-3AD203B41FA5}">
                      <a16:colId xmlns:a16="http://schemas.microsoft.com/office/drawing/2014/main" val="3692011992"/>
                    </a:ext>
                  </a:extLst>
                </a:gridCol>
              </a:tblGrid>
              <a:tr h="5475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Perceptron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구성요소 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역할 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비고 </a:t>
                      </a:r>
                      <a:endParaRPr lang="ko-KR" altLang="en-US" sz="2400">
                        <a:effectLst/>
                      </a:endParaRP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43572"/>
                  </a:ext>
                </a:extLst>
              </a:tr>
              <a:tr h="74923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72042" marR="72042" marT="72042" marB="72042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영상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이미지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혹은 언어 등 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우리가 판단하거나 예측하려는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정보를 숫자로 변환해서 </a:t>
                      </a:r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입력 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400">
                          <a:effectLst/>
                        </a:rPr>
                        <a:t>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79846"/>
                  </a:ext>
                </a:extLst>
              </a:tr>
              <a:tr h="9509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계수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weight, bias)</a:t>
                      </a:r>
                      <a:endParaRPr lang="en-US" sz="2400">
                        <a:effectLst/>
                      </a:endParaRPr>
                    </a:p>
                  </a:txBody>
                  <a:tcPr marL="72042" marR="72042" marT="72042" marB="72042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 = w * x + b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의 수식으로 구성 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입력값이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따른 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“정해진”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출력값이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나오도록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와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값을 조정 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이것이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머신러닝의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“트레이닝” 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400">
                          <a:effectLst/>
                        </a:rPr>
                        <a:t>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977927"/>
                  </a:ext>
                </a:extLst>
              </a:tr>
              <a:tr h="9509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Activation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함수 </a:t>
                      </a:r>
                      <a:endParaRPr lang="ko-KR" altLang="en-US" sz="2400">
                        <a:effectLst/>
                      </a:endParaRPr>
                    </a:p>
                  </a:txBody>
                  <a:tcPr marL="72042" marR="72042" marT="72042" marB="72042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인간 뉴런이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analog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가 아닌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적으로 작동함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이를 유사하게 구현한 것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-&gt;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연산된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신호가 일정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threshold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이하이면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크면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…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400">
                          <a:effectLst/>
                        </a:rPr>
                        <a:t>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832705"/>
                  </a:ext>
                </a:extLst>
              </a:tr>
              <a:tr h="11526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출력값 </a:t>
                      </a:r>
                      <a:endParaRPr lang="ko-KR" altLang="en-US" sz="2400">
                        <a:effectLst/>
                      </a:endParaRPr>
                    </a:p>
                  </a:txBody>
                  <a:tcPr marL="72042" marR="72042" marT="72042" marB="72042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트레이닝 단계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입력값에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대해서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출력값은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이미 정해져 있음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입력값에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대해서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출력값이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잘 나오도록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 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조절 </a:t>
                      </a: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예측단계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새로운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입력값에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대해서 조정된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 b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값을 사용해서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출력값을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예측하기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400" dirty="0">
                          <a:effectLst/>
                        </a:rPr>
                        <a:t> </a:t>
                      </a:r>
                    </a:p>
                  </a:txBody>
                  <a:tcPr marL="72042" marR="72042" marT="72042" marB="72042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62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6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04D2E-66F8-9834-6CEF-C8C2CDF7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또는 트레이닝 원리 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BBE05AD-3687-AFC7-EC02-C1A14252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70" y="3259672"/>
            <a:ext cx="5657850" cy="29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05FFA-AB38-AEE0-7746-AF65ABC790AE}"/>
              </a:ext>
            </a:extLst>
          </p:cNvPr>
          <p:cNvSpPr txBox="1"/>
          <p:nvPr/>
        </p:nvSpPr>
        <p:spPr>
          <a:xfrm>
            <a:off x="4098346" y="2065464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highlight>
                  <a:srgbClr val="FFFF00"/>
                </a:highlight>
              </a:rPr>
              <a:t>퍼셉트론의</a:t>
            </a:r>
            <a:r>
              <a:rPr lang="ko-KR" altLang="en-US" b="1" dirty="0">
                <a:highlight>
                  <a:srgbClr val="FFFF00"/>
                </a:highlight>
              </a:rPr>
              <a:t> 학습 </a:t>
            </a:r>
            <a:r>
              <a:rPr lang="en-US" altLang="ko-KR" b="1" dirty="0">
                <a:highlight>
                  <a:srgbClr val="FFFF00"/>
                </a:highlight>
              </a:rPr>
              <a:t>= </a:t>
            </a:r>
            <a:r>
              <a:rPr lang="ko-KR" altLang="en-US" b="1" dirty="0">
                <a:highlight>
                  <a:srgbClr val="FFFF00"/>
                </a:highlight>
              </a:rPr>
              <a:t>계수의 조정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6C5BB-9DDA-CA60-C771-DE837051E9BA}"/>
              </a:ext>
            </a:extLst>
          </p:cNvPr>
          <p:cNvSpPr txBox="1"/>
          <p:nvPr/>
        </p:nvSpPr>
        <p:spPr>
          <a:xfrm>
            <a:off x="1976313" y="1532043"/>
            <a:ext cx="800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highlight>
                  <a:srgbClr val="FFFF00"/>
                </a:highlight>
              </a:rPr>
              <a:t>퍼셉트론의</a:t>
            </a:r>
            <a:r>
              <a:rPr lang="ko-KR" altLang="en-US" b="1" dirty="0">
                <a:highlight>
                  <a:srgbClr val="FFFF00"/>
                </a:highlight>
              </a:rPr>
              <a:t> 학습 을 하려면 특정 </a:t>
            </a:r>
            <a:r>
              <a:rPr lang="ko-KR" altLang="en-US" b="1" dirty="0" err="1">
                <a:highlight>
                  <a:srgbClr val="FFFF00"/>
                </a:highlight>
              </a:rPr>
              <a:t>입력값에</a:t>
            </a:r>
            <a:r>
              <a:rPr lang="ko-KR" altLang="en-US" b="1" dirty="0">
                <a:highlight>
                  <a:srgbClr val="FFFF00"/>
                </a:highlight>
              </a:rPr>
              <a:t> 대해서 정해진 결과값이 필요함 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120792-6DF1-2A7B-C642-B7F578B980C1}"/>
              </a:ext>
            </a:extLst>
          </p:cNvPr>
          <p:cNvSpPr/>
          <p:nvPr/>
        </p:nvSpPr>
        <p:spPr>
          <a:xfrm>
            <a:off x="674370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80432-F165-511E-B7BF-4E44886C0328}"/>
              </a:ext>
            </a:extLst>
          </p:cNvPr>
          <p:cNvSpPr/>
          <p:nvPr/>
        </p:nvSpPr>
        <p:spPr>
          <a:xfrm>
            <a:off x="838200" y="374904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CC5A3E-BF59-65F5-0E54-FEFFB97C86A2}"/>
              </a:ext>
            </a:extLst>
          </p:cNvPr>
          <p:cNvSpPr/>
          <p:nvPr/>
        </p:nvSpPr>
        <p:spPr>
          <a:xfrm>
            <a:off x="1002030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77654-8927-13BA-B586-A6BA4CB2939D}"/>
              </a:ext>
            </a:extLst>
          </p:cNvPr>
          <p:cNvSpPr/>
          <p:nvPr/>
        </p:nvSpPr>
        <p:spPr>
          <a:xfrm>
            <a:off x="1167836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9D0589-3D93-41B3-49DC-2BBBF9E43292}"/>
              </a:ext>
            </a:extLst>
          </p:cNvPr>
          <p:cNvSpPr/>
          <p:nvPr/>
        </p:nvSpPr>
        <p:spPr>
          <a:xfrm>
            <a:off x="1329690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71BD79-2F9D-6AA0-025E-88D99135D99C}"/>
              </a:ext>
            </a:extLst>
          </p:cNvPr>
          <p:cNvSpPr/>
          <p:nvPr/>
        </p:nvSpPr>
        <p:spPr>
          <a:xfrm>
            <a:off x="1495425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174DAC-37FC-A3F3-4F2A-A071E6C129A6}"/>
              </a:ext>
            </a:extLst>
          </p:cNvPr>
          <p:cNvSpPr/>
          <p:nvPr/>
        </p:nvSpPr>
        <p:spPr>
          <a:xfrm>
            <a:off x="1655374" y="374904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79E20F-3406-2105-CD71-16F3EB704DD6}"/>
              </a:ext>
            </a:extLst>
          </p:cNvPr>
          <p:cNvSpPr/>
          <p:nvPr/>
        </p:nvSpPr>
        <p:spPr>
          <a:xfrm>
            <a:off x="1820192" y="374904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8A449E-5FDC-E6ED-2BA2-9F3EE24E13A0}"/>
              </a:ext>
            </a:extLst>
          </p:cNvPr>
          <p:cNvSpPr/>
          <p:nvPr/>
        </p:nvSpPr>
        <p:spPr>
          <a:xfrm>
            <a:off x="674370" y="391287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EE1407-D084-58BF-3855-127440A4CF93}"/>
              </a:ext>
            </a:extLst>
          </p:cNvPr>
          <p:cNvSpPr/>
          <p:nvPr/>
        </p:nvSpPr>
        <p:spPr>
          <a:xfrm>
            <a:off x="838200" y="391287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1FC56B-397D-AAC7-E8B8-32112CF714F9}"/>
              </a:ext>
            </a:extLst>
          </p:cNvPr>
          <p:cNvSpPr/>
          <p:nvPr/>
        </p:nvSpPr>
        <p:spPr>
          <a:xfrm>
            <a:off x="1002030" y="391287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A26FE8-9452-92B5-AC69-503AC5BE824C}"/>
              </a:ext>
            </a:extLst>
          </p:cNvPr>
          <p:cNvSpPr/>
          <p:nvPr/>
        </p:nvSpPr>
        <p:spPr>
          <a:xfrm>
            <a:off x="1167836" y="3912870"/>
            <a:ext cx="163830" cy="1638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45CDDD-1790-45AF-A28D-BCEDD5532123}"/>
              </a:ext>
            </a:extLst>
          </p:cNvPr>
          <p:cNvSpPr/>
          <p:nvPr/>
        </p:nvSpPr>
        <p:spPr>
          <a:xfrm>
            <a:off x="1329690" y="391287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1C8398-ACF7-A31E-46B3-CA0F54F63584}"/>
              </a:ext>
            </a:extLst>
          </p:cNvPr>
          <p:cNvSpPr/>
          <p:nvPr/>
        </p:nvSpPr>
        <p:spPr>
          <a:xfrm>
            <a:off x="1495425" y="391287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C212F6-B1B1-4420-3A15-D9947E0C039B}"/>
              </a:ext>
            </a:extLst>
          </p:cNvPr>
          <p:cNvSpPr/>
          <p:nvPr/>
        </p:nvSpPr>
        <p:spPr>
          <a:xfrm>
            <a:off x="1655374" y="391287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4F47B8-5505-329D-585F-C5B99CBD960F}"/>
              </a:ext>
            </a:extLst>
          </p:cNvPr>
          <p:cNvSpPr/>
          <p:nvPr/>
        </p:nvSpPr>
        <p:spPr>
          <a:xfrm>
            <a:off x="1820192" y="391287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AAE91F-5A38-1449-3242-5FF35FEF62ED}"/>
              </a:ext>
            </a:extLst>
          </p:cNvPr>
          <p:cNvSpPr/>
          <p:nvPr/>
        </p:nvSpPr>
        <p:spPr>
          <a:xfrm>
            <a:off x="674370" y="407670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D9E27E-C4A8-7FB8-81FB-1007FF7794C4}"/>
              </a:ext>
            </a:extLst>
          </p:cNvPr>
          <p:cNvSpPr/>
          <p:nvPr/>
        </p:nvSpPr>
        <p:spPr>
          <a:xfrm>
            <a:off x="838200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A23A46-ACF5-D342-3B2C-743729251902}"/>
              </a:ext>
            </a:extLst>
          </p:cNvPr>
          <p:cNvSpPr/>
          <p:nvPr/>
        </p:nvSpPr>
        <p:spPr>
          <a:xfrm>
            <a:off x="1002030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98232C-F573-8604-3635-3EA0BADB9D88}"/>
              </a:ext>
            </a:extLst>
          </p:cNvPr>
          <p:cNvSpPr/>
          <p:nvPr/>
        </p:nvSpPr>
        <p:spPr>
          <a:xfrm>
            <a:off x="1167836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62639B-67F0-D34F-9D70-527BDD3F9573}"/>
              </a:ext>
            </a:extLst>
          </p:cNvPr>
          <p:cNvSpPr/>
          <p:nvPr/>
        </p:nvSpPr>
        <p:spPr>
          <a:xfrm>
            <a:off x="1329690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28E1DE-D558-45AC-403B-EF2A1102BA70}"/>
              </a:ext>
            </a:extLst>
          </p:cNvPr>
          <p:cNvSpPr/>
          <p:nvPr/>
        </p:nvSpPr>
        <p:spPr>
          <a:xfrm>
            <a:off x="1495425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1D66BB-1092-1D7E-F39B-C91021012E13}"/>
              </a:ext>
            </a:extLst>
          </p:cNvPr>
          <p:cNvSpPr/>
          <p:nvPr/>
        </p:nvSpPr>
        <p:spPr>
          <a:xfrm>
            <a:off x="1655374" y="407670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60900D-2E1B-FCFD-CF15-8461B2FEA2AA}"/>
              </a:ext>
            </a:extLst>
          </p:cNvPr>
          <p:cNvSpPr/>
          <p:nvPr/>
        </p:nvSpPr>
        <p:spPr>
          <a:xfrm>
            <a:off x="1820192" y="407670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2E0FFF-54BE-CD21-BD14-DFF688FDA380}"/>
              </a:ext>
            </a:extLst>
          </p:cNvPr>
          <p:cNvSpPr/>
          <p:nvPr/>
        </p:nvSpPr>
        <p:spPr>
          <a:xfrm>
            <a:off x="674370" y="424053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FF9E0-9208-3490-4175-BD0FF7F5D3E0}"/>
              </a:ext>
            </a:extLst>
          </p:cNvPr>
          <p:cNvSpPr/>
          <p:nvPr/>
        </p:nvSpPr>
        <p:spPr>
          <a:xfrm>
            <a:off x="838200" y="424053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3192CC-2754-C8EB-4658-0BC14C431C13}"/>
              </a:ext>
            </a:extLst>
          </p:cNvPr>
          <p:cNvSpPr/>
          <p:nvPr/>
        </p:nvSpPr>
        <p:spPr>
          <a:xfrm>
            <a:off x="1002030" y="424053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CD186C-1CBF-EB4B-DBD9-C719175F62F7}"/>
              </a:ext>
            </a:extLst>
          </p:cNvPr>
          <p:cNvSpPr/>
          <p:nvPr/>
        </p:nvSpPr>
        <p:spPr>
          <a:xfrm>
            <a:off x="1167836" y="424053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B3E048-D9C0-33A4-6BE2-FCAD5477832B}"/>
              </a:ext>
            </a:extLst>
          </p:cNvPr>
          <p:cNvSpPr/>
          <p:nvPr/>
        </p:nvSpPr>
        <p:spPr>
          <a:xfrm>
            <a:off x="1329690" y="424053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51B67A-8483-8563-F04D-F79893EB6B41}"/>
              </a:ext>
            </a:extLst>
          </p:cNvPr>
          <p:cNvSpPr/>
          <p:nvPr/>
        </p:nvSpPr>
        <p:spPr>
          <a:xfrm>
            <a:off x="1495425" y="424053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59B457-75E6-FF68-4985-74F2F23227F0}"/>
              </a:ext>
            </a:extLst>
          </p:cNvPr>
          <p:cNvSpPr/>
          <p:nvPr/>
        </p:nvSpPr>
        <p:spPr>
          <a:xfrm>
            <a:off x="1655374" y="424053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E98A4C-C18A-F365-5912-454E771754A1}"/>
              </a:ext>
            </a:extLst>
          </p:cNvPr>
          <p:cNvSpPr/>
          <p:nvPr/>
        </p:nvSpPr>
        <p:spPr>
          <a:xfrm>
            <a:off x="1820192" y="424053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E04E6A-5D87-72FC-903C-015BAF5A1599}"/>
              </a:ext>
            </a:extLst>
          </p:cNvPr>
          <p:cNvSpPr/>
          <p:nvPr/>
        </p:nvSpPr>
        <p:spPr>
          <a:xfrm>
            <a:off x="671882" y="440436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13E0D3-C195-3017-B68A-5FF9C9716189}"/>
              </a:ext>
            </a:extLst>
          </p:cNvPr>
          <p:cNvSpPr/>
          <p:nvPr/>
        </p:nvSpPr>
        <p:spPr>
          <a:xfrm>
            <a:off x="835712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4D867A-A58D-9D15-0760-FF618E71C7C6}"/>
              </a:ext>
            </a:extLst>
          </p:cNvPr>
          <p:cNvSpPr/>
          <p:nvPr/>
        </p:nvSpPr>
        <p:spPr>
          <a:xfrm>
            <a:off x="999542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44376F-E98D-CF48-95C3-0EE6A2D577F5}"/>
              </a:ext>
            </a:extLst>
          </p:cNvPr>
          <p:cNvSpPr/>
          <p:nvPr/>
        </p:nvSpPr>
        <p:spPr>
          <a:xfrm>
            <a:off x="1165348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064C6-5A6C-A769-DCA7-76FE72484256}"/>
              </a:ext>
            </a:extLst>
          </p:cNvPr>
          <p:cNvSpPr/>
          <p:nvPr/>
        </p:nvSpPr>
        <p:spPr>
          <a:xfrm>
            <a:off x="1327202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E1C903-64C7-D09D-9311-49EB1E6A668A}"/>
              </a:ext>
            </a:extLst>
          </p:cNvPr>
          <p:cNvSpPr/>
          <p:nvPr/>
        </p:nvSpPr>
        <p:spPr>
          <a:xfrm>
            <a:off x="1492937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445E68-3C8E-5C40-B16D-A8573EF0A543}"/>
              </a:ext>
            </a:extLst>
          </p:cNvPr>
          <p:cNvSpPr/>
          <p:nvPr/>
        </p:nvSpPr>
        <p:spPr>
          <a:xfrm>
            <a:off x="1652886" y="440436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D19495-64B8-99C3-3789-7005F6848EDF}"/>
              </a:ext>
            </a:extLst>
          </p:cNvPr>
          <p:cNvSpPr/>
          <p:nvPr/>
        </p:nvSpPr>
        <p:spPr>
          <a:xfrm>
            <a:off x="1817704" y="440436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749398-CCE2-7254-39BC-9680E6FD9E2C}"/>
              </a:ext>
            </a:extLst>
          </p:cNvPr>
          <p:cNvSpPr/>
          <p:nvPr/>
        </p:nvSpPr>
        <p:spPr>
          <a:xfrm>
            <a:off x="671882" y="456819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C406B6-CB1B-1957-ABC0-1F7EC7DF85CF}"/>
              </a:ext>
            </a:extLst>
          </p:cNvPr>
          <p:cNvSpPr/>
          <p:nvPr/>
        </p:nvSpPr>
        <p:spPr>
          <a:xfrm>
            <a:off x="835712" y="456819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C8F04A-317B-D6C9-C3B0-8D3B665CEB4F}"/>
              </a:ext>
            </a:extLst>
          </p:cNvPr>
          <p:cNvSpPr/>
          <p:nvPr/>
        </p:nvSpPr>
        <p:spPr>
          <a:xfrm>
            <a:off x="999542" y="456819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72251-952B-750A-26FC-2FD8C9748C91}"/>
              </a:ext>
            </a:extLst>
          </p:cNvPr>
          <p:cNvSpPr/>
          <p:nvPr/>
        </p:nvSpPr>
        <p:spPr>
          <a:xfrm>
            <a:off x="1165348" y="456819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7E94D9-2B95-F6AC-56AD-8352A6D21985}"/>
              </a:ext>
            </a:extLst>
          </p:cNvPr>
          <p:cNvSpPr/>
          <p:nvPr/>
        </p:nvSpPr>
        <p:spPr>
          <a:xfrm>
            <a:off x="1327202" y="456819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58C9B7B-CCEA-E919-E838-3D04C3194B4F}"/>
              </a:ext>
            </a:extLst>
          </p:cNvPr>
          <p:cNvSpPr/>
          <p:nvPr/>
        </p:nvSpPr>
        <p:spPr>
          <a:xfrm>
            <a:off x="1492937" y="456819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747CE6-C320-5224-8059-32293439D76F}"/>
              </a:ext>
            </a:extLst>
          </p:cNvPr>
          <p:cNvSpPr/>
          <p:nvPr/>
        </p:nvSpPr>
        <p:spPr>
          <a:xfrm>
            <a:off x="1652886" y="456819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4318E4-B794-AA31-B83F-F157349CD6F1}"/>
              </a:ext>
            </a:extLst>
          </p:cNvPr>
          <p:cNvSpPr/>
          <p:nvPr/>
        </p:nvSpPr>
        <p:spPr>
          <a:xfrm>
            <a:off x="1817704" y="456819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178966-1B04-9F33-EFFC-06A6F8C86C08}"/>
              </a:ext>
            </a:extLst>
          </p:cNvPr>
          <p:cNvSpPr/>
          <p:nvPr/>
        </p:nvSpPr>
        <p:spPr>
          <a:xfrm>
            <a:off x="671882" y="473202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A980B6-35A3-B12C-0E90-3872FF6928F8}"/>
              </a:ext>
            </a:extLst>
          </p:cNvPr>
          <p:cNvSpPr/>
          <p:nvPr/>
        </p:nvSpPr>
        <p:spPr>
          <a:xfrm>
            <a:off x="835712" y="473202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CF959A5-864B-E2BA-EBC5-026E80B3C17E}"/>
              </a:ext>
            </a:extLst>
          </p:cNvPr>
          <p:cNvSpPr/>
          <p:nvPr/>
        </p:nvSpPr>
        <p:spPr>
          <a:xfrm>
            <a:off x="999542" y="473202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D23843-37DC-F17E-A478-9F8E2872F832}"/>
              </a:ext>
            </a:extLst>
          </p:cNvPr>
          <p:cNvSpPr/>
          <p:nvPr/>
        </p:nvSpPr>
        <p:spPr>
          <a:xfrm>
            <a:off x="1165348" y="473202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0BA67D-9EB0-B4D6-BEA3-9F7FEC46BC32}"/>
              </a:ext>
            </a:extLst>
          </p:cNvPr>
          <p:cNvSpPr/>
          <p:nvPr/>
        </p:nvSpPr>
        <p:spPr>
          <a:xfrm>
            <a:off x="1327202" y="473202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9C0B072-B3BC-BC73-4922-0F6963DD36D7}"/>
              </a:ext>
            </a:extLst>
          </p:cNvPr>
          <p:cNvSpPr/>
          <p:nvPr/>
        </p:nvSpPr>
        <p:spPr>
          <a:xfrm>
            <a:off x="1492937" y="473202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3510E25-8777-FE3C-78A0-77772BC9C8C6}"/>
              </a:ext>
            </a:extLst>
          </p:cNvPr>
          <p:cNvSpPr/>
          <p:nvPr/>
        </p:nvSpPr>
        <p:spPr>
          <a:xfrm>
            <a:off x="1652886" y="473202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769342-A04B-6680-2132-8D7793801064}"/>
              </a:ext>
            </a:extLst>
          </p:cNvPr>
          <p:cNvSpPr/>
          <p:nvPr/>
        </p:nvSpPr>
        <p:spPr>
          <a:xfrm>
            <a:off x="1817704" y="4732020"/>
            <a:ext cx="163830" cy="16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04F0DC-4DEB-7CE7-C429-59850B366547}"/>
              </a:ext>
            </a:extLst>
          </p:cNvPr>
          <p:cNvSpPr/>
          <p:nvPr/>
        </p:nvSpPr>
        <p:spPr>
          <a:xfrm>
            <a:off x="671882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B23F633-2C24-3B36-FC60-017DA04C04E8}"/>
              </a:ext>
            </a:extLst>
          </p:cNvPr>
          <p:cNvSpPr/>
          <p:nvPr/>
        </p:nvSpPr>
        <p:spPr>
          <a:xfrm>
            <a:off x="835712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336D47-A8A1-E3D4-9C55-6A147E9D7268}"/>
              </a:ext>
            </a:extLst>
          </p:cNvPr>
          <p:cNvSpPr/>
          <p:nvPr/>
        </p:nvSpPr>
        <p:spPr>
          <a:xfrm>
            <a:off x="999542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8B112A-B33B-C54C-CD9C-9C101A9AE3E0}"/>
              </a:ext>
            </a:extLst>
          </p:cNvPr>
          <p:cNvSpPr/>
          <p:nvPr/>
        </p:nvSpPr>
        <p:spPr>
          <a:xfrm>
            <a:off x="1165348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4BAB4E-9793-7CFD-0EEC-FC4A09A44712}"/>
              </a:ext>
            </a:extLst>
          </p:cNvPr>
          <p:cNvSpPr/>
          <p:nvPr/>
        </p:nvSpPr>
        <p:spPr>
          <a:xfrm>
            <a:off x="1327202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2A667F0-312A-BA88-A8C8-DFF62645242C}"/>
              </a:ext>
            </a:extLst>
          </p:cNvPr>
          <p:cNvSpPr/>
          <p:nvPr/>
        </p:nvSpPr>
        <p:spPr>
          <a:xfrm>
            <a:off x="1492937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0FE98F-9DA9-F2F9-6C82-AF533800BDDD}"/>
              </a:ext>
            </a:extLst>
          </p:cNvPr>
          <p:cNvSpPr/>
          <p:nvPr/>
        </p:nvSpPr>
        <p:spPr>
          <a:xfrm>
            <a:off x="1652886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73F080D-EDCC-BE17-024B-40E9D0798DC3}"/>
              </a:ext>
            </a:extLst>
          </p:cNvPr>
          <p:cNvSpPr/>
          <p:nvPr/>
        </p:nvSpPr>
        <p:spPr>
          <a:xfrm>
            <a:off x="1817704" y="4895850"/>
            <a:ext cx="163830" cy="1638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5904886-4FFD-D392-BE7C-535161560004}"/>
              </a:ext>
            </a:extLst>
          </p:cNvPr>
          <p:cNvSpPr/>
          <p:nvPr/>
        </p:nvSpPr>
        <p:spPr>
          <a:xfrm>
            <a:off x="758757" y="3229583"/>
            <a:ext cx="3482503" cy="963748"/>
          </a:xfrm>
          <a:custGeom>
            <a:avLst/>
            <a:gdLst>
              <a:gd name="connsiteX0" fmla="*/ 0 w 3482503"/>
              <a:gd name="connsiteY0" fmla="*/ 593387 h 963748"/>
              <a:gd name="connsiteX1" fmla="*/ 48639 w 3482503"/>
              <a:gd name="connsiteY1" fmla="*/ 554477 h 963748"/>
              <a:gd name="connsiteX2" fmla="*/ 301558 w 3482503"/>
              <a:gd name="connsiteY2" fmla="*/ 223736 h 963748"/>
              <a:gd name="connsiteX3" fmla="*/ 398834 w 3482503"/>
              <a:gd name="connsiteY3" fmla="*/ 136187 h 963748"/>
              <a:gd name="connsiteX4" fmla="*/ 476656 w 3482503"/>
              <a:gd name="connsiteY4" fmla="*/ 77821 h 963748"/>
              <a:gd name="connsiteX5" fmla="*/ 680937 w 3482503"/>
              <a:gd name="connsiteY5" fmla="*/ 0 h 963748"/>
              <a:gd name="connsiteX6" fmla="*/ 1050588 w 3482503"/>
              <a:gd name="connsiteY6" fmla="*/ 38911 h 963748"/>
              <a:gd name="connsiteX7" fmla="*/ 1225686 w 3482503"/>
              <a:gd name="connsiteY7" fmla="*/ 126460 h 963748"/>
              <a:gd name="connsiteX8" fmla="*/ 1468877 w 3482503"/>
              <a:gd name="connsiteY8" fmla="*/ 291830 h 963748"/>
              <a:gd name="connsiteX9" fmla="*/ 1605064 w 3482503"/>
              <a:gd name="connsiteY9" fmla="*/ 457200 h 963748"/>
              <a:gd name="connsiteX10" fmla="*/ 1653703 w 3482503"/>
              <a:gd name="connsiteY10" fmla="*/ 505838 h 963748"/>
              <a:gd name="connsiteX11" fmla="*/ 1848256 w 3482503"/>
              <a:gd name="connsiteY11" fmla="*/ 680936 h 963748"/>
              <a:gd name="connsiteX12" fmla="*/ 1974715 w 3482503"/>
              <a:gd name="connsiteY12" fmla="*/ 749030 h 963748"/>
              <a:gd name="connsiteX13" fmla="*/ 2188724 w 3482503"/>
              <a:gd name="connsiteY13" fmla="*/ 787940 h 963748"/>
              <a:gd name="connsiteX14" fmla="*/ 2548647 w 3482503"/>
              <a:gd name="connsiteY14" fmla="*/ 826851 h 963748"/>
              <a:gd name="connsiteX15" fmla="*/ 3064213 w 3482503"/>
              <a:gd name="connsiteY15" fmla="*/ 846306 h 963748"/>
              <a:gd name="connsiteX16" fmla="*/ 3229583 w 3482503"/>
              <a:gd name="connsiteY16" fmla="*/ 885217 h 963748"/>
              <a:gd name="connsiteX17" fmla="*/ 3365771 w 3482503"/>
              <a:gd name="connsiteY17" fmla="*/ 924128 h 963748"/>
              <a:gd name="connsiteX18" fmla="*/ 3394954 w 3482503"/>
              <a:gd name="connsiteY18" fmla="*/ 933855 h 963748"/>
              <a:gd name="connsiteX19" fmla="*/ 3453320 w 3482503"/>
              <a:gd name="connsiteY19" fmla="*/ 963038 h 963748"/>
              <a:gd name="connsiteX20" fmla="*/ 3482503 w 3482503"/>
              <a:gd name="connsiteY20" fmla="*/ 963038 h 9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2503" h="963748">
                <a:moveTo>
                  <a:pt x="0" y="593387"/>
                </a:moveTo>
                <a:cubicBezTo>
                  <a:pt x="16213" y="580417"/>
                  <a:pt x="35514" y="570565"/>
                  <a:pt x="48639" y="554477"/>
                </a:cubicBezTo>
                <a:cubicBezTo>
                  <a:pt x="136370" y="446936"/>
                  <a:pt x="198398" y="316580"/>
                  <a:pt x="301558" y="223736"/>
                </a:cubicBezTo>
                <a:cubicBezTo>
                  <a:pt x="333983" y="194553"/>
                  <a:pt x="365321" y="164114"/>
                  <a:pt x="398834" y="136187"/>
                </a:cubicBezTo>
                <a:cubicBezTo>
                  <a:pt x="423744" y="115429"/>
                  <a:pt x="447455" y="91918"/>
                  <a:pt x="476656" y="77821"/>
                </a:cubicBezTo>
                <a:cubicBezTo>
                  <a:pt x="542277" y="46142"/>
                  <a:pt x="680937" y="0"/>
                  <a:pt x="680937" y="0"/>
                </a:cubicBezTo>
                <a:cubicBezTo>
                  <a:pt x="804154" y="12970"/>
                  <a:pt x="929900" y="10894"/>
                  <a:pt x="1050588" y="38911"/>
                </a:cubicBezTo>
                <a:cubicBezTo>
                  <a:pt x="1114153" y="53667"/>
                  <a:pt x="1168399" y="95212"/>
                  <a:pt x="1225686" y="126460"/>
                </a:cubicBezTo>
                <a:cubicBezTo>
                  <a:pt x="1311672" y="173361"/>
                  <a:pt x="1397250" y="223973"/>
                  <a:pt x="1468877" y="291830"/>
                </a:cubicBezTo>
                <a:cubicBezTo>
                  <a:pt x="1597872" y="414036"/>
                  <a:pt x="1516500" y="350924"/>
                  <a:pt x="1605064" y="457200"/>
                </a:cubicBezTo>
                <a:cubicBezTo>
                  <a:pt x="1619742" y="474814"/>
                  <a:pt x="1638280" y="488872"/>
                  <a:pt x="1653703" y="505838"/>
                </a:cubicBezTo>
                <a:cubicBezTo>
                  <a:pt x="1726605" y="586030"/>
                  <a:pt x="1720961" y="612392"/>
                  <a:pt x="1848256" y="680936"/>
                </a:cubicBezTo>
                <a:cubicBezTo>
                  <a:pt x="1890409" y="703634"/>
                  <a:pt x="1929042" y="734676"/>
                  <a:pt x="1974715" y="749030"/>
                </a:cubicBezTo>
                <a:cubicBezTo>
                  <a:pt x="2043885" y="770769"/>
                  <a:pt x="2117252" y="775738"/>
                  <a:pt x="2188724" y="787940"/>
                </a:cubicBezTo>
                <a:cubicBezTo>
                  <a:pt x="2380830" y="820738"/>
                  <a:pt x="2358565" y="818819"/>
                  <a:pt x="2548647" y="826851"/>
                </a:cubicBezTo>
                <a:lnTo>
                  <a:pt x="3064213" y="846306"/>
                </a:lnTo>
                <a:cubicBezTo>
                  <a:pt x="3145469" y="857914"/>
                  <a:pt x="3140393" y="853738"/>
                  <a:pt x="3229583" y="885217"/>
                </a:cubicBezTo>
                <a:cubicBezTo>
                  <a:pt x="3350852" y="928018"/>
                  <a:pt x="3243426" y="906650"/>
                  <a:pt x="3365771" y="924128"/>
                </a:cubicBezTo>
                <a:cubicBezTo>
                  <a:pt x="3375499" y="927370"/>
                  <a:pt x="3385783" y="929269"/>
                  <a:pt x="3394954" y="933855"/>
                </a:cubicBezTo>
                <a:cubicBezTo>
                  <a:pt x="3428570" y="950663"/>
                  <a:pt x="3416640" y="956925"/>
                  <a:pt x="3453320" y="963038"/>
                </a:cubicBezTo>
                <a:cubicBezTo>
                  <a:pt x="3462915" y="964637"/>
                  <a:pt x="3472775" y="963038"/>
                  <a:pt x="3482503" y="963038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0848C35A-CA63-E15B-8DFE-BD23BDFA190C}"/>
              </a:ext>
            </a:extLst>
          </p:cNvPr>
          <p:cNvSpPr/>
          <p:nvPr/>
        </p:nvSpPr>
        <p:spPr>
          <a:xfrm>
            <a:off x="1731523" y="4754803"/>
            <a:ext cx="2441643" cy="450131"/>
          </a:xfrm>
          <a:custGeom>
            <a:avLst/>
            <a:gdLst>
              <a:gd name="connsiteX0" fmla="*/ 0 w 2441643"/>
              <a:gd name="connsiteY0" fmla="*/ 167393 h 450131"/>
              <a:gd name="connsiteX1" fmla="*/ 145915 w 2441643"/>
              <a:gd name="connsiteY1" fmla="*/ 89571 h 450131"/>
              <a:gd name="connsiteX2" fmla="*/ 389107 w 2441643"/>
              <a:gd name="connsiteY2" fmla="*/ 21478 h 450131"/>
              <a:gd name="connsiteX3" fmla="*/ 447473 w 2441643"/>
              <a:gd name="connsiteY3" fmla="*/ 2023 h 450131"/>
              <a:gd name="connsiteX4" fmla="*/ 1157592 w 2441643"/>
              <a:gd name="connsiteY4" fmla="*/ 60388 h 450131"/>
              <a:gd name="connsiteX5" fmla="*/ 1400783 w 2441643"/>
              <a:gd name="connsiteY5" fmla="*/ 118754 h 450131"/>
              <a:gd name="connsiteX6" fmla="*/ 1595337 w 2441643"/>
              <a:gd name="connsiteY6" fmla="*/ 177120 h 450131"/>
              <a:gd name="connsiteX7" fmla="*/ 1760707 w 2441643"/>
              <a:gd name="connsiteY7" fmla="*/ 225759 h 450131"/>
              <a:gd name="connsiteX8" fmla="*/ 1809345 w 2441643"/>
              <a:gd name="connsiteY8" fmla="*/ 254942 h 450131"/>
              <a:gd name="connsiteX9" fmla="*/ 1887166 w 2441643"/>
              <a:gd name="connsiteY9" fmla="*/ 284125 h 450131"/>
              <a:gd name="connsiteX10" fmla="*/ 1955260 w 2441643"/>
              <a:gd name="connsiteY10" fmla="*/ 313308 h 450131"/>
              <a:gd name="connsiteX11" fmla="*/ 2023354 w 2441643"/>
              <a:gd name="connsiteY11" fmla="*/ 332763 h 450131"/>
              <a:gd name="connsiteX12" fmla="*/ 2315183 w 2441643"/>
              <a:gd name="connsiteY12" fmla="*/ 430040 h 450131"/>
              <a:gd name="connsiteX13" fmla="*/ 2402732 w 2441643"/>
              <a:gd name="connsiteY13" fmla="*/ 449495 h 450131"/>
              <a:gd name="connsiteX14" fmla="*/ 2441643 w 2441643"/>
              <a:gd name="connsiteY14" fmla="*/ 449495 h 45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1643" h="450131">
                <a:moveTo>
                  <a:pt x="0" y="167393"/>
                </a:moveTo>
                <a:cubicBezTo>
                  <a:pt x="40058" y="144503"/>
                  <a:pt x="103750" y="106437"/>
                  <a:pt x="145915" y="89571"/>
                </a:cubicBezTo>
                <a:cubicBezTo>
                  <a:pt x="264163" y="42272"/>
                  <a:pt x="264371" y="54303"/>
                  <a:pt x="389107" y="21478"/>
                </a:cubicBezTo>
                <a:cubicBezTo>
                  <a:pt x="408939" y="16259"/>
                  <a:pt x="428018" y="8508"/>
                  <a:pt x="447473" y="2023"/>
                </a:cubicBezTo>
                <a:cubicBezTo>
                  <a:pt x="1242965" y="16486"/>
                  <a:pt x="742742" y="-37224"/>
                  <a:pt x="1157592" y="60388"/>
                </a:cubicBezTo>
                <a:cubicBezTo>
                  <a:pt x="1534175" y="148996"/>
                  <a:pt x="1152019" y="41552"/>
                  <a:pt x="1400783" y="118754"/>
                </a:cubicBezTo>
                <a:cubicBezTo>
                  <a:pt x="1465447" y="138822"/>
                  <a:pt x="1595337" y="177120"/>
                  <a:pt x="1595337" y="177120"/>
                </a:cubicBezTo>
                <a:cubicBezTo>
                  <a:pt x="1673902" y="229498"/>
                  <a:pt x="1570387" y="165658"/>
                  <a:pt x="1760707" y="225759"/>
                </a:cubicBezTo>
                <a:cubicBezTo>
                  <a:pt x="1778736" y="231453"/>
                  <a:pt x="1792178" y="247019"/>
                  <a:pt x="1809345" y="254942"/>
                </a:cubicBezTo>
                <a:cubicBezTo>
                  <a:pt x="1834499" y="266552"/>
                  <a:pt x="1861443" y="273836"/>
                  <a:pt x="1887166" y="284125"/>
                </a:cubicBezTo>
                <a:cubicBezTo>
                  <a:pt x="1910094" y="293296"/>
                  <a:pt x="1932004" y="305002"/>
                  <a:pt x="1955260" y="313308"/>
                </a:cubicBezTo>
                <a:cubicBezTo>
                  <a:pt x="1977491" y="321248"/>
                  <a:pt x="2001203" y="324602"/>
                  <a:pt x="2023354" y="332763"/>
                </a:cubicBezTo>
                <a:cubicBezTo>
                  <a:pt x="2231096" y="409299"/>
                  <a:pt x="2049040" y="363509"/>
                  <a:pt x="2315183" y="430040"/>
                </a:cubicBezTo>
                <a:cubicBezTo>
                  <a:pt x="2338172" y="435787"/>
                  <a:pt x="2380511" y="447026"/>
                  <a:pt x="2402732" y="449495"/>
                </a:cubicBezTo>
                <a:cubicBezTo>
                  <a:pt x="2415623" y="450927"/>
                  <a:pt x="2428673" y="449495"/>
                  <a:pt x="2441643" y="449495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8E7FF276-42C6-19B2-4171-DB8E2B350ED2}"/>
              </a:ext>
            </a:extLst>
          </p:cNvPr>
          <p:cNvSpPr/>
          <p:nvPr/>
        </p:nvSpPr>
        <p:spPr>
          <a:xfrm>
            <a:off x="1926077" y="5038928"/>
            <a:ext cx="2266544" cy="817332"/>
          </a:xfrm>
          <a:custGeom>
            <a:avLst/>
            <a:gdLst>
              <a:gd name="connsiteX0" fmla="*/ 0 w 2266544"/>
              <a:gd name="connsiteY0" fmla="*/ 0 h 817332"/>
              <a:gd name="connsiteX1" fmla="*/ 165370 w 2266544"/>
              <a:gd name="connsiteY1" fmla="*/ 204281 h 817332"/>
              <a:gd name="connsiteX2" fmla="*/ 282102 w 2266544"/>
              <a:gd name="connsiteY2" fmla="*/ 282102 h 817332"/>
              <a:gd name="connsiteX3" fmla="*/ 505838 w 2266544"/>
              <a:gd name="connsiteY3" fmla="*/ 379378 h 817332"/>
              <a:gd name="connsiteX4" fmla="*/ 632297 w 2266544"/>
              <a:gd name="connsiteY4" fmla="*/ 418289 h 817332"/>
              <a:gd name="connsiteX5" fmla="*/ 797668 w 2266544"/>
              <a:gd name="connsiteY5" fmla="*/ 447472 h 817332"/>
              <a:gd name="connsiteX6" fmla="*/ 992221 w 2266544"/>
              <a:gd name="connsiteY6" fmla="*/ 505838 h 817332"/>
              <a:gd name="connsiteX7" fmla="*/ 1361872 w 2266544"/>
              <a:gd name="connsiteY7" fmla="*/ 583659 h 817332"/>
              <a:gd name="connsiteX8" fmla="*/ 1488332 w 2266544"/>
              <a:gd name="connsiteY8" fmla="*/ 612842 h 817332"/>
              <a:gd name="connsiteX9" fmla="*/ 1789889 w 2266544"/>
              <a:gd name="connsiteY9" fmla="*/ 661481 h 817332"/>
              <a:gd name="connsiteX10" fmla="*/ 1994170 w 2266544"/>
              <a:gd name="connsiteY10" fmla="*/ 700391 h 817332"/>
              <a:gd name="connsiteX11" fmla="*/ 2042808 w 2266544"/>
              <a:gd name="connsiteY11" fmla="*/ 710119 h 817332"/>
              <a:gd name="connsiteX12" fmla="*/ 2217906 w 2266544"/>
              <a:gd name="connsiteY12" fmla="*/ 787940 h 817332"/>
              <a:gd name="connsiteX13" fmla="*/ 2266544 w 2266544"/>
              <a:gd name="connsiteY13" fmla="*/ 817123 h 81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66544" h="817332">
                <a:moveTo>
                  <a:pt x="0" y="0"/>
                </a:moveTo>
                <a:cubicBezTo>
                  <a:pt x="55123" y="68094"/>
                  <a:pt x="103421" y="142332"/>
                  <a:pt x="165370" y="204281"/>
                </a:cubicBezTo>
                <a:cubicBezTo>
                  <a:pt x="198438" y="237349"/>
                  <a:pt x="241841" y="258311"/>
                  <a:pt x="282102" y="282102"/>
                </a:cubicBezTo>
                <a:cubicBezTo>
                  <a:pt x="348421" y="321291"/>
                  <a:pt x="434433" y="354661"/>
                  <a:pt x="505838" y="379378"/>
                </a:cubicBezTo>
                <a:cubicBezTo>
                  <a:pt x="547515" y="393805"/>
                  <a:pt x="589347" y="408267"/>
                  <a:pt x="632297" y="418289"/>
                </a:cubicBezTo>
                <a:cubicBezTo>
                  <a:pt x="686808" y="431008"/>
                  <a:pt x="743279" y="434242"/>
                  <a:pt x="797668" y="447472"/>
                </a:cubicBezTo>
                <a:cubicBezTo>
                  <a:pt x="863456" y="463475"/>
                  <a:pt x="926405" y="489951"/>
                  <a:pt x="992221" y="505838"/>
                </a:cubicBezTo>
                <a:cubicBezTo>
                  <a:pt x="1114624" y="535383"/>
                  <a:pt x="1238785" y="557111"/>
                  <a:pt x="1361872" y="583659"/>
                </a:cubicBezTo>
                <a:cubicBezTo>
                  <a:pt x="1404161" y="592780"/>
                  <a:pt x="1445506" y="606724"/>
                  <a:pt x="1488332" y="612842"/>
                </a:cubicBezTo>
                <a:cubicBezTo>
                  <a:pt x="1588621" y="627169"/>
                  <a:pt x="1690819" y="640252"/>
                  <a:pt x="1789889" y="661481"/>
                </a:cubicBezTo>
                <a:cubicBezTo>
                  <a:pt x="1999124" y="706317"/>
                  <a:pt x="1797707" y="680744"/>
                  <a:pt x="1994170" y="700391"/>
                </a:cubicBezTo>
                <a:cubicBezTo>
                  <a:pt x="2010383" y="703634"/>
                  <a:pt x="2027411" y="704094"/>
                  <a:pt x="2042808" y="710119"/>
                </a:cubicBezTo>
                <a:cubicBezTo>
                  <a:pt x="2102287" y="733394"/>
                  <a:pt x="2217906" y="787940"/>
                  <a:pt x="2217906" y="787940"/>
                </a:cubicBezTo>
                <a:cubicBezTo>
                  <a:pt x="2251675" y="821709"/>
                  <a:pt x="2233332" y="817123"/>
                  <a:pt x="2266544" y="817123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8C2D4C-2944-03AB-A81C-1A7FF5098102}"/>
              </a:ext>
            </a:extLst>
          </p:cNvPr>
          <p:cNvSpPr txBox="1"/>
          <p:nvPr/>
        </p:nvSpPr>
        <p:spPr>
          <a:xfrm>
            <a:off x="694333" y="5293492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고양이 사진</a:t>
            </a:r>
            <a:endParaRPr lang="en-US" altLang="ko-KR" b="1" dirty="0"/>
          </a:p>
          <a:p>
            <a:pPr algn="ctr"/>
            <a:r>
              <a:rPr lang="ko-KR" altLang="en-US" b="1" dirty="0"/>
              <a:t>혹은 </a:t>
            </a:r>
            <a:endParaRPr lang="en-US" altLang="ko-KR" b="1" dirty="0"/>
          </a:p>
          <a:p>
            <a:pPr algn="ctr"/>
            <a:r>
              <a:rPr lang="ko-KR" altLang="en-US" b="1" dirty="0"/>
              <a:t>강아지 사진</a:t>
            </a:r>
            <a:endParaRPr lang="en-US" altLang="ko-KR" b="1" dirty="0"/>
          </a:p>
          <a:p>
            <a:pPr algn="ctr"/>
            <a:r>
              <a:rPr lang="en-US" altLang="ko-KR" b="1" dirty="0"/>
              <a:t>(8x8)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A4F2BB-9A04-9B6A-E945-7266789FC58E}"/>
              </a:ext>
            </a:extLst>
          </p:cNvPr>
          <p:cNvSpPr txBox="1"/>
          <p:nvPr/>
        </p:nvSpPr>
        <p:spPr>
          <a:xfrm>
            <a:off x="694333" y="27714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입력</a:t>
            </a:r>
            <a:r>
              <a:rPr lang="en-US" altLang="ko-KR" b="1" dirty="0"/>
              <a:t> </a:t>
            </a:r>
            <a:r>
              <a:rPr lang="ko-KR" altLang="en-US" b="1" dirty="0"/>
              <a:t>이미지</a:t>
            </a:r>
            <a:endParaRPr lang="en-US" altLang="ko-KR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7973A52-13AA-1FD1-D0F7-74B02CC59029}"/>
              </a:ext>
            </a:extLst>
          </p:cNvPr>
          <p:cNvSpPr txBox="1"/>
          <p:nvPr/>
        </p:nvSpPr>
        <p:spPr>
          <a:xfrm>
            <a:off x="9819412" y="36462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출력값</a:t>
            </a:r>
            <a:endParaRPr lang="en-US" altLang="ko-KR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2829DE-2B56-E2DB-0859-5B189097DD43}"/>
              </a:ext>
            </a:extLst>
          </p:cNvPr>
          <p:cNvSpPr txBox="1"/>
          <p:nvPr/>
        </p:nvSpPr>
        <p:spPr>
          <a:xfrm>
            <a:off x="9122738" y="4553228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50 &lt; </a:t>
            </a:r>
            <a:r>
              <a:rPr lang="ko-KR" altLang="en-US" b="1" dirty="0"/>
              <a:t>결과값 </a:t>
            </a:r>
            <a:r>
              <a:rPr lang="en-US" altLang="ko-KR" b="1" dirty="0"/>
              <a:t>-&gt; </a:t>
            </a:r>
            <a:r>
              <a:rPr lang="ko-KR" altLang="en-US" b="1" dirty="0"/>
              <a:t>고양이</a:t>
            </a:r>
            <a:endParaRPr lang="en-US" altLang="ko-KR" b="1" dirty="0"/>
          </a:p>
          <a:p>
            <a:pPr algn="ctr"/>
            <a:r>
              <a:rPr lang="en-US" altLang="ko-KR" b="1" dirty="0"/>
              <a:t>50 &gt; </a:t>
            </a:r>
            <a:r>
              <a:rPr lang="ko-KR" altLang="en-US" b="1" dirty="0"/>
              <a:t>결과값 </a:t>
            </a:r>
            <a:r>
              <a:rPr lang="en-US" altLang="ko-KR" b="1" dirty="0"/>
              <a:t>-&gt; </a:t>
            </a:r>
            <a:r>
              <a:rPr lang="ko-KR" altLang="en-US" b="1" dirty="0"/>
              <a:t>강아지</a:t>
            </a:r>
            <a:endParaRPr lang="en-US" altLang="ko-KR" b="1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42DB6AC-28F3-52E6-5A07-5ECBD4A52808}"/>
              </a:ext>
            </a:extLst>
          </p:cNvPr>
          <p:cNvCxnSpPr>
            <a:cxnSpLocks/>
          </p:cNvCxnSpPr>
          <p:nvPr/>
        </p:nvCxnSpPr>
        <p:spPr>
          <a:xfrm flipH="1" flipV="1">
            <a:off x="6168735" y="5912601"/>
            <a:ext cx="2042727" cy="80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1FD96C3-A512-8D35-CE7D-65E012DE572F}"/>
              </a:ext>
            </a:extLst>
          </p:cNvPr>
          <p:cNvSpPr txBox="1"/>
          <p:nvPr/>
        </p:nvSpPr>
        <p:spPr>
          <a:xfrm>
            <a:off x="8211462" y="5692989"/>
            <a:ext cx="371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입력</a:t>
            </a:r>
            <a:r>
              <a:rPr lang="en-US" altLang="ko-KR" sz="1600" b="1" dirty="0">
                <a:highlight>
                  <a:srgbClr val="FFFF00"/>
                </a:highlight>
              </a:rPr>
              <a:t> </a:t>
            </a:r>
            <a:r>
              <a:rPr lang="ko-KR" altLang="en-US" sz="1600" b="1" dirty="0">
                <a:highlight>
                  <a:srgbClr val="FFFF00"/>
                </a:highlight>
              </a:rPr>
              <a:t>이미지를 계산 한 후</a:t>
            </a:r>
            <a:r>
              <a:rPr lang="en-US" altLang="ko-KR" sz="1600" b="1" dirty="0">
                <a:highlight>
                  <a:srgbClr val="FFFF00"/>
                </a:highlight>
              </a:rPr>
              <a:t>, </a:t>
            </a:r>
            <a:r>
              <a:rPr lang="ko-KR" altLang="en-US" sz="1600" b="1" dirty="0">
                <a:highlight>
                  <a:srgbClr val="FFFF00"/>
                </a:highlight>
              </a:rPr>
              <a:t>원하는 결과값이 나오도록 계수</a:t>
            </a:r>
            <a:r>
              <a:rPr lang="en-US" altLang="ko-KR" sz="1600" b="1" dirty="0">
                <a:highlight>
                  <a:srgbClr val="FFFF00"/>
                </a:highlight>
              </a:rPr>
              <a:t>(Weight)</a:t>
            </a:r>
            <a:r>
              <a:rPr lang="ko-KR" altLang="en-US" sz="1600" b="1" dirty="0">
                <a:highlight>
                  <a:srgbClr val="FFFF00"/>
                </a:highlight>
              </a:rPr>
              <a:t>를</a:t>
            </a:r>
            <a:r>
              <a:rPr lang="en-US" altLang="ko-KR" sz="1600" b="1" dirty="0">
                <a:highlight>
                  <a:srgbClr val="FFFF00"/>
                </a:highlight>
              </a:rPr>
              <a:t> </a:t>
            </a:r>
            <a:r>
              <a:rPr lang="ko-KR" altLang="en-US" sz="1600" b="1" dirty="0">
                <a:highlight>
                  <a:srgbClr val="FFFF00"/>
                </a:highlight>
              </a:rPr>
              <a:t>계속 변경하기 </a:t>
            </a:r>
            <a:r>
              <a:rPr lang="en-US" altLang="ko-KR" sz="1600" b="1" dirty="0">
                <a:highlight>
                  <a:srgbClr val="FFFF00"/>
                </a:highlight>
              </a:rPr>
              <a:t>-&gt; </a:t>
            </a:r>
            <a:r>
              <a:rPr lang="ko-KR" altLang="en-US" sz="1600" b="1" dirty="0">
                <a:highlight>
                  <a:srgbClr val="FFFF00"/>
                </a:highlight>
              </a:rPr>
              <a:t>학습 혹은 트레이닝 </a:t>
            </a:r>
            <a:endParaRPr lang="en-US" altLang="ko-KR" sz="1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227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CED60-9170-6F54-6F8F-2F8C9659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퍼셉트론에</a:t>
            </a:r>
            <a:r>
              <a:rPr lang="ko-KR" altLang="en-US" dirty="0"/>
              <a:t> 대한 반격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4D6FE-F682-BE37-027D-EDF52458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825625"/>
            <a:ext cx="6303523" cy="4351338"/>
          </a:xfrm>
        </p:spPr>
        <p:txBody>
          <a:bodyPr/>
          <a:lstStyle/>
          <a:p>
            <a:r>
              <a:rPr lang="ko-KR" altLang="en-US" dirty="0" err="1"/>
              <a:t>마빈</a:t>
            </a:r>
            <a:r>
              <a:rPr lang="ko-KR" altLang="en-US" dirty="0"/>
              <a:t> 민스키와 </a:t>
            </a:r>
            <a:r>
              <a:rPr lang="ko-KR" altLang="en-US" dirty="0" err="1"/>
              <a:t>세이무어</a:t>
            </a:r>
            <a:r>
              <a:rPr lang="ko-KR" altLang="en-US" dirty="0"/>
              <a:t> </a:t>
            </a:r>
            <a:r>
              <a:rPr lang="ko-KR" altLang="en-US" dirty="0" err="1"/>
              <a:t>페퍼트는</a:t>
            </a:r>
            <a:r>
              <a:rPr lang="ko-KR" altLang="en-US" dirty="0"/>
              <a:t> </a:t>
            </a:r>
            <a:r>
              <a:rPr lang="en-US" altLang="ko-KR" dirty="0"/>
              <a:t>1969</a:t>
            </a:r>
            <a:r>
              <a:rPr lang="ko-KR" altLang="en-US" dirty="0"/>
              <a:t>년 </a:t>
            </a:r>
            <a:r>
              <a:rPr lang="en-US" altLang="ko-KR" dirty="0"/>
              <a:t>“perceptron”</a:t>
            </a:r>
            <a:r>
              <a:rPr lang="ko-KR" altLang="en-US" dirty="0"/>
              <a:t>이라는 책을 출간 </a:t>
            </a:r>
            <a:endParaRPr lang="en-US" altLang="ko-KR" dirty="0"/>
          </a:p>
          <a:p>
            <a:r>
              <a:rPr lang="ko-KR" altLang="en-US" dirty="0" err="1"/>
              <a:t>로젠블렛의</a:t>
            </a:r>
            <a:r>
              <a:rPr lang="ko-KR" altLang="en-US" dirty="0"/>
              <a:t> </a:t>
            </a:r>
            <a:r>
              <a:rPr lang="ko-KR" altLang="en-US" dirty="0" err="1"/>
              <a:t>퍼셉트론의</a:t>
            </a:r>
            <a:r>
              <a:rPr lang="ko-KR" altLang="en-US" dirty="0"/>
              <a:t> 허점을 공격 </a:t>
            </a:r>
            <a:endParaRPr lang="en-US" altLang="ko-KR" dirty="0"/>
          </a:p>
          <a:p>
            <a:r>
              <a:rPr lang="ko-KR" altLang="en-US" dirty="0"/>
              <a:t>근본적으로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인 </a:t>
            </a:r>
            <a:r>
              <a:rPr lang="ko-KR" altLang="en-US" dirty="0" err="1"/>
              <a:t>퍼셉트론이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풀지 못하는 것을 지적  </a:t>
            </a:r>
            <a:endParaRPr lang="en-US" altLang="ko-KR" dirty="0"/>
          </a:p>
          <a:p>
            <a:r>
              <a:rPr lang="ko-KR" altLang="en-US" dirty="0"/>
              <a:t>이로 인해서 인공지능 연구가 거의 중단되는 </a:t>
            </a:r>
            <a:r>
              <a:rPr lang="en-US" altLang="ko-KR" dirty="0"/>
              <a:t>“AI Winter”</a:t>
            </a:r>
            <a:r>
              <a:rPr lang="ko-KR" altLang="en-US" dirty="0"/>
              <a:t>가 초래됨</a:t>
            </a:r>
          </a:p>
        </p:txBody>
      </p:sp>
      <p:pic>
        <p:nvPicPr>
          <p:cNvPr id="8196" name="Picture 4" descr="Marvin Minsky (left) and Seymour Papert (right) in 1971.">
            <a:extLst>
              <a:ext uri="{FF2B5EF4-FFF2-40B4-BE49-F238E27FC236}">
                <a16:creationId xmlns:a16="http://schemas.microsoft.com/office/drawing/2014/main" id="{E1960503-F1E9-B53B-DD8E-FC7A00DF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02" y="844109"/>
            <a:ext cx="4137497" cy="25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>
            <a:extLst>
              <a:ext uri="{FF2B5EF4-FFF2-40B4-BE49-F238E27FC236}">
                <a16:creationId xmlns:a16="http://schemas.microsoft.com/office/drawing/2014/main" id="{245374F2-8EB3-79D0-6C58-17142CF06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FAF9766A-9744-A338-DC98-1605FE4CDA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24F5AD-E929-5354-B385-E18D0F17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502" y="3465569"/>
            <a:ext cx="4137498" cy="31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0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177B5-027F-D77E-9EB2-721EC420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DA5B4-17A9-D45D-B808-B48F2A79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5669"/>
          </a:xfrm>
        </p:spPr>
        <p:txBody>
          <a:bodyPr/>
          <a:lstStyle/>
          <a:p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X0 X1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의 입력을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perceptron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에 넣을 때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계수 조정에 의해서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XOR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값이 나와야 하지만 비선형 특성으로 인해 절대로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XOR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결과 값이 나오지 않는다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ko-KR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3BE6685-3D0E-9E57-11D1-0D6E5F44C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67" y="4877009"/>
            <a:ext cx="4230980" cy="119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423F0317-DD47-BDD2-8F1E-400FEC53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66" y="3812702"/>
            <a:ext cx="7072009" cy="25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CF29597-6AD3-BB3D-7FB8-EC504A19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66" y="2403786"/>
            <a:ext cx="6856074" cy="19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1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D992-0422-2838-ABB9-D67A7205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논리 학습 및 예측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15D17-CA5B-D02B-2DA7-356E2921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AND </a:t>
            </a:r>
            <a:r>
              <a:rPr lang="ko-KR" altLang="en-US" dirty="0"/>
              <a:t>논리연산을 </a:t>
            </a:r>
            <a:r>
              <a:rPr lang="ko-KR" altLang="en-US" dirty="0" err="1"/>
              <a:t>퍼셉트론으로</a:t>
            </a:r>
            <a:r>
              <a:rPr lang="ko-KR" altLang="en-US" dirty="0"/>
              <a:t> 예측하는 예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E3566D-3F9B-0A5E-E58C-5BCA1AAE556C}"/>
              </a:ext>
            </a:extLst>
          </p:cNvPr>
          <p:cNvSpPr/>
          <p:nvPr/>
        </p:nvSpPr>
        <p:spPr>
          <a:xfrm>
            <a:off x="3365768" y="2890732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x1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27F697-B6F4-C0CD-EEC6-09C1C0CBB0C4}"/>
              </a:ext>
            </a:extLst>
          </p:cNvPr>
          <p:cNvSpPr/>
          <p:nvPr/>
        </p:nvSpPr>
        <p:spPr>
          <a:xfrm>
            <a:off x="3365768" y="3878089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x2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D77654E-D237-4011-530B-8076AE1B41C4}"/>
              </a:ext>
            </a:extLst>
          </p:cNvPr>
          <p:cNvSpPr/>
          <p:nvPr/>
        </p:nvSpPr>
        <p:spPr>
          <a:xfrm>
            <a:off x="3365768" y="4837885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D3C8AD-5201-3953-DDD9-14D29E387EA0}"/>
              </a:ext>
            </a:extLst>
          </p:cNvPr>
          <p:cNvSpPr/>
          <p:nvPr/>
        </p:nvSpPr>
        <p:spPr>
          <a:xfrm>
            <a:off x="4571999" y="3250660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DAD37-3E4A-A6AC-4344-9A59197BC271}"/>
              </a:ext>
            </a:extLst>
          </p:cNvPr>
          <p:cNvSpPr/>
          <p:nvPr/>
        </p:nvSpPr>
        <p:spPr>
          <a:xfrm>
            <a:off x="4571999" y="3994826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88B91-B46A-DDCA-DBDB-99603AA16993}"/>
              </a:ext>
            </a:extLst>
          </p:cNvPr>
          <p:cNvSpPr/>
          <p:nvPr/>
        </p:nvSpPr>
        <p:spPr>
          <a:xfrm>
            <a:off x="4571999" y="4740614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5E3B1E-4443-17FF-D59B-4DBEA149F3B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095343" y="3234442"/>
            <a:ext cx="476656" cy="26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3DB7FD-1710-E9C1-6676-5151A6F67B1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007795" y="4247745"/>
            <a:ext cx="5642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FCBB30-5B08-D7A5-3670-E88F63B1EAC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07795" y="4993533"/>
            <a:ext cx="564204" cy="25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4D7624-3668-19A1-2FF5-637C7979A2E4}"/>
              </a:ext>
            </a:extLst>
          </p:cNvPr>
          <p:cNvCxnSpPr>
            <a:cxnSpLocks/>
          </p:cNvCxnSpPr>
          <p:nvPr/>
        </p:nvCxnSpPr>
        <p:spPr>
          <a:xfrm>
            <a:off x="5301574" y="3499525"/>
            <a:ext cx="1011676" cy="5893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BDBA9A-2A73-7F07-00EF-131E24F75EA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301574" y="4241260"/>
            <a:ext cx="1011676" cy="6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7727A4-016A-02D8-CF0B-35F3333D8B8C}"/>
              </a:ext>
            </a:extLst>
          </p:cNvPr>
          <p:cNvCxnSpPr>
            <a:cxnSpLocks/>
          </p:cNvCxnSpPr>
          <p:nvPr/>
        </p:nvCxnSpPr>
        <p:spPr>
          <a:xfrm flipV="1">
            <a:off x="5301574" y="4387174"/>
            <a:ext cx="1011676" cy="554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C52FDE2-F855-4D37-5ACC-8C6F67A641A5}"/>
              </a:ext>
            </a:extLst>
          </p:cNvPr>
          <p:cNvSpPr/>
          <p:nvPr/>
        </p:nvSpPr>
        <p:spPr>
          <a:xfrm>
            <a:off x="6313250" y="3886206"/>
            <a:ext cx="729575" cy="7230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C7E5BD-9F97-AF37-A574-F25864080A26}"/>
              </a:ext>
            </a:extLst>
          </p:cNvPr>
          <p:cNvCxnSpPr>
            <a:cxnSpLocks/>
          </p:cNvCxnSpPr>
          <p:nvPr/>
        </p:nvCxnSpPr>
        <p:spPr>
          <a:xfrm>
            <a:off x="7042825" y="4234775"/>
            <a:ext cx="408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B8E1C1B-E443-0286-D0B0-45FE22823745}"/>
              </a:ext>
            </a:extLst>
          </p:cNvPr>
          <p:cNvSpPr/>
          <p:nvPr/>
        </p:nvSpPr>
        <p:spPr>
          <a:xfrm>
            <a:off x="7451386" y="3894321"/>
            <a:ext cx="729575" cy="7230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684C04-AC55-70AF-4CA5-E60D5A2B1996}"/>
              </a:ext>
            </a:extLst>
          </p:cNvPr>
          <p:cNvSpPr/>
          <p:nvPr/>
        </p:nvSpPr>
        <p:spPr>
          <a:xfrm>
            <a:off x="2393376" y="3013955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A03789D-06D5-2580-6127-9718725E8472}"/>
              </a:ext>
            </a:extLst>
          </p:cNvPr>
          <p:cNvSpPr/>
          <p:nvPr/>
        </p:nvSpPr>
        <p:spPr>
          <a:xfrm>
            <a:off x="3064211" y="3192292"/>
            <a:ext cx="243191" cy="1783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2E8A7BE-E3C9-DF6D-2D52-FE9329F0EC9C}"/>
              </a:ext>
            </a:extLst>
          </p:cNvPr>
          <p:cNvSpPr/>
          <p:nvPr/>
        </p:nvSpPr>
        <p:spPr>
          <a:xfrm>
            <a:off x="3041512" y="4249366"/>
            <a:ext cx="243191" cy="1783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252C1D0-AFD0-063F-704D-E0890D11D620}"/>
              </a:ext>
            </a:extLst>
          </p:cNvPr>
          <p:cNvSpPr/>
          <p:nvPr/>
        </p:nvSpPr>
        <p:spPr>
          <a:xfrm>
            <a:off x="1686499" y="3013955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4013521-4BD2-F73E-2D93-7ED705CFD086}"/>
              </a:ext>
            </a:extLst>
          </p:cNvPr>
          <p:cNvSpPr/>
          <p:nvPr/>
        </p:nvSpPr>
        <p:spPr>
          <a:xfrm>
            <a:off x="1016911" y="3012326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B31C47C-8C4C-6C6D-D738-E526DA082EC7}"/>
              </a:ext>
            </a:extLst>
          </p:cNvPr>
          <p:cNvSpPr/>
          <p:nvPr/>
        </p:nvSpPr>
        <p:spPr>
          <a:xfrm>
            <a:off x="310034" y="3012326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662E40-613F-9F63-CDF0-2D0726DFEC8C}"/>
              </a:ext>
            </a:extLst>
          </p:cNvPr>
          <p:cNvSpPr txBox="1"/>
          <p:nvPr/>
        </p:nvSpPr>
        <p:spPr>
          <a:xfrm>
            <a:off x="6442157" y="3892685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4000" b="1" dirty="0"/>
              <a:t>Σ</a:t>
            </a:r>
            <a:endParaRPr lang="ko-KR" altLang="en-US" sz="4000" b="1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207B7D5-D8E1-CF9D-9833-691E505A7BC1}"/>
              </a:ext>
            </a:extLst>
          </p:cNvPr>
          <p:cNvCxnSpPr/>
          <p:nvPr/>
        </p:nvCxnSpPr>
        <p:spPr>
          <a:xfrm flipV="1">
            <a:off x="7631347" y="4075889"/>
            <a:ext cx="369651" cy="34371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EA933BA-6CB6-129E-CE03-97C291374A81}"/>
              </a:ext>
            </a:extLst>
          </p:cNvPr>
          <p:cNvCxnSpPr>
            <a:cxnSpLocks/>
          </p:cNvCxnSpPr>
          <p:nvPr/>
        </p:nvCxnSpPr>
        <p:spPr>
          <a:xfrm>
            <a:off x="8180961" y="4205593"/>
            <a:ext cx="408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C6EA8C-17CE-EB73-5BE2-3F1833EA1950}"/>
              </a:ext>
            </a:extLst>
          </p:cNvPr>
          <p:cNvSpPr txBox="1"/>
          <p:nvPr/>
        </p:nvSpPr>
        <p:spPr>
          <a:xfrm>
            <a:off x="3225675" y="56950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바이어스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1F0FCE-4D3B-21A6-1525-9054421F39A1}"/>
              </a:ext>
            </a:extLst>
          </p:cNvPr>
          <p:cNvSpPr txBox="1"/>
          <p:nvPr/>
        </p:nvSpPr>
        <p:spPr>
          <a:xfrm>
            <a:off x="4613620" y="536075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계수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6F3350-5B15-36EE-9865-AB662A3384F4}"/>
              </a:ext>
            </a:extLst>
          </p:cNvPr>
          <p:cNvSpPr txBox="1"/>
          <p:nvPr/>
        </p:nvSpPr>
        <p:spPr>
          <a:xfrm>
            <a:off x="6354872" y="476168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합계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868103-E846-F3FE-6749-D2956C9EAE7F}"/>
              </a:ext>
            </a:extLst>
          </p:cNvPr>
          <p:cNvSpPr txBox="1"/>
          <p:nvPr/>
        </p:nvSpPr>
        <p:spPr>
          <a:xfrm>
            <a:off x="7247105" y="4760053"/>
            <a:ext cx="14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액티베이션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55832C-94F0-F902-B8EC-7EBD4B80FBBA}"/>
              </a:ext>
            </a:extLst>
          </p:cNvPr>
          <p:cNvSpPr txBox="1"/>
          <p:nvPr/>
        </p:nvSpPr>
        <p:spPr>
          <a:xfrm>
            <a:off x="8645520" y="400973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CB4EEB7-D855-8DE7-9816-6B7C56490B92}"/>
              </a:ext>
            </a:extLst>
          </p:cNvPr>
          <p:cNvSpPr/>
          <p:nvPr/>
        </p:nvSpPr>
        <p:spPr>
          <a:xfrm>
            <a:off x="11446796" y="3844846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094F030-0861-F581-987F-CF43B7807C34}"/>
              </a:ext>
            </a:extLst>
          </p:cNvPr>
          <p:cNvSpPr/>
          <p:nvPr/>
        </p:nvSpPr>
        <p:spPr>
          <a:xfrm>
            <a:off x="10739919" y="3844846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9DF4854-A0C8-B29F-8951-09C647B62735}"/>
              </a:ext>
            </a:extLst>
          </p:cNvPr>
          <p:cNvSpPr/>
          <p:nvPr/>
        </p:nvSpPr>
        <p:spPr>
          <a:xfrm>
            <a:off x="10070331" y="3843217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2D259BA-260F-9399-D219-116080D362AC}"/>
              </a:ext>
            </a:extLst>
          </p:cNvPr>
          <p:cNvSpPr/>
          <p:nvPr/>
        </p:nvSpPr>
        <p:spPr>
          <a:xfrm>
            <a:off x="9363454" y="3843217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6499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30B79-F56F-5FEE-DBC3-ADF3CEE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학습 및 예측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BF35D-1895-04D6-4377-AA3883D7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구현하기 </a:t>
            </a:r>
            <a:endParaRPr lang="en-US" altLang="ko-KR" dirty="0"/>
          </a:p>
          <a:p>
            <a:pPr lvl="1"/>
            <a:r>
              <a:rPr lang="en-US" altLang="ko-KR" dirty="0"/>
              <a:t>AND </a:t>
            </a:r>
            <a:r>
              <a:rPr lang="ko-KR" altLang="en-US" dirty="0"/>
              <a:t>논리 테이블을 </a:t>
            </a:r>
            <a:r>
              <a:rPr lang="ko-KR" altLang="en-US" dirty="0" err="1"/>
              <a:t>입력값으로</a:t>
            </a:r>
            <a:r>
              <a:rPr lang="en-US" altLang="ko-KR" dirty="0"/>
              <a:t>, AND </a:t>
            </a:r>
            <a:r>
              <a:rPr lang="ko-KR" altLang="en-US" dirty="0"/>
              <a:t>논리 연산 결과를 결과값으로 학습 진행 </a:t>
            </a:r>
            <a:endParaRPr lang="en-US" altLang="ko-KR" dirty="0"/>
          </a:p>
          <a:p>
            <a:pPr lvl="1"/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논리의 학습 및 예측이 되는 것을 확인하기 </a:t>
            </a:r>
            <a:endParaRPr lang="en-US" altLang="ko-KR" dirty="0"/>
          </a:p>
          <a:p>
            <a:r>
              <a:rPr lang="ko-KR" altLang="en-US" dirty="0"/>
              <a:t>크롬에서 본인</a:t>
            </a:r>
            <a:r>
              <a:rPr lang="en-US" altLang="ko-KR" dirty="0"/>
              <a:t> google ID</a:t>
            </a:r>
            <a:r>
              <a:rPr lang="ko-KR" altLang="en-US" dirty="0"/>
              <a:t>로 로그인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65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D77-5B22-B1D9-822D-75A55D6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파일을 사용하는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D9A2-9830-3671-BD60-FAD7B55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351338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18CE2-1EAC-A5C4-714F-27DB4398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5531"/>
            <a:ext cx="5059017" cy="34642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DDE2E5-EE3C-006F-0F4E-FFEBAC929F65}"/>
              </a:ext>
            </a:extLst>
          </p:cNvPr>
          <p:cNvSpPr/>
          <p:nvPr/>
        </p:nvSpPr>
        <p:spPr>
          <a:xfrm>
            <a:off x="3935896" y="2753732"/>
            <a:ext cx="1033669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ACD5A-F0F2-DFBE-1EF9-756D308D8C26}"/>
              </a:ext>
            </a:extLst>
          </p:cNvPr>
          <p:cNvSpPr txBox="1"/>
          <p:nvPr/>
        </p:nvSpPr>
        <p:spPr>
          <a:xfrm>
            <a:off x="5897217" y="241583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선택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2F53B1-A9E1-5A9C-1C74-D65CDC354AA4}"/>
              </a:ext>
            </a:extLst>
          </p:cNvPr>
          <p:cNvCxnSpPr>
            <a:stCxn id="7" idx="1"/>
          </p:cNvCxnSpPr>
          <p:nvPr/>
        </p:nvCxnSpPr>
        <p:spPr>
          <a:xfrm flipH="1">
            <a:off x="4937973" y="2600501"/>
            <a:ext cx="959244" cy="27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AA1E35-2160-E158-056D-422C84BB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5" y="2892100"/>
            <a:ext cx="5059015" cy="34563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C753B4-E3B3-CDCF-29CE-37B26DB26A76}"/>
              </a:ext>
            </a:extLst>
          </p:cNvPr>
          <p:cNvSpPr/>
          <p:nvPr/>
        </p:nvSpPr>
        <p:spPr>
          <a:xfrm>
            <a:off x="6294785" y="341981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B9A217-04FC-3B70-89CA-9AD71C46941B}"/>
              </a:ext>
            </a:extLst>
          </p:cNvPr>
          <p:cNvCxnSpPr>
            <a:cxnSpLocks/>
          </p:cNvCxnSpPr>
          <p:nvPr/>
        </p:nvCxnSpPr>
        <p:spPr>
          <a:xfrm flipH="1">
            <a:off x="7387683" y="2753637"/>
            <a:ext cx="1094165" cy="728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638E0-2890-1C50-77BA-F99370DCDE2E}"/>
              </a:ext>
            </a:extLst>
          </p:cNvPr>
          <p:cNvSpPr txBox="1"/>
          <p:nvPr/>
        </p:nvSpPr>
        <p:spPr>
          <a:xfrm>
            <a:off x="7585673" y="2401027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JD-</a:t>
            </a:r>
            <a:r>
              <a:rPr lang="en-US" altLang="ko-KR" dirty="0" err="1"/>
              <a:t>edu</a:t>
            </a:r>
            <a:r>
              <a:rPr lang="en-US" altLang="ko-KR" dirty="0"/>
              <a:t>/</a:t>
            </a:r>
            <a:r>
              <a:rPr lang="en-US" altLang="ko-KR" dirty="0" err="1"/>
              <a:t>deep_learning_class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77A554-1553-C105-FFE7-C500110FF254}"/>
              </a:ext>
            </a:extLst>
          </p:cNvPr>
          <p:cNvSpPr/>
          <p:nvPr/>
        </p:nvSpPr>
        <p:spPr>
          <a:xfrm>
            <a:off x="6468206" y="433068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E1CA78-A882-1349-D58B-B98F4DB6E0D2}"/>
              </a:ext>
            </a:extLst>
          </p:cNvPr>
          <p:cNvCxnSpPr>
            <a:cxnSpLocks/>
          </p:cNvCxnSpPr>
          <p:nvPr/>
        </p:nvCxnSpPr>
        <p:spPr>
          <a:xfrm flipH="1" flipV="1">
            <a:off x="7704935" y="4620298"/>
            <a:ext cx="871506" cy="729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E0539-FB29-A170-AAD3-38D4D8E108B7}"/>
              </a:ext>
            </a:extLst>
          </p:cNvPr>
          <p:cNvSpPr txBox="1"/>
          <p:nvPr/>
        </p:nvSpPr>
        <p:spPr>
          <a:xfrm>
            <a:off x="7685407" y="5370076"/>
            <a:ext cx="306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perceptron_and.ipynb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</a:p>
        </p:txBody>
      </p:sp>
    </p:spTree>
    <p:extLst>
      <p:ext uri="{BB962C8B-B14F-4D97-AF65-F5344CB8AC3E}">
        <p14:creationId xmlns:p14="http://schemas.microsoft.com/office/powerpoint/2010/main" val="952624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8EECE-8E78-B118-ADE9-BFF3BA4E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논리 학습 및 예측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A00984F-8581-63AB-634E-0E9178B7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XOR </a:t>
            </a:r>
            <a:r>
              <a:rPr lang="ko-KR" altLang="en-US" dirty="0"/>
              <a:t>논리연산을 </a:t>
            </a:r>
            <a:r>
              <a:rPr lang="ko-KR" altLang="en-US" dirty="0" err="1"/>
              <a:t>퍼셉트론으로</a:t>
            </a:r>
            <a:r>
              <a:rPr lang="ko-KR" altLang="en-US" dirty="0"/>
              <a:t> 예측하는 예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6BFE34-DE23-1E9B-713F-D2D4C01C2545}"/>
              </a:ext>
            </a:extLst>
          </p:cNvPr>
          <p:cNvSpPr/>
          <p:nvPr/>
        </p:nvSpPr>
        <p:spPr>
          <a:xfrm>
            <a:off x="3365768" y="2890732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x1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A5ABB16-BDDF-929F-F402-E24A1F0EE7CF}"/>
              </a:ext>
            </a:extLst>
          </p:cNvPr>
          <p:cNvSpPr/>
          <p:nvPr/>
        </p:nvSpPr>
        <p:spPr>
          <a:xfrm>
            <a:off x="3365768" y="3878089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x2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AA77E5-4A46-4E5A-EC85-BBFEF4E863F0}"/>
              </a:ext>
            </a:extLst>
          </p:cNvPr>
          <p:cNvSpPr/>
          <p:nvPr/>
        </p:nvSpPr>
        <p:spPr>
          <a:xfrm>
            <a:off x="3365768" y="4837885"/>
            <a:ext cx="729575" cy="6874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F1D0B2-3579-A3AB-1380-B9C88595BC42}"/>
              </a:ext>
            </a:extLst>
          </p:cNvPr>
          <p:cNvSpPr/>
          <p:nvPr/>
        </p:nvSpPr>
        <p:spPr>
          <a:xfrm>
            <a:off x="4571999" y="3250660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6578F-4C48-3891-80EA-EA4EC45335DD}"/>
              </a:ext>
            </a:extLst>
          </p:cNvPr>
          <p:cNvSpPr/>
          <p:nvPr/>
        </p:nvSpPr>
        <p:spPr>
          <a:xfrm>
            <a:off x="4571999" y="3994826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5C62-2635-3A89-CAE8-9F0D6A47F131}"/>
              </a:ext>
            </a:extLst>
          </p:cNvPr>
          <p:cNvSpPr/>
          <p:nvPr/>
        </p:nvSpPr>
        <p:spPr>
          <a:xfrm>
            <a:off x="4571999" y="4740614"/>
            <a:ext cx="729575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7B2C16-BCE3-4E92-4031-523D8DC725D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095343" y="3234442"/>
            <a:ext cx="476656" cy="26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2095D4-53CB-D48D-CDBE-66E609E3790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07795" y="4247745"/>
            <a:ext cx="5642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E5BBE1-4BFE-4498-005B-5B82AD12E04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007795" y="4993533"/>
            <a:ext cx="564204" cy="25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F2E9D3-0FE1-B94B-A822-150F02564DF5}"/>
              </a:ext>
            </a:extLst>
          </p:cNvPr>
          <p:cNvCxnSpPr>
            <a:cxnSpLocks/>
          </p:cNvCxnSpPr>
          <p:nvPr/>
        </p:nvCxnSpPr>
        <p:spPr>
          <a:xfrm>
            <a:off x="5301574" y="3499525"/>
            <a:ext cx="1011676" cy="5893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EC04D8-1AC6-84E4-33F7-913D09D1C9FF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301574" y="4241260"/>
            <a:ext cx="1011676" cy="6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A0A8C9-95A2-6A76-EE96-E5D354805359}"/>
              </a:ext>
            </a:extLst>
          </p:cNvPr>
          <p:cNvCxnSpPr>
            <a:cxnSpLocks/>
          </p:cNvCxnSpPr>
          <p:nvPr/>
        </p:nvCxnSpPr>
        <p:spPr>
          <a:xfrm flipV="1">
            <a:off x="5301574" y="4387174"/>
            <a:ext cx="1011676" cy="554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1110B2E-5E75-6F14-F051-F620B3CF2CDF}"/>
              </a:ext>
            </a:extLst>
          </p:cNvPr>
          <p:cNvSpPr/>
          <p:nvPr/>
        </p:nvSpPr>
        <p:spPr>
          <a:xfrm>
            <a:off x="6313250" y="3886206"/>
            <a:ext cx="729575" cy="7230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F63FE6-C5C9-A6F4-C763-7DCD2C041157}"/>
              </a:ext>
            </a:extLst>
          </p:cNvPr>
          <p:cNvCxnSpPr>
            <a:cxnSpLocks/>
          </p:cNvCxnSpPr>
          <p:nvPr/>
        </p:nvCxnSpPr>
        <p:spPr>
          <a:xfrm>
            <a:off x="7042825" y="4234775"/>
            <a:ext cx="408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E4A7176-644E-0117-6EC0-EC3052D280A1}"/>
              </a:ext>
            </a:extLst>
          </p:cNvPr>
          <p:cNvSpPr/>
          <p:nvPr/>
        </p:nvSpPr>
        <p:spPr>
          <a:xfrm>
            <a:off x="7451386" y="3894321"/>
            <a:ext cx="729575" cy="7230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69D7986-E687-F4E5-17DC-61C4CD1C6E2C}"/>
              </a:ext>
            </a:extLst>
          </p:cNvPr>
          <p:cNvSpPr/>
          <p:nvPr/>
        </p:nvSpPr>
        <p:spPr>
          <a:xfrm>
            <a:off x="2393376" y="3013955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F41441C-C73D-191C-D2E1-5BF7BE15D2EF}"/>
              </a:ext>
            </a:extLst>
          </p:cNvPr>
          <p:cNvSpPr/>
          <p:nvPr/>
        </p:nvSpPr>
        <p:spPr>
          <a:xfrm>
            <a:off x="3064211" y="3192292"/>
            <a:ext cx="243191" cy="1783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FD22380-3739-611C-529A-9C23E8F13FC1}"/>
              </a:ext>
            </a:extLst>
          </p:cNvPr>
          <p:cNvSpPr/>
          <p:nvPr/>
        </p:nvSpPr>
        <p:spPr>
          <a:xfrm>
            <a:off x="3041512" y="4249366"/>
            <a:ext cx="243191" cy="1783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4B148A-9C01-31B1-9BB2-6017A2D76D90}"/>
              </a:ext>
            </a:extLst>
          </p:cNvPr>
          <p:cNvSpPr/>
          <p:nvPr/>
        </p:nvSpPr>
        <p:spPr>
          <a:xfrm>
            <a:off x="1686499" y="3013955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AFC3E4E-4028-3B95-F56D-26521B69EC3D}"/>
              </a:ext>
            </a:extLst>
          </p:cNvPr>
          <p:cNvSpPr/>
          <p:nvPr/>
        </p:nvSpPr>
        <p:spPr>
          <a:xfrm>
            <a:off x="1016911" y="3012326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E953FCB-03B1-D8B1-0301-899D9413457C}"/>
              </a:ext>
            </a:extLst>
          </p:cNvPr>
          <p:cNvSpPr/>
          <p:nvPr/>
        </p:nvSpPr>
        <p:spPr>
          <a:xfrm>
            <a:off x="310034" y="3012326"/>
            <a:ext cx="544749" cy="1639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68DDA4-AA73-54B8-42DE-03BABD132005}"/>
              </a:ext>
            </a:extLst>
          </p:cNvPr>
          <p:cNvSpPr txBox="1"/>
          <p:nvPr/>
        </p:nvSpPr>
        <p:spPr>
          <a:xfrm>
            <a:off x="6442157" y="3892685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4000" b="1" dirty="0"/>
              <a:t>Σ</a:t>
            </a:r>
            <a:endParaRPr lang="ko-KR" altLang="en-US" sz="4000" b="1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E95EC0D-6FD7-1F03-177F-E62A90AD127F}"/>
              </a:ext>
            </a:extLst>
          </p:cNvPr>
          <p:cNvCxnSpPr/>
          <p:nvPr/>
        </p:nvCxnSpPr>
        <p:spPr>
          <a:xfrm flipV="1">
            <a:off x="7631347" y="4075889"/>
            <a:ext cx="369651" cy="34371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86DD90-9A27-6311-18C7-3738F5CA44F9}"/>
              </a:ext>
            </a:extLst>
          </p:cNvPr>
          <p:cNvCxnSpPr>
            <a:cxnSpLocks/>
          </p:cNvCxnSpPr>
          <p:nvPr/>
        </p:nvCxnSpPr>
        <p:spPr>
          <a:xfrm>
            <a:off x="8180961" y="4205593"/>
            <a:ext cx="4085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CEF8DA-461E-9044-4063-9F766440A7AB}"/>
              </a:ext>
            </a:extLst>
          </p:cNvPr>
          <p:cNvSpPr txBox="1"/>
          <p:nvPr/>
        </p:nvSpPr>
        <p:spPr>
          <a:xfrm>
            <a:off x="3225675" y="56950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바이어스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23CAD1-0F9B-315F-B491-5498EBB73544}"/>
              </a:ext>
            </a:extLst>
          </p:cNvPr>
          <p:cNvSpPr txBox="1"/>
          <p:nvPr/>
        </p:nvSpPr>
        <p:spPr>
          <a:xfrm>
            <a:off x="4613620" y="536075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계수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4F4BE1-8834-B6D2-2DB0-15796BDCAFF4}"/>
              </a:ext>
            </a:extLst>
          </p:cNvPr>
          <p:cNvSpPr txBox="1"/>
          <p:nvPr/>
        </p:nvSpPr>
        <p:spPr>
          <a:xfrm>
            <a:off x="6354872" y="476168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합계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D8F244-C9A5-E4E8-94C0-81A9618B8A6A}"/>
              </a:ext>
            </a:extLst>
          </p:cNvPr>
          <p:cNvSpPr txBox="1"/>
          <p:nvPr/>
        </p:nvSpPr>
        <p:spPr>
          <a:xfrm>
            <a:off x="7247105" y="4760053"/>
            <a:ext cx="14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액티베이션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457035-5938-488C-3B7C-A13C78302450}"/>
              </a:ext>
            </a:extLst>
          </p:cNvPr>
          <p:cNvSpPr txBox="1"/>
          <p:nvPr/>
        </p:nvSpPr>
        <p:spPr>
          <a:xfrm>
            <a:off x="8645520" y="400973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72520E-6415-5689-6793-B3556C4E09C4}"/>
              </a:ext>
            </a:extLst>
          </p:cNvPr>
          <p:cNvSpPr/>
          <p:nvPr/>
        </p:nvSpPr>
        <p:spPr>
          <a:xfrm>
            <a:off x="11446796" y="3844846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88359E-BBCB-BF66-A154-0BFA59CD401B}"/>
              </a:ext>
            </a:extLst>
          </p:cNvPr>
          <p:cNvSpPr/>
          <p:nvPr/>
        </p:nvSpPr>
        <p:spPr>
          <a:xfrm>
            <a:off x="10739919" y="3844846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614D4F8-E8A5-C14E-843C-DEE20514D39D}"/>
              </a:ext>
            </a:extLst>
          </p:cNvPr>
          <p:cNvSpPr/>
          <p:nvPr/>
        </p:nvSpPr>
        <p:spPr>
          <a:xfrm>
            <a:off x="10070331" y="3843217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5084B62-63B2-7AD8-E37E-AF790437F1C1}"/>
              </a:ext>
            </a:extLst>
          </p:cNvPr>
          <p:cNvSpPr/>
          <p:nvPr/>
        </p:nvSpPr>
        <p:spPr>
          <a:xfrm>
            <a:off x="9363454" y="3843217"/>
            <a:ext cx="544749" cy="6584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6302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기초 이론 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 </a:t>
            </a:r>
            <a:endParaRPr lang="en-US" altLang="ko-KR" dirty="0" smtClean="0"/>
          </a:p>
          <a:p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r>
              <a:rPr lang="ko-KR" altLang="en-US" dirty="0" smtClean="0"/>
              <a:t>자율주행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</a:t>
            </a:r>
            <a:endParaRPr lang="en-US" altLang="ko-KR" dirty="0" smtClean="0"/>
          </a:p>
          <a:p>
            <a:r>
              <a:rPr lang="ko-KR" altLang="en-US" dirty="0" smtClean="0"/>
              <a:t>기말중간고사 </a:t>
            </a:r>
            <a:r>
              <a:rPr lang="en-US" altLang="ko-KR" dirty="0" smtClean="0"/>
              <a:t>– open book </a:t>
            </a:r>
          </a:p>
          <a:p>
            <a:r>
              <a:rPr lang="ko-KR" altLang="en-US" dirty="0" smtClean="0"/>
              <a:t>생성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체험 데모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30B79-F56F-5FEE-DBC3-ADF3CEE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학습 및 예측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BF35D-1895-04D6-4377-AA3883D7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구현하기 </a:t>
            </a:r>
            <a:endParaRPr lang="en-US" altLang="ko-KR" dirty="0"/>
          </a:p>
          <a:p>
            <a:pPr lvl="1"/>
            <a:r>
              <a:rPr lang="en-US" altLang="ko-KR" dirty="0"/>
              <a:t>XOR </a:t>
            </a:r>
            <a:r>
              <a:rPr lang="ko-KR" altLang="en-US" dirty="0"/>
              <a:t>논리 테이블을 </a:t>
            </a:r>
            <a:r>
              <a:rPr lang="ko-KR" altLang="en-US" dirty="0" err="1"/>
              <a:t>입력값으로</a:t>
            </a:r>
            <a:r>
              <a:rPr lang="en-US" altLang="ko-KR" dirty="0"/>
              <a:t>, XOR </a:t>
            </a:r>
            <a:r>
              <a:rPr lang="ko-KR" altLang="en-US" dirty="0"/>
              <a:t>논리 연산 결과를 결과값으로 학습 진행 </a:t>
            </a:r>
            <a:endParaRPr lang="en-US" altLang="ko-KR" dirty="0"/>
          </a:p>
          <a:p>
            <a:pPr lvl="1"/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논리의 학습 및 예측이 되는 </a:t>
            </a:r>
            <a:r>
              <a:rPr lang="ko-KR" altLang="en-US" dirty="0">
                <a:solidFill>
                  <a:srgbClr val="C00000"/>
                </a:solidFill>
              </a:rPr>
              <a:t>않는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것</a:t>
            </a:r>
            <a:r>
              <a:rPr lang="ko-KR" altLang="en-US" dirty="0"/>
              <a:t>을 확인하기 </a:t>
            </a:r>
            <a:endParaRPr lang="en-US" altLang="ko-KR" dirty="0"/>
          </a:p>
          <a:p>
            <a:r>
              <a:rPr lang="ko-KR" altLang="en-US" dirty="0"/>
              <a:t>크롬에서 본인</a:t>
            </a:r>
            <a:r>
              <a:rPr lang="en-US" altLang="ko-KR" dirty="0"/>
              <a:t> google ID</a:t>
            </a:r>
            <a:r>
              <a:rPr lang="ko-KR" altLang="en-US" dirty="0"/>
              <a:t>로 로그인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90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D77-5B22-B1D9-822D-75A55D6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파일을 사용하는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D9A2-9830-3671-BD60-FAD7B55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351338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18CE2-1EAC-A5C4-714F-27DB4398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5531"/>
            <a:ext cx="5059017" cy="34642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DDE2E5-EE3C-006F-0F4E-FFEBAC929F65}"/>
              </a:ext>
            </a:extLst>
          </p:cNvPr>
          <p:cNvSpPr/>
          <p:nvPr/>
        </p:nvSpPr>
        <p:spPr>
          <a:xfrm>
            <a:off x="3935896" y="2753732"/>
            <a:ext cx="1033669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ACD5A-F0F2-DFBE-1EF9-756D308D8C26}"/>
              </a:ext>
            </a:extLst>
          </p:cNvPr>
          <p:cNvSpPr txBox="1"/>
          <p:nvPr/>
        </p:nvSpPr>
        <p:spPr>
          <a:xfrm>
            <a:off x="5897217" y="241583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선택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2F53B1-A9E1-5A9C-1C74-D65CDC354AA4}"/>
              </a:ext>
            </a:extLst>
          </p:cNvPr>
          <p:cNvCxnSpPr>
            <a:stCxn id="7" idx="1"/>
          </p:cNvCxnSpPr>
          <p:nvPr/>
        </p:nvCxnSpPr>
        <p:spPr>
          <a:xfrm flipH="1">
            <a:off x="4937973" y="2600501"/>
            <a:ext cx="959244" cy="27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AA1E35-2160-E158-056D-422C84BB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5" y="2892100"/>
            <a:ext cx="5059015" cy="34563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C753B4-E3B3-CDCF-29CE-37B26DB26A76}"/>
              </a:ext>
            </a:extLst>
          </p:cNvPr>
          <p:cNvSpPr/>
          <p:nvPr/>
        </p:nvSpPr>
        <p:spPr>
          <a:xfrm>
            <a:off x="6294785" y="341981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B9A217-04FC-3B70-89CA-9AD71C46941B}"/>
              </a:ext>
            </a:extLst>
          </p:cNvPr>
          <p:cNvCxnSpPr>
            <a:cxnSpLocks/>
          </p:cNvCxnSpPr>
          <p:nvPr/>
        </p:nvCxnSpPr>
        <p:spPr>
          <a:xfrm flipH="1">
            <a:off x="7387683" y="2753637"/>
            <a:ext cx="1094165" cy="728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638E0-2890-1C50-77BA-F99370DCDE2E}"/>
              </a:ext>
            </a:extLst>
          </p:cNvPr>
          <p:cNvSpPr txBox="1"/>
          <p:nvPr/>
        </p:nvSpPr>
        <p:spPr>
          <a:xfrm>
            <a:off x="7807352" y="2384305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JD-</a:t>
            </a:r>
            <a:r>
              <a:rPr lang="en-US" altLang="ko-KR" dirty="0" err="1"/>
              <a:t>edu</a:t>
            </a:r>
            <a:r>
              <a:rPr lang="en-US" altLang="ko-KR" dirty="0"/>
              <a:t>/</a:t>
            </a:r>
            <a:r>
              <a:rPr lang="en-US" altLang="ko-KR" dirty="0" err="1"/>
              <a:t>deep_learning_class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77A554-1553-C105-FFE7-C500110FF254}"/>
              </a:ext>
            </a:extLst>
          </p:cNvPr>
          <p:cNvSpPr/>
          <p:nvPr/>
        </p:nvSpPr>
        <p:spPr>
          <a:xfrm>
            <a:off x="6468206" y="433068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E1CA78-A882-1349-D58B-B98F4DB6E0D2}"/>
              </a:ext>
            </a:extLst>
          </p:cNvPr>
          <p:cNvCxnSpPr>
            <a:cxnSpLocks/>
          </p:cNvCxnSpPr>
          <p:nvPr/>
        </p:nvCxnSpPr>
        <p:spPr>
          <a:xfrm flipH="1" flipV="1">
            <a:off x="7704935" y="4620298"/>
            <a:ext cx="871506" cy="729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E0539-FB29-A170-AAD3-38D4D8E108B7}"/>
              </a:ext>
            </a:extLst>
          </p:cNvPr>
          <p:cNvSpPr txBox="1"/>
          <p:nvPr/>
        </p:nvSpPr>
        <p:spPr>
          <a:xfrm>
            <a:off x="7685407" y="5370076"/>
            <a:ext cx="298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perceptron_xor.ipynb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</a:p>
        </p:txBody>
      </p:sp>
    </p:spTree>
    <p:extLst>
      <p:ext uri="{BB962C8B-B14F-4D97-AF65-F5344CB8AC3E}">
        <p14:creationId xmlns:p14="http://schemas.microsoft.com/office/powerpoint/2010/main" val="196714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B262000-8968-9E62-2195-B112A707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 err="1"/>
              <a:t>머신러닝이</a:t>
            </a:r>
            <a:r>
              <a:rPr lang="ko-KR" altLang="en-US" dirty="0"/>
              <a:t> 동작원리 설명하는 동영상을 하나 봅시다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00449C7-52C3-06FD-DE20-140E9D242946}"/>
              </a:ext>
            </a:extLst>
          </p:cNvPr>
          <p:cNvSpPr txBox="1"/>
          <p:nvPr/>
        </p:nvSpPr>
        <p:spPr>
          <a:xfrm>
            <a:off x="3501957" y="4610910"/>
            <a:ext cx="55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https://www.youtube.com/watch?v=xPpmxNPyznY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62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EF6AD-B01F-DCF8-801A-63E5F3C5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AI Winter</a:t>
            </a:r>
            <a:r>
              <a:rPr lang="ko-KR" altLang="en-US" dirty="0"/>
              <a:t>와 그 이후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7E387-3C80-FCCC-D1FF-BDAEFFA7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민스키와 </a:t>
            </a:r>
            <a:r>
              <a:rPr lang="ko-KR" altLang="en-US" dirty="0" err="1"/>
              <a:t>페퍼트에</a:t>
            </a:r>
            <a:r>
              <a:rPr lang="ko-KR" altLang="en-US" dirty="0"/>
              <a:t> 의해서 촉발된 </a:t>
            </a:r>
            <a:r>
              <a:rPr lang="en-US" altLang="ko-KR" dirty="0"/>
              <a:t>AI Winter</a:t>
            </a:r>
            <a:r>
              <a:rPr lang="ko-KR" altLang="en-US" dirty="0"/>
              <a:t>로 인공지능은 정체 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80</a:t>
            </a:r>
            <a:r>
              <a:rPr lang="ko-KR" altLang="en-US" dirty="0"/>
              <a:t>년대 컴퓨터 성능의 향상으로 다시 </a:t>
            </a:r>
            <a:r>
              <a:rPr lang="en-US" altLang="ko-KR" dirty="0"/>
              <a:t>“</a:t>
            </a:r>
            <a:r>
              <a:rPr lang="ko-KR" altLang="en-US" dirty="0"/>
              <a:t>전문가 시스템</a:t>
            </a:r>
            <a:r>
              <a:rPr lang="en-US" altLang="ko-KR" dirty="0"/>
              <a:t>＂</a:t>
            </a:r>
            <a:r>
              <a:rPr lang="ko-KR" altLang="en-US" dirty="0"/>
              <a:t>을 중심으로 인공지능이 잠시 부흥 </a:t>
            </a:r>
            <a:endParaRPr lang="en-US" altLang="ko-KR" dirty="0"/>
          </a:p>
          <a:p>
            <a:pPr lvl="1"/>
            <a:r>
              <a:rPr lang="ko-KR" altLang="en-US" dirty="0"/>
              <a:t>전문가 시스템은 </a:t>
            </a:r>
            <a:r>
              <a:rPr lang="en-US" altLang="ko-KR" dirty="0"/>
              <a:t>if-else</a:t>
            </a:r>
            <a:r>
              <a:rPr lang="ko-KR" altLang="en-US" dirty="0"/>
              <a:t>의 집합체 </a:t>
            </a:r>
            <a:endParaRPr lang="en-US" altLang="ko-KR" dirty="0"/>
          </a:p>
          <a:p>
            <a:pPr lvl="1"/>
            <a:r>
              <a:rPr lang="ko-KR" altLang="en-US" dirty="0"/>
              <a:t>현재는 </a:t>
            </a:r>
            <a:r>
              <a:rPr lang="ko-KR" altLang="en-US" dirty="0" err="1"/>
              <a:t>딥러닝이</a:t>
            </a:r>
            <a:r>
              <a:rPr lang="ko-KR" altLang="en-US" dirty="0"/>
              <a:t> 효과적이라 사장됨 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“</a:t>
            </a:r>
            <a:r>
              <a:rPr lang="ko-KR" altLang="en-US" dirty="0"/>
              <a:t>전문가 시스템</a:t>
            </a:r>
            <a:r>
              <a:rPr lang="en-US" altLang="ko-KR" dirty="0"/>
              <a:t>＂</a:t>
            </a:r>
            <a:r>
              <a:rPr lang="ko-KR" altLang="en-US" dirty="0"/>
              <a:t>이 실패로 끝나고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AI Winter </a:t>
            </a:r>
            <a:r>
              <a:rPr lang="ko-KR" altLang="en-US" dirty="0"/>
              <a:t>도래 </a:t>
            </a:r>
            <a:endParaRPr lang="en-US" altLang="ko-KR" dirty="0"/>
          </a:p>
          <a:p>
            <a:r>
              <a:rPr lang="ko-KR" altLang="en-US" dirty="0"/>
              <a:t>인공지능 침체기는 얀 </a:t>
            </a:r>
            <a:r>
              <a:rPr lang="ko-KR" altLang="en-US" dirty="0" err="1"/>
              <a:t>르쿤과</a:t>
            </a:r>
            <a:r>
              <a:rPr lang="en-US" altLang="ko-KR" dirty="0"/>
              <a:t> </a:t>
            </a:r>
            <a:r>
              <a:rPr lang="ko-KR" altLang="en-US" dirty="0" err="1"/>
              <a:t>제프리</a:t>
            </a:r>
            <a:r>
              <a:rPr lang="ko-KR" altLang="en-US" dirty="0"/>
              <a:t> </a:t>
            </a:r>
            <a:r>
              <a:rPr lang="ko-KR" altLang="en-US" dirty="0" err="1"/>
              <a:t>힌턴에</a:t>
            </a:r>
            <a:r>
              <a:rPr lang="ko-KR" altLang="en-US" dirty="0"/>
              <a:t> 의해서 </a:t>
            </a:r>
            <a:r>
              <a:rPr lang="ko-KR" altLang="en-US" dirty="0" err="1"/>
              <a:t>끝이나게됨</a:t>
            </a:r>
            <a:r>
              <a:rPr lang="ko-KR" altLang="en-US" dirty="0"/>
              <a:t>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0FFF2D3-226C-E46C-C511-552E7BDA1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28" y="1427545"/>
            <a:ext cx="21336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431ACC8-3021-1D96-6978-751B1A24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57" y="2528833"/>
            <a:ext cx="2826040" cy="396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10A21-3100-D66F-03A8-4856C269DF7A}"/>
              </a:ext>
            </a:extLst>
          </p:cNvPr>
          <p:cNvSpPr txBox="1"/>
          <p:nvPr/>
        </p:nvSpPr>
        <p:spPr>
          <a:xfrm>
            <a:off x="6877878" y="400129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얀 </a:t>
            </a:r>
            <a:r>
              <a:rPr lang="ko-KR" altLang="en-US" b="1" dirty="0" err="1"/>
              <a:t>르쿤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DFF4E-99E3-328A-038D-EDEAD41CB213}"/>
              </a:ext>
            </a:extLst>
          </p:cNvPr>
          <p:cNvSpPr txBox="1"/>
          <p:nvPr/>
        </p:nvSpPr>
        <p:spPr>
          <a:xfrm>
            <a:off x="9775018" y="20621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제프리</a:t>
            </a:r>
            <a:r>
              <a:rPr lang="ko-KR" altLang="en-US" b="1" dirty="0"/>
              <a:t> </a:t>
            </a:r>
            <a:r>
              <a:rPr lang="ko-KR" altLang="en-US" b="1" dirty="0" err="1"/>
              <a:t>힌턴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485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6B5E-BB21-635A-45BB-44B96473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문제의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6C9C3-29BA-2967-F07D-0E0B0191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ko-KR" altLang="en-US" dirty="0" err="1"/>
              <a:t>제프리</a:t>
            </a:r>
            <a:r>
              <a:rPr lang="ko-KR" altLang="en-US" dirty="0"/>
              <a:t> </a:t>
            </a:r>
            <a:r>
              <a:rPr lang="ko-KR" altLang="en-US" dirty="0" err="1"/>
              <a:t>힌턴의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”</a:t>
            </a:r>
            <a:r>
              <a:rPr lang="ko-KR" altLang="en-US" dirty="0"/>
              <a:t>과 역전파법에 의해서 </a:t>
            </a:r>
            <a:r>
              <a:rPr lang="ko-KR" altLang="en-US" dirty="0" err="1"/>
              <a:t>퍼셉트론의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문제가 해결됨 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1</a:t>
            </a:r>
            <a:r>
              <a:rPr lang="ko-KR" altLang="en-US" dirty="0"/>
              <a:t>개 레이어 였던 </a:t>
            </a:r>
            <a:r>
              <a:rPr lang="ko-KR" altLang="en-US" dirty="0" err="1"/>
              <a:t>퍼셉트론의</a:t>
            </a:r>
            <a:r>
              <a:rPr lang="ko-KR" altLang="en-US" dirty="0"/>
              <a:t> 계수 레이어에 </a:t>
            </a:r>
            <a:r>
              <a:rPr lang="en-US" altLang="ko-KR" dirty="0"/>
              <a:t>‘hidden layer’</a:t>
            </a:r>
            <a:r>
              <a:rPr lang="ko-KR" altLang="en-US" dirty="0"/>
              <a:t>를 추가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2015E3B-58DF-4A46-43A8-F4EEB655F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76" y="1487556"/>
            <a:ext cx="4610029" cy="38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36D331C-35F1-C6BB-8891-4462D4C4B16E}"/>
              </a:ext>
            </a:extLst>
          </p:cNvPr>
          <p:cNvSpPr/>
          <p:nvPr/>
        </p:nvSpPr>
        <p:spPr>
          <a:xfrm rot="16200000">
            <a:off x="9163154" y="4846257"/>
            <a:ext cx="662608" cy="38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5B96E-D0B9-DA94-46E3-3E46BED06E7A}"/>
              </a:ext>
            </a:extLst>
          </p:cNvPr>
          <p:cNvSpPr txBox="1"/>
          <p:nvPr/>
        </p:nvSpPr>
        <p:spPr>
          <a:xfrm>
            <a:off x="8707832" y="5612525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DFAF1D3-55DD-9757-CC22-1E5F5A51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959" y="4218068"/>
            <a:ext cx="3844281" cy="209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5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2070B-D72B-B8ED-5AD5-E99D1D70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역전파법의 개발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2BB15-D217-2CD4-19BF-5B8D997C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818" cy="2123805"/>
          </a:xfrm>
        </p:spPr>
        <p:txBody>
          <a:bodyPr/>
          <a:lstStyle/>
          <a:p>
            <a:r>
              <a:rPr lang="en-US" altLang="ko-KR" dirty="0"/>
              <a:t>XOR</a:t>
            </a:r>
            <a:r>
              <a:rPr lang="ko-KR" altLang="en-US" dirty="0"/>
              <a:t>문제를 해결하기 위해서 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사용해야 함 </a:t>
            </a:r>
            <a:endParaRPr lang="en-US" altLang="ko-KR" dirty="0"/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퍼셉트론의</a:t>
            </a:r>
            <a:r>
              <a:rPr lang="ko-KR" altLang="en-US" dirty="0"/>
              <a:t> 학습 즉 계수 업데이트는 상당한 컴퓨터 성능이 요구되므로 </a:t>
            </a:r>
            <a:r>
              <a:rPr lang="en-US" altLang="ko-KR" dirty="0"/>
              <a:t>1980</a:t>
            </a:r>
            <a:r>
              <a:rPr lang="ko-KR" altLang="en-US" dirty="0"/>
              <a:t>년대 이전에는 뚜렷한 학습 방법을 찾지 못했음 </a:t>
            </a:r>
            <a:endParaRPr lang="en-US" altLang="ko-KR" dirty="0"/>
          </a:p>
          <a:p>
            <a:r>
              <a:rPr lang="en-US" altLang="ko-KR" dirty="0"/>
              <a:t>1974</a:t>
            </a:r>
            <a:r>
              <a:rPr lang="ko-KR" altLang="en-US" dirty="0"/>
              <a:t>년 폴 </a:t>
            </a:r>
            <a:r>
              <a:rPr lang="ko-KR" altLang="en-US" dirty="0" err="1"/>
              <a:t>웨버스가</a:t>
            </a:r>
            <a:r>
              <a:rPr lang="ko-KR" altLang="en-US" dirty="0"/>
              <a:t> 역전파법을 발견했으나</a:t>
            </a:r>
            <a:r>
              <a:rPr lang="en-US" altLang="ko-KR" dirty="0"/>
              <a:t>, </a:t>
            </a:r>
            <a:r>
              <a:rPr lang="ko-KR" altLang="en-US" dirty="0"/>
              <a:t>학계에서 무시되었고</a:t>
            </a:r>
            <a:r>
              <a:rPr lang="en-US" altLang="ko-KR" dirty="0"/>
              <a:t>, 1986</a:t>
            </a:r>
            <a:r>
              <a:rPr lang="ko-KR" altLang="en-US" dirty="0"/>
              <a:t>년 </a:t>
            </a:r>
            <a:r>
              <a:rPr lang="ko-KR" altLang="en-US" dirty="0" err="1"/>
              <a:t>제프리</a:t>
            </a:r>
            <a:r>
              <a:rPr lang="ko-KR" altLang="en-US" dirty="0"/>
              <a:t> </a:t>
            </a:r>
            <a:r>
              <a:rPr lang="ko-KR" altLang="en-US" dirty="0" err="1"/>
              <a:t>힌턴이</a:t>
            </a:r>
            <a:r>
              <a:rPr lang="ko-KR" altLang="en-US" dirty="0"/>
              <a:t> 다시 역전파법을 발표하고 나서야 </a:t>
            </a:r>
            <a:r>
              <a:rPr lang="en-US" altLang="ko-KR" dirty="0"/>
              <a:t>XOR </a:t>
            </a:r>
            <a:r>
              <a:rPr lang="ko-KR" altLang="en-US" dirty="0"/>
              <a:t>문제를 완전히 해결함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9CCB9D-439F-68A9-A3A2-65545CC0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08" y="4084367"/>
            <a:ext cx="8295799" cy="21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81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8CD55-55DC-9FF8-313E-B660FBBD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ko-KR" altLang="en-US" dirty="0"/>
              <a:t> </a:t>
            </a:r>
            <a:r>
              <a:rPr lang="ko-KR" altLang="en-US" dirty="0" err="1"/>
              <a:t>엑티베이션</a:t>
            </a:r>
            <a:r>
              <a:rPr lang="ko-KR" altLang="en-US" dirty="0"/>
              <a:t> 함수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C298B-0B7F-527B-16B4-185499CA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2171"/>
          </a:xfrm>
        </p:spPr>
        <p:txBody>
          <a:bodyPr/>
          <a:lstStyle/>
          <a:p>
            <a:r>
              <a:rPr lang="ko-KR" altLang="en-US" dirty="0"/>
              <a:t>초기에 </a:t>
            </a:r>
            <a:r>
              <a:rPr lang="ko-KR" altLang="en-US" dirty="0" err="1"/>
              <a:t>엑티베이션</a:t>
            </a:r>
            <a:r>
              <a:rPr lang="ko-KR" altLang="en-US" dirty="0"/>
              <a:t> 함수로 사용되던 </a:t>
            </a:r>
            <a:r>
              <a:rPr lang="en-US" altLang="ko-KR" dirty="0"/>
              <a:t>sigmoid</a:t>
            </a:r>
            <a:r>
              <a:rPr lang="ko-KR" altLang="en-US" dirty="0"/>
              <a:t>함수의 </a:t>
            </a:r>
            <a:r>
              <a:rPr lang="en-US" altLang="ko-KR" dirty="0"/>
              <a:t>gradient vanishing </a:t>
            </a:r>
            <a:r>
              <a:rPr lang="ko-KR" altLang="en-US" dirty="0"/>
              <a:t>문제로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 적용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AEBB08-0FCA-F6E5-E06E-386960CD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49" y="3166353"/>
            <a:ext cx="7430144" cy="281964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8DFB6D-877C-BF21-F40E-A77BB00F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73" y="3031416"/>
            <a:ext cx="34004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5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9C40A-C722-D01A-1A24-1D3D11EE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얀 </a:t>
            </a:r>
            <a:r>
              <a:rPr lang="ko-KR" altLang="en-US" dirty="0" err="1"/>
              <a:t>르쿤의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기반 글자인식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FB006-7687-C0E9-5509-F01C4B1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0903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LeNet5</a:t>
            </a:r>
            <a:r>
              <a:rPr lang="ko-KR" altLang="en-US" dirty="0"/>
              <a:t>를 통해서 </a:t>
            </a:r>
            <a:r>
              <a:rPr lang="en-US" altLang="ko-KR" dirty="0"/>
              <a:t>CNN</a:t>
            </a:r>
            <a:r>
              <a:rPr lang="ko-KR" altLang="en-US" dirty="0"/>
              <a:t>기반 글자인식 모델을 개발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https://www.youtube.com/watch?v=FwFduRA_L6Q</a:t>
            </a:r>
            <a:endParaRPr lang="ko-KR" altLang="en-US" dirty="0"/>
          </a:p>
        </p:txBody>
      </p:sp>
      <p:pic>
        <p:nvPicPr>
          <p:cNvPr id="1026" name="Picture 2" descr="GitHub - cazala/mnist: mnist digits in javascript">
            <a:extLst>
              <a:ext uri="{FF2B5EF4-FFF2-40B4-BE49-F238E27FC236}">
                <a16:creationId xmlns:a16="http://schemas.microsoft.com/office/drawing/2014/main" id="{3C5A88EB-05A9-D693-157B-CECEE170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92" y="3421735"/>
            <a:ext cx="3678371" cy="27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ilding MNIST Handwritten Number Recognition with Keas and tensorflow">
            <a:extLst>
              <a:ext uri="{FF2B5EF4-FFF2-40B4-BE49-F238E27FC236}">
                <a16:creationId xmlns:a16="http://schemas.microsoft.com/office/drawing/2014/main" id="{C79000B8-B8BE-6EFB-D43A-6BCF6544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103" y="3421735"/>
            <a:ext cx="2755228" cy="27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5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958A4-379D-6376-5FFB-3FB51148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마침내 </a:t>
            </a:r>
            <a:r>
              <a:rPr lang="en-US" altLang="ko-KR" dirty="0"/>
              <a:t>Deep Learning</a:t>
            </a:r>
            <a:r>
              <a:rPr lang="ko-KR" altLang="en-US" dirty="0"/>
              <a:t>의 시대로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53E5A-09B1-B8C6-6833-7733B08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제프리</a:t>
            </a:r>
            <a:r>
              <a:rPr lang="ko-KR" altLang="en-US" dirty="0"/>
              <a:t> 힌튼 </a:t>
            </a:r>
            <a:r>
              <a:rPr lang="en-US" altLang="ko-KR" dirty="0"/>
              <a:t>“Deep Learning” 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용어를 사용한 다층 신경망 논문 발표 </a:t>
            </a:r>
            <a:endParaRPr lang="en-US" altLang="ko-KR" dirty="0"/>
          </a:p>
          <a:p>
            <a:r>
              <a:rPr lang="ko-KR" altLang="en-US" dirty="0"/>
              <a:t>다층 신경망</a:t>
            </a:r>
            <a:r>
              <a:rPr lang="en-US" altLang="ko-KR" dirty="0"/>
              <a:t>, </a:t>
            </a:r>
            <a:r>
              <a:rPr lang="ko-KR" altLang="en-US" dirty="0"/>
              <a:t>역전파법</a:t>
            </a:r>
            <a:r>
              <a:rPr lang="en-US" altLang="ko-KR" dirty="0"/>
              <a:t>, </a:t>
            </a:r>
            <a:r>
              <a:rPr lang="en-US" altLang="ko-KR" dirty="0" err="1"/>
              <a:t>ReLU</a:t>
            </a:r>
            <a:r>
              <a:rPr lang="ko-KR" altLang="en-US" dirty="0"/>
              <a:t> 등 현대 </a:t>
            </a:r>
            <a:r>
              <a:rPr lang="ko-KR" altLang="en-US" dirty="0" err="1"/>
              <a:t>딥러닝의</a:t>
            </a:r>
            <a:r>
              <a:rPr lang="ko-KR" altLang="en-US" dirty="0"/>
              <a:t> 기법이 대부분이 포함됨 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1F76C8-C826-BB06-9387-0E2E96F6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31" y="3187429"/>
            <a:ext cx="6820491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4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3712-915F-E188-C8C5-203B6993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 err="1"/>
              <a:t>딥러닝을</a:t>
            </a:r>
            <a:r>
              <a:rPr lang="ko-KR" altLang="en-US" dirty="0"/>
              <a:t> 설명하는 동영상을 하나 봅시다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7B9B14C3-28CD-3F0E-E4BA-FCC7BA197FC5}"/>
              </a:ext>
            </a:extLst>
          </p:cNvPr>
          <p:cNvSpPr txBox="1"/>
          <p:nvPr/>
        </p:nvSpPr>
        <p:spPr>
          <a:xfrm>
            <a:off x="2967996" y="4367720"/>
            <a:ext cx="625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https://www.youtube.com/watch?v=C2sqt9pG6K0&amp;t=677s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20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</a:t>
            </a:r>
            <a:r>
              <a:rPr lang="en-US" altLang="ko-KR" dirty="0" smtClean="0"/>
              <a:t>dedu.kr@gmail.com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2548" y="4081806"/>
            <a:ext cx="11887200" cy="1175994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https://github.com/JD-edu/deep_learning_class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890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90A098C-411F-12D0-2430-EB160742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학습 및 예측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977C69-CA4B-D91A-020B-CB9E63E4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구현하기 </a:t>
            </a:r>
            <a:endParaRPr lang="en-US" altLang="ko-KR" dirty="0"/>
          </a:p>
          <a:p>
            <a:pPr lvl="1"/>
            <a:r>
              <a:rPr lang="en-US" altLang="ko-KR" dirty="0"/>
              <a:t>XOR </a:t>
            </a:r>
            <a:r>
              <a:rPr lang="ko-KR" altLang="en-US" dirty="0"/>
              <a:t>논리 테이블을 </a:t>
            </a:r>
            <a:r>
              <a:rPr lang="ko-KR" altLang="en-US" dirty="0" err="1"/>
              <a:t>입력값으로</a:t>
            </a:r>
            <a:r>
              <a:rPr lang="en-US" altLang="ko-KR" dirty="0"/>
              <a:t>, XOR </a:t>
            </a:r>
            <a:r>
              <a:rPr lang="ko-KR" altLang="en-US" dirty="0"/>
              <a:t>논리 연산 결과를 결과값으로 학습 진행 </a:t>
            </a:r>
            <a:endParaRPr lang="en-US" altLang="ko-KR" dirty="0"/>
          </a:p>
          <a:p>
            <a:pPr lvl="1"/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논리의 학습 및 예측이 </a:t>
            </a:r>
            <a:r>
              <a:rPr lang="ko-KR" altLang="en-US" dirty="0">
                <a:solidFill>
                  <a:srgbClr val="FF0000"/>
                </a:solidFill>
              </a:rPr>
              <a:t>일부 실행되는 것을</a:t>
            </a:r>
            <a:r>
              <a:rPr lang="ko-KR" altLang="en-US" dirty="0"/>
              <a:t> 확인하기 </a:t>
            </a:r>
            <a:endParaRPr lang="en-US" altLang="ko-KR" dirty="0"/>
          </a:p>
          <a:p>
            <a:r>
              <a:rPr lang="ko-KR" altLang="en-US" dirty="0"/>
              <a:t>크롬에서 본인</a:t>
            </a:r>
            <a:r>
              <a:rPr lang="en-US" altLang="ko-KR" dirty="0"/>
              <a:t> google ID</a:t>
            </a:r>
            <a:r>
              <a:rPr lang="ko-KR" altLang="en-US" dirty="0"/>
              <a:t>로 로그인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075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D77-5B22-B1D9-822D-75A55D6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파일을 사용하는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D9A2-9830-3671-BD60-FAD7B55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351338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18CE2-1EAC-A5C4-714F-27DB4398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5531"/>
            <a:ext cx="5059017" cy="34642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DDE2E5-EE3C-006F-0F4E-FFEBAC929F65}"/>
              </a:ext>
            </a:extLst>
          </p:cNvPr>
          <p:cNvSpPr/>
          <p:nvPr/>
        </p:nvSpPr>
        <p:spPr>
          <a:xfrm>
            <a:off x="3935896" y="2753732"/>
            <a:ext cx="1033669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ACD5A-F0F2-DFBE-1EF9-756D308D8C26}"/>
              </a:ext>
            </a:extLst>
          </p:cNvPr>
          <p:cNvSpPr txBox="1"/>
          <p:nvPr/>
        </p:nvSpPr>
        <p:spPr>
          <a:xfrm>
            <a:off x="5897217" y="241583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선택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2F53B1-A9E1-5A9C-1C74-D65CDC354AA4}"/>
              </a:ext>
            </a:extLst>
          </p:cNvPr>
          <p:cNvCxnSpPr>
            <a:stCxn id="7" idx="1"/>
          </p:cNvCxnSpPr>
          <p:nvPr/>
        </p:nvCxnSpPr>
        <p:spPr>
          <a:xfrm flipH="1">
            <a:off x="4937973" y="2600501"/>
            <a:ext cx="959244" cy="27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AA1E35-2160-E158-056D-422C84BB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5" y="2892100"/>
            <a:ext cx="5059015" cy="34563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C753B4-E3B3-CDCF-29CE-37B26DB26A76}"/>
              </a:ext>
            </a:extLst>
          </p:cNvPr>
          <p:cNvSpPr/>
          <p:nvPr/>
        </p:nvSpPr>
        <p:spPr>
          <a:xfrm>
            <a:off x="6294785" y="341981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B9A217-04FC-3B70-89CA-9AD71C46941B}"/>
              </a:ext>
            </a:extLst>
          </p:cNvPr>
          <p:cNvCxnSpPr>
            <a:cxnSpLocks/>
          </p:cNvCxnSpPr>
          <p:nvPr/>
        </p:nvCxnSpPr>
        <p:spPr>
          <a:xfrm flipH="1">
            <a:off x="7387683" y="2753637"/>
            <a:ext cx="1094165" cy="728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638E0-2890-1C50-77BA-F99370DCDE2E}"/>
              </a:ext>
            </a:extLst>
          </p:cNvPr>
          <p:cNvSpPr txBox="1"/>
          <p:nvPr/>
        </p:nvSpPr>
        <p:spPr>
          <a:xfrm>
            <a:off x="7807352" y="2384305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JD-</a:t>
            </a:r>
            <a:r>
              <a:rPr lang="en-US" altLang="ko-KR" dirty="0" err="1"/>
              <a:t>edu</a:t>
            </a:r>
            <a:r>
              <a:rPr lang="en-US" altLang="ko-KR" dirty="0"/>
              <a:t>/</a:t>
            </a:r>
            <a:r>
              <a:rPr lang="en-US" altLang="ko-KR" dirty="0" err="1"/>
              <a:t>deep_learning_class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77A554-1553-C105-FFE7-C500110FF254}"/>
              </a:ext>
            </a:extLst>
          </p:cNvPr>
          <p:cNvSpPr/>
          <p:nvPr/>
        </p:nvSpPr>
        <p:spPr>
          <a:xfrm>
            <a:off x="6468206" y="433068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E1CA78-A882-1349-D58B-B98F4DB6E0D2}"/>
              </a:ext>
            </a:extLst>
          </p:cNvPr>
          <p:cNvCxnSpPr>
            <a:cxnSpLocks/>
          </p:cNvCxnSpPr>
          <p:nvPr/>
        </p:nvCxnSpPr>
        <p:spPr>
          <a:xfrm flipH="1" flipV="1">
            <a:off x="7704935" y="4620298"/>
            <a:ext cx="871506" cy="729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E0539-FB29-A170-AAD3-38D4D8E108B7}"/>
              </a:ext>
            </a:extLst>
          </p:cNvPr>
          <p:cNvSpPr txBox="1"/>
          <p:nvPr/>
        </p:nvSpPr>
        <p:spPr>
          <a:xfrm>
            <a:off x="7685407" y="5370076"/>
            <a:ext cx="225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nn_XOR.ipynb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</a:p>
        </p:txBody>
      </p:sp>
    </p:spTree>
    <p:extLst>
      <p:ext uri="{BB962C8B-B14F-4D97-AF65-F5344CB8AC3E}">
        <p14:creationId xmlns:p14="http://schemas.microsoft.com/office/powerpoint/2010/main" val="1068237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103F43-E019-9B3A-A7EF-FDF4D500F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855" y="1122363"/>
            <a:ext cx="10379413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역전파법</a:t>
            </a:r>
            <a:r>
              <a:rPr lang="en-US" altLang="ko-KR" dirty="0"/>
              <a:t>, </a:t>
            </a:r>
            <a:r>
              <a:rPr lang="ko-KR" altLang="en-US" dirty="0" err="1"/>
              <a:t>로스함수</a:t>
            </a:r>
            <a:r>
              <a:rPr lang="en-US" altLang="ko-KR" dirty="0"/>
              <a:t>, </a:t>
            </a:r>
            <a:r>
              <a:rPr lang="ko-KR" altLang="en-US" dirty="0" err="1"/>
              <a:t>체인룰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이론 및 파이썬 실습  </a:t>
            </a:r>
          </a:p>
        </p:txBody>
      </p:sp>
    </p:spTree>
    <p:extLst>
      <p:ext uri="{BB962C8B-B14F-4D97-AF65-F5344CB8AC3E}">
        <p14:creationId xmlns:p14="http://schemas.microsoft.com/office/powerpoint/2010/main" val="182572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D386-2F52-3A51-E635-2E7146D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하나 뿐인 </a:t>
            </a:r>
            <a:r>
              <a:rPr lang="ko-KR" altLang="en-US" dirty="0" err="1"/>
              <a:t>퍼셉트론</a:t>
            </a:r>
            <a:r>
              <a:rPr lang="ko-KR" altLang="en-US" dirty="0"/>
              <a:t>   </a:t>
            </a:r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C23468A3-A316-2A33-2444-B24988E0B9E1}"/>
              </a:ext>
            </a:extLst>
          </p:cNvPr>
          <p:cNvSpPr/>
          <p:nvPr/>
        </p:nvSpPr>
        <p:spPr>
          <a:xfrm>
            <a:off x="5043083" y="2864206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Neuron</a:t>
            </a:r>
            <a:endParaRPr sz="1700" b="1" dirty="0"/>
          </a:p>
        </p:txBody>
      </p:sp>
      <p:cxnSp>
        <p:nvCxnSpPr>
          <p:cNvPr id="9" name="Google Shape;62;p14">
            <a:extLst>
              <a:ext uri="{FF2B5EF4-FFF2-40B4-BE49-F238E27FC236}">
                <a16:creationId xmlns:a16="http://schemas.microsoft.com/office/drawing/2014/main" id="{908D1A6F-B034-4D42-05E2-BE0714EF583E}"/>
              </a:ext>
            </a:extLst>
          </p:cNvPr>
          <p:cNvCxnSpPr/>
          <p:nvPr/>
        </p:nvCxnSpPr>
        <p:spPr>
          <a:xfrm>
            <a:off x="3509233" y="2906681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10487FAD-78E1-A6DF-0C02-2776E2D38F0C}"/>
              </a:ext>
            </a:extLst>
          </p:cNvPr>
          <p:cNvSpPr txBox="1"/>
          <p:nvPr/>
        </p:nvSpPr>
        <p:spPr>
          <a:xfrm>
            <a:off x="2676433" y="2660256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</a:t>
            </a:r>
            <a:endParaRPr sz="1600" b="1"/>
          </a:p>
        </p:txBody>
      </p:sp>
      <p:cxnSp>
        <p:nvCxnSpPr>
          <p:cNvPr id="11" name="Google Shape;64;p14">
            <a:extLst>
              <a:ext uri="{FF2B5EF4-FFF2-40B4-BE49-F238E27FC236}">
                <a16:creationId xmlns:a16="http://schemas.microsoft.com/office/drawing/2014/main" id="{529C4752-61DF-0582-8E8E-E4CC107C04A6}"/>
              </a:ext>
            </a:extLst>
          </p:cNvPr>
          <p:cNvCxnSpPr/>
          <p:nvPr/>
        </p:nvCxnSpPr>
        <p:spPr>
          <a:xfrm rot="10800000" flipH="1">
            <a:off x="3661633" y="3858581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36386D9C-E7F9-79C4-D0FE-122AE64A387F}"/>
              </a:ext>
            </a:extLst>
          </p:cNvPr>
          <p:cNvSpPr txBox="1"/>
          <p:nvPr/>
        </p:nvSpPr>
        <p:spPr>
          <a:xfrm>
            <a:off x="2828833" y="4489056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</a:t>
            </a:r>
            <a:endParaRPr sz="1600" b="1"/>
          </a:p>
        </p:txBody>
      </p:sp>
      <p:cxnSp>
        <p:nvCxnSpPr>
          <p:cNvPr id="13" name="Google Shape;66;p14">
            <a:extLst>
              <a:ext uri="{FF2B5EF4-FFF2-40B4-BE49-F238E27FC236}">
                <a16:creationId xmlns:a16="http://schemas.microsoft.com/office/drawing/2014/main" id="{36E9550B-0DB4-BA57-3C23-6A2DC5DB0A5B}"/>
              </a:ext>
            </a:extLst>
          </p:cNvPr>
          <p:cNvCxnSpPr/>
          <p:nvPr/>
        </p:nvCxnSpPr>
        <p:spPr>
          <a:xfrm rot="10800000" flipH="1">
            <a:off x="6513383" y="3552881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4" name="Google Shape;67;p14">
            <a:extLst>
              <a:ext uri="{FF2B5EF4-FFF2-40B4-BE49-F238E27FC236}">
                <a16:creationId xmlns:a16="http://schemas.microsoft.com/office/drawing/2014/main" id="{5F5BA099-1058-EF3E-5B7D-9F2A78C26F04}"/>
              </a:ext>
            </a:extLst>
          </p:cNvPr>
          <p:cNvSpPr txBox="1"/>
          <p:nvPr/>
        </p:nvSpPr>
        <p:spPr>
          <a:xfrm>
            <a:off x="8104758" y="3339431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2CA9934C-9869-3911-C067-F87758115025}"/>
              </a:ext>
            </a:extLst>
          </p:cNvPr>
          <p:cNvSpPr txBox="1"/>
          <p:nvPr/>
        </p:nvSpPr>
        <p:spPr>
          <a:xfrm>
            <a:off x="3985133" y="2575256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W: 계수 </a:t>
            </a:r>
            <a:endParaRPr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3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8FF01-7CD1-5152-CBFC-3E17F9F9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ko-KR" altLang="en-US" dirty="0" err="1"/>
              <a:t>입력값</a:t>
            </a:r>
            <a:r>
              <a:rPr lang="ko-KR" altLang="en-US" dirty="0"/>
              <a:t> 계산하기</a:t>
            </a:r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F45EF6C3-A404-3655-817A-40AEFCEC3FA0}"/>
              </a:ext>
            </a:extLst>
          </p:cNvPr>
          <p:cNvSpPr/>
          <p:nvPr/>
        </p:nvSpPr>
        <p:spPr>
          <a:xfrm>
            <a:off x="3836850" y="2431325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Neuron</a:t>
            </a:r>
            <a:endParaRPr sz="1700" b="1"/>
          </a:p>
        </p:txBody>
      </p:sp>
      <p:cxnSp>
        <p:nvCxnSpPr>
          <p:cNvPr id="5" name="Google Shape;75;p15">
            <a:extLst>
              <a:ext uri="{FF2B5EF4-FFF2-40B4-BE49-F238E27FC236}">
                <a16:creationId xmlns:a16="http://schemas.microsoft.com/office/drawing/2014/main" id="{7FB369AA-C72D-0992-E6D0-CBA65F761004}"/>
              </a:ext>
            </a:extLst>
          </p:cNvPr>
          <p:cNvCxnSpPr/>
          <p:nvPr/>
        </p:nvCxnSpPr>
        <p:spPr>
          <a:xfrm>
            <a:off x="2303000" y="2473800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" name="Google Shape;76;p15">
            <a:extLst>
              <a:ext uri="{FF2B5EF4-FFF2-40B4-BE49-F238E27FC236}">
                <a16:creationId xmlns:a16="http://schemas.microsoft.com/office/drawing/2014/main" id="{FE56AA88-9164-7FCC-04FD-79FF869DD4F6}"/>
              </a:ext>
            </a:extLst>
          </p:cNvPr>
          <p:cNvSpPr txBox="1"/>
          <p:nvPr/>
        </p:nvSpPr>
        <p:spPr>
          <a:xfrm>
            <a:off x="1470200" y="22273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</a:t>
            </a:r>
            <a:endParaRPr sz="1600" b="1"/>
          </a:p>
        </p:txBody>
      </p:sp>
      <p:cxnSp>
        <p:nvCxnSpPr>
          <p:cNvPr id="7" name="Google Shape;77;p15">
            <a:extLst>
              <a:ext uri="{FF2B5EF4-FFF2-40B4-BE49-F238E27FC236}">
                <a16:creationId xmlns:a16="http://schemas.microsoft.com/office/drawing/2014/main" id="{B4547AD8-D326-023C-76FC-8FBECCB369C9}"/>
              </a:ext>
            </a:extLst>
          </p:cNvPr>
          <p:cNvCxnSpPr/>
          <p:nvPr/>
        </p:nvCxnSpPr>
        <p:spPr>
          <a:xfrm rot="10800000" flipH="1">
            <a:off x="2455400" y="3425700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" name="Google Shape;78;p15">
            <a:extLst>
              <a:ext uri="{FF2B5EF4-FFF2-40B4-BE49-F238E27FC236}">
                <a16:creationId xmlns:a16="http://schemas.microsoft.com/office/drawing/2014/main" id="{1FCE4131-B29E-1DCF-9155-A646A1AFF16A}"/>
              </a:ext>
            </a:extLst>
          </p:cNvPr>
          <p:cNvSpPr txBox="1"/>
          <p:nvPr/>
        </p:nvSpPr>
        <p:spPr>
          <a:xfrm>
            <a:off x="1622600" y="40561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</a:t>
            </a:r>
            <a:endParaRPr sz="1600" b="1"/>
          </a:p>
        </p:txBody>
      </p:sp>
      <p:cxnSp>
        <p:nvCxnSpPr>
          <p:cNvPr id="9" name="Google Shape;79;p15">
            <a:extLst>
              <a:ext uri="{FF2B5EF4-FFF2-40B4-BE49-F238E27FC236}">
                <a16:creationId xmlns:a16="http://schemas.microsoft.com/office/drawing/2014/main" id="{02B657D8-D933-B4BF-CDA9-13B6EDEFE5D3}"/>
              </a:ext>
            </a:extLst>
          </p:cNvPr>
          <p:cNvCxnSpPr/>
          <p:nvPr/>
        </p:nvCxnSpPr>
        <p:spPr>
          <a:xfrm rot="10800000" flipH="1">
            <a:off x="5307150" y="3120000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80;p15">
            <a:extLst>
              <a:ext uri="{FF2B5EF4-FFF2-40B4-BE49-F238E27FC236}">
                <a16:creationId xmlns:a16="http://schemas.microsoft.com/office/drawing/2014/main" id="{2F1CD096-6D6A-AED3-8D36-26302D12C491}"/>
              </a:ext>
            </a:extLst>
          </p:cNvPr>
          <p:cNvSpPr txBox="1"/>
          <p:nvPr/>
        </p:nvSpPr>
        <p:spPr>
          <a:xfrm>
            <a:off x="6898525" y="2906550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1" name="Google Shape;81;p15">
            <a:extLst>
              <a:ext uri="{FF2B5EF4-FFF2-40B4-BE49-F238E27FC236}">
                <a16:creationId xmlns:a16="http://schemas.microsoft.com/office/drawing/2014/main" id="{8ABED9CB-69B2-EBD8-AC63-5A7BD6B995EB}"/>
              </a:ext>
            </a:extLst>
          </p:cNvPr>
          <p:cNvSpPr txBox="1"/>
          <p:nvPr/>
        </p:nvSpPr>
        <p:spPr>
          <a:xfrm>
            <a:off x="2855450" y="18271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w: 계수, 가중치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" name="Google Shape;82;p15">
            <a:extLst>
              <a:ext uri="{FF2B5EF4-FFF2-40B4-BE49-F238E27FC236}">
                <a16:creationId xmlns:a16="http://schemas.microsoft.com/office/drawing/2014/main" id="{16A162BB-CAFD-5E84-DEBF-2371316E14A7}"/>
              </a:ext>
            </a:extLst>
          </p:cNvPr>
          <p:cNvSpPr/>
          <p:nvPr/>
        </p:nvSpPr>
        <p:spPr>
          <a:xfrm>
            <a:off x="3849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3;p15">
            <a:extLst>
              <a:ext uri="{FF2B5EF4-FFF2-40B4-BE49-F238E27FC236}">
                <a16:creationId xmlns:a16="http://schemas.microsoft.com/office/drawing/2014/main" id="{B344EDDB-9517-B6DD-8FE2-57F576320570}"/>
              </a:ext>
            </a:extLst>
          </p:cNvPr>
          <p:cNvSpPr/>
          <p:nvPr/>
        </p:nvSpPr>
        <p:spPr>
          <a:xfrm>
            <a:off x="4611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84;p15">
            <a:extLst>
              <a:ext uri="{FF2B5EF4-FFF2-40B4-BE49-F238E27FC236}">
                <a16:creationId xmlns:a16="http://schemas.microsoft.com/office/drawing/2014/main" id="{02D197D7-351C-959E-35E1-CDF390F3B4A4}"/>
              </a:ext>
            </a:extLst>
          </p:cNvPr>
          <p:cNvCxnSpPr/>
          <p:nvPr/>
        </p:nvCxnSpPr>
        <p:spPr>
          <a:xfrm flipH="1">
            <a:off x="3722100" y="3982850"/>
            <a:ext cx="382500" cy="12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5" name="Google Shape;85;p15">
            <a:extLst>
              <a:ext uri="{FF2B5EF4-FFF2-40B4-BE49-F238E27FC236}">
                <a16:creationId xmlns:a16="http://schemas.microsoft.com/office/drawing/2014/main" id="{979195F3-C68B-55E9-0506-3934E2ECA2AC}"/>
              </a:ext>
            </a:extLst>
          </p:cNvPr>
          <p:cNvSpPr txBox="1"/>
          <p:nvPr/>
        </p:nvSpPr>
        <p:spPr>
          <a:xfrm>
            <a:off x="2991350" y="5368275"/>
            <a:ext cx="16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구하기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w * x + b</a:t>
            </a:r>
            <a:endParaRPr dirty="0"/>
          </a:p>
        </p:txBody>
      </p:sp>
      <p:sp>
        <p:nvSpPr>
          <p:cNvPr id="16" name="Google Shape;86;p15">
            <a:extLst>
              <a:ext uri="{FF2B5EF4-FFF2-40B4-BE49-F238E27FC236}">
                <a16:creationId xmlns:a16="http://schemas.microsoft.com/office/drawing/2014/main" id="{49420F69-7609-7735-BA25-D91B490D2F10}"/>
              </a:ext>
            </a:extLst>
          </p:cNvPr>
          <p:cNvSpPr txBox="1"/>
          <p:nvPr/>
        </p:nvSpPr>
        <p:spPr>
          <a:xfrm>
            <a:off x="2303000" y="3425700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b: 바이어스 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" name="Google Shape;87;p15">
            <a:extLst>
              <a:ext uri="{FF2B5EF4-FFF2-40B4-BE49-F238E27FC236}">
                <a16:creationId xmlns:a16="http://schemas.microsoft.com/office/drawing/2014/main" id="{378A7FD8-C729-B5B8-C876-2FB980F448A4}"/>
              </a:ext>
            </a:extLst>
          </p:cNvPr>
          <p:cNvCxnSpPr/>
          <p:nvPr/>
        </p:nvCxnSpPr>
        <p:spPr>
          <a:xfrm>
            <a:off x="5066375" y="3974300"/>
            <a:ext cx="822900" cy="74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Google Shape;88;p15">
            <a:extLst>
              <a:ext uri="{FF2B5EF4-FFF2-40B4-BE49-F238E27FC236}">
                <a16:creationId xmlns:a16="http://schemas.microsoft.com/office/drawing/2014/main" id="{495F16F6-7BFF-A666-70A7-28C0834EEFA2}"/>
              </a:ext>
            </a:extLst>
          </p:cNvPr>
          <p:cNvSpPr txBox="1"/>
          <p:nvPr/>
        </p:nvSpPr>
        <p:spPr>
          <a:xfrm>
            <a:off x="5387550" y="4698350"/>
            <a:ext cx="221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액티베이션 함수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(or linear)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x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81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29C22-7342-DBFD-E257-6DA9D344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엑티베이션</a:t>
            </a:r>
            <a:r>
              <a:rPr lang="en-US" altLang="ko-KR" dirty="0"/>
              <a:t>(Activation)</a:t>
            </a:r>
            <a:r>
              <a:rPr lang="ko-KR" altLang="en-US" dirty="0"/>
              <a:t> 함수</a:t>
            </a:r>
          </a:p>
        </p:txBody>
      </p:sp>
      <p:sp>
        <p:nvSpPr>
          <p:cNvPr id="4" name="Google Shape;94;p16">
            <a:extLst>
              <a:ext uri="{FF2B5EF4-FFF2-40B4-BE49-F238E27FC236}">
                <a16:creationId xmlns:a16="http://schemas.microsoft.com/office/drawing/2014/main" id="{2DF74A0F-EF86-EE02-5D6C-6DAE4C4F909D}"/>
              </a:ext>
            </a:extLst>
          </p:cNvPr>
          <p:cNvSpPr/>
          <p:nvPr/>
        </p:nvSpPr>
        <p:spPr>
          <a:xfrm>
            <a:off x="3836850" y="2431325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Neuron</a:t>
            </a:r>
            <a:endParaRPr sz="1700" b="1"/>
          </a:p>
        </p:txBody>
      </p:sp>
      <p:cxnSp>
        <p:nvCxnSpPr>
          <p:cNvPr id="5" name="Google Shape;95;p16">
            <a:extLst>
              <a:ext uri="{FF2B5EF4-FFF2-40B4-BE49-F238E27FC236}">
                <a16:creationId xmlns:a16="http://schemas.microsoft.com/office/drawing/2014/main" id="{AB152850-3904-7C0D-8D81-3296FCFEF061}"/>
              </a:ext>
            </a:extLst>
          </p:cNvPr>
          <p:cNvCxnSpPr/>
          <p:nvPr/>
        </p:nvCxnSpPr>
        <p:spPr>
          <a:xfrm>
            <a:off x="2303000" y="2473800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29BAFAA1-2127-AAD5-9AC9-DC480389595A}"/>
              </a:ext>
            </a:extLst>
          </p:cNvPr>
          <p:cNvSpPr txBox="1"/>
          <p:nvPr/>
        </p:nvSpPr>
        <p:spPr>
          <a:xfrm>
            <a:off x="1470200" y="22273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</a:t>
            </a:r>
            <a:endParaRPr sz="1600" b="1"/>
          </a:p>
        </p:txBody>
      </p:sp>
      <p:cxnSp>
        <p:nvCxnSpPr>
          <p:cNvPr id="7" name="Google Shape;97;p16">
            <a:extLst>
              <a:ext uri="{FF2B5EF4-FFF2-40B4-BE49-F238E27FC236}">
                <a16:creationId xmlns:a16="http://schemas.microsoft.com/office/drawing/2014/main" id="{DE473FFF-F94B-BD74-3F00-92C838E0B329}"/>
              </a:ext>
            </a:extLst>
          </p:cNvPr>
          <p:cNvCxnSpPr/>
          <p:nvPr/>
        </p:nvCxnSpPr>
        <p:spPr>
          <a:xfrm rot="10800000" flipH="1">
            <a:off x="2455400" y="3425700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" name="Google Shape;98;p16">
            <a:extLst>
              <a:ext uri="{FF2B5EF4-FFF2-40B4-BE49-F238E27FC236}">
                <a16:creationId xmlns:a16="http://schemas.microsoft.com/office/drawing/2014/main" id="{6879EC0F-D039-C277-611E-1C9CF6A428AE}"/>
              </a:ext>
            </a:extLst>
          </p:cNvPr>
          <p:cNvSpPr txBox="1"/>
          <p:nvPr/>
        </p:nvSpPr>
        <p:spPr>
          <a:xfrm>
            <a:off x="1622600" y="40561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</a:t>
            </a:r>
            <a:endParaRPr sz="1600" b="1"/>
          </a:p>
        </p:txBody>
      </p:sp>
      <p:cxnSp>
        <p:nvCxnSpPr>
          <p:cNvPr id="9" name="Google Shape;99;p16">
            <a:extLst>
              <a:ext uri="{FF2B5EF4-FFF2-40B4-BE49-F238E27FC236}">
                <a16:creationId xmlns:a16="http://schemas.microsoft.com/office/drawing/2014/main" id="{0333235B-B703-9FF5-EC86-F74B8192E889}"/>
              </a:ext>
            </a:extLst>
          </p:cNvPr>
          <p:cNvCxnSpPr/>
          <p:nvPr/>
        </p:nvCxnSpPr>
        <p:spPr>
          <a:xfrm rot="10800000" flipH="1">
            <a:off x="5307150" y="3120000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BDB2517F-0A72-617A-643E-E04BBB3C8C2F}"/>
              </a:ext>
            </a:extLst>
          </p:cNvPr>
          <p:cNvSpPr txBox="1"/>
          <p:nvPr/>
        </p:nvSpPr>
        <p:spPr>
          <a:xfrm>
            <a:off x="6898525" y="2906550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1" name="Google Shape;101;p16">
            <a:extLst>
              <a:ext uri="{FF2B5EF4-FFF2-40B4-BE49-F238E27FC236}">
                <a16:creationId xmlns:a16="http://schemas.microsoft.com/office/drawing/2014/main" id="{3BD80B7C-0EE5-42B7-1CAE-6F397CFC98C3}"/>
              </a:ext>
            </a:extLst>
          </p:cNvPr>
          <p:cNvSpPr txBox="1"/>
          <p:nvPr/>
        </p:nvSpPr>
        <p:spPr>
          <a:xfrm>
            <a:off x="2855450" y="18271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w: 계수, 가중치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" name="Google Shape;102;p16">
            <a:extLst>
              <a:ext uri="{FF2B5EF4-FFF2-40B4-BE49-F238E27FC236}">
                <a16:creationId xmlns:a16="http://schemas.microsoft.com/office/drawing/2014/main" id="{FD2234D3-F5E1-15AB-5D4E-A1C73B36CE34}"/>
              </a:ext>
            </a:extLst>
          </p:cNvPr>
          <p:cNvSpPr/>
          <p:nvPr/>
        </p:nvSpPr>
        <p:spPr>
          <a:xfrm>
            <a:off x="3849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3;p16">
            <a:extLst>
              <a:ext uri="{FF2B5EF4-FFF2-40B4-BE49-F238E27FC236}">
                <a16:creationId xmlns:a16="http://schemas.microsoft.com/office/drawing/2014/main" id="{746843EC-3146-57EE-50D5-54AD9A577721}"/>
              </a:ext>
            </a:extLst>
          </p:cNvPr>
          <p:cNvSpPr/>
          <p:nvPr/>
        </p:nvSpPr>
        <p:spPr>
          <a:xfrm>
            <a:off x="4611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04;p16">
            <a:extLst>
              <a:ext uri="{FF2B5EF4-FFF2-40B4-BE49-F238E27FC236}">
                <a16:creationId xmlns:a16="http://schemas.microsoft.com/office/drawing/2014/main" id="{E1E50753-627D-5E8C-010D-CDA47FD38A0C}"/>
              </a:ext>
            </a:extLst>
          </p:cNvPr>
          <p:cNvCxnSpPr/>
          <p:nvPr/>
        </p:nvCxnSpPr>
        <p:spPr>
          <a:xfrm flipH="1">
            <a:off x="3722100" y="3982850"/>
            <a:ext cx="382500" cy="12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5" name="Google Shape;105;p16">
            <a:extLst>
              <a:ext uri="{FF2B5EF4-FFF2-40B4-BE49-F238E27FC236}">
                <a16:creationId xmlns:a16="http://schemas.microsoft.com/office/drawing/2014/main" id="{5DCDE6C1-3C89-0E54-A742-C4822CB8936A}"/>
              </a:ext>
            </a:extLst>
          </p:cNvPr>
          <p:cNvSpPr txBox="1"/>
          <p:nvPr/>
        </p:nvSpPr>
        <p:spPr>
          <a:xfrm>
            <a:off x="2991350" y="5368275"/>
            <a:ext cx="16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구하기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w * x + b</a:t>
            </a:r>
            <a:endParaRPr dirty="0"/>
          </a:p>
        </p:txBody>
      </p:sp>
      <p:sp>
        <p:nvSpPr>
          <p:cNvPr id="16" name="Google Shape;106;p16">
            <a:extLst>
              <a:ext uri="{FF2B5EF4-FFF2-40B4-BE49-F238E27FC236}">
                <a16:creationId xmlns:a16="http://schemas.microsoft.com/office/drawing/2014/main" id="{8C8FCA4A-5DB2-1BFB-C1E2-2193D874D6C2}"/>
              </a:ext>
            </a:extLst>
          </p:cNvPr>
          <p:cNvSpPr txBox="1"/>
          <p:nvPr/>
        </p:nvSpPr>
        <p:spPr>
          <a:xfrm>
            <a:off x="2303000" y="3425700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b: 바이어스 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" name="Google Shape;107;p16">
            <a:extLst>
              <a:ext uri="{FF2B5EF4-FFF2-40B4-BE49-F238E27FC236}">
                <a16:creationId xmlns:a16="http://schemas.microsoft.com/office/drawing/2014/main" id="{69E45579-F3F7-4B60-A507-416A41755842}"/>
              </a:ext>
            </a:extLst>
          </p:cNvPr>
          <p:cNvCxnSpPr/>
          <p:nvPr/>
        </p:nvCxnSpPr>
        <p:spPr>
          <a:xfrm>
            <a:off x="5066375" y="3974300"/>
            <a:ext cx="312900" cy="49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Google Shape;108;p16">
            <a:extLst>
              <a:ext uri="{FF2B5EF4-FFF2-40B4-BE49-F238E27FC236}">
                <a16:creationId xmlns:a16="http://schemas.microsoft.com/office/drawing/2014/main" id="{41F3F5C3-71E1-3EC0-D3F0-EB03DEF20AF2}"/>
              </a:ext>
            </a:extLst>
          </p:cNvPr>
          <p:cNvSpPr txBox="1"/>
          <p:nvPr/>
        </p:nvSpPr>
        <p:spPr>
          <a:xfrm>
            <a:off x="5523525" y="4204050"/>
            <a:ext cx="221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액티베이션 함수  </a:t>
            </a:r>
            <a:endParaRPr/>
          </a:p>
        </p:txBody>
      </p:sp>
      <p:pic>
        <p:nvPicPr>
          <p:cNvPr id="19" name="Google Shape;109;p16">
            <a:extLst>
              <a:ext uri="{FF2B5EF4-FFF2-40B4-BE49-F238E27FC236}">
                <a16:creationId xmlns:a16="http://schemas.microsoft.com/office/drawing/2014/main" id="{3D731C40-E1C3-520F-F838-B96B24B692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8125" y="4604250"/>
            <a:ext cx="2690101" cy="174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803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FD3E5-A7A2-0594-5C33-041189AD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Feed-Forward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Forward Propagation)</a:t>
            </a:r>
            <a:endParaRPr lang="ko-KR" altLang="en-US" dirty="0"/>
          </a:p>
        </p:txBody>
      </p:sp>
      <p:sp>
        <p:nvSpPr>
          <p:cNvPr id="4" name="Google Shape;115;p17">
            <a:extLst>
              <a:ext uri="{FF2B5EF4-FFF2-40B4-BE49-F238E27FC236}">
                <a16:creationId xmlns:a16="http://schemas.microsoft.com/office/drawing/2014/main" id="{D6FA7A08-A2E2-0FA2-4C6B-8E1F75134614}"/>
              </a:ext>
            </a:extLst>
          </p:cNvPr>
          <p:cNvSpPr/>
          <p:nvPr/>
        </p:nvSpPr>
        <p:spPr>
          <a:xfrm>
            <a:off x="3836850" y="2050325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Neuron</a:t>
            </a:r>
            <a:endParaRPr sz="1700" b="1"/>
          </a:p>
        </p:txBody>
      </p:sp>
      <p:cxnSp>
        <p:nvCxnSpPr>
          <p:cNvPr id="5" name="Google Shape;116;p17">
            <a:extLst>
              <a:ext uri="{FF2B5EF4-FFF2-40B4-BE49-F238E27FC236}">
                <a16:creationId xmlns:a16="http://schemas.microsoft.com/office/drawing/2014/main" id="{15DE52A8-1D7F-2AAA-8173-1E9692A99C3E}"/>
              </a:ext>
            </a:extLst>
          </p:cNvPr>
          <p:cNvCxnSpPr/>
          <p:nvPr/>
        </p:nvCxnSpPr>
        <p:spPr>
          <a:xfrm>
            <a:off x="2303000" y="2092800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C3A2B33B-9561-2B20-F676-D6CB4C24F68A}"/>
              </a:ext>
            </a:extLst>
          </p:cNvPr>
          <p:cNvSpPr txBox="1"/>
          <p:nvPr/>
        </p:nvSpPr>
        <p:spPr>
          <a:xfrm>
            <a:off x="1470200" y="18463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</a:t>
            </a:r>
            <a:endParaRPr sz="1600" b="1"/>
          </a:p>
        </p:txBody>
      </p:sp>
      <p:cxnSp>
        <p:nvCxnSpPr>
          <p:cNvPr id="7" name="Google Shape;118;p17">
            <a:extLst>
              <a:ext uri="{FF2B5EF4-FFF2-40B4-BE49-F238E27FC236}">
                <a16:creationId xmlns:a16="http://schemas.microsoft.com/office/drawing/2014/main" id="{8E840E49-912A-439D-5AC4-D18EEDBCC5F6}"/>
              </a:ext>
            </a:extLst>
          </p:cNvPr>
          <p:cNvCxnSpPr/>
          <p:nvPr/>
        </p:nvCxnSpPr>
        <p:spPr>
          <a:xfrm rot="10800000" flipH="1">
            <a:off x="2455400" y="3044700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" name="Google Shape;119;p17">
            <a:extLst>
              <a:ext uri="{FF2B5EF4-FFF2-40B4-BE49-F238E27FC236}">
                <a16:creationId xmlns:a16="http://schemas.microsoft.com/office/drawing/2014/main" id="{E9E7F5D0-8A95-E85C-3056-79200E290CE3}"/>
              </a:ext>
            </a:extLst>
          </p:cNvPr>
          <p:cNvSpPr txBox="1"/>
          <p:nvPr/>
        </p:nvSpPr>
        <p:spPr>
          <a:xfrm>
            <a:off x="1622600" y="36751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</a:t>
            </a:r>
            <a:endParaRPr sz="1600" b="1"/>
          </a:p>
        </p:txBody>
      </p:sp>
      <p:cxnSp>
        <p:nvCxnSpPr>
          <p:cNvPr id="9" name="Google Shape;120;p17">
            <a:extLst>
              <a:ext uri="{FF2B5EF4-FFF2-40B4-BE49-F238E27FC236}">
                <a16:creationId xmlns:a16="http://schemas.microsoft.com/office/drawing/2014/main" id="{999B8EAA-315B-DE67-79BB-787C3EFFE948}"/>
              </a:ext>
            </a:extLst>
          </p:cNvPr>
          <p:cNvCxnSpPr/>
          <p:nvPr/>
        </p:nvCxnSpPr>
        <p:spPr>
          <a:xfrm rot="10800000" flipH="1">
            <a:off x="5307150" y="2739000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121;p17">
            <a:extLst>
              <a:ext uri="{FF2B5EF4-FFF2-40B4-BE49-F238E27FC236}">
                <a16:creationId xmlns:a16="http://schemas.microsoft.com/office/drawing/2014/main" id="{E65AE219-12AF-6C4C-ADD5-389B0D983B31}"/>
              </a:ext>
            </a:extLst>
          </p:cNvPr>
          <p:cNvSpPr txBox="1"/>
          <p:nvPr/>
        </p:nvSpPr>
        <p:spPr>
          <a:xfrm>
            <a:off x="6898525" y="2525550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1" name="Google Shape;122;p17">
            <a:extLst>
              <a:ext uri="{FF2B5EF4-FFF2-40B4-BE49-F238E27FC236}">
                <a16:creationId xmlns:a16="http://schemas.microsoft.com/office/drawing/2014/main" id="{B10237E2-5060-6615-455B-E1F256DE6885}"/>
              </a:ext>
            </a:extLst>
          </p:cNvPr>
          <p:cNvSpPr txBox="1"/>
          <p:nvPr/>
        </p:nvSpPr>
        <p:spPr>
          <a:xfrm>
            <a:off x="2855450" y="14461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 = 2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" name="Google Shape;123;p17">
            <a:extLst>
              <a:ext uri="{FF2B5EF4-FFF2-40B4-BE49-F238E27FC236}">
                <a16:creationId xmlns:a16="http://schemas.microsoft.com/office/drawing/2014/main" id="{C92F0D12-14E6-949C-7553-BED73C16805E}"/>
              </a:ext>
            </a:extLst>
          </p:cNvPr>
          <p:cNvSpPr/>
          <p:nvPr/>
        </p:nvSpPr>
        <p:spPr>
          <a:xfrm>
            <a:off x="3849650" y="1944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4;p17">
            <a:extLst>
              <a:ext uri="{FF2B5EF4-FFF2-40B4-BE49-F238E27FC236}">
                <a16:creationId xmlns:a16="http://schemas.microsoft.com/office/drawing/2014/main" id="{5499496E-D593-F695-C592-0D664DAC68C3}"/>
              </a:ext>
            </a:extLst>
          </p:cNvPr>
          <p:cNvSpPr/>
          <p:nvPr/>
        </p:nvSpPr>
        <p:spPr>
          <a:xfrm>
            <a:off x="4611650" y="1944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25;p17">
            <a:extLst>
              <a:ext uri="{FF2B5EF4-FFF2-40B4-BE49-F238E27FC236}">
                <a16:creationId xmlns:a16="http://schemas.microsoft.com/office/drawing/2014/main" id="{02E96F1E-4635-EF0B-3E05-181EABD74CE5}"/>
              </a:ext>
            </a:extLst>
          </p:cNvPr>
          <p:cNvCxnSpPr/>
          <p:nvPr/>
        </p:nvCxnSpPr>
        <p:spPr>
          <a:xfrm flipH="1">
            <a:off x="3722100" y="3601850"/>
            <a:ext cx="382500" cy="12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5" name="Google Shape;126;p17">
            <a:extLst>
              <a:ext uri="{FF2B5EF4-FFF2-40B4-BE49-F238E27FC236}">
                <a16:creationId xmlns:a16="http://schemas.microsoft.com/office/drawing/2014/main" id="{7B3FD875-A68F-BE40-B1B7-DF64DCD59A86}"/>
              </a:ext>
            </a:extLst>
          </p:cNvPr>
          <p:cNvSpPr txBox="1"/>
          <p:nvPr/>
        </p:nvSpPr>
        <p:spPr>
          <a:xfrm>
            <a:off x="2991350" y="4987275"/>
            <a:ext cx="16572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구하기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w * x + 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S = 2 * x + 1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16" name="Google Shape;127;p17">
            <a:extLst>
              <a:ext uri="{FF2B5EF4-FFF2-40B4-BE49-F238E27FC236}">
                <a16:creationId xmlns:a16="http://schemas.microsoft.com/office/drawing/2014/main" id="{A192F13D-D308-8CD5-5854-2D915817946B}"/>
              </a:ext>
            </a:extLst>
          </p:cNvPr>
          <p:cNvSpPr txBox="1"/>
          <p:nvPr/>
        </p:nvSpPr>
        <p:spPr>
          <a:xfrm>
            <a:off x="2303000" y="3044700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 = 1 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" name="Google Shape;128;p17">
            <a:extLst>
              <a:ext uri="{FF2B5EF4-FFF2-40B4-BE49-F238E27FC236}">
                <a16:creationId xmlns:a16="http://schemas.microsoft.com/office/drawing/2014/main" id="{1A9B338A-3C35-0F55-1B38-D07FF564F565}"/>
              </a:ext>
            </a:extLst>
          </p:cNvPr>
          <p:cNvCxnSpPr/>
          <p:nvPr/>
        </p:nvCxnSpPr>
        <p:spPr>
          <a:xfrm>
            <a:off x="5066375" y="3593300"/>
            <a:ext cx="312900" cy="49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Google Shape;129;p17">
            <a:extLst>
              <a:ext uri="{FF2B5EF4-FFF2-40B4-BE49-F238E27FC236}">
                <a16:creationId xmlns:a16="http://schemas.microsoft.com/office/drawing/2014/main" id="{2BEB6ECA-1D60-55A4-832E-30B673A9A07A}"/>
              </a:ext>
            </a:extLst>
          </p:cNvPr>
          <p:cNvSpPr txBox="1"/>
          <p:nvPr/>
        </p:nvSpPr>
        <p:spPr>
          <a:xfrm>
            <a:off x="5523525" y="3823050"/>
            <a:ext cx="221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액티베이션 함수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(or linear)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x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19" name="Google Shape;130;p17">
            <a:extLst>
              <a:ext uri="{FF2B5EF4-FFF2-40B4-BE49-F238E27FC236}">
                <a16:creationId xmlns:a16="http://schemas.microsoft.com/office/drawing/2014/main" id="{0ECE30B5-7EA6-6520-DFD1-11211AE0503A}"/>
              </a:ext>
            </a:extLst>
          </p:cNvPr>
          <p:cNvGraphicFramePr/>
          <p:nvPr/>
        </p:nvGraphicFramePr>
        <p:xfrm>
          <a:off x="4572000" y="5440925"/>
          <a:ext cx="4065050" cy="1371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f(2*1 +1)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f(2*2 + 1) = 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99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F2F55-42DB-3AEA-C767-BD6C2274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하지만 결과값이 우리가 원하는 것이 아니면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Google Shape;136;p18">
            <a:extLst>
              <a:ext uri="{FF2B5EF4-FFF2-40B4-BE49-F238E27FC236}">
                <a16:creationId xmlns:a16="http://schemas.microsoft.com/office/drawing/2014/main" id="{F103F58E-F45B-B190-64AE-E6479816146A}"/>
              </a:ext>
            </a:extLst>
          </p:cNvPr>
          <p:cNvSpPr/>
          <p:nvPr/>
        </p:nvSpPr>
        <p:spPr>
          <a:xfrm>
            <a:off x="3684450" y="3498125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Neuron</a:t>
            </a:r>
            <a:endParaRPr sz="1700" b="1"/>
          </a:p>
        </p:txBody>
      </p:sp>
      <p:cxnSp>
        <p:nvCxnSpPr>
          <p:cNvPr id="5" name="Google Shape;137;p18">
            <a:extLst>
              <a:ext uri="{FF2B5EF4-FFF2-40B4-BE49-F238E27FC236}">
                <a16:creationId xmlns:a16="http://schemas.microsoft.com/office/drawing/2014/main" id="{215A7BE8-3C9A-42CF-0A8E-BAD4C80E688A}"/>
              </a:ext>
            </a:extLst>
          </p:cNvPr>
          <p:cNvCxnSpPr/>
          <p:nvPr/>
        </p:nvCxnSpPr>
        <p:spPr>
          <a:xfrm>
            <a:off x="2150600" y="3540600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" name="Google Shape;138;p18">
            <a:extLst>
              <a:ext uri="{FF2B5EF4-FFF2-40B4-BE49-F238E27FC236}">
                <a16:creationId xmlns:a16="http://schemas.microsoft.com/office/drawing/2014/main" id="{81BC113C-55B3-6AD8-72E8-38FC461665CD}"/>
              </a:ext>
            </a:extLst>
          </p:cNvPr>
          <p:cNvSpPr txBox="1"/>
          <p:nvPr/>
        </p:nvSpPr>
        <p:spPr>
          <a:xfrm>
            <a:off x="941900" y="3294175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 = 1</a:t>
            </a:r>
            <a:endParaRPr sz="1600" b="1"/>
          </a:p>
        </p:txBody>
      </p:sp>
      <p:cxnSp>
        <p:nvCxnSpPr>
          <p:cNvPr id="7" name="Google Shape;139;p18">
            <a:extLst>
              <a:ext uri="{FF2B5EF4-FFF2-40B4-BE49-F238E27FC236}">
                <a16:creationId xmlns:a16="http://schemas.microsoft.com/office/drawing/2014/main" id="{EAD9BEF8-532F-9BE1-E744-560AD98417E3}"/>
              </a:ext>
            </a:extLst>
          </p:cNvPr>
          <p:cNvCxnSpPr/>
          <p:nvPr/>
        </p:nvCxnSpPr>
        <p:spPr>
          <a:xfrm rot="10800000" flipH="1">
            <a:off x="2303000" y="4492500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" name="Google Shape;140;p18">
            <a:extLst>
              <a:ext uri="{FF2B5EF4-FFF2-40B4-BE49-F238E27FC236}">
                <a16:creationId xmlns:a16="http://schemas.microsoft.com/office/drawing/2014/main" id="{C31BA703-365D-86F3-3A7C-9C78492233FB}"/>
              </a:ext>
            </a:extLst>
          </p:cNvPr>
          <p:cNvSpPr txBox="1"/>
          <p:nvPr/>
        </p:nvSpPr>
        <p:spPr>
          <a:xfrm>
            <a:off x="968000" y="5122975"/>
            <a:ext cx="144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 = 1</a:t>
            </a:r>
            <a:endParaRPr sz="1600" b="1"/>
          </a:p>
        </p:txBody>
      </p:sp>
      <p:cxnSp>
        <p:nvCxnSpPr>
          <p:cNvPr id="9" name="Google Shape;141;p18">
            <a:extLst>
              <a:ext uri="{FF2B5EF4-FFF2-40B4-BE49-F238E27FC236}">
                <a16:creationId xmlns:a16="http://schemas.microsoft.com/office/drawing/2014/main" id="{4B67A7C0-BC77-DEA8-A666-96DB803937BC}"/>
              </a:ext>
            </a:extLst>
          </p:cNvPr>
          <p:cNvCxnSpPr/>
          <p:nvPr/>
        </p:nvCxnSpPr>
        <p:spPr>
          <a:xfrm rot="10800000" flipH="1">
            <a:off x="5154750" y="4186800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142;p18">
            <a:extLst>
              <a:ext uri="{FF2B5EF4-FFF2-40B4-BE49-F238E27FC236}">
                <a16:creationId xmlns:a16="http://schemas.microsoft.com/office/drawing/2014/main" id="{61EB573A-3106-21F8-0175-7D6D3C2D00E5}"/>
              </a:ext>
            </a:extLst>
          </p:cNvPr>
          <p:cNvSpPr txBox="1"/>
          <p:nvPr/>
        </p:nvSpPr>
        <p:spPr>
          <a:xfrm>
            <a:off x="6746125" y="3973350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1" name="Google Shape;143;p18">
            <a:extLst>
              <a:ext uri="{FF2B5EF4-FFF2-40B4-BE49-F238E27FC236}">
                <a16:creationId xmlns:a16="http://schemas.microsoft.com/office/drawing/2014/main" id="{98A971A5-CF49-BB4C-222F-284B1FFB9FB5}"/>
              </a:ext>
            </a:extLst>
          </p:cNvPr>
          <p:cNvSpPr txBox="1"/>
          <p:nvPr/>
        </p:nvSpPr>
        <p:spPr>
          <a:xfrm>
            <a:off x="2703050" y="28939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 = 2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" name="Google Shape;144;p18">
            <a:extLst>
              <a:ext uri="{FF2B5EF4-FFF2-40B4-BE49-F238E27FC236}">
                <a16:creationId xmlns:a16="http://schemas.microsoft.com/office/drawing/2014/main" id="{84546F1A-4EB3-D857-E7B9-BB30813CFF41}"/>
              </a:ext>
            </a:extLst>
          </p:cNvPr>
          <p:cNvSpPr/>
          <p:nvPr/>
        </p:nvSpPr>
        <p:spPr>
          <a:xfrm>
            <a:off x="3697250" y="33924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5;p18">
            <a:extLst>
              <a:ext uri="{FF2B5EF4-FFF2-40B4-BE49-F238E27FC236}">
                <a16:creationId xmlns:a16="http://schemas.microsoft.com/office/drawing/2014/main" id="{53E80A19-683C-50A9-D28D-C8B2A8D8F904}"/>
              </a:ext>
            </a:extLst>
          </p:cNvPr>
          <p:cNvSpPr/>
          <p:nvPr/>
        </p:nvSpPr>
        <p:spPr>
          <a:xfrm>
            <a:off x="4459250" y="33924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6;p18">
            <a:extLst>
              <a:ext uri="{FF2B5EF4-FFF2-40B4-BE49-F238E27FC236}">
                <a16:creationId xmlns:a16="http://schemas.microsoft.com/office/drawing/2014/main" id="{6FC04885-3EEC-889B-93FA-49993BDECEC2}"/>
              </a:ext>
            </a:extLst>
          </p:cNvPr>
          <p:cNvCxnSpPr/>
          <p:nvPr/>
        </p:nvCxnSpPr>
        <p:spPr>
          <a:xfrm flipH="1">
            <a:off x="3569100" y="5049650"/>
            <a:ext cx="383100" cy="73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5" name="Google Shape;147;p18">
            <a:extLst>
              <a:ext uri="{FF2B5EF4-FFF2-40B4-BE49-F238E27FC236}">
                <a16:creationId xmlns:a16="http://schemas.microsoft.com/office/drawing/2014/main" id="{CE5E3A07-4241-BFD3-1B87-265E1F186C71}"/>
              </a:ext>
            </a:extLst>
          </p:cNvPr>
          <p:cNvSpPr txBox="1"/>
          <p:nvPr/>
        </p:nvSpPr>
        <p:spPr>
          <a:xfrm>
            <a:off x="2651975" y="5784650"/>
            <a:ext cx="16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구하기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w * x = b</a:t>
            </a:r>
            <a:endParaRPr dirty="0"/>
          </a:p>
        </p:txBody>
      </p:sp>
      <p:sp>
        <p:nvSpPr>
          <p:cNvPr id="16" name="Google Shape;148;p18">
            <a:extLst>
              <a:ext uri="{FF2B5EF4-FFF2-40B4-BE49-F238E27FC236}">
                <a16:creationId xmlns:a16="http://schemas.microsoft.com/office/drawing/2014/main" id="{CF9AEF99-C4CC-2DC3-89D8-E7358C9B3F3D}"/>
              </a:ext>
            </a:extLst>
          </p:cNvPr>
          <p:cNvSpPr txBox="1"/>
          <p:nvPr/>
        </p:nvSpPr>
        <p:spPr>
          <a:xfrm>
            <a:off x="2150600" y="4492500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b: 바이어스 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" name="Google Shape;149;p18">
            <a:extLst>
              <a:ext uri="{FF2B5EF4-FFF2-40B4-BE49-F238E27FC236}">
                <a16:creationId xmlns:a16="http://schemas.microsoft.com/office/drawing/2014/main" id="{4E073C85-4BA7-73CD-9F98-988453A99072}"/>
              </a:ext>
            </a:extLst>
          </p:cNvPr>
          <p:cNvCxnSpPr/>
          <p:nvPr/>
        </p:nvCxnSpPr>
        <p:spPr>
          <a:xfrm>
            <a:off x="4913975" y="5041100"/>
            <a:ext cx="592800" cy="39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Google Shape;150;p18">
            <a:extLst>
              <a:ext uri="{FF2B5EF4-FFF2-40B4-BE49-F238E27FC236}">
                <a16:creationId xmlns:a16="http://schemas.microsoft.com/office/drawing/2014/main" id="{2306D459-0029-987F-2E15-E57E97746501}"/>
              </a:ext>
            </a:extLst>
          </p:cNvPr>
          <p:cNvSpPr txBox="1"/>
          <p:nvPr/>
        </p:nvSpPr>
        <p:spPr>
          <a:xfrm>
            <a:off x="5506775" y="4893800"/>
            <a:ext cx="2218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액티베이션 함수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(or linear)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x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" name="Google Shape;151;p18">
            <a:extLst>
              <a:ext uri="{FF2B5EF4-FFF2-40B4-BE49-F238E27FC236}">
                <a16:creationId xmlns:a16="http://schemas.microsoft.com/office/drawing/2014/main" id="{F2410C36-3CAD-8FA6-F28F-DDA065EDB272}"/>
              </a:ext>
            </a:extLst>
          </p:cNvPr>
          <p:cNvSpPr txBox="1"/>
          <p:nvPr/>
        </p:nvSpPr>
        <p:spPr>
          <a:xfrm>
            <a:off x="1727913" y="1421113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현재값</a:t>
            </a:r>
            <a:endParaRPr/>
          </a:p>
        </p:txBody>
      </p:sp>
      <p:sp>
        <p:nvSpPr>
          <p:cNvPr id="20" name="Google Shape;152;p18">
            <a:extLst>
              <a:ext uri="{FF2B5EF4-FFF2-40B4-BE49-F238E27FC236}">
                <a16:creationId xmlns:a16="http://schemas.microsoft.com/office/drawing/2014/main" id="{CEF19851-B02D-205E-AA6A-4E014AC90FC3}"/>
              </a:ext>
            </a:extLst>
          </p:cNvPr>
          <p:cNvSpPr txBox="1"/>
          <p:nvPr/>
        </p:nvSpPr>
        <p:spPr>
          <a:xfrm>
            <a:off x="6296550" y="1393700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기대값</a:t>
            </a:r>
            <a:endParaRPr/>
          </a:p>
        </p:txBody>
      </p:sp>
      <p:graphicFrame>
        <p:nvGraphicFramePr>
          <p:cNvPr id="21" name="Google Shape;153;p18">
            <a:extLst>
              <a:ext uri="{FF2B5EF4-FFF2-40B4-BE49-F238E27FC236}">
                <a16:creationId xmlns:a16="http://schemas.microsoft.com/office/drawing/2014/main" id="{CF6FD42C-FA32-80A2-D3F1-4C79FAE316D3}"/>
              </a:ext>
            </a:extLst>
          </p:cNvPr>
          <p:cNvGraphicFramePr/>
          <p:nvPr/>
        </p:nvGraphicFramePr>
        <p:xfrm>
          <a:off x="422000" y="1885550"/>
          <a:ext cx="3657025" cy="118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f(2*1 + 1)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oogle Shape;154;p18">
            <a:extLst>
              <a:ext uri="{FF2B5EF4-FFF2-40B4-BE49-F238E27FC236}">
                <a16:creationId xmlns:a16="http://schemas.microsoft.com/office/drawing/2014/main" id="{35CCE46B-75A2-9EA7-2643-483B2877961C}"/>
              </a:ext>
            </a:extLst>
          </p:cNvPr>
          <p:cNvGraphicFramePr/>
          <p:nvPr/>
        </p:nvGraphicFramePr>
        <p:xfrm>
          <a:off x="4787363" y="1885550"/>
          <a:ext cx="3657025" cy="118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f(</a:t>
                      </a:r>
                      <a:r>
                        <a:rPr lang="en" b="1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"/>
                        <a:t>*1 + </a:t>
                      </a:r>
                      <a:r>
                        <a:rPr lang="en" b="1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"/>
                        <a:t>) = </a:t>
                      </a:r>
                      <a:r>
                        <a:rPr lang="en" b="1">
                          <a:solidFill>
                            <a:srgbClr val="FF0000"/>
                          </a:solidFill>
                        </a:rPr>
                        <a:t>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996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EBFE0-F966-C88B-F753-BCE2CFE1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계수 </a:t>
            </a:r>
            <a:r>
              <a:rPr lang="en-US" altLang="ko-KR" dirty="0"/>
              <a:t>W </a:t>
            </a:r>
            <a:r>
              <a:rPr lang="ko-KR" altLang="en-US" dirty="0"/>
              <a:t>및 </a:t>
            </a:r>
            <a:r>
              <a:rPr lang="en-US" altLang="ko-KR" dirty="0"/>
              <a:t>bias b</a:t>
            </a:r>
            <a:r>
              <a:rPr lang="ko-KR" altLang="en-US" dirty="0"/>
              <a:t>의 업데이트 </a:t>
            </a:r>
          </a:p>
        </p:txBody>
      </p:sp>
      <p:sp>
        <p:nvSpPr>
          <p:cNvPr id="4" name="Google Shape;160;p19">
            <a:extLst>
              <a:ext uri="{FF2B5EF4-FFF2-40B4-BE49-F238E27FC236}">
                <a16:creationId xmlns:a16="http://schemas.microsoft.com/office/drawing/2014/main" id="{8D6D0192-32C7-5752-E358-0F80CA559239}"/>
              </a:ext>
            </a:extLst>
          </p:cNvPr>
          <p:cNvSpPr txBox="1"/>
          <p:nvPr/>
        </p:nvSpPr>
        <p:spPr>
          <a:xfrm>
            <a:off x="430925" y="1421100"/>
            <a:ext cx="541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경사강하법과 체인룰에 의해서 w, b를 업데이트 하는 공식을 얻음 </a:t>
            </a:r>
            <a:endParaRPr/>
          </a:p>
        </p:txBody>
      </p:sp>
      <p:pic>
        <p:nvPicPr>
          <p:cNvPr id="5" name="Google Shape;161;p19">
            <a:extLst>
              <a:ext uri="{FF2B5EF4-FFF2-40B4-BE49-F238E27FC236}">
                <a16:creationId xmlns:a16="http://schemas.microsoft.com/office/drawing/2014/main" id="{5A006BBA-2145-EF8D-0ACB-5196982FDE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0788" y="2142875"/>
            <a:ext cx="23145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2;p19">
            <a:extLst>
              <a:ext uri="{FF2B5EF4-FFF2-40B4-BE49-F238E27FC236}">
                <a16:creationId xmlns:a16="http://schemas.microsoft.com/office/drawing/2014/main" id="{A880BC49-46BE-8E56-2C35-AFF1BD8AB238}"/>
              </a:ext>
            </a:extLst>
          </p:cNvPr>
          <p:cNvSpPr/>
          <p:nvPr/>
        </p:nvSpPr>
        <p:spPr>
          <a:xfrm>
            <a:off x="3836850" y="2431325"/>
            <a:ext cx="1470300" cy="140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Neuron</a:t>
            </a:r>
            <a:endParaRPr sz="1700" b="1"/>
          </a:p>
        </p:txBody>
      </p:sp>
      <p:cxnSp>
        <p:nvCxnSpPr>
          <p:cNvPr id="7" name="Google Shape;163;p19">
            <a:extLst>
              <a:ext uri="{FF2B5EF4-FFF2-40B4-BE49-F238E27FC236}">
                <a16:creationId xmlns:a16="http://schemas.microsoft.com/office/drawing/2014/main" id="{5F4521E1-49FF-3B37-54BA-B89A7FB4917F}"/>
              </a:ext>
            </a:extLst>
          </p:cNvPr>
          <p:cNvCxnSpPr/>
          <p:nvPr/>
        </p:nvCxnSpPr>
        <p:spPr>
          <a:xfrm>
            <a:off x="2303000" y="2473800"/>
            <a:ext cx="1580700" cy="39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8" name="Google Shape;164;p19">
            <a:extLst>
              <a:ext uri="{FF2B5EF4-FFF2-40B4-BE49-F238E27FC236}">
                <a16:creationId xmlns:a16="http://schemas.microsoft.com/office/drawing/2014/main" id="{E960D90C-97E9-22BF-6A5C-1367CFF64422}"/>
              </a:ext>
            </a:extLst>
          </p:cNvPr>
          <p:cNvSpPr txBox="1"/>
          <p:nvPr/>
        </p:nvSpPr>
        <p:spPr>
          <a:xfrm>
            <a:off x="1470200" y="22273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Input x</a:t>
            </a:r>
            <a:endParaRPr sz="1600" b="1"/>
          </a:p>
        </p:txBody>
      </p:sp>
      <p:cxnSp>
        <p:nvCxnSpPr>
          <p:cNvPr id="9" name="Google Shape;165;p19">
            <a:extLst>
              <a:ext uri="{FF2B5EF4-FFF2-40B4-BE49-F238E27FC236}">
                <a16:creationId xmlns:a16="http://schemas.microsoft.com/office/drawing/2014/main" id="{DEA7B39D-4930-9E5E-7C10-358D9515F74F}"/>
              </a:ext>
            </a:extLst>
          </p:cNvPr>
          <p:cNvCxnSpPr/>
          <p:nvPr/>
        </p:nvCxnSpPr>
        <p:spPr>
          <a:xfrm rot="10800000" flipH="1">
            <a:off x="2455400" y="3425700"/>
            <a:ext cx="1445400" cy="87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0" name="Google Shape;166;p19">
            <a:extLst>
              <a:ext uri="{FF2B5EF4-FFF2-40B4-BE49-F238E27FC236}">
                <a16:creationId xmlns:a16="http://schemas.microsoft.com/office/drawing/2014/main" id="{B41C5432-0261-BC3F-0D4F-9B0375E622F5}"/>
              </a:ext>
            </a:extLst>
          </p:cNvPr>
          <p:cNvSpPr txBox="1"/>
          <p:nvPr/>
        </p:nvSpPr>
        <p:spPr>
          <a:xfrm>
            <a:off x="1622600" y="4056175"/>
            <a:ext cx="9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Bias b</a:t>
            </a:r>
            <a:endParaRPr sz="1600" b="1"/>
          </a:p>
        </p:txBody>
      </p:sp>
      <p:cxnSp>
        <p:nvCxnSpPr>
          <p:cNvPr id="11" name="Google Shape;167;p19">
            <a:extLst>
              <a:ext uri="{FF2B5EF4-FFF2-40B4-BE49-F238E27FC236}">
                <a16:creationId xmlns:a16="http://schemas.microsoft.com/office/drawing/2014/main" id="{13E3A936-8F84-FCEB-02E2-BF016C690E03}"/>
              </a:ext>
            </a:extLst>
          </p:cNvPr>
          <p:cNvCxnSpPr/>
          <p:nvPr/>
        </p:nvCxnSpPr>
        <p:spPr>
          <a:xfrm rot="10800000" flipH="1">
            <a:off x="5307150" y="3120000"/>
            <a:ext cx="1551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2" name="Google Shape;168;p19">
            <a:extLst>
              <a:ext uri="{FF2B5EF4-FFF2-40B4-BE49-F238E27FC236}">
                <a16:creationId xmlns:a16="http://schemas.microsoft.com/office/drawing/2014/main" id="{162439CF-290B-7BB1-48A9-D5F724B02A00}"/>
              </a:ext>
            </a:extLst>
          </p:cNvPr>
          <p:cNvSpPr txBox="1"/>
          <p:nvPr/>
        </p:nvSpPr>
        <p:spPr>
          <a:xfrm>
            <a:off x="6898525" y="2906550"/>
            <a:ext cx="131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y</a:t>
            </a:r>
            <a:endParaRPr sz="1600" b="1"/>
          </a:p>
        </p:txBody>
      </p:sp>
      <p:sp>
        <p:nvSpPr>
          <p:cNvPr id="13" name="Google Shape;169;p19">
            <a:extLst>
              <a:ext uri="{FF2B5EF4-FFF2-40B4-BE49-F238E27FC236}">
                <a16:creationId xmlns:a16="http://schemas.microsoft.com/office/drawing/2014/main" id="{FBA4F01D-4501-09EE-6A9B-B0076609F62A}"/>
              </a:ext>
            </a:extLst>
          </p:cNvPr>
          <p:cNvSpPr txBox="1"/>
          <p:nvPr/>
        </p:nvSpPr>
        <p:spPr>
          <a:xfrm>
            <a:off x="2855450" y="18271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w: 계수, 가중치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" name="Google Shape;170;p19">
            <a:extLst>
              <a:ext uri="{FF2B5EF4-FFF2-40B4-BE49-F238E27FC236}">
                <a16:creationId xmlns:a16="http://schemas.microsoft.com/office/drawing/2014/main" id="{7DAA0C61-C3C1-8B1A-E8AE-7C387C39EEBA}"/>
              </a:ext>
            </a:extLst>
          </p:cNvPr>
          <p:cNvSpPr/>
          <p:nvPr/>
        </p:nvSpPr>
        <p:spPr>
          <a:xfrm>
            <a:off x="3849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1;p19">
            <a:extLst>
              <a:ext uri="{FF2B5EF4-FFF2-40B4-BE49-F238E27FC236}">
                <a16:creationId xmlns:a16="http://schemas.microsoft.com/office/drawing/2014/main" id="{B2082137-8C12-99FF-10C0-396F69783CEB}"/>
              </a:ext>
            </a:extLst>
          </p:cNvPr>
          <p:cNvSpPr/>
          <p:nvPr/>
        </p:nvSpPr>
        <p:spPr>
          <a:xfrm>
            <a:off x="4611650" y="2325650"/>
            <a:ext cx="688500" cy="1657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72;p19">
            <a:extLst>
              <a:ext uri="{FF2B5EF4-FFF2-40B4-BE49-F238E27FC236}">
                <a16:creationId xmlns:a16="http://schemas.microsoft.com/office/drawing/2014/main" id="{A2AE59FF-24ED-4865-038A-2B704B451E30}"/>
              </a:ext>
            </a:extLst>
          </p:cNvPr>
          <p:cNvCxnSpPr/>
          <p:nvPr/>
        </p:nvCxnSpPr>
        <p:spPr>
          <a:xfrm flipH="1">
            <a:off x="3722100" y="3982850"/>
            <a:ext cx="382500" cy="12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7" name="Google Shape;173;p19">
            <a:extLst>
              <a:ext uri="{FF2B5EF4-FFF2-40B4-BE49-F238E27FC236}">
                <a16:creationId xmlns:a16="http://schemas.microsoft.com/office/drawing/2014/main" id="{D08224FE-A9D1-B137-FC78-D4B2887D50A0}"/>
              </a:ext>
            </a:extLst>
          </p:cNvPr>
          <p:cNvSpPr txBox="1"/>
          <p:nvPr/>
        </p:nvSpPr>
        <p:spPr>
          <a:xfrm>
            <a:off x="2991350" y="5368275"/>
            <a:ext cx="16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구하기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w * x + b</a:t>
            </a:r>
            <a:endParaRPr dirty="0"/>
          </a:p>
        </p:txBody>
      </p:sp>
      <p:sp>
        <p:nvSpPr>
          <p:cNvPr id="18" name="Google Shape;174;p19">
            <a:extLst>
              <a:ext uri="{FF2B5EF4-FFF2-40B4-BE49-F238E27FC236}">
                <a16:creationId xmlns:a16="http://schemas.microsoft.com/office/drawing/2014/main" id="{F12BBD04-5456-0132-7815-284659F7BF4A}"/>
              </a:ext>
            </a:extLst>
          </p:cNvPr>
          <p:cNvSpPr txBox="1"/>
          <p:nvPr/>
        </p:nvSpPr>
        <p:spPr>
          <a:xfrm>
            <a:off x="2303000" y="3425700"/>
            <a:ext cx="12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b: 바이어스  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9" name="Google Shape;175;p19">
            <a:extLst>
              <a:ext uri="{FF2B5EF4-FFF2-40B4-BE49-F238E27FC236}">
                <a16:creationId xmlns:a16="http://schemas.microsoft.com/office/drawing/2014/main" id="{BCA0CDBB-E885-8398-CBA1-C9EAC48F3279}"/>
              </a:ext>
            </a:extLst>
          </p:cNvPr>
          <p:cNvCxnSpPr/>
          <p:nvPr/>
        </p:nvCxnSpPr>
        <p:spPr>
          <a:xfrm>
            <a:off x="5066375" y="3974300"/>
            <a:ext cx="822900" cy="74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0" name="Google Shape;176;p19">
            <a:extLst>
              <a:ext uri="{FF2B5EF4-FFF2-40B4-BE49-F238E27FC236}">
                <a16:creationId xmlns:a16="http://schemas.microsoft.com/office/drawing/2014/main" id="{4EB86739-B4DC-888A-7283-E3D483C6AD48}"/>
              </a:ext>
            </a:extLst>
          </p:cNvPr>
          <p:cNvSpPr txBox="1"/>
          <p:nvPr/>
        </p:nvSpPr>
        <p:spPr>
          <a:xfrm>
            <a:off x="5387550" y="4698350"/>
            <a:ext cx="221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액티베이션 함수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(or linear)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x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21" name="Google Shape;177;p19">
            <a:extLst>
              <a:ext uri="{FF2B5EF4-FFF2-40B4-BE49-F238E27FC236}">
                <a16:creationId xmlns:a16="http://schemas.microsoft.com/office/drawing/2014/main" id="{346D31B4-C9DC-9067-8563-01D9A3EE17D7}"/>
              </a:ext>
            </a:extLst>
          </p:cNvPr>
          <p:cNvSpPr txBox="1"/>
          <p:nvPr/>
        </p:nvSpPr>
        <p:spPr>
          <a:xfrm>
            <a:off x="6497175" y="1527275"/>
            <a:ext cx="221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W와 b의 에러를 함수로 표현하면 </a:t>
            </a:r>
            <a:endParaRPr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09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DC715-1DC0-2A3D-7EA2-15FCA6B6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경사강하법</a:t>
            </a:r>
          </a:p>
        </p:txBody>
      </p:sp>
      <p:pic>
        <p:nvPicPr>
          <p:cNvPr id="4" name="Google Shape;183;p20">
            <a:extLst>
              <a:ext uri="{FF2B5EF4-FFF2-40B4-BE49-F238E27FC236}">
                <a16:creationId xmlns:a16="http://schemas.microsoft.com/office/drawing/2014/main" id="{0D0E0D7C-231B-C797-7510-6D8071D279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8763" y="1720142"/>
            <a:ext cx="6086475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9F01C-9201-29F6-12A7-909B36337304}"/>
              </a:ext>
            </a:extLst>
          </p:cNvPr>
          <p:cNvSpPr txBox="1"/>
          <p:nvPr/>
        </p:nvSpPr>
        <p:spPr>
          <a:xfrm>
            <a:off x="7615238" y="2256817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대표적인 에러함수인 </a:t>
            </a:r>
            <a:r>
              <a:rPr lang="en-US" altLang="ko-KR" dirty="0"/>
              <a:t>MSE</a:t>
            </a:r>
            <a:r>
              <a:rPr lang="ko-KR" altLang="en-US" dirty="0"/>
              <a:t>함수를 </a:t>
            </a:r>
            <a:endParaRPr lang="en-US" altLang="ko-KR" dirty="0"/>
          </a:p>
          <a:p>
            <a:r>
              <a:rPr lang="ko-KR" altLang="en-US" dirty="0"/>
              <a:t>이용해서 경사강하법 시행 </a:t>
            </a:r>
          </a:p>
        </p:txBody>
      </p:sp>
    </p:spTree>
    <p:extLst>
      <p:ext uri="{BB962C8B-B14F-4D97-AF65-F5344CB8AC3E}">
        <p14:creationId xmlns:p14="http://schemas.microsoft.com/office/powerpoint/2010/main" val="210937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A574D-F2BB-B95E-F7C0-4B8B6308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,</a:t>
            </a:r>
            <a:r>
              <a:rPr lang="ko-KR" altLang="en-US" dirty="0"/>
              <a:t> 딥러닝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4B0F217-7858-0AF1-6113-90B3838371B3}"/>
              </a:ext>
            </a:extLst>
          </p:cNvPr>
          <p:cNvSpPr/>
          <p:nvPr/>
        </p:nvSpPr>
        <p:spPr>
          <a:xfrm>
            <a:off x="1744717" y="1690688"/>
            <a:ext cx="6243145" cy="40990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인공지능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6E4A46A-8E61-AFCD-9A3D-A507B154611A}"/>
              </a:ext>
            </a:extLst>
          </p:cNvPr>
          <p:cNvSpPr/>
          <p:nvPr/>
        </p:nvSpPr>
        <p:spPr>
          <a:xfrm>
            <a:off x="2995448" y="2869324"/>
            <a:ext cx="4519449" cy="28377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머신러닝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기계학습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4308E2-6B8F-1A8C-398E-642A4DFF66BA}"/>
              </a:ext>
            </a:extLst>
          </p:cNvPr>
          <p:cNvSpPr/>
          <p:nvPr/>
        </p:nvSpPr>
        <p:spPr>
          <a:xfrm>
            <a:off x="4209393" y="4198882"/>
            <a:ext cx="2864069" cy="139262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딥러닝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6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7D798-BCF0-6A2E-8344-7799EA05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업데이트 하는 공식 </a:t>
            </a:r>
          </a:p>
        </p:txBody>
      </p:sp>
      <p:pic>
        <p:nvPicPr>
          <p:cNvPr id="4" name="Google Shape;189;p21">
            <a:extLst>
              <a:ext uri="{FF2B5EF4-FFF2-40B4-BE49-F238E27FC236}">
                <a16:creationId xmlns:a16="http://schemas.microsoft.com/office/drawing/2014/main" id="{AD8D9E53-81D1-BF34-4D30-932C32633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5875" y="1693242"/>
            <a:ext cx="25050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0;p21">
            <a:extLst>
              <a:ext uri="{FF2B5EF4-FFF2-40B4-BE49-F238E27FC236}">
                <a16:creationId xmlns:a16="http://schemas.microsoft.com/office/drawing/2014/main" id="{5D6BE9C0-2681-79EC-556A-949D0EEB80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75" y="2362192"/>
            <a:ext cx="27527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1;p21">
            <a:extLst>
              <a:ext uri="{FF2B5EF4-FFF2-40B4-BE49-F238E27FC236}">
                <a16:creationId xmlns:a16="http://schemas.microsoft.com/office/drawing/2014/main" id="{27A182BC-2056-C132-3917-25995D99696A}"/>
              </a:ext>
            </a:extLst>
          </p:cNvPr>
          <p:cNvSpPr txBox="1"/>
          <p:nvPr/>
        </p:nvSpPr>
        <p:spPr>
          <a:xfrm>
            <a:off x="742650" y="3318975"/>
            <a:ext cx="594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런닝 레이트는 작으면 트레이닝 속도가 늦고 크면 트레이닝 도중에 W, b값 업데이트를 못 얻을 수 있다. </a:t>
            </a:r>
            <a:endParaRPr/>
          </a:p>
        </p:txBody>
      </p:sp>
      <p:sp>
        <p:nvSpPr>
          <p:cNvPr id="7" name="Google Shape;192;p21">
            <a:extLst>
              <a:ext uri="{FF2B5EF4-FFF2-40B4-BE49-F238E27FC236}">
                <a16:creationId xmlns:a16="http://schemas.microsoft.com/office/drawing/2014/main" id="{C7FBC76E-B9D7-81DE-740D-ADB3BFB889FD}"/>
              </a:ext>
            </a:extLst>
          </p:cNvPr>
          <p:cNvSpPr/>
          <p:nvPr/>
        </p:nvSpPr>
        <p:spPr>
          <a:xfrm>
            <a:off x="2924750" y="1784688"/>
            <a:ext cx="513600" cy="577500"/>
          </a:xfrm>
          <a:prstGeom prst="ellipse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3;p21">
            <a:extLst>
              <a:ext uri="{FF2B5EF4-FFF2-40B4-BE49-F238E27FC236}">
                <a16:creationId xmlns:a16="http://schemas.microsoft.com/office/drawing/2014/main" id="{9BC390A6-C9D8-FD63-79A1-B6AEDD0691F9}"/>
              </a:ext>
            </a:extLst>
          </p:cNvPr>
          <p:cNvSpPr/>
          <p:nvPr/>
        </p:nvSpPr>
        <p:spPr>
          <a:xfrm>
            <a:off x="2924750" y="2394288"/>
            <a:ext cx="513600" cy="577500"/>
          </a:xfrm>
          <a:prstGeom prst="ellipse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94;p21">
            <a:extLst>
              <a:ext uri="{FF2B5EF4-FFF2-40B4-BE49-F238E27FC236}">
                <a16:creationId xmlns:a16="http://schemas.microsoft.com/office/drawing/2014/main" id="{91DCFAE8-8E57-AA11-7A77-58701EECA4AF}"/>
              </a:ext>
            </a:extLst>
          </p:cNvPr>
          <p:cNvCxnSpPr>
            <a:stCxn id="7" idx="6"/>
          </p:cNvCxnSpPr>
          <p:nvPr/>
        </p:nvCxnSpPr>
        <p:spPr>
          <a:xfrm>
            <a:off x="3438350" y="2073438"/>
            <a:ext cx="7425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95;p21">
            <a:extLst>
              <a:ext uri="{FF2B5EF4-FFF2-40B4-BE49-F238E27FC236}">
                <a16:creationId xmlns:a16="http://schemas.microsoft.com/office/drawing/2014/main" id="{F4C80185-AC34-BB59-1B8C-E9BB69C65AFF}"/>
              </a:ext>
            </a:extLst>
          </p:cNvPr>
          <p:cNvCxnSpPr>
            <a:stCxn id="8" idx="6"/>
          </p:cNvCxnSpPr>
          <p:nvPr/>
        </p:nvCxnSpPr>
        <p:spPr>
          <a:xfrm rot="10800000" flipH="1">
            <a:off x="3438350" y="2301138"/>
            <a:ext cx="733200" cy="38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96;p21">
            <a:extLst>
              <a:ext uri="{FF2B5EF4-FFF2-40B4-BE49-F238E27FC236}">
                <a16:creationId xmlns:a16="http://schemas.microsoft.com/office/drawing/2014/main" id="{B19349B7-FF89-7E44-C944-1CD9E64ED56A}"/>
              </a:ext>
            </a:extLst>
          </p:cNvPr>
          <p:cNvSpPr txBox="1"/>
          <p:nvPr/>
        </p:nvSpPr>
        <p:spPr>
          <a:xfrm>
            <a:off x="4245000" y="1852025"/>
            <a:ext cx="250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97;p21">
            <a:extLst>
              <a:ext uri="{FF2B5EF4-FFF2-40B4-BE49-F238E27FC236}">
                <a16:creationId xmlns:a16="http://schemas.microsoft.com/office/drawing/2014/main" id="{752DAA57-E570-DEEE-CDD2-2D2665C04C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213" y="1913675"/>
            <a:ext cx="23145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98;p21">
            <a:extLst>
              <a:ext uri="{FF2B5EF4-FFF2-40B4-BE49-F238E27FC236}">
                <a16:creationId xmlns:a16="http://schemas.microsoft.com/office/drawing/2014/main" id="{3226F254-A5E2-921A-C378-B8CB87C821B8}"/>
              </a:ext>
            </a:extLst>
          </p:cNvPr>
          <p:cNvSpPr txBox="1"/>
          <p:nvPr/>
        </p:nvSpPr>
        <p:spPr>
          <a:xfrm>
            <a:off x="6615800" y="2105550"/>
            <a:ext cx="2314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함수를 편미분하고 체인룰이라는 법칙을 사용해서 얻어낸다.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9449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EAA7F-EB33-D7FE-6230-CECBDC98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계수 </a:t>
            </a:r>
            <a:r>
              <a:rPr lang="en-US" altLang="ko-KR" dirty="0"/>
              <a:t>W </a:t>
            </a:r>
            <a:r>
              <a:rPr lang="ko-KR" altLang="en-US" dirty="0"/>
              <a:t>업데이트 </a:t>
            </a:r>
            <a:r>
              <a:rPr lang="ko-KR" altLang="en-US" dirty="0" err="1"/>
              <a:t>체인룰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F65044-7F48-C5F3-44D2-679B78D0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71" y="1443818"/>
            <a:ext cx="6439458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68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63A8F-9AC0-D5A5-C910-05860D48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Bias</a:t>
            </a:r>
            <a:r>
              <a:rPr lang="ko-KR" altLang="en-US" dirty="0"/>
              <a:t> 업데이트 </a:t>
            </a:r>
            <a:r>
              <a:rPr lang="ko-KR" altLang="en-US" dirty="0" err="1"/>
              <a:t>체인룰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71658-9FAB-7930-A732-CE18F8A0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1808044"/>
            <a:ext cx="6226080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25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90A098C-411F-12D0-2430-EB160742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단일노드</a:t>
            </a:r>
            <a:r>
              <a:rPr lang="ko-KR" altLang="en-US" dirty="0"/>
              <a:t> 신경망 </a:t>
            </a:r>
            <a:r>
              <a:rPr lang="en-US" altLang="ko-KR" dirty="0"/>
              <a:t> feed-forward</a:t>
            </a:r>
            <a:r>
              <a:rPr lang="ko-KR" altLang="en-US" dirty="0"/>
              <a:t>실습  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977C69-CA4B-D91A-020B-CB9E63E4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단일노드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구현하고</a:t>
            </a:r>
            <a:r>
              <a:rPr lang="en-US" altLang="ko-KR" dirty="0"/>
              <a:t>, feed-forward</a:t>
            </a:r>
            <a:r>
              <a:rPr lang="ko-KR" altLang="en-US" dirty="0"/>
              <a:t>를 실습함 </a:t>
            </a:r>
            <a:endParaRPr lang="en-US" altLang="ko-KR" dirty="0"/>
          </a:p>
          <a:p>
            <a:r>
              <a:rPr lang="ko-KR" altLang="en-US" dirty="0"/>
              <a:t>크롬에서 본인</a:t>
            </a:r>
            <a:r>
              <a:rPr lang="en-US" altLang="ko-KR" dirty="0"/>
              <a:t> google ID</a:t>
            </a:r>
            <a:r>
              <a:rPr lang="ko-KR" altLang="en-US" dirty="0"/>
              <a:t>로 로그인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46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D77-5B22-B1D9-822D-75A55D6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파일을 사용하는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D9A2-9830-3671-BD60-FAD7B55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351338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18CE2-1EAC-A5C4-714F-27DB4398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5531"/>
            <a:ext cx="5059017" cy="34642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DDE2E5-EE3C-006F-0F4E-FFEBAC929F65}"/>
              </a:ext>
            </a:extLst>
          </p:cNvPr>
          <p:cNvSpPr/>
          <p:nvPr/>
        </p:nvSpPr>
        <p:spPr>
          <a:xfrm>
            <a:off x="3935896" y="2753732"/>
            <a:ext cx="1033669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ACD5A-F0F2-DFBE-1EF9-756D308D8C26}"/>
              </a:ext>
            </a:extLst>
          </p:cNvPr>
          <p:cNvSpPr txBox="1"/>
          <p:nvPr/>
        </p:nvSpPr>
        <p:spPr>
          <a:xfrm>
            <a:off x="5897217" y="241583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선택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2F53B1-A9E1-5A9C-1C74-D65CDC354AA4}"/>
              </a:ext>
            </a:extLst>
          </p:cNvPr>
          <p:cNvCxnSpPr>
            <a:stCxn id="7" idx="1"/>
          </p:cNvCxnSpPr>
          <p:nvPr/>
        </p:nvCxnSpPr>
        <p:spPr>
          <a:xfrm flipH="1">
            <a:off x="4937973" y="2600501"/>
            <a:ext cx="959244" cy="27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AA1E35-2160-E158-056D-422C84BB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5" y="2892100"/>
            <a:ext cx="5059015" cy="34563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C753B4-E3B3-CDCF-29CE-37B26DB26A76}"/>
              </a:ext>
            </a:extLst>
          </p:cNvPr>
          <p:cNvSpPr/>
          <p:nvPr/>
        </p:nvSpPr>
        <p:spPr>
          <a:xfrm>
            <a:off x="6294785" y="341981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B9A217-04FC-3B70-89CA-9AD71C46941B}"/>
              </a:ext>
            </a:extLst>
          </p:cNvPr>
          <p:cNvCxnSpPr>
            <a:cxnSpLocks/>
          </p:cNvCxnSpPr>
          <p:nvPr/>
        </p:nvCxnSpPr>
        <p:spPr>
          <a:xfrm flipH="1">
            <a:off x="7387683" y="2753637"/>
            <a:ext cx="1094165" cy="728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638E0-2890-1C50-77BA-F99370DCDE2E}"/>
              </a:ext>
            </a:extLst>
          </p:cNvPr>
          <p:cNvSpPr txBox="1"/>
          <p:nvPr/>
        </p:nvSpPr>
        <p:spPr>
          <a:xfrm>
            <a:off x="7807352" y="2384305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JD-</a:t>
            </a:r>
            <a:r>
              <a:rPr lang="en-US" altLang="ko-KR" dirty="0" err="1"/>
              <a:t>edu</a:t>
            </a:r>
            <a:r>
              <a:rPr lang="en-US" altLang="ko-KR" dirty="0"/>
              <a:t>/</a:t>
            </a:r>
            <a:r>
              <a:rPr lang="en-US" altLang="ko-KR" dirty="0" err="1"/>
              <a:t>deep_learning_class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77A554-1553-C105-FFE7-C500110FF254}"/>
              </a:ext>
            </a:extLst>
          </p:cNvPr>
          <p:cNvSpPr/>
          <p:nvPr/>
        </p:nvSpPr>
        <p:spPr>
          <a:xfrm>
            <a:off x="6468206" y="433068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E1CA78-A882-1349-D58B-B98F4DB6E0D2}"/>
              </a:ext>
            </a:extLst>
          </p:cNvPr>
          <p:cNvCxnSpPr>
            <a:cxnSpLocks/>
          </p:cNvCxnSpPr>
          <p:nvPr/>
        </p:nvCxnSpPr>
        <p:spPr>
          <a:xfrm flipH="1" flipV="1">
            <a:off x="7704935" y="4620298"/>
            <a:ext cx="871506" cy="729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E0539-FB29-A170-AAD3-38D4D8E108B7}"/>
              </a:ext>
            </a:extLst>
          </p:cNvPr>
          <p:cNvSpPr txBox="1"/>
          <p:nvPr/>
        </p:nvSpPr>
        <p:spPr>
          <a:xfrm>
            <a:off x="7685407" y="5370076"/>
            <a:ext cx="280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feed-</a:t>
            </a:r>
            <a:r>
              <a:rPr lang="en-US" altLang="ko-KR" dirty="0" err="1"/>
              <a:t>forward.ipynb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</a:p>
        </p:txBody>
      </p:sp>
    </p:spTree>
    <p:extLst>
      <p:ext uri="{BB962C8B-B14F-4D97-AF65-F5344CB8AC3E}">
        <p14:creationId xmlns:p14="http://schemas.microsoft.com/office/powerpoint/2010/main" val="2652684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095125E-D534-A9A3-149F-8E589A42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 err="1"/>
              <a:t>단일노드</a:t>
            </a:r>
            <a:r>
              <a:rPr lang="ko-KR" altLang="en-US" dirty="0"/>
              <a:t> 신경망 </a:t>
            </a:r>
            <a:r>
              <a:rPr lang="en-US" altLang="ko-KR" dirty="0"/>
              <a:t> feed-forward</a:t>
            </a:r>
            <a:r>
              <a:rPr lang="ko-KR" altLang="en-US" dirty="0"/>
              <a:t>실습  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A945D19-494E-A503-C18D-D13C50DC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단일노드</a:t>
            </a:r>
            <a:r>
              <a:rPr lang="ko-KR" altLang="en-US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구현하고</a:t>
            </a:r>
            <a:r>
              <a:rPr lang="en-US" altLang="ko-KR" dirty="0"/>
              <a:t>, back-propagation</a:t>
            </a:r>
            <a:r>
              <a:rPr lang="ko-KR" altLang="en-US" dirty="0"/>
              <a:t>을 실습함 </a:t>
            </a:r>
            <a:endParaRPr lang="en-US" altLang="ko-KR" dirty="0"/>
          </a:p>
          <a:p>
            <a:r>
              <a:rPr lang="ko-KR" altLang="en-US" dirty="0"/>
              <a:t>크롬에서 본인</a:t>
            </a:r>
            <a:r>
              <a:rPr lang="en-US" altLang="ko-KR" dirty="0"/>
              <a:t> google ID</a:t>
            </a:r>
            <a:r>
              <a:rPr lang="ko-KR" altLang="en-US" dirty="0"/>
              <a:t>로 로그인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648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7D77-5B22-B1D9-822D-75A55D6A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파일을 사용하는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D9A2-9830-3671-BD60-FAD7B55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1883" cy="4351338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에 접속 </a:t>
            </a:r>
            <a: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/>
            </a:r>
            <a:br>
              <a:rPr lang="en-US" altLang="ko-KR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altLang="ko-KR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/>
              </a:rPr>
              <a:t>https://colab.research.google.com/</a:t>
            </a:r>
            <a:endParaRPr lang="en-US" altLang="ko-KR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18CE2-1EAC-A5C4-714F-27DB4398E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5531"/>
            <a:ext cx="5059017" cy="34642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DDE2E5-EE3C-006F-0F4E-FFEBAC929F65}"/>
              </a:ext>
            </a:extLst>
          </p:cNvPr>
          <p:cNvSpPr/>
          <p:nvPr/>
        </p:nvSpPr>
        <p:spPr>
          <a:xfrm>
            <a:off x="3935896" y="2753732"/>
            <a:ext cx="1033669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ACD5A-F0F2-DFBE-1EF9-756D308D8C26}"/>
              </a:ext>
            </a:extLst>
          </p:cNvPr>
          <p:cNvSpPr txBox="1"/>
          <p:nvPr/>
        </p:nvSpPr>
        <p:spPr>
          <a:xfrm>
            <a:off x="5897217" y="241583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선택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2F53B1-A9E1-5A9C-1C74-D65CDC354AA4}"/>
              </a:ext>
            </a:extLst>
          </p:cNvPr>
          <p:cNvCxnSpPr>
            <a:stCxn id="7" idx="1"/>
          </p:cNvCxnSpPr>
          <p:nvPr/>
        </p:nvCxnSpPr>
        <p:spPr>
          <a:xfrm flipH="1">
            <a:off x="4937973" y="2600501"/>
            <a:ext cx="959244" cy="27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DAA1E35-2160-E158-056D-422C84BB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5" y="2892100"/>
            <a:ext cx="5059015" cy="34563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2C753B4-E3B3-CDCF-29CE-37B26DB26A76}"/>
              </a:ext>
            </a:extLst>
          </p:cNvPr>
          <p:cNvSpPr/>
          <p:nvPr/>
        </p:nvSpPr>
        <p:spPr>
          <a:xfrm>
            <a:off x="6294785" y="341981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B9A217-04FC-3B70-89CA-9AD71C46941B}"/>
              </a:ext>
            </a:extLst>
          </p:cNvPr>
          <p:cNvCxnSpPr>
            <a:cxnSpLocks/>
          </p:cNvCxnSpPr>
          <p:nvPr/>
        </p:nvCxnSpPr>
        <p:spPr>
          <a:xfrm flipH="1">
            <a:off x="7387683" y="2753637"/>
            <a:ext cx="1094165" cy="728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638E0-2890-1C50-77BA-F99370DCDE2E}"/>
              </a:ext>
            </a:extLst>
          </p:cNvPr>
          <p:cNvSpPr txBox="1"/>
          <p:nvPr/>
        </p:nvSpPr>
        <p:spPr>
          <a:xfrm>
            <a:off x="7807352" y="2384305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JD-</a:t>
            </a:r>
            <a:r>
              <a:rPr lang="en-US" altLang="ko-KR" dirty="0" err="1"/>
              <a:t>edu</a:t>
            </a:r>
            <a:r>
              <a:rPr lang="en-US" altLang="ko-KR" dirty="0"/>
              <a:t>/</a:t>
            </a:r>
            <a:r>
              <a:rPr lang="en-US" altLang="ko-KR" dirty="0" err="1"/>
              <a:t>deep_learning_class</a:t>
            </a:r>
            <a:r>
              <a:rPr lang="ko-KR" altLang="en-US" dirty="0"/>
              <a:t>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77A554-1553-C105-FFE7-C500110FF254}"/>
              </a:ext>
            </a:extLst>
          </p:cNvPr>
          <p:cNvSpPr/>
          <p:nvPr/>
        </p:nvSpPr>
        <p:spPr>
          <a:xfrm>
            <a:off x="6468206" y="4330688"/>
            <a:ext cx="1217201" cy="5534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E1CA78-A882-1349-D58B-B98F4DB6E0D2}"/>
              </a:ext>
            </a:extLst>
          </p:cNvPr>
          <p:cNvCxnSpPr>
            <a:cxnSpLocks/>
          </p:cNvCxnSpPr>
          <p:nvPr/>
        </p:nvCxnSpPr>
        <p:spPr>
          <a:xfrm flipH="1" flipV="1">
            <a:off x="7704935" y="4620298"/>
            <a:ext cx="871506" cy="729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E0539-FB29-A170-AAD3-38D4D8E108B7}"/>
              </a:ext>
            </a:extLst>
          </p:cNvPr>
          <p:cNvSpPr txBox="1"/>
          <p:nvPr/>
        </p:nvSpPr>
        <p:spPr>
          <a:xfrm>
            <a:off x="7685407" y="5370076"/>
            <a:ext cx="327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Back-</a:t>
            </a:r>
            <a:r>
              <a:rPr lang="en-US" altLang="ko-KR" dirty="0" err="1"/>
              <a:t>propagation.ipynb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</a:p>
        </p:txBody>
      </p:sp>
    </p:spTree>
    <p:extLst>
      <p:ext uri="{BB962C8B-B14F-4D97-AF65-F5344CB8AC3E}">
        <p14:creationId xmlns:p14="http://schemas.microsoft.com/office/powerpoint/2010/main" val="73334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52799-7864-47E2-CFBA-14CC1FA1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살펴보는 인공지능 역사 </a:t>
            </a:r>
          </a:p>
        </p:txBody>
      </p:sp>
      <p:pic>
        <p:nvPicPr>
          <p:cNvPr id="11266" name="Picture 2" descr="인공지능의 역사">
            <a:extLst>
              <a:ext uri="{FF2B5EF4-FFF2-40B4-BE49-F238E27FC236}">
                <a16:creationId xmlns:a16="http://schemas.microsoft.com/office/drawing/2014/main" id="{E8473712-FA94-47A3-C991-1796D4C9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2" y="1836602"/>
            <a:ext cx="11853998" cy="34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0360F-EFE4-147F-752A-B934EECE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시작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321FA-C935-67EA-5474-8C07E0AD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7575" cy="4351338"/>
          </a:xfrm>
        </p:spPr>
        <p:txBody>
          <a:bodyPr/>
          <a:lstStyle/>
          <a:p>
            <a:r>
              <a:rPr lang="en-US" altLang="ko-KR" dirty="0"/>
              <a:t>1950</a:t>
            </a:r>
            <a:r>
              <a:rPr lang="ko-KR" altLang="en-US" dirty="0"/>
              <a:t>년 앨런 튜링이 </a:t>
            </a:r>
            <a:r>
              <a:rPr lang="en-US" altLang="ko-KR" dirty="0"/>
              <a:t>“Computer</a:t>
            </a:r>
            <a:r>
              <a:rPr lang="ko-KR" altLang="en-US" dirty="0"/>
              <a:t> </a:t>
            </a:r>
            <a:r>
              <a:rPr lang="en-US" altLang="ko-KR" dirty="0"/>
              <a:t>Machinery and Intelligence” 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논문을 출간 </a:t>
            </a:r>
            <a:endParaRPr lang="en-US" altLang="ko-KR" dirty="0"/>
          </a:p>
          <a:p>
            <a:r>
              <a:rPr lang="ko-KR" altLang="en-US" dirty="0"/>
              <a:t>기계가 생각을 하는 것</a:t>
            </a:r>
            <a:r>
              <a:rPr lang="en-US" altLang="ko-KR" dirty="0"/>
              <a:t>, </a:t>
            </a:r>
            <a:r>
              <a:rPr lang="ko-KR" altLang="en-US" dirty="0"/>
              <a:t>즉 인공지능이 생겨나게 되고</a:t>
            </a:r>
            <a:r>
              <a:rPr lang="en-US" altLang="ko-KR" dirty="0"/>
              <a:t>, </a:t>
            </a:r>
            <a:r>
              <a:rPr lang="ko-KR" altLang="en-US" dirty="0"/>
              <a:t>다양한 분야에서 사용될 수 있다고 예측 </a:t>
            </a:r>
            <a:endParaRPr lang="en-US" altLang="ko-KR" dirty="0"/>
          </a:p>
          <a:p>
            <a:r>
              <a:rPr lang="ko-KR" altLang="en-US" dirty="0"/>
              <a:t>이 논문은 심리학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, </a:t>
            </a:r>
            <a:r>
              <a:rPr lang="ko-KR" altLang="en-US" dirty="0"/>
              <a:t>신경의학 등 다양한 분야의 학자들의 관심을 받음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84070-6ADC-5457-70CF-E172C300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1892300"/>
            <a:ext cx="2477526" cy="42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45863A-3FD5-7CD7-3354-D444E689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57" y="4530068"/>
            <a:ext cx="5604976" cy="994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98E8ABA-D51B-8021-516C-BDFD9BA2D0DA}"/>
                  </a:ext>
                </a:extLst>
              </p14:cNvPr>
              <p14:cNvContentPartPr/>
              <p14:nvPr/>
            </p14:nvContentPartPr>
            <p14:xfrm>
              <a:off x="10201701" y="3872329"/>
              <a:ext cx="796680" cy="27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98E8ABA-D51B-8021-516C-BDFD9BA2D0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7701" y="3764689"/>
                <a:ext cx="904320" cy="243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B4BC30E-A369-85BD-AE83-28D2E2260908}"/>
              </a:ext>
            </a:extLst>
          </p:cNvPr>
          <p:cNvCxnSpPr>
            <a:stCxn id="8" idx="3"/>
          </p:cNvCxnSpPr>
          <p:nvPr/>
        </p:nvCxnSpPr>
        <p:spPr>
          <a:xfrm flipV="1">
            <a:off x="7349833" y="3900049"/>
            <a:ext cx="2851868" cy="112723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A68D2-FAF0-B64D-1559-576E2EF8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인공신경망의 아이디어 </a:t>
            </a:r>
            <a:r>
              <a:rPr lang="en-US" altLang="ko-KR" dirty="0"/>
              <a:t>1</a:t>
            </a:r>
            <a:r>
              <a:rPr lang="ko-KR" altLang="en-US" dirty="0"/>
              <a:t>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D10E4-7167-845D-8717-8D179C59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6059" cy="4351338"/>
          </a:xfrm>
        </p:spPr>
        <p:txBody>
          <a:bodyPr/>
          <a:lstStyle/>
          <a:p>
            <a:r>
              <a:rPr lang="en-US" altLang="ko-KR" dirty="0"/>
              <a:t>1943</a:t>
            </a:r>
            <a:r>
              <a:rPr lang="ko-KR" altLang="en-US" dirty="0"/>
              <a:t>년 </a:t>
            </a:r>
            <a:r>
              <a:rPr lang="ko-KR" altLang="en-US" dirty="0" err="1"/>
              <a:t>워랜</a:t>
            </a:r>
            <a:r>
              <a:rPr lang="ko-KR" altLang="en-US" dirty="0"/>
              <a:t> </a:t>
            </a:r>
            <a:r>
              <a:rPr lang="ko-KR" altLang="en-US" dirty="0" err="1"/>
              <a:t>메컬룩과</a:t>
            </a:r>
            <a:r>
              <a:rPr lang="ko-KR" altLang="en-US" dirty="0"/>
              <a:t> 월터 </a:t>
            </a:r>
            <a:r>
              <a:rPr lang="ko-KR" altLang="en-US" dirty="0" err="1"/>
              <a:t>피츠는</a:t>
            </a:r>
            <a:r>
              <a:rPr lang="ko-KR" altLang="en-US" dirty="0"/>
              <a:t> 인간신경망에서 아이디어를 얻어 인공신경망에 대한 논문을 출간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142765-B48E-3E6E-C3C6-C702E5E0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93" y="1587501"/>
            <a:ext cx="4605058" cy="27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8633C34-D8F3-08DB-4363-4EC97540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9" y="3192537"/>
            <a:ext cx="5981700" cy="31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2CD6-C4EB-7265-FFE6-C183EC08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</a:t>
            </a:r>
            <a:r>
              <a:rPr lang="en-US" altLang="ko-KR" dirty="0"/>
              <a:t>vs. </a:t>
            </a:r>
            <a:r>
              <a:rPr lang="ko-KR" altLang="en-US" dirty="0"/>
              <a:t>인공신경망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414EA4A-6F8D-3B1E-E11B-5A1467DB4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40706"/>
            <a:ext cx="6185646" cy="31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B1B4578-7C66-33D8-2074-E03421AA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933868"/>
            <a:ext cx="5657850" cy="29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1AC19-4845-C2DA-9C14-07ECE81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  <a:r>
              <a:rPr lang="en-US" altLang="ko-KR" dirty="0"/>
              <a:t>(</a:t>
            </a:r>
            <a:r>
              <a:rPr lang="ko-KR" altLang="en-US" dirty="0"/>
              <a:t>뉴런</a:t>
            </a:r>
            <a:r>
              <a:rPr lang="en-US" altLang="ko-KR" dirty="0"/>
              <a:t>)</a:t>
            </a:r>
            <a:r>
              <a:rPr lang="ko-KR" altLang="en-US" dirty="0"/>
              <a:t>의 동작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1C2A36C-4B33-2EC4-5B93-B1CFBE1F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75" y="1787273"/>
            <a:ext cx="6082143" cy="31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855610-4D4A-CB9C-BF83-155914522A03}"/>
              </a:ext>
            </a:extLst>
          </p:cNvPr>
          <p:cNvSpPr txBox="1"/>
          <p:nvPr/>
        </p:nvSpPr>
        <p:spPr>
          <a:xfrm>
            <a:off x="281515" y="1932710"/>
            <a:ext cx="4042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Dendrite</a:t>
            </a:r>
            <a:r>
              <a:rPr lang="ko-KR" altLang="en-US" sz="1600" b="1" dirty="0"/>
              <a:t>에 입력된 신호는 </a:t>
            </a:r>
            <a:r>
              <a:rPr lang="en-US" altLang="ko-KR" sz="1600" b="1" dirty="0"/>
              <a:t>nucleus</a:t>
            </a:r>
            <a:r>
              <a:rPr lang="ko-KR" altLang="en-US" sz="1600" b="1" dirty="0"/>
              <a:t> 및 </a:t>
            </a:r>
            <a:endParaRPr lang="en-US" altLang="ko-KR" sz="1600" b="1" dirty="0"/>
          </a:p>
          <a:p>
            <a:r>
              <a:rPr lang="en-US" altLang="ko-KR" sz="1600" b="1" dirty="0"/>
              <a:t>Axon</a:t>
            </a:r>
            <a:r>
              <a:rPr lang="ko-KR" altLang="en-US" sz="1600" b="1" dirty="0"/>
              <a:t>을 거쳐서 </a:t>
            </a:r>
            <a:r>
              <a:rPr lang="en-US" altLang="ko-KR" sz="1600" b="1" dirty="0"/>
              <a:t>terminal </a:t>
            </a:r>
            <a:r>
              <a:rPr lang="ko-KR" altLang="en-US" sz="1600" b="1" dirty="0"/>
              <a:t>버튼으로 전달됨</a:t>
            </a:r>
            <a:endParaRPr lang="en-US" altLang="ko-KR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D1A87A-8845-AB57-C79D-B49CAF5F1EBE}"/>
              </a:ext>
            </a:extLst>
          </p:cNvPr>
          <p:cNvCxnSpPr/>
          <p:nvPr/>
        </p:nvCxnSpPr>
        <p:spPr>
          <a:xfrm>
            <a:off x="4260273" y="2524991"/>
            <a:ext cx="332509" cy="477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4FC758-20B1-98B9-4746-260905B7AAD6}"/>
              </a:ext>
            </a:extLst>
          </p:cNvPr>
          <p:cNvSpPr txBox="1"/>
          <p:nvPr/>
        </p:nvSpPr>
        <p:spPr>
          <a:xfrm>
            <a:off x="217948" y="3748199"/>
            <a:ext cx="339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Dendrite</a:t>
            </a:r>
            <a:r>
              <a:rPr lang="ko-KR" altLang="en-US" sz="1600" b="1" dirty="0"/>
              <a:t>에 입력된 신호는 신경세포의 신호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다른 신경망의 신호임 </a:t>
            </a:r>
            <a:endParaRPr lang="en-US" altLang="ko-KR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69717-EB7A-0949-BF68-09D3E60E74CA}"/>
              </a:ext>
            </a:extLst>
          </p:cNvPr>
          <p:cNvSpPr txBox="1"/>
          <p:nvPr/>
        </p:nvSpPr>
        <p:spPr>
          <a:xfrm>
            <a:off x="4163030" y="5356037"/>
            <a:ext cx="339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신경망은 입력된 신호를 기억하는 일종의 학습효과 있음 </a:t>
            </a:r>
            <a:endParaRPr lang="en-US" altLang="ko-KR" sz="16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0C1C52A-F6C7-949F-C3AF-3CCCD930BEF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79918" y="3748199"/>
            <a:ext cx="280426" cy="16078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BCEC8B-33B7-64E7-CEDD-7115A3712061}"/>
              </a:ext>
            </a:extLst>
          </p:cNvPr>
          <p:cNvSpPr txBox="1"/>
          <p:nvPr/>
        </p:nvSpPr>
        <p:spPr>
          <a:xfrm>
            <a:off x="8217277" y="4422517"/>
            <a:ext cx="339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Axon</a:t>
            </a:r>
            <a:r>
              <a:rPr lang="ko-KR" altLang="en-US" sz="1600" b="1" dirty="0"/>
              <a:t>을 거친 입력신호는 </a:t>
            </a:r>
            <a:r>
              <a:rPr lang="en-US" altLang="ko-KR" sz="1600" b="1" dirty="0"/>
              <a:t>terminal button</a:t>
            </a:r>
            <a:r>
              <a:rPr lang="ko-KR" altLang="en-US" sz="1600" b="1" dirty="0"/>
              <a:t>을 활성화 시키거나 사라짐 </a:t>
            </a:r>
            <a:endParaRPr lang="en-US" altLang="ko-KR" sz="16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F9775D-F441-D17F-2DA2-3E762A0136EB}"/>
              </a:ext>
            </a:extLst>
          </p:cNvPr>
          <p:cNvCxnSpPr>
            <a:cxnSpLocks/>
          </p:cNvCxnSpPr>
          <p:nvPr/>
        </p:nvCxnSpPr>
        <p:spPr>
          <a:xfrm flipH="1" flipV="1">
            <a:off x="7277232" y="2763982"/>
            <a:ext cx="940045" cy="19509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8BFECA-47D8-F1AF-7EA1-56763B5E610E}"/>
              </a:ext>
            </a:extLst>
          </p:cNvPr>
          <p:cNvCxnSpPr>
            <a:cxnSpLocks/>
          </p:cNvCxnSpPr>
          <p:nvPr/>
        </p:nvCxnSpPr>
        <p:spPr>
          <a:xfrm flipH="1">
            <a:off x="8697191" y="2318652"/>
            <a:ext cx="997527" cy="777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2A7F74-2E7E-D9DE-68A2-503D90784650}"/>
              </a:ext>
            </a:extLst>
          </p:cNvPr>
          <p:cNvSpPr txBox="1"/>
          <p:nvPr/>
        </p:nvSpPr>
        <p:spPr>
          <a:xfrm>
            <a:off x="8522786" y="1580934"/>
            <a:ext cx="339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Terminal button</a:t>
            </a:r>
            <a:r>
              <a:rPr lang="ko-KR" altLang="en-US" sz="1600" b="1" dirty="0"/>
              <a:t>은 디지털적으로 동작함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즉 출력은 </a:t>
            </a:r>
            <a:r>
              <a:rPr lang="en-US" altLang="ko-KR" sz="1600" b="1" dirty="0"/>
              <a:t>on </a:t>
            </a:r>
            <a:r>
              <a:rPr lang="ko-KR" altLang="en-US" sz="1600" b="1" dirty="0"/>
              <a:t>아니면 </a:t>
            </a:r>
            <a:r>
              <a:rPr lang="en-US" altLang="ko-KR" sz="1600" b="1" dirty="0"/>
              <a:t>off </a:t>
            </a:r>
          </a:p>
        </p:txBody>
      </p:sp>
    </p:spTree>
    <p:extLst>
      <p:ext uri="{BB962C8B-B14F-4D97-AF65-F5344CB8AC3E}">
        <p14:creationId xmlns:p14="http://schemas.microsoft.com/office/powerpoint/2010/main" val="9030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1440</Words>
  <Application>Microsoft Office PowerPoint</Application>
  <PresentationFormat>와이드스크린</PresentationFormat>
  <Paragraphs>383</Paragraphs>
  <Slides>46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arial</vt:lpstr>
      <vt:lpstr>Office 테마</vt:lpstr>
      <vt:lpstr>딥러닝이란 무엇일까요?</vt:lpstr>
      <vt:lpstr>진행 </vt:lpstr>
      <vt:lpstr>jdedu.kr@gmail.com</vt:lpstr>
      <vt:lpstr>인공지능, 머신러닝, 딥러닝?</vt:lpstr>
      <vt:lpstr>간단히 살펴보는 인공지능 역사 </vt:lpstr>
      <vt:lpstr>인공지능의 시작 </vt:lpstr>
      <vt:lpstr>인공신경망의 아이디어 1  </vt:lpstr>
      <vt:lpstr>신경망 vs. 인공신경망</vt:lpstr>
      <vt:lpstr>신경망(뉴런)의 동작 </vt:lpstr>
      <vt:lpstr>퍼셉트론(Perceptron)</vt:lpstr>
      <vt:lpstr>퍼셉트론의 구조 및 동작원리 </vt:lpstr>
      <vt:lpstr>퍼셉트론의 구성 </vt:lpstr>
      <vt:lpstr>퍼셉트론 학습 또는 트레이닝 원리 </vt:lpstr>
      <vt:lpstr>퍼셉트론에 대한 반격 </vt:lpstr>
      <vt:lpstr>퍼셉트론의 XOR 문제 </vt:lpstr>
      <vt:lpstr>퍼셉트론의 AND 논리 학습 및 예측 </vt:lpstr>
      <vt:lpstr>실습: 퍼셉트론 AND 학습 및 예측 </vt:lpstr>
      <vt:lpstr>예제 파일을 사용하는 방법 </vt:lpstr>
      <vt:lpstr>퍼셉트론의 XOR 논리 학습 및 예측 </vt:lpstr>
      <vt:lpstr>실습: 퍼셉트론 XOR 학습 및 예측 </vt:lpstr>
      <vt:lpstr>예제 파일을 사용하는 방법 </vt:lpstr>
      <vt:lpstr>잠깐! 머신러닝이 동작원리 설명하는 동영상을 하나 봅시다.  </vt:lpstr>
      <vt:lpstr>1차 AI Winter와 그 이후…</vt:lpstr>
      <vt:lpstr>퍼셉트론 XOR 문제의 해결 </vt:lpstr>
      <vt:lpstr>역전파법의 개발 </vt:lpstr>
      <vt:lpstr>ReLU 엑티베이션 함수 </vt:lpstr>
      <vt:lpstr>얀 르쿤의 머신러닝 기반 글자인식 </vt:lpstr>
      <vt:lpstr>마침내 Deep Learning의 시대로…</vt:lpstr>
      <vt:lpstr>잠깐! 딥러닝을 설명하는 동영상을 하나 봅시다.  </vt:lpstr>
      <vt:lpstr>실습: 다층 퍼셉트론 XOR 학습 및 예측 </vt:lpstr>
      <vt:lpstr>예제 파일을 사용하는 방법 </vt:lpstr>
      <vt:lpstr>역전파법, 로스함수, 체인룰 이론 및 파이썬 실습  </vt:lpstr>
      <vt:lpstr>입력값이 하나 뿐인 퍼셉트론   </vt:lpstr>
      <vt:lpstr>퍼셉트론 입력값 계산하기</vt:lpstr>
      <vt:lpstr>엑티베이션(Activation) 함수</vt:lpstr>
      <vt:lpstr>Feed-Forward (혹은 Forward Propagation)</vt:lpstr>
      <vt:lpstr>하지만 결과값이 우리가 원하는 것이 아니면?</vt:lpstr>
      <vt:lpstr>계수 W 및 bias b의 업데이트 </vt:lpstr>
      <vt:lpstr>경사강하법</vt:lpstr>
      <vt:lpstr>W와 b를 업데이트 하는 공식 </vt:lpstr>
      <vt:lpstr>계수 W 업데이트 체인룰 </vt:lpstr>
      <vt:lpstr>Bias 업데이트 체인룰 </vt:lpstr>
      <vt:lpstr>실습: 단일노드 신경망  feed-forward실습   </vt:lpstr>
      <vt:lpstr>예제 파일을 사용하는 방법 </vt:lpstr>
      <vt:lpstr>실습: 단일노드 신경망  feed-forward실습   </vt:lpstr>
      <vt:lpstr>예제 파일을 사용하는 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user</cp:lastModifiedBy>
  <cp:revision>14</cp:revision>
  <dcterms:created xsi:type="dcterms:W3CDTF">2022-07-12T14:59:20Z</dcterms:created>
  <dcterms:modified xsi:type="dcterms:W3CDTF">2023-09-01T01:02:07Z</dcterms:modified>
</cp:coreProperties>
</file>