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57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1" autoAdjust="0"/>
    <p:restoredTop sz="81818" autoAdjust="0"/>
  </p:normalViewPr>
  <p:slideViewPr>
    <p:cSldViewPr snapToGrid="0">
      <p:cViewPr varScale="1">
        <p:scale>
          <a:sx n="85" d="100"/>
          <a:sy n="85" d="100"/>
        </p:scale>
        <p:origin x="11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8F32A-FF7A-42A6-8724-1C76A1C4A940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8F450-5E4E-415F-9912-337E6073F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19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DHCP</a:t>
            </a:r>
            <a:r>
              <a:rPr lang="ko-KR" altLang="en-US" dirty="0" smtClean="0"/>
              <a:t>의 보안</a:t>
            </a:r>
            <a:r>
              <a:rPr lang="ko-KR" altLang="en-US" baseline="0" dirty="0" smtClean="0"/>
              <a:t> 취약점을 이용한 공격 방식 중 대표적으로 </a:t>
            </a:r>
            <a:r>
              <a:rPr lang="en-US" altLang="ko-KR" baseline="0" dirty="0" smtClean="0"/>
              <a:t>DHCP starvation attack</a:t>
            </a:r>
            <a:r>
              <a:rPr lang="ko-KR" altLang="en-US" baseline="0" dirty="0" smtClean="0"/>
              <a:t>이 있다</a:t>
            </a:r>
            <a:r>
              <a:rPr lang="en-US" altLang="ko-KR" baseline="0" dirty="0" smtClean="0"/>
              <a:t>. Starvation attack</a:t>
            </a:r>
            <a:r>
              <a:rPr lang="ko-KR" altLang="en-US" baseline="0" dirty="0" smtClean="0"/>
              <a:t>은 슬라이드 상단과 같이 공격자가 </a:t>
            </a:r>
            <a:r>
              <a:rPr lang="en-US" altLang="ko-KR" baseline="0" dirty="0" smtClean="0"/>
              <a:t>Server</a:t>
            </a:r>
            <a:r>
              <a:rPr lang="ko-KR" altLang="en-US" baseline="0" dirty="0" smtClean="0"/>
              <a:t>에게 반복적인 </a:t>
            </a:r>
            <a:r>
              <a:rPr lang="en-US" altLang="ko-KR" baseline="0" dirty="0" smtClean="0"/>
              <a:t>IP </a:t>
            </a:r>
            <a:r>
              <a:rPr lang="ko-KR" altLang="en-US" baseline="0" dirty="0" smtClean="0"/>
              <a:t>대여를 수행하여</a:t>
            </a:r>
            <a:endParaRPr lang="en-US" altLang="ko-KR" baseline="0" dirty="0" smtClean="0"/>
          </a:p>
          <a:p>
            <a:r>
              <a:rPr lang="en-US" altLang="ko-KR" dirty="0" smtClean="0"/>
              <a:t>Server</a:t>
            </a:r>
            <a:r>
              <a:rPr lang="ko-KR" altLang="en-US" dirty="0" smtClean="0"/>
              <a:t>의 가용한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를 소진시키는 공격 방식이다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본 프로젝트에서는 디지털 서명을 통해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authentication</a:t>
            </a:r>
            <a:r>
              <a:rPr lang="ko-KR" altLang="en-US" dirty="0" smtClean="0"/>
              <a:t>하여 인증된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를 대여받게 함으로써 이를 차단하는 방식을</a:t>
            </a:r>
            <a:endParaRPr lang="en-US" altLang="ko-KR" dirty="0" smtClean="0"/>
          </a:p>
          <a:p>
            <a:r>
              <a:rPr lang="ko-KR" altLang="en-US" dirty="0" smtClean="0"/>
              <a:t>구현하고자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구체적으로</a:t>
            </a:r>
            <a:r>
              <a:rPr lang="en-US" altLang="ko-KR" dirty="0" smtClean="0"/>
              <a:t>, 1) DHCP server</a:t>
            </a:r>
            <a:r>
              <a:rPr lang="ko-KR" altLang="en-US" dirty="0" smtClean="0"/>
              <a:t>는</a:t>
            </a:r>
            <a:r>
              <a:rPr lang="ko-KR" altLang="en-US" baseline="0" dirty="0" smtClean="0"/>
              <a:t> 인증된 </a:t>
            </a:r>
            <a:r>
              <a:rPr lang="en-US" altLang="ko-KR" baseline="0" dirty="0" smtClean="0"/>
              <a:t>Client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MAC</a:t>
            </a:r>
            <a:r>
              <a:rPr lang="ko-KR" altLang="en-US" baseline="0" dirty="0" smtClean="0"/>
              <a:t>주소와 이에 대응되는 </a:t>
            </a:r>
            <a:r>
              <a:rPr lang="ko-KR" altLang="en-US" baseline="0" dirty="0" err="1" smtClean="0"/>
              <a:t>공개키를</a:t>
            </a:r>
            <a:r>
              <a:rPr lang="ko-KR" altLang="en-US" baseline="0" dirty="0" smtClean="0"/>
              <a:t> 가지고 있다</a:t>
            </a:r>
            <a:r>
              <a:rPr lang="en-US" altLang="ko-KR" baseline="0" dirty="0" smtClean="0"/>
              <a:t>. 2) DHCP client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server</a:t>
            </a:r>
            <a:r>
              <a:rPr lang="ko-KR" altLang="en-US" baseline="0" dirty="0" smtClean="0"/>
              <a:t>에게 패킷을 보낼 때 </a:t>
            </a:r>
            <a:r>
              <a:rPr lang="ko-KR" altLang="en-US" baseline="0" dirty="0" err="1" smtClean="0"/>
              <a:t>개인키를</a:t>
            </a:r>
            <a:r>
              <a:rPr lang="ko-KR" altLang="en-US" baseline="0" dirty="0" smtClean="0"/>
              <a:t> 이용하여</a:t>
            </a:r>
            <a:endParaRPr lang="en-US" altLang="ko-KR" baseline="0" dirty="0" smtClean="0"/>
          </a:p>
          <a:p>
            <a:r>
              <a:rPr lang="en-US" altLang="ko-KR" dirty="0" smtClean="0"/>
              <a:t>Signature</a:t>
            </a:r>
            <a:r>
              <a:rPr lang="ko-KR" altLang="en-US" dirty="0" smtClean="0"/>
              <a:t>를 보냄으로써 인증이 될 경우만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를 대여받게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8F450-5E4E-415F-9912-337E6073F7A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0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이를 구현하기 위한 가장 간단한 방식은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위 그림과 같이 </a:t>
            </a:r>
            <a:r>
              <a:rPr lang="en-US" altLang="ko-KR" baseline="0" dirty="0" smtClean="0"/>
              <a:t>Client</a:t>
            </a:r>
            <a:r>
              <a:rPr lang="ko-KR" altLang="en-US" baseline="0" dirty="0" smtClean="0"/>
              <a:t>에서 랜덤 메시지를 생성 후 </a:t>
            </a:r>
            <a:r>
              <a:rPr lang="en-US" altLang="ko-KR" baseline="0" dirty="0" smtClean="0"/>
              <a:t>Signature</a:t>
            </a:r>
            <a:r>
              <a:rPr lang="ko-KR" altLang="en-US" baseline="0" dirty="0" smtClean="0"/>
              <a:t>를 생성하여 이를 패킷과 함께 보내는 것이다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이를 통해 </a:t>
            </a:r>
            <a:r>
              <a:rPr lang="en-US" altLang="ko-KR" baseline="0" dirty="0" smtClean="0"/>
              <a:t>Server</a:t>
            </a:r>
            <a:r>
              <a:rPr lang="ko-KR" altLang="en-US" baseline="0" dirty="0" smtClean="0"/>
              <a:t>는 사전 등록된 </a:t>
            </a:r>
            <a:r>
              <a:rPr lang="ko-KR" altLang="en-US" baseline="0" dirty="0" err="1" smtClean="0"/>
              <a:t>공개키를</a:t>
            </a:r>
            <a:r>
              <a:rPr lang="ko-KR" altLang="en-US" baseline="0" dirty="0" smtClean="0"/>
              <a:t> 이용하여 패킷의 </a:t>
            </a:r>
            <a:r>
              <a:rPr lang="en-US" altLang="ko-KR" baseline="0" dirty="0" smtClean="0"/>
              <a:t>integrity</a:t>
            </a:r>
            <a:r>
              <a:rPr lang="ko-KR" altLang="en-US" baseline="0" dirty="0" smtClean="0"/>
              <a:t>를 검사할 수 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8F450-5E4E-415F-9912-337E6073F7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800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이와 같은 방식은 다음과 같은 문제점이 존재한다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공격자가 네트워크</a:t>
            </a:r>
            <a:r>
              <a:rPr lang="ko-KR" altLang="en-US" baseline="0" dirty="0" smtClean="0"/>
              <a:t> 버스의 </a:t>
            </a:r>
            <a:r>
              <a:rPr lang="en-US" altLang="ko-KR" baseline="0" dirty="0" smtClean="0"/>
              <a:t>packet snooping</a:t>
            </a:r>
            <a:r>
              <a:rPr lang="ko-KR" altLang="en-US" baseline="0" dirty="0" smtClean="0"/>
              <a:t>을 수행하여 </a:t>
            </a:r>
            <a:r>
              <a:rPr lang="en-US" altLang="ko-KR" baseline="0" dirty="0" smtClean="0"/>
              <a:t>valid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signature</a:t>
            </a:r>
            <a:r>
              <a:rPr lang="ko-KR" altLang="en-US" baseline="0" dirty="0" smtClean="0"/>
              <a:t>를 얻을 경우 이를 이용하여</a:t>
            </a:r>
            <a:endParaRPr lang="en-US" altLang="ko-KR" baseline="0" dirty="0" smtClean="0"/>
          </a:p>
          <a:p>
            <a:r>
              <a:rPr lang="ko-KR" altLang="en-US" baseline="0" dirty="0" smtClean="0"/>
              <a:t>공격이 가능하다는 것이다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8F450-5E4E-415F-9912-337E6073F7A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64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이를 방지하기 위해 본 프로젝트에서는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message</a:t>
            </a:r>
            <a:r>
              <a:rPr lang="ko-KR" altLang="en-US" dirty="0" smtClean="0"/>
              <a:t>를 제공하고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클라이언트는 제공받은 </a:t>
            </a:r>
            <a:r>
              <a:rPr lang="en-US" altLang="ko-KR" dirty="0" smtClean="0"/>
              <a:t>message</a:t>
            </a:r>
            <a:r>
              <a:rPr lang="ko-KR" altLang="en-US" dirty="0" smtClean="0"/>
              <a:t>를 통해 서명을 수행하는 방식으로 진행하고자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구체적으로 전체 </a:t>
            </a:r>
            <a:r>
              <a:rPr lang="en-US" altLang="ko-KR" dirty="0" smtClean="0"/>
              <a:t>Message flow</a:t>
            </a:r>
            <a:r>
              <a:rPr lang="ko-KR" altLang="en-US" dirty="0" smtClean="0"/>
              <a:t>를 설명하면</a:t>
            </a:r>
            <a:r>
              <a:rPr lang="en-US" altLang="ko-KR" dirty="0" smtClean="0"/>
              <a:t>, 1) Client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DISCOVER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메시지를 보내면</a:t>
            </a:r>
            <a:r>
              <a:rPr lang="en-US" altLang="ko-KR" baseline="0" dirty="0" smtClean="0"/>
              <a:t>, 2) Server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Message</a:t>
            </a:r>
            <a:r>
              <a:rPr lang="ko-KR" altLang="en-US" baseline="0" dirty="0" smtClean="0"/>
              <a:t>를 생성하여 </a:t>
            </a:r>
            <a:r>
              <a:rPr lang="en-US" altLang="ko-KR" baseline="0" dirty="0" smtClean="0"/>
              <a:t>3) Client</a:t>
            </a:r>
            <a:r>
              <a:rPr lang="ko-KR" altLang="en-US" baseline="0" dirty="0" smtClean="0"/>
              <a:t>에게 전달한다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4) Client</a:t>
            </a:r>
            <a:r>
              <a:rPr lang="ko-KR" altLang="en-US" dirty="0" smtClean="0"/>
              <a:t>는 제공받은 </a:t>
            </a:r>
            <a:r>
              <a:rPr lang="en-US" altLang="ko-KR" dirty="0" smtClean="0"/>
              <a:t>Message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Signature</a:t>
            </a:r>
            <a:r>
              <a:rPr lang="ko-KR" altLang="en-US" dirty="0" smtClean="0"/>
              <a:t>를 생성 후 이를 </a:t>
            </a:r>
            <a:r>
              <a:rPr lang="en-US" altLang="ko-KR" dirty="0" smtClean="0"/>
              <a:t>5) Server</a:t>
            </a:r>
            <a:r>
              <a:rPr lang="ko-KR" altLang="en-US" dirty="0" err="1" smtClean="0"/>
              <a:t>에세</a:t>
            </a:r>
            <a:r>
              <a:rPr lang="ko-KR" altLang="en-US" dirty="0" smtClean="0"/>
              <a:t> 전달한다</a:t>
            </a:r>
            <a:r>
              <a:rPr lang="en-US" altLang="ko-KR" dirty="0" smtClean="0"/>
              <a:t>. 6)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전달받은 서명이 유효하다면 </a:t>
            </a:r>
            <a:r>
              <a:rPr lang="en-US" altLang="ko-KR" baseline="0" dirty="0" smtClean="0"/>
              <a:t>7) Server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Client</a:t>
            </a:r>
            <a:r>
              <a:rPr lang="ko-KR" altLang="en-US" baseline="0" dirty="0" smtClean="0"/>
              <a:t>에게 </a:t>
            </a:r>
            <a:r>
              <a:rPr lang="en-US" altLang="ko-KR" baseline="0" dirty="0" smtClean="0"/>
              <a:t>OFFER</a:t>
            </a:r>
            <a:r>
              <a:rPr lang="ko-KR" altLang="en-US" baseline="0" dirty="0" smtClean="0"/>
              <a:t> 메시지를 전달하며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만약</a:t>
            </a:r>
            <a:endParaRPr lang="en-US" altLang="ko-KR" baseline="0" dirty="0" smtClean="0"/>
          </a:p>
          <a:p>
            <a:r>
              <a:rPr lang="ko-KR" altLang="en-US" baseline="0" dirty="0" smtClean="0"/>
              <a:t>서명이 유효하지 않으면 </a:t>
            </a:r>
            <a:r>
              <a:rPr lang="en-US" altLang="ko-KR" baseline="0" dirty="0" smtClean="0"/>
              <a:t>OFFER</a:t>
            </a:r>
            <a:r>
              <a:rPr lang="ko-KR" altLang="en-US" baseline="0" dirty="0" smtClean="0"/>
              <a:t>를 수행하지 않는다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때 </a:t>
            </a:r>
            <a:r>
              <a:rPr lang="en-US" altLang="ko-KR" baseline="0" dirty="0" smtClean="0"/>
              <a:t>Server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Client</a:t>
            </a:r>
            <a:r>
              <a:rPr lang="ko-KR" altLang="en-US" baseline="0" dirty="0" smtClean="0"/>
              <a:t>에게 전달할 </a:t>
            </a:r>
            <a:r>
              <a:rPr lang="en-US" altLang="ko-KR" baseline="0" dirty="0" smtClean="0"/>
              <a:t>message</a:t>
            </a:r>
            <a:r>
              <a:rPr lang="ko-KR" altLang="en-US" baseline="0" dirty="0" smtClean="0"/>
              <a:t>를 생성하기 위하여 사용하는 </a:t>
            </a:r>
            <a:r>
              <a:rPr lang="en-US" altLang="ko-KR" baseline="0" dirty="0" smtClean="0"/>
              <a:t>Seed</a:t>
            </a:r>
            <a:r>
              <a:rPr lang="ko-KR" altLang="en-US" baseline="0" dirty="0" smtClean="0"/>
              <a:t>는 하나의 </a:t>
            </a:r>
            <a:r>
              <a:rPr lang="en-US" altLang="ko-KR" baseline="0" dirty="0" smtClean="0"/>
              <a:t>OFFER</a:t>
            </a:r>
            <a:r>
              <a:rPr lang="ko-KR" altLang="en-US" baseline="0" dirty="0" smtClean="0"/>
              <a:t>를 수행할 때 마다 증가한다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이전 </a:t>
            </a:r>
            <a:r>
              <a:rPr lang="en-US" altLang="ko-KR" baseline="0" dirty="0" smtClean="0"/>
              <a:t>Seed</a:t>
            </a:r>
            <a:r>
              <a:rPr lang="ko-KR" altLang="en-US" baseline="0" dirty="0" smtClean="0"/>
              <a:t>로 생성된 </a:t>
            </a:r>
            <a:r>
              <a:rPr lang="en-US" altLang="ko-KR" baseline="0" dirty="0" smtClean="0"/>
              <a:t>message</a:t>
            </a:r>
            <a:r>
              <a:rPr lang="ko-KR" altLang="en-US" baseline="0" dirty="0" smtClean="0"/>
              <a:t> 및 서명은 </a:t>
            </a:r>
            <a:r>
              <a:rPr lang="en-US" altLang="ko-KR" baseline="0" dirty="0" smtClean="0"/>
              <a:t>OFFER</a:t>
            </a:r>
            <a:r>
              <a:rPr lang="ko-KR" altLang="en-US" baseline="0" dirty="0" smtClean="0"/>
              <a:t>가 수행된 순간</a:t>
            </a:r>
            <a:endParaRPr lang="en-US" altLang="ko-KR" baseline="0" dirty="0" smtClean="0"/>
          </a:p>
          <a:p>
            <a:r>
              <a:rPr lang="ko-KR" altLang="en-US" baseline="0" dirty="0" smtClean="0"/>
              <a:t>유효하지 않은 서명이 되기 때문에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공격자가 서명을 보더라도 이를 활용할 수 없다</a:t>
            </a:r>
            <a:r>
              <a:rPr lang="en-US" altLang="ko-KR" baseline="0" dirty="0" smtClean="0"/>
              <a:t>. Seed</a:t>
            </a:r>
            <a:r>
              <a:rPr lang="ko-KR" altLang="en-US" baseline="0" dirty="0" smtClean="0"/>
              <a:t>를 통해 </a:t>
            </a:r>
            <a:r>
              <a:rPr lang="en-US" altLang="ko-KR" baseline="0" dirty="0" smtClean="0"/>
              <a:t>Message</a:t>
            </a:r>
            <a:r>
              <a:rPr lang="ko-KR" altLang="en-US" baseline="0" dirty="0" smtClean="0"/>
              <a:t>를 생성하는 방식은 여러가지가 가능한데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예를들어</a:t>
            </a:r>
            <a:r>
              <a:rPr lang="en-US" altLang="ko-KR" baseline="0" dirty="0" smtClean="0"/>
              <a:t>, Concatenation </a:t>
            </a:r>
            <a:r>
              <a:rPr lang="ko-KR" altLang="en-US" baseline="0" dirty="0" smtClean="0"/>
              <a:t>혹은 </a:t>
            </a:r>
            <a:r>
              <a:rPr lang="en-US" altLang="ko-KR" baseline="0" dirty="0" smtClean="0"/>
              <a:t>XOR </a:t>
            </a:r>
            <a:r>
              <a:rPr lang="ko-KR" altLang="en-US" baseline="0" dirty="0" smtClean="0"/>
              <a:t>등의 방식이 가능하다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8F450-5E4E-415F-9912-337E6073F7A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49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이를 구현하기 위해 </a:t>
            </a:r>
            <a:r>
              <a:rPr lang="ko-KR" altLang="en-US" dirty="0" err="1" smtClean="0"/>
              <a:t>가상머신을</a:t>
            </a:r>
            <a:r>
              <a:rPr lang="ko-KR" altLang="en-US" dirty="0" smtClean="0"/>
              <a:t> 이용하여 </a:t>
            </a:r>
            <a:r>
              <a:rPr lang="en-US" altLang="ko-KR" dirty="0" smtClean="0"/>
              <a:t>Host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VM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로 연결하고자 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프로젝트의 구현</a:t>
            </a:r>
            <a:r>
              <a:rPr lang="ko-KR" altLang="en-US" baseline="0" dirty="0" smtClean="0"/>
              <a:t> 및 동작 확인을 위해서는 기존 </a:t>
            </a:r>
            <a:r>
              <a:rPr lang="en-US" altLang="ko-KR" baseline="0" dirty="0" smtClean="0"/>
              <a:t>DHCP </a:t>
            </a:r>
            <a:r>
              <a:rPr lang="ko-KR" altLang="en-US" baseline="0" dirty="0" smtClean="0"/>
              <a:t>서버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클라이언트 </a:t>
            </a:r>
            <a:r>
              <a:rPr lang="ko-KR" altLang="en-US" baseline="0" dirty="0" err="1" smtClean="0"/>
              <a:t>데몬의</a:t>
            </a:r>
            <a:r>
              <a:rPr lang="ko-KR" altLang="en-US" baseline="0" dirty="0" smtClean="0"/>
              <a:t> 수정이 필요하여</a:t>
            </a:r>
            <a:endParaRPr lang="en-US" altLang="ko-KR" baseline="0" dirty="0" smtClean="0"/>
          </a:p>
          <a:p>
            <a:r>
              <a:rPr lang="en-US" altLang="ko-KR" baseline="0" dirty="0" smtClean="0"/>
              <a:t>ISC-DHCP</a:t>
            </a:r>
            <a:r>
              <a:rPr lang="ko-KR" altLang="en-US" baseline="0" dirty="0" smtClean="0"/>
              <a:t>의 코드를 빌드 및 로드 하였으나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정상적인 동작을 확인하는데 실패하였다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8F450-5E4E-415F-9912-337E6073F7A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23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B6E76-F1A6-4409-878B-7EEC6BAEB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89EFA9-A870-4D0B-88BB-CE158393A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29F931-C05A-4B69-966B-D27F47E976C5}"/>
              </a:ext>
            </a:extLst>
          </p:cNvPr>
          <p:cNvCxnSpPr>
            <a:cxnSpLocks/>
          </p:cNvCxnSpPr>
          <p:nvPr/>
        </p:nvCxnSpPr>
        <p:spPr>
          <a:xfrm flipV="1">
            <a:off x="1524000" y="3509963"/>
            <a:ext cx="9144000" cy="312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06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2068E-E92E-4DC3-B361-2F471316C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906727-9117-4E0A-A09F-F4D854569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1A437-A0CA-44D0-9C91-4F1A983E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75551" y="6237585"/>
            <a:ext cx="2743200" cy="365125"/>
          </a:xfrm>
          <a:prstGeom prst="rect">
            <a:avLst/>
          </a:prstGeom>
        </p:spPr>
        <p:txBody>
          <a:bodyPr/>
          <a:lstStyle/>
          <a:p>
            <a:fld id="{270E92EC-A01A-45F5-9C7D-EB9D30A977B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370C2-9616-44ED-82D4-DAEC0292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3AAA5-07EB-4433-82FD-B8146F60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0398"/>
            <a:ext cx="2743200" cy="365125"/>
          </a:xfrm>
          <a:prstGeom prst="rect">
            <a:avLst/>
          </a:prstGeom>
        </p:spPr>
        <p:txBody>
          <a:bodyPr/>
          <a:lstStyle/>
          <a:p>
            <a:fld id="{AE8E0AFE-3EFB-43E0-9E66-67919C07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4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3A2C2B-F3AE-47A2-9F5F-B384063E4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BFE8BC-BCBC-4DB2-B83B-D689CC16B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94626-0468-4477-8F95-6556A998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75551" y="6237585"/>
            <a:ext cx="2743200" cy="365125"/>
          </a:xfrm>
          <a:prstGeom prst="rect">
            <a:avLst/>
          </a:prstGeom>
        </p:spPr>
        <p:txBody>
          <a:bodyPr/>
          <a:lstStyle/>
          <a:p>
            <a:fld id="{270E92EC-A01A-45F5-9C7D-EB9D30A977B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B6DC57-A36C-47EC-BE71-1B7814DD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D995E-F33F-4627-B6F8-EA90F059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0398"/>
            <a:ext cx="2743200" cy="365125"/>
          </a:xfrm>
          <a:prstGeom prst="rect">
            <a:avLst/>
          </a:prstGeom>
        </p:spPr>
        <p:txBody>
          <a:bodyPr/>
          <a:lstStyle/>
          <a:p>
            <a:fld id="{AE8E0AFE-3EFB-43E0-9E66-67919C07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5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A4F69-1AE4-4EAF-9A10-9D9C97B0B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82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49529-C224-4F71-B12A-C7F849E19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628"/>
            <a:ext cx="10515600" cy="50203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C4D51-C5D1-4960-9C00-C5ADDF2B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75551" y="6237585"/>
            <a:ext cx="2743200" cy="365125"/>
          </a:xfrm>
          <a:prstGeom prst="rect">
            <a:avLst/>
          </a:prstGeom>
        </p:spPr>
        <p:txBody>
          <a:bodyPr/>
          <a:lstStyle/>
          <a:p>
            <a:fld id="{270E92EC-A01A-45F5-9C7D-EB9D30A977B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8A569-D4C3-4FB7-8E5C-304BC07C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A385D28-035B-4215-A87A-3C13C89C7132}"/>
              </a:ext>
            </a:extLst>
          </p:cNvPr>
          <p:cNvCxnSpPr/>
          <p:nvPr/>
        </p:nvCxnSpPr>
        <p:spPr>
          <a:xfrm>
            <a:off x="838200" y="1024567"/>
            <a:ext cx="105156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62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F91DA-7856-41E5-A3EC-6F064E34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173672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65ACCC-BAFC-431D-8A35-4A628E41E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363A8-7159-4216-9A60-7F9C40A8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75551" y="6237585"/>
            <a:ext cx="2743200" cy="365125"/>
          </a:xfrm>
          <a:prstGeom prst="rect">
            <a:avLst/>
          </a:prstGeom>
        </p:spPr>
        <p:txBody>
          <a:bodyPr/>
          <a:lstStyle/>
          <a:p>
            <a:fld id="{270E92EC-A01A-45F5-9C7D-EB9D30A977B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7DF49-EACB-4E3B-9F85-DE816AA4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B41D7-5687-47B1-99CA-1D239B68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0398"/>
            <a:ext cx="2743200" cy="365125"/>
          </a:xfrm>
          <a:prstGeom prst="rect">
            <a:avLst/>
          </a:prstGeom>
        </p:spPr>
        <p:txBody>
          <a:bodyPr/>
          <a:lstStyle/>
          <a:p>
            <a:fld id="{AE8E0AFE-3EFB-43E0-9E66-67919C07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03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217CA-FA2F-4410-BE37-20BA2E8D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98E3F-FF46-4356-9448-BA0DE8190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6E741B-B4DB-453E-BC76-D0E04224B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3C84B1-EFB3-49CE-BBF7-13141F2F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75551" y="6237585"/>
            <a:ext cx="2743200" cy="365125"/>
          </a:xfrm>
          <a:prstGeom prst="rect">
            <a:avLst/>
          </a:prstGeom>
        </p:spPr>
        <p:txBody>
          <a:bodyPr/>
          <a:lstStyle/>
          <a:p>
            <a:fld id="{270E92EC-A01A-45F5-9C7D-EB9D30A977B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A4DCC6-0854-4BD6-9C4A-23CDBB60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1969C-5AAA-473F-8A57-A29913DF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0398"/>
            <a:ext cx="2743200" cy="365125"/>
          </a:xfrm>
          <a:prstGeom prst="rect">
            <a:avLst/>
          </a:prstGeom>
        </p:spPr>
        <p:txBody>
          <a:bodyPr/>
          <a:lstStyle/>
          <a:p>
            <a:fld id="{AE8E0AFE-3EFB-43E0-9E66-67919C07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7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9D860-6205-4703-839B-F5ABD28C6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18C4F1-23F8-45FB-B636-017B7EC2D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8B47C5-0613-4702-BB2E-4F5123A99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5BA293-A315-40B2-8AFF-0C61BFCE9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83FA2B-03E2-4642-987F-F606FDA4D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771535-F17D-408D-A998-C20F0CA8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75551" y="6237585"/>
            <a:ext cx="2743200" cy="365125"/>
          </a:xfrm>
          <a:prstGeom prst="rect">
            <a:avLst/>
          </a:prstGeom>
        </p:spPr>
        <p:txBody>
          <a:bodyPr/>
          <a:lstStyle/>
          <a:p>
            <a:fld id="{270E92EC-A01A-45F5-9C7D-EB9D30A977B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DFC094-3174-4A43-8196-9883EDF0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A9C40B-5EEC-4EB8-B7AA-19B1057C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0398"/>
            <a:ext cx="2743200" cy="365125"/>
          </a:xfrm>
          <a:prstGeom prst="rect">
            <a:avLst/>
          </a:prstGeom>
        </p:spPr>
        <p:txBody>
          <a:bodyPr/>
          <a:lstStyle/>
          <a:p>
            <a:fld id="{AE8E0AFE-3EFB-43E0-9E66-67919C07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9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19F6B-15CD-4DF5-A00D-90121683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BDB96-A4DF-4CAD-A2A8-5E18E163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75551" y="6237585"/>
            <a:ext cx="2743200" cy="365125"/>
          </a:xfrm>
          <a:prstGeom prst="rect">
            <a:avLst/>
          </a:prstGeom>
        </p:spPr>
        <p:txBody>
          <a:bodyPr/>
          <a:lstStyle/>
          <a:p>
            <a:fld id="{270E92EC-A01A-45F5-9C7D-EB9D30A977B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00F9F0-EEA7-4C41-82A2-02D20DC3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840882-6023-4C63-BD52-8012B119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0398"/>
            <a:ext cx="2743200" cy="365125"/>
          </a:xfrm>
          <a:prstGeom prst="rect">
            <a:avLst/>
          </a:prstGeom>
        </p:spPr>
        <p:txBody>
          <a:bodyPr/>
          <a:lstStyle/>
          <a:p>
            <a:fld id="{AE8E0AFE-3EFB-43E0-9E66-67919C07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7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DF4881-34F2-48BF-B28F-A32D3D73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75551" y="6237585"/>
            <a:ext cx="2743200" cy="365125"/>
          </a:xfrm>
          <a:prstGeom prst="rect">
            <a:avLst/>
          </a:prstGeom>
        </p:spPr>
        <p:txBody>
          <a:bodyPr/>
          <a:lstStyle/>
          <a:p>
            <a:fld id="{270E92EC-A01A-45F5-9C7D-EB9D30A977B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1D3771-0B68-4947-AC5C-B5686820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77C33-E67C-446A-9BDF-0BAC0718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0398"/>
            <a:ext cx="2743200" cy="365125"/>
          </a:xfrm>
          <a:prstGeom prst="rect">
            <a:avLst/>
          </a:prstGeom>
        </p:spPr>
        <p:txBody>
          <a:bodyPr/>
          <a:lstStyle/>
          <a:p>
            <a:fld id="{AE8E0AFE-3EFB-43E0-9E66-67919C07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79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FDDAF-6F68-442F-ABBF-F08A9442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C87EF1-6C87-4142-8827-4E09806D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591656-A6B0-4D4F-B713-4A2832C72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C1664E-74FA-4E97-BB84-50FF841B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75551" y="6237585"/>
            <a:ext cx="2743200" cy="365125"/>
          </a:xfrm>
          <a:prstGeom prst="rect">
            <a:avLst/>
          </a:prstGeom>
        </p:spPr>
        <p:txBody>
          <a:bodyPr/>
          <a:lstStyle/>
          <a:p>
            <a:fld id="{270E92EC-A01A-45F5-9C7D-EB9D30A977B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8B2050-056E-498B-8231-12F0A06D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42CDD-9FDB-4055-96DE-1315CAA4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0398"/>
            <a:ext cx="2743200" cy="365125"/>
          </a:xfrm>
          <a:prstGeom prst="rect">
            <a:avLst/>
          </a:prstGeom>
        </p:spPr>
        <p:txBody>
          <a:bodyPr/>
          <a:lstStyle/>
          <a:p>
            <a:fld id="{AE8E0AFE-3EFB-43E0-9E66-67919C07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0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2F6AE-0379-4F1C-B8E0-77603BAC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C448EF-1143-4212-BEFF-2FC36ECC4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F3E4CA-9B27-4173-ACC5-EFB9B794C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50E64B-E8D8-4CD4-86E5-0A1604A5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75551" y="6237585"/>
            <a:ext cx="2743200" cy="365125"/>
          </a:xfrm>
          <a:prstGeom prst="rect">
            <a:avLst/>
          </a:prstGeom>
        </p:spPr>
        <p:txBody>
          <a:bodyPr/>
          <a:lstStyle/>
          <a:p>
            <a:fld id="{270E92EC-A01A-45F5-9C7D-EB9D30A977B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D2D241-3EAC-4377-A2C5-6A12BDB7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BB7CE-DCA8-4F2A-901E-E11D7CFD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0398"/>
            <a:ext cx="2743200" cy="365125"/>
          </a:xfrm>
          <a:prstGeom prst="rect">
            <a:avLst/>
          </a:prstGeom>
        </p:spPr>
        <p:txBody>
          <a:bodyPr/>
          <a:lstStyle/>
          <a:p>
            <a:fld id="{AE8E0AFE-3EFB-43E0-9E66-67919C07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94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9FF0C1-749C-44D0-B97B-AEFB830F2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560B11-C69F-43D9-9F1A-36055D21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DHCP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Team 17: </a:t>
            </a:r>
            <a:r>
              <a:rPr lang="ko-KR" altLang="en-US" dirty="0" smtClean="0"/>
              <a:t>이재용</a:t>
            </a:r>
            <a:r>
              <a:rPr lang="en-US" altLang="ko-KR" dirty="0" smtClean="0"/>
              <a:t>(2020-20678)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96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10599899" y="4810122"/>
            <a:ext cx="98534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Goal: DHCP Client Authentication 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750573" y="1201994"/>
            <a:ext cx="7108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871450" y="1201994"/>
            <a:ext cx="1" cy="612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487695" y="1201994"/>
            <a:ext cx="1" cy="612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111909" y="1814052"/>
            <a:ext cx="1467464" cy="10471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753963" y="1814052"/>
            <a:ext cx="1467464" cy="1047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77379" y="2000507"/>
            <a:ext cx="988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DHCP</a:t>
            </a:r>
          </a:p>
          <a:p>
            <a:pPr algn="ctr"/>
            <a:r>
              <a:rPr lang="en-US" altLang="ko-KR" sz="2000" b="1" dirty="0" smtClean="0"/>
              <a:t>Server</a:t>
            </a:r>
            <a:endParaRPr lang="ko-KR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3963" y="1848094"/>
            <a:ext cx="15375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Malicious</a:t>
            </a:r>
          </a:p>
          <a:p>
            <a:pPr algn="ctr"/>
            <a:r>
              <a:rPr lang="en-US" altLang="ko-KR" sz="2000" b="1" dirty="0" smtClean="0"/>
              <a:t>DHCP Client</a:t>
            </a:r>
            <a:endParaRPr lang="ko-KR" altLang="en-US" sz="2000" b="1" dirty="0"/>
          </a:p>
        </p:txBody>
      </p:sp>
      <p:grpSp>
        <p:nvGrpSpPr>
          <p:cNvPr id="25" name="그룹 24"/>
          <p:cNvGrpSpPr/>
          <p:nvPr/>
        </p:nvGrpSpPr>
        <p:grpSpPr>
          <a:xfrm>
            <a:off x="4815348" y="1402016"/>
            <a:ext cx="2743198" cy="701712"/>
            <a:chOff x="4520381" y="1483132"/>
            <a:chExt cx="2743198" cy="701712"/>
          </a:xfrm>
        </p:grpSpPr>
        <p:cxnSp>
          <p:nvCxnSpPr>
            <p:cNvPr id="14" name="직선 화살표 연결선 13"/>
            <p:cNvCxnSpPr/>
            <p:nvPr/>
          </p:nvCxnSpPr>
          <p:spPr>
            <a:xfrm flipH="1">
              <a:off x="4520381" y="1696376"/>
              <a:ext cx="27063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4557251" y="1843860"/>
              <a:ext cx="27063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H="1">
              <a:off x="4520381" y="1969532"/>
              <a:ext cx="27063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4557251" y="2117016"/>
              <a:ext cx="27063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790092" y="1483132"/>
              <a:ext cx="294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</a:t>
              </a:r>
              <a:endParaRPr lang="ko-KR" altLang="en-US" sz="12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90092" y="1629697"/>
              <a:ext cx="294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O</a:t>
              </a:r>
              <a:endParaRPr lang="ko-KR" altLang="en-US" sz="12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90092" y="1766274"/>
              <a:ext cx="294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R</a:t>
              </a:r>
              <a:endParaRPr lang="ko-KR" altLang="en-US" sz="12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90092" y="1907845"/>
              <a:ext cx="294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</a:t>
              </a:r>
              <a:endParaRPr lang="ko-KR" altLang="en-US" sz="1200" b="1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069868" y="2066192"/>
            <a:ext cx="461665" cy="3835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4815348" y="2317743"/>
            <a:ext cx="2743198" cy="701712"/>
            <a:chOff x="4520381" y="1483132"/>
            <a:chExt cx="2743198" cy="701712"/>
          </a:xfrm>
        </p:grpSpPr>
        <p:cxnSp>
          <p:nvCxnSpPr>
            <p:cNvPr id="28" name="직선 화살표 연결선 27"/>
            <p:cNvCxnSpPr/>
            <p:nvPr/>
          </p:nvCxnSpPr>
          <p:spPr>
            <a:xfrm flipH="1">
              <a:off x="4520381" y="1696376"/>
              <a:ext cx="27063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4557251" y="1843860"/>
              <a:ext cx="27063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H="1">
              <a:off x="4520381" y="1969532"/>
              <a:ext cx="27063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4557251" y="2117016"/>
              <a:ext cx="27063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790092" y="1483132"/>
              <a:ext cx="294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</a:t>
              </a:r>
              <a:endParaRPr lang="ko-KR" altLang="en-US" sz="12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90092" y="1629697"/>
              <a:ext cx="294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O</a:t>
              </a:r>
              <a:endParaRPr lang="ko-KR" altLang="en-US" sz="12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90092" y="1766274"/>
              <a:ext cx="294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R</a:t>
              </a:r>
              <a:endParaRPr lang="ko-KR" altLang="en-US" sz="1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90092" y="1907845"/>
              <a:ext cx="294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</a:t>
              </a:r>
              <a:endParaRPr lang="ko-KR" altLang="en-US" sz="1200" b="1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199013" y="1790585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Available IPs: 64</a:t>
            </a:r>
            <a:endParaRPr lang="ko-KR" altLang="en-US" dirty="0"/>
          </a:p>
        </p:txBody>
      </p:sp>
      <p:sp>
        <p:nvSpPr>
          <p:cNvPr id="37" name="아래쪽 화살표 36"/>
          <p:cNvSpPr/>
          <p:nvPr/>
        </p:nvSpPr>
        <p:spPr>
          <a:xfrm>
            <a:off x="1844841" y="2165030"/>
            <a:ext cx="381000" cy="32638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199013" y="2491855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Available IPs: 0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505632" y="3068554"/>
            <a:ext cx="324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&lt;DHCP Starvation Attack&gt;</a:t>
            </a:r>
            <a:endParaRPr lang="ko-KR" altLang="en-US" b="1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892277" y="3669371"/>
            <a:ext cx="10073149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아래쪽 화살표 43"/>
          <p:cNvSpPr/>
          <p:nvPr/>
        </p:nvSpPr>
        <p:spPr>
          <a:xfrm>
            <a:off x="5770306" y="3454777"/>
            <a:ext cx="398206" cy="445985"/>
          </a:xfrm>
          <a:prstGeom prst="downArrow">
            <a:avLst>
              <a:gd name="adj1" fmla="val 50000"/>
              <a:gd name="adj2" fmla="val 592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579373" y="6369344"/>
            <a:ext cx="341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&lt;DHCP Client Authentication&gt;</a:t>
            </a:r>
            <a:endParaRPr lang="ko-KR" altLang="en-US" b="1" dirty="0"/>
          </a:p>
        </p:txBody>
      </p:sp>
      <p:sp>
        <p:nvSpPr>
          <p:cNvPr id="49" name="직사각형 48"/>
          <p:cNvSpPr/>
          <p:nvPr/>
        </p:nvSpPr>
        <p:spPr>
          <a:xfrm>
            <a:off x="3665223" y="4627293"/>
            <a:ext cx="1045060" cy="10471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205949" y="4627293"/>
            <a:ext cx="1019397" cy="1047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701120" y="4813748"/>
            <a:ext cx="988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DHCP</a:t>
            </a:r>
          </a:p>
          <a:p>
            <a:pPr algn="ctr"/>
            <a:r>
              <a:rPr lang="en-US" altLang="ko-KR" sz="2000" b="1" dirty="0" smtClean="0"/>
              <a:t>Server</a:t>
            </a:r>
            <a:endParaRPr lang="ko-KR" altLang="en-US" sz="2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226970" y="4814022"/>
            <a:ext cx="998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DHCP Client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0164" y="4454318"/>
            <a:ext cx="324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MAC -&gt; Client’s Public Key list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8897224" y="4039298"/>
            <a:ext cx="2027910" cy="34526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881458" y="4015235"/>
            <a:ext cx="212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Client’s private key</a:t>
            </a:r>
            <a:endParaRPr lang="ko-KR" altLang="en-US" dirty="0"/>
          </a:p>
        </p:txBody>
      </p:sp>
      <p:cxnSp>
        <p:nvCxnSpPr>
          <p:cNvPr id="66" name="직선 화살표 연결선 65"/>
          <p:cNvCxnSpPr>
            <a:stCxn id="65" idx="2"/>
          </p:cNvCxnSpPr>
          <p:nvPr/>
        </p:nvCxnSpPr>
        <p:spPr>
          <a:xfrm>
            <a:off x="9945630" y="4384567"/>
            <a:ext cx="0" cy="425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9714106" y="4810122"/>
            <a:ext cx="463048" cy="3890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>
            <a:endCxn id="67" idx="6"/>
          </p:cNvCxnSpPr>
          <p:nvPr/>
        </p:nvCxnSpPr>
        <p:spPr>
          <a:xfrm flipH="1">
            <a:off x="10177154" y="5004645"/>
            <a:ext cx="42274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578879" y="4810122"/>
            <a:ext cx="106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Message</a:t>
            </a:r>
            <a:endParaRPr lang="ko-KR" altLang="en-US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9945630" y="5199169"/>
            <a:ext cx="0" cy="425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8738331" y="5644439"/>
            <a:ext cx="98534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717311" y="5644439"/>
            <a:ext cx="106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Message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9713123" y="5644439"/>
            <a:ext cx="39714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640926" y="5634581"/>
            <a:ext cx="60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Sig.</a:t>
            </a:r>
            <a:endParaRPr lang="ko-KR" altLang="en-US" dirty="0"/>
          </a:p>
        </p:txBody>
      </p:sp>
      <p:cxnSp>
        <p:nvCxnSpPr>
          <p:cNvPr id="80" name="직선 화살표 연결선 79"/>
          <p:cNvCxnSpPr>
            <a:stCxn id="75" idx="1"/>
            <a:endCxn id="86" idx="3"/>
          </p:cNvCxnSpPr>
          <p:nvPr/>
        </p:nvCxnSpPr>
        <p:spPr>
          <a:xfrm flipH="1" flipV="1">
            <a:off x="2581294" y="5826266"/>
            <a:ext cx="6136017" cy="28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1840687" y="4823650"/>
            <a:ext cx="319" cy="5936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다이아몬드 85"/>
          <p:cNvSpPr/>
          <p:nvPr/>
        </p:nvSpPr>
        <p:spPr>
          <a:xfrm>
            <a:off x="1108052" y="5417269"/>
            <a:ext cx="1473242" cy="817993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449184" y="5650448"/>
            <a:ext cx="85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Valid?</a:t>
            </a:r>
            <a:endParaRPr lang="ko-KR" altLang="en-US" dirty="0"/>
          </a:p>
        </p:txBody>
      </p:sp>
      <p:cxnSp>
        <p:nvCxnSpPr>
          <p:cNvPr id="90" name="직선 화살표 연결선 89"/>
          <p:cNvCxnSpPr/>
          <p:nvPr/>
        </p:nvCxnSpPr>
        <p:spPr>
          <a:xfrm flipH="1">
            <a:off x="1840686" y="6230950"/>
            <a:ext cx="1" cy="3222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839531" y="6130675"/>
            <a:ext cx="4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355633" y="6468266"/>
            <a:ext cx="122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Lease IP</a:t>
            </a:r>
            <a:endParaRPr lang="ko-KR" altLang="en-US" dirty="0"/>
          </a:p>
        </p:txBody>
      </p:sp>
      <p:cxnSp>
        <p:nvCxnSpPr>
          <p:cNvPr id="99" name="직선 연결선 98"/>
          <p:cNvCxnSpPr/>
          <p:nvPr/>
        </p:nvCxnSpPr>
        <p:spPr>
          <a:xfrm>
            <a:off x="6069868" y="4015235"/>
            <a:ext cx="0" cy="230010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6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Approach: Client Driven Signature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741846" y="1304925"/>
            <a:ext cx="63172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254675" y="1304925"/>
            <a:ext cx="0" cy="7524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530774" y="2057400"/>
            <a:ext cx="1357313" cy="9695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621262" y="2264154"/>
            <a:ext cx="126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Server</a:t>
            </a:r>
            <a:endParaRPr lang="ko-KR" altLang="en-US" sz="2800" b="1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7145649" y="1304925"/>
            <a:ext cx="0" cy="7524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421748" y="2057400"/>
            <a:ext cx="1357313" cy="9695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512236" y="2286654"/>
            <a:ext cx="126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Client</a:t>
            </a:r>
            <a:endParaRPr lang="ko-KR" altLang="en-US" sz="28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956" y="4310390"/>
            <a:ext cx="3085978" cy="200329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843689" y="6146649"/>
            <a:ext cx="2642334" cy="1389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11490862" y="6225033"/>
            <a:ext cx="294107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2657742" y="3191292"/>
            <a:ext cx="86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Verify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250825" y="3033325"/>
            <a:ext cx="0" cy="735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다이아몬드 30"/>
          <p:cNvSpPr/>
          <p:nvPr/>
        </p:nvSpPr>
        <p:spPr>
          <a:xfrm>
            <a:off x="2588471" y="3768893"/>
            <a:ext cx="1316206" cy="768407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835549" y="3965220"/>
            <a:ext cx="885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Valid?</a:t>
            </a:r>
            <a:endParaRPr lang="ko-KR" altLang="en-US" sz="2000" dirty="0"/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9527272" y="3236857"/>
            <a:ext cx="1" cy="9311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3889116" y="4154225"/>
            <a:ext cx="27021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863885" y="3784893"/>
            <a:ext cx="94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OFFER</a:t>
            </a:r>
            <a:endParaRPr lang="ko-KR" altLang="en-US" b="1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250825" y="4537300"/>
            <a:ext cx="0" cy="573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958726" y="4464188"/>
            <a:ext cx="463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N</a:t>
            </a:r>
            <a:endParaRPr lang="ko-KR" alt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3814439" y="3779453"/>
            <a:ext cx="463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2788860" y="5021876"/>
            <a:ext cx="1100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Ignore</a:t>
            </a:r>
            <a:endParaRPr lang="ko-KR" altLang="en-US" sz="2000" b="1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3889116" y="2374060"/>
            <a:ext cx="2538291" cy="191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24884" y="1969794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DISCOVER</a:t>
            </a:r>
            <a:endParaRPr lang="ko-KR" altLang="en-US" b="1" dirty="0"/>
          </a:p>
        </p:txBody>
      </p:sp>
      <p:sp>
        <p:nvSpPr>
          <p:cNvPr id="43" name="직사각형 42"/>
          <p:cNvSpPr/>
          <p:nvPr/>
        </p:nvSpPr>
        <p:spPr>
          <a:xfrm>
            <a:off x="8282018" y="1257921"/>
            <a:ext cx="2027910" cy="34526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266252" y="1233858"/>
            <a:ext cx="212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Client’s private key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9950017" y="2045059"/>
            <a:ext cx="191066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9295748" y="1619504"/>
            <a:ext cx="0" cy="425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9064224" y="2045059"/>
            <a:ext cx="463048" cy="3890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>
            <a:endCxn id="51" idx="6"/>
          </p:cNvCxnSpPr>
          <p:nvPr/>
        </p:nvCxnSpPr>
        <p:spPr>
          <a:xfrm flipH="1">
            <a:off x="9527272" y="2239582"/>
            <a:ext cx="42274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950017" y="2050958"/>
            <a:ext cx="193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Random Message</a:t>
            </a:r>
            <a:endParaRPr lang="ko-KR" altLang="en-US" dirty="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9295748" y="2434106"/>
            <a:ext cx="0" cy="425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8378239" y="2876151"/>
            <a:ext cx="191066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378239" y="2872016"/>
            <a:ext cx="193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Random Message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10288909" y="2876151"/>
            <a:ext cx="474171" cy="3693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0268819" y="2862158"/>
            <a:ext cx="49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Sig.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/>
        </p:nvCxnSpPr>
        <p:spPr>
          <a:xfrm flipH="1">
            <a:off x="9527273" y="4154226"/>
            <a:ext cx="22641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11782475" y="4134364"/>
            <a:ext cx="1" cy="20906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9670725" y="3298323"/>
            <a:ext cx="197175" cy="2100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9836641" y="3207443"/>
            <a:ext cx="2273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Signature generation</a:t>
            </a:r>
          </a:p>
          <a:p>
            <a:r>
              <a:rPr lang="en-US" altLang="ko-KR" dirty="0" smtClean="0"/>
              <a:t>w/ random message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8745101" y="6350988"/>
            <a:ext cx="197175" cy="2100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8893165" y="6286565"/>
            <a:ext cx="296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Embed w/ DHCP packet </a:t>
            </a:r>
            <a:endParaRPr lang="ko-KR" altLang="en-US" dirty="0"/>
          </a:p>
        </p:txBody>
      </p:sp>
      <p:sp>
        <p:nvSpPr>
          <p:cNvPr id="81" name="타원 80"/>
          <p:cNvSpPr/>
          <p:nvPr/>
        </p:nvSpPr>
        <p:spPr>
          <a:xfrm>
            <a:off x="4605276" y="2054068"/>
            <a:ext cx="197175" cy="2100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3</a:t>
            </a:r>
            <a:endParaRPr lang="ko-KR" altLang="en-US" sz="1600" b="1" dirty="0"/>
          </a:p>
        </p:txBody>
      </p:sp>
      <p:sp>
        <p:nvSpPr>
          <p:cNvPr id="82" name="타원 81"/>
          <p:cNvSpPr/>
          <p:nvPr/>
        </p:nvSpPr>
        <p:spPr>
          <a:xfrm>
            <a:off x="2760630" y="3332145"/>
            <a:ext cx="197175" cy="2100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4</a:t>
            </a:r>
            <a:endParaRPr lang="ko-KR" altLang="en-US" sz="1600" b="1" dirty="0"/>
          </a:p>
        </p:txBody>
      </p:sp>
      <p:sp>
        <p:nvSpPr>
          <p:cNvPr id="83" name="타원 82"/>
          <p:cNvSpPr/>
          <p:nvPr/>
        </p:nvSpPr>
        <p:spPr>
          <a:xfrm>
            <a:off x="4731816" y="3863344"/>
            <a:ext cx="197175" cy="2100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5</a:t>
            </a:r>
            <a:endParaRPr lang="ko-KR" altLang="en-US" sz="1600" b="1" dirty="0"/>
          </a:p>
        </p:txBody>
      </p:sp>
      <p:cxnSp>
        <p:nvCxnSpPr>
          <p:cNvPr id="85" name="직선 연결선 84"/>
          <p:cNvCxnSpPr/>
          <p:nvPr/>
        </p:nvCxnSpPr>
        <p:spPr>
          <a:xfrm flipV="1">
            <a:off x="7779061" y="1257921"/>
            <a:ext cx="502957" cy="79614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7784769" y="3054776"/>
            <a:ext cx="608694" cy="325890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1523559" y="2518990"/>
            <a:ext cx="1202332" cy="85696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2067047" y="3560480"/>
            <a:ext cx="655779" cy="13849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42198" y="2866557"/>
            <a:ext cx="19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MAC -&gt; Public Key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stCxn id="98" idx="2"/>
          </p:cNvCxnSpPr>
          <p:nvPr/>
        </p:nvCxnSpPr>
        <p:spPr>
          <a:xfrm>
            <a:off x="1137254" y="3235889"/>
            <a:ext cx="0" cy="415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60681" y="3673243"/>
            <a:ext cx="191066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60681" y="3669108"/>
            <a:ext cx="193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Random Message</a:t>
            </a:r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1971351" y="3673243"/>
            <a:ext cx="474171" cy="3693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951261" y="3659250"/>
            <a:ext cx="49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04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of Simple Approach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27259" y="2107831"/>
            <a:ext cx="1080142" cy="9695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3411" y="2238677"/>
            <a:ext cx="1053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DHCP</a:t>
            </a:r>
          </a:p>
          <a:p>
            <a:pPr algn="ctr"/>
            <a:r>
              <a:rPr lang="en-US" altLang="ko-KR" sz="2000" b="1" dirty="0" smtClean="0"/>
              <a:t>Server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4571997" y="2080149"/>
            <a:ext cx="1357313" cy="9695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94340" y="2059577"/>
            <a:ext cx="1558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Legitimate</a:t>
            </a:r>
          </a:p>
          <a:p>
            <a:pPr algn="ctr"/>
            <a:r>
              <a:rPr lang="en-US" altLang="ko-KR" sz="2000" b="1" dirty="0" smtClean="0"/>
              <a:t>DHCP</a:t>
            </a:r>
          </a:p>
          <a:p>
            <a:pPr algn="ctr"/>
            <a:r>
              <a:rPr lang="en-US" altLang="ko-KR" sz="2000" b="1" dirty="0" smtClean="0"/>
              <a:t>Client</a:t>
            </a:r>
            <a:endParaRPr lang="ko-KR" altLang="en-US" sz="2000" b="1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1833554" y="2572160"/>
            <a:ext cx="2715586" cy="204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86129" y="2594634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DISCOVER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538940" y="4165852"/>
            <a:ext cx="1357313" cy="9695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461283" y="4145280"/>
            <a:ext cx="1558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Malicious</a:t>
            </a:r>
          </a:p>
          <a:p>
            <a:pPr algn="ctr"/>
            <a:r>
              <a:rPr lang="en-US" altLang="ko-KR" sz="2000" b="1" dirty="0" smtClean="0"/>
              <a:t>DHCP</a:t>
            </a:r>
          </a:p>
          <a:p>
            <a:pPr algn="ctr"/>
            <a:r>
              <a:rPr lang="en-US" altLang="ko-KR" sz="2000" b="1" dirty="0" smtClean="0"/>
              <a:t>Client</a:t>
            </a:r>
            <a:endParaRPr lang="ko-KR" altLang="en-US" sz="2000" b="1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240456" y="2963966"/>
            <a:ext cx="0" cy="118131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2448551" y="3273745"/>
            <a:ext cx="116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snooping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82714" y="2027092"/>
            <a:ext cx="191066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782714" y="2022957"/>
            <a:ext cx="193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Random Message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9693384" y="2027092"/>
            <a:ext cx="474171" cy="3693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673294" y="2013099"/>
            <a:ext cx="49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Sig.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6052686" y="1287780"/>
            <a:ext cx="0" cy="419862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오른쪽 화살표 33"/>
          <p:cNvSpPr/>
          <p:nvPr/>
        </p:nvSpPr>
        <p:spPr>
          <a:xfrm>
            <a:off x="5725026" y="3475819"/>
            <a:ext cx="655320" cy="617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527397" y="2030194"/>
            <a:ext cx="1080142" cy="9695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553549" y="2161040"/>
            <a:ext cx="1053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DHCP</a:t>
            </a:r>
          </a:p>
          <a:p>
            <a:pPr algn="ctr"/>
            <a:r>
              <a:rPr lang="en-US" altLang="ko-KR" sz="2000" b="1" dirty="0" smtClean="0"/>
              <a:t>Server</a:t>
            </a:r>
            <a:endParaRPr lang="ko-KR" altLang="en-US" sz="2000" b="1" dirty="0"/>
          </a:p>
        </p:txBody>
      </p:sp>
      <p:sp>
        <p:nvSpPr>
          <p:cNvPr id="37" name="직사각형 36"/>
          <p:cNvSpPr/>
          <p:nvPr/>
        </p:nvSpPr>
        <p:spPr>
          <a:xfrm>
            <a:off x="10372135" y="2002512"/>
            <a:ext cx="1357313" cy="9695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294478" y="1981940"/>
            <a:ext cx="1558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Malicious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DHCP</a:t>
            </a:r>
          </a:p>
          <a:p>
            <a:pPr algn="ctr"/>
            <a:r>
              <a:rPr lang="en-US" altLang="ko-KR" sz="2000" b="1" dirty="0" smtClean="0"/>
              <a:t>Client</a:t>
            </a:r>
            <a:endParaRPr lang="ko-KR" altLang="en-US" sz="2000" b="1" dirty="0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7633692" y="2494523"/>
            <a:ext cx="2715586" cy="204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486267" y="2516997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DISCOVER</a:t>
            </a:r>
            <a:endParaRPr lang="ko-KR" altLang="en-US" b="1" dirty="0"/>
          </a:p>
        </p:txBody>
      </p:sp>
      <p:sp>
        <p:nvSpPr>
          <p:cNvPr id="43" name="직사각형 42"/>
          <p:cNvSpPr/>
          <p:nvPr/>
        </p:nvSpPr>
        <p:spPr>
          <a:xfrm>
            <a:off x="2046037" y="2129326"/>
            <a:ext cx="191066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046037" y="2125191"/>
            <a:ext cx="193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Random Message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956707" y="2129326"/>
            <a:ext cx="474171" cy="3693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936617" y="2115333"/>
            <a:ext cx="49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Sig.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7067468" y="2997603"/>
            <a:ext cx="0" cy="713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708006" y="3654951"/>
            <a:ext cx="75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Valid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924689" y="1650764"/>
            <a:ext cx="230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Hijacked signatures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2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Alternative: Server Driven Signature 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731676" y="1304925"/>
            <a:ext cx="66711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3638631" y="1304925"/>
            <a:ext cx="0" cy="7524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914730" y="2057400"/>
            <a:ext cx="1357313" cy="10998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05218" y="2367900"/>
            <a:ext cx="126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Server</a:t>
            </a:r>
            <a:endParaRPr lang="ko-KR" altLang="en-US" sz="2800" b="1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233564" y="1304925"/>
            <a:ext cx="0" cy="7524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509663" y="2057400"/>
            <a:ext cx="1357313" cy="10998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600151" y="2367900"/>
            <a:ext cx="126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Client</a:t>
            </a:r>
            <a:endParaRPr lang="ko-KR" altLang="en-US" sz="2800" b="1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335517" y="3581728"/>
            <a:ext cx="3154185" cy="237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3059949" y="3284450"/>
            <a:ext cx="328612" cy="3619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6</a:t>
            </a:r>
            <a:endParaRPr lang="ko-KR" alt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29059" y="3170083"/>
            <a:ext cx="177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Authentication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352842" y="3284450"/>
            <a:ext cx="86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Verify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710131" y="3673315"/>
            <a:ext cx="0" cy="735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/>
          <p:cNvSpPr/>
          <p:nvPr/>
        </p:nvSpPr>
        <p:spPr>
          <a:xfrm>
            <a:off x="2638568" y="4408883"/>
            <a:ext cx="2143125" cy="768407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272039" y="4605210"/>
            <a:ext cx="885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Valid?</a:t>
            </a:r>
            <a:endParaRPr lang="ko-KR" altLang="en-US" sz="20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781693" y="4794215"/>
            <a:ext cx="36837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39010" y="4385713"/>
            <a:ext cx="185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OFFER (Seed++)</a:t>
            </a:r>
            <a:endParaRPr lang="ko-KR" altLang="en-US" b="1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710131" y="5177290"/>
            <a:ext cx="0" cy="573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18032" y="5104178"/>
            <a:ext cx="463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N</a:t>
            </a:r>
            <a:endParaRPr lang="ko-KR" alt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673351" y="4420544"/>
            <a:ext cx="463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3248166" y="5661866"/>
            <a:ext cx="1100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Ignore</a:t>
            </a:r>
            <a:endParaRPr lang="ko-KR" altLang="en-US" sz="2000" b="1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4282354" y="2379275"/>
            <a:ext cx="3128157" cy="17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70446" y="1969794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DISCOVER</a:t>
            </a:r>
            <a:endParaRPr lang="ko-KR" altLang="en-US" b="1" dirty="0"/>
          </a:p>
        </p:txBody>
      </p:sp>
      <p:sp>
        <p:nvSpPr>
          <p:cNvPr id="33" name="타원 32"/>
          <p:cNvSpPr/>
          <p:nvPr/>
        </p:nvSpPr>
        <p:spPr>
          <a:xfrm>
            <a:off x="5184728" y="1983010"/>
            <a:ext cx="328612" cy="3619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4335517" y="2912502"/>
            <a:ext cx="3110652" cy="247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5194224" y="2536853"/>
            <a:ext cx="328612" cy="3619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3</a:t>
            </a:r>
            <a:endParaRPr lang="ko-KR" alt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513370" y="2523637"/>
            <a:ext cx="114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Message</a:t>
            </a:r>
            <a:endParaRPr lang="ko-KR" altLang="en-US" b="1" dirty="0"/>
          </a:p>
        </p:txBody>
      </p:sp>
      <p:sp>
        <p:nvSpPr>
          <p:cNvPr id="37" name="타원 36"/>
          <p:cNvSpPr/>
          <p:nvPr/>
        </p:nvSpPr>
        <p:spPr>
          <a:xfrm>
            <a:off x="5017116" y="3175943"/>
            <a:ext cx="328612" cy="3619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5</a:t>
            </a:r>
            <a:endParaRPr lang="ko-KR" altLang="en-US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040704" y="1995892"/>
            <a:ext cx="75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Seed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2358147" y="2341739"/>
            <a:ext cx="1" cy="577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32912" y="2839158"/>
            <a:ext cx="105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Message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1733812" y="1984224"/>
            <a:ext cx="328612" cy="3619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  <p:sp>
        <p:nvSpPr>
          <p:cNvPr id="42" name="타원 41"/>
          <p:cNvSpPr/>
          <p:nvPr/>
        </p:nvSpPr>
        <p:spPr>
          <a:xfrm>
            <a:off x="5617874" y="4389404"/>
            <a:ext cx="328612" cy="3619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7</a:t>
            </a:r>
            <a:endParaRPr lang="ko-KR" altLang="en-US" sz="2400" b="1" dirty="0"/>
          </a:p>
        </p:txBody>
      </p:sp>
      <p:sp>
        <p:nvSpPr>
          <p:cNvPr id="47" name="직사각형 46"/>
          <p:cNvSpPr/>
          <p:nvPr/>
        </p:nvSpPr>
        <p:spPr>
          <a:xfrm>
            <a:off x="9747159" y="1579965"/>
            <a:ext cx="2027910" cy="34526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9731393" y="1555902"/>
            <a:ext cx="212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Client’s private key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10679964" y="1941548"/>
            <a:ext cx="0" cy="425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10448440" y="2361068"/>
            <a:ext cx="463048" cy="3890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0007474" y="2561626"/>
            <a:ext cx="43027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9001922" y="2347516"/>
            <a:ext cx="1049964" cy="378673"/>
            <a:chOff x="10173353" y="3731085"/>
            <a:chExt cx="1049964" cy="378673"/>
          </a:xfrm>
        </p:grpSpPr>
        <p:sp>
          <p:nvSpPr>
            <p:cNvPr id="49" name="직사각형 48"/>
            <p:cNvSpPr/>
            <p:nvPr/>
          </p:nvSpPr>
          <p:spPr>
            <a:xfrm>
              <a:off x="10180973" y="3740426"/>
              <a:ext cx="990334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173353" y="3731085"/>
              <a:ext cx="1049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Message</a:t>
              </a:r>
              <a:endParaRPr lang="ko-KR" altLang="en-US" dirty="0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9875966" y="3103995"/>
            <a:ext cx="102792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875966" y="3099860"/>
            <a:ext cx="103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Message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10901142" y="3104563"/>
            <a:ext cx="474171" cy="3693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0881052" y="3090570"/>
            <a:ext cx="49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Sig.</a:t>
            </a:r>
            <a:endParaRPr lang="ko-KR" altLang="en-US" dirty="0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10679964" y="2738783"/>
            <a:ext cx="0" cy="362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9402781" y="3459902"/>
            <a:ext cx="328612" cy="3619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4</a:t>
            </a:r>
            <a:endParaRPr lang="ko-KR" altLang="en-US" sz="2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9701651" y="3495771"/>
            <a:ext cx="235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Signature using received message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5372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 Progress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047750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Environment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923924" y="1552575"/>
            <a:ext cx="4924425" cy="3733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28750" y="1704975"/>
            <a:ext cx="2971800" cy="7143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47925" y="1840854"/>
            <a:ext cx="93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HOST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381500" y="1840854"/>
            <a:ext cx="159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: Ubuntu 20.04</a:t>
            </a:r>
            <a:endParaRPr lang="ko-KR" altLang="en-US" sz="16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1919287" y="3015198"/>
            <a:ext cx="1990725" cy="461665"/>
            <a:chOff x="6943724" y="2182488"/>
            <a:chExt cx="1990725" cy="461665"/>
          </a:xfrm>
        </p:grpSpPr>
        <p:sp>
          <p:nvSpPr>
            <p:cNvPr id="11" name="직사각형 10"/>
            <p:cNvSpPr/>
            <p:nvPr/>
          </p:nvSpPr>
          <p:spPr>
            <a:xfrm>
              <a:off x="6943724" y="2245368"/>
              <a:ext cx="1990725" cy="3359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10425" y="2182488"/>
              <a:ext cx="1619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/>
                <a:t>TUN/TAP</a:t>
              </a:r>
              <a:endParaRPr lang="ko-KR" altLang="en-US" sz="2400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428750" y="4063321"/>
            <a:ext cx="2971800" cy="8953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428750" y="4098295"/>
            <a:ext cx="3038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Virtual Machine (QEMU)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381500" y="4338237"/>
            <a:ext cx="159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: Ubuntu 20.04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938463" y="2413024"/>
            <a:ext cx="0" cy="64600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938463" y="3419713"/>
            <a:ext cx="0" cy="64600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806767" y="1834262"/>
            <a:ext cx="943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Server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825820" y="4222924"/>
            <a:ext cx="943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Client</a:t>
            </a:r>
            <a:endParaRPr lang="ko-KR" altLang="en-US" sz="1600" b="1" dirty="0"/>
          </a:p>
        </p:txBody>
      </p:sp>
      <p:sp>
        <p:nvSpPr>
          <p:cNvPr id="20" name="직사각형 19"/>
          <p:cNvSpPr/>
          <p:nvPr/>
        </p:nvSpPr>
        <p:spPr>
          <a:xfrm>
            <a:off x="6429375" y="1537355"/>
            <a:ext cx="2971800" cy="5724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399" y="1209858"/>
            <a:ext cx="2424380" cy="120316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500810" y="162677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Implementation &amp; Build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6436520" y="4406995"/>
            <a:ext cx="2971800" cy="5724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507955" y="449641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Implementation &amp; Build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415210" y="1159920"/>
            <a:ext cx="136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&lt;Server&gt;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22355" y="4955167"/>
            <a:ext cx="136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&lt;Client&gt;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6922292" y="3015198"/>
            <a:ext cx="1990725" cy="461665"/>
            <a:chOff x="6943724" y="2182488"/>
            <a:chExt cx="1990725" cy="461665"/>
          </a:xfrm>
        </p:grpSpPr>
        <p:sp>
          <p:nvSpPr>
            <p:cNvPr id="28" name="직사각형 27"/>
            <p:cNvSpPr/>
            <p:nvPr/>
          </p:nvSpPr>
          <p:spPr>
            <a:xfrm>
              <a:off x="6943724" y="2245368"/>
              <a:ext cx="1990725" cy="3359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10425" y="2182488"/>
              <a:ext cx="1619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/>
                <a:t>TUN/TAP</a:t>
              </a:r>
              <a:endParaRPr lang="ko-KR" altLang="en-US" sz="2400" dirty="0"/>
            </a:p>
          </p:txBody>
        </p:sp>
      </p:grpSp>
      <p:cxnSp>
        <p:nvCxnSpPr>
          <p:cNvPr id="30" name="직선 화살표 연결선 29"/>
          <p:cNvCxnSpPr/>
          <p:nvPr/>
        </p:nvCxnSpPr>
        <p:spPr>
          <a:xfrm>
            <a:off x="7910510" y="2109786"/>
            <a:ext cx="0" cy="9682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910510" y="3423909"/>
            <a:ext cx="0" cy="9682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3924" y="5526317"/>
            <a:ext cx="8676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DHCP open-source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ISC-DHCP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QEMU </a:t>
            </a:r>
            <a:r>
              <a:rPr lang="ko-KR" altLang="en-US" dirty="0" err="1" smtClean="0"/>
              <a:t>가상머신에서</a:t>
            </a:r>
            <a:r>
              <a:rPr lang="ko-KR" altLang="en-US" dirty="0" smtClean="0"/>
              <a:t> 빌드 및 </a:t>
            </a:r>
            <a:r>
              <a:rPr lang="en-US" altLang="ko-KR" dirty="0" smtClean="0"/>
              <a:t>Load</a:t>
            </a:r>
            <a:r>
              <a:rPr lang="ko-KR" altLang="en-US" dirty="0" smtClean="0"/>
              <a:t>하는 과정에서 발생한 문제를 해결하지 못하여 구현 및 동작 확인을 완료하지 못하였습니다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691830"/>
      </p:ext>
    </p:extLst>
  </p:cSld>
  <p:clrMapOvr>
    <a:masterClrMapping/>
  </p:clrMapOvr>
</p:sld>
</file>

<file path=ppt/theme/theme1.xml><?xml version="1.0" encoding="utf-8"?>
<a:theme xmlns:a="http://schemas.openxmlformats.org/drawingml/2006/main" name="memory_hierach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mbria"/>
        <a:ea typeface="맑은 고딕"/>
        <a:cs typeface=""/>
      </a:majorFont>
      <a:minorFont>
        <a:latin typeface="Cambri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네트워크_논문발표_이재용</Template>
  <TotalTime>187</TotalTime>
  <Words>621</Words>
  <Application>Microsoft Office PowerPoint</Application>
  <PresentationFormat>와이드스크린</PresentationFormat>
  <Paragraphs>144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</vt:lpstr>
      <vt:lpstr>memory_hierachy</vt:lpstr>
      <vt:lpstr>DHCP </vt:lpstr>
      <vt:lpstr>Goal: DHCP Client Authentication </vt:lpstr>
      <vt:lpstr>Simple Approach: Client Driven Signature</vt:lpstr>
      <vt:lpstr>Problem of Simple Approach</vt:lpstr>
      <vt:lpstr>Alternative: Server Driven Signature </vt:lpstr>
      <vt:lpstr>Implementation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</dc:title>
  <dc:creator>JY</dc:creator>
  <cp:lastModifiedBy>USER</cp:lastModifiedBy>
  <cp:revision>95</cp:revision>
  <dcterms:created xsi:type="dcterms:W3CDTF">2023-06-14T14:57:55Z</dcterms:created>
  <dcterms:modified xsi:type="dcterms:W3CDTF">2023-06-17T10:24:17Z</dcterms:modified>
</cp:coreProperties>
</file>