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7" r:id="rId3"/>
    <p:sldId id="258" r:id="rId4"/>
    <p:sldId id="260" r:id="rId5"/>
    <p:sldId id="261" r:id="rId6"/>
    <p:sldId id="266" r:id="rId7"/>
    <p:sldId id="267" r:id="rId8"/>
    <p:sldId id="268" r:id="rId9"/>
    <p:sldId id="269" r:id="rId10"/>
    <p:sldId id="270" r:id="rId11"/>
    <p:sldId id="271" r:id="rId12"/>
    <p:sldId id="272" r:id="rId13"/>
    <p:sldId id="275" r:id="rId14"/>
    <p:sldId id="276" r:id="rId15"/>
    <p:sldId id="277" r:id="rId16"/>
    <p:sldId id="278" r:id="rId17"/>
    <p:sldId id="279" r:id="rId18"/>
    <p:sldId id="280" r:id="rId19"/>
    <p:sldId id="281" r:id="rId20"/>
    <p:sldId id="282" r:id="rId21"/>
    <p:sldId id="265" r:id="rId22"/>
    <p:sldId id="273" r:id="rId23"/>
    <p:sldId id="274"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15238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A3BEB-AD96-4D57-BE34-B09B440E3B45}"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101493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245606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3168773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3110965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9A3BEB-AD96-4D57-BE34-B09B440E3B45}" type="datetimeFigureOut">
              <a:rPr lang="en-IN" smtClean="0"/>
              <a:t>30-07-2022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382830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9A3BEB-AD96-4D57-BE34-B09B440E3B45}" type="datetimeFigureOut">
              <a:rPr lang="en-IN" smtClean="0"/>
              <a:t>30-07-2022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1070957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4184322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123285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208725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A3BEB-AD96-4D57-BE34-B09B440E3B45}"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76605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9A3BEB-AD96-4D57-BE34-B09B440E3B45}"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410497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9A3BEB-AD96-4D57-BE34-B09B440E3B45}" type="datetimeFigureOut">
              <a:rPr lang="en-IN" smtClean="0"/>
              <a:t>30-07-2022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144955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A3BEB-AD96-4D57-BE34-B09B440E3B45}" type="datetimeFigureOut">
              <a:rPr lang="en-IN" smtClean="0"/>
              <a:t>30-07-2022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260092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3BEB-AD96-4D57-BE34-B09B440E3B45}" type="datetimeFigureOut">
              <a:rPr lang="en-IN" smtClean="0"/>
              <a:t>30-07-2022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208324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A3BEB-AD96-4D57-BE34-B09B440E3B45}"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103271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A3BEB-AD96-4D57-BE34-B09B440E3B45}"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130903-B8B5-4A0B-8610-F8604CEE9F48}" type="slidenum">
              <a:rPr lang="en-IN" smtClean="0"/>
              <a:t>‹#›</a:t>
            </a:fld>
            <a:endParaRPr lang="en-IN"/>
          </a:p>
        </p:txBody>
      </p:sp>
    </p:spTree>
    <p:extLst>
      <p:ext uri="{BB962C8B-B14F-4D97-AF65-F5344CB8AC3E}">
        <p14:creationId xmlns:p14="http://schemas.microsoft.com/office/powerpoint/2010/main" val="273563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A9A3BEB-AD96-4D57-BE34-B09B440E3B45}" type="datetimeFigureOut">
              <a:rPr lang="en-IN" smtClean="0"/>
              <a:t>30-07-2022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2130903-B8B5-4A0B-8610-F8604CEE9F48}" type="slidenum">
              <a:rPr lang="en-IN" smtClean="0"/>
              <a:t>‹#›</a:t>
            </a:fld>
            <a:endParaRPr lang="en-IN"/>
          </a:p>
        </p:txBody>
      </p:sp>
    </p:spTree>
    <p:extLst>
      <p:ext uri="{BB962C8B-B14F-4D97-AF65-F5344CB8AC3E}">
        <p14:creationId xmlns:p14="http://schemas.microsoft.com/office/powerpoint/2010/main" val="239527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32F4-5D30-4D38-BB86-3D4B24887854}"/>
              </a:ext>
            </a:extLst>
          </p:cNvPr>
          <p:cNvSpPr>
            <a:spLocks noGrp="1"/>
          </p:cNvSpPr>
          <p:nvPr>
            <p:ph type="ctrTitle"/>
          </p:nvPr>
        </p:nvSpPr>
        <p:spPr>
          <a:xfrm>
            <a:off x="1154955" y="1219200"/>
            <a:ext cx="8825658" cy="1348381"/>
          </a:xfrm>
        </p:spPr>
        <p:txBody>
          <a:bodyPr/>
          <a:lstStyle/>
          <a:p>
            <a:r>
              <a:rPr lang="en-US" sz="3200" b="1" dirty="0">
                <a:latin typeface="Times New Roman" panose="02020603050405020304" pitchFamily="18" charset="0"/>
                <a:cs typeface="Times New Roman" panose="02020603050405020304" pitchFamily="18" charset="0"/>
              </a:rPr>
              <a:t>G H PATEL COLLEGE OF ENGINEERING AND TECHNOLOGY</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BAKROL GATE, VALLABH VIDHYANAGAR, ANAND</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F6E6CA-90A1-F075-245D-B888A1B3F8C1}"/>
              </a:ext>
            </a:extLst>
          </p:cNvPr>
          <p:cNvSpPr>
            <a:spLocks noGrp="1"/>
          </p:cNvSpPr>
          <p:nvPr>
            <p:ph type="subTitle" idx="1"/>
          </p:nvPr>
        </p:nvSpPr>
        <p:spPr>
          <a:xfrm>
            <a:off x="1154955" y="3320249"/>
            <a:ext cx="8825658" cy="2318551"/>
          </a:xfrm>
        </p:spPr>
        <p:txBody>
          <a:bodyPr>
            <a:normAutofit/>
          </a:bodyPr>
          <a:lstStyle/>
          <a:p>
            <a:r>
              <a:rPr lang="en-US" cap="none" dirty="0">
                <a:solidFill>
                  <a:schemeClr val="bg1"/>
                </a:solidFill>
                <a:latin typeface="Times New Roman" panose="02020603050405020304" pitchFamily="18" charset="0"/>
                <a:cs typeface="Times New Roman" panose="02020603050405020304" pitchFamily="18" charset="0"/>
              </a:rPr>
              <a:t>Gajera jagdishkumar</a:t>
            </a:r>
          </a:p>
          <a:p>
            <a:r>
              <a:rPr lang="en-US" cap="none" dirty="0">
                <a:solidFill>
                  <a:schemeClr val="bg1"/>
                </a:solidFill>
                <a:latin typeface="Times New Roman" panose="02020603050405020304" pitchFamily="18" charset="0"/>
                <a:cs typeface="Times New Roman" panose="02020603050405020304" pitchFamily="18" charset="0"/>
              </a:rPr>
              <a:t>190110116019</a:t>
            </a:r>
          </a:p>
          <a:p>
            <a:r>
              <a:rPr lang="en-IN" cap="none" dirty="0">
                <a:solidFill>
                  <a:schemeClr val="bg1"/>
                </a:solidFill>
                <a:latin typeface="Times New Roman" panose="02020603050405020304" pitchFamily="18" charset="0"/>
                <a:cs typeface="Times New Roman" panose="02020603050405020304" pitchFamily="18" charset="0"/>
              </a:rPr>
              <a:t>Branch: Information Technology</a:t>
            </a:r>
          </a:p>
          <a:p>
            <a:r>
              <a:rPr lang="en-IN" cap="none" dirty="0">
                <a:solidFill>
                  <a:schemeClr val="bg1"/>
                </a:solidFill>
                <a:latin typeface="Times New Roman" panose="02020603050405020304" pitchFamily="18" charset="0"/>
                <a:cs typeface="Times New Roman" panose="02020603050405020304" pitchFamily="18" charset="0"/>
              </a:rPr>
              <a:t>Subject: Summer Internship/Project- 3170001</a:t>
            </a:r>
          </a:p>
          <a:p>
            <a:r>
              <a:rPr lang="en-IN" cap="none" dirty="0">
                <a:solidFill>
                  <a:schemeClr val="bg1"/>
                </a:solidFill>
                <a:latin typeface="Times New Roman" panose="02020603050405020304" pitchFamily="18" charset="0"/>
                <a:cs typeface="Times New Roman" panose="02020603050405020304" pitchFamily="18" charset="0"/>
              </a:rPr>
              <a:t>Academic Year: 2022-23</a:t>
            </a:r>
          </a:p>
        </p:txBody>
      </p:sp>
      <p:pic>
        <p:nvPicPr>
          <p:cNvPr id="1026" name="Picture 2" descr="Image result for gcet logo">
            <a:extLst>
              <a:ext uri="{FF2B5EF4-FFF2-40B4-BE49-F238E27FC236}">
                <a16:creationId xmlns:a16="http://schemas.microsoft.com/office/drawing/2014/main" id="{6AE9209F-0605-D27E-DCAF-6CF4DEFAB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613" y="1253131"/>
            <a:ext cx="131445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3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1290-9BE7-6543-B872-9CDFFD61C3CB}"/>
              </a:ext>
            </a:extLst>
          </p:cNvPr>
          <p:cNvSpPr>
            <a:spLocks noGrp="1"/>
          </p:cNvSpPr>
          <p:nvPr>
            <p:ph type="title"/>
          </p:nvPr>
        </p:nvSpPr>
        <p:spPr>
          <a:xfrm>
            <a:off x="1154954" y="973667"/>
            <a:ext cx="6843827" cy="1032685"/>
          </a:xfrm>
        </p:spPr>
        <p:txBody>
          <a:bodyPr/>
          <a:lstStyle/>
          <a:p>
            <a:r>
              <a:rPr lang="en-US" b="1" i="0" dirty="0">
                <a:solidFill>
                  <a:schemeClr val="bg1"/>
                </a:solidFill>
                <a:effectLst/>
                <a:latin typeface="Times New Roman" panose="02020603050405020304" pitchFamily="18" charset="0"/>
                <a:cs typeface="Times New Roman" panose="02020603050405020304" pitchFamily="18" charset="0"/>
              </a:rPr>
              <a:t>Steps in Data Preprocessing</a:t>
            </a:r>
            <a:br>
              <a:rPr lang="en-US" b="1" i="0" dirty="0">
                <a:solidFill>
                  <a:schemeClr val="bg1"/>
                </a:solidFill>
                <a:effectLst/>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F4DF3A-F1AF-7C24-36C8-B6E6C6D228C2}"/>
              </a:ext>
            </a:extLst>
          </p:cNvPr>
          <p:cNvSpPr>
            <a:spLocks noGrp="1"/>
          </p:cNvSpPr>
          <p:nvPr>
            <p:ph idx="1"/>
          </p:nvPr>
        </p:nvSpPr>
        <p:spPr>
          <a:xfrm>
            <a:off x="1448540" y="2379218"/>
            <a:ext cx="9294920" cy="4199138"/>
          </a:xfrm>
        </p:spPr>
        <p:txBody>
          <a:bodyPr>
            <a:normAutofit/>
          </a:bodyPr>
          <a:lstStyle/>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Import all the crucial libraries</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Python is a very powerful and flexible programming language. This is an open-source language has created quite a few tools to efficiently work with a python. There are some basic libraries which are essential for building a project:</a:t>
            </a:r>
            <a:endParaRPr lang="en-US" b="1" dirty="0">
              <a:solidFill>
                <a:schemeClr val="tx1"/>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Pandas: Pandas is used for data manipulation and analysis.</a:t>
            </a:r>
          </a:p>
          <a:p>
            <a:pPr algn="just" fontAlgn="base">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Seaborn: It is </a:t>
            </a:r>
            <a:r>
              <a:rPr lang="en-US" i="0" dirty="0">
                <a:solidFill>
                  <a:srgbClr val="202124"/>
                </a:solidFill>
                <a:effectLst/>
                <a:latin typeface="Times New Roman" panose="02020603050405020304" pitchFamily="18" charset="0"/>
                <a:cs typeface="Times New Roman" panose="02020603050405020304" pitchFamily="18" charset="0"/>
              </a:rPr>
              <a:t>a Python data visualization library based on matplotlib</a:t>
            </a:r>
            <a:r>
              <a:rPr lang="en-US" b="0" i="0" dirty="0">
                <a:solidFill>
                  <a:srgbClr val="202124"/>
                </a:solidFill>
                <a:effectLst/>
                <a:latin typeface="Times New Roman" panose="02020603050405020304" pitchFamily="18" charset="0"/>
                <a:cs typeface="Times New Roman" panose="02020603050405020304" pitchFamily="18" charset="0"/>
              </a:rPr>
              <a:t>. It provides a high-level interface for drawing attractive and informative statistical graphics.</a:t>
            </a:r>
          </a:p>
          <a:p>
            <a:pPr algn="just" fontAlgn="base">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Scikit-learn: It is used to build a machine learning model. It is built on NumPy, SciPy, and matplotlib.</a:t>
            </a:r>
          </a:p>
          <a:p>
            <a:pPr algn="just" fontAlgn="base">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NumPy: NumPy is a python library also called as Numeric python which can execute scientific computing. with the help of a NumPy library you can create and perform manipulations on an array.</a:t>
            </a:r>
          </a:p>
          <a:p>
            <a:pPr marL="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0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D022B-EC57-84AE-002C-9B7FE340EE7E}"/>
              </a:ext>
            </a:extLst>
          </p:cNvPr>
          <p:cNvSpPr txBox="1"/>
          <p:nvPr/>
        </p:nvSpPr>
        <p:spPr>
          <a:xfrm>
            <a:off x="2128789" y="602084"/>
            <a:ext cx="7934417" cy="4247317"/>
          </a:xfrm>
          <a:prstGeom prst="rect">
            <a:avLst/>
          </a:prstGeom>
          <a:noFill/>
        </p:spPr>
        <p:txBody>
          <a:bodyPr wrap="square">
            <a:spAutoFit/>
          </a:bodyPr>
          <a:lstStyle/>
          <a:p>
            <a:pPr algn="just"/>
            <a:r>
              <a:rPr lang="en-IN" b="1" i="0" dirty="0">
                <a:solidFill>
                  <a:srgbClr val="303133"/>
                </a:solidFill>
                <a:effectLst/>
                <a:latin typeface="Times New Roman" panose="02020603050405020304" pitchFamily="18" charset="0"/>
                <a:cs typeface="Times New Roman" panose="02020603050405020304" pitchFamily="18" charset="0"/>
              </a:rPr>
              <a:t>2. Import the dataset:</a:t>
            </a:r>
          </a:p>
          <a:p>
            <a:pPr algn="just"/>
            <a:r>
              <a:rPr lang="en-IN" b="1" dirty="0">
                <a:solidFill>
                  <a:srgbClr val="303133"/>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In this step, you need to import the dataset/s that you have gathered for the ML project at hand. Importing the dataset is one of the important steps in data preprocessing in machine learning. </a:t>
            </a:r>
          </a:p>
          <a:p>
            <a:pPr algn="just"/>
            <a:endParaRPr lang="en-IN" b="1" i="0" dirty="0">
              <a:solidFill>
                <a:srgbClr val="303133"/>
              </a:solidFill>
              <a:effectLst/>
              <a:latin typeface="Times New Roman" panose="02020603050405020304" pitchFamily="18" charset="0"/>
              <a:cs typeface="Times New Roman" panose="02020603050405020304" pitchFamily="18" charset="0"/>
            </a:endParaRPr>
          </a:p>
          <a:p>
            <a:pPr algn="just"/>
            <a:r>
              <a:rPr lang="en-IN" b="1" i="0" dirty="0">
                <a:solidFill>
                  <a:srgbClr val="303133"/>
                </a:solidFill>
                <a:effectLst/>
                <a:latin typeface="Times New Roman" panose="02020603050405020304" pitchFamily="18" charset="0"/>
                <a:cs typeface="Times New Roman" panose="02020603050405020304" pitchFamily="18" charset="0"/>
              </a:rPr>
              <a:t>3. Encoding the categorical data</a:t>
            </a:r>
          </a:p>
          <a:p>
            <a:pPr algn="just"/>
            <a:r>
              <a:rPr lang="en-IN" b="1" dirty="0">
                <a:solidFill>
                  <a:srgbClr val="303133"/>
                </a:solidFill>
                <a:latin typeface="Times New Roman" panose="02020603050405020304" pitchFamily="18" charset="0"/>
                <a:cs typeface="Times New Roman" panose="02020603050405020304" pitchFamily="18" charset="0"/>
              </a:rPr>
              <a:t>	</a:t>
            </a:r>
            <a:r>
              <a:rPr lang="en-IN" dirty="0">
                <a:solidFill>
                  <a:srgbClr val="303133"/>
                </a:solidFill>
                <a:latin typeface="Times New Roman" panose="02020603050405020304" pitchFamily="18" charset="0"/>
                <a:cs typeface="Times New Roman" panose="02020603050405020304" pitchFamily="18" charset="0"/>
              </a:rPr>
              <a:t>In this step, Machine Learning techniques transforms </a:t>
            </a:r>
            <a:r>
              <a:rPr lang="en-US" sz="1800" b="0" i="0" dirty="0">
                <a:solidFill>
                  <a:schemeClr val="tx1"/>
                </a:solidFill>
                <a:effectLst/>
                <a:latin typeface="Times New Roman" panose="02020603050405020304" pitchFamily="18" charset="0"/>
                <a:cs typeface="Times New Roman" panose="02020603050405020304" pitchFamily="18" charset="0"/>
              </a:rPr>
              <a:t>raw data into an understandable and readable format. </a:t>
            </a:r>
            <a:r>
              <a:rPr lang="en-US" dirty="0">
                <a:latin typeface="Times New Roman" panose="02020603050405020304" pitchFamily="18" charset="0"/>
                <a:cs typeface="Times New Roman" panose="02020603050405020304" pitchFamily="18" charset="0"/>
              </a:rPr>
              <a:t>Like example in our project Gender and Stream causes problem ; So we must convert in numerical values.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endParaRPr lang="en-IN" i="0" dirty="0">
              <a:solidFill>
                <a:srgbClr val="303133"/>
              </a:solidFill>
              <a:effectLst/>
              <a:latin typeface="Times New Roman" panose="02020603050405020304" pitchFamily="18" charset="0"/>
              <a:cs typeface="Times New Roman" panose="02020603050405020304" pitchFamily="18" charset="0"/>
            </a:endParaRPr>
          </a:p>
          <a:p>
            <a:pPr algn="just"/>
            <a:r>
              <a:rPr lang="en-IN" b="1" i="0" dirty="0">
                <a:solidFill>
                  <a:srgbClr val="303133"/>
                </a:solidFill>
                <a:effectLst/>
                <a:latin typeface="Times New Roman" panose="02020603050405020304" pitchFamily="18" charset="0"/>
                <a:cs typeface="Times New Roman" panose="02020603050405020304" pitchFamily="18" charset="0"/>
              </a:rPr>
              <a:t>4. Splitting the dataset</a:t>
            </a:r>
          </a:p>
          <a:p>
            <a:pPr algn="just"/>
            <a:r>
              <a:rPr lang="en-IN" b="1" dirty="0">
                <a:solidFill>
                  <a:srgbClr val="303133"/>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It</a:t>
            </a:r>
            <a:r>
              <a:rPr lang="en-US" b="0" i="0" dirty="0">
                <a:solidFill>
                  <a:srgbClr val="000000"/>
                </a:solidFill>
                <a:effectLst/>
                <a:latin typeface="Times New Roman" panose="02020603050405020304" pitchFamily="18" charset="0"/>
                <a:cs typeface="Times New Roman" panose="02020603050405020304" pitchFamily="18" charset="0"/>
              </a:rPr>
              <a:t> is the next step in data preprocessing in machine learning. Every dataset for Machine Learning model must be split into two separate sets – training set and test set.</a:t>
            </a:r>
          </a:p>
          <a:p>
            <a:pPr algn="just"/>
            <a:endParaRPr lang="en-IN" b="1" i="0" dirty="0">
              <a:solidFill>
                <a:srgbClr val="303133"/>
              </a:solidFill>
              <a:effectLst/>
              <a:latin typeface="Times New Roman" panose="02020603050405020304" pitchFamily="18" charset="0"/>
              <a:cs typeface="Times New Roman" panose="02020603050405020304" pitchFamily="18" charset="0"/>
            </a:endParaRPr>
          </a:p>
        </p:txBody>
      </p:sp>
      <p:pic>
        <p:nvPicPr>
          <p:cNvPr id="2052" name="Picture 4" descr="data preprocessing">
            <a:extLst>
              <a:ext uri="{FF2B5EF4-FFF2-40B4-BE49-F238E27FC236}">
                <a16:creationId xmlns:a16="http://schemas.microsoft.com/office/drawing/2014/main" id="{3F7801A4-EB38-ABF0-6845-90424B19B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6" y="4689603"/>
            <a:ext cx="522922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60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3C8B-B1BC-C1E0-89D9-D66013E1BC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Processed</a:t>
            </a:r>
            <a:r>
              <a:rPr lang="en-IN" dirty="0"/>
              <a:t> </a:t>
            </a:r>
            <a:r>
              <a:rPr lang="en-IN"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321CE81C-D81A-5B97-7BBB-AE7F05E1543D}"/>
              </a:ext>
            </a:extLst>
          </p:cNvPr>
          <p:cNvSpPr>
            <a:spLocks noGrp="1"/>
          </p:cNvSpPr>
          <p:nvPr>
            <p:ph idx="1"/>
          </p:nvPr>
        </p:nvSpPr>
        <p:spPr/>
        <p:txBody>
          <a:bodyPr/>
          <a:lstStyle/>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Processing is a method in which different algorithms applied on data to find the best results:</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Decision Tree algorithm</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Random Forest algorithm</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Logistic Regression algorithm</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K-neighbors algorithm</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Support Vector Machine(SVM) algorithm</a:t>
            </a:r>
          </a:p>
          <a:p>
            <a:pPr algn="just">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9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96F2-81F8-BFE4-27EE-63096E7A3A0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A5B8716-8C61-FCA1-16E7-E2BE385F0D44}"/>
              </a:ext>
            </a:extLst>
          </p:cNvPr>
          <p:cNvSpPr>
            <a:spLocks noGrp="1"/>
          </p:cNvSpPr>
          <p:nvPr>
            <p:ph idx="1"/>
          </p:nvPr>
        </p:nvSpPr>
        <p:spPr/>
        <p:txBody>
          <a:bodyPr/>
          <a:lstStyle/>
          <a:p>
            <a:pPr marL="0" indent="0">
              <a:buNone/>
            </a:pPr>
            <a:endParaRPr lang="en-IN" dirty="0"/>
          </a:p>
          <a:p>
            <a:endParaRPr lang="en-IN" dirty="0"/>
          </a:p>
        </p:txBody>
      </p:sp>
      <p:pic>
        <p:nvPicPr>
          <p:cNvPr id="5" name="Picture 4">
            <a:extLst>
              <a:ext uri="{FF2B5EF4-FFF2-40B4-BE49-F238E27FC236}">
                <a16:creationId xmlns:a16="http://schemas.microsoft.com/office/drawing/2014/main" id="{BCA3118E-CC4E-DBE3-B259-6BEC77CDB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915" y="2603500"/>
            <a:ext cx="9712170" cy="3124200"/>
          </a:xfrm>
          <a:prstGeom prst="rect">
            <a:avLst/>
          </a:prstGeom>
        </p:spPr>
      </p:pic>
    </p:spTree>
    <p:extLst>
      <p:ext uri="{BB962C8B-B14F-4D97-AF65-F5344CB8AC3E}">
        <p14:creationId xmlns:p14="http://schemas.microsoft.com/office/powerpoint/2010/main" val="286441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3CDD0-EFF5-D1B3-0B3B-B4FC335EE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822" y="1198892"/>
            <a:ext cx="9070356" cy="4460216"/>
          </a:xfrm>
          <a:prstGeom prst="rect">
            <a:avLst/>
          </a:prstGeom>
        </p:spPr>
      </p:pic>
    </p:spTree>
    <p:extLst>
      <p:ext uri="{BB962C8B-B14F-4D97-AF65-F5344CB8AC3E}">
        <p14:creationId xmlns:p14="http://schemas.microsoft.com/office/powerpoint/2010/main" val="36478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9C9E09-534F-AF0C-F1C2-B24396FD1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912" y="397459"/>
            <a:ext cx="6206175" cy="3322284"/>
          </a:xfrm>
          <a:prstGeom prst="rect">
            <a:avLst/>
          </a:prstGeom>
        </p:spPr>
      </p:pic>
      <p:pic>
        <p:nvPicPr>
          <p:cNvPr id="5" name="Picture 4">
            <a:extLst>
              <a:ext uri="{FF2B5EF4-FFF2-40B4-BE49-F238E27FC236}">
                <a16:creationId xmlns:a16="http://schemas.microsoft.com/office/drawing/2014/main" id="{EC2A685C-6232-C783-B393-CF52ED66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821" y="3993228"/>
            <a:ext cx="7998356" cy="2771558"/>
          </a:xfrm>
          <a:prstGeom prst="rect">
            <a:avLst/>
          </a:prstGeom>
        </p:spPr>
      </p:pic>
    </p:spTree>
    <p:extLst>
      <p:ext uri="{BB962C8B-B14F-4D97-AF65-F5344CB8AC3E}">
        <p14:creationId xmlns:p14="http://schemas.microsoft.com/office/powerpoint/2010/main" val="143230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2E5FA-6F1D-5E41-E23C-A33C4B6C3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984" y="124287"/>
            <a:ext cx="5866032" cy="6609425"/>
          </a:xfrm>
          <a:prstGeom prst="rect">
            <a:avLst/>
          </a:prstGeom>
        </p:spPr>
      </p:pic>
    </p:spTree>
    <p:extLst>
      <p:ext uri="{BB962C8B-B14F-4D97-AF65-F5344CB8AC3E}">
        <p14:creationId xmlns:p14="http://schemas.microsoft.com/office/powerpoint/2010/main" val="50700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AA6CC7-1E83-C444-752A-DE5C5B59D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969" y="1314155"/>
            <a:ext cx="6716062" cy="4229690"/>
          </a:xfrm>
          <a:prstGeom prst="rect">
            <a:avLst/>
          </a:prstGeom>
        </p:spPr>
      </p:pic>
    </p:spTree>
    <p:extLst>
      <p:ext uri="{BB962C8B-B14F-4D97-AF65-F5344CB8AC3E}">
        <p14:creationId xmlns:p14="http://schemas.microsoft.com/office/powerpoint/2010/main" val="142841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A7B69A-25B1-33A1-E739-CCD549522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24" y="912180"/>
            <a:ext cx="10757952" cy="5033639"/>
          </a:xfrm>
          <a:prstGeom prst="rect">
            <a:avLst/>
          </a:prstGeom>
        </p:spPr>
      </p:pic>
    </p:spTree>
    <p:extLst>
      <p:ext uri="{BB962C8B-B14F-4D97-AF65-F5344CB8AC3E}">
        <p14:creationId xmlns:p14="http://schemas.microsoft.com/office/powerpoint/2010/main" val="2586802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4C2F2D-32FB-9BF2-BC75-C0DDEA9F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54" y="317376"/>
            <a:ext cx="9217892" cy="6223247"/>
          </a:xfrm>
          <a:prstGeom prst="rect">
            <a:avLst/>
          </a:prstGeom>
        </p:spPr>
      </p:pic>
    </p:spTree>
    <p:extLst>
      <p:ext uri="{BB962C8B-B14F-4D97-AF65-F5344CB8AC3E}">
        <p14:creationId xmlns:p14="http://schemas.microsoft.com/office/powerpoint/2010/main" val="420770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8EFA-3520-5CCF-88C5-B5B959334687}"/>
              </a:ext>
            </a:extLst>
          </p:cNvPr>
          <p:cNvSpPr>
            <a:spLocks noGrp="1"/>
          </p:cNvSpPr>
          <p:nvPr>
            <p:ph type="title"/>
          </p:nvPr>
        </p:nvSpPr>
        <p:spPr/>
        <p:txBody>
          <a:bodyPr/>
          <a:lstStyle/>
          <a:p>
            <a:r>
              <a:rPr lang="en-US" dirty="0"/>
              <a:t>Placement Prediction </a:t>
            </a:r>
            <a:br>
              <a:rPr lang="en-US" dirty="0"/>
            </a:br>
            <a:r>
              <a:rPr lang="en-US" dirty="0"/>
              <a:t>using Data Science</a:t>
            </a:r>
            <a:endParaRPr lang="en-IN" dirty="0"/>
          </a:p>
        </p:txBody>
      </p:sp>
      <p:sp>
        <p:nvSpPr>
          <p:cNvPr id="3" name="Text Placeholder 2">
            <a:extLst>
              <a:ext uri="{FF2B5EF4-FFF2-40B4-BE49-F238E27FC236}">
                <a16:creationId xmlns:a16="http://schemas.microsoft.com/office/drawing/2014/main" id="{73D8D8A0-0D7E-5B68-688A-04E02A13F05E}"/>
              </a:ext>
            </a:extLst>
          </p:cNvPr>
          <p:cNvSpPr>
            <a:spLocks noGrp="1"/>
          </p:cNvSpPr>
          <p:nvPr>
            <p:ph type="body" sz="half" idx="13"/>
          </p:nvPr>
        </p:nvSpPr>
        <p:spPr/>
        <p:txBody>
          <a:bodyPr/>
          <a:lstStyle/>
          <a:p>
            <a:r>
              <a:rPr lang="en-US" dirty="0"/>
              <a:t> </a:t>
            </a:r>
            <a:endParaRPr lang="en-IN" dirty="0"/>
          </a:p>
        </p:txBody>
      </p:sp>
    </p:spTree>
    <p:extLst>
      <p:ext uri="{BB962C8B-B14F-4D97-AF65-F5344CB8AC3E}">
        <p14:creationId xmlns:p14="http://schemas.microsoft.com/office/powerpoint/2010/main" val="82911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CDFADF-8338-6F30-DF8B-B0E22FF2F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893" y="308499"/>
            <a:ext cx="7540214" cy="6241002"/>
          </a:xfrm>
          <a:prstGeom prst="rect">
            <a:avLst/>
          </a:prstGeom>
        </p:spPr>
      </p:pic>
    </p:spTree>
    <p:extLst>
      <p:ext uri="{BB962C8B-B14F-4D97-AF65-F5344CB8AC3E}">
        <p14:creationId xmlns:p14="http://schemas.microsoft.com/office/powerpoint/2010/main" val="273892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9637-77C4-87BE-0B2C-E5E82A6087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6D9AC-EA4A-45D3-9FAF-28DDD27CFBB1}"/>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This system is beneficial for institutions to predict student’s campus placement and placement officers can work on identifying the weakness of each student. </a:t>
            </a:r>
          </a:p>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They can also suggest improvements so that the student can overcome the weakness and supply to the best of their abilities.</a:t>
            </a:r>
          </a:p>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Algorithms like random forest and decision tree will give maximum accuracy to the prediction.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75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0133-5A31-91A7-43C3-8C774B34402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6C5F6378-EB11-DE5A-39D8-9E7E47EC6A1E}"/>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future enhancements of the project are to focus on adding some more parameters to predict more well organized placement status.</a:t>
            </a:r>
          </a:p>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We can also enhance the project by predicting some solutions or suggestions for the output generated by the system.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046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0323-B3D8-4C46-3795-DBF2D013614E}"/>
              </a:ext>
            </a:extLst>
          </p:cNvPr>
          <p:cNvSpPr>
            <a:spLocks noGrp="1"/>
          </p:cNvSpPr>
          <p:nvPr>
            <p:ph type="title"/>
          </p:nvPr>
        </p:nvSpPr>
        <p:spPr/>
        <p:txBody>
          <a:bodyPr/>
          <a:lstStyle/>
          <a:p>
            <a:r>
              <a:rPr lang="en-IN" i="0" dirty="0">
                <a:solidFill>
                  <a:schemeClr val="bg1"/>
                </a:solidFill>
                <a:effectLst/>
                <a:latin typeface="Times New Roman" panose="02020603050405020304" pitchFamily="18" charset="0"/>
                <a:cs typeface="Times New Roman" panose="02020603050405020304" pitchFamily="18" charset="0"/>
              </a:rPr>
              <a:t>REFERENCES</a:t>
            </a:r>
            <a:br>
              <a:rPr lang="en-IN" b="1" i="0" dirty="0">
                <a:solidFill>
                  <a:schemeClr val="bg1"/>
                </a:solidFill>
                <a:effectLst/>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9D9C1-42F6-2647-29A2-926936575075}"/>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2"/>
              </a:rPr>
              <a:t>https://www.kaggle.com/</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92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F43A-BDD1-20B9-33BC-30524CC9DE46}"/>
              </a:ext>
            </a:extLst>
          </p:cNvPr>
          <p:cNvSpPr>
            <a:spLocks noGrp="1"/>
          </p:cNvSpPr>
          <p:nvPr>
            <p:ph type="ctrTitle"/>
          </p:nvPr>
        </p:nvSpPr>
        <p:spPr>
          <a:xfrm>
            <a:off x="3590245" y="1219200"/>
            <a:ext cx="8825658" cy="2677648"/>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9F5DEFC5-22D5-55D4-25B2-A8F7B9D9A1AF}"/>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526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28D3-5163-0C89-1D88-ACEDDF1B7A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8C44DA-6517-B9AB-55E3-7C56B8DF1241}"/>
              </a:ext>
            </a:extLst>
          </p:cNvPr>
          <p:cNvSpPr txBox="1"/>
          <p:nvPr/>
        </p:nvSpPr>
        <p:spPr>
          <a:xfrm>
            <a:off x="951722" y="2459504"/>
            <a:ext cx="8964645"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Placements are considered to be very important for each and every college. The basic success of the college is measured by the campus placement of the students. Every student takes admission to the colleges by seeing the percentage of placements in the college. Hence, in this regard the approach is about the prediction and analyses for the placement necessity in the colleges that helps to build the colleges as well as students to improve their placements.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5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3309-E8A5-A7B3-D097-71A27557BCB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92A00-6F50-812E-1E37-22276D368BD7}"/>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the Placement Prediction system is that it will be predicting the probability of an under graduate students getting placed in company by applying classification algorithms such as random forest and Decision Tree. The main objective of this model is to predict whether the student he/she gets placed or not in campus recruitment. For this the data consider is academic history of students like overall percentage, backlogs, and credits.</a:t>
            </a:r>
            <a:endParaRPr lang="en-IN" sz="2000" dirty="0"/>
          </a:p>
        </p:txBody>
      </p:sp>
    </p:spTree>
    <p:extLst>
      <p:ext uri="{BB962C8B-B14F-4D97-AF65-F5344CB8AC3E}">
        <p14:creationId xmlns:p14="http://schemas.microsoft.com/office/powerpoint/2010/main" val="117512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120A-6CB3-3768-5223-6B857526FB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12C95F-DA28-0A87-5393-CC3C9BBE2A61}"/>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will get complete knowledge of the placement process.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will get enough time for preparation.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Everyone will able to know their strength and weakness in which area they need to work.</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Their route to reach their goals will be much easier as well will be helping them at every step.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90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A4DF-07B1-1667-8A0B-D9DD47BF74F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Design Methodology</a:t>
            </a:r>
          </a:p>
        </p:txBody>
      </p:sp>
      <p:pic>
        <p:nvPicPr>
          <p:cNvPr id="1026" name="Picture 2">
            <a:extLst>
              <a:ext uri="{FF2B5EF4-FFF2-40B4-BE49-F238E27FC236}">
                <a16:creationId xmlns:a16="http://schemas.microsoft.com/office/drawing/2014/main" id="{FE2A4500-4AE8-D77B-476D-C26B75CBD4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2102" y="2625490"/>
            <a:ext cx="2572109" cy="336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6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B836-4395-5515-C93E-CB54E3B718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Gathering</a:t>
            </a:r>
          </a:p>
        </p:txBody>
      </p:sp>
      <p:sp>
        <p:nvSpPr>
          <p:cNvPr id="3" name="Content Placeholder 2">
            <a:extLst>
              <a:ext uri="{FF2B5EF4-FFF2-40B4-BE49-F238E27FC236}">
                <a16:creationId xmlns:a16="http://schemas.microsoft.com/office/drawing/2014/main" id="{D621D58B-4AF1-4419-B247-D5AA01D75713}"/>
              </a:ext>
            </a:extLst>
          </p:cNvPr>
          <p:cNvSpPr>
            <a:spLocks noGrp="1"/>
          </p:cNvSpPr>
          <p:nvPr>
            <p:ph idx="1"/>
          </p:nvPr>
        </p:nvSpPr>
        <p:spPr>
          <a:xfrm>
            <a:off x="1154954" y="2310536"/>
            <a:ext cx="8825659" cy="3416300"/>
          </a:xfrm>
        </p:spPr>
        <p:txBody>
          <a:bodyPr>
            <a:noAutofit/>
          </a:bodyPr>
          <a:lstStyle/>
          <a:p>
            <a:pPr algn="just">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In this phase gather the data from colleges. The combination of various attributes determines whether the student is placed or not. There are many places to find your free datasets for your projects. Like Kaggle, Earth Data, Data.Gov, etc. </a:t>
            </a:r>
            <a:r>
              <a:rPr lang="en-US" sz="1600" dirty="0">
                <a:solidFill>
                  <a:schemeClr val="tx1"/>
                </a:solidFill>
                <a:latin typeface="Times New Roman" panose="02020603050405020304" pitchFamily="18" charset="0"/>
                <a:cs typeface="Times New Roman" panose="02020603050405020304" pitchFamily="18" charset="0"/>
              </a:rPr>
              <a:t>For my project I took dataset from Kaggle.</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The dataset contains various information about the students.</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Age</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Gender</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Stream</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History of backlogs</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Hostel</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Internships</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CGPA</a:t>
            </a:r>
          </a:p>
          <a:p>
            <a:pPr marL="800100" lvl="1"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Placed or not</a:t>
            </a:r>
          </a:p>
          <a:p>
            <a:pPr marL="400050" indent="-400050" algn="just">
              <a:buFont typeface="+mj-lt"/>
              <a:buAutoNum type="romanUcPeriod"/>
            </a:pPr>
            <a:endParaRPr lang="en-US"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50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F77E-52C3-6634-FCEA-3922261A19F3}"/>
              </a:ext>
            </a:extLst>
          </p:cNvPr>
          <p:cNvSpPr>
            <a:spLocks noGrp="1"/>
          </p:cNvSpPr>
          <p:nvPr>
            <p:ph type="title" idx="4294967295"/>
          </p:nvPr>
        </p:nvSpPr>
        <p:spPr>
          <a:xfrm>
            <a:off x="0" y="973138"/>
            <a:ext cx="8761413" cy="708025"/>
          </a:xfrm>
        </p:spPr>
        <p:txBody>
          <a:bodyPr/>
          <a:lstStyle/>
          <a:p>
            <a:r>
              <a:rPr lang="en-IN" dirty="0"/>
              <a:t> </a:t>
            </a:r>
          </a:p>
        </p:txBody>
      </p:sp>
      <p:pic>
        <p:nvPicPr>
          <p:cNvPr id="5" name="Content Placeholder 4">
            <a:extLst>
              <a:ext uri="{FF2B5EF4-FFF2-40B4-BE49-F238E27FC236}">
                <a16:creationId xmlns:a16="http://schemas.microsoft.com/office/drawing/2014/main" id="{D4552935-D8AA-8E97-677E-9D1D7ED7625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35331" y="905351"/>
            <a:ext cx="7721338" cy="5047297"/>
          </a:xfrm>
        </p:spPr>
      </p:pic>
    </p:spTree>
    <p:extLst>
      <p:ext uri="{BB962C8B-B14F-4D97-AF65-F5344CB8AC3E}">
        <p14:creationId xmlns:p14="http://schemas.microsoft.com/office/powerpoint/2010/main" val="349663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BC4B-F815-F341-4B37-EDB68FB5F84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Pre-Processing and Cleaning</a:t>
            </a:r>
          </a:p>
        </p:txBody>
      </p:sp>
      <p:sp>
        <p:nvSpPr>
          <p:cNvPr id="3" name="Content Placeholder 2">
            <a:extLst>
              <a:ext uri="{FF2B5EF4-FFF2-40B4-BE49-F238E27FC236}">
                <a16:creationId xmlns:a16="http://schemas.microsoft.com/office/drawing/2014/main" id="{93CA9CB3-113E-EF10-345B-685913C5B982}"/>
              </a:ext>
            </a:extLst>
          </p:cNvPr>
          <p:cNvSpPr>
            <a:spLocks noGrp="1"/>
          </p:cNvSpPr>
          <p:nvPr>
            <p:ph idx="1"/>
          </p:nvPr>
        </p:nvSpPr>
        <p:spPr>
          <a:xfrm>
            <a:off x="1154954" y="2603500"/>
            <a:ext cx="8825659" cy="3416300"/>
          </a:xfrm>
        </p:spPr>
        <p:txBody>
          <a:bodyPr>
            <a:normAutofit/>
          </a:bodyPr>
          <a:lstStyle/>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When it comes to creating a Machine Learning model, data preprocessing is the first step marking the initiation of the process.  Data preprocessing in Machine Learning refers to the technique of preparing (cleaning and organizing) the raw data to make it suitable for a building and training Machine Learning models. In simple words, data preprocessing in Machine Learning is a </a:t>
            </a:r>
            <a:r>
              <a:rPr lang="en-US" b="0" i="0" strike="noStrike" dirty="0">
                <a:solidFill>
                  <a:schemeClr val="tx1"/>
                </a:solidFill>
                <a:effectLst/>
                <a:latin typeface="Times New Roman" panose="02020603050405020304" pitchFamily="18" charset="0"/>
                <a:cs typeface="Times New Roman" panose="02020603050405020304" pitchFamily="18" charset="0"/>
              </a:rPr>
              <a:t>data mining techniques</a:t>
            </a:r>
            <a:r>
              <a:rPr lang="en-US" b="0" i="0" dirty="0">
                <a:solidFill>
                  <a:schemeClr val="tx1"/>
                </a:solidFill>
                <a:effectLst/>
                <a:latin typeface="Times New Roman" panose="02020603050405020304" pitchFamily="18" charset="0"/>
                <a:cs typeface="Times New Roman" panose="02020603050405020304" pitchFamily="18" charset="0"/>
              </a:rPr>
              <a:t> that transforms raw data into an understandable and readable format. </a:t>
            </a:r>
          </a:p>
          <a:p>
            <a:pPr algn="just">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742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855</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Times New Roman</vt:lpstr>
      <vt:lpstr>Wingdings</vt:lpstr>
      <vt:lpstr>Wingdings 3</vt:lpstr>
      <vt:lpstr>Ion Boardroom</vt:lpstr>
      <vt:lpstr>G H PATEL COLLEGE OF ENGINEERING AND TECHNOLOGY BAKROL GATE, VALLABH VIDHYANAGAR, ANAND</vt:lpstr>
      <vt:lpstr>Placement Prediction  using Data Science</vt:lpstr>
      <vt:lpstr>Introduction</vt:lpstr>
      <vt:lpstr>Objective</vt:lpstr>
      <vt:lpstr>Scope</vt:lpstr>
      <vt:lpstr>Design Methodology</vt:lpstr>
      <vt:lpstr>Data Gathering</vt:lpstr>
      <vt:lpstr> </vt:lpstr>
      <vt:lpstr>Pre-Processing and Cleaning</vt:lpstr>
      <vt:lpstr>Steps in Data Preprocessing </vt:lpstr>
      <vt:lpstr>PowerPoint Presentation</vt:lpstr>
      <vt:lpstr>Processed Data</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Prediction  using Data Science</dc:title>
  <dc:creator>190110116019</dc:creator>
  <cp:lastModifiedBy>190110116019</cp:lastModifiedBy>
  <cp:revision>7</cp:revision>
  <dcterms:created xsi:type="dcterms:W3CDTF">2022-06-20T02:01:27Z</dcterms:created>
  <dcterms:modified xsi:type="dcterms:W3CDTF">2022-07-30T03:33:16Z</dcterms:modified>
</cp:coreProperties>
</file>