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8.jpg" ContentType="image/jpg"/>
  <Override PartName="/ppt/media/image77.jpg" ContentType="image/jpg"/>
  <Override PartName="/ppt/media/image84.jpg" ContentType="image/jpg"/>
  <Override PartName="/ppt/media/image86.jpg" ContentType="image/jpg"/>
  <Override PartName="/ppt/media/image9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70" r:id="rId8"/>
    <p:sldId id="264" r:id="rId9"/>
    <p:sldId id="265" r:id="rId10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8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9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47" Type="http://schemas.openxmlformats.org/officeDocument/2006/relationships/image" Target="../media/image67.png"/><Relationship Id="rId50" Type="http://schemas.openxmlformats.org/officeDocument/2006/relationships/image" Target="../media/image70.png"/><Relationship Id="rId55" Type="http://schemas.openxmlformats.org/officeDocument/2006/relationships/image" Target="../media/image75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9" Type="http://schemas.openxmlformats.org/officeDocument/2006/relationships/image" Target="../media/image49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53" Type="http://schemas.openxmlformats.org/officeDocument/2006/relationships/image" Target="../media/image73.png"/><Relationship Id="rId5" Type="http://schemas.openxmlformats.org/officeDocument/2006/relationships/image" Target="../media/image25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68.png"/><Relationship Id="rId56" Type="http://schemas.openxmlformats.org/officeDocument/2006/relationships/image" Target="../media/image76.png"/><Relationship Id="rId8" Type="http://schemas.openxmlformats.org/officeDocument/2006/relationships/image" Target="../media/image28.png"/><Relationship Id="rId51" Type="http://schemas.openxmlformats.org/officeDocument/2006/relationships/image" Target="../media/image71.png"/><Relationship Id="rId3" Type="http://schemas.openxmlformats.org/officeDocument/2006/relationships/image" Target="../media/image23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46" Type="http://schemas.openxmlformats.org/officeDocument/2006/relationships/image" Target="../media/image66.png"/><Relationship Id="rId20" Type="http://schemas.openxmlformats.org/officeDocument/2006/relationships/image" Target="../media/image40.png"/><Relationship Id="rId41" Type="http://schemas.openxmlformats.org/officeDocument/2006/relationships/image" Target="../media/image61.png"/><Relationship Id="rId54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9.png"/><Relationship Id="rId57" Type="http://schemas.openxmlformats.org/officeDocument/2006/relationships/image" Target="../media/image77.jpg"/><Relationship Id="rId10" Type="http://schemas.openxmlformats.org/officeDocument/2006/relationships/image" Target="../media/image30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jp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jpg"/><Relationship Id="rId9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68045" y="4507229"/>
            <a:ext cx="2930525" cy="0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6650" y="1393697"/>
            <a:ext cx="15240" cy="4685030"/>
          </a:xfrm>
          <a:custGeom>
            <a:avLst/>
            <a:gdLst/>
            <a:ahLst/>
            <a:cxnLst/>
            <a:rect l="l" t="t" r="r" b="b"/>
            <a:pathLst>
              <a:path w="15239" h="4685030">
                <a:moveTo>
                  <a:pt x="14986" y="0"/>
                </a:moveTo>
                <a:lnTo>
                  <a:pt x="0" y="4684991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9709" y="3796032"/>
            <a:ext cx="925830" cy="179751"/>
          </a:xfrm>
          <a:prstGeom prst="rect">
            <a:avLst/>
          </a:prstGeom>
        </p:spPr>
      </p:pic>
      <p:pic>
        <p:nvPicPr>
          <p:cNvPr id="59" name="object 5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1302" y="4177673"/>
            <a:ext cx="354329" cy="179751"/>
          </a:xfrm>
          <a:prstGeom prst="rect">
            <a:avLst/>
          </a:prstGeom>
        </p:spPr>
      </p:pic>
      <p:pic>
        <p:nvPicPr>
          <p:cNvPr id="63" name="object 63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9709" y="4649092"/>
            <a:ext cx="1749170" cy="179751"/>
          </a:xfrm>
          <a:prstGeom prst="rect">
            <a:avLst/>
          </a:prstGeom>
        </p:spPr>
      </p:pic>
      <p:pic>
        <p:nvPicPr>
          <p:cNvPr id="85" name="object 85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5435" y="5070329"/>
            <a:ext cx="882967" cy="179751"/>
          </a:xfrm>
          <a:prstGeom prst="rect">
            <a:avLst/>
          </a:prstGeom>
        </p:spPr>
      </p:pic>
      <p:grpSp>
        <p:nvGrpSpPr>
          <p:cNvPr id="89" name="object 89"/>
          <p:cNvGrpSpPr>
            <a:grpSpLocks/>
          </p:cNvGrpSpPr>
          <p:nvPr/>
        </p:nvGrpSpPr>
        <p:grpSpPr>
          <a:xfrm>
            <a:off x="4023614" y="5519767"/>
            <a:ext cx="1598295" cy="180000"/>
            <a:chOff x="4029709" y="5843320"/>
            <a:chExt cx="1598295" cy="196850"/>
          </a:xfrm>
        </p:grpSpPr>
        <p:pic>
          <p:nvPicPr>
            <p:cNvPr id="90" name="object 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9709" y="5843320"/>
              <a:ext cx="1211999" cy="19659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0329" y="5843320"/>
              <a:ext cx="447675" cy="196596"/>
            </a:xfrm>
            <a:prstGeom prst="rect">
              <a:avLst/>
            </a:prstGeom>
          </p:spPr>
        </p:pic>
      </p:grpSp>
      <p:pic>
        <p:nvPicPr>
          <p:cNvPr id="99" name="object 99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34313" y="5939205"/>
            <a:ext cx="430784" cy="179751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4043553" y="1720923"/>
            <a:ext cx="96520" cy="96564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spc="-5" dirty="0" smtClean="0">
                <a:latin typeface="Arial"/>
                <a:cs typeface="Arial"/>
              </a:rPr>
              <a:t>•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>
              <a:spcBef>
                <a:spcPts val="570"/>
              </a:spcBef>
            </a:pPr>
            <a:r>
              <a:rPr lang="en-US" altLang="ko-KR" sz="1600" spc="-5" dirty="0">
                <a:latin typeface="Arial"/>
                <a:cs typeface="Arial"/>
              </a:rPr>
              <a:t>•</a:t>
            </a:r>
            <a:endParaRPr lang="ko-KR" altLang="en-US" sz="1600" dirty="0">
              <a:latin typeface="Arial"/>
              <a:cs typeface="Arial"/>
            </a:endParaRPr>
          </a:p>
          <a:p>
            <a:pPr marL="12700">
              <a:spcBef>
                <a:spcPts val="570"/>
              </a:spcBef>
            </a:pPr>
            <a:r>
              <a:rPr lang="en-US" altLang="ko-KR" sz="1600" spc="-5" dirty="0" smtClean="0">
                <a:latin typeface="Arial"/>
                <a:cs typeface="Arial"/>
              </a:rPr>
              <a:t>•</a:t>
            </a:r>
            <a:endParaRPr lang="ko-KR" altLang="en-US" sz="1600" dirty="0">
              <a:latin typeface="Arial"/>
              <a:cs typeface="Aria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600" y="344170"/>
            <a:ext cx="128016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73938" y="462793"/>
            <a:ext cx="599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정동진 </a:t>
            </a:r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4940" y="3792944"/>
            <a:ext cx="213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정동진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JEONG DONG JIN</a:t>
            </a:r>
            <a:endParaRPr lang="ko-KR" altLang="en-US" dirty="0"/>
          </a:p>
        </p:txBody>
      </p:sp>
      <p:cxnSp>
        <p:nvCxnSpPr>
          <p:cNvPr id="109" name="직선 연결선 108"/>
          <p:cNvCxnSpPr/>
          <p:nvPr/>
        </p:nvCxnSpPr>
        <p:spPr>
          <a:xfrm>
            <a:off x="710144" y="5357493"/>
            <a:ext cx="22463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58113" y="4674996"/>
            <a:ext cx="27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https</a:t>
            </a:r>
            <a:r>
              <a:rPr lang="en-US" altLang="ko-KR" dirty="0"/>
              <a:t>://github.com/JD7487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342765" y="2048255"/>
            <a:ext cx="67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 04. 10 ~ 04. 25 Python shooting game – save earth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356430" y="1731292"/>
            <a:ext cx="67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 06. 09 ~ 07. 23 Java web project – shopping mall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356430" y="2363666"/>
            <a:ext cx="67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 </a:t>
            </a:r>
            <a:r>
              <a:rPr lang="en-US" altLang="ko-KR" dirty="0"/>
              <a:t>06. 21 ~ 07. </a:t>
            </a:r>
            <a:r>
              <a:rPr lang="en-US" altLang="ko-KR" dirty="0" smtClean="0"/>
              <a:t>10</a:t>
            </a:r>
            <a:r>
              <a:rPr lang="ko-KR" altLang="en-US" smtClean="0"/>
              <a:t> </a:t>
            </a:r>
            <a:r>
              <a:rPr lang="en-US" altLang="ko-KR" smtClean="0"/>
              <a:t>Node.js </a:t>
            </a:r>
            <a:r>
              <a:rPr lang="en-US" altLang="ko-KR" dirty="0" smtClean="0"/>
              <a:t>personal project – </a:t>
            </a:r>
            <a:r>
              <a:rPr lang="en-US" altLang="ko-KR" dirty="0" err="1" smtClean="0"/>
              <a:t>FanPage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973754" y="2682087"/>
            <a:ext cx="175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자격증</a:t>
            </a:r>
            <a:endParaRPr lang="ko-KR" alt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0300" y="2991350"/>
            <a:ext cx="237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정보처리기사 필기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023614" y="1388892"/>
            <a:ext cx="149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프로젝트</a:t>
            </a:r>
            <a:endParaRPr lang="ko-KR" alt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994277" y="3324471"/>
            <a:ext cx="11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Skill</a:t>
            </a:r>
            <a:r>
              <a:rPr lang="en-US" altLang="ko-KR" b="1" dirty="0" smtClean="0"/>
              <a:t> Set</a:t>
            </a:r>
            <a:endParaRPr lang="ko-KR" alt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992242" y="3694673"/>
            <a:ext cx="403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Python, Java, JavaScript, SQL, HTML, CSS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16448" y="4100619"/>
            <a:ext cx="403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Window, Linux, Mac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004434" y="4524194"/>
            <a:ext cx="403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JQuery, Bootstrap, Node.js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983415" y="4993806"/>
            <a:ext cx="403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Oracle DB, mongo DB, SQL developer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004434" y="5444941"/>
            <a:ext cx="403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Intelli</a:t>
            </a:r>
            <a:r>
              <a:rPr lang="en-US" altLang="ko-KR" dirty="0" smtClean="0"/>
              <a:t> J, eclipse, python, STS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004434" y="5854330"/>
            <a:ext cx="403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GitHub, </a:t>
            </a:r>
            <a:r>
              <a:rPr lang="en-US" altLang="ko-KR" dirty="0" err="1" smtClean="0"/>
              <a:t>powerBI</a:t>
            </a:r>
            <a:r>
              <a:rPr lang="en-US" altLang="ko-KR" dirty="0" smtClean="0"/>
              <a:t>, Google cloud</a:t>
            </a:r>
            <a:endParaRPr lang="ko-KR" altLang="en-US" dirty="0"/>
          </a:p>
        </p:txBody>
      </p:sp>
      <p:sp>
        <p:nvSpPr>
          <p:cNvPr id="32" name="object 105"/>
          <p:cNvSpPr txBox="1"/>
          <p:nvPr/>
        </p:nvSpPr>
        <p:spPr>
          <a:xfrm>
            <a:off x="4040505" y="2949614"/>
            <a:ext cx="315925" cy="319318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spc="-5" dirty="0" smtClean="0">
                <a:latin typeface="Arial"/>
                <a:cs typeface="Arial"/>
              </a:rPr>
              <a:t>•</a:t>
            </a:r>
            <a:endParaRPr lang="ko-KR" altLang="en-US" sz="1600" dirty="0">
              <a:latin typeface="Arial"/>
              <a:cs typeface="Arial"/>
            </a:endParaRPr>
          </a:p>
        </p:txBody>
      </p:sp>
      <p:sp>
        <p:nvSpPr>
          <p:cNvPr id="35" name="object 19"/>
          <p:cNvSpPr/>
          <p:nvPr/>
        </p:nvSpPr>
        <p:spPr>
          <a:xfrm flipV="1">
            <a:off x="3994277" y="4032293"/>
            <a:ext cx="1734742" cy="45719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/>
          <p:cNvSpPr/>
          <p:nvPr/>
        </p:nvSpPr>
        <p:spPr>
          <a:xfrm flipV="1">
            <a:off x="3994278" y="4423716"/>
            <a:ext cx="1734742" cy="45719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9"/>
          <p:cNvSpPr/>
          <p:nvPr/>
        </p:nvSpPr>
        <p:spPr>
          <a:xfrm flipV="1">
            <a:off x="4008421" y="4875035"/>
            <a:ext cx="1734742" cy="45719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9"/>
          <p:cNvSpPr/>
          <p:nvPr/>
        </p:nvSpPr>
        <p:spPr>
          <a:xfrm flipV="1">
            <a:off x="3994277" y="5326354"/>
            <a:ext cx="1734742" cy="45719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9"/>
          <p:cNvSpPr/>
          <p:nvPr/>
        </p:nvSpPr>
        <p:spPr>
          <a:xfrm flipV="1">
            <a:off x="4008421" y="5780773"/>
            <a:ext cx="1734742" cy="45719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9"/>
          <p:cNvSpPr/>
          <p:nvPr/>
        </p:nvSpPr>
        <p:spPr>
          <a:xfrm flipV="1">
            <a:off x="4015435" y="6158791"/>
            <a:ext cx="1734742" cy="45719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/>
          <p:cNvSpPr/>
          <p:nvPr/>
        </p:nvSpPr>
        <p:spPr>
          <a:xfrm flipV="1">
            <a:off x="5995290" y="4029709"/>
            <a:ext cx="3834510" cy="45719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9"/>
          <p:cNvSpPr/>
          <p:nvPr/>
        </p:nvSpPr>
        <p:spPr>
          <a:xfrm flipV="1">
            <a:off x="6004434" y="4410464"/>
            <a:ext cx="1996566" cy="48301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9"/>
          <p:cNvSpPr/>
          <p:nvPr/>
        </p:nvSpPr>
        <p:spPr>
          <a:xfrm flipV="1">
            <a:off x="6004434" y="4875019"/>
            <a:ext cx="2758566" cy="45719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9"/>
          <p:cNvSpPr/>
          <p:nvPr/>
        </p:nvSpPr>
        <p:spPr>
          <a:xfrm flipV="1">
            <a:off x="5983414" y="5268049"/>
            <a:ext cx="3693986" cy="104024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9"/>
          <p:cNvSpPr/>
          <p:nvPr/>
        </p:nvSpPr>
        <p:spPr>
          <a:xfrm flipV="1">
            <a:off x="5995290" y="5732405"/>
            <a:ext cx="3453510" cy="96735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9"/>
          <p:cNvSpPr/>
          <p:nvPr/>
        </p:nvSpPr>
        <p:spPr>
          <a:xfrm flipV="1">
            <a:off x="6016448" y="6169181"/>
            <a:ext cx="2975152" cy="54481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98" y="2453261"/>
            <a:ext cx="5029835" cy="290941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453261"/>
            <a:ext cx="5029835" cy="29094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6026" y="1071956"/>
            <a:ext cx="3381248" cy="504748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400691" y="1672339"/>
            <a:ext cx="5334000" cy="685800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6333160" y="5294820"/>
            <a:ext cx="392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Arial Black" panose="020B0A04020102020204" pitchFamily="34" charset="0"/>
              </a:rPr>
              <a:t>Python shooting game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207" y="5226964"/>
            <a:ext cx="534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Arial Black" panose="020B0A04020102020204" pitchFamily="34" charset="0"/>
              </a:rPr>
              <a:t>WEB page – For your plants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82924"/>
            <a:ext cx="3395185" cy="210849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82923"/>
            <a:ext cx="3429000" cy="2132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6316726"/>
            <a:ext cx="12204700" cy="548005"/>
            <a:chOff x="-6350" y="6316726"/>
            <a:chExt cx="12204700" cy="548005"/>
          </a:xfrm>
          <a:solidFill>
            <a:schemeClr val="accent6"/>
          </a:solidFill>
        </p:grpSpPr>
        <p:sp>
          <p:nvSpPr>
            <p:cNvPr id="3" name="object 3"/>
            <p:cNvSpPr/>
            <p:nvPr/>
          </p:nvSpPr>
          <p:spPr>
            <a:xfrm>
              <a:off x="0" y="6323076"/>
              <a:ext cx="12192000" cy="535305"/>
            </a:xfrm>
            <a:custGeom>
              <a:avLst/>
              <a:gdLst/>
              <a:ahLst/>
              <a:cxnLst/>
              <a:rect l="l" t="t" r="r" b="b"/>
              <a:pathLst>
                <a:path w="12192000" h="535304">
                  <a:moveTo>
                    <a:pt x="12192000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12192000" y="534924"/>
                  </a:lnTo>
                  <a:lnTo>
                    <a:pt x="12192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23076"/>
              <a:ext cx="12192000" cy="535305"/>
            </a:xfrm>
            <a:custGeom>
              <a:avLst/>
              <a:gdLst/>
              <a:ahLst/>
              <a:cxnLst/>
              <a:rect l="l" t="t" r="r" b="b"/>
              <a:pathLst>
                <a:path w="12192000" h="535304">
                  <a:moveTo>
                    <a:pt x="0" y="534924"/>
                  </a:moveTo>
                  <a:lnTo>
                    <a:pt x="12192000" y="5349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34924"/>
                  </a:lnTo>
                  <a:close/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1444"/>
            <a:ext cx="12192000" cy="1263650"/>
          </a:xfrm>
          <a:custGeom>
            <a:avLst/>
            <a:gdLst/>
            <a:ahLst/>
            <a:cxnLst/>
            <a:rect l="l" t="t" r="r" b="b"/>
            <a:pathLst>
              <a:path w="12192000" h="1263650">
                <a:moveTo>
                  <a:pt x="12192000" y="0"/>
                </a:moveTo>
                <a:lnTo>
                  <a:pt x="0" y="0"/>
                </a:lnTo>
                <a:lnTo>
                  <a:pt x="0" y="1263396"/>
                </a:lnTo>
                <a:lnTo>
                  <a:pt x="12192000" y="1263396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53000" y="1470912"/>
            <a:ext cx="15240" cy="4630420"/>
          </a:xfrm>
          <a:custGeom>
            <a:avLst/>
            <a:gdLst/>
            <a:ahLst/>
            <a:cxnLst/>
            <a:rect l="l" t="t" r="r" b="b"/>
            <a:pathLst>
              <a:path w="15239" h="4630420">
                <a:moveTo>
                  <a:pt x="14732" y="0"/>
                </a:moveTo>
                <a:lnTo>
                  <a:pt x="0" y="4630331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TextBox 114"/>
          <p:cNvSpPr txBox="1"/>
          <p:nvPr/>
        </p:nvSpPr>
        <p:spPr>
          <a:xfrm>
            <a:off x="318438" y="1409065"/>
            <a:ext cx="120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OVERVIEW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3659" y="140622"/>
            <a:ext cx="1075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TEAM PROJECT 1 : JAVA WEB PAGE – </a:t>
            </a:r>
            <a:r>
              <a:rPr lang="ko-KR" altLang="en-US" sz="3600" dirty="0" smtClean="0">
                <a:solidFill>
                  <a:schemeClr val="bg1"/>
                </a:solidFill>
              </a:rPr>
              <a:t>식물 쇼핑몰 구현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3961" y="701973"/>
            <a:ext cx="10165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JAVA WEB PAGE – FOR YOUR PLANTS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8438" y="1777075"/>
            <a:ext cx="4853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를 기반으로 웹 페이지를 구현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BOOTSTRAP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FRONT-END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</a:t>
            </a:r>
            <a:r>
              <a:rPr lang="en-US" altLang="ko-KR" dirty="0"/>
              <a:t> </a:t>
            </a:r>
            <a:r>
              <a:rPr lang="ko-KR" altLang="en-US" dirty="0" smtClean="0"/>
              <a:t>배송 관련 기능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결제 시스템 </a:t>
            </a:r>
            <a:r>
              <a:rPr lang="en-US" altLang="ko-KR" dirty="0" smtClean="0"/>
              <a:t>RPA</a:t>
            </a:r>
            <a:r>
              <a:rPr lang="ko-KR" altLang="en-US" dirty="0" smtClean="0"/>
              <a:t>를 접목하여 업무 자동화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18438" y="3054503"/>
            <a:ext cx="120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PERIOD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8438" y="3431859"/>
            <a:ext cx="67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 06. 09 ~ 07. 23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18438" y="3845915"/>
            <a:ext cx="15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TECHNOLOGY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6188" y="4426780"/>
            <a:ext cx="38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Language : Java, HTML, CSS, JavaScript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11235" y="4734689"/>
            <a:ext cx="482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Framework &amp; Library : </a:t>
            </a:r>
            <a:r>
              <a:rPr lang="en-US" altLang="ko-KR" sz="1400" dirty="0" err="1" smtClean="0"/>
              <a:t>Jquery</a:t>
            </a:r>
            <a:r>
              <a:rPr lang="en-US" altLang="ko-KR" sz="1400" dirty="0" smtClean="0"/>
              <a:t>(AJAX), Bootstrap, spring</a:t>
            </a:r>
            <a:endParaRPr lang="ko-KR" alt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16188" y="5033828"/>
            <a:ext cx="482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: Oracle DB, SQL developer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256" y="4103430"/>
            <a:ext cx="38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Environment : Window, Linux, Mac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18548" y="5360278"/>
            <a:ext cx="295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My Role ( team member : 5 )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13700" y="5701580"/>
            <a:ext cx="380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Bootstrap 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Front-end</a:t>
            </a:r>
          </a:p>
          <a:p>
            <a:r>
              <a:rPr lang="en-US" altLang="ko-KR" sz="1600" dirty="0" smtClean="0"/>
              <a:t>Bulletin board &amp; Reply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84298" y="6392224"/>
            <a:ext cx="10165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https://github.com/South-Korea-Organization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172402" y="1470093"/>
            <a:ext cx="225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VISUALIZATION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03" y="1880417"/>
            <a:ext cx="2585476" cy="1772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84" y="3847983"/>
            <a:ext cx="2556300" cy="15703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501" y="1886147"/>
            <a:ext cx="2902720" cy="3517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/>
          <p:cNvSpPr txBox="1"/>
          <p:nvPr/>
        </p:nvSpPr>
        <p:spPr>
          <a:xfrm>
            <a:off x="5216653" y="5544944"/>
            <a:ext cx="225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Distribution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65635" y="5836429"/>
            <a:ext cx="3802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http://3.37.214.236:8080/main/main.do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6316726"/>
            <a:ext cx="12204700" cy="548005"/>
            <a:chOff x="-6350" y="6316726"/>
            <a:chExt cx="12204700" cy="548005"/>
          </a:xfrm>
          <a:solidFill>
            <a:schemeClr val="accent6"/>
          </a:solidFill>
        </p:grpSpPr>
        <p:sp>
          <p:nvSpPr>
            <p:cNvPr id="3" name="object 3"/>
            <p:cNvSpPr/>
            <p:nvPr/>
          </p:nvSpPr>
          <p:spPr>
            <a:xfrm>
              <a:off x="0" y="6323076"/>
              <a:ext cx="12192000" cy="535305"/>
            </a:xfrm>
            <a:custGeom>
              <a:avLst/>
              <a:gdLst/>
              <a:ahLst/>
              <a:cxnLst/>
              <a:rect l="l" t="t" r="r" b="b"/>
              <a:pathLst>
                <a:path w="12192000" h="535304">
                  <a:moveTo>
                    <a:pt x="12192000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12192000" y="534924"/>
                  </a:lnTo>
                  <a:lnTo>
                    <a:pt x="12192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23076"/>
              <a:ext cx="12192000" cy="535305"/>
            </a:xfrm>
            <a:custGeom>
              <a:avLst/>
              <a:gdLst/>
              <a:ahLst/>
              <a:cxnLst/>
              <a:rect l="l" t="t" r="r" b="b"/>
              <a:pathLst>
                <a:path w="12192000" h="535304">
                  <a:moveTo>
                    <a:pt x="0" y="534924"/>
                  </a:moveTo>
                  <a:lnTo>
                    <a:pt x="12192000" y="5349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34924"/>
                  </a:lnTo>
                  <a:close/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1444"/>
            <a:ext cx="12192000" cy="1263650"/>
          </a:xfrm>
          <a:custGeom>
            <a:avLst/>
            <a:gdLst/>
            <a:ahLst/>
            <a:cxnLst/>
            <a:rect l="l" t="t" r="r" b="b"/>
            <a:pathLst>
              <a:path w="12192000" h="1263650">
                <a:moveTo>
                  <a:pt x="12192000" y="0"/>
                </a:moveTo>
                <a:lnTo>
                  <a:pt x="0" y="0"/>
                </a:lnTo>
                <a:lnTo>
                  <a:pt x="0" y="1263396"/>
                </a:lnTo>
                <a:lnTo>
                  <a:pt x="12192000" y="1263396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30082" y="1470093"/>
            <a:ext cx="15240" cy="4630420"/>
          </a:xfrm>
          <a:custGeom>
            <a:avLst/>
            <a:gdLst/>
            <a:ahLst/>
            <a:cxnLst/>
            <a:rect l="l" t="t" r="r" b="b"/>
            <a:pathLst>
              <a:path w="15239" h="4630420">
                <a:moveTo>
                  <a:pt x="14732" y="0"/>
                </a:moveTo>
                <a:lnTo>
                  <a:pt x="0" y="4630331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TextBox 114"/>
          <p:cNvSpPr txBox="1"/>
          <p:nvPr/>
        </p:nvSpPr>
        <p:spPr>
          <a:xfrm>
            <a:off x="318438" y="1409065"/>
            <a:ext cx="120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OVERVIEW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3659" y="140622"/>
            <a:ext cx="1016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TEAM PROJECT 2 : Python shooting game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3961" y="701973"/>
            <a:ext cx="10165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SAVE EARTH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1235" y="1953680"/>
            <a:ext cx="4853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라이브러리인 </a:t>
            </a:r>
            <a:r>
              <a:rPr lang="en-US" altLang="ko-KR" dirty="0" err="1" smtClean="0"/>
              <a:t>pygame</a:t>
            </a:r>
            <a:r>
              <a:rPr lang="ko-KR" altLang="en-US" dirty="0" smtClean="0"/>
              <a:t>을 기반으로 </a:t>
            </a:r>
            <a:r>
              <a:rPr lang="en-US" altLang="ko-KR" dirty="0" smtClean="0"/>
              <a:t>shooting game</a:t>
            </a:r>
            <a:r>
              <a:rPr lang="ko-KR" altLang="en-US" dirty="0" smtClean="0"/>
              <a:t>을 구현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pymysql</a:t>
            </a:r>
            <a:r>
              <a:rPr lang="ko-KR" altLang="en-US" dirty="0" smtClean="0"/>
              <a:t> 라이브러리로 점수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18438" y="3054503"/>
            <a:ext cx="120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PERIOD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8438" y="3431859"/>
            <a:ext cx="67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2023. 4.10. ~ 4.25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18438" y="3845915"/>
            <a:ext cx="15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TECHNOLOGY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6188" y="4426780"/>
            <a:ext cx="38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Language : Python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11235" y="4734689"/>
            <a:ext cx="482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Framework &amp; Library :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pygame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pymysql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16188" y="5033828"/>
            <a:ext cx="482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256" y="4103430"/>
            <a:ext cx="38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Environment : Window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11235" y="5722779"/>
            <a:ext cx="380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객체의 움직임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떨어지는 운석 개수 및 방향 속도 조정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마우스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키보드 모드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구현</a:t>
            </a:r>
            <a:r>
              <a:rPr lang="en-US" altLang="ko-KR" sz="1600" b="1" dirty="0" smtClean="0"/>
              <a:t>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84298" y="6392224"/>
            <a:ext cx="10165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https://github.com/JD7487/Python_team_project_001_ShootingGame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182235" y="1341295"/>
            <a:ext cx="225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VISUALIZATION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4" t="-87" r="26552"/>
          <a:stretch/>
        </p:blipFill>
        <p:spPr>
          <a:xfrm>
            <a:off x="7625910" y="1778201"/>
            <a:ext cx="2239862" cy="30336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922" y="1785374"/>
            <a:ext cx="2131754" cy="3033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24" y="1754659"/>
            <a:ext cx="2265291" cy="303589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18548" y="5360278"/>
            <a:ext cx="295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My Role ( team member : 5 )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6084" y="4839217"/>
            <a:ext cx="148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시놉시스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02836" y="4827395"/>
            <a:ext cx="148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구동화면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237794" y="4845643"/>
            <a:ext cx="148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보스 출현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82235" y="5246446"/>
            <a:ext cx="225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REFERENCE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5995" y="5592202"/>
            <a:ext cx="2652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</a:t>
            </a:r>
            <a:r>
              <a:rPr lang="ko-KR" altLang="en-US" dirty="0" smtClean="0"/>
              <a:t>suanlab.com/book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453261"/>
            <a:ext cx="5029835" cy="2909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98" y="2453261"/>
            <a:ext cx="5029835" cy="29094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194" y="2695437"/>
            <a:ext cx="3414946" cy="21252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41806" y="1050289"/>
            <a:ext cx="7233284" cy="1297940"/>
            <a:chOff x="1041806" y="1050289"/>
            <a:chExt cx="7233284" cy="129794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806" y="1590801"/>
              <a:ext cx="5453888" cy="7574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6550" y="1050289"/>
              <a:ext cx="4128388" cy="504443"/>
            </a:xfrm>
            <a:prstGeom prst="rect">
              <a:avLst/>
            </a:prstGeom>
          </p:spPr>
        </p:pic>
      </p:grpSp>
      <p:sp>
        <p:nvSpPr>
          <p:cNvPr id="13" name="object 19"/>
          <p:cNvSpPr/>
          <p:nvPr/>
        </p:nvSpPr>
        <p:spPr>
          <a:xfrm>
            <a:off x="3400691" y="1672339"/>
            <a:ext cx="5334000" cy="685800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883876" y="5357822"/>
            <a:ext cx="28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WEB FAN PAGE 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06256" y="5357822"/>
            <a:ext cx="43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Sales management dashboard visualization</a:t>
            </a:r>
            <a:endParaRPr lang="ko-KR" altLang="en-US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659342"/>
            <a:ext cx="3352800" cy="2197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6"/>
          <p:cNvSpPr/>
          <p:nvPr/>
        </p:nvSpPr>
        <p:spPr>
          <a:xfrm>
            <a:off x="0" y="1444"/>
            <a:ext cx="12192000" cy="1263650"/>
          </a:xfrm>
          <a:custGeom>
            <a:avLst/>
            <a:gdLst/>
            <a:ahLst/>
            <a:cxnLst/>
            <a:rect l="l" t="t" r="r" b="b"/>
            <a:pathLst>
              <a:path w="12192000" h="1263650">
                <a:moveTo>
                  <a:pt x="12192000" y="0"/>
                </a:moveTo>
                <a:lnTo>
                  <a:pt x="0" y="0"/>
                </a:lnTo>
                <a:lnTo>
                  <a:pt x="0" y="1263396"/>
                </a:lnTo>
                <a:lnTo>
                  <a:pt x="12192000" y="1263396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6508" y="775968"/>
            <a:ext cx="5268087" cy="28193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81609" y="1753819"/>
            <a:ext cx="4855210" cy="468630"/>
            <a:chOff x="381609" y="1753819"/>
            <a:chExt cx="4855210" cy="46863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609" y="1753819"/>
              <a:ext cx="859015" cy="2243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246" y="1753819"/>
              <a:ext cx="368807" cy="2243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965" y="1753819"/>
              <a:ext cx="922020" cy="22433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8580" y="1753819"/>
              <a:ext cx="100583" cy="22433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609" y="1997963"/>
              <a:ext cx="1106792" cy="2240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2676" y="1997963"/>
              <a:ext cx="1265682" cy="2240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3296" y="1997963"/>
              <a:ext cx="737615" cy="2240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8324" y="1997963"/>
              <a:ext cx="922401" cy="2240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95090" y="1997963"/>
              <a:ext cx="737615" cy="2240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98593" y="1997963"/>
              <a:ext cx="737615" cy="224027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81609" y="3657600"/>
            <a:ext cx="5214620" cy="1443990"/>
            <a:chOff x="381609" y="3657600"/>
            <a:chExt cx="5214620" cy="144399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609" y="3657600"/>
              <a:ext cx="1106792" cy="2240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2676" y="3657600"/>
              <a:ext cx="975360" cy="2240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6117" y="3657600"/>
              <a:ext cx="737616" cy="22402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2668" y="3657600"/>
              <a:ext cx="553211" cy="22402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31768" y="3657600"/>
              <a:ext cx="553669" cy="22402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51249" y="3657600"/>
              <a:ext cx="553212" cy="22402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70349" y="3657600"/>
              <a:ext cx="737615" cy="22402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73853" y="3657600"/>
              <a:ext cx="922020" cy="22402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1609" y="3901440"/>
              <a:ext cx="553212" cy="22402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0709" y="3901440"/>
              <a:ext cx="553669" cy="22402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9822" y="3901440"/>
              <a:ext cx="128015" cy="22402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33830" y="3901440"/>
              <a:ext cx="368808" cy="22402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66976" y="3901440"/>
              <a:ext cx="553211" cy="22402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86076" y="3901440"/>
              <a:ext cx="922019" cy="22402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73984" y="3901440"/>
              <a:ext cx="553212" cy="22402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42793" y="3901440"/>
              <a:ext cx="171450" cy="22402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57093" y="3901440"/>
              <a:ext cx="368807" cy="22402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92170" y="3901440"/>
              <a:ext cx="922020" cy="22402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80078" y="3901440"/>
              <a:ext cx="368808" cy="22402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14773" y="3901440"/>
              <a:ext cx="553212" cy="22402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1609" y="4145280"/>
              <a:ext cx="368807" cy="22402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6305" y="4145280"/>
              <a:ext cx="922401" cy="22402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54201" y="4145280"/>
              <a:ext cx="148590" cy="22402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53261" y="4145280"/>
              <a:ext cx="368807" cy="22402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87956" y="4145280"/>
              <a:ext cx="922019" cy="22402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475864" y="4145280"/>
              <a:ext cx="368807" cy="22402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710561" y="4145280"/>
              <a:ext cx="737615" cy="22402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14064" y="4145280"/>
              <a:ext cx="553669" cy="22402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81609" y="4388815"/>
              <a:ext cx="737616" cy="22433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85418" y="4388815"/>
              <a:ext cx="553212" cy="22433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04493" y="4388815"/>
              <a:ext cx="128015" cy="22433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68501" y="4388815"/>
              <a:ext cx="553212" cy="22433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37309" y="4388815"/>
              <a:ext cx="148589" cy="2243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936368" y="4388815"/>
              <a:ext cx="553212" cy="22433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05177" y="4388815"/>
              <a:ext cx="148589" cy="22433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404236" y="4388815"/>
              <a:ext cx="553212" cy="22433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73045" y="4388815"/>
              <a:ext cx="660107" cy="22433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1609" y="4633213"/>
              <a:ext cx="737616" cy="22402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85418" y="4633213"/>
              <a:ext cx="737616" cy="22402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88896" y="4633213"/>
              <a:ext cx="553212" cy="22402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007996" y="4633213"/>
              <a:ext cx="553212" cy="22402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76805" y="4633213"/>
              <a:ext cx="148589" cy="22402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475864" y="4633213"/>
              <a:ext cx="922019" cy="22402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213480" y="4633213"/>
              <a:ext cx="148590" cy="22402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312540" y="4633213"/>
              <a:ext cx="922401" cy="22402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050537" y="4633213"/>
              <a:ext cx="148589" cy="22402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149597" y="4633213"/>
              <a:ext cx="922020" cy="22402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87214" y="4633213"/>
              <a:ext cx="148589" cy="22402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81609" y="4877053"/>
              <a:ext cx="737616" cy="22402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34821" y="4877053"/>
              <a:ext cx="148590" cy="22402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34186" y="4877053"/>
              <a:ext cx="553212" cy="22402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453261" y="4877053"/>
              <a:ext cx="737615" cy="22402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6764" y="4877053"/>
              <a:ext cx="737615" cy="22402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660268" y="4877053"/>
              <a:ext cx="737616" cy="22402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263773" y="4877053"/>
              <a:ext cx="553669" cy="224028"/>
            </a:xfrm>
            <a:prstGeom prst="rect">
              <a:avLst/>
            </a:prstGeom>
          </p:spPr>
        </p:pic>
      </p:grpSp>
      <p:sp>
        <p:nvSpPr>
          <p:cNvPr id="83" name="object 83"/>
          <p:cNvSpPr/>
          <p:nvPr/>
        </p:nvSpPr>
        <p:spPr>
          <a:xfrm>
            <a:off x="5645658" y="1462277"/>
            <a:ext cx="15240" cy="4630420"/>
          </a:xfrm>
          <a:custGeom>
            <a:avLst/>
            <a:gdLst/>
            <a:ahLst/>
            <a:cxnLst/>
            <a:rect l="l" t="t" r="r" b="b"/>
            <a:pathLst>
              <a:path w="15239" h="4630420">
                <a:moveTo>
                  <a:pt x="14731" y="0"/>
                </a:moveTo>
                <a:lnTo>
                  <a:pt x="0" y="4630331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object 85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678679" y="6470599"/>
            <a:ext cx="7148703" cy="253288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381609" y="2868803"/>
            <a:ext cx="1403083" cy="224027"/>
            <a:chOff x="381609" y="2868803"/>
            <a:chExt cx="1403083" cy="224027"/>
          </a:xfrm>
        </p:grpSpPr>
        <p:pic>
          <p:nvPicPr>
            <p:cNvPr id="87" name="object 8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81609" y="2868803"/>
              <a:ext cx="621791" cy="22402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677" y="2868803"/>
              <a:ext cx="859015" cy="224027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878067" y="1697735"/>
            <a:ext cx="5952744" cy="4466844"/>
          </a:xfrm>
          <a:prstGeom prst="rect">
            <a:avLst/>
          </a:prstGeom>
        </p:spPr>
      </p:pic>
      <p:grpSp>
        <p:nvGrpSpPr>
          <p:cNvPr id="100" name="object 2"/>
          <p:cNvGrpSpPr/>
          <p:nvPr/>
        </p:nvGrpSpPr>
        <p:grpSpPr>
          <a:xfrm>
            <a:off x="-6350" y="6316726"/>
            <a:ext cx="12204700" cy="548005"/>
            <a:chOff x="-6350" y="6316726"/>
            <a:chExt cx="12204700" cy="548005"/>
          </a:xfrm>
          <a:solidFill>
            <a:schemeClr val="accent6"/>
          </a:solidFill>
        </p:grpSpPr>
        <p:sp>
          <p:nvSpPr>
            <p:cNvPr id="101" name="object 3"/>
            <p:cNvSpPr/>
            <p:nvPr/>
          </p:nvSpPr>
          <p:spPr>
            <a:xfrm>
              <a:off x="0" y="6323076"/>
              <a:ext cx="12192000" cy="535305"/>
            </a:xfrm>
            <a:custGeom>
              <a:avLst/>
              <a:gdLst/>
              <a:ahLst/>
              <a:cxnLst/>
              <a:rect l="l" t="t" r="r" b="b"/>
              <a:pathLst>
                <a:path w="12192000" h="535304">
                  <a:moveTo>
                    <a:pt x="12192000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12192000" y="534924"/>
                  </a:lnTo>
                  <a:lnTo>
                    <a:pt x="12192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4"/>
            <p:cNvSpPr/>
            <p:nvPr/>
          </p:nvSpPr>
          <p:spPr>
            <a:xfrm>
              <a:off x="0" y="6323076"/>
              <a:ext cx="12192000" cy="535305"/>
            </a:xfrm>
            <a:custGeom>
              <a:avLst/>
              <a:gdLst/>
              <a:ahLst/>
              <a:cxnLst/>
              <a:rect l="l" t="t" r="r" b="b"/>
              <a:pathLst>
                <a:path w="12192000" h="535304">
                  <a:moveTo>
                    <a:pt x="0" y="534924"/>
                  </a:moveTo>
                  <a:lnTo>
                    <a:pt x="12192000" y="5349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34924"/>
                  </a:lnTo>
                  <a:close/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18438" y="1409065"/>
            <a:ext cx="120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OVERVIEW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9642" y="2529608"/>
            <a:ext cx="15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TECHNOLOGY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3746" y="3286566"/>
            <a:ext cx="15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DETAIL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710683" y="1409065"/>
            <a:ext cx="225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VISUALIZATION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0607" y="158503"/>
            <a:ext cx="1060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PERSONAL PROJECT 1 : S</a:t>
            </a:r>
            <a:r>
              <a:rPr lang="ko-KR" altLang="en-US" sz="3600" dirty="0" smtClean="0">
                <a:solidFill>
                  <a:schemeClr val="bg1"/>
                </a:solidFill>
              </a:rPr>
              <a:t>전자 영업관리 상황판 시각화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6316726"/>
            <a:ext cx="12204700" cy="548005"/>
            <a:chOff x="-6350" y="6316726"/>
            <a:chExt cx="12204700" cy="548005"/>
          </a:xfrm>
          <a:solidFill>
            <a:schemeClr val="accent6"/>
          </a:solidFill>
        </p:grpSpPr>
        <p:sp>
          <p:nvSpPr>
            <p:cNvPr id="3" name="object 3"/>
            <p:cNvSpPr/>
            <p:nvPr/>
          </p:nvSpPr>
          <p:spPr>
            <a:xfrm>
              <a:off x="0" y="6323076"/>
              <a:ext cx="12192000" cy="535305"/>
            </a:xfrm>
            <a:custGeom>
              <a:avLst/>
              <a:gdLst/>
              <a:ahLst/>
              <a:cxnLst/>
              <a:rect l="l" t="t" r="r" b="b"/>
              <a:pathLst>
                <a:path w="12192000" h="535304">
                  <a:moveTo>
                    <a:pt x="12192000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12192000" y="534924"/>
                  </a:lnTo>
                  <a:lnTo>
                    <a:pt x="12192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23076"/>
              <a:ext cx="12192000" cy="535305"/>
            </a:xfrm>
            <a:custGeom>
              <a:avLst/>
              <a:gdLst/>
              <a:ahLst/>
              <a:cxnLst/>
              <a:rect l="l" t="t" r="r" b="b"/>
              <a:pathLst>
                <a:path w="12192000" h="535304">
                  <a:moveTo>
                    <a:pt x="0" y="534924"/>
                  </a:moveTo>
                  <a:lnTo>
                    <a:pt x="12192000" y="5349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34924"/>
                  </a:lnTo>
                  <a:close/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1444"/>
            <a:ext cx="12192000" cy="1263650"/>
          </a:xfrm>
          <a:custGeom>
            <a:avLst/>
            <a:gdLst/>
            <a:ahLst/>
            <a:cxnLst/>
            <a:rect l="l" t="t" r="r" b="b"/>
            <a:pathLst>
              <a:path w="12192000" h="1263650">
                <a:moveTo>
                  <a:pt x="12192000" y="0"/>
                </a:moveTo>
                <a:lnTo>
                  <a:pt x="0" y="0"/>
                </a:lnTo>
                <a:lnTo>
                  <a:pt x="0" y="1263396"/>
                </a:lnTo>
                <a:lnTo>
                  <a:pt x="12192000" y="1263396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30082" y="1470093"/>
            <a:ext cx="15240" cy="4630420"/>
          </a:xfrm>
          <a:custGeom>
            <a:avLst/>
            <a:gdLst/>
            <a:ahLst/>
            <a:cxnLst/>
            <a:rect l="l" t="t" r="r" b="b"/>
            <a:pathLst>
              <a:path w="15239" h="4630420">
                <a:moveTo>
                  <a:pt x="14732" y="0"/>
                </a:moveTo>
                <a:lnTo>
                  <a:pt x="0" y="4630331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TextBox 114"/>
          <p:cNvSpPr txBox="1"/>
          <p:nvPr/>
        </p:nvSpPr>
        <p:spPr>
          <a:xfrm>
            <a:off x="318438" y="1409065"/>
            <a:ext cx="120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OVERVIEW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3659" y="140622"/>
            <a:ext cx="1016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PERSONAL PROJECT 2 : FAN-PAGE - WEB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3961" y="701973"/>
            <a:ext cx="10165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NODE.JS &amp; MONGO DB – HAALAND FAN-PAGE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1235" y="1954127"/>
            <a:ext cx="4853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FAN-PAGE WEB 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r>
              <a:rPr lang="en-US" altLang="ko-KR" dirty="0" smtClean="0"/>
              <a:t>MONGO DB</a:t>
            </a:r>
            <a:r>
              <a:rPr lang="ko-KR" altLang="en-US" dirty="0"/>
              <a:t> </a:t>
            </a:r>
            <a:r>
              <a:rPr lang="ko-KR" altLang="en-US" dirty="0" smtClean="0"/>
              <a:t>연동으로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저장하고 출력</a:t>
            </a:r>
            <a:endParaRPr lang="en-US" altLang="ko-KR" dirty="0" smtClean="0"/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간 채팅 구현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18438" y="3054503"/>
            <a:ext cx="120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PERIOD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8438" y="3431859"/>
            <a:ext cx="67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 06. 21 ~ 07. 10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18438" y="3845915"/>
            <a:ext cx="15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TECHNOLOGY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6188" y="4426780"/>
            <a:ext cx="38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Language : HTML, CSS, JavaScript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11235" y="4734689"/>
            <a:ext cx="482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Framework &amp; Library : JQuery, Bootstrap, Node.JS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16188" y="5033828"/>
            <a:ext cx="482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: MONGO DB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256" y="4103430"/>
            <a:ext cx="38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Environment : Window, MAC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18548" y="5360278"/>
            <a:ext cx="15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My Role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11235" y="5776443"/>
            <a:ext cx="3802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개인 프로젝트</a:t>
            </a:r>
            <a:endParaRPr lang="en-US" altLang="ko-KR" sz="1600" b="1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1884298" y="6392224"/>
            <a:ext cx="10165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https://github.com/JD7487/nodeJS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172402" y="1470093"/>
            <a:ext cx="225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VISUALIZATION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42" y="1946351"/>
            <a:ext cx="1862227" cy="4100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46" y="1911460"/>
            <a:ext cx="4082554" cy="2197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46" y="4275919"/>
            <a:ext cx="4082554" cy="1839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10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object 113"/>
          <p:cNvSpPr/>
          <p:nvPr/>
        </p:nvSpPr>
        <p:spPr>
          <a:xfrm>
            <a:off x="1236602" y="3627192"/>
            <a:ext cx="1888127" cy="2702241"/>
          </a:xfrm>
          <a:custGeom>
            <a:avLst/>
            <a:gdLst/>
            <a:ahLst/>
            <a:cxnLst/>
            <a:rect l="l" t="t" r="r" b="b"/>
            <a:pathLst>
              <a:path w="2042159" h="2677795">
                <a:moveTo>
                  <a:pt x="2042160" y="0"/>
                </a:moveTo>
                <a:lnTo>
                  <a:pt x="0" y="0"/>
                </a:lnTo>
                <a:lnTo>
                  <a:pt x="0" y="2677667"/>
                </a:lnTo>
                <a:lnTo>
                  <a:pt x="2042160" y="2677667"/>
                </a:lnTo>
                <a:lnTo>
                  <a:pt x="204216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113"/>
          <p:cNvSpPr/>
          <p:nvPr/>
        </p:nvSpPr>
        <p:spPr>
          <a:xfrm>
            <a:off x="3928557" y="3648493"/>
            <a:ext cx="1554480" cy="2702241"/>
          </a:xfrm>
          <a:custGeom>
            <a:avLst/>
            <a:gdLst/>
            <a:ahLst/>
            <a:cxnLst/>
            <a:rect l="l" t="t" r="r" b="b"/>
            <a:pathLst>
              <a:path w="2042159" h="2677795">
                <a:moveTo>
                  <a:pt x="2042160" y="0"/>
                </a:moveTo>
                <a:lnTo>
                  <a:pt x="0" y="0"/>
                </a:lnTo>
                <a:lnTo>
                  <a:pt x="0" y="2677667"/>
                </a:lnTo>
                <a:lnTo>
                  <a:pt x="2042160" y="2677667"/>
                </a:lnTo>
                <a:lnTo>
                  <a:pt x="204216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113"/>
          <p:cNvSpPr/>
          <p:nvPr/>
        </p:nvSpPr>
        <p:spPr>
          <a:xfrm>
            <a:off x="6113377" y="3690174"/>
            <a:ext cx="2042160" cy="2677795"/>
          </a:xfrm>
          <a:custGeom>
            <a:avLst/>
            <a:gdLst/>
            <a:ahLst/>
            <a:cxnLst/>
            <a:rect l="l" t="t" r="r" b="b"/>
            <a:pathLst>
              <a:path w="2042159" h="2677795">
                <a:moveTo>
                  <a:pt x="2042160" y="0"/>
                </a:moveTo>
                <a:lnTo>
                  <a:pt x="0" y="0"/>
                </a:lnTo>
                <a:lnTo>
                  <a:pt x="0" y="2677667"/>
                </a:lnTo>
                <a:lnTo>
                  <a:pt x="2042160" y="2677667"/>
                </a:lnTo>
                <a:lnTo>
                  <a:pt x="2042160" y="0"/>
                </a:lnTo>
                <a:close/>
              </a:path>
            </a:pathLst>
          </a:custGeom>
          <a:solidFill>
            <a:srgbClr val="EE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5734" y="732790"/>
            <a:ext cx="3472052" cy="5044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33354" y="3089217"/>
            <a:ext cx="1879600" cy="368935"/>
            <a:chOff x="466344" y="3168395"/>
            <a:chExt cx="1879600" cy="368935"/>
          </a:xfrm>
          <a:solidFill>
            <a:srgbClr val="FFD966"/>
          </a:solidFill>
        </p:grpSpPr>
        <p:sp>
          <p:nvSpPr>
            <p:cNvPr id="4" name="object 4"/>
            <p:cNvSpPr/>
            <p:nvPr/>
          </p:nvSpPr>
          <p:spPr>
            <a:xfrm>
              <a:off x="466344" y="3168395"/>
              <a:ext cx="1879600" cy="368935"/>
            </a:xfrm>
            <a:custGeom>
              <a:avLst/>
              <a:gdLst/>
              <a:ahLst/>
              <a:cxnLst/>
              <a:rect l="l" t="t" r="r" b="b"/>
              <a:pathLst>
                <a:path w="1879600" h="368935">
                  <a:moveTo>
                    <a:pt x="1879092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879092" y="368808"/>
                  </a:lnTo>
                  <a:lnTo>
                    <a:pt x="18790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956" y="3229990"/>
              <a:ext cx="885444" cy="252984"/>
            </a:xfrm>
            <a:prstGeom prst="rect">
              <a:avLst/>
            </a:prstGeom>
            <a:grpFill/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9782" y="1751145"/>
            <a:ext cx="1207008" cy="12070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10116" y="1755240"/>
            <a:ext cx="1180686" cy="120700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928557" y="3084168"/>
            <a:ext cx="1554480" cy="368935"/>
            <a:chOff x="2464307" y="3159251"/>
            <a:chExt cx="1554480" cy="368935"/>
          </a:xfrm>
        </p:grpSpPr>
        <p:sp>
          <p:nvSpPr>
            <p:cNvPr id="17" name="object 17"/>
            <p:cNvSpPr/>
            <p:nvPr/>
          </p:nvSpPr>
          <p:spPr>
            <a:xfrm>
              <a:off x="2464307" y="3159251"/>
              <a:ext cx="1554480" cy="368935"/>
            </a:xfrm>
            <a:custGeom>
              <a:avLst/>
              <a:gdLst/>
              <a:ahLst/>
              <a:cxnLst/>
              <a:rect l="l" t="t" r="r" b="b"/>
              <a:pathLst>
                <a:path w="1554479" h="368935">
                  <a:moveTo>
                    <a:pt x="155448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554480" y="368808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1644" y="3220846"/>
              <a:ext cx="600075" cy="25298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113377" y="1678784"/>
            <a:ext cx="2026920" cy="1797050"/>
            <a:chOff x="5811011" y="1731342"/>
            <a:chExt cx="2026920" cy="179705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6647" y="1731342"/>
              <a:ext cx="1434083" cy="138828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811011" y="3159251"/>
              <a:ext cx="2026920" cy="368935"/>
            </a:xfrm>
            <a:custGeom>
              <a:avLst/>
              <a:gdLst/>
              <a:ahLst/>
              <a:cxnLst/>
              <a:rect l="l" t="t" r="r" b="b"/>
              <a:pathLst>
                <a:path w="2026920" h="368935">
                  <a:moveTo>
                    <a:pt x="2026919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026919" y="368808"/>
                  </a:lnTo>
                  <a:lnTo>
                    <a:pt x="20269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2635" y="3220847"/>
              <a:ext cx="566927" cy="252984"/>
            </a:xfrm>
            <a:prstGeom prst="rect">
              <a:avLst/>
            </a:prstGeom>
          </p:spPr>
        </p:pic>
      </p:grpSp>
      <p:sp>
        <p:nvSpPr>
          <p:cNvPr id="186" name="object 19"/>
          <p:cNvSpPr/>
          <p:nvPr/>
        </p:nvSpPr>
        <p:spPr>
          <a:xfrm>
            <a:off x="3329188" y="1275965"/>
            <a:ext cx="5334000" cy="685800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25"/>
          <p:cNvSpPr/>
          <p:nvPr/>
        </p:nvSpPr>
        <p:spPr>
          <a:xfrm>
            <a:off x="8595701" y="3107639"/>
            <a:ext cx="2026920" cy="368935"/>
          </a:xfrm>
          <a:custGeom>
            <a:avLst/>
            <a:gdLst/>
            <a:ahLst/>
            <a:cxnLst/>
            <a:rect l="l" t="t" r="r" b="b"/>
            <a:pathLst>
              <a:path w="2026920" h="368935">
                <a:moveTo>
                  <a:pt x="2026919" y="0"/>
                </a:moveTo>
                <a:lnTo>
                  <a:pt x="0" y="0"/>
                </a:lnTo>
                <a:lnTo>
                  <a:pt x="0" y="368808"/>
                </a:lnTo>
                <a:lnTo>
                  <a:pt x="2026919" y="368808"/>
                </a:lnTo>
                <a:lnTo>
                  <a:pt x="202691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13"/>
          <p:cNvSpPr/>
          <p:nvPr/>
        </p:nvSpPr>
        <p:spPr>
          <a:xfrm>
            <a:off x="8595701" y="3616655"/>
            <a:ext cx="2042160" cy="2677795"/>
          </a:xfrm>
          <a:custGeom>
            <a:avLst/>
            <a:gdLst/>
            <a:ahLst/>
            <a:cxnLst/>
            <a:rect l="l" t="t" r="r" b="b"/>
            <a:pathLst>
              <a:path w="2042159" h="2677795">
                <a:moveTo>
                  <a:pt x="2042160" y="0"/>
                </a:moveTo>
                <a:lnTo>
                  <a:pt x="0" y="0"/>
                </a:lnTo>
                <a:lnTo>
                  <a:pt x="0" y="2677667"/>
                </a:lnTo>
                <a:lnTo>
                  <a:pt x="2042160" y="2677667"/>
                </a:lnTo>
                <a:lnTo>
                  <a:pt x="2042160" y="0"/>
                </a:lnTo>
                <a:close/>
              </a:path>
            </a:pathLst>
          </a:custGeom>
          <a:solidFill>
            <a:srgbClr val="EE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0" name="그림 2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028" y="1751145"/>
            <a:ext cx="1934235" cy="1305353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9231558" y="3105039"/>
            <a:ext cx="12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NoSQL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661287" y="3639484"/>
            <a:ext cx="1890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MongoDB</a:t>
            </a:r>
            <a:r>
              <a:rPr lang="ko-KR" altLang="en-US" sz="1400" dirty="0"/>
              <a:t>는 </a:t>
            </a:r>
            <a:r>
              <a:rPr lang="en-US" altLang="ko-KR" sz="1400" dirty="0" smtClean="0"/>
              <a:t>MySQL</a:t>
            </a:r>
            <a:r>
              <a:rPr lang="ko-KR" altLang="en-US" sz="1400" dirty="0" smtClean="0"/>
              <a:t>의 </a:t>
            </a:r>
            <a:r>
              <a:rPr lang="ko-KR" altLang="en-US" sz="1400" dirty="0"/>
              <a:t>테이블과 같은 스키마가 고정된 구조 대신 </a:t>
            </a:r>
            <a:r>
              <a:rPr lang="en-US" altLang="ko-KR" sz="1400" dirty="0" smtClean="0"/>
              <a:t>JSON</a:t>
            </a:r>
            <a:r>
              <a:rPr lang="ko-KR" altLang="en-US" sz="1400" dirty="0"/>
              <a:t> 형태의 동적 </a:t>
            </a:r>
            <a:r>
              <a:rPr lang="ko-KR" altLang="en-US" sz="1400" dirty="0" err="1"/>
              <a:t>스키마형</a:t>
            </a:r>
            <a:r>
              <a:rPr lang="ko-KR" altLang="en-US" sz="1400" dirty="0"/>
              <a:t> 문서를 사용한다</a:t>
            </a:r>
            <a:r>
              <a:rPr lang="en-US" altLang="ko-KR" sz="1400" dirty="0" smtClean="0"/>
              <a:t>.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MongoDB</a:t>
            </a:r>
            <a:r>
              <a:rPr lang="ko-KR" altLang="en-US" sz="1400" dirty="0"/>
              <a:t>에서는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BSON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독자적인 </a:t>
            </a:r>
            <a:r>
              <a:rPr lang="ko-KR" altLang="en-US" sz="1400" dirty="0" smtClean="0"/>
              <a:t>형식 사용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데이터의 타입까지 포함되어 </a:t>
            </a:r>
            <a:r>
              <a:rPr lang="ko-KR" altLang="en-US" sz="1400" dirty="0" err="1" smtClean="0"/>
              <a:t>이진형태로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인코딩되</a:t>
            </a:r>
            <a:r>
              <a:rPr lang="ko-KR" altLang="en-US" sz="1400" dirty="0" err="1"/>
              <a:t>어</a:t>
            </a:r>
            <a:r>
              <a:rPr lang="ko-KR" altLang="en-US" sz="1400" dirty="0" smtClean="0"/>
              <a:t> 저장</a:t>
            </a:r>
            <a:endParaRPr lang="ko-KR" alt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6181349" y="3806126"/>
            <a:ext cx="19589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관계형 데이터베이스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관리 시스템 데이터를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관리하기 위해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설계된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특수 목적의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프로그래밍 언어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조작어</a:t>
            </a:r>
            <a:r>
              <a:rPr lang="en-US" altLang="ko-KR" sz="1400" dirty="0" smtClean="0"/>
              <a:t>(DML)</a:t>
            </a:r>
          </a:p>
          <a:p>
            <a:pPr algn="ctr"/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정의어</a:t>
            </a:r>
            <a:r>
              <a:rPr lang="en-US" altLang="ko-KR" sz="1400" dirty="0" smtClean="0"/>
              <a:t>(DDL)</a:t>
            </a:r>
          </a:p>
          <a:p>
            <a:pPr algn="ctr"/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제어어</a:t>
            </a:r>
            <a:r>
              <a:rPr lang="en-US" altLang="ko-KR" sz="1400" dirty="0" smtClean="0"/>
              <a:t>(DCL)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사용하여 실습을 진행</a:t>
            </a:r>
            <a:endParaRPr lang="ko-KR" altLang="en-US" sz="1400" dirty="0"/>
          </a:p>
        </p:txBody>
      </p:sp>
      <p:sp>
        <p:nvSpPr>
          <p:cNvPr id="263" name="TextBox 262"/>
          <p:cNvSpPr txBox="1"/>
          <p:nvPr/>
        </p:nvSpPr>
        <p:spPr>
          <a:xfrm>
            <a:off x="3964879" y="3681169"/>
            <a:ext cx="154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객체 지향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프로그래밍 언어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데이터 타입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(Boolean, char, byte, short,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, long, float, double), </a:t>
            </a:r>
            <a:r>
              <a:rPr lang="ko-KR" altLang="en-US" sz="1400" dirty="0" smtClean="0"/>
              <a:t>연산자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반복문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,Switch</a:t>
            </a:r>
            <a:r>
              <a:rPr lang="ko-KR" altLang="en-US" sz="1400" dirty="0" smtClean="0"/>
              <a:t>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등의 기본 문법 학습</a:t>
            </a:r>
            <a:endParaRPr lang="ko-KR" alt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233354" y="3784286"/>
            <a:ext cx="18550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객체 지향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프로그래밍 언어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반복문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(for, while), 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(if-</a:t>
            </a:r>
            <a:r>
              <a:rPr lang="en-US" altLang="ko-KR" sz="1400" dirty="0" err="1" smtClean="0"/>
              <a:t>elif</a:t>
            </a:r>
            <a:r>
              <a:rPr lang="en-US" altLang="ko-KR" sz="1400" dirty="0" smtClean="0"/>
              <a:t>-else), Lambda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dict</a:t>
            </a:r>
            <a:r>
              <a:rPr lang="en-US" altLang="ko-KR" sz="1400" dirty="0" smtClean="0"/>
              <a:t>, Def, Class </a:t>
            </a:r>
            <a:r>
              <a:rPr lang="ko-KR" altLang="en-US" sz="1400" dirty="0" smtClean="0"/>
              <a:t>등의 기본 문법과 데이터 분석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머신러닝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딥러닝에</a:t>
            </a:r>
            <a:r>
              <a:rPr lang="ko-KR" altLang="en-US" sz="1400" dirty="0" smtClean="0"/>
              <a:t> 관련된 여러 라이브러리들을 실습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 113"/>
          <p:cNvSpPr/>
          <p:nvPr/>
        </p:nvSpPr>
        <p:spPr>
          <a:xfrm>
            <a:off x="6015584" y="3714922"/>
            <a:ext cx="1813560" cy="2646877"/>
          </a:xfrm>
          <a:custGeom>
            <a:avLst/>
            <a:gdLst/>
            <a:ahLst/>
            <a:cxnLst/>
            <a:rect l="l" t="t" r="r" b="b"/>
            <a:pathLst>
              <a:path w="2042159" h="2677795">
                <a:moveTo>
                  <a:pt x="2042160" y="0"/>
                </a:moveTo>
                <a:lnTo>
                  <a:pt x="0" y="0"/>
                </a:lnTo>
                <a:lnTo>
                  <a:pt x="0" y="2677667"/>
                </a:lnTo>
                <a:lnTo>
                  <a:pt x="2042160" y="2677667"/>
                </a:lnTo>
                <a:lnTo>
                  <a:pt x="204216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113"/>
          <p:cNvSpPr/>
          <p:nvPr/>
        </p:nvSpPr>
        <p:spPr>
          <a:xfrm>
            <a:off x="3554271" y="3684004"/>
            <a:ext cx="1535983" cy="2677795"/>
          </a:xfrm>
          <a:custGeom>
            <a:avLst/>
            <a:gdLst/>
            <a:ahLst/>
            <a:cxnLst/>
            <a:rect l="l" t="t" r="r" b="b"/>
            <a:pathLst>
              <a:path w="2042159" h="2677795">
                <a:moveTo>
                  <a:pt x="2042160" y="0"/>
                </a:moveTo>
                <a:lnTo>
                  <a:pt x="0" y="0"/>
                </a:lnTo>
                <a:lnTo>
                  <a:pt x="0" y="2677667"/>
                </a:lnTo>
                <a:lnTo>
                  <a:pt x="2042160" y="2677667"/>
                </a:lnTo>
                <a:lnTo>
                  <a:pt x="204216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5734" y="732790"/>
            <a:ext cx="3472052" cy="5044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2290" y="1837943"/>
            <a:ext cx="2531364" cy="12070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5619" y="1912145"/>
            <a:ext cx="1006693" cy="1175512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535774" y="3166871"/>
            <a:ext cx="1554480" cy="368935"/>
            <a:chOff x="2464307" y="3159251"/>
            <a:chExt cx="1554480" cy="368935"/>
          </a:xfrm>
        </p:grpSpPr>
        <p:sp>
          <p:nvSpPr>
            <p:cNvPr id="20" name="object 20"/>
            <p:cNvSpPr/>
            <p:nvPr/>
          </p:nvSpPr>
          <p:spPr>
            <a:xfrm>
              <a:off x="2464307" y="3159251"/>
              <a:ext cx="1554480" cy="368935"/>
            </a:xfrm>
            <a:custGeom>
              <a:avLst/>
              <a:gdLst/>
              <a:ahLst/>
              <a:cxnLst/>
              <a:rect l="l" t="t" r="r" b="b"/>
              <a:pathLst>
                <a:path w="1554479" h="368935">
                  <a:moveTo>
                    <a:pt x="155448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554480" y="368808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2000" y="3220846"/>
              <a:ext cx="1004963" cy="25298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015584" y="3198875"/>
            <a:ext cx="1813560" cy="368935"/>
            <a:chOff x="6024371" y="3159251"/>
            <a:chExt cx="1813560" cy="368935"/>
          </a:xfrm>
        </p:grpSpPr>
        <p:sp>
          <p:nvSpPr>
            <p:cNvPr id="26" name="object 26"/>
            <p:cNvSpPr/>
            <p:nvPr/>
          </p:nvSpPr>
          <p:spPr>
            <a:xfrm>
              <a:off x="6024371" y="3159251"/>
              <a:ext cx="1813560" cy="368935"/>
            </a:xfrm>
            <a:custGeom>
              <a:avLst/>
              <a:gdLst/>
              <a:ahLst/>
              <a:cxnLst/>
              <a:rect l="l" t="t" r="r" b="b"/>
              <a:pathLst>
                <a:path w="1813559" h="368935">
                  <a:moveTo>
                    <a:pt x="181356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813560" y="368808"/>
                  </a:lnTo>
                  <a:lnTo>
                    <a:pt x="1813560" y="0"/>
                  </a:lnTo>
                  <a:close/>
                </a:path>
              </a:pathLst>
            </a:custGeom>
            <a:solidFill>
              <a:srgbClr val="3A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42480" y="3220846"/>
              <a:ext cx="693483" cy="252984"/>
            </a:xfrm>
            <a:prstGeom prst="rect">
              <a:avLst/>
            </a:prstGeom>
          </p:spPr>
        </p:pic>
      </p:grpSp>
      <p:pic>
        <p:nvPicPr>
          <p:cNvPr id="203" name="그림 20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1" y="1860426"/>
            <a:ext cx="2006201" cy="1227231"/>
          </a:xfrm>
          <a:prstGeom prst="rect">
            <a:avLst/>
          </a:prstGeom>
        </p:spPr>
      </p:pic>
      <p:sp>
        <p:nvSpPr>
          <p:cNvPr id="204" name="object 25"/>
          <p:cNvSpPr/>
          <p:nvPr/>
        </p:nvSpPr>
        <p:spPr>
          <a:xfrm>
            <a:off x="827832" y="3168492"/>
            <a:ext cx="2026920" cy="368935"/>
          </a:xfrm>
          <a:custGeom>
            <a:avLst/>
            <a:gdLst/>
            <a:ahLst/>
            <a:cxnLst/>
            <a:rect l="l" t="t" r="r" b="b"/>
            <a:pathLst>
              <a:path w="2026920" h="368935">
                <a:moveTo>
                  <a:pt x="2026919" y="0"/>
                </a:moveTo>
                <a:lnTo>
                  <a:pt x="0" y="0"/>
                </a:lnTo>
                <a:lnTo>
                  <a:pt x="0" y="368808"/>
                </a:lnTo>
                <a:lnTo>
                  <a:pt x="2026919" y="368808"/>
                </a:lnTo>
                <a:lnTo>
                  <a:pt x="202691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113"/>
          <p:cNvSpPr/>
          <p:nvPr/>
        </p:nvSpPr>
        <p:spPr>
          <a:xfrm>
            <a:off x="827832" y="3677508"/>
            <a:ext cx="2042160" cy="2677795"/>
          </a:xfrm>
          <a:custGeom>
            <a:avLst/>
            <a:gdLst/>
            <a:ahLst/>
            <a:cxnLst/>
            <a:rect l="l" t="t" r="r" b="b"/>
            <a:pathLst>
              <a:path w="2042159" h="2677795">
                <a:moveTo>
                  <a:pt x="2042160" y="0"/>
                </a:moveTo>
                <a:lnTo>
                  <a:pt x="0" y="0"/>
                </a:lnTo>
                <a:lnTo>
                  <a:pt x="0" y="2677667"/>
                </a:lnTo>
                <a:lnTo>
                  <a:pt x="2042160" y="2677667"/>
                </a:lnTo>
                <a:lnTo>
                  <a:pt x="2042160" y="0"/>
                </a:lnTo>
                <a:close/>
              </a:path>
            </a:pathLst>
          </a:custGeom>
          <a:solidFill>
            <a:srgbClr val="EE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TextBox 206"/>
          <p:cNvSpPr txBox="1"/>
          <p:nvPr/>
        </p:nvSpPr>
        <p:spPr>
          <a:xfrm>
            <a:off x="1463689" y="3165892"/>
            <a:ext cx="12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Node.JS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18080" y="3737404"/>
            <a:ext cx="18909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EJS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실시간 응답을 위해 </a:t>
            </a:r>
            <a:r>
              <a:rPr lang="en-US" altLang="ko-KR" sz="1200" dirty="0"/>
              <a:t>SSE </a:t>
            </a:r>
            <a:r>
              <a:rPr lang="ko-KR" altLang="en-US" sz="1200" dirty="0"/>
              <a:t>방식을 채택</a:t>
            </a:r>
            <a:r>
              <a:rPr lang="en-US" altLang="ko-KR" sz="1200" dirty="0"/>
              <a:t>.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Mongo DB</a:t>
            </a:r>
            <a:r>
              <a:rPr lang="ko-KR" altLang="en-US" sz="1200" dirty="0" smtClean="0"/>
              <a:t>와 연동하여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Data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JSON</a:t>
            </a:r>
            <a:r>
              <a:rPr lang="ko-KR" altLang="en-US" sz="1200" dirty="0" smtClean="0"/>
              <a:t>형식으로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저장 후 출력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 smtClean="0"/>
              <a:t> Embedded JavaScript EJS </a:t>
            </a:r>
            <a:r>
              <a:rPr lang="ko-KR" altLang="en-US" sz="1200" dirty="0"/>
              <a:t>동적인 웹 페이지를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express : </a:t>
            </a:r>
            <a:r>
              <a:rPr lang="ko-KR" altLang="en-US" sz="1200" dirty="0"/>
              <a:t>서버 측 어플리케이션을 구축</a:t>
            </a:r>
            <a:endParaRPr lang="en-US" altLang="ko-KR" sz="1200" dirty="0" smtClean="0"/>
          </a:p>
          <a:p>
            <a:pPr algn="ctr"/>
            <a:endParaRPr lang="ko-KR" altLang="en-US" sz="1000" dirty="0"/>
          </a:p>
        </p:txBody>
      </p:sp>
      <p:sp>
        <p:nvSpPr>
          <p:cNvPr id="209" name="object 19"/>
          <p:cNvSpPr/>
          <p:nvPr/>
        </p:nvSpPr>
        <p:spPr>
          <a:xfrm>
            <a:off x="3329188" y="1275965"/>
            <a:ext cx="5334000" cy="685800"/>
          </a:xfrm>
          <a:custGeom>
            <a:avLst/>
            <a:gdLst/>
            <a:ahLst/>
            <a:cxnLst/>
            <a:rect l="l" t="t" r="r" b="b"/>
            <a:pathLst>
              <a:path w="2930525">
                <a:moveTo>
                  <a:pt x="0" y="0"/>
                </a:moveTo>
                <a:lnTo>
                  <a:pt x="2930525" y="0"/>
                </a:lnTo>
              </a:path>
            </a:pathLst>
          </a:custGeom>
          <a:ln w="2857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5"/>
          <p:cNvSpPr/>
          <p:nvPr/>
        </p:nvSpPr>
        <p:spPr>
          <a:xfrm>
            <a:off x="8508286" y="3239065"/>
            <a:ext cx="2422439" cy="326953"/>
          </a:xfrm>
          <a:custGeom>
            <a:avLst/>
            <a:gdLst/>
            <a:ahLst/>
            <a:cxnLst/>
            <a:rect l="l" t="t" r="r" b="b"/>
            <a:pathLst>
              <a:path w="2026920" h="368935">
                <a:moveTo>
                  <a:pt x="2026919" y="0"/>
                </a:moveTo>
                <a:lnTo>
                  <a:pt x="0" y="0"/>
                </a:lnTo>
                <a:lnTo>
                  <a:pt x="0" y="368808"/>
                </a:lnTo>
                <a:lnTo>
                  <a:pt x="2026919" y="368808"/>
                </a:lnTo>
                <a:lnTo>
                  <a:pt x="202691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TextBox 216"/>
          <p:cNvSpPr txBox="1"/>
          <p:nvPr/>
        </p:nvSpPr>
        <p:spPr>
          <a:xfrm>
            <a:off x="8969163" y="3217127"/>
            <a:ext cx="1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JS, HTML, CSS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253" y="2236710"/>
            <a:ext cx="949049" cy="94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] 이미지를 만드는 태그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6" y="2152694"/>
            <a:ext cx="1535799" cy="118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object 113"/>
          <p:cNvSpPr/>
          <p:nvPr/>
        </p:nvSpPr>
        <p:spPr>
          <a:xfrm>
            <a:off x="8543355" y="3714184"/>
            <a:ext cx="2392294" cy="2714740"/>
          </a:xfrm>
          <a:custGeom>
            <a:avLst/>
            <a:gdLst/>
            <a:ahLst/>
            <a:cxnLst/>
            <a:rect l="l" t="t" r="r" b="b"/>
            <a:pathLst>
              <a:path w="2042159" h="2677795">
                <a:moveTo>
                  <a:pt x="2042160" y="0"/>
                </a:moveTo>
                <a:lnTo>
                  <a:pt x="0" y="0"/>
                </a:lnTo>
                <a:lnTo>
                  <a:pt x="0" y="2677667"/>
                </a:lnTo>
                <a:lnTo>
                  <a:pt x="2042160" y="2677667"/>
                </a:lnTo>
                <a:lnTo>
                  <a:pt x="2042160" y="0"/>
                </a:lnTo>
                <a:close/>
              </a:path>
            </a:pathLst>
          </a:custGeom>
          <a:solidFill>
            <a:srgbClr val="EE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TextBox 223"/>
          <p:cNvSpPr txBox="1"/>
          <p:nvPr/>
        </p:nvSpPr>
        <p:spPr>
          <a:xfrm>
            <a:off x="8557186" y="3757722"/>
            <a:ext cx="232463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기본적인 웹 구성을 위한</a:t>
            </a:r>
            <a:endParaRPr lang="en-US" altLang="ko-KR" sz="1200" dirty="0" smtClean="0"/>
          </a:p>
          <a:p>
            <a:pPr algn="ctr"/>
            <a:r>
              <a:rPr lang="en-US" altLang="ko-KR" sz="1600" dirty="0" smtClean="0"/>
              <a:t>JavaScript, HTML, CSS</a:t>
            </a:r>
            <a:r>
              <a:rPr lang="ko-KR" altLang="en-US" sz="1100" dirty="0" smtClean="0"/>
              <a:t> 학습</a:t>
            </a:r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200" dirty="0" smtClean="0"/>
              <a:t>JS : AJAX </a:t>
            </a:r>
            <a:r>
              <a:rPr lang="ko-KR" altLang="en-US" sz="1200" dirty="0" smtClean="0"/>
              <a:t>비동기 처리 방식 학습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HTML : </a:t>
            </a:r>
            <a:r>
              <a:rPr lang="ko-KR" altLang="en-US" sz="1200" dirty="0" smtClean="0"/>
              <a:t>기본적인 </a:t>
            </a:r>
            <a:r>
              <a:rPr lang="en-US" altLang="ko-KR" sz="1200" dirty="0" smtClean="0"/>
              <a:t>LAYOUT, </a:t>
            </a:r>
            <a:r>
              <a:rPr lang="ko-KR" altLang="en-US" sz="1200" dirty="0" smtClean="0"/>
              <a:t>페이지 구현 학습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 smtClean="0"/>
              <a:t>CSS : </a:t>
            </a:r>
            <a:r>
              <a:rPr lang="ko-KR" altLang="en-US" sz="1200" dirty="0" smtClean="0"/>
              <a:t>구성한 </a:t>
            </a:r>
            <a:r>
              <a:rPr lang="en-US" altLang="ko-KR" sz="1200" dirty="0" smtClean="0"/>
              <a:t>LAYOUT </a:t>
            </a:r>
            <a:r>
              <a:rPr lang="ko-KR" altLang="en-US" sz="1200" dirty="0" smtClean="0"/>
              <a:t>구성 변경 학습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 smtClean="0"/>
              <a:t>BOOTSTRAP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페이지 구현 학습</a:t>
            </a:r>
            <a:endParaRPr lang="en-US" altLang="ko-KR" sz="12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600" dirty="0" smtClean="0"/>
          </a:p>
        </p:txBody>
      </p:sp>
      <p:sp>
        <p:nvSpPr>
          <p:cNvPr id="225" name="TextBox 224"/>
          <p:cNvSpPr txBox="1"/>
          <p:nvPr/>
        </p:nvSpPr>
        <p:spPr>
          <a:xfrm>
            <a:off x="3535774" y="3779504"/>
            <a:ext cx="1554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데이터 시각화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데이터 가져오기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쿼리 편집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측정값 추가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캘린더 생성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 특성에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맞게 시각화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카드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슬라이서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원형차트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막대차트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지도 등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27" name="TextBox 226"/>
          <p:cNvSpPr txBox="1"/>
          <p:nvPr/>
        </p:nvSpPr>
        <p:spPr>
          <a:xfrm>
            <a:off x="6145124" y="3800840"/>
            <a:ext cx="15544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유닉스 계열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운영 체제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파일로 구성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err="1" smtClean="0"/>
              <a:t>데비안</a:t>
            </a:r>
            <a:r>
              <a:rPr lang="ko-KR" altLang="en-US" sz="1400" dirty="0" smtClean="0"/>
              <a:t> 계열의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UBUNTU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여러 명령어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에디터</a:t>
            </a:r>
            <a:r>
              <a:rPr lang="en-US" altLang="ko-KR" sz="1400" dirty="0" smtClean="0"/>
              <a:t>(vim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),</a:t>
            </a:r>
          </a:p>
          <a:p>
            <a:pPr algn="ctr"/>
            <a:r>
              <a:rPr lang="ko-KR" altLang="en-US" sz="1400" dirty="0" err="1" smtClean="0"/>
              <a:t>퍼미션</a:t>
            </a:r>
            <a:r>
              <a:rPr lang="ko-KR" altLang="en-US" sz="1400" dirty="0" smtClean="0"/>
              <a:t> 등을 학습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659</Words>
  <Application>Microsoft Office PowerPoint</Application>
  <PresentationFormat>와이드스크린</PresentationFormat>
  <Paragraphs>159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OOO을 잘하는 개발자 김다정입니다</dc:title>
  <dc:creator>kim dajeong</dc:creator>
  <cp:lastModifiedBy>USER</cp:lastModifiedBy>
  <cp:revision>173</cp:revision>
  <dcterms:created xsi:type="dcterms:W3CDTF">2023-07-25T01:21:36Z</dcterms:created>
  <dcterms:modified xsi:type="dcterms:W3CDTF">2023-07-28T02:55:07Z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2023-07-25T00:00:00Z</vt:filetime>
  </property>
</Properties>
</file>