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70"/>
  </p:notesMasterIdLst>
  <p:handoutMasterIdLst>
    <p:handoutMasterId r:id="rId71"/>
  </p:handoutMasterIdLst>
  <p:sldIdLst>
    <p:sldId id="267" r:id="rId5"/>
    <p:sldId id="2963" r:id="rId6"/>
    <p:sldId id="2147376546" r:id="rId7"/>
    <p:sldId id="2977" r:id="rId8"/>
    <p:sldId id="2964" r:id="rId9"/>
    <p:sldId id="2899" r:id="rId10"/>
    <p:sldId id="2932" r:id="rId11"/>
    <p:sldId id="2917" r:id="rId12"/>
    <p:sldId id="2937" r:id="rId13"/>
    <p:sldId id="2906" r:id="rId14"/>
    <p:sldId id="389" r:id="rId15"/>
    <p:sldId id="2928" r:id="rId16"/>
    <p:sldId id="2978" r:id="rId17"/>
    <p:sldId id="256" r:id="rId18"/>
    <p:sldId id="2940" r:id="rId19"/>
    <p:sldId id="2943" r:id="rId20"/>
    <p:sldId id="2965" r:id="rId21"/>
    <p:sldId id="2944" r:id="rId22"/>
    <p:sldId id="2961" r:id="rId23"/>
    <p:sldId id="2962" r:id="rId24"/>
    <p:sldId id="2945" r:id="rId25"/>
    <p:sldId id="2946" r:id="rId26"/>
    <p:sldId id="2947" r:id="rId27"/>
    <p:sldId id="2975" r:id="rId28"/>
    <p:sldId id="2966" r:id="rId29"/>
    <p:sldId id="2967" r:id="rId30"/>
    <p:sldId id="2147376544" r:id="rId31"/>
    <p:sldId id="2948" r:id="rId32"/>
    <p:sldId id="2958" r:id="rId33"/>
    <p:sldId id="268" r:id="rId34"/>
    <p:sldId id="2922" r:id="rId35"/>
    <p:sldId id="2918" r:id="rId36"/>
    <p:sldId id="2927" r:id="rId37"/>
    <p:sldId id="2957" r:id="rId38"/>
    <p:sldId id="2969" r:id="rId39"/>
    <p:sldId id="2968" r:id="rId40"/>
    <p:sldId id="2970" r:id="rId41"/>
    <p:sldId id="273" r:id="rId42"/>
    <p:sldId id="2971" r:id="rId43"/>
    <p:sldId id="2972" r:id="rId44"/>
    <p:sldId id="2929" r:id="rId45"/>
    <p:sldId id="2930" r:id="rId46"/>
    <p:sldId id="2935" r:id="rId47"/>
    <p:sldId id="2976" r:id="rId48"/>
    <p:sldId id="2979" r:id="rId49"/>
    <p:sldId id="2974" r:id="rId50"/>
    <p:sldId id="2789" r:id="rId51"/>
    <p:sldId id="2147376545" r:id="rId52"/>
    <p:sldId id="2949" r:id="rId53"/>
    <p:sldId id="2950" r:id="rId54"/>
    <p:sldId id="2147376548" r:id="rId55"/>
    <p:sldId id="2951" r:id="rId56"/>
    <p:sldId id="2980" r:id="rId57"/>
    <p:sldId id="2952" r:id="rId58"/>
    <p:sldId id="2147376541" r:id="rId59"/>
    <p:sldId id="2973" r:id="rId60"/>
    <p:sldId id="2959" r:id="rId61"/>
    <p:sldId id="2954" r:id="rId62"/>
    <p:sldId id="2147376542" r:id="rId63"/>
    <p:sldId id="2955" r:id="rId64"/>
    <p:sldId id="2147376547" r:id="rId65"/>
    <p:sldId id="2942" r:id="rId66"/>
    <p:sldId id="269" r:id="rId67"/>
    <p:sldId id="2919" r:id="rId68"/>
    <p:sldId id="2147376543" r:id="rId69"/>
  </p:sldIdLst>
  <p:sldSz cx="12192000" cy="6858000"/>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0066FF"/>
    <a:srgbClr val="D2D7D7"/>
    <a:srgbClr val="996600"/>
    <a:srgbClr val="FF33CC"/>
    <a:srgbClr val="CC9900"/>
    <a:srgbClr val="11AC51"/>
    <a:srgbClr val="F8F8F8"/>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224689-F165-49EC-B7DB-F303D8E40C3D}" v="8" dt="2022-09-02T11:35:59.4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15" autoAdjust="0"/>
  </p:normalViewPr>
  <p:slideViewPr>
    <p:cSldViewPr snapToGrid="0">
      <p:cViewPr varScale="1">
        <p:scale>
          <a:sx n="77" d="100"/>
          <a:sy n="77" d="100"/>
        </p:scale>
        <p:origin x="86" y="221"/>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24DD25B-486F-41BF-90CD-87F03E153460}" type="doc">
      <dgm:prSet loTypeId="urn:microsoft.com/office/officeart/2005/8/layout/radial1" loCatId="cycle" qsTypeId="urn:microsoft.com/office/officeart/2005/8/quickstyle/simple1" qsCatId="simple" csTypeId="urn:microsoft.com/office/officeart/2005/8/colors/colorful1" csCatId="colorful" phldr="1"/>
      <dgm:spPr/>
      <dgm:t>
        <a:bodyPr/>
        <a:lstStyle/>
        <a:p>
          <a:endParaRPr kumimoji="1" lang="ja-JP" altLang="en-US"/>
        </a:p>
      </dgm:t>
    </dgm:pt>
    <dgm:pt modelId="{8A02AB0B-0E99-4DE7-8011-1AA247B9CF3A}">
      <dgm:prSet phldrT="[テキスト]"/>
      <dgm:spPr/>
      <dgm:t>
        <a:bodyPr/>
        <a:lstStyle/>
        <a:p>
          <a:r>
            <a:rPr kumimoji="1" lang="ja-JP" altLang="en-US" dirty="0"/>
            <a:t>自分</a:t>
          </a:r>
        </a:p>
      </dgm:t>
    </dgm:pt>
    <dgm:pt modelId="{E42F3E73-4122-4A4B-A483-9926F6F00934}" type="parTrans" cxnId="{27EF9AF3-3C64-423C-A9AC-3E3F6DDD8D80}">
      <dgm:prSet/>
      <dgm:spPr/>
      <dgm:t>
        <a:bodyPr/>
        <a:lstStyle/>
        <a:p>
          <a:endParaRPr kumimoji="1" lang="ja-JP" altLang="en-US"/>
        </a:p>
      </dgm:t>
    </dgm:pt>
    <dgm:pt modelId="{052CAA6E-D10F-4BEE-BE42-809C8DCEC241}" type="sibTrans" cxnId="{27EF9AF3-3C64-423C-A9AC-3E3F6DDD8D80}">
      <dgm:prSet/>
      <dgm:spPr/>
      <dgm:t>
        <a:bodyPr/>
        <a:lstStyle/>
        <a:p>
          <a:endParaRPr kumimoji="1" lang="ja-JP" altLang="en-US"/>
        </a:p>
      </dgm:t>
    </dgm:pt>
    <dgm:pt modelId="{BB2B772B-342F-444D-A140-C87E4000980A}">
      <dgm:prSet phldrT="[テキスト]"/>
      <dgm:spPr/>
      <dgm:t>
        <a:bodyPr/>
        <a:lstStyle/>
        <a:p>
          <a:r>
            <a:rPr kumimoji="1" lang="ja-JP" altLang="en-US" dirty="0"/>
            <a:t>仕様</a:t>
          </a:r>
          <a:r>
            <a:rPr kumimoji="1" lang="en-US" altLang="ja-JP" dirty="0"/>
            <a:t>A</a:t>
          </a:r>
          <a:endParaRPr kumimoji="1" lang="ja-JP" altLang="en-US" dirty="0"/>
        </a:p>
      </dgm:t>
    </dgm:pt>
    <dgm:pt modelId="{E377755B-243D-47C6-B6FE-71801C622D5F}" type="parTrans" cxnId="{7E2115F9-12A8-4D37-AD14-A1ECA0685972}">
      <dgm:prSet/>
      <dgm:spPr/>
      <dgm:t>
        <a:bodyPr/>
        <a:lstStyle/>
        <a:p>
          <a:endParaRPr kumimoji="1" lang="ja-JP" altLang="en-US"/>
        </a:p>
      </dgm:t>
    </dgm:pt>
    <dgm:pt modelId="{16D9B943-26DE-41A5-AE82-06DC48BF196A}" type="sibTrans" cxnId="{7E2115F9-12A8-4D37-AD14-A1ECA0685972}">
      <dgm:prSet/>
      <dgm:spPr/>
      <dgm:t>
        <a:bodyPr/>
        <a:lstStyle/>
        <a:p>
          <a:endParaRPr kumimoji="1" lang="ja-JP" altLang="en-US"/>
        </a:p>
      </dgm:t>
    </dgm:pt>
    <dgm:pt modelId="{9F50C83A-E668-4A16-97EC-A518FB6E3BD5}">
      <dgm:prSet phldrT="[テキスト]"/>
      <dgm:spPr/>
      <dgm:t>
        <a:bodyPr/>
        <a:lstStyle/>
        <a:p>
          <a:r>
            <a:rPr kumimoji="1" lang="ja-JP" altLang="en-US" dirty="0"/>
            <a:t>仕様</a:t>
          </a:r>
          <a:r>
            <a:rPr kumimoji="1" lang="en-US" altLang="ja-JP" dirty="0"/>
            <a:t>B</a:t>
          </a:r>
          <a:endParaRPr kumimoji="1" lang="ja-JP" altLang="en-US" dirty="0"/>
        </a:p>
      </dgm:t>
    </dgm:pt>
    <dgm:pt modelId="{8951FE6F-3FDD-4AF8-A231-48A6658EBE74}" type="parTrans" cxnId="{95346306-7C95-4FD8-8DC6-FD640EA1B4CF}">
      <dgm:prSet/>
      <dgm:spPr/>
      <dgm:t>
        <a:bodyPr/>
        <a:lstStyle/>
        <a:p>
          <a:endParaRPr kumimoji="1" lang="ja-JP" altLang="en-US"/>
        </a:p>
      </dgm:t>
    </dgm:pt>
    <dgm:pt modelId="{4BC52BE2-907F-4778-80A7-4EC9B9B22956}" type="sibTrans" cxnId="{95346306-7C95-4FD8-8DC6-FD640EA1B4CF}">
      <dgm:prSet/>
      <dgm:spPr/>
      <dgm:t>
        <a:bodyPr/>
        <a:lstStyle/>
        <a:p>
          <a:endParaRPr kumimoji="1" lang="ja-JP" altLang="en-US"/>
        </a:p>
      </dgm:t>
    </dgm:pt>
    <dgm:pt modelId="{ED83C5C9-D857-4B99-A7C6-A3CB83F7D5D8}">
      <dgm:prSet phldrT="[テキスト]"/>
      <dgm:spPr/>
      <dgm:t>
        <a:bodyPr/>
        <a:lstStyle/>
        <a:p>
          <a:r>
            <a:rPr kumimoji="1" lang="ja-JP" altLang="en-US" dirty="0"/>
            <a:t>仕様</a:t>
          </a:r>
          <a:r>
            <a:rPr kumimoji="1" lang="en-US" altLang="ja-JP" dirty="0"/>
            <a:t>C</a:t>
          </a:r>
          <a:endParaRPr kumimoji="1" lang="ja-JP" altLang="en-US" dirty="0"/>
        </a:p>
      </dgm:t>
    </dgm:pt>
    <dgm:pt modelId="{A29CD56D-5415-4C3D-B904-64506DD92005}" type="parTrans" cxnId="{8F85F4B7-737D-43CD-97FF-B5176E882A9F}">
      <dgm:prSet/>
      <dgm:spPr/>
      <dgm:t>
        <a:bodyPr/>
        <a:lstStyle/>
        <a:p>
          <a:endParaRPr kumimoji="1" lang="ja-JP" altLang="en-US"/>
        </a:p>
      </dgm:t>
    </dgm:pt>
    <dgm:pt modelId="{8E193ABB-C231-49B0-B236-98568203EFED}" type="sibTrans" cxnId="{8F85F4B7-737D-43CD-97FF-B5176E882A9F}">
      <dgm:prSet/>
      <dgm:spPr/>
      <dgm:t>
        <a:bodyPr/>
        <a:lstStyle/>
        <a:p>
          <a:endParaRPr kumimoji="1" lang="ja-JP" altLang="en-US"/>
        </a:p>
      </dgm:t>
    </dgm:pt>
    <dgm:pt modelId="{669191CD-1E6B-4A88-8BE7-54B53CD66FD5}">
      <dgm:prSet phldrT="[テキスト]"/>
      <dgm:spPr/>
      <dgm:t>
        <a:bodyPr/>
        <a:lstStyle/>
        <a:p>
          <a:r>
            <a:rPr kumimoji="1" lang="ja-JP" altLang="en-US" dirty="0"/>
            <a:t>仕様</a:t>
          </a:r>
          <a:r>
            <a:rPr kumimoji="1" lang="en-US" altLang="ja-JP" dirty="0"/>
            <a:t>D</a:t>
          </a:r>
          <a:endParaRPr kumimoji="1" lang="ja-JP" altLang="en-US" dirty="0"/>
        </a:p>
      </dgm:t>
    </dgm:pt>
    <dgm:pt modelId="{E5B583BE-27DF-4726-B719-F0D6FEE516C2}" type="parTrans" cxnId="{ABF8D052-5535-4F23-AC5E-F5D49C6A9957}">
      <dgm:prSet/>
      <dgm:spPr/>
      <dgm:t>
        <a:bodyPr/>
        <a:lstStyle/>
        <a:p>
          <a:endParaRPr kumimoji="1" lang="ja-JP" altLang="en-US"/>
        </a:p>
      </dgm:t>
    </dgm:pt>
    <dgm:pt modelId="{813B782B-839B-4F17-8D6F-862B0652C4D1}" type="sibTrans" cxnId="{ABF8D052-5535-4F23-AC5E-F5D49C6A9957}">
      <dgm:prSet/>
      <dgm:spPr/>
      <dgm:t>
        <a:bodyPr/>
        <a:lstStyle/>
        <a:p>
          <a:endParaRPr kumimoji="1" lang="ja-JP" altLang="en-US"/>
        </a:p>
      </dgm:t>
    </dgm:pt>
    <dgm:pt modelId="{8206F5D8-C978-4004-B8D3-6CF1767B7BB7}">
      <dgm:prSet phldrT="[テキスト]"/>
      <dgm:spPr/>
      <dgm:t>
        <a:bodyPr/>
        <a:lstStyle/>
        <a:p>
          <a:r>
            <a:rPr kumimoji="1" lang="ja-JP" altLang="en-US" dirty="0"/>
            <a:t>仕様</a:t>
          </a:r>
          <a:r>
            <a:rPr kumimoji="1" lang="en-US" altLang="ja-JP" dirty="0"/>
            <a:t>E</a:t>
          </a:r>
          <a:endParaRPr kumimoji="1" lang="ja-JP" altLang="en-US" dirty="0"/>
        </a:p>
      </dgm:t>
    </dgm:pt>
    <dgm:pt modelId="{0C6529C1-E4D1-42DB-965A-A8FBCE7F0507}" type="parTrans" cxnId="{7636E967-D6A8-493F-879A-6F630B10CB43}">
      <dgm:prSet/>
      <dgm:spPr/>
      <dgm:t>
        <a:bodyPr/>
        <a:lstStyle/>
        <a:p>
          <a:endParaRPr kumimoji="1" lang="ja-JP" altLang="en-US"/>
        </a:p>
      </dgm:t>
    </dgm:pt>
    <dgm:pt modelId="{3B2D413C-C03A-482E-8503-7A3B7B75B40C}" type="sibTrans" cxnId="{7636E967-D6A8-493F-879A-6F630B10CB43}">
      <dgm:prSet/>
      <dgm:spPr/>
      <dgm:t>
        <a:bodyPr/>
        <a:lstStyle/>
        <a:p>
          <a:endParaRPr kumimoji="1" lang="ja-JP" altLang="en-US"/>
        </a:p>
      </dgm:t>
    </dgm:pt>
    <dgm:pt modelId="{AB813D61-BD7C-4DB5-817D-24B328BA8931}">
      <dgm:prSet phldrT="[テキスト]"/>
      <dgm:spPr/>
      <dgm:t>
        <a:bodyPr/>
        <a:lstStyle/>
        <a:p>
          <a:r>
            <a:rPr kumimoji="1" lang="ja-JP" altLang="en-US" dirty="0"/>
            <a:t>仕様</a:t>
          </a:r>
          <a:r>
            <a:rPr kumimoji="1" lang="en-US" altLang="ja-JP" dirty="0"/>
            <a:t>F</a:t>
          </a:r>
          <a:endParaRPr kumimoji="1" lang="ja-JP" altLang="en-US" dirty="0"/>
        </a:p>
      </dgm:t>
    </dgm:pt>
    <dgm:pt modelId="{D91268E6-0C16-4761-9A4C-47B7AEDC02A3}" type="parTrans" cxnId="{5A95501C-1E28-4323-A71A-3B15CFC35EFA}">
      <dgm:prSet/>
      <dgm:spPr/>
      <dgm:t>
        <a:bodyPr/>
        <a:lstStyle/>
        <a:p>
          <a:endParaRPr kumimoji="1" lang="ja-JP" altLang="en-US"/>
        </a:p>
      </dgm:t>
    </dgm:pt>
    <dgm:pt modelId="{7FC5AE6F-D201-4604-A69E-9E573698C7D5}" type="sibTrans" cxnId="{5A95501C-1E28-4323-A71A-3B15CFC35EFA}">
      <dgm:prSet/>
      <dgm:spPr/>
      <dgm:t>
        <a:bodyPr/>
        <a:lstStyle/>
        <a:p>
          <a:endParaRPr kumimoji="1" lang="ja-JP" altLang="en-US"/>
        </a:p>
      </dgm:t>
    </dgm:pt>
    <dgm:pt modelId="{2D1D8CC8-A183-4D8A-80B5-DCA4D8240603}">
      <dgm:prSet phldrT="[テキスト]"/>
      <dgm:spPr/>
      <dgm:t>
        <a:bodyPr/>
        <a:lstStyle/>
        <a:p>
          <a:r>
            <a:rPr kumimoji="1" lang="ja-JP" altLang="en-US" dirty="0"/>
            <a:t>仕様</a:t>
          </a:r>
          <a:r>
            <a:rPr kumimoji="1" lang="en-US" altLang="ja-JP" dirty="0"/>
            <a:t>G</a:t>
          </a:r>
          <a:endParaRPr kumimoji="1" lang="ja-JP" altLang="en-US" dirty="0"/>
        </a:p>
      </dgm:t>
    </dgm:pt>
    <dgm:pt modelId="{8B082670-F7D9-4AAB-9ABB-C39B75C701B6}" type="parTrans" cxnId="{4772DCCE-158D-4F35-AF5A-5A2E2CDD70E2}">
      <dgm:prSet/>
      <dgm:spPr/>
      <dgm:t>
        <a:bodyPr/>
        <a:lstStyle/>
        <a:p>
          <a:endParaRPr kumimoji="1" lang="ja-JP" altLang="en-US"/>
        </a:p>
      </dgm:t>
    </dgm:pt>
    <dgm:pt modelId="{631C7933-C2A0-42CE-8650-1B5A80558D8B}" type="sibTrans" cxnId="{4772DCCE-158D-4F35-AF5A-5A2E2CDD70E2}">
      <dgm:prSet/>
      <dgm:spPr/>
      <dgm:t>
        <a:bodyPr/>
        <a:lstStyle/>
        <a:p>
          <a:endParaRPr kumimoji="1" lang="ja-JP" altLang="en-US"/>
        </a:p>
      </dgm:t>
    </dgm:pt>
    <dgm:pt modelId="{A20C9BC2-7C24-400E-9338-A5B0BF4C1E9A}">
      <dgm:prSet phldrT="[テキスト]"/>
      <dgm:spPr/>
      <dgm:t>
        <a:bodyPr/>
        <a:lstStyle/>
        <a:p>
          <a:r>
            <a:rPr kumimoji="1" lang="ja-JP" altLang="en-US" dirty="0"/>
            <a:t>仕様</a:t>
          </a:r>
          <a:r>
            <a:rPr kumimoji="1" lang="en-US" altLang="ja-JP" dirty="0"/>
            <a:t>H</a:t>
          </a:r>
          <a:endParaRPr kumimoji="1" lang="ja-JP" altLang="en-US" dirty="0"/>
        </a:p>
      </dgm:t>
    </dgm:pt>
    <dgm:pt modelId="{E35DB55C-5A29-43FD-99D0-AC355C1C21B2}" type="parTrans" cxnId="{8AFBF76B-5CD4-4BF4-AB1B-CDC8E580A18D}">
      <dgm:prSet/>
      <dgm:spPr/>
      <dgm:t>
        <a:bodyPr/>
        <a:lstStyle/>
        <a:p>
          <a:endParaRPr kumimoji="1" lang="ja-JP" altLang="en-US"/>
        </a:p>
      </dgm:t>
    </dgm:pt>
    <dgm:pt modelId="{C31BB07B-9A09-4AC6-B5AE-896262C46053}" type="sibTrans" cxnId="{8AFBF76B-5CD4-4BF4-AB1B-CDC8E580A18D}">
      <dgm:prSet/>
      <dgm:spPr/>
      <dgm:t>
        <a:bodyPr/>
        <a:lstStyle/>
        <a:p>
          <a:endParaRPr kumimoji="1" lang="ja-JP" altLang="en-US"/>
        </a:p>
      </dgm:t>
    </dgm:pt>
    <dgm:pt modelId="{65462462-37A0-47C3-9B08-941E9CB76BCE}">
      <dgm:prSet phldrT="[テキスト]"/>
      <dgm:spPr/>
      <dgm:t>
        <a:bodyPr/>
        <a:lstStyle/>
        <a:p>
          <a:r>
            <a:rPr kumimoji="1" lang="ja-JP" altLang="en-US" dirty="0"/>
            <a:t>仕様</a:t>
          </a:r>
          <a:r>
            <a:rPr kumimoji="1" lang="en-US" altLang="ja-JP" dirty="0"/>
            <a:t>I</a:t>
          </a:r>
          <a:endParaRPr kumimoji="1" lang="ja-JP" altLang="en-US" dirty="0"/>
        </a:p>
      </dgm:t>
    </dgm:pt>
    <dgm:pt modelId="{435BC733-C5DE-43EB-95FD-162BEB73CBCF}" type="parTrans" cxnId="{CF82C75E-380E-44FF-B0A0-76486A0283B2}">
      <dgm:prSet/>
      <dgm:spPr/>
      <dgm:t>
        <a:bodyPr/>
        <a:lstStyle/>
        <a:p>
          <a:endParaRPr kumimoji="1" lang="ja-JP" altLang="en-US"/>
        </a:p>
      </dgm:t>
    </dgm:pt>
    <dgm:pt modelId="{012C98D2-7A91-44EB-9DD5-E54F8EB38353}" type="sibTrans" cxnId="{CF82C75E-380E-44FF-B0A0-76486A0283B2}">
      <dgm:prSet/>
      <dgm:spPr/>
      <dgm:t>
        <a:bodyPr/>
        <a:lstStyle/>
        <a:p>
          <a:endParaRPr kumimoji="1" lang="ja-JP" altLang="en-US"/>
        </a:p>
      </dgm:t>
    </dgm:pt>
    <dgm:pt modelId="{5AAA8132-2C7A-48C4-83E7-5D576D0280A6}">
      <dgm:prSet phldrT="[テキスト]"/>
      <dgm:spPr/>
      <dgm:t>
        <a:bodyPr/>
        <a:lstStyle/>
        <a:p>
          <a:r>
            <a:rPr kumimoji="1" lang="ja-JP" altLang="en-US" dirty="0"/>
            <a:t>仕様・・・</a:t>
          </a:r>
        </a:p>
      </dgm:t>
    </dgm:pt>
    <dgm:pt modelId="{DC1AD84B-CAA2-4BC7-AD88-A357E19AE361}" type="parTrans" cxnId="{CD7D0448-17B7-4AA1-87AC-659A9CE73DF2}">
      <dgm:prSet/>
      <dgm:spPr/>
      <dgm:t>
        <a:bodyPr/>
        <a:lstStyle/>
        <a:p>
          <a:endParaRPr kumimoji="1" lang="ja-JP" altLang="en-US"/>
        </a:p>
      </dgm:t>
    </dgm:pt>
    <dgm:pt modelId="{F836C411-F0FD-49E5-9E99-4D0006EA7DA7}" type="sibTrans" cxnId="{CD7D0448-17B7-4AA1-87AC-659A9CE73DF2}">
      <dgm:prSet/>
      <dgm:spPr/>
      <dgm:t>
        <a:bodyPr/>
        <a:lstStyle/>
        <a:p>
          <a:endParaRPr kumimoji="1" lang="ja-JP" altLang="en-US"/>
        </a:p>
      </dgm:t>
    </dgm:pt>
    <dgm:pt modelId="{63A74023-0624-4791-B348-D7DA81B21506}">
      <dgm:prSet phldrT="[テキスト]"/>
      <dgm:spPr/>
      <dgm:t>
        <a:bodyPr/>
        <a:lstStyle/>
        <a:p>
          <a:r>
            <a:rPr kumimoji="1" lang="ja-JP" altLang="en-US" dirty="0"/>
            <a:t>仕様</a:t>
          </a:r>
          <a:r>
            <a:rPr kumimoji="1" lang="en-US" altLang="ja-JP" dirty="0"/>
            <a:t>Z</a:t>
          </a:r>
          <a:endParaRPr kumimoji="1" lang="ja-JP" altLang="en-US" dirty="0"/>
        </a:p>
      </dgm:t>
    </dgm:pt>
    <dgm:pt modelId="{2D553BB8-31C7-4314-8574-25BAC22537AB}" type="parTrans" cxnId="{56B65BAC-09E2-4BDD-8690-FFACBBD70646}">
      <dgm:prSet/>
      <dgm:spPr/>
      <dgm:t>
        <a:bodyPr/>
        <a:lstStyle/>
        <a:p>
          <a:endParaRPr kumimoji="1" lang="ja-JP" altLang="en-US"/>
        </a:p>
      </dgm:t>
    </dgm:pt>
    <dgm:pt modelId="{4449CD66-C246-46C0-B754-C8BCE6231840}" type="sibTrans" cxnId="{56B65BAC-09E2-4BDD-8690-FFACBBD70646}">
      <dgm:prSet/>
      <dgm:spPr/>
      <dgm:t>
        <a:bodyPr/>
        <a:lstStyle/>
        <a:p>
          <a:endParaRPr kumimoji="1" lang="ja-JP" altLang="en-US"/>
        </a:p>
      </dgm:t>
    </dgm:pt>
    <dgm:pt modelId="{E901B1BF-794D-4ABE-B839-9C1D7912C6A4}">
      <dgm:prSet phldrT="[テキスト]"/>
      <dgm:spPr/>
      <dgm:t>
        <a:bodyPr/>
        <a:lstStyle/>
        <a:p>
          <a:r>
            <a:rPr kumimoji="1" lang="ja-JP" altLang="en-US" dirty="0"/>
            <a:t>仕様</a:t>
          </a:r>
          <a:r>
            <a:rPr kumimoji="1" lang="en-US" altLang="ja-JP" dirty="0"/>
            <a:t>J</a:t>
          </a:r>
          <a:endParaRPr kumimoji="1" lang="ja-JP" altLang="en-US" dirty="0"/>
        </a:p>
      </dgm:t>
    </dgm:pt>
    <dgm:pt modelId="{B2C27111-C399-46C5-8C2E-6D3B9CE8691E}" type="parTrans" cxnId="{F5F622ED-43D0-4F08-9B7B-6378C44958D0}">
      <dgm:prSet/>
      <dgm:spPr/>
      <dgm:t>
        <a:bodyPr/>
        <a:lstStyle/>
        <a:p>
          <a:endParaRPr kumimoji="1" lang="ja-JP" altLang="en-US"/>
        </a:p>
      </dgm:t>
    </dgm:pt>
    <dgm:pt modelId="{A0596CED-D838-4B8B-8B1F-CC27BCB10D39}" type="sibTrans" cxnId="{F5F622ED-43D0-4F08-9B7B-6378C44958D0}">
      <dgm:prSet/>
      <dgm:spPr/>
      <dgm:t>
        <a:bodyPr/>
        <a:lstStyle/>
        <a:p>
          <a:endParaRPr kumimoji="1" lang="ja-JP" altLang="en-US"/>
        </a:p>
      </dgm:t>
    </dgm:pt>
    <dgm:pt modelId="{5BDACF78-AD79-42D3-91E3-02AC87F7A520}" type="pres">
      <dgm:prSet presAssocID="{124DD25B-486F-41BF-90CD-87F03E153460}" presName="cycle" presStyleCnt="0">
        <dgm:presLayoutVars>
          <dgm:chMax val="1"/>
          <dgm:dir/>
          <dgm:animLvl val="ctr"/>
          <dgm:resizeHandles val="exact"/>
        </dgm:presLayoutVars>
      </dgm:prSet>
      <dgm:spPr/>
    </dgm:pt>
    <dgm:pt modelId="{423C894D-F851-4B2A-B43D-1246F420C0E7}" type="pres">
      <dgm:prSet presAssocID="{8A02AB0B-0E99-4DE7-8011-1AA247B9CF3A}" presName="centerShape" presStyleLbl="node0" presStyleIdx="0" presStyleCnt="1"/>
      <dgm:spPr/>
    </dgm:pt>
    <dgm:pt modelId="{076D9163-F2D3-49DF-9FD4-A7EDF0B558D9}" type="pres">
      <dgm:prSet presAssocID="{E377755B-243D-47C6-B6FE-71801C622D5F}" presName="Name9" presStyleLbl="parChTrans1D2" presStyleIdx="0" presStyleCnt="12"/>
      <dgm:spPr/>
    </dgm:pt>
    <dgm:pt modelId="{AE24697F-EDA8-4257-9A52-44DB9ED2CF74}" type="pres">
      <dgm:prSet presAssocID="{E377755B-243D-47C6-B6FE-71801C622D5F}" presName="connTx" presStyleLbl="parChTrans1D2" presStyleIdx="0" presStyleCnt="12"/>
      <dgm:spPr/>
    </dgm:pt>
    <dgm:pt modelId="{0D562BDC-AF2F-4841-A657-8A51D6CC60C4}" type="pres">
      <dgm:prSet presAssocID="{BB2B772B-342F-444D-A140-C87E4000980A}" presName="node" presStyleLbl="node1" presStyleIdx="0" presStyleCnt="12">
        <dgm:presLayoutVars>
          <dgm:bulletEnabled val="1"/>
        </dgm:presLayoutVars>
      </dgm:prSet>
      <dgm:spPr/>
    </dgm:pt>
    <dgm:pt modelId="{06974B14-4253-4124-9929-B2B3D5CB1568}" type="pres">
      <dgm:prSet presAssocID="{8951FE6F-3FDD-4AF8-A231-48A6658EBE74}" presName="Name9" presStyleLbl="parChTrans1D2" presStyleIdx="1" presStyleCnt="12"/>
      <dgm:spPr/>
    </dgm:pt>
    <dgm:pt modelId="{D5367EE2-C2C5-4B67-9232-8B9C41135091}" type="pres">
      <dgm:prSet presAssocID="{8951FE6F-3FDD-4AF8-A231-48A6658EBE74}" presName="connTx" presStyleLbl="parChTrans1D2" presStyleIdx="1" presStyleCnt="12"/>
      <dgm:spPr/>
    </dgm:pt>
    <dgm:pt modelId="{22BCE7B6-0610-4749-9CB2-1A89E2B72ADE}" type="pres">
      <dgm:prSet presAssocID="{9F50C83A-E668-4A16-97EC-A518FB6E3BD5}" presName="node" presStyleLbl="node1" presStyleIdx="1" presStyleCnt="12">
        <dgm:presLayoutVars>
          <dgm:bulletEnabled val="1"/>
        </dgm:presLayoutVars>
      </dgm:prSet>
      <dgm:spPr/>
    </dgm:pt>
    <dgm:pt modelId="{E878410B-7BCB-485D-83F7-C91EDF3237C6}" type="pres">
      <dgm:prSet presAssocID="{A29CD56D-5415-4C3D-B904-64506DD92005}" presName="Name9" presStyleLbl="parChTrans1D2" presStyleIdx="2" presStyleCnt="12"/>
      <dgm:spPr/>
    </dgm:pt>
    <dgm:pt modelId="{C4D3EA21-AD4E-45E1-B78B-F05643DDF4A2}" type="pres">
      <dgm:prSet presAssocID="{A29CD56D-5415-4C3D-B904-64506DD92005}" presName="connTx" presStyleLbl="parChTrans1D2" presStyleIdx="2" presStyleCnt="12"/>
      <dgm:spPr/>
    </dgm:pt>
    <dgm:pt modelId="{7F3960B9-97E4-4C38-A01A-D3E41CA01AA4}" type="pres">
      <dgm:prSet presAssocID="{ED83C5C9-D857-4B99-A7C6-A3CB83F7D5D8}" presName="node" presStyleLbl="node1" presStyleIdx="2" presStyleCnt="12">
        <dgm:presLayoutVars>
          <dgm:bulletEnabled val="1"/>
        </dgm:presLayoutVars>
      </dgm:prSet>
      <dgm:spPr/>
    </dgm:pt>
    <dgm:pt modelId="{85993B83-FCF7-43B5-9CB7-A26796599E76}" type="pres">
      <dgm:prSet presAssocID="{E5B583BE-27DF-4726-B719-F0D6FEE516C2}" presName="Name9" presStyleLbl="parChTrans1D2" presStyleIdx="3" presStyleCnt="12"/>
      <dgm:spPr/>
    </dgm:pt>
    <dgm:pt modelId="{2B032E84-16F3-44EE-A8D8-D1006CE144ED}" type="pres">
      <dgm:prSet presAssocID="{E5B583BE-27DF-4726-B719-F0D6FEE516C2}" presName="connTx" presStyleLbl="parChTrans1D2" presStyleIdx="3" presStyleCnt="12"/>
      <dgm:spPr/>
    </dgm:pt>
    <dgm:pt modelId="{9B85A35B-C8F1-4182-A06C-E0AAD4E8FECF}" type="pres">
      <dgm:prSet presAssocID="{669191CD-1E6B-4A88-8BE7-54B53CD66FD5}" presName="node" presStyleLbl="node1" presStyleIdx="3" presStyleCnt="12">
        <dgm:presLayoutVars>
          <dgm:bulletEnabled val="1"/>
        </dgm:presLayoutVars>
      </dgm:prSet>
      <dgm:spPr/>
    </dgm:pt>
    <dgm:pt modelId="{981F211E-EE14-431F-9492-874941490636}" type="pres">
      <dgm:prSet presAssocID="{0C6529C1-E4D1-42DB-965A-A8FBCE7F0507}" presName="Name9" presStyleLbl="parChTrans1D2" presStyleIdx="4" presStyleCnt="12"/>
      <dgm:spPr/>
    </dgm:pt>
    <dgm:pt modelId="{9D7B96D3-94F9-4033-BE3F-94C2F3AC6DE5}" type="pres">
      <dgm:prSet presAssocID="{0C6529C1-E4D1-42DB-965A-A8FBCE7F0507}" presName="connTx" presStyleLbl="parChTrans1D2" presStyleIdx="4" presStyleCnt="12"/>
      <dgm:spPr/>
    </dgm:pt>
    <dgm:pt modelId="{EECC66E1-13A0-44A6-9281-01132D2BCB41}" type="pres">
      <dgm:prSet presAssocID="{8206F5D8-C978-4004-B8D3-6CF1767B7BB7}" presName="node" presStyleLbl="node1" presStyleIdx="4" presStyleCnt="12">
        <dgm:presLayoutVars>
          <dgm:bulletEnabled val="1"/>
        </dgm:presLayoutVars>
      </dgm:prSet>
      <dgm:spPr/>
    </dgm:pt>
    <dgm:pt modelId="{B326F949-F347-4681-B667-6E0C36CC47EE}" type="pres">
      <dgm:prSet presAssocID="{D91268E6-0C16-4761-9A4C-47B7AEDC02A3}" presName="Name9" presStyleLbl="parChTrans1D2" presStyleIdx="5" presStyleCnt="12"/>
      <dgm:spPr/>
    </dgm:pt>
    <dgm:pt modelId="{B7E4BFB6-66BC-44AA-BA48-0B49CB856814}" type="pres">
      <dgm:prSet presAssocID="{D91268E6-0C16-4761-9A4C-47B7AEDC02A3}" presName="connTx" presStyleLbl="parChTrans1D2" presStyleIdx="5" presStyleCnt="12"/>
      <dgm:spPr/>
    </dgm:pt>
    <dgm:pt modelId="{246B6A25-4D0A-42C6-8FB4-CE8DC61B1786}" type="pres">
      <dgm:prSet presAssocID="{AB813D61-BD7C-4DB5-817D-24B328BA8931}" presName="node" presStyleLbl="node1" presStyleIdx="5" presStyleCnt="12">
        <dgm:presLayoutVars>
          <dgm:bulletEnabled val="1"/>
        </dgm:presLayoutVars>
      </dgm:prSet>
      <dgm:spPr/>
    </dgm:pt>
    <dgm:pt modelId="{45EC44A6-EE96-4A1C-9689-F064B6E65810}" type="pres">
      <dgm:prSet presAssocID="{8B082670-F7D9-4AAB-9ABB-C39B75C701B6}" presName="Name9" presStyleLbl="parChTrans1D2" presStyleIdx="6" presStyleCnt="12"/>
      <dgm:spPr/>
    </dgm:pt>
    <dgm:pt modelId="{06B119F1-09B6-4F79-AFC1-B06E3ACA71CB}" type="pres">
      <dgm:prSet presAssocID="{8B082670-F7D9-4AAB-9ABB-C39B75C701B6}" presName="connTx" presStyleLbl="parChTrans1D2" presStyleIdx="6" presStyleCnt="12"/>
      <dgm:spPr/>
    </dgm:pt>
    <dgm:pt modelId="{065FC106-9C46-44EF-90F8-A2AA9E4A9934}" type="pres">
      <dgm:prSet presAssocID="{2D1D8CC8-A183-4D8A-80B5-DCA4D8240603}" presName="node" presStyleLbl="node1" presStyleIdx="6" presStyleCnt="12">
        <dgm:presLayoutVars>
          <dgm:bulletEnabled val="1"/>
        </dgm:presLayoutVars>
      </dgm:prSet>
      <dgm:spPr/>
    </dgm:pt>
    <dgm:pt modelId="{EFF2D6AF-E3E3-40ED-806B-BAAD766439AB}" type="pres">
      <dgm:prSet presAssocID="{E35DB55C-5A29-43FD-99D0-AC355C1C21B2}" presName="Name9" presStyleLbl="parChTrans1D2" presStyleIdx="7" presStyleCnt="12"/>
      <dgm:spPr/>
    </dgm:pt>
    <dgm:pt modelId="{AE93748A-1690-4536-A730-60695EC06EBC}" type="pres">
      <dgm:prSet presAssocID="{E35DB55C-5A29-43FD-99D0-AC355C1C21B2}" presName="connTx" presStyleLbl="parChTrans1D2" presStyleIdx="7" presStyleCnt="12"/>
      <dgm:spPr/>
    </dgm:pt>
    <dgm:pt modelId="{CD82AE4A-0D72-4334-9AB9-2FCC9608CA82}" type="pres">
      <dgm:prSet presAssocID="{A20C9BC2-7C24-400E-9338-A5B0BF4C1E9A}" presName="node" presStyleLbl="node1" presStyleIdx="7" presStyleCnt="12">
        <dgm:presLayoutVars>
          <dgm:bulletEnabled val="1"/>
        </dgm:presLayoutVars>
      </dgm:prSet>
      <dgm:spPr/>
    </dgm:pt>
    <dgm:pt modelId="{0C5F1B92-5561-42C4-966F-5A6D6C0371DD}" type="pres">
      <dgm:prSet presAssocID="{435BC733-C5DE-43EB-95FD-162BEB73CBCF}" presName="Name9" presStyleLbl="parChTrans1D2" presStyleIdx="8" presStyleCnt="12"/>
      <dgm:spPr/>
    </dgm:pt>
    <dgm:pt modelId="{8B4755B3-8CFF-4953-ADA6-688F61C084DD}" type="pres">
      <dgm:prSet presAssocID="{435BC733-C5DE-43EB-95FD-162BEB73CBCF}" presName="connTx" presStyleLbl="parChTrans1D2" presStyleIdx="8" presStyleCnt="12"/>
      <dgm:spPr/>
    </dgm:pt>
    <dgm:pt modelId="{B82C61E8-3601-49D7-BB15-E1E0C2EF375D}" type="pres">
      <dgm:prSet presAssocID="{65462462-37A0-47C3-9B08-941E9CB76BCE}" presName="node" presStyleLbl="node1" presStyleIdx="8" presStyleCnt="12">
        <dgm:presLayoutVars>
          <dgm:bulletEnabled val="1"/>
        </dgm:presLayoutVars>
      </dgm:prSet>
      <dgm:spPr/>
    </dgm:pt>
    <dgm:pt modelId="{A4A05296-7EB4-44AA-81CD-5B9E880918F1}" type="pres">
      <dgm:prSet presAssocID="{B2C27111-C399-46C5-8C2E-6D3B9CE8691E}" presName="Name9" presStyleLbl="parChTrans1D2" presStyleIdx="9" presStyleCnt="12"/>
      <dgm:spPr/>
    </dgm:pt>
    <dgm:pt modelId="{EE66B50F-0394-4FD4-A804-0FCA6490163F}" type="pres">
      <dgm:prSet presAssocID="{B2C27111-C399-46C5-8C2E-6D3B9CE8691E}" presName="connTx" presStyleLbl="parChTrans1D2" presStyleIdx="9" presStyleCnt="12"/>
      <dgm:spPr/>
    </dgm:pt>
    <dgm:pt modelId="{CD4E55B0-6E0B-47EF-9D12-27113F734905}" type="pres">
      <dgm:prSet presAssocID="{E901B1BF-794D-4ABE-B839-9C1D7912C6A4}" presName="node" presStyleLbl="node1" presStyleIdx="9" presStyleCnt="12">
        <dgm:presLayoutVars>
          <dgm:bulletEnabled val="1"/>
        </dgm:presLayoutVars>
      </dgm:prSet>
      <dgm:spPr/>
    </dgm:pt>
    <dgm:pt modelId="{9462C9A1-B822-48CB-B370-BAEDADD593D3}" type="pres">
      <dgm:prSet presAssocID="{DC1AD84B-CAA2-4BC7-AD88-A357E19AE361}" presName="Name9" presStyleLbl="parChTrans1D2" presStyleIdx="10" presStyleCnt="12"/>
      <dgm:spPr/>
    </dgm:pt>
    <dgm:pt modelId="{A2F79E9E-AAE3-4A72-8812-BECBDC9AADD8}" type="pres">
      <dgm:prSet presAssocID="{DC1AD84B-CAA2-4BC7-AD88-A357E19AE361}" presName="connTx" presStyleLbl="parChTrans1D2" presStyleIdx="10" presStyleCnt="12"/>
      <dgm:spPr/>
    </dgm:pt>
    <dgm:pt modelId="{3B33516E-45A1-4814-AD1A-B8841370B5D6}" type="pres">
      <dgm:prSet presAssocID="{5AAA8132-2C7A-48C4-83E7-5D576D0280A6}" presName="node" presStyleLbl="node1" presStyleIdx="10" presStyleCnt="12">
        <dgm:presLayoutVars>
          <dgm:bulletEnabled val="1"/>
        </dgm:presLayoutVars>
      </dgm:prSet>
      <dgm:spPr/>
    </dgm:pt>
    <dgm:pt modelId="{5666A6AD-6ED7-4AE8-8B21-CC94589B3C10}" type="pres">
      <dgm:prSet presAssocID="{2D553BB8-31C7-4314-8574-25BAC22537AB}" presName="Name9" presStyleLbl="parChTrans1D2" presStyleIdx="11" presStyleCnt="12"/>
      <dgm:spPr/>
    </dgm:pt>
    <dgm:pt modelId="{4E97B8FE-D2F3-4613-AAB8-8FE189815D07}" type="pres">
      <dgm:prSet presAssocID="{2D553BB8-31C7-4314-8574-25BAC22537AB}" presName="connTx" presStyleLbl="parChTrans1D2" presStyleIdx="11" presStyleCnt="12"/>
      <dgm:spPr/>
    </dgm:pt>
    <dgm:pt modelId="{958400B9-5F3F-44DA-B104-5B8C28CA2AD8}" type="pres">
      <dgm:prSet presAssocID="{63A74023-0624-4791-B348-D7DA81B21506}" presName="node" presStyleLbl="node1" presStyleIdx="11" presStyleCnt="12">
        <dgm:presLayoutVars>
          <dgm:bulletEnabled val="1"/>
        </dgm:presLayoutVars>
      </dgm:prSet>
      <dgm:spPr/>
    </dgm:pt>
  </dgm:ptLst>
  <dgm:cxnLst>
    <dgm:cxn modelId="{95346306-7C95-4FD8-8DC6-FD640EA1B4CF}" srcId="{8A02AB0B-0E99-4DE7-8011-1AA247B9CF3A}" destId="{9F50C83A-E668-4A16-97EC-A518FB6E3BD5}" srcOrd="1" destOrd="0" parTransId="{8951FE6F-3FDD-4AF8-A231-48A6658EBE74}" sibTransId="{4BC52BE2-907F-4778-80A7-4EC9B9B22956}"/>
    <dgm:cxn modelId="{5A44C10D-CE05-455F-BCA8-124B710FA504}" type="presOf" srcId="{8951FE6F-3FDD-4AF8-A231-48A6658EBE74}" destId="{06974B14-4253-4124-9929-B2B3D5CB1568}" srcOrd="0" destOrd="0" presId="urn:microsoft.com/office/officeart/2005/8/layout/radial1"/>
    <dgm:cxn modelId="{5174050F-D51D-4B7E-ADA4-CCF7865F9ED8}" type="presOf" srcId="{8B082670-F7D9-4AAB-9ABB-C39B75C701B6}" destId="{06B119F1-09B6-4F79-AFC1-B06E3ACA71CB}" srcOrd="1" destOrd="0" presId="urn:microsoft.com/office/officeart/2005/8/layout/radial1"/>
    <dgm:cxn modelId="{61C8D012-6EB5-4C18-A390-5D17C9DB3A6C}" type="presOf" srcId="{2D1D8CC8-A183-4D8A-80B5-DCA4D8240603}" destId="{065FC106-9C46-44EF-90F8-A2AA9E4A9934}" srcOrd="0" destOrd="0" presId="urn:microsoft.com/office/officeart/2005/8/layout/radial1"/>
    <dgm:cxn modelId="{1346FA12-A0E6-4BCB-9555-113E4A107EE7}" type="presOf" srcId="{BB2B772B-342F-444D-A140-C87E4000980A}" destId="{0D562BDC-AF2F-4841-A657-8A51D6CC60C4}" srcOrd="0" destOrd="0" presId="urn:microsoft.com/office/officeart/2005/8/layout/radial1"/>
    <dgm:cxn modelId="{26FC1416-BC30-4F92-B14F-84B9A1E02BA9}" type="presOf" srcId="{E5B583BE-27DF-4726-B719-F0D6FEE516C2}" destId="{2B032E84-16F3-44EE-A8D8-D1006CE144ED}" srcOrd="1" destOrd="0" presId="urn:microsoft.com/office/officeart/2005/8/layout/radial1"/>
    <dgm:cxn modelId="{5A95501C-1E28-4323-A71A-3B15CFC35EFA}" srcId="{8A02AB0B-0E99-4DE7-8011-1AA247B9CF3A}" destId="{AB813D61-BD7C-4DB5-817D-24B328BA8931}" srcOrd="5" destOrd="0" parTransId="{D91268E6-0C16-4761-9A4C-47B7AEDC02A3}" sibTransId="{7FC5AE6F-D201-4604-A69E-9E573698C7D5}"/>
    <dgm:cxn modelId="{3612E81C-ADE0-4EFA-AD9F-FF0E5285F40F}" type="presOf" srcId="{B2C27111-C399-46C5-8C2E-6D3B9CE8691E}" destId="{A4A05296-7EB4-44AA-81CD-5B9E880918F1}" srcOrd="0" destOrd="0" presId="urn:microsoft.com/office/officeart/2005/8/layout/radial1"/>
    <dgm:cxn modelId="{25D32221-5887-475E-8596-DA7F4FB7B9A1}" type="presOf" srcId="{9F50C83A-E668-4A16-97EC-A518FB6E3BD5}" destId="{22BCE7B6-0610-4749-9CB2-1A89E2B72ADE}" srcOrd="0" destOrd="0" presId="urn:microsoft.com/office/officeart/2005/8/layout/radial1"/>
    <dgm:cxn modelId="{1FBF7B26-D111-44E9-9F65-5B319F59D412}" type="presOf" srcId="{A29CD56D-5415-4C3D-B904-64506DD92005}" destId="{E878410B-7BCB-485D-83F7-C91EDF3237C6}" srcOrd="0" destOrd="0" presId="urn:microsoft.com/office/officeart/2005/8/layout/radial1"/>
    <dgm:cxn modelId="{F4EFC22A-0568-45ED-A6EA-9722C453E0A8}" type="presOf" srcId="{5AAA8132-2C7A-48C4-83E7-5D576D0280A6}" destId="{3B33516E-45A1-4814-AD1A-B8841370B5D6}" srcOrd="0" destOrd="0" presId="urn:microsoft.com/office/officeart/2005/8/layout/radial1"/>
    <dgm:cxn modelId="{FCE0C12C-0642-432E-96A2-BADCA3862084}" type="presOf" srcId="{E35DB55C-5A29-43FD-99D0-AC355C1C21B2}" destId="{AE93748A-1690-4536-A730-60695EC06EBC}" srcOrd="1" destOrd="0" presId="urn:microsoft.com/office/officeart/2005/8/layout/radial1"/>
    <dgm:cxn modelId="{590FD835-C423-44E7-B980-74CABD715276}" type="presOf" srcId="{8B082670-F7D9-4AAB-9ABB-C39B75C701B6}" destId="{45EC44A6-EE96-4A1C-9689-F064B6E65810}" srcOrd="0" destOrd="0" presId="urn:microsoft.com/office/officeart/2005/8/layout/radial1"/>
    <dgm:cxn modelId="{DB2D8140-0948-4B3E-99C1-2334AAB8941A}" type="presOf" srcId="{8951FE6F-3FDD-4AF8-A231-48A6658EBE74}" destId="{D5367EE2-C2C5-4B67-9232-8B9C41135091}" srcOrd="1" destOrd="0" presId="urn:microsoft.com/office/officeart/2005/8/layout/radial1"/>
    <dgm:cxn modelId="{453B205C-CF42-4553-A7DC-DA56BE9541B5}" type="presOf" srcId="{ED83C5C9-D857-4B99-A7C6-A3CB83F7D5D8}" destId="{7F3960B9-97E4-4C38-A01A-D3E41CA01AA4}" srcOrd="0" destOrd="0" presId="urn:microsoft.com/office/officeart/2005/8/layout/radial1"/>
    <dgm:cxn modelId="{CF82C75E-380E-44FF-B0A0-76486A0283B2}" srcId="{8A02AB0B-0E99-4DE7-8011-1AA247B9CF3A}" destId="{65462462-37A0-47C3-9B08-941E9CB76BCE}" srcOrd="8" destOrd="0" parTransId="{435BC733-C5DE-43EB-95FD-162BEB73CBCF}" sibTransId="{012C98D2-7A91-44EB-9DD5-E54F8EB38353}"/>
    <dgm:cxn modelId="{EF9D4B60-4A49-44EC-B079-4F36D42D9901}" type="presOf" srcId="{A20C9BC2-7C24-400E-9338-A5B0BF4C1E9A}" destId="{CD82AE4A-0D72-4334-9AB9-2FCC9608CA82}" srcOrd="0" destOrd="0" presId="urn:microsoft.com/office/officeart/2005/8/layout/radial1"/>
    <dgm:cxn modelId="{7636E967-D6A8-493F-879A-6F630B10CB43}" srcId="{8A02AB0B-0E99-4DE7-8011-1AA247B9CF3A}" destId="{8206F5D8-C978-4004-B8D3-6CF1767B7BB7}" srcOrd="4" destOrd="0" parTransId="{0C6529C1-E4D1-42DB-965A-A8FBCE7F0507}" sibTransId="{3B2D413C-C03A-482E-8503-7A3B7B75B40C}"/>
    <dgm:cxn modelId="{CD7D0448-17B7-4AA1-87AC-659A9CE73DF2}" srcId="{8A02AB0B-0E99-4DE7-8011-1AA247B9CF3A}" destId="{5AAA8132-2C7A-48C4-83E7-5D576D0280A6}" srcOrd="10" destOrd="0" parTransId="{DC1AD84B-CAA2-4BC7-AD88-A357E19AE361}" sibTransId="{F836C411-F0FD-49E5-9E99-4D0006EA7DA7}"/>
    <dgm:cxn modelId="{3E03B368-9258-4971-B0DA-088D659DB03E}" type="presOf" srcId="{8206F5D8-C978-4004-B8D3-6CF1767B7BB7}" destId="{EECC66E1-13A0-44A6-9281-01132D2BCB41}" srcOrd="0" destOrd="0" presId="urn:microsoft.com/office/officeart/2005/8/layout/radial1"/>
    <dgm:cxn modelId="{441C6D4A-2060-41BF-9D5C-3EDFC95DBD4D}" type="presOf" srcId="{124DD25B-486F-41BF-90CD-87F03E153460}" destId="{5BDACF78-AD79-42D3-91E3-02AC87F7A520}" srcOrd="0" destOrd="0" presId="urn:microsoft.com/office/officeart/2005/8/layout/radial1"/>
    <dgm:cxn modelId="{8AFBF76B-5CD4-4BF4-AB1B-CDC8E580A18D}" srcId="{8A02AB0B-0E99-4DE7-8011-1AA247B9CF3A}" destId="{A20C9BC2-7C24-400E-9338-A5B0BF4C1E9A}" srcOrd="7" destOrd="0" parTransId="{E35DB55C-5A29-43FD-99D0-AC355C1C21B2}" sibTransId="{C31BB07B-9A09-4AC6-B5AE-896262C46053}"/>
    <dgm:cxn modelId="{ABF8D052-5535-4F23-AC5E-F5D49C6A9957}" srcId="{8A02AB0B-0E99-4DE7-8011-1AA247B9CF3A}" destId="{669191CD-1E6B-4A88-8BE7-54B53CD66FD5}" srcOrd="3" destOrd="0" parTransId="{E5B583BE-27DF-4726-B719-F0D6FEE516C2}" sibTransId="{813B782B-839B-4F17-8D6F-862B0652C4D1}"/>
    <dgm:cxn modelId="{3DFF9E53-76F0-418D-8FDC-10552324D463}" type="presOf" srcId="{DC1AD84B-CAA2-4BC7-AD88-A357E19AE361}" destId="{9462C9A1-B822-48CB-B370-BAEDADD593D3}" srcOrd="0" destOrd="0" presId="urn:microsoft.com/office/officeart/2005/8/layout/radial1"/>
    <dgm:cxn modelId="{09C24B56-6852-4B0C-A0A0-CFF85231C762}" type="presOf" srcId="{65462462-37A0-47C3-9B08-941E9CB76BCE}" destId="{B82C61E8-3601-49D7-BB15-E1E0C2EF375D}" srcOrd="0" destOrd="0" presId="urn:microsoft.com/office/officeart/2005/8/layout/radial1"/>
    <dgm:cxn modelId="{1B963258-125E-4420-87C9-77F3F05236B5}" type="presOf" srcId="{D91268E6-0C16-4761-9A4C-47B7AEDC02A3}" destId="{B7E4BFB6-66BC-44AA-BA48-0B49CB856814}" srcOrd="1" destOrd="0" presId="urn:microsoft.com/office/officeart/2005/8/layout/radial1"/>
    <dgm:cxn modelId="{040F5A5A-2242-4E53-B999-7E3DB80FC4AA}" type="presOf" srcId="{D91268E6-0C16-4761-9A4C-47B7AEDC02A3}" destId="{B326F949-F347-4681-B667-6E0C36CC47EE}" srcOrd="0" destOrd="0" presId="urn:microsoft.com/office/officeart/2005/8/layout/radial1"/>
    <dgm:cxn modelId="{E736D35A-8C35-4A24-9D29-8B2D3A5B733F}" type="presOf" srcId="{AB813D61-BD7C-4DB5-817D-24B328BA8931}" destId="{246B6A25-4D0A-42C6-8FB4-CE8DC61B1786}" srcOrd="0" destOrd="0" presId="urn:microsoft.com/office/officeart/2005/8/layout/radial1"/>
    <dgm:cxn modelId="{EA86E97E-53BB-4BCE-A43C-F5A5B611653B}" type="presOf" srcId="{B2C27111-C399-46C5-8C2E-6D3B9CE8691E}" destId="{EE66B50F-0394-4FD4-A804-0FCA6490163F}" srcOrd="1" destOrd="0" presId="urn:microsoft.com/office/officeart/2005/8/layout/radial1"/>
    <dgm:cxn modelId="{70AD277F-B1E9-45C6-8464-DF8B045A449A}" type="presOf" srcId="{0C6529C1-E4D1-42DB-965A-A8FBCE7F0507}" destId="{981F211E-EE14-431F-9492-874941490636}" srcOrd="0" destOrd="0" presId="urn:microsoft.com/office/officeart/2005/8/layout/radial1"/>
    <dgm:cxn modelId="{BC0E2296-C065-4CEB-86F2-2DBBF93070C8}" type="presOf" srcId="{E901B1BF-794D-4ABE-B839-9C1D7912C6A4}" destId="{CD4E55B0-6E0B-47EF-9D12-27113F734905}" srcOrd="0" destOrd="0" presId="urn:microsoft.com/office/officeart/2005/8/layout/radial1"/>
    <dgm:cxn modelId="{9BBDAF9C-738E-422E-8371-E52FA971D228}" type="presOf" srcId="{E377755B-243D-47C6-B6FE-71801C622D5F}" destId="{076D9163-F2D3-49DF-9FD4-A7EDF0B558D9}" srcOrd="0" destOrd="0" presId="urn:microsoft.com/office/officeart/2005/8/layout/radial1"/>
    <dgm:cxn modelId="{7C9CDF9D-2B58-455C-BCC6-95DC1E1D5947}" type="presOf" srcId="{E5B583BE-27DF-4726-B719-F0D6FEE516C2}" destId="{85993B83-FCF7-43B5-9CB7-A26796599E76}" srcOrd="0" destOrd="0" presId="urn:microsoft.com/office/officeart/2005/8/layout/radial1"/>
    <dgm:cxn modelId="{60D0099F-220C-4BD3-8E66-EB0F7C1135E8}" type="presOf" srcId="{435BC733-C5DE-43EB-95FD-162BEB73CBCF}" destId="{0C5F1B92-5561-42C4-966F-5A6D6C0371DD}" srcOrd="0" destOrd="0" presId="urn:microsoft.com/office/officeart/2005/8/layout/radial1"/>
    <dgm:cxn modelId="{C90E6FA7-2660-4EB7-8A6B-2EA200A5303D}" type="presOf" srcId="{0C6529C1-E4D1-42DB-965A-A8FBCE7F0507}" destId="{9D7B96D3-94F9-4033-BE3F-94C2F3AC6DE5}" srcOrd="1" destOrd="0" presId="urn:microsoft.com/office/officeart/2005/8/layout/radial1"/>
    <dgm:cxn modelId="{56B65BAC-09E2-4BDD-8690-FFACBBD70646}" srcId="{8A02AB0B-0E99-4DE7-8011-1AA247B9CF3A}" destId="{63A74023-0624-4791-B348-D7DA81B21506}" srcOrd="11" destOrd="0" parTransId="{2D553BB8-31C7-4314-8574-25BAC22537AB}" sibTransId="{4449CD66-C246-46C0-B754-C8BCE6231840}"/>
    <dgm:cxn modelId="{45C6BEB0-639C-456A-B6F6-8D1A291CEC3C}" type="presOf" srcId="{A29CD56D-5415-4C3D-B904-64506DD92005}" destId="{C4D3EA21-AD4E-45E1-B78B-F05643DDF4A2}" srcOrd="1" destOrd="0" presId="urn:microsoft.com/office/officeart/2005/8/layout/radial1"/>
    <dgm:cxn modelId="{C60FBDB4-EC69-421A-81CA-8AB55656B465}" type="presOf" srcId="{2D553BB8-31C7-4314-8574-25BAC22537AB}" destId="{5666A6AD-6ED7-4AE8-8B21-CC94589B3C10}" srcOrd="0" destOrd="0" presId="urn:microsoft.com/office/officeart/2005/8/layout/radial1"/>
    <dgm:cxn modelId="{8F85F4B7-737D-43CD-97FF-B5176E882A9F}" srcId="{8A02AB0B-0E99-4DE7-8011-1AA247B9CF3A}" destId="{ED83C5C9-D857-4B99-A7C6-A3CB83F7D5D8}" srcOrd="2" destOrd="0" parTransId="{A29CD56D-5415-4C3D-B904-64506DD92005}" sibTransId="{8E193ABB-C231-49B0-B236-98568203EFED}"/>
    <dgm:cxn modelId="{09388FCC-74AB-4629-9621-9862F3D0CF5A}" type="presOf" srcId="{2D553BB8-31C7-4314-8574-25BAC22537AB}" destId="{4E97B8FE-D2F3-4613-AAB8-8FE189815D07}" srcOrd="1" destOrd="0" presId="urn:microsoft.com/office/officeart/2005/8/layout/radial1"/>
    <dgm:cxn modelId="{57FF68CE-0D3E-4555-AF78-EDF14217DE7A}" type="presOf" srcId="{435BC733-C5DE-43EB-95FD-162BEB73CBCF}" destId="{8B4755B3-8CFF-4953-ADA6-688F61C084DD}" srcOrd="1" destOrd="0" presId="urn:microsoft.com/office/officeart/2005/8/layout/radial1"/>
    <dgm:cxn modelId="{4772DCCE-158D-4F35-AF5A-5A2E2CDD70E2}" srcId="{8A02AB0B-0E99-4DE7-8011-1AA247B9CF3A}" destId="{2D1D8CC8-A183-4D8A-80B5-DCA4D8240603}" srcOrd="6" destOrd="0" parTransId="{8B082670-F7D9-4AAB-9ABB-C39B75C701B6}" sibTransId="{631C7933-C2A0-42CE-8650-1B5A80558D8B}"/>
    <dgm:cxn modelId="{68B3D9CF-9E5F-4496-A81C-0EB9480C5260}" type="presOf" srcId="{E35DB55C-5A29-43FD-99D0-AC355C1C21B2}" destId="{EFF2D6AF-E3E3-40ED-806B-BAAD766439AB}" srcOrd="0" destOrd="0" presId="urn:microsoft.com/office/officeart/2005/8/layout/radial1"/>
    <dgm:cxn modelId="{A23F6CD8-5FC0-4EFE-B54F-52028B2138AC}" type="presOf" srcId="{E377755B-243D-47C6-B6FE-71801C622D5F}" destId="{AE24697F-EDA8-4257-9A52-44DB9ED2CF74}" srcOrd="1" destOrd="0" presId="urn:microsoft.com/office/officeart/2005/8/layout/radial1"/>
    <dgm:cxn modelId="{B7541AE8-687F-42F4-A640-2C43BB3D67E1}" type="presOf" srcId="{8A02AB0B-0E99-4DE7-8011-1AA247B9CF3A}" destId="{423C894D-F851-4B2A-B43D-1246F420C0E7}" srcOrd="0" destOrd="0" presId="urn:microsoft.com/office/officeart/2005/8/layout/radial1"/>
    <dgm:cxn modelId="{DB24E1E8-8DAA-4AF2-A675-15F745C49E58}" type="presOf" srcId="{669191CD-1E6B-4A88-8BE7-54B53CD66FD5}" destId="{9B85A35B-C8F1-4182-A06C-E0AAD4E8FECF}" srcOrd="0" destOrd="0" presId="urn:microsoft.com/office/officeart/2005/8/layout/radial1"/>
    <dgm:cxn modelId="{E54EC3E9-040D-4BAE-A330-482BD0AD031D}" type="presOf" srcId="{DC1AD84B-CAA2-4BC7-AD88-A357E19AE361}" destId="{A2F79E9E-AAE3-4A72-8812-BECBDC9AADD8}" srcOrd="1" destOrd="0" presId="urn:microsoft.com/office/officeart/2005/8/layout/radial1"/>
    <dgm:cxn modelId="{F5F622ED-43D0-4F08-9B7B-6378C44958D0}" srcId="{8A02AB0B-0E99-4DE7-8011-1AA247B9CF3A}" destId="{E901B1BF-794D-4ABE-B839-9C1D7912C6A4}" srcOrd="9" destOrd="0" parTransId="{B2C27111-C399-46C5-8C2E-6D3B9CE8691E}" sibTransId="{A0596CED-D838-4B8B-8B1F-CC27BCB10D39}"/>
    <dgm:cxn modelId="{27EF9AF3-3C64-423C-A9AC-3E3F6DDD8D80}" srcId="{124DD25B-486F-41BF-90CD-87F03E153460}" destId="{8A02AB0B-0E99-4DE7-8011-1AA247B9CF3A}" srcOrd="0" destOrd="0" parTransId="{E42F3E73-4122-4A4B-A483-9926F6F00934}" sibTransId="{052CAA6E-D10F-4BEE-BE42-809C8DCEC241}"/>
    <dgm:cxn modelId="{7E2115F9-12A8-4D37-AD14-A1ECA0685972}" srcId="{8A02AB0B-0E99-4DE7-8011-1AA247B9CF3A}" destId="{BB2B772B-342F-444D-A140-C87E4000980A}" srcOrd="0" destOrd="0" parTransId="{E377755B-243D-47C6-B6FE-71801C622D5F}" sibTransId="{16D9B943-26DE-41A5-AE82-06DC48BF196A}"/>
    <dgm:cxn modelId="{BB0B88FD-1DEB-48D5-BB84-258280D70867}" type="presOf" srcId="{63A74023-0624-4791-B348-D7DA81B21506}" destId="{958400B9-5F3F-44DA-B104-5B8C28CA2AD8}" srcOrd="0" destOrd="0" presId="urn:microsoft.com/office/officeart/2005/8/layout/radial1"/>
    <dgm:cxn modelId="{1DA2CC2F-3691-4CFA-8D0E-D9045A3F40C7}" type="presParOf" srcId="{5BDACF78-AD79-42D3-91E3-02AC87F7A520}" destId="{423C894D-F851-4B2A-B43D-1246F420C0E7}" srcOrd="0" destOrd="0" presId="urn:microsoft.com/office/officeart/2005/8/layout/radial1"/>
    <dgm:cxn modelId="{CBE8A398-255A-48F1-AF4E-3ECE92BB2CBC}" type="presParOf" srcId="{5BDACF78-AD79-42D3-91E3-02AC87F7A520}" destId="{076D9163-F2D3-49DF-9FD4-A7EDF0B558D9}" srcOrd="1" destOrd="0" presId="urn:microsoft.com/office/officeart/2005/8/layout/radial1"/>
    <dgm:cxn modelId="{178ED596-039B-48DC-9E23-FAEBA66E5976}" type="presParOf" srcId="{076D9163-F2D3-49DF-9FD4-A7EDF0B558D9}" destId="{AE24697F-EDA8-4257-9A52-44DB9ED2CF74}" srcOrd="0" destOrd="0" presId="urn:microsoft.com/office/officeart/2005/8/layout/radial1"/>
    <dgm:cxn modelId="{62E8F4A3-9397-4266-B636-2F5A767D9ADF}" type="presParOf" srcId="{5BDACF78-AD79-42D3-91E3-02AC87F7A520}" destId="{0D562BDC-AF2F-4841-A657-8A51D6CC60C4}" srcOrd="2" destOrd="0" presId="urn:microsoft.com/office/officeart/2005/8/layout/radial1"/>
    <dgm:cxn modelId="{0B122D50-ECA5-42F9-B108-3B159601049A}" type="presParOf" srcId="{5BDACF78-AD79-42D3-91E3-02AC87F7A520}" destId="{06974B14-4253-4124-9929-B2B3D5CB1568}" srcOrd="3" destOrd="0" presId="urn:microsoft.com/office/officeart/2005/8/layout/radial1"/>
    <dgm:cxn modelId="{AECAE934-C662-40A7-8D67-D33B2DECA68C}" type="presParOf" srcId="{06974B14-4253-4124-9929-B2B3D5CB1568}" destId="{D5367EE2-C2C5-4B67-9232-8B9C41135091}" srcOrd="0" destOrd="0" presId="urn:microsoft.com/office/officeart/2005/8/layout/radial1"/>
    <dgm:cxn modelId="{B4CB92BD-20AE-4016-BF95-495A7E79162D}" type="presParOf" srcId="{5BDACF78-AD79-42D3-91E3-02AC87F7A520}" destId="{22BCE7B6-0610-4749-9CB2-1A89E2B72ADE}" srcOrd="4" destOrd="0" presId="urn:microsoft.com/office/officeart/2005/8/layout/radial1"/>
    <dgm:cxn modelId="{1F4425DD-1D97-4F00-9CC2-1B949D68932D}" type="presParOf" srcId="{5BDACF78-AD79-42D3-91E3-02AC87F7A520}" destId="{E878410B-7BCB-485D-83F7-C91EDF3237C6}" srcOrd="5" destOrd="0" presId="urn:microsoft.com/office/officeart/2005/8/layout/radial1"/>
    <dgm:cxn modelId="{685429F1-F96C-4DE1-A0D3-80472481E489}" type="presParOf" srcId="{E878410B-7BCB-485D-83F7-C91EDF3237C6}" destId="{C4D3EA21-AD4E-45E1-B78B-F05643DDF4A2}" srcOrd="0" destOrd="0" presId="urn:microsoft.com/office/officeart/2005/8/layout/radial1"/>
    <dgm:cxn modelId="{69A99A99-1A23-4BBB-93B0-071F462200D0}" type="presParOf" srcId="{5BDACF78-AD79-42D3-91E3-02AC87F7A520}" destId="{7F3960B9-97E4-4C38-A01A-D3E41CA01AA4}" srcOrd="6" destOrd="0" presId="urn:microsoft.com/office/officeart/2005/8/layout/radial1"/>
    <dgm:cxn modelId="{0C6A1EC8-EC18-446C-B1DF-CAADAC444131}" type="presParOf" srcId="{5BDACF78-AD79-42D3-91E3-02AC87F7A520}" destId="{85993B83-FCF7-43B5-9CB7-A26796599E76}" srcOrd="7" destOrd="0" presId="urn:microsoft.com/office/officeart/2005/8/layout/radial1"/>
    <dgm:cxn modelId="{0D7E90D7-0147-44EE-8A82-E8B3271C4AD5}" type="presParOf" srcId="{85993B83-FCF7-43B5-9CB7-A26796599E76}" destId="{2B032E84-16F3-44EE-A8D8-D1006CE144ED}" srcOrd="0" destOrd="0" presId="urn:microsoft.com/office/officeart/2005/8/layout/radial1"/>
    <dgm:cxn modelId="{B8065EA9-9E89-491F-95FF-5D6259201625}" type="presParOf" srcId="{5BDACF78-AD79-42D3-91E3-02AC87F7A520}" destId="{9B85A35B-C8F1-4182-A06C-E0AAD4E8FECF}" srcOrd="8" destOrd="0" presId="urn:microsoft.com/office/officeart/2005/8/layout/radial1"/>
    <dgm:cxn modelId="{B3997711-9360-4DC9-AEEA-CA7EE5EA4BFA}" type="presParOf" srcId="{5BDACF78-AD79-42D3-91E3-02AC87F7A520}" destId="{981F211E-EE14-431F-9492-874941490636}" srcOrd="9" destOrd="0" presId="urn:microsoft.com/office/officeart/2005/8/layout/radial1"/>
    <dgm:cxn modelId="{94451CA7-F8F9-4FEC-8EA1-260C3972503D}" type="presParOf" srcId="{981F211E-EE14-431F-9492-874941490636}" destId="{9D7B96D3-94F9-4033-BE3F-94C2F3AC6DE5}" srcOrd="0" destOrd="0" presId="urn:microsoft.com/office/officeart/2005/8/layout/radial1"/>
    <dgm:cxn modelId="{114BFC0C-E72D-4E28-AF77-EC70CF80CB6C}" type="presParOf" srcId="{5BDACF78-AD79-42D3-91E3-02AC87F7A520}" destId="{EECC66E1-13A0-44A6-9281-01132D2BCB41}" srcOrd="10" destOrd="0" presId="urn:microsoft.com/office/officeart/2005/8/layout/radial1"/>
    <dgm:cxn modelId="{AA9C6514-CA45-44EC-952B-9C46F13C6B26}" type="presParOf" srcId="{5BDACF78-AD79-42D3-91E3-02AC87F7A520}" destId="{B326F949-F347-4681-B667-6E0C36CC47EE}" srcOrd="11" destOrd="0" presId="urn:microsoft.com/office/officeart/2005/8/layout/radial1"/>
    <dgm:cxn modelId="{EF70254F-CBAE-4156-B324-2C812BCEA62D}" type="presParOf" srcId="{B326F949-F347-4681-B667-6E0C36CC47EE}" destId="{B7E4BFB6-66BC-44AA-BA48-0B49CB856814}" srcOrd="0" destOrd="0" presId="urn:microsoft.com/office/officeart/2005/8/layout/radial1"/>
    <dgm:cxn modelId="{527295F0-490B-4D82-A8DD-F6627026E2DD}" type="presParOf" srcId="{5BDACF78-AD79-42D3-91E3-02AC87F7A520}" destId="{246B6A25-4D0A-42C6-8FB4-CE8DC61B1786}" srcOrd="12" destOrd="0" presId="urn:microsoft.com/office/officeart/2005/8/layout/radial1"/>
    <dgm:cxn modelId="{8AFE83F0-219E-49F0-A6E6-3534FE672B7D}" type="presParOf" srcId="{5BDACF78-AD79-42D3-91E3-02AC87F7A520}" destId="{45EC44A6-EE96-4A1C-9689-F064B6E65810}" srcOrd="13" destOrd="0" presId="urn:microsoft.com/office/officeart/2005/8/layout/radial1"/>
    <dgm:cxn modelId="{8564077D-FC87-4428-8176-A0B03242A826}" type="presParOf" srcId="{45EC44A6-EE96-4A1C-9689-F064B6E65810}" destId="{06B119F1-09B6-4F79-AFC1-B06E3ACA71CB}" srcOrd="0" destOrd="0" presId="urn:microsoft.com/office/officeart/2005/8/layout/radial1"/>
    <dgm:cxn modelId="{1411AB2E-CF36-43B1-8386-7395D5C1FA4D}" type="presParOf" srcId="{5BDACF78-AD79-42D3-91E3-02AC87F7A520}" destId="{065FC106-9C46-44EF-90F8-A2AA9E4A9934}" srcOrd="14" destOrd="0" presId="urn:microsoft.com/office/officeart/2005/8/layout/radial1"/>
    <dgm:cxn modelId="{E0DE7C2B-388E-4ED7-9708-88C35D5B89E4}" type="presParOf" srcId="{5BDACF78-AD79-42D3-91E3-02AC87F7A520}" destId="{EFF2D6AF-E3E3-40ED-806B-BAAD766439AB}" srcOrd="15" destOrd="0" presId="urn:microsoft.com/office/officeart/2005/8/layout/radial1"/>
    <dgm:cxn modelId="{6100A1DF-AFF6-46FE-B08E-9C5AA7324022}" type="presParOf" srcId="{EFF2D6AF-E3E3-40ED-806B-BAAD766439AB}" destId="{AE93748A-1690-4536-A730-60695EC06EBC}" srcOrd="0" destOrd="0" presId="urn:microsoft.com/office/officeart/2005/8/layout/radial1"/>
    <dgm:cxn modelId="{42C6062D-D182-40D9-B4CA-4590F3D07A9B}" type="presParOf" srcId="{5BDACF78-AD79-42D3-91E3-02AC87F7A520}" destId="{CD82AE4A-0D72-4334-9AB9-2FCC9608CA82}" srcOrd="16" destOrd="0" presId="urn:microsoft.com/office/officeart/2005/8/layout/radial1"/>
    <dgm:cxn modelId="{8229CC34-6FFC-4D46-8C13-8230D88919B2}" type="presParOf" srcId="{5BDACF78-AD79-42D3-91E3-02AC87F7A520}" destId="{0C5F1B92-5561-42C4-966F-5A6D6C0371DD}" srcOrd="17" destOrd="0" presId="urn:microsoft.com/office/officeart/2005/8/layout/radial1"/>
    <dgm:cxn modelId="{0EDC156D-FCB9-43F8-B9EE-AD5C89F1C207}" type="presParOf" srcId="{0C5F1B92-5561-42C4-966F-5A6D6C0371DD}" destId="{8B4755B3-8CFF-4953-ADA6-688F61C084DD}" srcOrd="0" destOrd="0" presId="urn:microsoft.com/office/officeart/2005/8/layout/radial1"/>
    <dgm:cxn modelId="{BB052EEF-5BC0-4339-92BB-44C586635C1B}" type="presParOf" srcId="{5BDACF78-AD79-42D3-91E3-02AC87F7A520}" destId="{B82C61E8-3601-49D7-BB15-E1E0C2EF375D}" srcOrd="18" destOrd="0" presId="urn:microsoft.com/office/officeart/2005/8/layout/radial1"/>
    <dgm:cxn modelId="{3AF7C7A1-F880-4A3C-8AF6-3D15AE76373E}" type="presParOf" srcId="{5BDACF78-AD79-42D3-91E3-02AC87F7A520}" destId="{A4A05296-7EB4-44AA-81CD-5B9E880918F1}" srcOrd="19" destOrd="0" presId="urn:microsoft.com/office/officeart/2005/8/layout/radial1"/>
    <dgm:cxn modelId="{E977B2F1-1D1D-45E8-8F5E-688E91A43E6D}" type="presParOf" srcId="{A4A05296-7EB4-44AA-81CD-5B9E880918F1}" destId="{EE66B50F-0394-4FD4-A804-0FCA6490163F}" srcOrd="0" destOrd="0" presId="urn:microsoft.com/office/officeart/2005/8/layout/radial1"/>
    <dgm:cxn modelId="{00B62B3C-532D-4C8A-94EE-E0B89C918DE6}" type="presParOf" srcId="{5BDACF78-AD79-42D3-91E3-02AC87F7A520}" destId="{CD4E55B0-6E0B-47EF-9D12-27113F734905}" srcOrd="20" destOrd="0" presId="urn:microsoft.com/office/officeart/2005/8/layout/radial1"/>
    <dgm:cxn modelId="{6A907B57-8EA6-4963-B445-1F208C429E2F}" type="presParOf" srcId="{5BDACF78-AD79-42D3-91E3-02AC87F7A520}" destId="{9462C9A1-B822-48CB-B370-BAEDADD593D3}" srcOrd="21" destOrd="0" presId="urn:microsoft.com/office/officeart/2005/8/layout/radial1"/>
    <dgm:cxn modelId="{5E1F93D1-D26D-49C0-90E4-01ACC409A38E}" type="presParOf" srcId="{9462C9A1-B822-48CB-B370-BAEDADD593D3}" destId="{A2F79E9E-AAE3-4A72-8812-BECBDC9AADD8}" srcOrd="0" destOrd="0" presId="urn:microsoft.com/office/officeart/2005/8/layout/radial1"/>
    <dgm:cxn modelId="{3EFE041D-23B5-4305-B6F2-420D6C21D127}" type="presParOf" srcId="{5BDACF78-AD79-42D3-91E3-02AC87F7A520}" destId="{3B33516E-45A1-4814-AD1A-B8841370B5D6}" srcOrd="22" destOrd="0" presId="urn:microsoft.com/office/officeart/2005/8/layout/radial1"/>
    <dgm:cxn modelId="{F302F626-C510-401C-9BC3-7DB93221DBBE}" type="presParOf" srcId="{5BDACF78-AD79-42D3-91E3-02AC87F7A520}" destId="{5666A6AD-6ED7-4AE8-8B21-CC94589B3C10}" srcOrd="23" destOrd="0" presId="urn:microsoft.com/office/officeart/2005/8/layout/radial1"/>
    <dgm:cxn modelId="{63177373-625F-4BE3-8257-925F1BA90772}" type="presParOf" srcId="{5666A6AD-6ED7-4AE8-8B21-CC94589B3C10}" destId="{4E97B8FE-D2F3-4613-AAB8-8FE189815D07}" srcOrd="0" destOrd="0" presId="urn:microsoft.com/office/officeart/2005/8/layout/radial1"/>
    <dgm:cxn modelId="{7029DA6E-2FAF-4D2F-B37F-2B3AC6DEAC5B}" type="presParOf" srcId="{5BDACF78-AD79-42D3-91E3-02AC87F7A520}" destId="{958400B9-5F3F-44DA-B104-5B8C28CA2AD8}" srcOrd="24"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6B7BF3-0191-476C-AB38-17E92965797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F6EA0E3C-1552-4F45-80AE-76138F8D2952}">
      <dgm:prSet phldrT="[テキスト]" custT="1"/>
      <dgm:spPr/>
      <dgm:t>
        <a:bodyPr/>
        <a:lstStyle/>
        <a:p>
          <a:r>
            <a:rPr kumimoji="1" lang="ja-JP" altLang="en-US" sz="1600" dirty="0"/>
            <a:t>１．安心してデータやサービスを使用できるトラストの確保</a:t>
          </a:r>
        </a:p>
      </dgm:t>
    </dgm:pt>
    <dgm:pt modelId="{3844D1BF-F019-4412-A3BE-B86869B46A8C}" type="parTrans" cxnId="{A550E0BA-6489-4AB3-8CE5-7276B0CAF07E}">
      <dgm:prSet/>
      <dgm:spPr/>
      <dgm:t>
        <a:bodyPr/>
        <a:lstStyle/>
        <a:p>
          <a:endParaRPr kumimoji="1" lang="ja-JP" altLang="en-US"/>
        </a:p>
      </dgm:t>
    </dgm:pt>
    <dgm:pt modelId="{F5EC4925-2FDD-438A-8ED5-69661F7EE893}" type="sibTrans" cxnId="{A550E0BA-6489-4AB3-8CE5-7276B0CAF07E}">
      <dgm:prSet/>
      <dgm:spPr/>
      <dgm:t>
        <a:bodyPr/>
        <a:lstStyle/>
        <a:p>
          <a:endParaRPr kumimoji="1" lang="ja-JP" altLang="en-US"/>
        </a:p>
      </dgm:t>
    </dgm:pt>
    <dgm:pt modelId="{7BFA7D19-58CA-4C06-A8D5-095BB37E2D94}">
      <dgm:prSet phldrT="[テキスト]" custT="1"/>
      <dgm:spPr/>
      <dgm:t>
        <a:bodyPr/>
        <a:lstStyle/>
        <a:p>
          <a:r>
            <a:rPr kumimoji="1" lang="ja-JP" altLang="en-US" sz="1600" dirty="0"/>
            <a:t>２．見つけやすくつなげやすいデータ連携の仕組み</a:t>
          </a:r>
        </a:p>
      </dgm:t>
    </dgm:pt>
    <dgm:pt modelId="{E3CF00F6-9C07-4893-933D-276C4C28BD33}" type="parTrans" cxnId="{8B478538-30CA-49E2-9AAE-AC042AFE7A0D}">
      <dgm:prSet/>
      <dgm:spPr/>
      <dgm:t>
        <a:bodyPr/>
        <a:lstStyle/>
        <a:p>
          <a:endParaRPr kumimoji="1" lang="ja-JP" altLang="en-US"/>
        </a:p>
      </dgm:t>
    </dgm:pt>
    <dgm:pt modelId="{A75840DE-D163-4260-9271-C8A677F4A2C4}" type="sibTrans" cxnId="{8B478538-30CA-49E2-9AAE-AC042AFE7A0D}">
      <dgm:prSet/>
      <dgm:spPr/>
      <dgm:t>
        <a:bodyPr/>
        <a:lstStyle/>
        <a:p>
          <a:endParaRPr kumimoji="1" lang="ja-JP" altLang="en-US"/>
        </a:p>
      </dgm:t>
    </dgm:pt>
    <dgm:pt modelId="{5AD34C88-9816-4C94-86F7-D8BF06C8A65C}">
      <dgm:prSet phldrT="[テキスト]" custT="1"/>
      <dgm:spPr/>
      <dgm:t>
        <a:bodyPr/>
        <a:lstStyle/>
        <a:p>
          <a:r>
            <a:rPr kumimoji="1" lang="ja-JP" altLang="en-US" sz="1600" dirty="0">
              <a:solidFill>
                <a:schemeClr val="bg1"/>
              </a:solidFill>
            </a:rPr>
            <a:t>３．多様で、品質が確保され、十分な量のデータの供給</a:t>
          </a:r>
        </a:p>
      </dgm:t>
    </dgm:pt>
    <dgm:pt modelId="{327E5BAD-5491-430B-8B2A-180C85B9B3C8}" type="parTrans" cxnId="{019C11F2-B36E-4A25-8F8F-1759B9FB765F}">
      <dgm:prSet/>
      <dgm:spPr/>
      <dgm:t>
        <a:bodyPr/>
        <a:lstStyle/>
        <a:p>
          <a:endParaRPr kumimoji="1" lang="ja-JP" altLang="en-US"/>
        </a:p>
      </dgm:t>
    </dgm:pt>
    <dgm:pt modelId="{31BD9BBB-38E0-4EC0-AEFA-92D8562907C2}" type="sibTrans" cxnId="{019C11F2-B36E-4A25-8F8F-1759B9FB765F}">
      <dgm:prSet/>
      <dgm:spPr/>
      <dgm:t>
        <a:bodyPr/>
        <a:lstStyle/>
        <a:p>
          <a:endParaRPr kumimoji="1" lang="ja-JP" altLang="en-US"/>
        </a:p>
      </dgm:t>
    </dgm:pt>
    <dgm:pt modelId="{2780E821-87A5-4BC8-B3DE-40FE54618C95}">
      <dgm:prSet phldrT="[テキスト]"/>
      <dgm:spPr/>
      <dgm:t>
        <a:bodyPr/>
        <a:lstStyle/>
        <a:p>
          <a:r>
            <a:rPr kumimoji="1" lang="ja-JP" altLang="en-US" dirty="0">
              <a:solidFill>
                <a:schemeClr val="tx1"/>
              </a:solidFill>
            </a:rPr>
            <a:t>設計（データモデル）→データ整備　（プロセスの中で品質を確保）、オープンデータ</a:t>
          </a:r>
        </a:p>
      </dgm:t>
    </dgm:pt>
    <dgm:pt modelId="{AEC68528-88A6-49D7-809B-883198E3F665}" type="parTrans" cxnId="{69574D7B-1BAC-4DD1-91FD-08E5B9B19830}">
      <dgm:prSet/>
      <dgm:spPr/>
      <dgm:t>
        <a:bodyPr/>
        <a:lstStyle/>
        <a:p>
          <a:endParaRPr kumimoji="1" lang="ja-JP" altLang="en-US"/>
        </a:p>
      </dgm:t>
    </dgm:pt>
    <dgm:pt modelId="{9A046EF3-13B5-4388-9A82-3CB4FA1973D9}" type="sibTrans" cxnId="{69574D7B-1BAC-4DD1-91FD-08E5B9B19830}">
      <dgm:prSet/>
      <dgm:spPr/>
      <dgm:t>
        <a:bodyPr/>
        <a:lstStyle/>
        <a:p>
          <a:endParaRPr kumimoji="1" lang="ja-JP" altLang="en-US"/>
        </a:p>
      </dgm:t>
    </dgm:pt>
    <dgm:pt modelId="{2CF39DE3-27D0-4E73-9319-A7F4C0EA5DBA}">
      <dgm:prSet phldrT="[テキスト]"/>
      <dgm:spPr/>
      <dgm:t>
        <a:bodyPr/>
        <a:lstStyle/>
        <a:p>
          <a:r>
            <a:rPr kumimoji="1" lang="ja-JP" altLang="en-US"/>
            <a:t>カタログ、コネクタ、取引市場</a:t>
          </a:r>
        </a:p>
      </dgm:t>
    </dgm:pt>
    <dgm:pt modelId="{5FC3870E-AF3F-4E62-909C-AABB8394A998}" type="parTrans" cxnId="{8A16419E-5408-4818-8B40-C16670909801}">
      <dgm:prSet/>
      <dgm:spPr/>
      <dgm:t>
        <a:bodyPr/>
        <a:lstStyle/>
        <a:p>
          <a:endParaRPr kumimoji="1" lang="ja-JP" altLang="en-US"/>
        </a:p>
      </dgm:t>
    </dgm:pt>
    <dgm:pt modelId="{DFE15628-3854-4564-86A3-0B2888C8B0D1}" type="sibTrans" cxnId="{8A16419E-5408-4818-8B40-C16670909801}">
      <dgm:prSet/>
      <dgm:spPr/>
      <dgm:t>
        <a:bodyPr/>
        <a:lstStyle/>
        <a:p>
          <a:endParaRPr kumimoji="1" lang="ja-JP" altLang="en-US"/>
        </a:p>
      </dgm:t>
    </dgm:pt>
    <dgm:pt modelId="{24719064-F773-47B8-BBE2-21EB544F2F87}">
      <dgm:prSet phldrT="[テキスト]"/>
      <dgm:spPr/>
      <dgm:t>
        <a:bodyPr/>
        <a:lstStyle/>
        <a:p>
          <a:r>
            <a:rPr kumimoji="1" lang="ja-JP" altLang="en-US"/>
            <a:t>認証・アクセス管理　＋　真正性</a:t>
          </a:r>
        </a:p>
      </dgm:t>
    </dgm:pt>
    <dgm:pt modelId="{AC8F073D-DB59-4FE5-BB4E-98B953B8931B}" type="parTrans" cxnId="{1D4747CB-83BE-42A0-AAF7-FF0290EBA1B8}">
      <dgm:prSet/>
      <dgm:spPr/>
      <dgm:t>
        <a:bodyPr/>
        <a:lstStyle/>
        <a:p>
          <a:endParaRPr kumimoji="1" lang="ja-JP" altLang="en-US"/>
        </a:p>
      </dgm:t>
    </dgm:pt>
    <dgm:pt modelId="{239812F6-37D6-4E58-9967-8327D6FD94DF}" type="sibTrans" cxnId="{1D4747CB-83BE-42A0-AAF7-FF0290EBA1B8}">
      <dgm:prSet/>
      <dgm:spPr/>
      <dgm:t>
        <a:bodyPr/>
        <a:lstStyle/>
        <a:p>
          <a:endParaRPr kumimoji="1" lang="ja-JP" altLang="en-US"/>
        </a:p>
      </dgm:t>
    </dgm:pt>
    <dgm:pt modelId="{D9889A1F-188E-48FD-86A9-C58749BDEC49}" type="pres">
      <dgm:prSet presAssocID="{6D6B7BF3-0191-476C-AB38-17E92965797C}" presName="linear" presStyleCnt="0">
        <dgm:presLayoutVars>
          <dgm:animLvl val="lvl"/>
          <dgm:resizeHandles val="exact"/>
        </dgm:presLayoutVars>
      </dgm:prSet>
      <dgm:spPr/>
    </dgm:pt>
    <dgm:pt modelId="{22D50BD1-9AF5-410D-953D-1FB347387F49}" type="pres">
      <dgm:prSet presAssocID="{F6EA0E3C-1552-4F45-80AE-76138F8D2952}" presName="parentText" presStyleLbl="node1" presStyleIdx="0" presStyleCnt="3" custLinFactNeighborX="-4865" custLinFactNeighborY="-25696">
        <dgm:presLayoutVars>
          <dgm:chMax val="0"/>
          <dgm:bulletEnabled val="1"/>
        </dgm:presLayoutVars>
      </dgm:prSet>
      <dgm:spPr/>
    </dgm:pt>
    <dgm:pt modelId="{D7169E76-35E3-44D0-90A5-DD0C91EEE513}" type="pres">
      <dgm:prSet presAssocID="{F6EA0E3C-1552-4F45-80AE-76138F8D2952}" presName="childText" presStyleLbl="revTx" presStyleIdx="0" presStyleCnt="3">
        <dgm:presLayoutVars>
          <dgm:bulletEnabled val="1"/>
        </dgm:presLayoutVars>
      </dgm:prSet>
      <dgm:spPr/>
    </dgm:pt>
    <dgm:pt modelId="{518D0AF0-B8AF-4166-8800-7EAD2B6E67D1}" type="pres">
      <dgm:prSet presAssocID="{7BFA7D19-58CA-4C06-A8D5-095BB37E2D94}" presName="parentText" presStyleLbl="node1" presStyleIdx="1" presStyleCnt="3">
        <dgm:presLayoutVars>
          <dgm:chMax val="0"/>
          <dgm:bulletEnabled val="1"/>
        </dgm:presLayoutVars>
      </dgm:prSet>
      <dgm:spPr/>
    </dgm:pt>
    <dgm:pt modelId="{30107DCF-8327-4F1D-BA03-44F6970CF3D5}" type="pres">
      <dgm:prSet presAssocID="{7BFA7D19-58CA-4C06-A8D5-095BB37E2D94}" presName="childText" presStyleLbl="revTx" presStyleIdx="1" presStyleCnt="3">
        <dgm:presLayoutVars>
          <dgm:bulletEnabled val="1"/>
        </dgm:presLayoutVars>
      </dgm:prSet>
      <dgm:spPr/>
    </dgm:pt>
    <dgm:pt modelId="{98B793E3-3BEE-48B3-BF64-AD2FC0266DE7}" type="pres">
      <dgm:prSet presAssocID="{5AD34C88-9816-4C94-86F7-D8BF06C8A65C}" presName="parentText" presStyleLbl="node1" presStyleIdx="2" presStyleCnt="3">
        <dgm:presLayoutVars>
          <dgm:chMax val="0"/>
          <dgm:bulletEnabled val="1"/>
        </dgm:presLayoutVars>
      </dgm:prSet>
      <dgm:spPr/>
    </dgm:pt>
    <dgm:pt modelId="{C57FE48C-D360-483E-97EA-E5F5EC093348}" type="pres">
      <dgm:prSet presAssocID="{5AD34C88-9816-4C94-86F7-D8BF06C8A65C}" presName="childText" presStyleLbl="revTx" presStyleIdx="2" presStyleCnt="3">
        <dgm:presLayoutVars>
          <dgm:bulletEnabled val="1"/>
        </dgm:presLayoutVars>
      </dgm:prSet>
      <dgm:spPr/>
    </dgm:pt>
  </dgm:ptLst>
  <dgm:cxnLst>
    <dgm:cxn modelId="{9E44B208-DD80-4D53-8CE9-8884593596AB}" type="presOf" srcId="{2780E821-87A5-4BC8-B3DE-40FE54618C95}" destId="{C57FE48C-D360-483E-97EA-E5F5EC093348}" srcOrd="0" destOrd="0" presId="urn:microsoft.com/office/officeart/2005/8/layout/vList2"/>
    <dgm:cxn modelId="{40CC5B17-0324-4C5A-9701-815B6097AD85}" type="presOf" srcId="{24719064-F773-47B8-BBE2-21EB544F2F87}" destId="{D7169E76-35E3-44D0-90A5-DD0C91EEE513}" srcOrd="0" destOrd="0" presId="urn:microsoft.com/office/officeart/2005/8/layout/vList2"/>
    <dgm:cxn modelId="{8B478538-30CA-49E2-9AAE-AC042AFE7A0D}" srcId="{6D6B7BF3-0191-476C-AB38-17E92965797C}" destId="{7BFA7D19-58CA-4C06-A8D5-095BB37E2D94}" srcOrd="1" destOrd="0" parTransId="{E3CF00F6-9C07-4893-933D-276C4C28BD33}" sibTransId="{A75840DE-D163-4260-9271-C8A677F4A2C4}"/>
    <dgm:cxn modelId="{6031494E-7F10-4E10-93F5-D0DCFE294814}" type="presOf" srcId="{F6EA0E3C-1552-4F45-80AE-76138F8D2952}" destId="{22D50BD1-9AF5-410D-953D-1FB347387F49}" srcOrd="0" destOrd="0" presId="urn:microsoft.com/office/officeart/2005/8/layout/vList2"/>
    <dgm:cxn modelId="{5D02AF7A-2726-4F44-8CDF-F981A9CA1591}" type="presOf" srcId="{6D6B7BF3-0191-476C-AB38-17E92965797C}" destId="{D9889A1F-188E-48FD-86A9-C58749BDEC49}" srcOrd="0" destOrd="0" presId="urn:microsoft.com/office/officeart/2005/8/layout/vList2"/>
    <dgm:cxn modelId="{69574D7B-1BAC-4DD1-91FD-08E5B9B19830}" srcId="{5AD34C88-9816-4C94-86F7-D8BF06C8A65C}" destId="{2780E821-87A5-4BC8-B3DE-40FE54618C95}" srcOrd="0" destOrd="0" parTransId="{AEC68528-88A6-49D7-809B-883198E3F665}" sibTransId="{9A046EF3-13B5-4388-9A82-3CB4FA1973D9}"/>
    <dgm:cxn modelId="{E2CC3B98-7AAE-450A-91A7-796D2B32F71B}" type="presOf" srcId="{5AD34C88-9816-4C94-86F7-D8BF06C8A65C}" destId="{98B793E3-3BEE-48B3-BF64-AD2FC0266DE7}" srcOrd="0" destOrd="0" presId="urn:microsoft.com/office/officeart/2005/8/layout/vList2"/>
    <dgm:cxn modelId="{8A16419E-5408-4818-8B40-C16670909801}" srcId="{7BFA7D19-58CA-4C06-A8D5-095BB37E2D94}" destId="{2CF39DE3-27D0-4E73-9319-A7F4C0EA5DBA}" srcOrd="0" destOrd="0" parTransId="{5FC3870E-AF3F-4E62-909C-AABB8394A998}" sibTransId="{DFE15628-3854-4564-86A3-0B2888C8B0D1}"/>
    <dgm:cxn modelId="{2F9D9CB0-D65B-4EA7-B8A4-EA27294E1B08}" type="presOf" srcId="{7BFA7D19-58CA-4C06-A8D5-095BB37E2D94}" destId="{518D0AF0-B8AF-4166-8800-7EAD2B6E67D1}" srcOrd="0" destOrd="0" presId="urn:microsoft.com/office/officeart/2005/8/layout/vList2"/>
    <dgm:cxn modelId="{A550E0BA-6489-4AB3-8CE5-7276B0CAF07E}" srcId="{6D6B7BF3-0191-476C-AB38-17E92965797C}" destId="{F6EA0E3C-1552-4F45-80AE-76138F8D2952}" srcOrd="0" destOrd="0" parTransId="{3844D1BF-F019-4412-A3BE-B86869B46A8C}" sibTransId="{F5EC4925-2FDD-438A-8ED5-69661F7EE893}"/>
    <dgm:cxn modelId="{1D4747CB-83BE-42A0-AAF7-FF0290EBA1B8}" srcId="{F6EA0E3C-1552-4F45-80AE-76138F8D2952}" destId="{24719064-F773-47B8-BBE2-21EB544F2F87}" srcOrd="0" destOrd="0" parTransId="{AC8F073D-DB59-4FE5-BB4E-98B953B8931B}" sibTransId="{239812F6-37D6-4E58-9967-8327D6FD94DF}"/>
    <dgm:cxn modelId="{D264C1CC-FDF2-4A6C-B33E-B9F316A3CE93}" type="presOf" srcId="{2CF39DE3-27D0-4E73-9319-A7F4C0EA5DBA}" destId="{30107DCF-8327-4F1D-BA03-44F6970CF3D5}" srcOrd="0" destOrd="0" presId="urn:microsoft.com/office/officeart/2005/8/layout/vList2"/>
    <dgm:cxn modelId="{019C11F2-B36E-4A25-8F8F-1759B9FB765F}" srcId="{6D6B7BF3-0191-476C-AB38-17E92965797C}" destId="{5AD34C88-9816-4C94-86F7-D8BF06C8A65C}" srcOrd="2" destOrd="0" parTransId="{327E5BAD-5491-430B-8B2A-180C85B9B3C8}" sibTransId="{31BD9BBB-38E0-4EC0-AEFA-92D8562907C2}"/>
    <dgm:cxn modelId="{90022F3D-C09E-455A-B602-3EF5DAB76758}" type="presParOf" srcId="{D9889A1F-188E-48FD-86A9-C58749BDEC49}" destId="{22D50BD1-9AF5-410D-953D-1FB347387F49}" srcOrd="0" destOrd="0" presId="urn:microsoft.com/office/officeart/2005/8/layout/vList2"/>
    <dgm:cxn modelId="{4BBAD5EB-CCBE-4035-97EC-C957DABC4BFF}" type="presParOf" srcId="{D9889A1F-188E-48FD-86A9-C58749BDEC49}" destId="{D7169E76-35E3-44D0-90A5-DD0C91EEE513}" srcOrd="1" destOrd="0" presId="urn:microsoft.com/office/officeart/2005/8/layout/vList2"/>
    <dgm:cxn modelId="{388F7B7A-FFD9-4A64-A1B5-77F043DE401B}" type="presParOf" srcId="{D9889A1F-188E-48FD-86A9-C58749BDEC49}" destId="{518D0AF0-B8AF-4166-8800-7EAD2B6E67D1}" srcOrd="2" destOrd="0" presId="urn:microsoft.com/office/officeart/2005/8/layout/vList2"/>
    <dgm:cxn modelId="{209D8CCC-F730-423D-AEDA-7DE611FAF1B7}" type="presParOf" srcId="{D9889A1F-188E-48FD-86A9-C58749BDEC49}" destId="{30107DCF-8327-4F1D-BA03-44F6970CF3D5}" srcOrd="3" destOrd="0" presId="urn:microsoft.com/office/officeart/2005/8/layout/vList2"/>
    <dgm:cxn modelId="{F97D00AD-EF11-458E-AAE7-72D5C6E02372}" type="presParOf" srcId="{D9889A1F-188E-48FD-86A9-C58749BDEC49}" destId="{98B793E3-3BEE-48B3-BF64-AD2FC0266DE7}" srcOrd="4" destOrd="0" presId="urn:microsoft.com/office/officeart/2005/8/layout/vList2"/>
    <dgm:cxn modelId="{E7FF6A1E-7A1B-46A0-8B23-DC5CB3397CAF}" type="presParOf" srcId="{D9889A1F-188E-48FD-86A9-C58749BDEC49}" destId="{C57FE48C-D360-483E-97EA-E5F5EC093348}"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285F5D-ADE7-437E-8F84-807A04A827FC}" type="doc">
      <dgm:prSet loTypeId="urn:microsoft.com/office/officeart/2009/3/layout/StepUpProcess" loCatId="process" qsTypeId="urn:microsoft.com/office/officeart/2005/8/quickstyle/simple5" qsCatId="simple" csTypeId="urn:microsoft.com/office/officeart/2005/8/colors/accent1_2" csCatId="accent1" phldr="1"/>
      <dgm:spPr/>
      <dgm:t>
        <a:bodyPr/>
        <a:lstStyle/>
        <a:p>
          <a:endParaRPr kumimoji="1" lang="ja-JP" altLang="en-US"/>
        </a:p>
      </dgm:t>
    </dgm:pt>
    <dgm:pt modelId="{DC7864A1-F78C-4AB8-946A-1E4076947F4B}">
      <dgm:prSet phldrT="[テキスト]" custT="1"/>
      <dgm:spPr/>
      <dgm:t>
        <a:bodyPr/>
        <a:lstStyle/>
        <a:p>
          <a:r>
            <a:rPr kumimoji="1" lang="ja-JP" altLang="en-US" sz="2000" dirty="0"/>
            <a:t>見つけられること</a:t>
          </a:r>
        </a:p>
      </dgm:t>
    </dgm:pt>
    <dgm:pt modelId="{4DB56C3B-EDD9-4849-8E31-4636260B691A}" type="parTrans" cxnId="{3411E240-9750-4B37-B893-909D05CF1BB1}">
      <dgm:prSet/>
      <dgm:spPr/>
      <dgm:t>
        <a:bodyPr/>
        <a:lstStyle/>
        <a:p>
          <a:endParaRPr kumimoji="1" lang="ja-JP" altLang="en-US" sz="1200"/>
        </a:p>
      </dgm:t>
    </dgm:pt>
    <dgm:pt modelId="{CF6D3E81-5126-49CB-A255-55417C23F20B}" type="sibTrans" cxnId="{3411E240-9750-4B37-B893-909D05CF1BB1}">
      <dgm:prSet/>
      <dgm:spPr/>
      <dgm:t>
        <a:bodyPr/>
        <a:lstStyle/>
        <a:p>
          <a:endParaRPr kumimoji="1" lang="ja-JP" altLang="en-US" sz="1200"/>
        </a:p>
      </dgm:t>
    </dgm:pt>
    <dgm:pt modelId="{266E20AD-B7D1-4893-B418-51E7D6C237D4}">
      <dgm:prSet phldrT="[テキスト]" custT="1"/>
      <dgm:spPr/>
      <dgm:t>
        <a:bodyPr/>
        <a:lstStyle/>
        <a:p>
          <a:r>
            <a:rPr kumimoji="1" lang="ja-JP" altLang="en-US" sz="2000" dirty="0"/>
            <a:t>使えること</a:t>
          </a:r>
        </a:p>
      </dgm:t>
    </dgm:pt>
    <dgm:pt modelId="{72FE742A-F917-4F7F-8A3F-197BA46BB0CF}" type="parTrans" cxnId="{7A428D76-ECB2-4F2D-B27B-07F2AE548FA2}">
      <dgm:prSet/>
      <dgm:spPr/>
      <dgm:t>
        <a:bodyPr/>
        <a:lstStyle/>
        <a:p>
          <a:endParaRPr kumimoji="1" lang="ja-JP" altLang="en-US" sz="1200"/>
        </a:p>
      </dgm:t>
    </dgm:pt>
    <dgm:pt modelId="{9F5E9CA3-1143-4268-9323-6D8228BE475F}" type="sibTrans" cxnId="{7A428D76-ECB2-4F2D-B27B-07F2AE548FA2}">
      <dgm:prSet/>
      <dgm:spPr/>
      <dgm:t>
        <a:bodyPr/>
        <a:lstStyle/>
        <a:p>
          <a:endParaRPr kumimoji="1" lang="ja-JP" altLang="en-US" sz="1200"/>
        </a:p>
      </dgm:t>
    </dgm:pt>
    <dgm:pt modelId="{16334860-DBE8-417C-A232-3519B1A95FDA}">
      <dgm:prSet phldrT="[テキスト]" custT="1"/>
      <dgm:spPr/>
      <dgm:t>
        <a:bodyPr/>
        <a:lstStyle/>
        <a:p>
          <a:r>
            <a:rPr kumimoji="1" lang="ja-JP" altLang="en-US" sz="2000" dirty="0"/>
            <a:t>自動処理できること</a:t>
          </a:r>
        </a:p>
      </dgm:t>
    </dgm:pt>
    <dgm:pt modelId="{7B02606B-B94A-4D4C-9974-9FF4F5044DED}" type="parTrans" cxnId="{B28B0A32-35C5-4464-849D-A9DF3C4828CB}">
      <dgm:prSet/>
      <dgm:spPr/>
      <dgm:t>
        <a:bodyPr/>
        <a:lstStyle/>
        <a:p>
          <a:endParaRPr kumimoji="1" lang="ja-JP" altLang="en-US" sz="1200"/>
        </a:p>
      </dgm:t>
    </dgm:pt>
    <dgm:pt modelId="{F1083085-0F82-4A12-8FC1-BE98E34AB92F}" type="sibTrans" cxnId="{B28B0A32-35C5-4464-849D-A9DF3C4828CB}">
      <dgm:prSet/>
      <dgm:spPr/>
      <dgm:t>
        <a:bodyPr/>
        <a:lstStyle/>
        <a:p>
          <a:endParaRPr kumimoji="1" lang="ja-JP" altLang="en-US" sz="1200"/>
        </a:p>
      </dgm:t>
    </dgm:pt>
    <dgm:pt modelId="{0B104675-E3C0-4650-A911-F3E069EFF97B}">
      <dgm:prSet phldrT="[テキスト]" custT="1"/>
      <dgm:spPr/>
      <dgm:t>
        <a:bodyPr/>
        <a:lstStyle/>
        <a:p>
          <a:r>
            <a:rPr kumimoji="1" lang="ja-JP" altLang="en-US" sz="2000" dirty="0"/>
            <a:t>ＡＩ等で解析ができること</a:t>
          </a:r>
        </a:p>
      </dgm:t>
    </dgm:pt>
    <dgm:pt modelId="{507E4E61-535A-4DE7-AFD6-32F51481BA8A}" type="parTrans" cxnId="{3E3C8638-534C-40E3-9121-8D58DCFA499C}">
      <dgm:prSet/>
      <dgm:spPr/>
      <dgm:t>
        <a:bodyPr/>
        <a:lstStyle/>
        <a:p>
          <a:endParaRPr kumimoji="1" lang="ja-JP" altLang="en-US" sz="1200"/>
        </a:p>
      </dgm:t>
    </dgm:pt>
    <dgm:pt modelId="{0CA9C8EB-A068-4982-8215-CCA151555ADC}" type="sibTrans" cxnId="{3E3C8638-534C-40E3-9121-8D58DCFA499C}">
      <dgm:prSet/>
      <dgm:spPr/>
      <dgm:t>
        <a:bodyPr/>
        <a:lstStyle/>
        <a:p>
          <a:endParaRPr kumimoji="1" lang="ja-JP" altLang="en-US" sz="1200"/>
        </a:p>
      </dgm:t>
    </dgm:pt>
    <dgm:pt modelId="{90AB0258-3393-4028-BB9F-4837C0A05D3F}" type="pres">
      <dgm:prSet presAssocID="{4C285F5D-ADE7-437E-8F84-807A04A827FC}" presName="rootnode" presStyleCnt="0">
        <dgm:presLayoutVars>
          <dgm:chMax/>
          <dgm:chPref/>
          <dgm:dir/>
          <dgm:animLvl val="lvl"/>
        </dgm:presLayoutVars>
      </dgm:prSet>
      <dgm:spPr/>
    </dgm:pt>
    <dgm:pt modelId="{AC0FE3B5-1DD8-4A53-A155-5A473F900E55}" type="pres">
      <dgm:prSet presAssocID="{DC7864A1-F78C-4AB8-946A-1E4076947F4B}" presName="composite" presStyleCnt="0"/>
      <dgm:spPr/>
    </dgm:pt>
    <dgm:pt modelId="{FB6AC5DB-2C7F-40AE-B209-B4361D57D592}" type="pres">
      <dgm:prSet presAssocID="{DC7864A1-F78C-4AB8-946A-1E4076947F4B}" presName="LShape" presStyleLbl="alignNode1" presStyleIdx="0" presStyleCnt="7"/>
      <dgm:spPr/>
    </dgm:pt>
    <dgm:pt modelId="{FD8D186B-38CA-4C09-8FDB-5E188DFFBAC1}" type="pres">
      <dgm:prSet presAssocID="{DC7864A1-F78C-4AB8-946A-1E4076947F4B}" presName="ParentText" presStyleLbl="revTx" presStyleIdx="0" presStyleCnt="4">
        <dgm:presLayoutVars>
          <dgm:chMax val="0"/>
          <dgm:chPref val="0"/>
          <dgm:bulletEnabled val="1"/>
        </dgm:presLayoutVars>
      </dgm:prSet>
      <dgm:spPr/>
    </dgm:pt>
    <dgm:pt modelId="{D7A23B2E-6E1C-48F4-AE73-14D103F63012}" type="pres">
      <dgm:prSet presAssocID="{DC7864A1-F78C-4AB8-946A-1E4076947F4B}" presName="Triangle" presStyleLbl="alignNode1" presStyleIdx="1" presStyleCnt="7"/>
      <dgm:spPr/>
    </dgm:pt>
    <dgm:pt modelId="{707FBFD4-28EB-4DEF-A654-88DFD1B48735}" type="pres">
      <dgm:prSet presAssocID="{CF6D3E81-5126-49CB-A255-55417C23F20B}" presName="sibTrans" presStyleCnt="0"/>
      <dgm:spPr/>
    </dgm:pt>
    <dgm:pt modelId="{08A2767D-D8AE-4377-93A1-B1AC4C09B31E}" type="pres">
      <dgm:prSet presAssocID="{CF6D3E81-5126-49CB-A255-55417C23F20B}" presName="space" presStyleCnt="0"/>
      <dgm:spPr/>
    </dgm:pt>
    <dgm:pt modelId="{955C318B-DD16-4D1A-92F5-DDFC615C690C}" type="pres">
      <dgm:prSet presAssocID="{266E20AD-B7D1-4893-B418-51E7D6C237D4}" presName="composite" presStyleCnt="0"/>
      <dgm:spPr/>
    </dgm:pt>
    <dgm:pt modelId="{5DDCFE76-27E5-43A7-8F41-8F47EF2E6E80}" type="pres">
      <dgm:prSet presAssocID="{266E20AD-B7D1-4893-B418-51E7D6C237D4}" presName="LShape" presStyleLbl="alignNode1" presStyleIdx="2" presStyleCnt="7"/>
      <dgm:spPr/>
    </dgm:pt>
    <dgm:pt modelId="{15ED9E2C-E990-4948-8F2B-51F817A45CF9}" type="pres">
      <dgm:prSet presAssocID="{266E20AD-B7D1-4893-B418-51E7D6C237D4}" presName="ParentText" presStyleLbl="revTx" presStyleIdx="1" presStyleCnt="4">
        <dgm:presLayoutVars>
          <dgm:chMax val="0"/>
          <dgm:chPref val="0"/>
          <dgm:bulletEnabled val="1"/>
        </dgm:presLayoutVars>
      </dgm:prSet>
      <dgm:spPr/>
    </dgm:pt>
    <dgm:pt modelId="{16783A57-7622-4C5F-AC2E-97CF2BD995B4}" type="pres">
      <dgm:prSet presAssocID="{266E20AD-B7D1-4893-B418-51E7D6C237D4}" presName="Triangle" presStyleLbl="alignNode1" presStyleIdx="3" presStyleCnt="7"/>
      <dgm:spPr/>
    </dgm:pt>
    <dgm:pt modelId="{DF51F48F-08BF-4B7F-9702-1846188ABBBB}" type="pres">
      <dgm:prSet presAssocID="{9F5E9CA3-1143-4268-9323-6D8228BE475F}" presName="sibTrans" presStyleCnt="0"/>
      <dgm:spPr/>
    </dgm:pt>
    <dgm:pt modelId="{8F082F5F-36AA-4352-A78F-3BA2D1F19D81}" type="pres">
      <dgm:prSet presAssocID="{9F5E9CA3-1143-4268-9323-6D8228BE475F}" presName="space" presStyleCnt="0"/>
      <dgm:spPr/>
    </dgm:pt>
    <dgm:pt modelId="{141E02A1-75DA-4D79-9998-04542D8539F7}" type="pres">
      <dgm:prSet presAssocID="{16334860-DBE8-417C-A232-3519B1A95FDA}" presName="composite" presStyleCnt="0"/>
      <dgm:spPr/>
    </dgm:pt>
    <dgm:pt modelId="{72AA5E9A-FF7C-45E0-828E-0AE9129F96D5}" type="pres">
      <dgm:prSet presAssocID="{16334860-DBE8-417C-A232-3519B1A95FDA}" presName="LShape" presStyleLbl="alignNode1" presStyleIdx="4" presStyleCnt="7"/>
      <dgm:spPr/>
    </dgm:pt>
    <dgm:pt modelId="{AFA7A18C-432C-4EF8-9501-31F9C449F059}" type="pres">
      <dgm:prSet presAssocID="{16334860-DBE8-417C-A232-3519B1A95FDA}" presName="ParentText" presStyleLbl="revTx" presStyleIdx="2" presStyleCnt="4">
        <dgm:presLayoutVars>
          <dgm:chMax val="0"/>
          <dgm:chPref val="0"/>
          <dgm:bulletEnabled val="1"/>
        </dgm:presLayoutVars>
      </dgm:prSet>
      <dgm:spPr/>
    </dgm:pt>
    <dgm:pt modelId="{41783545-89E6-452B-81CB-2FA59166EDE4}" type="pres">
      <dgm:prSet presAssocID="{16334860-DBE8-417C-A232-3519B1A95FDA}" presName="Triangle" presStyleLbl="alignNode1" presStyleIdx="5" presStyleCnt="7"/>
      <dgm:spPr/>
    </dgm:pt>
    <dgm:pt modelId="{3BB7C1DE-5EBA-4FB8-ADBF-A0A25B7767A3}" type="pres">
      <dgm:prSet presAssocID="{F1083085-0F82-4A12-8FC1-BE98E34AB92F}" presName="sibTrans" presStyleCnt="0"/>
      <dgm:spPr/>
    </dgm:pt>
    <dgm:pt modelId="{14FDF2FC-DACE-4890-8B86-D7FB750BF701}" type="pres">
      <dgm:prSet presAssocID="{F1083085-0F82-4A12-8FC1-BE98E34AB92F}" presName="space" presStyleCnt="0"/>
      <dgm:spPr/>
    </dgm:pt>
    <dgm:pt modelId="{028A37D2-AC56-4F6E-B6C9-758B03987868}" type="pres">
      <dgm:prSet presAssocID="{0B104675-E3C0-4650-A911-F3E069EFF97B}" presName="composite" presStyleCnt="0"/>
      <dgm:spPr/>
    </dgm:pt>
    <dgm:pt modelId="{02892B87-E353-4899-9DA2-6F1496C7B757}" type="pres">
      <dgm:prSet presAssocID="{0B104675-E3C0-4650-A911-F3E069EFF97B}" presName="LShape" presStyleLbl="alignNode1" presStyleIdx="6" presStyleCnt="7"/>
      <dgm:spPr/>
    </dgm:pt>
    <dgm:pt modelId="{B64058A5-97F2-4306-A5B2-011FF3DA339E}" type="pres">
      <dgm:prSet presAssocID="{0B104675-E3C0-4650-A911-F3E069EFF97B}" presName="ParentText" presStyleLbl="revTx" presStyleIdx="3" presStyleCnt="4">
        <dgm:presLayoutVars>
          <dgm:chMax val="0"/>
          <dgm:chPref val="0"/>
          <dgm:bulletEnabled val="1"/>
        </dgm:presLayoutVars>
      </dgm:prSet>
      <dgm:spPr/>
    </dgm:pt>
  </dgm:ptLst>
  <dgm:cxnLst>
    <dgm:cxn modelId="{7A767B27-A750-4BE3-B076-EC6588E2EC4B}" type="presOf" srcId="{DC7864A1-F78C-4AB8-946A-1E4076947F4B}" destId="{FD8D186B-38CA-4C09-8FDB-5E188DFFBAC1}" srcOrd="0" destOrd="0" presId="urn:microsoft.com/office/officeart/2009/3/layout/StepUpProcess"/>
    <dgm:cxn modelId="{B28B0A32-35C5-4464-849D-A9DF3C4828CB}" srcId="{4C285F5D-ADE7-437E-8F84-807A04A827FC}" destId="{16334860-DBE8-417C-A232-3519B1A95FDA}" srcOrd="2" destOrd="0" parTransId="{7B02606B-B94A-4D4C-9974-9FF4F5044DED}" sibTransId="{F1083085-0F82-4A12-8FC1-BE98E34AB92F}"/>
    <dgm:cxn modelId="{9CB77838-A3E8-4241-B07D-00274FE7381C}" type="presOf" srcId="{4C285F5D-ADE7-437E-8F84-807A04A827FC}" destId="{90AB0258-3393-4028-BB9F-4837C0A05D3F}" srcOrd="0" destOrd="0" presId="urn:microsoft.com/office/officeart/2009/3/layout/StepUpProcess"/>
    <dgm:cxn modelId="{3E3C8638-534C-40E3-9121-8D58DCFA499C}" srcId="{4C285F5D-ADE7-437E-8F84-807A04A827FC}" destId="{0B104675-E3C0-4650-A911-F3E069EFF97B}" srcOrd="3" destOrd="0" parTransId="{507E4E61-535A-4DE7-AFD6-32F51481BA8A}" sibTransId="{0CA9C8EB-A068-4982-8215-CCA151555ADC}"/>
    <dgm:cxn modelId="{3411E240-9750-4B37-B893-909D05CF1BB1}" srcId="{4C285F5D-ADE7-437E-8F84-807A04A827FC}" destId="{DC7864A1-F78C-4AB8-946A-1E4076947F4B}" srcOrd="0" destOrd="0" parTransId="{4DB56C3B-EDD9-4849-8E31-4636260B691A}" sibTransId="{CF6D3E81-5126-49CB-A255-55417C23F20B}"/>
    <dgm:cxn modelId="{EF660452-F111-49DE-A45B-71B6F454F87E}" type="presOf" srcId="{16334860-DBE8-417C-A232-3519B1A95FDA}" destId="{AFA7A18C-432C-4EF8-9501-31F9C449F059}" srcOrd="0" destOrd="0" presId="urn:microsoft.com/office/officeart/2009/3/layout/StepUpProcess"/>
    <dgm:cxn modelId="{7A428D76-ECB2-4F2D-B27B-07F2AE548FA2}" srcId="{4C285F5D-ADE7-437E-8F84-807A04A827FC}" destId="{266E20AD-B7D1-4893-B418-51E7D6C237D4}" srcOrd="1" destOrd="0" parTransId="{72FE742A-F917-4F7F-8A3F-197BA46BB0CF}" sibTransId="{9F5E9CA3-1143-4268-9323-6D8228BE475F}"/>
    <dgm:cxn modelId="{B3F0A485-B1B1-461E-AFCF-676472205B01}" type="presOf" srcId="{0B104675-E3C0-4650-A911-F3E069EFF97B}" destId="{B64058A5-97F2-4306-A5B2-011FF3DA339E}" srcOrd="0" destOrd="0" presId="urn:microsoft.com/office/officeart/2009/3/layout/StepUpProcess"/>
    <dgm:cxn modelId="{FF2EC68C-5AF7-4823-B625-1938E1ABAFC8}" type="presOf" srcId="{266E20AD-B7D1-4893-B418-51E7D6C237D4}" destId="{15ED9E2C-E990-4948-8F2B-51F817A45CF9}" srcOrd="0" destOrd="0" presId="urn:microsoft.com/office/officeart/2009/3/layout/StepUpProcess"/>
    <dgm:cxn modelId="{D98AF905-32C9-4E3D-8850-84AA31F9F880}" type="presParOf" srcId="{90AB0258-3393-4028-BB9F-4837C0A05D3F}" destId="{AC0FE3B5-1DD8-4A53-A155-5A473F900E55}" srcOrd="0" destOrd="0" presId="urn:microsoft.com/office/officeart/2009/3/layout/StepUpProcess"/>
    <dgm:cxn modelId="{C730E9A5-46E8-450A-9A75-F0B4DB4A2068}" type="presParOf" srcId="{AC0FE3B5-1DD8-4A53-A155-5A473F900E55}" destId="{FB6AC5DB-2C7F-40AE-B209-B4361D57D592}" srcOrd="0" destOrd="0" presId="urn:microsoft.com/office/officeart/2009/3/layout/StepUpProcess"/>
    <dgm:cxn modelId="{C468A76C-BCB8-443D-83E2-A5BDB567B580}" type="presParOf" srcId="{AC0FE3B5-1DD8-4A53-A155-5A473F900E55}" destId="{FD8D186B-38CA-4C09-8FDB-5E188DFFBAC1}" srcOrd="1" destOrd="0" presId="urn:microsoft.com/office/officeart/2009/3/layout/StepUpProcess"/>
    <dgm:cxn modelId="{5E041254-75F3-4D23-B04E-9D7C3A12C9D6}" type="presParOf" srcId="{AC0FE3B5-1DD8-4A53-A155-5A473F900E55}" destId="{D7A23B2E-6E1C-48F4-AE73-14D103F63012}" srcOrd="2" destOrd="0" presId="urn:microsoft.com/office/officeart/2009/3/layout/StepUpProcess"/>
    <dgm:cxn modelId="{B09E3EA3-1B04-4248-B971-742DFACFEB11}" type="presParOf" srcId="{90AB0258-3393-4028-BB9F-4837C0A05D3F}" destId="{707FBFD4-28EB-4DEF-A654-88DFD1B48735}" srcOrd="1" destOrd="0" presId="urn:microsoft.com/office/officeart/2009/3/layout/StepUpProcess"/>
    <dgm:cxn modelId="{3D195603-51CA-44E4-B9E0-7F8C638E36D6}" type="presParOf" srcId="{707FBFD4-28EB-4DEF-A654-88DFD1B48735}" destId="{08A2767D-D8AE-4377-93A1-B1AC4C09B31E}" srcOrd="0" destOrd="0" presId="urn:microsoft.com/office/officeart/2009/3/layout/StepUpProcess"/>
    <dgm:cxn modelId="{BA48B484-5EE8-429C-8032-704E5BB6102E}" type="presParOf" srcId="{90AB0258-3393-4028-BB9F-4837C0A05D3F}" destId="{955C318B-DD16-4D1A-92F5-DDFC615C690C}" srcOrd="2" destOrd="0" presId="urn:microsoft.com/office/officeart/2009/3/layout/StepUpProcess"/>
    <dgm:cxn modelId="{5B92985E-6B93-4C9C-9E1D-C73D3E0DFA46}" type="presParOf" srcId="{955C318B-DD16-4D1A-92F5-DDFC615C690C}" destId="{5DDCFE76-27E5-43A7-8F41-8F47EF2E6E80}" srcOrd="0" destOrd="0" presId="urn:microsoft.com/office/officeart/2009/3/layout/StepUpProcess"/>
    <dgm:cxn modelId="{C15F7FC6-2889-4BBC-82DD-BA0DD292697D}" type="presParOf" srcId="{955C318B-DD16-4D1A-92F5-DDFC615C690C}" destId="{15ED9E2C-E990-4948-8F2B-51F817A45CF9}" srcOrd="1" destOrd="0" presId="urn:microsoft.com/office/officeart/2009/3/layout/StepUpProcess"/>
    <dgm:cxn modelId="{5B09DB22-CD2D-41D9-9A41-77070A126189}" type="presParOf" srcId="{955C318B-DD16-4D1A-92F5-DDFC615C690C}" destId="{16783A57-7622-4C5F-AC2E-97CF2BD995B4}" srcOrd="2" destOrd="0" presId="urn:microsoft.com/office/officeart/2009/3/layout/StepUpProcess"/>
    <dgm:cxn modelId="{9EEC23BD-3570-4638-9141-689993B63E20}" type="presParOf" srcId="{90AB0258-3393-4028-BB9F-4837C0A05D3F}" destId="{DF51F48F-08BF-4B7F-9702-1846188ABBBB}" srcOrd="3" destOrd="0" presId="urn:microsoft.com/office/officeart/2009/3/layout/StepUpProcess"/>
    <dgm:cxn modelId="{94E2F503-71C6-4389-BB35-30E52E943450}" type="presParOf" srcId="{DF51F48F-08BF-4B7F-9702-1846188ABBBB}" destId="{8F082F5F-36AA-4352-A78F-3BA2D1F19D81}" srcOrd="0" destOrd="0" presId="urn:microsoft.com/office/officeart/2009/3/layout/StepUpProcess"/>
    <dgm:cxn modelId="{DD1A025E-328A-4EF0-9E8F-0DFA2E457B54}" type="presParOf" srcId="{90AB0258-3393-4028-BB9F-4837C0A05D3F}" destId="{141E02A1-75DA-4D79-9998-04542D8539F7}" srcOrd="4" destOrd="0" presId="urn:microsoft.com/office/officeart/2009/3/layout/StepUpProcess"/>
    <dgm:cxn modelId="{2F245EBB-CFE4-47A4-B2D9-8616D234963C}" type="presParOf" srcId="{141E02A1-75DA-4D79-9998-04542D8539F7}" destId="{72AA5E9A-FF7C-45E0-828E-0AE9129F96D5}" srcOrd="0" destOrd="0" presId="urn:microsoft.com/office/officeart/2009/3/layout/StepUpProcess"/>
    <dgm:cxn modelId="{87583866-8525-4501-8548-CD476E1C2CD1}" type="presParOf" srcId="{141E02A1-75DA-4D79-9998-04542D8539F7}" destId="{AFA7A18C-432C-4EF8-9501-31F9C449F059}" srcOrd="1" destOrd="0" presId="urn:microsoft.com/office/officeart/2009/3/layout/StepUpProcess"/>
    <dgm:cxn modelId="{CD335AB3-F66E-4A3C-B8FF-F6AA82A93B30}" type="presParOf" srcId="{141E02A1-75DA-4D79-9998-04542D8539F7}" destId="{41783545-89E6-452B-81CB-2FA59166EDE4}" srcOrd="2" destOrd="0" presId="urn:microsoft.com/office/officeart/2009/3/layout/StepUpProcess"/>
    <dgm:cxn modelId="{77EF6D6E-F916-4A0F-A303-C3522F254057}" type="presParOf" srcId="{90AB0258-3393-4028-BB9F-4837C0A05D3F}" destId="{3BB7C1DE-5EBA-4FB8-ADBF-A0A25B7767A3}" srcOrd="5" destOrd="0" presId="urn:microsoft.com/office/officeart/2009/3/layout/StepUpProcess"/>
    <dgm:cxn modelId="{29DDDDC1-0687-433F-AD29-A0994264AF9D}" type="presParOf" srcId="{3BB7C1DE-5EBA-4FB8-ADBF-A0A25B7767A3}" destId="{14FDF2FC-DACE-4890-8B86-D7FB750BF701}" srcOrd="0" destOrd="0" presId="urn:microsoft.com/office/officeart/2009/3/layout/StepUpProcess"/>
    <dgm:cxn modelId="{18F3B158-D455-4E67-B65E-22A41D0DC8EB}" type="presParOf" srcId="{90AB0258-3393-4028-BB9F-4837C0A05D3F}" destId="{028A37D2-AC56-4F6E-B6C9-758B03987868}" srcOrd="6" destOrd="0" presId="urn:microsoft.com/office/officeart/2009/3/layout/StepUpProcess"/>
    <dgm:cxn modelId="{75C02BA3-5A04-4DDF-BE05-82BC51304330}" type="presParOf" srcId="{028A37D2-AC56-4F6E-B6C9-758B03987868}" destId="{02892B87-E353-4899-9DA2-6F1496C7B757}" srcOrd="0" destOrd="0" presId="urn:microsoft.com/office/officeart/2009/3/layout/StepUpProcess"/>
    <dgm:cxn modelId="{55E9C7EA-516E-4CE4-BE09-C7C39BBB1577}" type="presParOf" srcId="{028A37D2-AC56-4F6E-B6C9-758B03987868}" destId="{B64058A5-97F2-4306-A5B2-011FF3DA339E}"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2C7AAE-8906-46C5-BDBC-7E7ECCB338D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kumimoji="1" lang="ja-JP" altLang="en-US"/>
        </a:p>
      </dgm:t>
    </dgm:pt>
    <dgm:pt modelId="{C98B2D24-FCB8-47CC-B9D1-444F470B0753}">
      <dgm:prSet phldrT="[テキスト]"/>
      <dgm:spPr/>
      <dgm:t>
        <a:bodyPr/>
        <a:lstStyle/>
        <a:p>
          <a:r>
            <a:rPr kumimoji="1" lang="ja-JP" altLang="en-US" dirty="0"/>
            <a:t>設計コストや時間の削減</a:t>
          </a:r>
        </a:p>
      </dgm:t>
    </dgm:pt>
    <dgm:pt modelId="{51B335D0-A05C-4767-BD06-52A4F3D14F19}" type="parTrans" cxnId="{A2319D4C-9DC7-4A51-8EF4-9FC5D1CF16C7}">
      <dgm:prSet/>
      <dgm:spPr/>
      <dgm:t>
        <a:bodyPr/>
        <a:lstStyle/>
        <a:p>
          <a:endParaRPr kumimoji="1" lang="ja-JP" altLang="en-US"/>
        </a:p>
      </dgm:t>
    </dgm:pt>
    <dgm:pt modelId="{729D9F0B-5CA0-449E-AFF3-D75D68F9DD25}" type="sibTrans" cxnId="{A2319D4C-9DC7-4A51-8EF4-9FC5D1CF16C7}">
      <dgm:prSet/>
      <dgm:spPr/>
      <dgm:t>
        <a:bodyPr/>
        <a:lstStyle/>
        <a:p>
          <a:endParaRPr kumimoji="1" lang="ja-JP" altLang="en-US"/>
        </a:p>
      </dgm:t>
    </dgm:pt>
    <dgm:pt modelId="{AE970473-EC08-45FF-9002-F9F1CB2501FA}">
      <dgm:prSet phldrT="[テキスト]"/>
      <dgm:spPr/>
      <dgm:t>
        <a:bodyPr/>
        <a:lstStyle/>
        <a:p>
          <a:r>
            <a:rPr kumimoji="1" lang="ja-JP" altLang="en-US" dirty="0"/>
            <a:t>連携の容易さ、拡張性の向上</a:t>
          </a:r>
        </a:p>
      </dgm:t>
    </dgm:pt>
    <dgm:pt modelId="{30A10CFE-9542-45BF-A7DE-EE92A47F1B03}" type="parTrans" cxnId="{35C570FD-E6B0-42E6-8ADB-5D8B900A029B}">
      <dgm:prSet/>
      <dgm:spPr/>
      <dgm:t>
        <a:bodyPr/>
        <a:lstStyle/>
        <a:p>
          <a:endParaRPr kumimoji="1" lang="ja-JP" altLang="en-US"/>
        </a:p>
      </dgm:t>
    </dgm:pt>
    <dgm:pt modelId="{C2F2AFA3-AF0C-4CA7-B54D-D8DAF9EA23A2}" type="sibTrans" cxnId="{35C570FD-E6B0-42E6-8ADB-5D8B900A029B}">
      <dgm:prSet/>
      <dgm:spPr/>
      <dgm:t>
        <a:bodyPr/>
        <a:lstStyle/>
        <a:p>
          <a:endParaRPr kumimoji="1" lang="ja-JP" altLang="en-US"/>
        </a:p>
      </dgm:t>
    </dgm:pt>
    <dgm:pt modelId="{CDC4FE29-782D-47A3-BE0E-4D2B99C04DAC}">
      <dgm:prSet phldrT="[テキスト]"/>
      <dgm:spPr/>
      <dgm:t>
        <a:bodyPr/>
        <a:lstStyle/>
        <a:p>
          <a:r>
            <a:rPr kumimoji="1" lang="ja-JP" altLang="en-US" dirty="0"/>
            <a:t>申請者の利便性向上</a:t>
          </a:r>
        </a:p>
      </dgm:t>
    </dgm:pt>
    <dgm:pt modelId="{53DB3741-E284-4677-A599-BF16E87CF6DB}" type="parTrans" cxnId="{CC1B4FA7-C08E-40D2-8001-11142E3A0462}">
      <dgm:prSet/>
      <dgm:spPr/>
      <dgm:t>
        <a:bodyPr/>
        <a:lstStyle/>
        <a:p>
          <a:endParaRPr kumimoji="1" lang="ja-JP" altLang="en-US"/>
        </a:p>
      </dgm:t>
    </dgm:pt>
    <dgm:pt modelId="{5A4F7D15-D8AB-4784-B6E5-AB06B054F686}" type="sibTrans" cxnId="{CC1B4FA7-C08E-40D2-8001-11142E3A0462}">
      <dgm:prSet/>
      <dgm:spPr/>
      <dgm:t>
        <a:bodyPr/>
        <a:lstStyle/>
        <a:p>
          <a:endParaRPr kumimoji="1" lang="ja-JP" altLang="en-US"/>
        </a:p>
      </dgm:t>
    </dgm:pt>
    <dgm:pt modelId="{0C432D64-7783-4E8B-B535-80EF2F12BBB8}" type="pres">
      <dgm:prSet presAssocID="{C52C7AAE-8906-46C5-BDBC-7E7ECCB338D7}" presName="Name0" presStyleCnt="0">
        <dgm:presLayoutVars>
          <dgm:chMax val="7"/>
          <dgm:chPref val="7"/>
          <dgm:dir/>
        </dgm:presLayoutVars>
      </dgm:prSet>
      <dgm:spPr/>
    </dgm:pt>
    <dgm:pt modelId="{99F6BECE-8E0D-4769-A809-C4A487BB4D61}" type="pres">
      <dgm:prSet presAssocID="{C52C7AAE-8906-46C5-BDBC-7E7ECCB338D7}" presName="Name1" presStyleCnt="0"/>
      <dgm:spPr/>
    </dgm:pt>
    <dgm:pt modelId="{BB00BA71-84E7-471C-8D29-2A09649FE1B7}" type="pres">
      <dgm:prSet presAssocID="{C52C7AAE-8906-46C5-BDBC-7E7ECCB338D7}" presName="cycle" presStyleCnt="0"/>
      <dgm:spPr/>
    </dgm:pt>
    <dgm:pt modelId="{B31DF587-B1CA-492A-9322-C7CE552E439C}" type="pres">
      <dgm:prSet presAssocID="{C52C7AAE-8906-46C5-BDBC-7E7ECCB338D7}" presName="srcNode" presStyleLbl="node1" presStyleIdx="0" presStyleCnt="3"/>
      <dgm:spPr/>
    </dgm:pt>
    <dgm:pt modelId="{9AFEE158-3AB6-47A8-8B8A-18A66F828D9D}" type="pres">
      <dgm:prSet presAssocID="{C52C7AAE-8906-46C5-BDBC-7E7ECCB338D7}" presName="conn" presStyleLbl="parChTrans1D2" presStyleIdx="0" presStyleCnt="1"/>
      <dgm:spPr/>
    </dgm:pt>
    <dgm:pt modelId="{240BB1A8-0CDA-4EAD-A2B5-937A1D60D674}" type="pres">
      <dgm:prSet presAssocID="{C52C7AAE-8906-46C5-BDBC-7E7ECCB338D7}" presName="extraNode" presStyleLbl="node1" presStyleIdx="0" presStyleCnt="3"/>
      <dgm:spPr/>
    </dgm:pt>
    <dgm:pt modelId="{12AD4884-213B-47DB-ADF5-4280AB8C32F2}" type="pres">
      <dgm:prSet presAssocID="{C52C7AAE-8906-46C5-BDBC-7E7ECCB338D7}" presName="dstNode" presStyleLbl="node1" presStyleIdx="0" presStyleCnt="3"/>
      <dgm:spPr/>
    </dgm:pt>
    <dgm:pt modelId="{61A93A6A-1ABB-46A2-A9A1-CCF90E011644}" type="pres">
      <dgm:prSet presAssocID="{C98B2D24-FCB8-47CC-B9D1-444F470B0753}" presName="text_1" presStyleLbl="node1" presStyleIdx="0" presStyleCnt="3">
        <dgm:presLayoutVars>
          <dgm:bulletEnabled val="1"/>
        </dgm:presLayoutVars>
      </dgm:prSet>
      <dgm:spPr/>
    </dgm:pt>
    <dgm:pt modelId="{9B50DDFE-9025-485D-8D01-0FA6327D9ACE}" type="pres">
      <dgm:prSet presAssocID="{C98B2D24-FCB8-47CC-B9D1-444F470B0753}" presName="accent_1" presStyleCnt="0"/>
      <dgm:spPr/>
    </dgm:pt>
    <dgm:pt modelId="{5FD232B1-1891-4D26-B4C2-CBDD10EC0A62}" type="pres">
      <dgm:prSet presAssocID="{C98B2D24-FCB8-47CC-B9D1-444F470B0753}" presName="accentRepeatNode" presStyleLbl="solidFgAcc1" presStyleIdx="0" presStyleCnt="3"/>
      <dgm:spPr/>
    </dgm:pt>
    <dgm:pt modelId="{25998031-BA10-4D1A-BCCF-E7120E5D7B2F}" type="pres">
      <dgm:prSet presAssocID="{AE970473-EC08-45FF-9002-F9F1CB2501FA}" presName="text_2" presStyleLbl="node1" presStyleIdx="1" presStyleCnt="3">
        <dgm:presLayoutVars>
          <dgm:bulletEnabled val="1"/>
        </dgm:presLayoutVars>
      </dgm:prSet>
      <dgm:spPr/>
    </dgm:pt>
    <dgm:pt modelId="{54AAE76F-6677-4A2E-A3DF-797AA6BB8EA4}" type="pres">
      <dgm:prSet presAssocID="{AE970473-EC08-45FF-9002-F9F1CB2501FA}" presName="accent_2" presStyleCnt="0"/>
      <dgm:spPr/>
    </dgm:pt>
    <dgm:pt modelId="{82437F7A-EE83-4444-9C88-EB7EF08FBAB4}" type="pres">
      <dgm:prSet presAssocID="{AE970473-EC08-45FF-9002-F9F1CB2501FA}" presName="accentRepeatNode" presStyleLbl="solidFgAcc1" presStyleIdx="1" presStyleCnt="3"/>
      <dgm:spPr/>
    </dgm:pt>
    <dgm:pt modelId="{C99F21E3-E514-4F7B-A612-B988E22725C8}" type="pres">
      <dgm:prSet presAssocID="{CDC4FE29-782D-47A3-BE0E-4D2B99C04DAC}" presName="text_3" presStyleLbl="node1" presStyleIdx="2" presStyleCnt="3">
        <dgm:presLayoutVars>
          <dgm:bulletEnabled val="1"/>
        </dgm:presLayoutVars>
      </dgm:prSet>
      <dgm:spPr/>
    </dgm:pt>
    <dgm:pt modelId="{D5DC5DE3-6953-47A8-BDF9-819FE5A6B607}" type="pres">
      <dgm:prSet presAssocID="{CDC4FE29-782D-47A3-BE0E-4D2B99C04DAC}" presName="accent_3" presStyleCnt="0"/>
      <dgm:spPr/>
    </dgm:pt>
    <dgm:pt modelId="{E05B72D5-A4B2-4453-9B52-D3ED37CE19FF}" type="pres">
      <dgm:prSet presAssocID="{CDC4FE29-782D-47A3-BE0E-4D2B99C04DAC}" presName="accentRepeatNode" presStyleLbl="solidFgAcc1" presStyleIdx="2" presStyleCnt="3"/>
      <dgm:spPr/>
    </dgm:pt>
  </dgm:ptLst>
  <dgm:cxnLst>
    <dgm:cxn modelId="{C876A81A-9719-4FE7-9F33-62A239B9CA59}" type="presOf" srcId="{729D9F0B-5CA0-449E-AFF3-D75D68F9DD25}" destId="{9AFEE158-3AB6-47A8-8B8A-18A66F828D9D}" srcOrd="0" destOrd="0" presId="urn:microsoft.com/office/officeart/2008/layout/VerticalCurvedList"/>
    <dgm:cxn modelId="{9F0B5D5F-C65A-4A24-AD8F-566514E97789}" type="presOf" srcId="{C52C7AAE-8906-46C5-BDBC-7E7ECCB338D7}" destId="{0C432D64-7783-4E8B-B535-80EF2F12BBB8}" srcOrd="0" destOrd="0" presId="urn:microsoft.com/office/officeart/2008/layout/VerticalCurvedList"/>
    <dgm:cxn modelId="{A2319D4C-9DC7-4A51-8EF4-9FC5D1CF16C7}" srcId="{C52C7AAE-8906-46C5-BDBC-7E7ECCB338D7}" destId="{C98B2D24-FCB8-47CC-B9D1-444F470B0753}" srcOrd="0" destOrd="0" parTransId="{51B335D0-A05C-4767-BD06-52A4F3D14F19}" sibTransId="{729D9F0B-5CA0-449E-AFF3-D75D68F9DD25}"/>
    <dgm:cxn modelId="{2E4EED95-32F9-4ECB-8E15-2E51D34125E9}" type="presOf" srcId="{CDC4FE29-782D-47A3-BE0E-4D2B99C04DAC}" destId="{C99F21E3-E514-4F7B-A612-B988E22725C8}" srcOrd="0" destOrd="0" presId="urn:microsoft.com/office/officeart/2008/layout/VerticalCurvedList"/>
    <dgm:cxn modelId="{CC1B4FA7-C08E-40D2-8001-11142E3A0462}" srcId="{C52C7AAE-8906-46C5-BDBC-7E7ECCB338D7}" destId="{CDC4FE29-782D-47A3-BE0E-4D2B99C04DAC}" srcOrd="2" destOrd="0" parTransId="{53DB3741-E284-4677-A599-BF16E87CF6DB}" sibTransId="{5A4F7D15-D8AB-4784-B6E5-AB06B054F686}"/>
    <dgm:cxn modelId="{928E5BC4-5C1B-4A43-A77E-4C7C0587FA8F}" type="presOf" srcId="{AE970473-EC08-45FF-9002-F9F1CB2501FA}" destId="{25998031-BA10-4D1A-BCCF-E7120E5D7B2F}" srcOrd="0" destOrd="0" presId="urn:microsoft.com/office/officeart/2008/layout/VerticalCurvedList"/>
    <dgm:cxn modelId="{E7F16ADB-167F-40C2-8323-DEE276882C82}" type="presOf" srcId="{C98B2D24-FCB8-47CC-B9D1-444F470B0753}" destId="{61A93A6A-1ABB-46A2-A9A1-CCF90E011644}" srcOrd="0" destOrd="0" presId="urn:microsoft.com/office/officeart/2008/layout/VerticalCurvedList"/>
    <dgm:cxn modelId="{35C570FD-E6B0-42E6-8ADB-5D8B900A029B}" srcId="{C52C7AAE-8906-46C5-BDBC-7E7ECCB338D7}" destId="{AE970473-EC08-45FF-9002-F9F1CB2501FA}" srcOrd="1" destOrd="0" parTransId="{30A10CFE-9542-45BF-A7DE-EE92A47F1B03}" sibTransId="{C2F2AFA3-AF0C-4CA7-B54D-D8DAF9EA23A2}"/>
    <dgm:cxn modelId="{DD0B2070-1745-4A66-AD34-CE243E3210FE}" type="presParOf" srcId="{0C432D64-7783-4E8B-B535-80EF2F12BBB8}" destId="{99F6BECE-8E0D-4769-A809-C4A487BB4D61}" srcOrd="0" destOrd="0" presId="urn:microsoft.com/office/officeart/2008/layout/VerticalCurvedList"/>
    <dgm:cxn modelId="{821E3D2F-80CA-4E49-AC13-F61079AEC530}" type="presParOf" srcId="{99F6BECE-8E0D-4769-A809-C4A487BB4D61}" destId="{BB00BA71-84E7-471C-8D29-2A09649FE1B7}" srcOrd="0" destOrd="0" presId="urn:microsoft.com/office/officeart/2008/layout/VerticalCurvedList"/>
    <dgm:cxn modelId="{F8FCDADD-C6A4-450E-8317-0897DFDE59A9}" type="presParOf" srcId="{BB00BA71-84E7-471C-8D29-2A09649FE1B7}" destId="{B31DF587-B1CA-492A-9322-C7CE552E439C}" srcOrd="0" destOrd="0" presId="urn:microsoft.com/office/officeart/2008/layout/VerticalCurvedList"/>
    <dgm:cxn modelId="{6ACB3063-3AF5-4BEA-AF49-7FD32FB38267}" type="presParOf" srcId="{BB00BA71-84E7-471C-8D29-2A09649FE1B7}" destId="{9AFEE158-3AB6-47A8-8B8A-18A66F828D9D}" srcOrd="1" destOrd="0" presId="urn:microsoft.com/office/officeart/2008/layout/VerticalCurvedList"/>
    <dgm:cxn modelId="{1B275B36-47C4-4242-9848-6034281A962A}" type="presParOf" srcId="{BB00BA71-84E7-471C-8D29-2A09649FE1B7}" destId="{240BB1A8-0CDA-4EAD-A2B5-937A1D60D674}" srcOrd="2" destOrd="0" presId="urn:microsoft.com/office/officeart/2008/layout/VerticalCurvedList"/>
    <dgm:cxn modelId="{2ABB247F-E891-4C4C-9983-1CC44EEDF11F}" type="presParOf" srcId="{BB00BA71-84E7-471C-8D29-2A09649FE1B7}" destId="{12AD4884-213B-47DB-ADF5-4280AB8C32F2}" srcOrd="3" destOrd="0" presId="urn:microsoft.com/office/officeart/2008/layout/VerticalCurvedList"/>
    <dgm:cxn modelId="{2F988DD8-CFC0-4489-91A9-A222EB2CAF0F}" type="presParOf" srcId="{99F6BECE-8E0D-4769-A809-C4A487BB4D61}" destId="{61A93A6A-1ABB-46A2-A9A1-CCF90E011644}" srcOrd="1" destOrd="0" presId="urn:microsoft.com/office/officeart/2008/layout/VerticalCurvedList"/>
    <dgm:cxn modelId="{B1C6D68A-DA56-4714-BD0C-85939E20ADF9}" type="presParOf" srcId="{99F6BECE-8E0D-4769-A809-C4A487BB4D61}" destId="{9B50DDFE-9025-485D-8D01-0FA6327D9ACE}" srcOrd="2" destOrd="0" presId="urn:microsoft.com/office/officeart/2008/layout/VerticalCurvedList"/>
    <dgm:cxn modelId="{BC00B7C8-8C76-4290-B6C3-374500D24F46}" type="presParOf" srcId="{9B50DDFE-9025-485D-8D01-0FA6327D9ACE}" destId="{5FD232B1-1891-4D26-B4C2-CBDD10EC0A62}" srcOrd="0" destOrd="0" presId="urn:microsoft.com/office/officeart/2008/layout/VerticalCurvedList"/>
    <dgm:cxn modelId="{8110E633-C14A-4B0F-960F-810470E2F67C}" type="presParOf" srcId="{99F6BECE-8E0D-4769-A809-C4A487BB4D61}" destId="{25998031-BA10-4D1A-BCCF-E7120E5D7B2F}" srcOrd="3" destOrd="0" presId="urn:microsoft.com/office/officeart/2008/layout/VerticalCurvedList"/>
    <dgm:cxn modelId="{BFBBADBB-B9C0-4A45-8164-1C568547C51F}" type="presParOf" srcId="{99F6BECE-8E0D-4769-A809-C4A487BB4D61}" destId="{54AAE76F-6677-4A2E-A3DF-797AA6BB8EA4}" srcOrd="4" destOrd="0" presId="urn:microsoft.com/office/officeart/2008/layout/VerticalCurvedList"/>
    <dgm:cxn modelId="{CC99754B-A242-4FEC-A083-F30491D7022D}" type="presParOf" srcId="{54AAE76F-6677-4A2E-A3DF-797AA6BB8EA4}" destId="{82437F7A-EE83-4444-9C88-EB7EF08FBAB4}" srcOrd="0" destOrd="0" presId="urn:microsoft.com/office/officeart/2008/layout/VerticalCurvedList"/>
    <dgm:cxn modelId="{DCA37182-2CC3-403C-A166-E67D76493100}" type="presParOf" srcId="{99F6BECE-8E0D-4769-A809-C4A487BB4D61}" destId="{C99F21E3-E514-4F7B-A612-B988E22725C8}" srcOrd="5" destOrd="0" presId="urn:microsoft.com/office/officeart/2008/layout/VerticalCurvedList"/>
    <dgm:cxn modelId="{AE073112-ACBB-4996-8E65-AF4181AA8332}" type="presParOf" srcId="{99F6BECE-8E0D-4769-A809-C4A487BB4D61}" destId="{D5DC5DE3-6953-47A8-BDF9-819FE5A6B607}" srcOrd="6" destOrd="0" presId="urn:microsoft.com/office/officeart/2008/layout/VerticalCurvedList"/>
    <dgm:cxn modelId="{F5780F2F-AEC8-4FCE-8A51-653C39257B65}" type="presParOf" srcId="{D5DC5DE3-6953-47A8-BDF9-819FE5A6B607}" destId="{E05B72D5-A4B2-4453-9B52-D3ED37CE19FF}"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01D1CD2-F6E0-4729-9E9A-9C537FB5D5CB}" type="doc">
      <dgm:prSet loTypeId="urn:microsoft.com/office/officeart/2005/8/layout/radial3" loCatId="cycle" qsTypeId="urn:microsoft.com/office/officeart/2005/8/quickstyle/simple1" qsCatId="simple" csTypeId="urn:microsoft.com/office/officeart/2005/8/colors/accent1_2" csCatId="accent1" phldr="1"/>
      <dgm:spPr/>
      <dgm:t>
        <a:bodyPr/>
        <a:lstStyle/>
        <a:p>
          <a:endParaRPr kumimoji="1" lang="ja-JP" altLang="en-US"/>
        </a:p>
      </dgm:t>
    </dgm:pt>
    <dgm:pt modelId="{F008B621-22C9-4922-987F-8CC756FFD98C}">
      <dgm:prSet phldrT="[テキスト]" custT="1"/>
      <dgm:spPr/>
      <dgm:t>
        <a:bodyPr/>
        <a:lstStyle/>
        <a:p>
          <a:r>
            <a:rPr lang="ja-JP" altLang="en-US" sz="1800" dirty="0"/>
            <a:t>包括的データ戦略</a:t>
          </a:r>
          <a:endParaRPr kumimoji="1" lang="ja-JP" altLang="en-US" sz="1800" dirty="0"/>
        </a:p>
      </dgm:t>
    </dgm:pt>
    <dgm:pt modelId="{253793AC-C02F-401D-A542-5EC62599223F}" type="parTrans" cxnId="{95D2FBA0-5654-4B4F-9ADB-23BDF3D21C69}">
      <dgm:prSet/>
      <dgm:spPr/>
      <dgm:t>
        <a:bodyPr/>
        <a:lstStyle/>
        <a:p>
          <a:endParaRPr kumimoji="1" lang="ja-JP" altLang="en-US"/>
        </a:p>
      </dgm:t>
    </dgm:pt>
    <dgm:pt modelId="{9A9EC8C1-2EB4-44C7-A400-09C9E3278323}" type="sibTrans" cxnId="{95D2FBA0-5654-4B4F-9ADB-23BDF3D21C69}">
      <dgm:prSet/>
      <dgm:spPr/>
      <dgm:t>
        <a:bodyPr/>
        <a:lstStyle/>
        <a:p>
          <a:endParaRPr kumimoji="1" lang="ja-JP" altLang="en-US"/>
        </a:p>
      </dgm:t>
    </dgm:pt>
    <dgm:pt modelId="{58E24ADC-201C-4C8C-BB8D-5E5538238EED}">
      <dgm:prSet phldrT="[テキスト]"/>
      <dgm:spPr/>
      <dgm:t>
        <a:bodyPr/>
        <a:lstStyle/>
        <a:p>
          <a:r>
            <a:rPr lang="ja-JP" altLang="en-US" dirty="0"/>
            <a:t>デジタル社会の実現に向けた重点計画</a:t>
          </a:r>
          <a:endParaRPr kumimoji="1" lang="ja-JP" altLang="en-US" dirty="0"/>
        </a:p>
      </dgm:t>
    </dgm:pt>
    <dgm:pt modelId="{015595B2-14AB-4355-8672-165FF2D6DAB8}" type="parTrans" cxnId="{47D3A50C-F330-44FA-9688-EF47A982F0F4}">
      <dgm:prSet/>
      <dgm:spPr/>
      <dgm:t>
        <a:bodyPr/>
        <a:lstStyle/>
        <a:p>
          <a:endParaRPr kumimoji="1" lang="ja-JP" altLang="en-US"/>
        </a:p>
      </dgm:t>
    </dgm:pt>
    <dgm:pt modelId="{59D64B5E-C8BE-4E37-BC93-760A8962D974}" type="sibTrans" cxnId="{47D3A50C-F330-44FA-9688-EF47A982F0F4}">
      <dgm:prSet/>
      <dgm:spPr/>
      <dgm:t>
        <a:bodyPr/>
        <a:lstStyle/>
        <a:p>
          <a:endParaRPr kumimoji="1" lang="ja-JP" altLang="en-US"/>
        </a:p>
      </dgm:t>
    </dgm:pt>
    <dgm:pt modelId="{AFFA040B-D81E-4DE4-9F9C-FDB53D3E0FF7}">
      <dgm:prSet phldrT="[テキスト]"/>
      <dgm:spPr/>
      <dgm:t>
        <a:bodyPr/>
        <a:lstStyle/>
        <a:p>
          <a:r>
            <a:rPr lang="ja-JP" altLang="en-US" dirty="0"/>
            <a:t>デジタル</a:t>
          </a:r>
          <a:endParaRPr lang="en-US" altLang="ja-JP" dirty="0"/>
        </a:p>
        <a:p>
          <a:r>
            <a:rPr lang="ja-JP" altLang="en-US" dirty="0"/>
            <a:t>田園都市構想</a:t>
          </a:r>
          <a:endParaRPr kumimoji="1" lang="ja-JP" altLang="en-US" dirty="0"/>
        </a:p>
      </dgm:t>
    </dgm:pt>
    <dgm:pt modelId="{CA9FBACA-A872-4FAD-A977-45133F0DA3CA}" type="parTrans" cxnId="{79BBE91D-5038-4960-914E-38203960A153}">
      <dgm:prSet/>
      <dgm:spPr/>
      <dgm:t>
        <a:bodyPr/>
        <a:lstStyle/>
        <a:p>
          <a:endParaRPr kumimoji="1" lang="ja-JP" altLang="en-US"/>
        </a:p>
      </dgm:t>
    </dgm:pt>
    <dgm:pt modelId="{42C9B875-A144-452C-98CB-BC1EAF84DF08}" type="sibTrans" cxnId="{79BBE91D-5038-4960-914E-38203960A153}">
      <dgm:prSet/>
      <dgm:spPr/>
      <dgm:t>
        <a:bodyPr/>
        <a:lstStyle/>
        <a:p>
          <a:endParaRPr kumimoji="1" lang="ja-JP" altLang="en-US"/>
        </a:p>
      </dgm:t>
    </dgm:pt>
    <dgm:pt modelId="{1D7D61D1-6C7D-45D0-8E09-7EE5FAD0E71D}">
      <dgm:prSet phldrT="[テキスト]"/>
      <dgm:spPr/>
      <dgm:t>
        <a:bodyPr/>
        <a:lstStyle/>
        <a:p>
          <a:r>
            <a:rPr lang="en-US" altLang="ja-JP" dirty="0"/>
            <a:t>AI</a:t>
          </a:r>
          <a:r>
            <a:rPr lang="ja-JP" altLang="en-US" dirty="0"/>
            <a:t>戦略</a:t>
          </a:r>
          <a:endParaRPr lang="en-US" altLang="ja-JP" dirty="0"/>
        </a:p>
        <a:p>
          <a:r>
            <a:rPr lang="ja-JP" altLang="en-US" dirty="0"/>
            <a:t>新</a:t>
          </a:r>
          <a:r>
            <a:rPr lang="en-US" altLang="ja-JP" dirty="0"/>
            <a:t>AI</a:t>
          </a:r>
          <a:r>
            <a:rPr lang="ja-JP" altLang="en-US" dirty="0"/>
            <a:t>戦略</a:t>
          </a:r>
          <a:endParaRPr kumimoji="1" lang="ja-JP" altLang="en-US" dirty="0"/>
        </a:p>
      </dgm:t>
    </dgm:pt>
    <dgm:pt modelId="{72B0F8C8-40FF-4EAA-B550-5474D7495A29}" type="parTrans" cxnId="{96F39A74-8045-444C-80C2-183F8D5F1CA7}">
      <dgm:prSet/>
      <dgm:spPr/>
      <dgm:t>
        <a:bodyPr/>
        <a:lstStyle/>
        <a:p>
          <a:endParaRPr kumimoji="1" lang="ja-JP" altLang="en-US"/>
        </a:p>
      </dgm:t>
    </dgm:pt>
    <dgm:pt modelId="{4E91142D-7AB8-4372-9E4D-4A4456C18EAB}" type="sibTrans" cxnId="{96F39A74-8045-444C-80C2-183F8D5F1CA7}">
      <dgm:prSet/>
      <dgm:spPr/>
      <dgm:t>
        <a:bodyPr/>
        <a:lstStyle/>
        <a:p>
          <a:endParaRPr kumimoji="1" lang="ja-JP" altLang="en-US"/>
        </a:p>
      </dgm:t>
    </dgm:pt>
    <dgm:pt modelId="{F892C1D7-28D9-4CB2-8309-4203EAECE8DC}">
      <dgm:prSet phldrT="[テキスト]"/>
      <dgm:spPr/>
      <dgm:t>
        <a:bodyPr/>
        <a:lstStyle/>
        <a:p>
          <a:r>
            <a:rPr lang="zh-TW" altLang="en-US" dirty="0"/>
            <a:t>地理空間情報活用</a:t>
          </a:r>
          <a:endParaRPr lang="en-US" altLang="zh-TW" dirty="0"/>
        </a:p>
        <a:p>
          <a:r>
            <a:rPr lang="zh-TW" altLang="en-US" dirty="0"/>
            <a:t>推進基本計画</a:t>
          </a:r>
          <a:endParaRPr kumimoji="1" lang="ja-JP" altLang="en-US" dirty="0"/>
        </a:p>
      </dgm:t>
    </dgm:pt>
    <dgm:pt modelId="{C65E3644-51A7-445F-853D-B30C6DD51369}" type="parTrans" cxnId="{5E8F0239-F2CE-417E-877D-2648F2451BE6}">
      <dgm:prSet/>
      <dgm:spPr/>
      <dgm:t>
        <a:bodyPr/>
        <a:lstStyle/>
        <a:p>
          <a:endParaRPr kumimoji="1" lang="ja-JP" altLang="en-US"/>
        </a:p>
      </dgm:t>
    </dgm:pt>
    <dgm:pt modelId="{5474225B-DE0E-4EF0-AD85-2EB0AFAA7D9F}" type="sibTrans" cxnId="{5E8F0239-F2CE-417E-877D-2648F2451BE6}">
      <dgm:prSet/>
      <dgm:spPr/>
      <dgm:t>
        <a:bodyPr/>
        <a:lstStyle/>
        <a:p>
          <a:endParaRPr kumimoji="1" lang="ja-JP" altLang="en-US"/>
        </a:p>
      </dgm:t>
    </dgm:pt>
    <dgm:pt modelId="{8E4276FA-44A0-473C-8FD9-34ADD0EDEA2C}">
      <dgm:prSet phldrT="[テキスト]"/>
      <dgm:spPr/>
      <dgm:t>
        <a:bodyPr/>
        <a:lstStyle/>
        <a:p>
          <a:r>
            <a:rPr lang="ja-JP" altLang="en-US" dirty="0"/>
            <a:t>規制改革</a:t>
          </a:r>
          <a:endParaRPr lang="en-US" altLang="ja-JP" dirty="0"/>
        </a:p>
        <a:p>
          <a:r>
            <a:rPr lang="ja-JP" altLang="en-US" dirty="0"/>
            <a:t>実施計画</a:t>
          </a:r>
          <a:endParaRPr kumimoji="1" lang="ja-JP" altLang="en-US" dirty="0"/>
        </a:p>
      </dgm:t>
    </dgm:pt>
    <dgm:pt modelId="{1F40B4F4-6079-4BB4-B675-2C8053EBC065}" type="parTrans" cxnId="{4B61A59D-FF7A-474E-9311-5D5331EBCEC8}">
      <dgm:prSet/>
      <dgm:spPr/>
      <dgm:t>
        <a:bodyPr/>
        <a:lstStyle/>
        <a:p>
          <a:endParaRPr kumimoji="1" lang="ja-JP" altLang="en-US"/>
        </a:p>
      </dgm:t>
    </dgm:pt>
    <dgm:pt modelId="{709AAC1B-FEA5-4478-9A79-F1B83541FB02}" type="sibTrans" cxnId="{4B61A59D-FF7A-474E-9311-5D5331EBCEC8}">
      <dgm:prSet/>
      <dgm:spPr/>
      <dgm:t>
        <a:bodyPr/>
        <a:lstStyle/>
        <a:p>
          <a:endParaRPr kumimoji="1" lang="ja-JP" altLang="en-US"/>
        </a:p>
      </dgm:t>
    </dgm:pt>
    <dgm:pt modelId="{008EF142-50BF-49B9-BDCA-6314B313A577}">
      <dgm:prSet phldrT="[テキスト]"/>
      <dgm:spPr/>
      <dgm:t>
        <a:bodyPr/>
        <a:lstStyle/>
        <a:p>
          <a:r>
            <a:rPr lang="ja-JP" altLang="en-US" dirty="0"/>
            <a:t>知的財産</a:t>
          </a:r>
          <a:endParaRPr lang="en-US" altLang="ja-JP" dirty="0"/>
        </a:p>
        <a:p>
          <a:r>
            <a:rPr lang="ja-JP" altLang="en-US" dirty="0"/>
            <a:t>推進計画</a:t>
          </a:r>
          <a:endParaRPr kumimoji="1" lang="ja-JP" altLang="en-US" dirty="0"/>
        </a:p>
      </dgm:t>
    </dgm:pt>
    <dgm:pt modelId="{29D2B202-81A3-4C77-8D4B-9B8A3B23229C}" type="parTrans" cxnId="{6996235B-C9FE-4F28-BC58-D8FB22B79B82}">
      <dgm:prSet/>
      <dgm:spPr/>
      <dgm:t>
        <a:bodyPr/>
        <a:lstStyle/>
        <a:p>
          <a:endParaRPr kumimoji="1" lang="ja-JP" altLang="en-US"/>
        </a:p>
      </dgm:t>
    </dgm:pt>
    <dgm:pt modelId="{17704C96-2356-43E1-A9A4-8B99E670914B}" type="sibTrans" cxnId="{6996235B-C9FE-4F28-BC58-D8FB22B79B82}">
      <dgm:prSet/>
      <dgm:spPr/>
      <dgm:t>
        <a:bodyPr/>
        <a:lstStyle/>
        <a:p>
          <a:endParaRPr kumimoji="1" lang="ja-JP" altLang="en-US"/>
        </a:p>
      </dgm:t>
    </dgm:pt>
    <dgm:pt modelId="{10299A5F-C038-40EC-B370-A6437EBA2128}" type="pres">
      <dgm:prSet presAssocID="{101D1CD2-F6E0-4729-9E9A-9C537FB5D5CB}" presName="composite" presStyleCnt="0">
        <dgm:presLayoutVars>
          <dgm:chMax val="1"/>
          <dgm:dir/>
          <dgm:resizeHandles val="exact"/>
        </dgm:presLayoutVars>
      </dgm:prSet>
      <dgm:spPr/>
    </dgm:pt>
    <dgm:pt modelId="{D872C3D8-DAE2-474D-9B6F-C8DA3403891E}" type="pres">
      <dgm:prSet presAssocID="{101D1CD2-F6E0-4729-9E9A-9C537FB5D5CB}" presName="radial" presStyleCnt="0">
        <dgm:presLayoutVars>
          <dgm:animLvl val="ctr"/>
        </dgm:presLayoutVars>
      </dgm:prSet>
      <dgm:spPr/>
    </dgm:pt>
    <dgm:pt modelId="{1A14A9DC-547E-4397-A0F9-50DF60F71665}" type="pres">
      <dgm:prSet presAssocID="{F008B621-22C9-4922-987F-8CC756FFD98C}" presName="centerShape" presStyleLbl="vennNode1" presStyleIdx="0" presStyleCnt="7"/>
      <dgm:spPr/>
    </dgm:pt>
    <dgm:pt modelId="{5F145AD9-8C9F-465D-A2D1-6BAD97D85B51}" type="pres">
      <dgm:prSet presAssocID="{58E24ADC-201C-4C8C-BB8D-5E5538238EED}" presName="node" presStyleLbl="vennNode1" presStyleIdx="1" presStyleCnt="7">
        <dgm:presLayoutVars>
          <dgm:bulletEnabled val="1"/>
        </dgm:presLayoutVars>
      </dgm:prSet>
      <dgm:spPr/>
    </dgm:pt>
    <dgm:pt modelId="{A10E135D-81E3-42F3-BA3A-A2611D2A3625}" type="pres">
      <dgm:prSet presAssocID="{AFFA040B-D81E-4DE4-9F9C-FDB53D3E0FF7}" presName="node" presStyleLbl="vennNode1" presStyleIdx="2" presStyleCnt="7">
        <dgm:presLayoutVars>
          <dgm:bulletEnabled val="1"/>
        </dgm:presLayoutVars>
      </dgm:prSet>
      <dgm:spPr/>
    </dgm:pt>
    <dgm:pt modelId="{78CF013A-F09D-4240-8A71-0ED4D8CD5908}" type="pres">
      <dgm:prSet presAssocID="{1D7D61D1-6C7D-45D0-8E09-7EE5FAD0E71D}" presName="node" presStyleLbl="vennNode1" presStyleIdx="3" presStyleCnt="7">
        <dgm:presLayoutVars>
          <dgm:bulletEnabled val="1"/>
        </dgm:presLayoutVars>
      </dgm:prSet>
      <dgm:spPr/>
    </dgm:pt>
    <dgm:pt modelId="{E2CFAA50-9D12-4315-AFC3-6D354A461159}" type="pres">
      <dgm:prSet presAssocID="{F892C1D7-28D9-4CB2-8309-4203EAECE8DC}" presName="node" presStyleLbl="vennNode1" presStyleIdx="4" presStyleCnt="7">
        <dgm:presLayoutVars>
          <dgm:bulletEnabled val="1"/>
        </dgm:presLayoutVars>
      </dgm:prSet>
      <dgm:spPr/>
    </dgm:pt>
    <dgm:pt modelId="{1CBFAE80-4032-4427-B513-E6EE78E1A9BA}" type="pres">
      <dgm:prSet presAssocID="{8E4276FA-44A0-473C-8FD9-34ADD0EDEA2C}" presName="node" presStyleLbl="vennNode1" presStyleIdx="5" presStyleCnt="7">
        <dgm:presLayoutVars>
          <dgm:bulletEnabled val="1"/>
        </dgm:presLayoutVars>
      </dgm:prSet>
      <dgm:spPr/>
    </dgm:pt>
    <dgm:pt modelId="{71540CD3-6EB0-4B30-A323-F4B4BA087F00}" type="pres">
      <dgm:prSet presAssocID="{008EF142-50BF-49B9-BDCA-6314B313A577}" presName="node" presStyleLbl="vennNode1" presStyleIdx="6" presStyleCnt="7">
        <dgm:presLayoutVars>
          <dgm:bulletEnabled val="1"/>
        </dgm:presLayoutVars>
      </dgm:prSet>
      <dgm:spPr/>
    </dgm:pt>
  </dgm:ptLst>
  <dgm:cxnLst>
    <dgm:cxn modelId="{F0B76E02-689C-4793-977A-A8DD15213EE0}" type="presOf" srcId="{1D7D61D1-6C7D-45D0-8E09-7EE5FAD0E71D}" destId="{78CF013A-F09D-4240-8A71-0ED4D8CD5908}" srcOrd="0" destOrd="0" presId="urn:microsoft.com/office/officeart/2005/8/layout/radial3"/>
    <dgm:cxn modelId="{47D3A50C-F330-44FA-9688-EF47A982F0F4}" srcId="{F008B621-22C9-4922-987F-8CC756FFD98C}" destId="{58E24ADC-201C-4C8C-BB8D-5E5538238EED}" srcOrd="0" destOrd="0" parTransId="{015595B2-14AB-4355-8672-165FF2D6DAB8}" sibTransId="{59D64B5E-C8BE-4E37-BC93-760A8962D974}"/>
    <dgm:cxn modelId="{28E98816-E1F3-4B13-BDEE-49ABC1C69AF3}" type="presOf" srcId="{F892C1D7-28D9-4CB2-8309-4203EAECE8DC}" destId="{E2CFAA50-9D12-4315-AFC3-6D354A461159}" srcOrd="0" destOrd="0" presId="urn:microsoft.com/office/officeart/2005/8/layout/radial3"/>
    <dgm:cxn modelId="{79BBE91D-5038-4960-914E-38203960A153}" srcId="{F008B621-22C9-4922-987F-8CC756FFD98C}" destId="{AFFA040B-D81E-4DE4-9F9C-FDB53D3E0FF7}" srcOrd="1" destOrd="0" parTransId="{CA9FBACA-A872-4FAD-A977-45133F0DA3CA}" sibTransId="{42C9B875-A144-452C-98CB-BC1EAF84DF08}"/>
    <dgm:cxn modelId="{5E8F0239-F2CE-417E-877D-2648F2451BE6}" srcId="{F008B621-22C9-4922-987F-8CC756FFD98C}" destId="{F892C1D7-28D9-4CB2-8309-4203EAECE8DC}" srcOrd="3" destOrd="0" parTransId="{C65E3644-51A7-445F-853D-B30C6DD51369}" sibTransId="{5474225B-DE0E-4EF0-AD85-2EB0AFAA7D9F}"/>
    <dgm:cxn modelId="{6996235B-C9FE-4F28-BC58-D8FB22B79B82}" srcId="{F008B621-22C9-4922-987F-8CC756FFD98C}" destId="{008EF142-50BF-49B9-BDCA-6314B313A577}" srcOrd="5" destOrd="0" parTransId="{29D2B202-81A3-4C77-8D4B-9B8A3B23229C}" sibTransId="{17704C96-2356-43E1-A9A4-8B99E670914B}"/>
    <dgm:cxn modelId="{B43EF844-6AF1-47A4-A487-7AD7F8566A4A}" type="presOf" srcId="{F008B621-22C9-4922-987F-8CC756FFD98C}" destId="{1A14A9DC-547E-4397-A0F9-50DF60F71665}" srcOrd="0" destOrd="0" presId="urn:microsoft.com/office/officeart/2005/8/layout/radial3"/>
    <dgm:cxn modelId="{CAE7056F-7416-4FB6-B2AA-D829C8DCB951}" type="presOf" srcId="{101D1CD2-F6E0-4729-9E9A-9C537FB5D5CB}" destId="{10299A5F-C038-40EC-B370-A6437EBA2128}" srcOrd="0" destOrd="0" presId="urn:microsoft.com/office/officeart/2005/8/layout/radial3"/>
    <dgm:cxn modelId="{96F39A74-8045-444C-80C2-183F8D5F1CA7}" srcId="{F008B621-22C9-4922-987F-8CC756FFD98C}" destId="{1D7D61D1-6C7D-45D0-8E09-7EE5FAD0E71D}" srcOrd="2" destOrd="0" parTransId="{72B0F8C8-40FF-4EAA-B550-5474D7495A29}" sibTransId="{4E91142D-7AB8-4372-9E4D-4A4456C18EAB}"/>
    <dgm:cxn modelId="{4B61A59D-FF7A-474E-9311-5D5331EBCEC8}" srcId="{F008B621-22C9-4922-987F-8CC756FFD98C}" destId="{8E4276FA-44A0-473C-8FD9-34ADD0EDEA2C}" srcOrd="4" destOrd="0" parTransId="{1F40B4F4-6079-4BB4-B675-2C8053EBC065}" sibTransId="{709AAC1B-FEA5-4478-9A79-F1B83541FB02}"/>
    <dgm:cxn modelId="{95D2FBA0-5654-4B4F-9ADB-23BDF3D21C69}" srcId="{101D1CD2-F6E0-4729-9E9A-9C537FB5D5CB}" destId="{F008B621-22C9-4922-987F-8CC756FFD98C}" srcOrd="0" destOrd="0" parTransId="{253793AC-C02F-401D-A542-5EC62599223F}" sibTransId="{9A9EC8C1-2EB4-44C7-A400-09C9E3278323}"/>
    <dgm:cxn modelId="{F1CC32C6-5B38-450C-BF99-BC5C68FE6223}" type="presOf" srcId="{AFFA040B-D81E-4DE4-9F9C-FDB53D3E0FF7}" destId="{A10E135D-81E3-42F3-BA3A-A2611D2A3625}" srcOrd="0" destOrd="0" presId="urn:microsoft.com/office/officeart/2005/8/layout/radial3"/>
    <dgm:cxn modelId="{090893E4-EB83-4632-AD24-B887E1A230DC}" type="presOf" srcId="{008EF142-50BF-49B9-BDCA-6314B313A577}" destId="{71540CD3-6EB0-4B30-A323-F4B4BA087F00}" srcOrd="0" destOrd="0" presId="urn:microsoft.com/office/officeart/2005/8/layout/radial3"/>
    <dgm:cxn modelId="{87EB62EC-2A65-4732-AD72-F2E994EB2661}" type="presOf" srcId="{8E4276FA-44A0-473C-8FD9-34ADD0EDEA2C}" destId="{1CBFAE80-4032-4427-B513-E6EE78E1A9BA}" srcOrd="0" destOrd="0" presId="urn:microsoft.com/office/officeart/2005/8/layout/radial3"/>
    <dgm:cxn modelId="{626DA4FD-D4E3-487B-ACB4-A4EC57624F35}" type="presOf" srcId="{58E24ADC-201C-4C8C-BB8D-5E5538238EED}" destId="{5F145AD9-8C9F-465D-A2D1-6BAD97D85B51}" srcOrd="0" destOrd="0" presId="urn:microsoft.com/office/officeart/2005/8/layout/radial3"/>
    <dgm:cxn modelId="{455287BC-C531-41BE-A346-0C00B89D5416}" type="presParOf" srcId="{10299A5F-C038-40EC-B370-A6437EBA2128}" destId="{D872C3D8-DAE2-474D-9B6F-C8DA3403891E}" srcOrd="0" destOrd="0" presId="urn:microsoft.com/office/officeart/2005/8/layout/radial3"/>
    <dgm:cxn modelId="{9C7DC1A1-DC0A-42FC-959F-9A98F3F8D4BC}" type="presParOf" srcId="{D872C3D8-DAE2-474D-9B6F-C8DA3403891E}" destId="{1A14A9DC-547E-4397-A0F9-50DF60F71665}" srcOrd="0" destOrd="0" presId="urn:microsoft.com/office/officeart/2005/8/layout/radial3"/>
    <dgm:cxn modelId="{5598D187-9C09-4D59-AFB4-DCD8C27A5D73}" type="presParOf" srcId="{D872C3D8-DAE2-474D-9B6F-C8DA3403891E}" destId="{5F145AD9-8C9F-465D-A2D1-6BAD97D85B51}" srcOrd="1" destOrd="0" presId="urn:microsoft.com/office/officeart/2005/8/layout/radial3"/>
    <dgm:cxn modelId="{4C1D24D3-BB7F-4717-954D-412E24D8E067}" type="presParOf" srcId="{D872C3D8-DAE2-474D-9B6F-C8DA3403891E}" destId="{A10E135D-81E3-42F3-BA3A-A2611D2A3625}" srcOrd="2" destOrd="0" presId="urn:microsoft.com/office/officeart/2005/8/layout/radial3"/>
    <dgm:cxn modelId="{B77FD18B-7D75-4399-B562-D97A3D9AD590}" type="presParOf" srcId="{D872C3D8-DAE2-474D-9B6F-C8DA3403891E}" destId="{78CF013A-F09D-4240-8A71-0ED4D8CD5908}" srcOrd="3" destOrd="0" presId="urn:microsoft.com/office/officeart/2005/8/layout/radial3"/>
    <dgm:cxn modelId="{A0FB1BCA-0607-4CB8-BC08-CACC9B4FE197}" type="presParOf" srcId="{D872C3D8-DAE2-474D-9B6F-C8DA3403891E}" destId="{E2CFAA50-9D12-4315-AFC3-6D354A461159}" srcOrd="4" destOrd="0" presId="urn:microsoft.com/office/officeart/2005/8/layout/radial3"/>
    <dgm:cxn modelId="{9FAC7E63-511E-4CDB-80B4-49E02CF764D4}" type="presParOf" srcId="{D872C3D8-DAE2-474D-9B6F-C8DA3403891E}" destId="{1CBFAE80-4032-4427-B513-E6EE78E1A9BA}" srcOrd="5" destOrd="0" presId="urn:microsoft.com/office/officeart/2005/8/layout/radial3"/>
    <dgm:cxn modelId="{74C9499B-A8C3-41B5-BD66-080E75E50E8F}" type="presParOf" srcId="{D872C3D8-DAE2-474D-9B6F-C8DA3403891E}" destId="{71540CD3-6EB0-4B30-A323-F4B4BA087F00}" srcOrd="6"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44E4326-A02F-4405-B047-DD81E2336354}" type="doc">
      <dgm:prSet loTypeId="urn:microsoft.com/office/officeart/2005/8/layout/hChevron3" loCatId="process" qsTypeId="urn:microsoft.com/office/officeart/2005/8/quickstyle/simple1" qsCatId="simple" csTypeId="urn:microsoft.com/office/officeart/2005/8/colors/accent1_3" csCatId="accent1" phldr="1"/>
      <dgm:spPr/>
    </dgm:pt>
    <dgm:pt modelId="{89629062-1FDE-426D-B4C8-07618303332B}">
      <dgm:prSet phldrT="[テキスト]"/>
      <dgm:spPr/>
      <dgm:t>
        <a:bodyPr/>
        <a:lstStyle/>
        <a:p>
          <a:pPr defTabSz="452438">
            <a:tabLst>
              <a:tab pos="536575" algn="l"/>
            </a:tabLst>
          </a:pPr>
          <a:r>
            <a:rPr kumimoji="1" lang="ja-JP" altLang="en-US" dirty="0"/>
            <a:t>コア語彙</a:t>
          </a:r>
        </a:p>
      </dgm:t>
    </dgm:pt>
    <dgm:pt modelId="{5CFC355E-061C-423D-8840-C34EFA597CE3}" type="parTrans" cxnId="{9A91F323-C263-441D-A1CB-E0788FF3AD37}">
      <dgm:prSet/>
      <dgm:spPr/>
      <dgm:t>
        <a:bodyPr/>
        <a:lstStyle/>
        <a:p>
          <a:endParaRPr kumimoji="1" lang="ja-JP" altLang="en-US"/>
        </a:p>
      </dgm:t>
    </dgm:pt>
    <dgm:pt modelId="{ED372961-45A6-463D-99B4-F3BB1AD01629}" type="sibTrans" cxnId="{9A91F323-C263-441D-A1CB-E0788FF3AD37}">
      <dgm:prSet/>
      <dgm:spPr/>
      <dgm:t>
        <a:bodyPr/>
        <a:lstStyle/>
        <a:p>
          <a:endParaRPr kumimoji="1" lang="ja-JP" altLang="en-US"/>
        </a:p>
      </dgm:t>
    </dgm:pt>
    <dgm:pt modelId="{2335F1FB-6605-4316-885E-0B26882F8B9A}">
      <dgm:prSet phldrT="[テキスト]"/>
      <dgm:spPr>
        <a:solidFill>
          <a:srgbClr val="FF0000"/>
        </a:solidFill>
      </dgm:spPr>
      <dgm:t>
        <a:bodyPr/>
        <a:lstStyle/>
        <a:p>
          <a:r>
            <a:rPr kumimoji="1" lang="ja-JP" altLang="en-US" dirty="0"/>
            <a:t>コアデータモデル</a:t>
          </a:r>
        </a:p>
      </dgm:t>
    </dgm:pt>
    <dgm:pt modelId="{B97DF609-E7A8-4ACB-B300-3741D4DF691E}" type="parTrans" cxnId="{8D8AB4BF-F1FD-4830-9331-4021D97EE4F7}">
      <dgm:prSet/>
      <dgm:spPr/>
      <dgm:t>
        <a:bodyPr/>
        <a:lstStyle/>
        <a:p>
          <a:endParaRPr kumimoji="1" lang="ja-JP" altLang="en-US"/>
        </a:p>
      </dgm:t>
    </dgm:pt>
    <dgm:pt modelId="{22BE17E0-CEEA-4423-B7FD-A040288E826E}" type="sibTrans" cxnId="{8D8AB4BF-F1FD-4830-9331-4021D97EE4F7}">
      <dgm:prSet/>
      <dgm:spPr/>
      <dgm:t>
        <a:bodyPr/>
        <a:lstStyle/>
        <a:p>
          <a:endParaRPr kumimoji="1" lang="ja-JP" altLang="en-US"/>
        </a:p>
      </dgm:t>
    </dgm:pt>
    <dgm:pt modelId="{FE73CB9A-8711-4ED7-B97E-3AB401BD5BFC}">
      <dgm:prSet phldrT="[テキスト]"/>
      <dgm:spPr/>
      <dgm:t>
        <a:bodyPr/>
        <a:lstStyle/>
        <a:p>
          <a:r>
            <a:rPr kumimoji="1" lang="ja-JP" altLang="en-US" dirty="0"/>
            <a:t>実装データモデル</a:t>
          </a:r>
        </a:p>
      </dgm:t>
    </dgm:pt>
    <dgm:pt modelId="{6352F6E6-1CF4-4D13-B10C-A6DB34D3FEAE}" type="parTrans" cxnId="{44B5236C-1031-47A6-9F89-25A5694BC246}">
      <dgm:prSet/>
      <dgm:spPr/>
      <dgm:t>
        <a:bodyPr/>
        <a:lstStyle/>
        <a:p>
          <a:endParaRPr kumimoji="1" lang="ja-JP" altLang="en-US"/>
        </a:p>
      </dgm:t>
    </dgm:pt>
    <dgm:pt modelId="{C7EDF0C7-5CFF-40A1-B0C2-80DD37144EB7}" type="sibTrans" cxnId="{44B5236C-1031-47A6-9F89-25A5694BC246}">
      <dgm:prSet/>
      <dgm:spPr/>
      <dgm:t>
        <a:bodyPr/>
        <a:lstStyle/>
        <a:p>
          <a:endParaRPr kumimoji="1" lang="ja-JP" altLang="en-US"/>
        </a:p>
      </dgm:t>
    </dgm:pt>
    <dgm:pt modelId="{21A02271-A2F0-4F2F-84BF-6E38ACB0F007}">
      <dgm:prSet phldrT="[テキスト]"/>
      <dgm:spPr/>
      <dgm:t>
        <a:bodyPr/>
        <a:lstStyle/>
        <a:p>
          <a:r>
            <a:rPr kumimoji="1" lang="ja-JP" altLang="en-US" dirty="0"/>
            <a:t>データ</a:t>
          </a:r>
        </a:p>
      </dgm:t>
    </dgm:pt>
    <dgm:pt modelId="{6401235A-0D8B-42B4-8CD2-735BE9EFFFD0}" type="parTrans" cxnId="{095288E5-987A-4847-9B2A-FE49FBD6DAF4}">
      <dgm:prSet/>
      <dgm:spPr/>
      <dgm:t>
        <a:bodyPr/>
        <a:lstStyle/>
        <a:p>
          <a:endParaRPr kumimoji="1" lang="ja-JP" altLang="en-US"/>
        </a:p>
      </dgm:t>
    </dgm:pt>
    <dgm:pt modelId="{9917F881-34B0-4348-9443-D50AF1E718D2}" type="sibTrans" cxnId="{095288E5-987A-4847-9B2A-FE49FBD6DAF4}">
      <dgm:prSet/>
      <dgm:spPr/>
      <dgm:t>
        <a:bodyPr/>
        <a:lstStyle/>
        <a:p>
          <a:endParaRPr kumimoji="1" lang="ja-JP" altLang="en-US"/>
        </a:p>
      </dgm:t>
    </dgm:pt>
    <dgm:pt modelId="{E04DAA8B-615B-4485-B35B-5D194AFB7EEC}">
      <dgm:prSet phldrT="[テキスト]"/>
      <dgm:spPr/>
      <dgm:t>
        <a:bodyPr/>
        <a:lstStyle/>
        <a:p>
          <a:pPr defTabSz="452438">
            <a:tabLst>
              <a:tab pos="536575" algn="l"/>
            </a:tabLst>
          </a:pPr>
          <a:r>
            <a:rPr kumimoji="1" lang="ja-JP" altLang="en-US" dirty="0"/>
            <a:t>コアデータパーツ</a:t>
          </a:r>
        </a:p>
      </dgm:t>
    </dgm:pt>
    <dgm:pt modelId="{890B8601-F5D4-4284-8C71-AA6D94A60218}" type="parTrans" cxnId="{409363CC-7A3A-4FAA-BB91-662F80B969C3}">
      <dgm:prSet/>
      <dgm:spPr/>
      <dgm:t>
        <a:bodyPr/>
        <a:lstStyle/>
        <a:p>
          <a:endParaRPr kumimoji="1" lang="ja-JP" altLang="en-US"/>
        </a:p>
      </dgm:t>
    </dgm:pt>
    <dgm:pt modelId="{B0A2F95C-F028-411D-81C4-91BDB78EA2DB}" type="sibTrans" cxnId="{409363CC-7A3A-4FAA-BB91-662F80B969C3}">
      <dgm:prSet/>
      <dgm:spPr/>
      <dgm:t>
        <a:bodyPr/>
        <a:lstStyle/>
        <a:p>
          <a:endParaRPr kumimoji="1" lang="ja-JP" altLang="en-US"/>
        </a:p>
      </dgm:t>
    </dgm:pt>
    <dgm:pt modelId="{37E966B8-2414-4C4E-964D-01C425DA5C0B}" type="pres">
      <dgm:prSet presAssocID="{944E4326-A02F-4405-B047-DD81E2336354}" presName="Name0" presStyleCnt="0">
        <dgm:presLayoutVars>
          <dgm:dir/>
          <dgm:resizeHandles val="exact"/>
        </dgm:presLayoutVars>
      </dgm:prSet>
      <dgm:spPr/>
    </dgm:pt>
    <dgm:pt modelId="{3DBB9DFA-9278-401D-BFA6-B70021568AE6}" type="pres">
      <dgm:prSet presAssocID="{89629062-1FDE-426D-B4C8-07618303332B}" presName="parTxOnly" presStyleLbl="node1" presStyleIdx="0" presStyleCnt="5">
        <dgm:presLayoutVars>
          <dgm:bulletEnabled val="1"/>
        </dgm:presLayoutVars>
      </dgm:prSet>
      <dgm:spPr/>
    </dgm:pt>
    <dgm:pt modelId="{E9DB82BA-D7C5-40DA-B63F-E05D9417A24C}" type="pres">
      <dgm:prSet presAssocID="{ED372961-45A6-463D-99B4-F3BB1AD01629}" presName="parSpace" presStyleCnt="0"/>
      <dgm:spPr/>
    </dgm:pt>
    <dgm:pt modelId="{3FF185AE-B102-4261-9193-F8ADF8CF9E00}" type="pres">
      <dgm:prSet presAssocID="{E04DAA8B-615B-4485-B35B-5D194AFB7EEC}" presName="parTxOnly" presStyleLbl="node1" presStyleIdx="1" presStyleCnt="5">
        <dgm:presLayoutVars>
          <dgm:bulletEnabled val="1"/>
        </dgm:presLayoutVars>
      </dgm:prSet>
      <dgm:spPr/>
    </dgm:pt>
    <dgm:pt modelId="{2F1F90F3-19DE-40B7-9151-368CEB281AED}" type="pres">
      <dgm:prSet presAssocID="{B0A2F95C-F028-411D-81C4-91BDB78EA2DB}" presName="parSpace" presStyleCnt="0"/>
      <dgm:spPr/>
    </dgm:pt>
    <dgm:pt modelId="{A292805D-22CD-4E29-8507-2D3127040195}" type="pres">
      <dgm:prSet presAssocID="{2335F1FB-6605-4316-885E-0B26882F8B9A}" presName="parTxOnly" presStyleLbl="node1" presStyleIdx="2" presStyleCnt="5">
        <dgm:presLayoutVars>
          <dgm:bulletEnabled val="1"/>
        </dgm:presLayoutVars>
      </dgm:prSet>
      <dgm:spPr/>
    </dgm:pt>
    <dgm:pt modelId="{FA7C35BB-CC08-481D-9CE7-7F2052482AF4}" type="pres">
      <dgm:prSet presAssocID="{22BE17E0-CEEA-4423-B7FD-A040288E826E}" presName="parSpace" presStyleCnt="0"/>
      <dgm:spPr/>
    </dgm:pt>
    <dgm:pt modelId="{4F67AA91-9761-47E5-9B4F-B2B2CA51D5C9}" type="pres">
      <dgm:prSet presAssocID="{FE73CB9A-8711-4ED7-B97E-3AB401BD5BFC}" presName="parTxOnly" presStyleLbl="node1" presStyleIdx="3" presStyleCnt="5">
        <dgm:presLayoutVars>
          <dgm:bulletEnabled val="1"/>
        </dgm:presLayoutVars>
      </dgm:prSet>
      <dgm:spPr/>
    </dgm:pt>
    <dgm:pt modelId="{F75B7920-E12D-4BE7-925D-925BEAE5F5AA}" type="pres">
      <dgm:prSet presAssocID="{C7EDF0C7-5CFF-40A1-B0C2-80DD37144EB7}" presName="parSpace" presStyleCnt="0"/>
      <dgm:spPr/>
    </dgm:pt>
    <dgm:pt modelId="{013FFA34-018E-401E-B88B-42F252DC1AB5}" type="pres">
      <dgm:prSet presAssocID="{21A02271-A2F0-4F2F-84BF-6E38ACB0F007}" presName="parTxOnly" presStyleLbl="node1" presStyleIdx="4" presStyleCnt="5">
        <dgm:presLayoutVars>
          <dgm:bulletEnabled val="1"/>
        </dgm:presLayoutVars>
      </dgm:prSet>
      <dgm:spPr/>
    </dgm:pt>
  </dgm:ptLst>
  <dgm:cxnLst>
    <dgm:cxn modelId="{B3438608-AB8A-4707-B5A8-AC984801E0E4}" type="presOf" srcId="{FE73CB9A-8711-4ED7-B97E-3AB401BD5BFC}" destId="{4F67AA91-9761-47E5-9B4F-B2B2CA51D5C9}" srcOrd="0" destOrd="0" presId="urn:microsoft.com/office/officeart/2005/8/layout/hChevron3"/>
    <dgm:cxn modelId="{08D0A319-1542-4302-84D4-F303CBB8FC92}" type="presOf" srcId="{2335F1FB-6605-4316-885E-0B26882F8B9A}" destId="{A292805D-22CD-4E29-8507-2D3127040195}" srcOrd="0" destOrd="0" presId="urn:microsoft.com/office/officeart/2005/8/layout/hChevron3"/>
    <dgm:cxn modelId="{9A91F323-C263-441D-A1CB-E0788FF3AD37}" srcId="{944E4326-A02F-4405-B047-DD81E2336354}" destId="{89629062-1FDE-426D-B4C8-07618303332B}" srcOrd="0" destOrd="0" parTransId="{5CFC355E-061C-423D-8840-C34EFA597CE3}" sibTransId="{ED372961-45A6-463D-99B4-F3BB1AD01629}"/>
    <dgm:cxn modelId="{50E72340-3A94-478F-947A-548D1D477B32}" type="presOf" srcId="{E04DAA8B-615B-4485-B35B-5D194AFB7EEC}" destId="{3FF185AE-B102-4261-9193-F8ADF8CF9E00}" srcOrd="0" destOrd="0" presId="urn:microsoft.com/office/officeart/2005/8/layout/hChevron3"/>
    <dgm:cxn modelId="{44B5236C-1031-47A6-9F89-25A5694BC246}" srcId="{944E4326-A02F-4405-B047-DD81E2336354}" destId="{FE73CB9A-8711-4ED7-B97E-3AB401BD5BFC}" srcOrd="3" destOrd="0" parTransId="{6352F6E6-1CF4-4D13-B10C-A6DB34D3FEAE}" sibTransId="{C7EDF0C7-5CFF-40A1-B0C2-80DD37144EB7}"/>
    <dgm:cxn modelId="{50D12489-8B55-448F-843F-CE550789F1B5}" type="presOf" srcId="{89629062-1FDE-426D-B4C8-07618303332B}" destId="{3DBB9DFA-9278-401D-BFA6-B70021568AE6}" srcOrd="0" destOrd="0" presId="urn:microsoft.com/office/officeart/2005/8/layout/hChevron3"/>
    <dgm:cxn modelId="{E83E9CA8-305B-41B2-BB58-28C0368E8965}" type="presOf" srcId="{21A02271-A2F0-4F2F-84BF-6E38ACB0F007}" destId="{013FFA34-018E-401E-B88B-42F252DC1AB5}" srcOrd="0" destOrd="0" presId="urn:microsoft.com/office/officeart/2005/8/layout/hChevron3"/>
    <dgm:cxn modelId="{8D8AB4BF-F1FD-4830-9331-4021D97EE4F7}" srcId="{944E4326-A02F-4405-B047-DD81E2336354}" destId="{2335F1FB-6605-4316-885E-0B26882F8B9A}" srcOrd="2" destOrd="0" parTransId="{B97DF609-E7A8-4ACB-B300-3741D4DF691E}" sibTransId="{22BE17E0-CEEA-4423-B7FD-A040288E826E}"/>
    <dgm:cxn modelId="{409363CC-7A3A-4FAA-BB91-662F80B969C3}" srcId="{944E4326-A02F-4405-B047-DD81E2336354}" destId="{E04DAA8B-615B-4485-B35B-5D194AFB7EEC}" srcOrd="1" destOrd="0" parTransId="{890B8601-F5D4-4284-8C71-AA6D94A60218}" sibTransId="{B0A2F95C-F028-411D-81C4-91BDB78EA2DB}"/>
    <dgm:cxn modelId="{138241DF-C058-4634-8953-859DD7E0DF07}" type="presOf" srcId="{944E4326-A02F-4405-B047-DD81E2336354}" destId="{37E966B8-2414-4C4E-964D-01C425DA5C0B}" srcOrd="0" destOrd="0" presId="urn:microsoft.com/office/officeart/2005/8/layout/hChevron3"/>
    <dgm:cxn modelId="{095288E5-987A-4847-9B2A-FE49FBD6DAF4}" srcId="{944E4326-A02F-4405-B047-DD81E2336354}" destId="{21A02271-A2F0-4F2F-84BF-6E38ACB0F007}" srcOrd="4" destOrd="0" parTransId="{6401235A-0D8B-42B4-8CD2-735BE9EFFFD0}" sibTransId="{9917F881-34B0-4348-9443-D50AF1E718D2}"/>
    <dgm:cxn modelId="{9B6445FD-56D1-41EE-AD8F-3521B8E14DBC}" type="presParOf" srcId="{37E966B8-2414-4C4E-964D-01C425DA5C0B}" destId="{3DBB9DFA-9278-401D-BFA6-B70021568AE6}" srcOrd="0" destOrd="0" presId="urn:microsoft.com/office/officeart/2005/8/layout/hChevron3"/>
    <dgm:cxn modelId="{9A843CD5-B368-4010-9406-BC307167E14C}" type="presParOf" srcId="{37E966B8-2414-4C4E-964D-01C425DA5C0B}" destId="{E9DB82BA-D7C5-40DA-B63F-E05D9417A24C}" srcOrd="1" destOrd="0" presId="urn:microsoft.com/office/officeart/2005/8/layout/hChevron3"/>
    <dgm:cxn modelId="{6C7ECF27-23A3-4AD5-B27C-46E6881091E4}" type="presParOf" srcId="{37E966B8-2414-4C4E-964D-01C425DA5C0B}" destId="{3FF185AE-B102-4261-9193-F8ADF8CF9E00}" srcOrd="2" destOrd="0" presId="urn:microsoft.com/office/officeart/2005/8/layout/hChevron3"/>
    <dgm:cxn modelId="{93539870-05FC-49C5-BB8C-7DEC98F6C987}" type="presParOf" srcId="{37E966B8-2414-4C4E-964D-01C425DA5C0B}" destId="{2F1F90F3-19DE-40B7-9151-368CEB281AED}" srcOrd="3" destOrd="0" presId="urn:microsoft.com/office/officeart/2005/8/layout/hChevron3"/>
    <dgm:cxn modelId="{5F3C0ACD-7B48-4894-A55D-6155D50C0E67}" type="presParOf" srcId="{37E966B8-2414-4C4E-964D-01C425DA5C0B}" destId="{A292805D-22CD-4E29-8507-2D3127040195}" srcOrd="4" destOrd="0" presId="urn:microsoft.com/office/officeart/2005/8/layout/hChevron3"/>
    <dgm:cxn modelId="{6CBBAE50-1D64-4C3D-83CD-4364553A7030}" type="presParOf" srcId="{37E966B8-2414-4C4E-964D-01C425DA5C0B}" destId="{FA7C35BB-CC08-481D-9CE7-7F2052482AF4}" srcOrd="5" destOrd="0" presId="urn:microsoft.com/office/officeart/2005/8/layout/hChevron3"/>
    <dgm:cxn modelId="{C70CC365-A9B9-41A4-A8F3-0F5716B23015}" type="presParOf" srcId="{37E966B8-2414-4C4E-964D-01C425DA5C0B}" destId="{4F67AA91-9761-47E5-9B4F-B2B2CA51D5C9}" srcOrd="6" destOrd="0" presId="urn:microsoft.com/office/officeart/2005/8/layout/hChevron3"/>
    <dgm:cxn modelId="{D43058F1-F51E-4715-8679-76426F06C247}" type="presParOf" srcId="{37E966B8-2414-4C4E-964D-01C425DA5C0B}" destId="{F75B7920-E12D-4BE7-925D-925BEAE5F5AA}" srcOrd="7" destOrd="0" presId="urn:microsoft.com/office/officeart/2005/8/layout/hChevron3"/>
    <dgm:cxn modelId="{3A403F25-6485-478E-AF77-32385E4D189D}" type="presParOf" srcId="{37E966B8-2414-4C4E-964D-01C425DA5C0B}" destId="{013FFA34-018E-401E-B88B-42F252DC1AB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30C66A-7840-4196-A153-0C09C2D998AD}"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kumimoji="1" lang="ja-JP" altLang="en-US"/>
        </a:p>
      </dgm:t>
    </dgm:pt>
    <dgm:pt modelId="{082CF469-BCCC-420E-BB5A-AEFE29134709}">
      <dgm:prSet phldrT="[テキスト]" custT="1"/>
      <dgm:spPr/>
      <dgm:t>
        <a:bodyPr/>
        <a:lstStyle/>
        <a:p>
          <a:r>
            <a:rPr kumimoji="1" lang="en-US" altLang="ja-JP" sz="1800" dirty="0"/>
            <a:t>GIF</a:t>
          </a:r>
        </a:p>
        <a:p>
          <a:r>
            <a:rPr kumimoji="1" lang="en-US" altLang="ja-JP" sz="1800" dirty="0"/>
            <a:t>IMI</a:t>
          </a:r>
          <a:r>
            <a:rPr kumimoji="1" lang="en-US" altLang="ja-JP" sz="1200" dirty="0"/>
            <a:t>2</a:t>
          </a:r>
          <a:endParaRPr kumimoji="1" lang="ja-JP" altLang="en-US" sz="1800" dirty="0"/>
        </a:p>
      </dgm:t>
    </dgm:pt>
    <dgm:pt modelId="{0BD64510-31F9-416E-AF58-4D20B041B736}" type="parTrans" cxnId="{E7314814-90FE-42D0-A8B0-516A57DBA754}">
      <dgm:prSet/>
      <dgm:spPr/>
      <dgm:t>
        <a:bodyPr/>
        <a:lstStyle/>
        <a:p>
          <a:endParaRPr kumimoji="1" lang="ja-JP" altLang="en-US"/>
        </a:p>
      </dgm:t>
    </dgm:pt>
    <dgm:pt modelId="{7445B69F-8C53-4166-B694-FE54E98094E8}" type="sibTrans" cxnId="{E7314814-90FE-42D0-A8B0-516A57DBA754}">
      <dgm:prSet/>
      <dgm:spPr/>
      <dgm:t>
        <a:bodyPr/>
        <a:lstStyle/>
        <a:p>
          <a:endParaRPr kumimoji="1" lang="ja-JP" altLang="en-US"/>
        </a:p>
      </dgm:t>
    </dgm:pt>
    <dgm:pt modelId="{6A2530A1-A8EC-453E-95AC-EDEE9673243B}">
      <dgm:prSet phldrT="[テキスト]"/>
      <dgm:spPr/>
      <dgm:t>
        <a:bodyPr/>
        <a:lstStyle/>
        <a:p>
          <a:r>
            <a:rPr kumimoji="1" lang="en-US" altLang="ja-JP" dirty="0"/>
            <a:t>European</a:t>
          </a:r>
          <a:r>
            <a:rPr kumimoji="1" lang="ja-JP" altLang="en-US" dirty="0"/>
            <a:t>　</a:t>
          </a:r>
          <a:r>
            <a:rPr kumimoji="1" lang="en-US" altLang="ja-JP" dirty="0"/>
            <a:t>Interoperability Framework</a:t>
          </a:r>
        </a:p>
        <a:p>
          <a:r>
            <a:rPr kumimoji="1" lang="en-US" altLang="ja-JP" dirty="0"/>
            <a:t>(EIF)</a:t>
          </a:r>
        </a:p>
      </dgm:t>
    </dgm:pt>
    <dgm:pt modelId="{2C9A4F95-BF0E-4CB4-88F7-0D2E58F281FC}" type="parTrans" cxnId="{B1181C3D-B995-4673-8E75-9008FB5BDED8}">
      <dgm:prSet/>
      <dgm:spPr/>
      <dgm:t>
        <a:bodyPr/>
        <a:lstStyle/>
        <a:p>
          <a:endParaRPr kumimoji="1" lang="ja-JP" altLang="en-US"/>
        </a:p>
      </dgm:t>
    </dgm:pt>
    <dgm:pt modelId="{F57B9731-7EBF-4776-B64F-0C7105BDF4DE}" type="sibTrans" cxnId="{B1181C3D-B995-4673-8E75-9008FB5BDED8}">
      <dgm:prSet/>
      <dgm:spPr/>
      <dgm:t>
        <a:bodyPr/>
        <a:lstStyle/>
        <a:p>
          <a:endParaRPr kumimoji="1" lang="ja-JP" altLang="en-US"/>
        </a:p>
      </dgm:t>
    </dgm:pt>
    <dgm:pt modelId="{F8C49AB1-71F3-4A95-B4C8-2823EE94035D}">
      <dgm:prSet phldrT="[テキスト]"/>
      <dgm:spPr/>
      <dgm:t>
        <a:bodyPr/>
        <a:lstStyle/>
        <a:p>
          <a:r>
            <a:rPr kumimoji="1" lang="en-US" altLang="ja-JP" dirty="0"/>
            <a:t>Federal Data Strategy</a:t>
          </a:r>
          <a:endParaRPr kumimoji="1" lang="ja-JP" altLang="en-US" dirty="0"/>
        </a:p>
      </dgm:t>
    </dgm:pt>
    <dgm:pt modelId="{A128E51C-5556-4198-A6EF-2612883AC094}" type="parTrans" cxnId="{D1887996-C8BB-444A-91E7-C4C14BEF0981}">
      <dgm:prSet/>
      <dgm:spPr/>
      <dgm:t>
        <a:bodyPr/>
        <a:lstStyle/>
        <a:p>
          <a:endParaRPr kumimoji="1" lang="ja-JP" altLang="en-US"/>
        </a:p>
      </dgm:t>
    </dgm:pt>
    <dgm:pt modelId="{FAC1155F-DB42-40E0-B7B3-15F1998F0C1A}" type="sibTrans" cxnId="{D1887996-C8BB-444A-91E7-C4C14BEF0981}">
      <dgm:prSet/>
      <dgm:spPr/>
      <dgm:t>
        <a:bodyPr/>
        <a:lstStyle/>
        <a:p>
          <a:endParaRPr kumimoji="1" lang="ja-JP" altLang="en-US"/>
        </a:p>
      </dgm:t>
    </dgm:pt>
    <dgm:pt modelId="{9781EA41-C614-4AB7-9D5B-3C14359DEDD1}">
      <dgm:prSet phldrT="[テキスト]"/>
      <dgm:spPr/>
      <dgm:t>
        <a:bodyPr/>
        <a:lstStyle/>
        <a:p>
          <a:r>
            <a:rPr kumimoji="1" lang="en-US" altLang="ja-JP" dirty="0"/>
            <a:t>Smart Data Model</a:t>
          </a:r>
          <a:r>
            <a:rPr kumimoji="1" lang="ja-JP" altLang="en-US" dirty="0"/>
            <a:t>、</a:t>
          </a:r>
          <a:endParaRPr kumimoji="1" lang="en-US" altLang="ja-JP" dirty="0"/>
        </a:p>
        <a:p>
          <a:r>
            <a:rPr kumimoji="1" lang="en-US" altLang="ja-JP" dirty="0"/>
            <a:t>Schema.org</a:t>
          </a:r>
        </a:p>
        <a:p>
          <a:r>
            <a:rPr kumimoji="1" lang="ja-JP" altLang="en-US" dirty="0"/>
            <a:t>等</a:t>
          </a:r>
          <a:endParaRPr kumimoji="1" lang="en-US" altLang="ja-JP" dirty="0"/>
        </a:p>
      </dgm:t>
    </dgm:pt>
    <dgm:pt modelId="{4B3143D4-76FA-4798-A5C0-BAF1F8668373}" type="parTrans" cxnId="{08D9BDC8-082E-423C-8AEB-5472691D05B5}">
      <dgm:prSet/>
      <dgm:spPr/>
      <dgm:t>
        <a:bodyPr/>
        <a:lstStyle/>
        <a:p>
          <a:endParaRPr kumimoji="1" lang="ja-JP" altLang="en-US"/>
        </a:p>
      </dgm:t>
    </dgm:pt>
    <dgm:pt modelId="{DE1C6901-FC31-43E5-9DC8-1F3A00B669B8}" type="sibTrans" cxnId="{08D9BDC8-082E-423C-8AEB-5472691D05B5}">
      <dgm:prSet/>
      <dgm:spPr/>
      <dgm:t>
        <a:bodyPr/>
        <a:lstStyle/>
        <a:p>
          <a:endParaRPr kumimoji="1" lang="ja-JP" altLang="en-US"/>
        </a:p>
      </dgm:t>
    </dgm:pt>
    <dgm:pt modelId="{FDBE45B9-DFE2-46DF-B465-2FAC4B28144E}">
      <dgm:prSet phldrT="[テキスト]"/>
      <dgm:spPr/>
      <dgm:t>
        <a:bodyPr/>
        <a:lstStyle/>
        <a:p>
          <a:r>
            <a:rPr kumimoji="1" lang="en-US" altLang="ja-JP" dirty="0"/>
            <a:t>W3C</a:t>
          </a:r>
        </a:p>
        <a:p>
          <a:r>
            <a:rPr kumimoji="1" lang="ja-JP" altLang="en-US" dirty="0"/>
            <a:t>等</a:t>
          </a:r>
        </a:p>
      </dgm:t>
    </dgm:pt>
    <dgm:pt modelId="{28368644-5E0C-4B85-AEE4-80A96C20641C}" type="parTrans" cxnId="{AE93CF0D-F0B6-497A-9316-ABF7771CF339}">
      <dgm:prSet/>
      <dgm:spPr/>
      <dgm:t>
        <a:bodyPr/>
        <a:lstStyle/>
        <a:p>
          <a:endParaRPr kumimoji="1" lang="ja-JP" altLang="en-US"/>
        </a:p>
      </dgm:t>
    </dgm:pt>
    <dgm:pt modelId="{857FA9D1-4338-46C4-9402-204004D55965}" type="sibTrans" cxnId="{AE93CF0D-F0B6-497A-9316-ABF7771CF339}">
      <dgm:prSet/>
      <dgm:spPr/>
      <dgm:t>
        <a:bodyPr/>
        <a:lstStyle/>
        <a:p>
          <a:endParaRPr kumimoji="1" lang="ja-JP" altLang="en-US"/>
        </a:p>
      </dgm:t>
    </dgm:pt>
    <dgm:pt modelId="{4981BD42-79E8-434E-BF9E-8970A2109582}" type="pres">
      <dgm:prSet presAssocID="{6230C66A-7840-4196-A153-0C09C2D998AD}" presName="Name0" presStyleCnt="0">
        <dgm:presLayoutVars>
          <dgm:chMax val="1"/>
          <dgm:dir/>
          <dgm:animLvl val="ctr"/>
          <dgm:resizeHandles val="exact"/>
        </dgm:presLayoutVars>
      </dgm:prSet>
      <dgm:spPr/>
    </dgm:pt>
    <dgm:pt modelId="{F4701BEF-9C6B-4959-BAAC-89ADF7EF894D}" type="pres">
      <dgm:prSet presAssocID="{082CF469-BCCC-420E-BB5A-AEFE29134709}" presName="centerShape" presStyleLbl="node0" presStyleIdx="0" presStyleCnt="1"/>
      <dgm:spPr/>
    </dgm:pt>
    <dgm:pt modelId="{CE5107B5-E710-4450-A357-5DCF51E5AD16}" type="pres">
      <dgm:prSet presAssocID="{6A2530A1-A8EC-453E-95AC-EDEE9673243B}" presName="node" presStyleLbl="node1" presStyleIdx="0" presStyleCnt="4">
        <dgm:presLayoutVars>
          <dgm:bulletEnabled val="1"/>
        </dgm:presLayoutVars>
      </dgm:prSet>
      <dgm:spPr/>
    </dgm:pt>
    <dgm:pt modelId="{B43E6BDB-DCC0-4A3C-B737-D19E823669E1}" type="pres">
      <dgm:prSet presAssocID="{6A2530A1-A8EC-453E-95AC-EDEE9673243B}" presName="dummy" presStyleCnt="0"/>
      <dgm:spPr/>
    </dgm:pt>
    <dgm:pt modelId="{4529D545-118A-4191-ADA0-6A24B1AB9A7D}" type="pres">
      <dgm:prSet presAssocID="{F57B9731-7EBF-4776-B64F-0C7105BDF4DE}" presName="sibTrans" presStyleLbl="sibTrans2D1" presStyleIdx="0" presStyleCnt="4"/>
      <dgm:spPr/>
    </dgm:pt>
    <dgm:pt modelId="{2DDADD55-BD70-43AB-B072-3A09F45C8797}" type="pres">
      <dgm:prSet presAssocID="{F8C49AB1-71F3-4A95-B4C8-2823EE94035D}" presName="node" presStyleLbl="node1" presStyleIdx="1" presStyleCnt="4">
        <dgm:presLayoutVars>
          <dgm:bulletEnabled val="1"/>
        </dgm:presLayoutVars>
      </dgm:prSet>
      <dgm:spPr/>
    </dgm:pt>
    <dgm:pt modelId="{C7E7190B-A33A-49F1-A0EC-F2E141C6E34E}" type="pres">
      <dgm:prSet presAssocID="{F8C49AB1-71F3-4A95-B4C8-2823EE94035D}" presName="dummy" presStyleCnt="0"/>
      <dgm:spPr/>
    </dgm:pt>
    <dgm:pt modelId="{C4087537-50F1-49B4-B066-ACB47AFDE749}" type="pres">
      <dgm:prSet presAssocID="{FAC1155F-DB42-40E0-B7B3-15F1998F0C1A}" presName="sibTrans" presStyleLbl="sibTrans2D1" presStyleIdx="1" presStyleCnt="4"/>
      <dgm:spPr/>
    </dgm:pt>
    <dgm:pt modelId="{6DCDA91A-9957-47A2-ACFA-49312D4501ED}" type="pres">
      <dgm:prSet presAssocID="{9781EA41-C614-4AB7-9D5B-3C14359DEDD1}" presName="node" presStyleLbl="node1" presStyleIdx="2" presStyleCnt="4">
        <dgm:presLayoutVars>
          <dgm:bulletEnabled val="1"/>
        </dgm:presLayoutVars>
      </dgm:prSet>
      <dgm:spPr/>
    </dgm:pt>
    <dgm:pt modelId="{684B3A08-D755-4914-9967-A566305A5FA4}" type="pres">
      <dgm:prSet presAssocID="{9781EA41-C614-4AB7-9D5B-3C14359DEDD1}" presName="dummy" presStyleCnt="0"/>
      <dgm:spPr/>
    </dgm:pt>
    <dgm:pt modelId="{884CAD89-809E-47F1-8B47-3F71D5D5840F}" type="pres">
      <dgm:prSet presAssocID="{DE1C6901-FC31-43E5-9DC8-1F3A00B669B8}" presName="sibTrans" presStyleLbl="sibTrans2D1" presStyleIdx="2" presStyleCnt="4"/>
      <dgm:spPr/>
    </dgm:pt>
    <dgm:pt modelId="{F2509061-DCCA-47F5-925E-1F320CAD53C1}" type="pres">
      <dgm:prSet presAssocID="{FDBE45B9-DFE2-46DF-B465-2FAC4B28144E}" presName="node" presStyleLbl="node1" presStyleIdx="3" presStyleCnt="4">
        <dgm:presLayoutVars>
          <dgm:bulletEnabled val="1"/>
        </dgm:presLayoutVars>
      </dgm:prSet>
      <dgm:spPr/>
    </dgm:pt>
    <dgm:pt modelId="{A36CC80D-ED6E-414E-86E6-01BF63453C0C}" type="pres">
      <dgm:prSet presAssocID="{FDBE45B9-DFE2-46DF-B465-2FAC4B28144E}" presName="dummy" presStyleCnt="0"/>
      <dgm:spPr/>
    </dgm:pt>
    <dgm:pt modelId="{D22440DC-F8EF-477E-A901-BEF8D7433AA4}" type="pres">
      <dgm:prSet presAssocID="{857FA9D1-4338-46C4-9402-204004D55965}" presName="sibTrans" presStyleLbl="sibTrans2D1" presStyleIdx="3" presStyleCnt="4"/>
      <dgm:spPr/>
    </dgm:pt>
  </dgm:ptLst>
  <dgm:cxnLst>
    <dgm:cxn modelId="{AE93CF0D-F0B6-497A-9316-ABF7771CF339}" srcId="{082CF469-BCCC-420E-BB5A-AEFE29134709}" destId="{FDBE45B9-DFE2-46DF-B465-2FAC4B28144E}" srcOrd="3" destOrd="0" parTransId="{28368644-5E0C-4B85-AEE4-80A96C20641C}" sibTransId="{857FA9D1-4338-46C4-9402-204004D55965}"/>
    <dgm:cxn modelId="{E7314814-90FE-42D0-A8B0-516A57DBA754}" srcId="{6230C66A-7840-4196-A153-0C09C2D998AD}" destId="{082CF469-BCCC-420E-BB5A-AEFE29134709}" srcOrd="0" destOrd="0" parTransId="{0BD64510-31F9-416E-AF58-4D20B041B736}" sibTransId="{7445B69F-8C53-4166-B694-FE54E98094E8}"/>
    <dgm:cxn modelId="{B1181C3D-B995-4673-8E75-9008FB5BDED8}" srcId="{082CF469-BCCC-420E-BB5A-AEFE29134709}" destId="{6A2530A1-A8EC-453E-95AC-EDEE9673243B}" srcOrd="0" destOrd="0" parTransId="{2C9A4F95-BF0E-4CB4-88F7-0D2E58F281FC}" sibTransId="{F57B9731-7EBF-4776-B64F-0C7105BDF4DE}"/>
    <dgm:cxn modelId="{3E73C468-9881-49B9-8110-2A20E3A3C161}" type="presOf" srcId="{F57B9731-7EBF-4776-B64F-0C7105BDF4DE}" destId="{4529D545-118A-4191-ADA0-6A24B1AB9A7D}" srcOrd="0" destOrd="0" presId="urn:microsoft.com/office/officeart/2005/8/layout/radial6"/>
    <dgm:cxn modelId="{BAD17749-3B2E-4A42-A1C7-E49249F2EE67}" type="presOf" srcId="{6A2530A1-A8EC-453E-95AC-EDEE9673243B}" destId="{CE5107B5-E710-4450-A357-5DCF51E5AD16}" srcOrd="0" destOrd="0" presId="urn:microsoft.com/office/officeart/2005/8/layout/radial6"/>
    <dgm:cxn modelId="{0E1E2D77-A03B-4A81-907F-20610CB0F1B6}" type="presOf" srcId="{9781EA41-C614-4AB7-9D5B-3C14359DEDD1}" destId="{6DCDA91A-9957-47A2-ACFA-49312D4501ED}" srcOrd="0" destOrd="0" presId="urn:microsoft.com/office/officeart/2005/8/layout/radial6"/>
    <dgm:cxn modelId="{BADD7D57-E40E-4BD4-ABEA-66B1D5E6ABE4}" type="presOf" srcId="{FAC1155F-DB42-40E0-B7B3-15F1998F0C1A}" destId="{C4087537-50F1-49B4-B066-ACB47AFDE749}" srcOrd="0" destOrd="0" presId="urn:microsoft.com/office/officeart/2005/8/layout/radial6"/>
    <dgm:cxn modelId="{D1887996-C8BB-444A-91E7-C4C14BEF0981}" srcId="{082CF469-BCCC-420E-BB5A-AEFE29134709}" destId="{F8C49AB1-71F3-4A95-B4C8-2823EE94035D}" srcOrd="1" destOrd="0" parTransId="{A128E51C-5556-4198-A6EF-2612883AC094}" sibTransId="{FAC1155F-DB42-40E0-B7B3-15F1998F0C1A}"/>
    <dgm:cxn modelId="{B89E9397-2079-41AD-A396-91B208809991}" type="presOf" srcId="{FDBE45B9-DFE2-46DF-B465-2FAC4B28144E}" destId="{F2509061-DCCA-47F5-925E-1F320CAD53C1}" srcOrd="0" destOrd="0" presId="urn:microsoft.com/office/officeart/2005/8/layout/radial6"/>
    <dgm:cxn modelId="{F0B53DB9-CEBB-41BF-B65A-ED4885FBAC29}" type="presOf" srcId="{F8C49AB1-71F3-4A95-B4C8-2823EE94035D}" destId="{2DDADD55-BD70-43AB-B072-3A09F45C8797}" srcOrd="0" destOrd="0" presId="urn:microsoft.com/office/officeart/2005/8/layout/radial6"/>
    <dgm:cxn modelId="{2510D3BA-41A0-48F8-BE35-01C1E23CCDD7}" type="presOf" srcId="{6230C66A-7840-4196-A153-0C09C2D998AD}" destId="{4981BD42-79E8-434E-BF9E-8970A2109582}" srcOrd="0" destOrd="0" presId="urn:microsoft.com/office/officeart/2005/8/layout/radial6"/>
    <dgm:cxn modelId="{08D9BDC8-082E-423C-8AEB-5472691D05B5}" srcId="{082CF469-BCCC-420E-BB5A-AEFE29134709}" destId="{9781EA41-C614-4AB7-9D5B-3C14359DEDD1}" srcOrd="2" destOrd="0" parTransId="{4B3143D4-76FA-4798-A5C0-BAF1F8668373}" sibTransId="{DE1C6901-FC31-43E5-9DC8-1F3A00B669B8}"/>
    <dgm:cxn modelId="{820C33CE-CB3B-477F-80E9-D98407E37B42}" type="presOf" srcId="{082CF469-BCCC-420E-BB5A-AEFE29134709}" destId="{F4701BEF-9C6B-4959-BAAC-89ADF7EF894D}" srcOrd="0" destOrd="0" presId="urn:microsoft.com/office/officeart/2005/8/layout/radial6"/>
    <dgm:cxn modelId="{01B674E6-6B4F-4466-89F4-3981055CF1CA}" type="presOf" srcId="{857FA9D1-4338-46C4-9402-204004D55965}" destId="{D22440DC-F8EF-477E-A901-BEF8D7433AA4}" srcOrd="0" destOrd="0" presId="urn:microsoft.com/office/officeart/2005/8/layout/radial6"/>
    <dgm:cxn modelId="{8B0C98F7-D89E-42FD-A5B7-0FA75D651A21}" type="presOf" srcId="{DE1C6901-FC31-43E5-9DC8-1F3A00B669B8}" destId="{884CAD89-809E-47F1-8B47-3F71D5D5840F}" srcOrd="0" destOrd="0" presId="urn:microsoft.com/office/officeart/2005/8/layout/radial6"/>
    <dgm:cxn modelId="{508ECDF1-BF26-4610-A890-871234205C42}" type="presParOf" srcId="{4981BD42-79E8-434E-BF9E-8970A2109582}" destId="{F4701BEF-9C6B-4959-BAAC-89ADF7EF894D}" srcOrd="0" destOrd="0" presId="urn:microsoft.com/office/officeart/2005/8/layout/radial6"/>
    <dgm:cxn modelId="{A284D5AF-1403-4164-8F42-A843A9384734}" type="presParOf" srcId="{4981BD42-79E8-434E-BF9E-8970A2109582}" destId="{CE5107B5-E710-4450-A357-5DCF51E5AD16}" srcOrd="1" destOrd="0" presId="urn:microsoft.com/office/officeart/2005/8/layout/radial6"/>
    <dgm:cxn modelId="{8621D6E2-6FDD-4596-B51F-EEFE6615E927}" type="presParOf" srcId="{4981BD42-79E8-434E-BF9E-8970A2109582}" destId="{B43E6BDB-DCC0-4A3C-B737-D19E823669E1}" srcOrd="2" destOrd="0" presId="urn:microsoft.com/office/officeart/2005/8/layout/radial6"/>
    <dgm:cxn modelId="{2256EE7E-459B-46D8-BE41-38517EEB955F}" type="presParOf" srcId="{4981BD42-79E8-434E-BF9E-8970A2109582}" destId="{4529D545-118A-4191-ADA0-6A24B1AB9A7D}" srcOrd="3" destOrd="0" presId="urn:microsoft.com/office/officeart/2005/8/layout/radial6"/>
    <dgm:cxn modelId="{9F9D7EEB-6FDE-4A5D-A09B-676514AF95E3}" type="presParOf" srcId="{4981BD42-79E8-434E-BF9E-8970A2109582}" destId="{2DDADD55-BD70-43AB-B072-3A09F45C8797}" srcOrd="4" destOrd="0" presId="urn:microsoft.com/office/officeart/2005/8/layout/radial6"/>
    <dgm:cxn modelId="{B26AF7C3-7BFC-470B-9D97-C6E791F81A8D}" type="presParOf" srcId="{4981BD42-79E8-434E-BF9E-8970A2109582}" destId="{C7E7190B-A33A-49F1-A0EC-F2E141C6E34E}" srcOrd="5" destOrd="0" presId="urn:microsoft.com/office/officeart/2005/8/layout/radial6"/>
    <dgm:cxn modelId="{88D3141C-33DD-4744-8512-02CB1D66503A}" type="presParOf" srcId="{4981BD42-79E8-434E-BF9E-8970A2109582}" destId="{C4087537-50F1-49B4-B066-ACB47AFDE749}" srcOrd="6" destOrd="0" presId="urn:microsoft.com/office/officeart/2005/8/layout/radial6"/>
    <dgm:cxn modelId="{57B1523E-61F9-47ED-B0DB-4788253DD39A}" type="presParOf" srcId="{4981BD42-79E8-434E-BF9E-8970A2109582}" destId="{6DCDA91A-9957-47A2-ACFA-49312D4501ED}" srcOrd="7" destOrd="0" presId="urn:microsoft.com/office/officeart/2005/8/layout/radial6"/>
    <dgm:cxn modelId="{6F5DF8F7-5BCB-424E-80F8-7714DE42B72A}" type="presParOf" srcId="{4981BD42-79E8-434E-BF9E-8970A2109582}" destId="{684B3A08-D755-4914-9967-A566305A5FA4}" srcOrd="8" destOrd="0" presId="urn:microsoft.com/office/officeart/2005/8/layout/radial6"/>
    <dgm:cxn modelId="{0D4AE7B4-2E1D-4AF2-A382-17F1BF1B5999}" type="presParOf" srcId="{4981BD42-79E8-434E-BF9E-8970A2109582}" destId="{884CAD89-809E-47F1-8B47-3F71D5D5840F}" srcOrd="9" destOrd="0" presId="urn:microsoft.com/office/officeart/2005/8/layout/radial6"/>
    <dgm:cxn modelId="{E708E921-2434-47DB-BB1E-F3C4139D5C38}" type="presParOf" srcId="{4981BD42-79E8-434E-BF9E-8970A2109582}" destId="{F2509061-DCCA-47F5-925E-1F320CAD53C1}" srcOrd="10" destOrd="0" presId="urn:microsoft.com/office/officeart/2005/8/layout/radial6"/>
    <dgm:cxn modelId="{0E5A57ED-01DE-4DA6-AE3F-8831AEAB7D39}" type="presParOf" srcId="{4981BD42-79E8-434E-BF9E-8970A2109582}" destId="{A36CC80D-ED6E-414E-86E6-01BF63453C0C}" srcOrd="11" destOrd="0" presId="urn:microsoft.com/office/officeart/2005/8/layout/radial6"/>
    <dgm:cxn modelId="{D8291004-2B16-448D-85EA-5406CA5A2CA2}" type="presParOf" srcId="{4981BD42-79E8-434E-BF9E-8970A2109582}" destId="{D22440DC-F8EF-477E-A901-BEF8D7433AA4}"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894D-F851-4B2A-B43D-1246F420C0E7}">
      <dsp:nvSpPr>
        <dsp:cNvPr id="0" name=""/>
        <dsp:cNvSpPr/>
      </dsp:nvSpPr>
      <dsp:spPr>
        <a:xfrm>
          <a:off x="756778" y="580970"/>
          <a:ext cx="228748" cy="228748"/>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marL="0" lvl="0" indent="0" algn="ctr" defTabSz="266700">
            <a:lnSpc>
              <a:spcPct val="90000"/>
            </a:lnSpc>
            <a:spcBef>
              <a:spcPct val="0"/>
            </a:spcBef>
            <a:spcAft>
              <a:spcPct val="35000"/>
            </a:spcAft>
            <a:buNone/>
          </a:pPr>
          <a:r>
            <a:rPr kumimoji="1" lang="ja-JP" altLang="en-US" sz="600" kern="1200" dirty="0"/>
            <a:t>自分</a:t>
          </a:r>
        </a:p>
      </dsp:txBody>
      <dsp:txXfrm>
        <a:off x="790277" y="614469"/>
        <a:ext cx="161750" cy="161750"/>
      </dsp:txXfrm>
    </dsp:sp>
    <dsp:sp modelId="{076D9163-F2D3-49DF-9FD4-A7EDF0B558D9}">
      <dsp:nvSpPr>
        <dsp:cNvPr id="0" name=""/>
        <dsp:cNvSpPr/>
      </dsp:nvSpPr>
      <dsp:spPr>
        <a:xfrm rot="16200000">
          <a:off x="697912" y="39591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399067"/>
        <a:ext cx="17324" cy="17324"/>
      </dsp:txXfrm>
    </dsp:sp>
    <dsp:sp modelId="{0D562BDC-AF2F-4841-A657-8A51D6CC60C4}">
      <dsp:nvSpPr>
        <dsp:cNvPr id="0" name=""/>
        <dsp:cNvSpPr/>
      </dsp:nvSpPr>
      <dsp:spPr>
        <a:xfrm>
          <a:off x="756778" y="5740"/>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A</a:t>
          </a:r>
          <a:endParaRPr kumimoji="1" lang="ja-JP" altLang="en-US" sz="500" kern="1200" dirty="0"/>
        </a:p>
      </dsp:txBody>
      <dsp:txXfrm>
        <a:off x="790277" y="39239"/>
        <a:ext cx="161750" cy="161750"/>
      </dsp:txXfrm>
    </dsp:sp>
    <dsp:sp modelId="{06974B14-4253-4124-9929-B2B3D5CB1568}">
      <dsp:nvSpPr>
        <dsp:cNvPr id="0" name=""/>
        <dsp:cNvSpPr/>
      </dsp:nvSpPr>
      <dsp:spPr>
        <a:xfrm rot="18000000">
          <a:off x="841719"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437601"/>
        <a:ext cx="17324" cy="17324"/>
      </dsp:txXfrm>
    </dsp:sp>
    <dsp:sp modelId="{22BCE7B6-0610-4749-9CB2-1A89E2B72ADE}">
      <dsp:nvSpPr>
        <dsp:cNvPr id="0" name=""/>
        <dsp:cNvSpPr/>
      </dsp:nvSpPr>
      <dsp:spPr>
        <a:xfrm>
          <a:off x="104439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B</a:t>
          </a:r>
          <a:endParaRPr kumimoji="1" lang="ja-JP" altLang="en-US" sz="500" kern="1200" dirty="0"/>
        </a:p>
      </dsp:txBody>
      <dsp:txXfrm>
        <a:off x="1077892" y="116306"/>
        <a:ext cx="161750" cy="161750"/>
      </dsp:txXfrm>
    </dsp:sp>
    <dsp:sp modelId="{E878410B-7BCB-485D-83F7-C91EDF3237C6}">
      <dsp:nvSpPr>
        <dsp:cNvPr id="0" name=""/>
        <dsp:cNvSpPr/>
      </dsp:nvSpPr>
      <dsp:spPr>
        <a:xfrm rot="19800000">
          <a:off x="946993"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542875"/>
        <a:ext cx="17324" cy="17324"/>
      </dsp:txXfrm>
    </dsp:sp>
    <dsp:sp modelId="{7F3960B9-97E4-4C38-A01A-D3E41CA01AA4}">
      <dsp:nvSpPr>
        <dsp:cNvPr id="0" name=""/>
        <dsp:cNvSpPr/>
      </dsp:nvSpPr>
      <dsp:spPr>
        <a:xfrm>
          <a:off x="1254942" y="293355"/>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C</a:t>
          </a:r>
          <a:endParaRPr kumimoji="1" lang="ja-JP" altLang="en-US" sz="500" kern="1200" dirty="0"/>
        </a:p>
      </dsp:txBody>
      <dsp:txXfrm>
        <a:off x="1288441" y="326854"/>
        <a:ext cx="161750" cy="161750"/>
      </dsp:txXfrm>
    </dsp:sp>
    <dsp:sp modelId="{85993B83-FCF7-43B5-9CB7-A26796599E76}">
      <dsp:nvSpPr>
        <dsp:cNvPr id="0" name=""/>
        <dsp:cNvSpPr/>
      </dsp:nvSpPr>
      <dsp:spPr>
        <a:xfrm>
          <a:off x="98552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50105" y="686682"/>
        <a:ext cx="17324" cy="17324"/>
      </dsp:txXfrm>
    </dsp:sp>
    <dsp:sp modelId="{9B85A35B-C8F1-4182-A06C-E0AAD4E8FECF}">
      <dsp:nvSpPr>
        <dsp:cNvPr id="0" name=""/>
        <dsp:cNvSpPr/>
      </dsp:nvSpPr>
      <dsp:spPr>
        <a:xfrm>
          <a:off x="1332008" y="580970"/>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D</a:t>
          </a:r>
          <a:endParaRPr kumimoji="1" lang="ja-JP" altLang="en-US" sz="500" kern="1200" dirty="0"/>
        </a:p>
      </dsp:txBody>
      <dsp:txXfrm>
        <a:off x="1365507" y="614469"/>
        <a:ext cx="161750" cy="161750"/>
      </dsp:txXfrm>
    </dsp:sp>
    <dsp:sp modelId="{981F211E-EE14-431F-9492-874941490636}">
      <dsp:nvSpPr>
        <dsp:cNvPr id="0" name=""/>
        <dsp:cNvSpPr/>
      </dsp:nvSpPr>
      <dsp:spPr>
        <a:xfrm rot="1800000">
          <a:off x="946993"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111572" y="830490"/>
        <a:ext cx="17324" cy="17324"/>
      </dsp:txXfrm>
    </dsp:sp>
    <dsp:sp modelId="{EECC66E1-13A0-44A6-9281-01132D2BCB41}">
      <dsp:nvSpPr>
        <dsp:cNvPr id="0" name=""/>
        <dsp:cNvSpPr/>
      </dsp:nvSpPr>
      <dsp:spPr>
        <a:xfrm>
          <a:off x="1254942" y="868585"/>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E</a:t>
          </a:r>
          <a:endParaRPr kumimoji="1" lang="ja-JP" altLang="en-US" sz="500" kern="1200" dirty="0"/>
        </a:p>
      </dsp:txBody>
      <dsp:txXfrm>
        <a:off x="1288441" y="902084"/>
        <a:ext cx="161750" cy="161750"/>
      </dsp:txXfrm>
    </dsp:sp>
    <dsp:sp modelId="{B326F949-F347-4681-B667-6E0C36CC47EE}">
      <dsp:nvSpPr>
        <dsp:cNvPr id="0" name=""/>
        <dsp:cNvSpPr/>
      </dsp:nvSpPr>
      <dsp:spPr>
        <a:xfrm rot="3600000">
          <a:off x="841719"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1006298" y="935764"/>
        <a:ext cx="17324" cy="17324"/>
      </dsp:txXfrm>
    </dsp:sp>
    <dsp:sp modelId="{246B6A25-4D0A-42C6-8FB4-CE8DC61B1786}">
      <dsp:nvSpPr>
        <dsp:cNvPr id="0" name=""/>
        <dsp:cNvSpPr/>
      </dsp:nvSpPr>
      <dsp:spPr>
        <a:xfrm>
          <a:off x="1044393" y="1079134"/>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F</a:t>
          </a:r>
          <a:endParaRPr kumimoji="1" lang="ja-JP" altLang="en-US" sz="500" kern="1200" dirty="0"/>
        </a:p>
      </dsp:txBody>
      <dsp:txXfrm>
        <a:off x="1077892" y="1112633"/>
        <a:ext cx="161750" cy="161750"/>
      </dsp:txXfrm>
    </dsp:sp>
    <dsp:sp modelId="{45EC44A6-EE96-4A1C-9689-F064B6E65810}">
      <dsp:nvSpPr>
        <dsp:cNvPr id="0" name=""/>
        <dsp:cNvSpPr/>
      </dsp:nvSpPr>
      <dsp:spPr>
        <a:xfrm rot="5400000">
          <a:off x="697912" y="971143"/>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a:off x="862490" y="974297"/>
        <a:ext cx="17324" cy="17324"/>
      </dsp:txXfrm>
    </dsp:sp>
    <dsp:sp modelId="{065FC106-9C46-44EF-90F8-A2AA9E4A9934}">
      <dsp:nvSpPr>
        <dsp:cNvPr id="0" name=""/>
        <dsp:cNvSpPr/>
      </dsp:nvSpPr>
      <dsp:spPr>
        <a:xfrm>
          <a:off x="756778" y="1156200"/>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G</a:t>
          </a:r>
          <a:endParaRPr kumimoji="1" lang="ja-JP" altLang="en-US" sz="500" kern="1200" dirty="0"/>
        </a:p>
      </dsp:txBody>
      <dsp:txXfrm>
        <a:off x="790277" y="1189699"/>
        <a:ext cx="161750" cy="161750"/>
      </dsp:txXfrm>
    </dsp:sp>
    <dsp:sp modelId="{EFF2D6AF-E3E3-40ED-806B-BAAD766439AB}">
      <dsp:nvSpPr>
        <dsp:cNvPr id="0" name=""/>
        <dsp:cNvSpPr/>
      </dsp:nvSpPr>
      <dsp:spPr>
        <a:xfrm rot="7200000">
          <a:off x="554104" y="932610"/>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935764"/>
        <a:ext cx="17324" cy="17324"/>
      </dsp:txXfrm>
    </dsp:sp>
    <dsp:sp modelId="{CD82AE4A-0D72-4334-9AB9-2FCC9608CA82}">
      <dsp:nvSpPr>
        <dsp:cNvPr id="0" name=""/>
        <dsp:cNvSpPr/>
      </dsp:nvSpPr>
      <dsp:spPr>
        <a:xfrm>
          <a:off x="469163" y="1079134"/>
          <a:ext cx="228748" cy="228748"/>
        </a:xfrm>
        <a:prstGeom prst="ellipse">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H</a:t>
          </a:r>
          <a:endParaRPr kumimoji="1" lang="ja-JP" altLang="en-US" sz="500" kern="1200" dirty="0"/>
        </a:p>
      </dsp:txBody>
      <dsp:txXfrm>
        <a:off x="502662" y="1112633"/>
        <a:ext cx="161750" cy="161750"/>
      </dsp:txXfrm>
    </dsp:sp>
    <dsp:sp modelId="{0C5F1B92-5561-42C4-966F-5A6D6C0371DD}">
      <dsp:nvSpPr>
        <dsp:cNvPr id="0" name=""/>
        <dsp:cNvSpPr/>
      </dsp:nvSpPr>
      <dsp:spPr>
        <a:xfrm rot="9000000">
          <a:off x="448830" y="82733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830490"/>
        <a:ext cx="17324" cy="17324"/>
      </dsp:txXfrm>
    </dsp:sp>
    <dsp:sp modelId="{B82C61E8-3601-49D7-BB15-E1E0C2EF375D}">
      <dsp:nvSpPr>
        <dsp:cNvPr id="0" name=""/>
        <dsp:cNvSpPr/>
      </dsp:nvSpPr>
      <dsp:spPr>
        <a:xfrm>
          <a:off x="258615" y="868585"/>
          <a:ext cx="228748" cy="228748"/>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I</a:t>
          </a:r>
          <a:endParaRPr kumimoji="1" lang="ja-JP" altLang="en-US" sz="500" kern="1200" dirty="0"/>
        </a:p>
      </dsp:txBody>
      <dsp:txXfrm>
        <a:off x="292114" y="902084"/>
        <a:ext cx="161750" cy="161750"/>
      </dsp:txXfrm>
    </dsp:sp>
    <dsp:sp modelId="{A4A05296-7EB4-44AA-81CD-5B9E880918F1}">
      <dsp:nvSpPr>
        <dsp:cNvPr id="0" name=""/>
        <dsp:cNvSpPr/>
      </dsp:nvSpPr>
      <dsp:spPr>
        <a:xfrm rot="10800000">
          <a:off x="410297" y="683528"/>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574875" y="686682"/>
        <a:ext cx="17324" cy="17324"/>
      </dsp:txXfrm>
    </dsp:sp>
    <dsp:sp modelId="{CD4E55B0-6E0B-47EF-9D12-27113F734905}">
      <dsp:nvSpPr>
        <dsp:cNvPr id="0" name=""/>
        <dsp:cNvSpPr/>
      </dsp:nvSpPr>
      <dsp:spPr>
        <a:xfrm>
          <a:off x="181548" y="580970"/>
          <a:ext cx="228748" cy="228748"/>
        </a:xfrm>
        <a:prstGeom prst="ellipse">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J</a:t>
          </a:r>
          <a:endParaRPr kumimoji="1" lang="ja-JP" altLang="en-US" sz="500" kern="1200" dirty="0"/>
        </a:p>
      </dsp:txBody>
      <dsp:txXfrm>
        <a:off x="215047" y="614469"/>
        <a:ext cx="161750" cy="161750"/>
      </dsp:txXfrm>
    </dsp:sp>
    <dsp:sp modelId="{9462C9A1-B822-48CB-B370-BAEDADD593D3}">
      <dsp:nvSpPr>
        <dsp:cNvPr id="0" name=""/>
        <dsp:cNvSpPr/>
      </dsp:nvSpPr>
      <dsp:spPr>
        <a:xfrm rot="12600000">
          <a:off x="448830" y="539721"/>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613409" y="542875"/>
        <a:ext cx="17324" cy="17324"/>
      </dsp:txXfrm>
    </dsp:sp>
    <dsp:sp modelId="{3B33516E-45A1-4814-AD1A-B8841370B5D6}">
      <dsp:nvSpPr>
        <dsp:cNvPr id="0" name=""/>
        <dsp:cNvSpPr/>
      </dsp:nvSpPr>
      <dsp:spPr>
        <a:xfrm>
          <a:off x="258615" y="293355"/>
          <a:ext cx="228748" cy="228748"/>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p>
      </dsp:txBody>
      <dsp:txXfrm>
        <a:off x="292114" y="326854"/>
        <a:ext cx="161750" cy="161750"/>
      </dsp:txXfrm>
    </dsp:sp>
    <dsp:sp modelId="{5666A6AD-6ED7-4AE8-8B21-CC94589B3C10}">
      <dsp:nvSpPr>
        <dsp:cNvPr id="0" name=""/>
        <dsp:cNvSpPr/>
      </dsp:nvSpPr>
      <dsp:spPr>
        <a:xfrm rot="14400000">
          <a:off x="554104" y="434446"/>
          <a:ext cx="346481" cy="23632"/>
        </a:xfrm>
        <a:custGeom>
          <a:avLst/>
          <a:gdLst/>
          <a:ahLst/>
          <a:cxnLst/>
          <a:rect l="0" t="0" r="0" b="0"/>
          <a:pathLst>
            <a:path>
              <a:moveTo>
                <a:pt x="0" y="11816"/>
              </a:moveTo>
              <a:lnTo>
                <a:pt x="346481" y="11816"/>
              </a:lnTo>
            </a:path>
          </a:pathLst>
        </a:custGeom>
        <a:noFill/>
        <a:ln w="1270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kumimoji="1" lang="ja-JP" altLang="en-US" sz="500" kern="1200"/>
        </a:p>
      </dsp:txBody>
      <dsp:txXfrm rot="10800000">
        <a:off x="718683" y="437601"/>
        <a:ext cx="17324" cy="17324"/>
      </dsp:txXfrm>
    </dsp:sp>
    <dsp:sp modelId="{958400B9-5F3F-44DA-B104-5B8C28CA2AD8}">
      <dsp:nvSpPr>
        <dsp:cNvPr id="0" name=""/>
        <dsp:cNvSpPr/>
      </dsp:nvSpPr>
      <dsp:spPr>
        <a:xfrm>
          <a:off x="469163" y="82807"/>
          <a:ext cx="228748" cy="228748"/>
        </a:xfrm>
        <a:prstGeom prst="ellipse">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kumimoji="1" lang="ja-JP" altLang="en-US" sz="500" kern="1200" dirty="0"/>
            <a:t>仕様</a:t>
          </a:r>
          <a:r>
            <a:rPr kumimoji="1" lang="en-US" altLang="ja-JP" sz="500" kern="1200" dirty="0"/>
            <a:t>Z</a:t>
          </a:r>
          <a:endParaRPr kumimoji="1" lang="ja-JP" altLang="en-US" sz="500" kern="1200" dirty="0"/>
        </a:p>
      </dsp:txBody>
      <dsp:txXfrm>
        <a:off x="502662" y="116306"/>
        <a:ext cx="161750" cy="1617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D50BD1-9AF5-410D-953D-1FB347387F49}">
      <dsp:nvSpPr>
        <dsp:cNvPr id="0" name=""/>
        <dsp:cNvSpPr/>
      </dsp:nvSpPr>
      <dsp:spPr>
        <a:xfrm>
          <a:off x="0" y="0"/>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１．安心してデータやサービスを使用できるトラストの確保</a:t>
          </a:r>
        </a:p>
      </dsp:txBody>
      <dsp:txXfrm>
        <a:off x="23988" y="23988"/>
        <a:ext cx="8080024" cy="443423"/>
      </dsp:txXfrm>
    </dsp:sp>
    <dsp:sp modelId="{D7169E76-35E3-44D0-90A5-DD0C91EEE513}">
      <dsp:nvSpPr>
        <dsp:cNvPr id="0" name=""/>
        <dsp:cNvSpPr/>
      </dsp:nvSpPr>
      <dsp:spPr>
        <a:xfrm>
          <a:off x="0" y="50181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認証・アクセス管理　＋　真正性</a:t>
          </a:r>
        </a:p>
      </dsp:txBody>
      <dsp:txXfrm>
        <a:off x="0" y="501818"/>
        <a:ext cx="8128000" cy="211140"/>
      </dsp:txXfrm>
    </dsp:sp>
    <dsp:sp modelId="{518D0AF0-B8AF-4166-8800-7EAD2B6E67D1}">
      <dsp:nvSpPr>
        <dsp:cNvPr id="0" name=""/>
        <dsp:cNvSpPr/>
      </dsp:nvSpPr>
      <dsp:spPr>
        <a:xfrm>
          <a:off x="0" y="71295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t>２．見つけやすくつなげやすいデータ連携の仕組み</a:t>
          </a:r>
        </a:p>
      </dsp:txBody>
      <dsp:txXfrm>
        <a:off x="23988" y="736946"/>
        <a:ext cx="8080024" cy="443423"/>
      </dsp:txXfrm>
    </dsp:sp>
    <dsp:sp modelId="{30107DCF-8327-4F1D-BA03-44F6970CF3D5}">
      <dsp:nvSpPr>
        <dsp:cNvPr id="0" name=""/>
        <dsp:cNvSpPr/>
      </dsp:nvSpPr>
      <dsp:spPr>
        <a:xfrm>
          <a:off x="0" y="120435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a:t>カタログ、コネクタ、取引市場</a:t>
          </a:r>
        </a:p>
      </dsp:txBody>
      <dsp:txXfrm>
        <a:off x="0" y="1204358"/>
        <a:ext cx="8128000" cy="211140"/>
      </dsp:txXfrm>
    </dsp:sp>
    <dsp:sp modelId="{98B793E3-3BEE-48B3-BF64-AD2FC0266DE7}">
      <dsp:nvSpPr>
        <dsp:cNvPr id="0" name=""/>
        <dsp:cNvSpPr/>
      </dsp:nvSpPr>
      <dsp:spPr>
        <a:xfrm>
          <a:off x="0" y="1415498"/>
          <a:ext cx="8128000" cy="49139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kumimoji="1" lang="ja-JP" altLang="en-US" sz="1600" kern="1200" dirty="0">
              <a:solidFill>
                <a:schemeClr val="bg1"/>
              </a:solidFill>
            </a:rPr>
            <a:t>３．多様で、品質が確保され、十分な量のデータの供給</a:t>
          </a:r>
        </a:p>
      </dsp:txBody>
      <dsp:txXfrm>
        <a:off x="23988" y="1439486"/>
        <a:ext cx="8080024" cy="443423"/>
      </dsp:txXfrm>
    </dsp:sp>
    <dsp:sp modelId="{C57FE48C-D360-483E-97EA-E5F5EC093348}">
      <dsp:nvSpPr>
        <dsp:cNvPr id="0" name=""/>
        <dsp:cNvSpPr/>
      </dsp:nvSpPr>
      <dsp:spPr>
        <a:xfrm>
          <a:off x="0" y="1906898"/>
          <a:ext cx="8128000" cy="2111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15240" rIns="85344" bIns="15240" numCol="1" spcCol="1270" anchor="t" anchorCtr="0">
          <a:noAutofit/>
        </a:bodyPr>
        <a:lstStyle/>
        <a:p>
          <a:pPr marL="57150" lvl="1" indent="-57150" algn="l" defTabSz="400050">
            <a:lnSpc>
              <a:spcPct val="90000"/>
            </a:lnSpc>
            <a:spcBef>
              <a:spcPct val="0"/>
            </a:spcBef>
            <a:spcAft>
              <a:spcPct val="20000"/>
            </a:spcAft>
            <a:buChar char="•"/>
          </a:pPr>
          <a:r>
            <a:rPr kumimoji="1" lang="ja-JP" altLang="en-US" sz="900" kern="1200" dirty="0">
              <a:solidFill>
                <a:schemeClr val="tx1"/>
              </a:solidFill>
            </a:rPr>
            <a:t>設計（データモデル）→データ整備　（プロセスの中で品質を確保）、オープンデータ</a:t>
          </a:r>
        </a:p>
      </dsp:txBody>
      <dsp:txXfrm>
        <a:off x="0" y="1906898"/>
        <a:ext cx="8128000" cy="2111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6AC5DB-2C7F-40AE-B209-B4361D57D592}">
      <dsp:nvSpPr>
        <dsp:cNvPr id="0" name=""/>
        <dsp:cNvSpPr/>
      </dsp:nvSpPr>
      <dsp:spPr>
        <a:xfrm rot="5400000">
          <a:off x="416959" y="1715965"/>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FD8D186B-38CA-4C09-8FDB-5E188DFFBAC1}">
      <dsp:nvSpPr>
        <dsp:cNvPr id="0" name=""/>
        <dsp:cNvSpPr/>
      </dsp:nvSpPr>
      <dsp:spPr>
        <a:xfrm>
          <a:off x="209414" y="2334118"/>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見つけられること</a:t>
          </a:r>
        </a:p>
      </dsp:txBody>
      <dsp:txXfrm>
        <a:off x="209414" y="2334118"/>
        <a:ext cx="1867806" cy="1637241"/>
      </dsp:txXfrm>
    </dsp:sp>
    <dsp:sp modelId="{D7A23B2E-6E1C-48F4-AE73-14D103F63012}">
      <dsp:nvSpPr>
        <dsp:cNvPr id="0" name=""/>
        <dsp:cNvSpPr/>
      </dsp:nvSpPr>
      <dsp:spPr>
        <a:xfrm>
          <a:off x="1724804" y="1563651"/>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DDCFE76-27E5-43A7-8F41-8F47EF2E6E80}">
      <dsp:nvSpPr>
        <dsp:cNvPr id="0" name=""/>
        <dsp:cNvSpPr/>
      </dsp:nvSpPr>
      <dsp:spPr>
        <a:xfrm rot="5400000">
          <a:off x="2703519" y="1150154"/>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15ED9E2C-E990-4948-8F2B-51F817A45CF9}">
      <dsp:nvSpPr>
        <dsp:cNvPr id="0" name=""/>
        <dsp:cNvSpPr/>
      </dsp:nvSpPr>
      <dsp:spPr>
        <a:xfrm>
          <a:off x="2495974" y="1768307"/>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使えること</a:t>
          </a:r>
        </a:p>
      </dsp:txBody>
      <dsp:txXfrm>
        <a:off x="2495974" y="1768307"/>
        <a:ext cx="1867806" cy="1637241"/>
      </dsp:txXfrm>
    </dsp:sp>
    <dsp:sp modelId="{16783A57-7622-4C5F-AC2E-97CF2BD995B4}">
      <dsp:nvSpPr>
        <dsp:cNvPr id="0" name=""/>
        <dsp:cNvSpPr/>
      </dsp:nvSpPr>
      <dsp:spPr>
        <a:xfrm>
          <a:off x="4011364" y="997840"/>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2AA5E9A-FF7C-45E0-828E-0AE9129F96D5}">
      <dsp:nvSpPr>
        <dsp:cNvPr id="0" name=""/>
        <dsp:cNvSpPr/>
      </dsp:nvSpPr>
      <dsp:spPr>
        <a:xfrm rot="5400000">
          <a:off x="4990079" y="584342"/>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AFA7A18C-432C-4EF8-9501-31F9C449F059}">
      <dsp:nvSpPr>
        <dsp:cNvPr id="0" name=""/>
        <dsp:cNvSpPr/>
      </dsp:nvSpPr>
      <dsp:spPr>
        <a:xfrm>
          <a:off x="4782534" y="1202495"/>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自動処理できること</a:t>
          </a:r>
        </a:p>
      </dsp:txBody>
      <dsp:txXfrm>
        <a:off x="4782534" y="1202495"/>
        <a:ext cx="1867806" cy="1637241"/>
      </dsp:txXfrm>
    </dsp:sp>
    <dsp:sp modelId="{41783545-89E6-452B-81CB-2FA59166EDE4}">
      <dsp:nvSpPr>
        <dsp:cNvPr id="0" name=""/>
        <dsp:cNvSpPr/>
      </dsp:nvSpPr>
      <dsp:spPr>
        <a:xfrm>
          <a:off x="6297924" y="432028"/>
          <a:ext cx="352416" cy="352416"/>
        </a:xfrm>
        <a:prstGeom prst="triangle">
          <a:avLst>
            <a:gd name="adj" fmla="val 10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02892B87-E353-4899-9DA2-6F1496C7B757}">
      <dsp:nvSpPr>
        <dsp:cNvPr id="0" name=""/>
        <dsp:cNvSpPr/>
      </dsp:nvSpPr>
      <dsp:spPr>
        <a:xfrm rot="5400000">
          <a:off x="7276638" y="18531"/>
          <a:ext cx="1243340" cy="2068890"/>
        </a:xfrm>
        <a:prstGeom prst="corner">
          <a:avLst>
            <a:gd name="adj1" fmla="val 16120"/>
            <a:gd name="adj2" fmla="val 1611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w="6350" cap="flat" cmpd="sng" algn="ctr">
          <a:solidFill>
            <a:schemeClr val="accent1">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B64058A5-97F2-4306-A5B2-011FF3DA339E}">
      <dsp:nvSpPr>
        <dsp:cNvPr id="0" name=""/>
        <dsp:cNvSpPr/>
      </dsp:nvSpPr>
      <dsp:spPr>
        <a:xfrm>
          <a:off x="7069094" y="636684"/>
          <a:ext cx="1867806" cy="16372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kumimoji="1" lang="ja-JP" altLang="en-US" sz="2000" kern="1200" dirty="0"/>
            <a:t>ＡＩ等で解析ができること</a:t>
          </a:r>
        </a:p>
      </dsp:txBody>
      <dsp:txXfrm>
        <a:off x="7069094" y="636684"/>
        <a:ext cx="1867806" cy="16372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FEE158-3AB6-47A8-8B8A-18A66F828D9D}">
      <dsp:nvSpPr>
        <dsp:cNvPr id="0" name=""/>
        <dsp:cNvSpPr/>
      </dsp:nvSpPr>
      <dsp:spPr>
        <a:xfrm>
          <a:off x="-3028112" y="-466300"/>
          <a:ext cx="3612256" cy="3612256"/>
        </a:xfrm>
        <a:prstGeom prst="blockArc">
          <a:avLst>
            <a:gd name="adj1" fmla="val 18900000"/>
            <a:gd name="adj2" fmla="val 2700000"/>
            <a:gd name="adj3" fmla="val 598"/>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93A6A-1ABB-46A2-A9A1-CCF90E011644}">
      <dsp:nvSpPr>
        <dsp:cNvPr id="0" name=""/>
        <dsp:cNvSpPr/>
      </dsp:nvSpPr>
      <dsp:spPr>
        <a:xfrm>
          <a:off x="375593" y="267965"/>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設計コストや時間の削減</a:t>
          </a:r>
        </a:p>
      </dsp:txBody>
      <dsp:txXfrm>
        <a:off x="375593" y="267965"/>
        <a:ext cx="5013778" cy="535931"/>
      </dsp:txXfrm>
    </dsp:sp>
    <dsp:sp modelId="{5FD232B1-1891-4D26-B4C2-CBDD10EC0A62}">
      <dsp:nvSpPr>
        <dsp:cNvPr id="0" name=""/>
        <dsp:cNvSpPr/>
      </dsp:nvSpPr>
      <dsp:spPr>
        <a:xfrm>
          <a:off x="40636" y="200974"/>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998031-BA10-4D1A-BCCF-E7120E5D7B2F}">
      <dsp:nvSpPr>
        <dsp:cNvPr id="0" name=""/>
        <dsp:cNvSpPr/>
      </dsp:nvSpPr>
      <dsp:spPr>
        <a:xfrm>
          <a:off x="570403" y="1071862"/>
          <a:ext cx="4818967"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連携の容易さ、拡張性の向上</a:t>
          </a:r>
        </a:p>
      </dsp:txBody>
      <dsp:txXfrm>
        <a:off x="570403" y="1071862"/>
        <a:ext cx="4818967" cy="535931"/>
      </dsp:txXfrm>
    </dsp:sp>
    <dsp:sp modelId="{82437F7A-EE83-4444-9C88-EB7EF08FBAB4}">
      <dsp:nvSpPr>
        <dsp:cNvPr id="0" name=""/>
        <dsp:cNvSpPr/>
      </dsp:nvSpPr>
      <dsp:spPr>
        <a:xfrm>
          <a:off x="235447" y="1004870"/>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99F21E3-E514-4F7B-A612-B988E22725C8}">
      <dsp:nvSpPr>
        <dsp:cNvPr id="0" name=""/>
        <dsp:cNvSpPr/>
      </dsp:nvSpPr>
      <dsp:spPr>
        <a:xfrm>
          <a:off x="375593" y="1875758"/>
          <a:ext cx="5013778" cy="535931"/>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25395" tIns="53340" rIns="53340" bIns="53340" numCol="1" spcCol="1270" anchor="ctr" anchorCtr="0">
          <a:noAutofit/>
        </a:bodyPr>
        <a:lstStyle/>
        <a:p>
          <a:pPr marL="0" lvl="0" indent="0" algn="l" defTabSz="933450">
            <a:lnSpc>
              <a:spcPct val="90000"/>
            </a:lnSpc>
            <a:spcBef>
              <a:spcPct val="0"/>
            </a:spcBef>
            <a:spcAft>
              <a:spcPct val="35000"/>
            </a:spcAft>
            <a:buNone/>
          </a:pPr>
          <a:r>
            <a:rPr kumimoji="1" lang="ja-JP" altLang="en-US" sz="2100" kern="1200" dirty="0"/>
            <a:t>申請者の利便性向上</a:t>
          </a:r>
        </a:p>
      </dsp:txBody>
      <dsp:txXfrm>
        <a:off x="375593" y="1875758"/>
        <a:ext cx="5013778" cy="535931"/>
      </dsp:txXfrm>
    </dsp:sp>
    <dsp:sp modelId="{E05B72D5-A4B2-4453-9B52-D3ED37CE19FF}">
      <dsp:nvSpPr>
        <dsp:cNvPr id="0" name=""/>
        <dsp:cNvSpPr/>
      </dsp:nvSpPr>
      <dsp:spPr>
        <a:xfrm>
          <a:off x="40636" y="1808767"/>
          <a:ext cx="669913" cy="6699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14A9DC-547E-4397-A0F9-50DF60F71665}">
      <dsp:nvSpPr>
        <dsp:cNvPr id="0" name=""/>
        <dsp:cNvSpPr/>
      </dsp:nvSpPr>
      <dsp:spPr>
        <a:xfrm>
          <a:off x="1381515" y="1068713"/>
          <a:ext cx="2662409" cy="2662409"/>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ja-JP" altLang="en-US" sz="1800" kern="1200" dirty="0"/>
            <a:t>包括的データ戦略</a:t>
          </a:r>
          <a:endParaRPr kumimoji="1" lang="ja-JP" altLang="en-US" sz="1800" kern="1200" dirty="0"/>
        </a:p>
      </dsp:txBody>
      <dsp:txXfrm>
        <a:off x="1771416" y="1458614"/>
        <a:ext cx="1882607" cy="1882607"/>
      </dsp:txXfrm>
    </dsp:sp>
    <dsp:sp modelId="{5F145AD9-8C9F-465D-A2D1-6BAD97D85B51}">
      <dsp:nvSpPr>
        <dsp:cNvPr id="0" name=""/>
        <dsp:cNvSpPr/>
      </dsp:nvSpPr>
      <dsp:spPr>
        <a:xfrm>
          <a:off x="2047118" y="47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デジタル社会の実現に向けた重点計画</a:t>
          </a:r>
          <a:endParaRPr kumimoji="1" lang="ja-JP" altLang="en-US" sz="1100" kern="1200" dirty="0"/>
        </a:p>
      </dsp:txBody>
      <dsp:txXfrm>
        <a:off x="2242068" y="195425"/>
        <a:ext cx="941304" cy="941304"/>
      </dsp:txXfrm>
    </dsp:sp>
    <dsp:sp modelId="{A10E135D-81E3-42F3-BA3A-A2611D2A3625}">
      <dsp:nvSpPr>
        <dsp:cNvPr id="0" name=""/>
        <dsp:cNvSpPr/>
      </dsp:nvSpPr>
      <dsp:spPr>
        <a:xfrm>
          <a:off x="35486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デジタル</a:t>
          </a:r>
          <a:endParaRPr lang="en-US" altLang="ja-JP" sz="1100" kern="1200" dirty="0"/>
        </a:p>
        <a:p>
          <a:pPr marL="0" lvl="0" indent="0" algn="ctr" defTabSz="488950">
            <a:lnSpc>
              <a:spcPct val="90000"/>
            </a:lnSpc>
            <a:spcBef>
              <a:spcPct val="0"/>
            </a:spcBef>
            <a:spcAft>
              <a:spcPct val="35000"/>
            </a:spcAft>
            <a:buNone/>
          </a:pPr>
          <a:r>
            <a:rPr lang="ja-JP" altLang="en-US" sz="1100" kern="1200" dirty="0"/>
            <a:t>田園都市構想</a:t>
          </a:r>
          <a:endParaRPr kumimoji="1" lang="ja-JP" altLang="en-US" sz="1100" kern="1200" dirty="0"/>
        </a:p>
      </dsp:txBody>
      <dsp:txXfrm>
        <a:off x="3743618" y="1062345"/>
        <a:ext cx="941304" cy="941304"/>
      </dsp:txXfrm>
    </dsp:sp>
    <dsp:sp modelId="{78CF013A-F09D-4240-8A71-0ED4D8CD5908}">
      <dsp:nvSpPr>
        <dsp:cNvPr id="0" name=""/>
        <dsp:cNvSpPr/>
      </dsp:nvSpPr>
      <dsp:spPr>
        <a:xfrm>
          <a:off x="35486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altLang="ja-JP" sz="1100" kern="1200" dirty="0"/>
            <a:t>AI</a:t>
          </a:r>
          <a:r>
            <a:rPr lang="ja-JP" altLang="en-US" sz="1100" kern="1200" dirty="0"/>
            <a:t>戦略</a:t>
          </a:r>
          <a:endParaRPr lang="en-US" altLang="ja-JP" sz="1100" kern="1200" dirty="0"/>
        </a:p>
        <a:p>
          <a:pPr marL="0" lvl="0" indent="0" algn="ctr" defTabSz="488950">
            <a:lnSpc>
              <a:spcPct val="90000"/>
            </a:lnSpc>
            <a:spcBef>
              <a:spcPct val="0"/>
            </a:spcBef>
            <a:spcAft>
              <a:spcPct val="35000"/>
            </a:spcAft>
            <a:buNone/>
          </a:pPr>
          <a:r>
            <a:rPr lang="ja-JP" altLang="en-US" sz="1100" kern="1200" dirty="0"/>
            <a:t>新</a:t>
          </a:r>
          <a:r>
            <a:rPr lang="en-US" altLang="ja-JP" sz="1100" kern="1200" dirty="0"/>
            <a:t>AI</a:t>
          </a:r>
          <a:r>
            <a:rPr lang="ja-JP" altLang="en-US" sz="1100" kern="1200" dirty="0"/>
            <a:t>戦略</a:t>
          </a:r>
          <a:endParaRPr kumimoji="1" lang="ja-JP" altLang="en-US" sz="1100" kern="1200" dirty="0"/>
        </a:p>
      </dsp:txBody>
      <dsp:txXfrm>
        <a:off x="3743618" y="2796186"/>
        <a:ext cx="941304" cy="941304"/>
      </dsp:txXfrm>
    </dsp:sp>
    <dsp:sp modelId="{E2CFAA50-9D12-4315-AFC3-6D354A461159}">
      <dsp:nvSpPr>
        <dsp:cNvPr id="0" name=""/>
        <dsp:cNvSpPr/>
      </dsp:nvSpPr>
      <dsp:spPr>
        <a:xfrm>
          <a:off x="2047118" y="346815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zh-TW" altLang="en-US" sz="1100" kern="1200" dirty="0"/>
            <a:t>地理空間情報活用</a:t>
          </a:r>
          <a:endParaRPr lang="en-US" altLang="zh-TW" sz="1100" kern="1200" dirty="0"/>
        </a:p>
        <a:p>
          <a:pPr marL="0" lvl="0" indent="0" algn="ctr" defTabSz="488950">
            <a:lnSpc>
              <a:spcPct val="90000"/>
            </a:lnSpc>
            <a:spcBef>
              <a:spcPct val="0"/>
            </a:spcBef>
            <a:spcAft>
              <a:spcPct val="35000"/>
            </a:spcAft>
            <a:buNone/>
          </a:pPr>
          <a:r>
            <a:rPr lang="zh-TW" altLang="en-US" sz="1100" kern="1200" dirty="0"/>
            <a:t>推進基本計画</a:t>
          </a:r>
          <a:endParaRPr kumimoji="1" lang="ja-JP" altLang="en-US" sz="1100" kern="1200" dirty="0"/>
        </a:p>
      </dsp:txBody>
      <dsp:txXfrm>
        <a:off x="2242068" y="3663106"/>
        <a:ext cx="941304" cy="941304"/>
      </dsp:txXfrm>
    </dsp:sp>
    <dsp:sp modelId="{1CBFAE80-4032-4427-B513-E6EE78E1A9BA}">
      <dsp:nvSpPr>
        <dsp:cNvPr id="0" name=""/>
        <dsp:cNvSpPr/>
      </dsp:nvSpPr>
      <dsp:spPr>
        <a:xfrm>
          <a:off x="545568" y="2601236"/>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規制改革</a:t>
          </a:r>
          <a:endParaRPr lang="en-US" altLang="ja-JP" sz="1100" kern="1200" dirty="0"/>
        </a:p>
        <a:p>
          <a:pPr marL="0" lvl="0" indent="0" algn="ctr" defTabSz="488950">
            <a:lnSpc>
              <a:spcPct val="90000"/>
            </a:lnSpc>
            <a:spcBef>
              <a:spcPct val="0"/>
            </a:spcBef>
            <a:spcAft>
              <a:spcPct val="35000"/>
            </a:spcAft>
            <a:buNone/>
          </a:pPr>
          <a:r>
            <a:rPr lang="ja-JP" altLang="en-US" sz="1100" kern="1200" dirty="0"/>
            <a:t>実施計画</a:t>
          </a:r>
          <a:endParaRPr kumimoji="1" lang="ja-JP" altLang="en-US" sz="1100" kern="1200" dirty="0"/>
        </a:p>
      </dsp:txBody>
      <dsp:txXfrm>
        <a:off x="740518" y="2796186"/>
        <a:ext cx="941304" cy="941304"/>
      </dsp:txXfrm>
    </dsp:sp>
    <dsp:sp modelId="{71540CD3-6EB0-4B30-A323-F4B4BA087F00}">
      <dsp:nvSpPr>
        <dsp:cNvPr id="0" name=""/>
        <dsp:cNvSpPr/>
      </dsp:nvSpPr>
      <dsp:spPr>
        <a:xfrm>
          <a:off x="545568" y="867395"/>
          <a:ext cx="1331204" cy="1331204"/>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ja-JP" altLang="en-US" sz="1100" kern="1200" dirty="0"/>
            <a:t>知的財産</a:t>
          </a:r>
          <a:endParaRPr lang="en-US" altLang="ja-JP" sz="1100" kern="1200" dirty="0"/>
        </a:p>
        <a:p>
          <a:pPr marL="0" lvl="0" indent="0" algn="ctr" defTabSz="488950">
            <a:lnSpc>
              <a:spcPct val="90000"/>
            </a:lnSpc>
            <a:spcBef>
              <a:spcPct val="0"/>
            </a:spcBef>
            <a:spcAft>
              <a:spcPct val="35000"/>
            </a:spcAft>
            <a:buNone/>
          </a:pPr>
          <a:r>
            <a:rPr lang="ja-JP" altLang="en-US" sz="1100" kern="1200" dirty="0"/>
            <a:t>推進計画</a:t>
          </a:r>
          <a:endParaRPr kumimoji="1" lang="ja-JP" altLang="en-US" sz="1100" kern="1200" dirty="0"/>
        </a:p>
      </dsp:txBody>
      <dsp:txXfrm>
        <a:off x="740518" y="1062345"/>
        <a:ext cx="941304" cy="94130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BB9DFA-9278-401D-BFA6-B70021568AE6}">
      <dsp:nvSpPr>
        <dsp:cNvPr id="0" name=""/>
        <dsp:cNvSpPr/>
      </dsp:nvSpPr>
      <dsp:spPr>
        <a:xfrm>
          <a:off x="1338" y="0"/>
          <a:ext cx="2609431" cy="342582"/>
        </a:xfrm>
        <a:prstGeom prst="homePlate">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342"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コア語彙</a:t>
          </a:r>
        </a:p>
      </dsp:txBody>
      <dsp:txXfrm>
        <a:off x="1338" y="0"/>
        <a:ext cx="2523786" cy="342582"/>
      </dsp:txXfrm>
    </dsp:sp>
    <dsp:sp modelId="{3FF185AE-B102-4261-9193-F8ADF8CF9E00}">
      <dsp:nvSpPr>
        <dsp:cNvPr id="0" name=""/>
        <dsp:cNvSpPr/>
      </dsp:nvSpPr>
      <dsp:spPr>
        <a:xfrm>
          <a:off x="2088883" y="0"/>
          <a:ext cx="2609431" cy="342582"/>
        </a:xfrm>
        <a:prstGeom prst="chevron">
          <a:avLst/>
        </a:prstGeom>
        <a:solidFill>
          <a:schemeClr val="accent1">
            <a:shade val="80000"/>
            <a:hueOff val="87321"/>
            <a:satOff val="-1564"/>
            <a:lumOff val="6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452438">
            <a:lnSpc>
              <a:spcPct val="90000"/>
            </a:lnSpc>
            <a:spcBef>
              <a:spcPct val="0"/>
            </a:spcBef>
            <a:spcAft>
              <a:spcPct val="35000"/>
            </a:spcAft>
            <a:buNone/>
            <a:tabLst>
              <a:tab pos="536575" algn="l"/>
            </a:tabLst>
          </a:pPr>
          <a:r>
            <a:rPr kumimoji="1" lang="ja-JP" altLang="en-US" sz="1300" kern="1200" dirty="0"/>
            <a:t>コアデータパーツ</a:t>
          </a:r>
        </a:p>
      </dsp:txBody>
      <dsp:txXfrm>
        <a:off x="2260174" y="0"/>
        <a:ext cx="2266849" cy="342582"/>
      </dsp:txXfrm>
    </dsp:sp>
    <dsp:sp modelId="{A292805D-22CD-4E29-8507-2D3127040195}">
      <dsp:nvSpPr>
        <dsp:cNvPr id="0" name=""/>
        <dsp:cNvSpPr/>
      </dsp:nvSpPr>
      <dsp:spPr>
        <a:xfrm>
          <a:off x="4176429" y="0"/>
          <a:ext cx="2609431" cy="342582"/>
        </a:xfrm>
        <a:prstGeom prst="chevron">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コアデータモデル</a:t>
          </a:r>
        </a:p>
      </dsp:txBody>
      <dsp:txXfrm>
        <a:off x="4347720" y="0"/>
        <a:ext cx="2266849" cy="342582"/>
      </dsp:txXfrm>
    </dsp:sp>
    <dsp:sp modelId="{4F67AA91-9761-47E5-9B4F-B2B2CA51D5C9}">
      <dsp:nvSpPr>
        <dsp:cNvPr id="0" name=""/>
        <dsp:cNvSpPr/>
      </dsp:nvSpPr>
      <dsp:spPr>
        <a:xfrm>
          <a:off x="6263974" y="0"/>
          <a:ext cx="2609431" cy="342582"/>
        </a:xfrm>
        <a:prstGeom prst="chevron">
          <a:avLst/>
        </a:prstGeom>
        <a:solidFill>
          <a:schemeClr val="accent1">
            <a:shade val="80000"/>
            <a:hueOff val="261962"/>
            <a:satOff val="-4692"/>
            <a:lumOff val="199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実装データモデル</a:t>
          </a:r>
        </a:p>
      </dsp:txBody>
      <dsp:txXfrm>
        <a:off x="6435265" y="0"/>
        <a:ext cx="2266849" cy="342582"/>
      </dsp:txXfrm>
    </dsp:sp>
    <dsp:sp modelId="{013FFA34-018E-401E-B88B-42F252DC1AB5}">
      <dsp:nvSpPr>
        <dsp:cNvPr id="0" name=""/>
        <dsp:cNvSpPr/>
      </dsp:nvSpPr>
      <dsp:spPr>
        <a:xfrm>
          <a:off x="8351520" y="0"/>
          <a:ext cx="2609431" cy="342582"/>
        </a:xfrm>
        <a:prstGeom prst="chevron">
          <a:avLst/>
        </a:prstGeom>
        <a:solidFill>
          <a:schemeClr val="accent1">
            <a:shade val="80000"/>
            <a:hueOff val="349283"/>
            <a:satOff val="-6256"/>
            <a:lumOff val="265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34671" rIns="17336" bIns="34671" numCol="1" spcCol="1270" anchor="ctr" anchorCtr="0">
          <a:noAutofit/>
        </a:bodyPr>
        <a:lstStyle/>
        <a:p>
          <a:pPr marL="0" lvl="0" indent="0" algn="ctr" defTabSz="577850">
            <a:lnSpc>
              <a:spcPct val="90000"/>
            </a:lnSpc>
            <a:spcBef>
              <a:spcPct val="0"/>
            </a:spcBef>
            <a:spcAft>
              <a:spcPct val="35000"/>
            </a:spcAft>
            <a:buNone/>
          </a:pPr>
          <a:r>
            <a:rPr kumimoji="1" lang="ja-JP" altLang="en-US" sz="1300" kern="1200" dirty="0"/>
            <a:t>データ</a:t>
          </a:r>
        </a:p>
      </dsp:txBody>
      <dsp:txXfrm>
        <a:off x="8522811" y="0"/>
        <a:ext cx="2266849" cy="342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440DC-F8EF-477E-A901-BEF8D7433AA4}">
      <dsp:nvSpPr>
        <dsp:cNvPr id="0" name=""/>
        <dsp:cNvSpPr/>
      </dsp:nvSpPr>
      <dsp:spPr>
        <a:xfrm>
          <a:off x="1434163" y="609534"/>
          <a:ext cx="4068183" cy="4068183"/>
        </a:xfrm>
        <a:prstGeom prst="blockArc">
          <a:avLst>
            <a:gd name="adj1" fmla="val 10800000"/>
            <a:gd name="adj2" fmla="val 162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4CAD89-809E-47F1-8B47-3F71D5D5840F}">
      <dsp:nvSpPr>
        <dsp:cNvPr id="0" name=""/>
        <dsp:cNvSpPr/>
      </dsp:nvSpPr>
      <dsp:spPr>
        <a:xfrm>
          <a:off x="1434163" y="609534"/>
          <a:ext cx="4068183" cy="4068183"/>
        </a:xfrm>
        <a:prstGeom prst="blockArc">
          <a:avLst>
            <a:gd name="adj1" fmla="val 5400000"/>
            <a:gd name="adj2" fmla="val 108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4087537-50F1-49B4-B066-ACB47AFDE749}">
      <dsp:nvSpPr>
        <dsp:cNvPr id="0" name=""/>
        <dsp:cNvSpPr/>
      </dsp:nvSpPr>
      <dsp:spPr>
        <a:xfrm>
          <a:off x="1434163" y="609534"/>
          <a:ext cx="4068183" cy="4068183"/>
        </a:xfrm>
        <a:prstGeom prst="blockArc">
          <a:avLst>
            <a:gd name="adj1" fmla="val 0"/>
            <a:gd name="adj2" fmla="val 540000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529D545-118A-4191-ADA0-6A24B1AB9A7D}">
      <dsp:nvSpPr>
        <dsp:cNvPr id="0" name=""/>
        <dsp:cNvSpPr/>
      </dsp:nvSpPr>
      <dsp:spPr>
        <a:xfrm>
          <a:off x="1434163" y="609534"/>
          <a:ext cx="4068183" cy="4068183"/>
        </a:xfrm>
        <a:prstGeom prst="blockArc">
          <a:avLst>
            <a:gd name="adj1" fmla="val 16200000"/>
            <a:gd name="adj2" fmla="val 0"/>
            <a:gd name="adj3" fmla="val 464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701BEF-9C6B-4959-BAAC-89ADF7EF894D}">
      <dsp:nvSpPr>
        <dsp:cNvPr id="0" name=""/>
        <dsp:cNvSpPr/>
      </dsp:nvSpPr>
      <dsp:spPr>
        <a:xfrm>
          <a:off x="2531758" y="1707129"/>
          <a:ext cx="1872993" cy="187299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kumimoji="1" lang="en-US" altLang="ja-JP" sz="1800" kern="1200" dirty="0"/>
            <a:t>GIF</a:t>
          </a:r>
        </a:p>
        <a:p>
          <a:pPr marL="0" lvl="0" indent="0" algn="ctr" defTabSz="800100">
            <a:lnSpc>
              <a:spcPct val="90000"/>
            </a:lnSpc>
            <a:spcBef>
              <a:spcPct val="0"/>
            </a:spcBef>
            <a:spcAft>
              <a:spcPct val="35000"/>
            </a:spcAft>
            <a:buNone/>
          </a:pPr>
          <a:r>
            <a:rPr kumimoji="1" lang="en-US" altLang="ja-JP" sz="1800" kern="1200" dirty="0"/>
            <a:t>IMI</a:t>
          </a:r>
          <a:r>
            <a:rPr kumimoji="1" lang="en-US" altLang="ja-JP" sz="1200" kern="1200" dirty="0"/>
            <a:t>2</a:t>
          </a:r>
          <a:endParaRPr kumimoji="1" lang="ja-JP" altLang="en-US" sz="1800" kern="1200" dirty="0"/>
        </a:p>
      </dsp:txBody>
      <dsp:txXfrm>
        <a:off x="2806051" y="1981422"/>
        <a:ext cx="1324407" cy="1324407"/>
      </dsp:txXfrm>
    </dsp:sp>
    <dsp:sp modelId="{CE5107B5-E710-4450-A357-5DCF51E5AD16}">
      <dsp:nvSpPr>
        <dsp:cNvPr id="0" name=""/>
        <dsp:cNvSpPr/>
      </dsp:nvSpPr>
      <dsp:spPr>
        <a:xfrm>
          <a:off x="2812707" y="1186"/>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European</a:t>
          </a:r>
          <a:r>
            <a:rPr kumimoji="1" lang="ja-JP" altLang="en-US" sz="900" kern="1200" dirty="0"/>
            <a:t>　</a:t>
          </a:r>
          <a:r>
            <a:rPr kumimoji="1" lang="en-US" altLang="ja-JP" sz="900" kern="1200" dirty="0"/>
            <a:t>Interoperability Framework</a:t>
          </a:r>
        </a:p>
        <a:p>
          <a:pPr marL="0" lvl="0" indent="0" algn="ctr" defTabSz="400050">
            <a:lnSpc>
              <a:spcPct val="90000"/>
            </a:lnSpc>
            <a:spcBef>
              <a:spcPct val="0"/>
            </a:spcBef>
            <a:spcAft>
              <a:spcPct val="35000"/>
            </a:spcAft>
            <a:buNone/>
          </a:pPr>
          <a:r>
            <a:rPr kumimoji="1" lang="en-US" altLang="ja-JP" sz="900" kern="1200" dirty="0"/>
            <a:t>(EIF)</a:t>
          </a:r>
        </a:p>
      </dsp:txBody>
      <dsp:txXfrm>
        <a:off x="3004712" y="193191"/>
        <a:ext cx="927085" cy="927085"/>
      </dsp:txXfrm>
    </dsp:sp>
    <dsp:sp modelId="{2DDADD55-BD70-43AB-B072-3A09F45C8797}">
      <dsp:nvSpPr>
        <dsp:cNvPr id="0" name=""/>
        <dsp:cNvSpPr/>
      </dsp:nvSpPr>
      <dsp:spPr>
        <a:xfrm>
          <a:off x="4799599"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Federal Data Strategy</a:t>
          </a:r>
          <a:endParaRPr kumimoji="1" lang="ja-JP" altLang="en-US" sz="900" kern="1200" dirty="0"/>
        </a:p>
      </dsp:txBody>
      <dsp:txXfrm>
        <a:off x="4991604" y="2180083"/>
        <a:ext cx="927085" cy="927085"/>
      </dsp:txXfrm>
    </dsp:sp>
    <dsp:sp modelId="{6DCDA91A-9957-47A2-ACFA-49312D4501ED}">
      <dsp:nvSpPr>
        <dsp:cNvPr id="0" name=""/>
        <dsp:cNvSpPr/>
      </dsp:nvSpPr>
      <dsp:spPr>
        <a:xfrm>
          <a:off x="2812707" y="3974971"/>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Smart Data Model</a:t>
          </a:r>
          <a:r>
            <a:rPr kumimoji="1" lang="ja-JP" altLang="en-US" sz="900" kern="1200" dirty="0"/>
            <a:t>、</a:t>
          </a:r>
          <a:endParaRPr kumimoji="1" lang="en-US" altLang="ja-JP" sz="900" kern="1200" dirty="0"/>
        </a:p>
        <a:p>
          <a:pPr marL="0" lvl="0" indent="0" algn="ctr" defTabSz="400050">
            <a:lnSpc>
              <a:spcPct val="90000"/>
            </a:lnSpc>
            <a:spcBef>
              <a:spcPct val="0"/>
            </a:spcBef>
            <a:spcAft>
              <a:spcPct val="35000"/>
            </a:spcAft>
            <a:buNone/>
          </a:pPr>
          <a:r>
            <a:rPr kumimoji="1" lang="en-US" altLang="ja-JP" sz="900" kern="1200" dirty="0"/>
            <a:t>Schema.org</a:t>
          </a:r>
        </a:p>
        <a:p>
          <a:pPr marL="0" lvl="0" indent="0" algn="ctr" defTabSz="400050">
            <a:lnSpc>
              <a:spcPct val="90000"/>
            </a:lnSpc>
            <a:spcBef>
              <a:spcPct val="0"/>
            </a:spcBef>
            <a:spcAft>
              <a:spcPct val="35000"/>
            </a:spcAft>
            <a:buNone/>
          </a:pPr>
          <a:r>
            <a:rPr kumimoji="1" lang="ja-JP" altLang="en-US" sz="900" kern="1200" dirty="0"/>
            <a:t>等</a:t>
          </a:r>
          <a:endParaRPr kumimoji="1" lang="en-US" altLang="ja-JP" sz="900" kern="1200" dirty="0"/>
        </a:p>
      </dsp:txBody>
      <dsp:txXfrm>
        <a:off x="3004712" y="4166976"/>
        <a:ext cx="927085" cy="927085"/>
      </dsp:txXfrm>
    </dsp:sp>
    <dsp:sp modelId="{F2509061-DCCA-47F5-925E-1F320CAD53C1}">
      <dsp:nvSpPr>
        <dsp:cNvPr id="0" name=""/>
        <dsp:cNvSpPr/>
      </dsp:nvSpPr>
      <dsp:spPr>
        <a:xfrm>
          <a:off x="825815" y="1988078"/>
          <a:ext cx="1311095" cy="131109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r>
            <a:rPr kumimoji="1" lang="en-US" altLang="ja-JP" sz="900" kern="1200" dirty="0"/>
            <a:t>W3C</a:t>
          </a:r>
        </a:p>
        <a:p>
          <a:pPr marL="0" lvl="0" indent="0" algn="ctr" defTabSz="400050">
            <a:lnSpc>
              <a:spcPct val="90000"/>
            </a:lnSpc>
            <a:spcBef>
              <a:spcPct val="0"/>
            </a:spcBef>
            <a:spcAft>
              <a:spcPct val="35000"/>
            </a:spcAft>
            <a:buNone/>
          </a:pPr>
          <a:r>
            <a:rPr kumimoji="1" lang="ja-JP" altLang="en-US" sz="900" kern="1200" dirty="0"/>
            <a:t>等</a:t>
          </a:r>
        </a:p>
      </dsp:txBody>
      <dsp:txXfrm>
        <a:off x="1017820" y="2180083"/>
        <a:ext cx="927085" cy="927085"/>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55838" y="0"/>
            <a:ext cx="2949787" cy="498693"/>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2022/9/2</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55838" y="9440647"/>
            <a:ext cx="2949787" cy="498692"/>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2022/9/2</a:t>
            </a:fld>
            <a:endParaRPr kumimoji="1" lang="ja-JP" altLang="en-US"/>
          </a:p>
        </p:txBody>
      </p:sp>
      <p:sp>
        <p:nvSpPr>
          <p:cNvPr id="4" name="スライド イメージ プレースホルダー 3"/>
          <p:cNvSpPr>
            <a:spLocks noGrp="1" noRot="1" noChangeAspect="1"/>
          </p:cNvSpPr>
          <p:nvPr>
            <p:ph type="sldImg" idx="2"/>
          </p:nvPr>
        </p:nvSpPr>
        <p:spPr>
          <a:xfrm>
            <a:off x="422275" y="1243013"/>
            <a:ext cx="5962650" cy="33543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10</a:t>
            </a:fld>
            <a:endParaRPr kumimoji="1" lang="ja-JP" altLang="en-US"/>
          </a:p>
        </p:txBody>
      </p:sp>
    </p:spTree>
    <p:extLst>
      <p:ext uri="{BB962C8B-B14F-4D97-AF65-F5344CB8AC3E}">
        <p14:creationId xmlns:p14="http://schemas.microsoft.com/office/powerpoint/2010/main" val="2563750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BE969D58-0200-4E0D-8C47-F0B8749FCF3F}" type="slidenum">
              <a:rPr kumimoji="1" lang="ja-JP" altLang="en-US" smtClean="0"/>
              <a:t>17</a:t>
            </a:fld>
            <a:endParaRPr kumimoji="1" lang="ja-JP" altLang="en-US"/>
          </a:p>
        </p:txBody>
      </p:sp>
    </p:spTree>
    <p:extLst>
      <p:ext uri="{BB962C8B-B14F-4D97-AF65-F5344CB8AC3E}">
        <p14:creationId xmlns:p14="http://schemas.microsoft.com/office/powerpoint/2010/main" val="5375181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p:nvPr>
        </p:nvSpPr>
        <p:spPr>
          <a:xfrm>
            <a:off x="1741932" y="2486942"/>
            <a:ext cx="8708136" cy="830997"/>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a:t>マスター タイトルの書式設定</a:t>
            </a: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p:nvPr>
        </p:nvSpPr>
        <p:spPr>
          <a:xfrm>
            <a:off x="1874982" y="3571614"/>
            <a:ext cx="8575086" cy="1512450"/>
          </a:xfrm>
        </p:spPr>
        <p:txBody>
          <a:bodyPr/>
          <a:lstStyle>
            <a:lvl1pPr marL="0" indent="0" algn="l">
              <a:buFont typeface="Arial" panose="020B0604020202020204" pitchFamily="34" charset="0"/>
              <a:buNone/>
              <a:defRPr sz="24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dirty="0"/>
          </a:p>
        </p:txBody>
      </p:sp>
      <p:pic>
        <p:nvPicPr>
          <p:cNvPr id="6" name="図 5">
            <a:extLst>
              <a:ext uri="{FF2B5EF4-FFF2-40B4-BE49-F238E27FC236}">
                <a16:creationId xmlns:a16="http://schemas.microsoft.com/office/drawing/2014/main" id="{14AED5D8-EC19-47CD-8339-43AB3E4D55D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622324" y="4895936"/>
            <a:ext cx="4545822" cy="954191"/>
          </a:xfrm>
          <a:prstGeom prst="rect">
            <a:avLst/>
          </a:prstGeom>
        </p:spPr>
      </p:pic>
      <p:pic>
        <p:nvPicPr>
          <p:cNvPr id="7" name="図 6">
            <a:extLst>
              <a:ext uri="{FF2B5EF4-FFF2-40B4-BE49-F238E27FC236}">
                <a16:creationId xmlns:a16="http://schemas.microsoft.com/office/drawing/2014/main" id="{B6FD5622-D9AC-41F2-9CF2-3F103CEC96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9688945" y="271669"/>
            <a:ext cx="1889114" cy="766272"/>
          </a:xfrm>
          <a:prstGeom prst="rect">
            <a:avLst/>
          </a:prstGeom>
        </p:spPr>
      </p:pic>
      <p:sp>
        <p:nvSpPr>
          <p:cNvPr id="5" name="楕円 4">
            <a:extLst>
              <a:ext uri="{FF2B5EF4-FFF2-40B4-BE49-F238E27FC236}">
                <a16:creationId xmlns:a16="http://schemas.microsoft.com/office/drawing/2014/main" id="{390E67CC-D9D1-43B5-8DF7-A392D49A7B74}"/>
              </a:ext>
            </a:extLst>
          </p:cNvPr>
          <p:cNvSpPr/>
          <p:nvPr userDrawn="1"/>
        </p:nvSpPr>
        <p:spPr>
          <a:xfrm>
            <a:off x="11590785" y="71788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9ECCA704-A233-42DF-9FC2-9A3EA261D2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60686" y="4390314"/>
            <a:ext cx="3354485" cy="704123"/>
          </a:xfrm>
          <a:prstGeom prst="rect">
            <a:avLst/>
          </a:prstGeom>
        </p:spPr>
      </p:pic>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pic>
        <p:nvPicPr>
          <p:cNvPr id="9" name="図 8">
            <a:extLst>
              <a:ext uri="{FF2B5EF4-FFF2-40B4-BE49-F238E27FC236}">
                <a16:creationId xmlns:a16="http://schemas.microsoft.com/office/drawing/2014/main" id="{178DE76D-B1F0-4C85-B5D8-7F010BFFD7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027614" y="4957591"/>
            <a:ext cx="907337" cy="484957"/>
          </a:xfrm>
          <a:prstGeom prst="rect">
            <a:avLst/>
          </a:prstGeom>
        </p:spPr>
      </p:pic>
      <p:sp>
        <p:nvSpPr>
          <p:cNvPr id="10" name="楕円 9">
            <a:extLst>
              <a:ext uri="{FF2B5EF4-FFF2-40B4-BE49-F238E27FC236}">
                <a16:creationId xmlns:a16="http://schemas.microsoft.com/office/drawing/2014/main" id="{82A21CFA-7B09-4785-9EF4-E9B0E1BC9D4C}"/>
              </a:ext>
            </a:extLst>
          </p:cNvPr>
          <p:cNvSpPr>
            <a:spLocks noChangeAspect="1"/>
          </p:cNvSpPr>
          <p:nvPr userDrawn="1"/>
        </p:nvSpPr>
        <p:spPr>
          <a:xfrm>
            <a:off x="10825881" y="5204444"/>
            <a:ext cx="54000" cy="540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7" name="図 6">
            <a:extLst>
              <a:ext uri="{FF2B5EF4-FFF2-40B4-BE49-F238E27FC236}">
                <a16:creationId xmlns:a16="http://schemas.microsoft.com/office/drawing/2014/main" id="{1EDD8F5B-ABA5-411B-B877-68861400BCC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4" name="図 3">
            <a:extLst>
              <a:ext uri="{FF2B5EF4-FFF2-40B4-BE49-F238E27FC236}">
                <a16:creationId xmlns:a16="http://schemas.microsoft.com/office/drawing/2014/main" id="{8BFD9415-5189-4F7A-8229-A58A7010E79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8" name="楕円 7">
            <a:extLst>
              <a:ext uri="{FF2B5EF4-FFF2-40B4-BE49-F238E27FC236}">
                <a16:creationId xmlns:a16="http://schemas.microsoft.com/office/drawing/2014/main" id="{CFB6E275-BA50-4C34-A147-8256340A7F30}"/>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12" name="図 11">
            <a:extLst>
              <a:ext uri="{FF2B5EF4-FFF2-40B4-BE49-F238E27FC236}">
                <a16:creationId xmlns:a16="http://schemas.microsoft.com/office/drawing/2014/main" id="{DE5679BF-68D9-488D-983E-679D0D08FC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14" name="図 13">
            <a:extLst>
              <a:ext uri="{FF2B5EF4-FFF2-40B4-BE49-F238E27FC236}">
                <a16:creationId xmlns:a16="http://schemas.microsoft.com/office/drawing/2014/main" id="{B6429679-F910-4B27-BC52-B04B22D2A91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2393290A-8AD0-477F-AF5B-8A8FEECD61E7}"/>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pic>
        <p:nvPicPr>
          <p:cNvPr id="5" name="図 4">
            <a:extLst>
              <a:ext uri="{FF2B5EF4-FFF2-40B4-BE49-F238E27FC236}">
                <a16:creationId xmlns:a16="http://schemas.microsoft.com/office/drawing/2014/main" id="{7EB9BF11-9266-45FB-8BAE-1E53675985B7}"/>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87163" y="-28808"/>
            <a:ext cx="1810207" cy="379971"/>
          </a:xfrm>
          <a:prstGeom prst="rect">
            <a:avLst/>
          </a:prstGeom>
        </p:spPr>
      </p:pic>
      <p:pic>
        <p:nvPicPr>
          <p:cNvPr id="6" name="図 5">
            <a:extLst>
              <a:ext uri="{FF2B5EF4-FFF2-40B4-BE49-F238E27FC236}">
                <a16:creationId xmlns:a16="http://schemas.microsoft.com/office/drawing/2014/main" id="{28BF76CD-DCE9-4C6E-9838-CDBEBCC1061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339370" y="260854"/>
            <a:ext cx="525137" cy="280677"/>
          </a:xfrm>
          <a:prstGeom prst="rect">
            <a:avLst/>
          </a:prstGeom>
        </p:spPr>
      </p:pic>
      <p:sp>
        <p:nvSpPr>
          <p:cNvPr id="7" name="楕円 6">
            <a:extLst>
              <a:ext uri="{FF2B5EF4-FFF2-40B4-BE49-F238E27FC236}">
                <a16:creationId xmlns:a16="http://schemas.microsoft.com/office/drawing/2014/main" id="{5B319D43-ABFE-4CD0-8FAF-131A20A56B81}"/>
              </a:ext>
            </a:extLst>
          </p:cNvPr>
          <p:cNvSpPr/>
          <p:nvPr userDrawn="1"/>
        </p:nvSpPr>
        <p:spPr>
          <a:xfrm>
            <a:off x="11802878" y="398337"/>
            <a:ext cx="45719" cy="4800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5401B0-D06D-4A8C-BFE0-6854F99F389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7B4379DE-FFB4-4C71-8B51-3C48564C969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700DCC41-64E8-4DA2-9BF7-A1140995F4B5}"/>
              </a:ext>
            </a:extLst>
          </p:cNvPr>
          <p:cNvSpPr>
            <a:spLocks noGrp="1"/>
          </p:cNvSpPr>
          <p:nvPr>
            <p:ph type="dt" sz="half" idx="10"/>
          </p:nvPr>
        </p:nvSpPr>
        <p:spPr/>
        <p:txBody>
          <a:bodyPr/>
          <a:lstStyle/>
          <a:p>
            <a:endParaRPr kumimoji="1" lang="ja-JP" altLang="en-US"/>
          </a:p>
        </p:txBody>
      </p:sp>
      <p:sp>
        <p:nvSpPr>
          <p:cNvPr id="5" name="フッター プレースホルダー 4">
            <a:extLst>
              <a:ext uri="{FF2B5EF4-FFF2-40B4-BE49-F238E27FC236}">
                <a16:creationId xmlns:a16="http://schemas.microsoft.com/office/drawing/2014/main" id="{2457FB8C-FACD-4ACC-B288-EB8EBCE6DF2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28C5ACD-C0B9-499A-A03E-CF390C09670B}"/>
              </a:ext>
            </a:extLst>
          </p:cNvPr>
          <p:cNvSpPr>
            <a:spLocks noGrp="1"/>
          </p:cNvSpPr>
          <p:nvPr>
            <p:ph type="sldNum" sz="quarter" idx="12"/>
          </p:nvPr>
        </p:nvSpPr>
        <p:spPr/>
        <p:txBody>
          <a:bodyPr/>
          <a:lstStyle/>
          <a:p>
            <a:fld id="{042B75CE-BE71-4B9E-8812-27C49FD576F1}" type="slidenum">
              <a:rPr kumimoji="1" lang="ja-JP" altLang="en-US" smtClean="0"/>
              <a:t>‹#›</a:t>
            </a:fld>
            <a:endParaRPr kumimoji="1" lang="ja-JP" altLang="en-US"/>
          </a:p>
        </p:txBody>
      </p:sp>
    </p:spTree>
    <p:extLst>
      <p:ext uri="{BB962C8B-B14F-4D97-AF65-F5344CB8AC3E}">
        <p14:creationId xmlns:p14="http://schemas.microsoft.com/office/powerpoint/2010/main" val="3235536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a:xfrm>
            <a:off x="668246" y="339035"/>
            <a:ext cx="11520000" cy="587853"/>
          </a:xfrm>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107146" y="523084"/>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62" dirty="0"/>
          </a:p>
        </p:txBody>
      </p:sp>
    </p:spTree>
    <p:extLst>
      <p:ext uri="{BB962C8B-B14F-4D97-AF65-F5344CB8AC3E}">
        <p14:creationId xmlns:p14="http://schemas.microsoft.com/office/powerpoint/2010/main" val="3772508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 id="2147483662" r:id="rId7"/>
    <p:sldLayoutId id="2147483663" r:id="rId8"/>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jpeg"/><Relationship Id="rId1" Type="http://schemas.openxmlformats.org/officeDocument/2006/relationships/slideLayout" Target="../slideLayouts/slideLayout3.xml"/><Relationship Id="rId6" Type="http://schemas.openxmlformats.org/officeDocument/2006/relationships/image" Target="../media/image27.jpeg"/><Relationship Id="rId5" Type="http://schemas.openxmlformats.org/officeDocument/2006/relationships/image" Target="../media/image26.png"/><Relationship Id="rId4" Type="http://schemas.openxmlformats.org/officeDocument/2006/relationships/image" Target="../media/image25.jpeg"/></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1.png"/><Relationship Id="rId17" Type="http://schemas.openxmlformats.org/officeDocument/2006/relationships/image" Target="../media/image46.png"/><Relationship Id="rId2" Type="http://schemas.openxmlformats.org/officeDocument/2006/relationships/image" Target="../media/image32.png"/><Relationship Id="rId16" Type="http://schemas.openxmlformats.org/officeDocument/2006/relationships/image" Target="../media/image45.png"/><Relationship Id="rId1" Type="http://schemas.openxmlformats.org/officeDocument/2006/relationships/slideLayout" Target="../slideLayouts/slideLayout3.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5" Type="http://schemas.openxmlformats.org/officeDocument/2006/relationships/image" Target="../media/image44.png"/><Relationship Id="rId10" Type="http://schemas.openxmlformats.org/officeDocument/2006/relationships/oleObject" Target="../embeddings/oleObject1.bin"/><Relationship Id="rId4" Type="http://schemas.openxmlformats.org/officeDocument/2006/relationships/image" Target="../media/image34.png"/><Relationship Id="rId9" Type="http://schemas.openxmlformats.org/officeDocument/2006/relationships/image" Target="../media/image39.png"/><Relationship Id="rId14" Type="http://schemas.openxmlformats.org/officeDocument/2006/relationships/image" Target="../media/image4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48.svg"/><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3.xml"/><Relationship Id="rId4" Type="http://schemas.openxmlformats.org/officeDocument/2006/relationships/image" Target="../media/image51.sv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54.emf"/><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3.xml"/><Relationship Id="rId4" Type="http://schemas.openxmlformats.org/officeDocument/2006/relationships/image" Target="../media/image57.svg"/></Relationships>
</file>

<file path=ppt/slides/_rels/slide41.xml.rels><?xml version="1.0" encoding="UTF-8" standalone="yes"?>
<Relationships xmlns="http://schemas.openxmlformats.org/package/2006/relationships"><Relationship Id="rId3" Type="http://schemas.openxmlformats.org/officeDocument/2006/relationships/image" Target="../media/image59.jpeg"/><Relationship Id="rId2" Type="http://schemas.openxmlformats.org/officeDocument/2006/relationships/image" Target="../media/image58.jpeg"/><Relationship Id="rId1" Type="http://schemas.openxmlformats.org/officeDocument/2006/relationships/slideLayout" Target="../slideLayouts/slideLayout3.xml"/><Relationship Id="rId4" Type="http://schemas.openxmlformats.org/officeDocument/2006/relationships/image" Target="../media/image60.jpe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63.jpeg"/><Relationship Id="rId2" Type="http://schemas.openxmlformats.org/officeDocument/2006/relationships/image" Target="../media/image62.jpeg"/><Relationship Id="rId1" Type="http://schemas.openxmlformats.org/officeDocument/2006/relationships/slideLayout" Target="../slideLayouts/slideLayout3.xml"/><Relationship Id="rId4" Type="http://schemas.openxmlformats.org/officeDocument/2006/relationships/image" Target="../media/image64.jpeg"/></Relationships>
</file>

<file path=ppt/slides/_rels/slide4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70.svg"/><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pn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a:xfrm>
            <a:off x="0" y="1378947"/>
            <a:ext cx="12192000" cy="1938992"/>
          </a:xfrm>
        </p:spPr>
        <p:txBody>
          <a:bodyPr>
            <a:normAutofit/>
          </a:bodyPr>
          <a:lstStyle/>
          <a:p>
            <a:pPr algn="ctr"/>
            <a:r>
              <a:rPr kumimoji="1" lang="ja-JP" altLang="en-US" dirty="0"/>
              <a:t>政府相互運用性フレームワーク</a:t>
            </a:r>
            <a:br>
              <a:rPr kumimoji="1" lang="en-US" altLang="ja-JP" dirty="0"/>
            </a:br>
            <a:r>
              <a:rPr kumimoji="1" lang="en-US" altLang="ja-JP" sz="3100" dirty="0"/>
              <a:t>GIF</a:t>
            </a:r>
            <a:r>
              <a:rPr kumimoji="1" lang="ja-JP" altLang="en-US" sz="3100" dirty="0"/>
              <a:t>：</a:t>
            </a:r>
            <a:r>
              <a:rPr kumimoji="1" lang="en-US" altLang="ja-JP" sz="3100" dirty="0"/>
              <a:t>Government Interoperability Framework</a:t>
            </a:r>
            <a:endParaRPr lang="ja-JP" altLang="en-US" dirty="0"/>
          </a:p>
        </p:txBody>
      </p:sp>
      <p:sp>
        <p:nvSpPr>
          <p:cNvPr id="20" name="字幕 19">
            <a:extLst>
              <a:ext uri="{FF2B5EF4-FFF2-40B4-BE49-F238E27FC236}">
                <a16:creationId xmlns:a16="http://schemas.microsoft.com/office/drawing/2014/main" id="{A4AFDDE1-1F5F-43D2-8CAA-B47F24D55F42}"/>
              </a:ext>
            </a:extLst>
          </p:cNvPr>
          <p:cNvSpPr>
            <a:spLocks noGrp="1"/>
          </p:cNvSpPr>
          <p:nvPr>
            <p:ph type="subTitle" idx="1"/>
          </p:nvPr>
        </p:nvSpPr>
        <p:spPr>
          <a:xfrm>
            <a:off x="1874982" y="3981968"/>
            <a:ext cx="8575086" cy="474945"/>
          </a:xfrm>
        </p:spPr>
        <p:txBody>
          <a:bodyPr/>
          <a:lstStyle/>
          <a:p>
            <a:r>
              <a:rPr lang="en-US" altLang="ja-JP" dirty="0"/>
              <a:t>2022-03-31</a:t>
            </a:r>
          </a:p>
        </p:txBody>
      </p:sp>
    </p:spTree>
    <p:extLst>
      <p:ext uri="{BB962C8B-B14F-4D97-AF65-F5344CB8AC3E}">
        <p14:creationId xmlns:p14="http://schemas.microsoft.com/office/powerpoint/2010/main" val="1899483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848A17B-6945-4158-9D30-36E931A0B24C}"/>
              </a:ext>
            </a:extLst>
          </p:cNvPr>
          <p:cNvSpPr>
            <a:spLocks noGrp="1"/>
          </p:cNvSpPr>
          <p:nvPr>
            <p:ph idx="1"/>
          </p:nvPr>
        </p:nvSpPr>
        <p:spPr>
          <a:xfrm>
            <a:off x="0" y="1371241"/>
            <a:ext cx="3010350" cy="489090"/>
          </a:xfrm>
        </p:spPr>
        <p:txBody>
          <a:bodyPr/>
          <a:lstStyle/>
          <a:p>
            <a:pPr lvl="0"/>
            <a:r>
              <a:rPr kumimoji="1" lang="ja-JP" altLang="en-US" sz="2000" dirty="0"/>
              <a:t>全体体系を右図のアーキテクチャで示します。</a:t>
            </a:r>
            <a:endParaRPr kumimoji="1" lang="en-US" altLang="ja-JP" sz="2000" dirty="0"/>
          </a:p>
          <a:p>
            <a:pPr lvl="0"/>
            <a:r>
              <a:rPr lang="ja-JP" altLang="en-US" sz="2000" dirty="0"/>
              <a:t>先行して整備の進むデータレイヤーを核に他のレイヤーの記述も追加していきます。</a:t>
            </a:r>
            <a:endParaRPr lang="ja-JP" altLang="ja-JP" sz="2000" dirty="0"/>
          </a:p>
        </p:txBody>
      </p:sp>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657"/>
            <a:ext cx="11353801" cy="590931"/>
          </a:xfrm>
        </p:spPr>
        <p:txBody>
          <a:bodyPr/>
          <a:lstStyle/>
          <a:p>
            <a:r>
              <a:rPr kumimoji="1" lang="en-US" altLang="ja-JP" dirty="0"/>
              <a:t>GIF</a:t>
            </a:r>
            <a:r>
              <a:rPr kumimoji="1" lang="ja-JP" altLang="en-US" dirty="0"/>
              <a:t>の全体体系と</a:t>
            </a:r>
            <a:r>
              <a:rPr lang="ja-JP" altLang="en-US" dirty="0"/>
              <a:t>範囲</a:t>
            </a:r>
            <a:endParaRPr kumimoji="1" lang="ja-JP" altLang="en-US" dirty="0"/>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p:txBody>
          <a:bodyPr/>
          <a:lstStyle/>
          <a:p>
            <a:fld id="{DFD4F317-19D0-4848-B5EB-5B174DBE8CF9}" type="slidenum">
              <a:rPr lang="ja-JP" altLang="en-US" smtClean="0"/>
              <a:pPr/>
              <a:t>10</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3010350" y="1121161"/>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3696539" y="5295975"/>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3696539" y="3951379"/>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3696539" y="3279081"/>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81517" y="3687260"/>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3696539" y="193448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3696539" y="260678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3696539" y="462367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3696539" y="1262187"/>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3696539" y="59682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3785781" y="5595813"/>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8226084" y="4065563"/>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8454683" y="4119704"/>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2951684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直角三角形 29">
            <a:extLst>
              <a:ext uri="{FF2B5EF4-FFF2-40B4-BE49-F238E27FC236}">
                <a16:creationId xmlns:a16="http://schemas.microsoft.com/office/drawing/2014/main" id="{D3BE9426-BABA-4456-87FD-96798A1FFEE7}"/>
              </a:ext>
            </a:extLst>
          </p:cNvPr>
          <p:cNvSpPr/>
          <p:nvPr/>
        </p:nvSpPr>
        <p:spPr>
          <a:xfrm flipH="1">
            <a:off x="2412714" y="5380864"/>
            <a:ext cx="8941083" cy="1276162"/>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p:cNvSpPr>
            <a:spLocks noGrp="1"/>
          </p:cNvSpPr>
          <p:nvPr>
            <p:ph idx="1"/>
          </p:nvPr>
        </p:nvSpPr>
        <p:spPr>
          <a:xfrm>
            <a:off x="325821" y="1287922"/>
            <a:ext cx="10370992" cy="4721021"/>
          </a:xfrm>
        </p:spPr>
        <p:txBody>
          <a:bodyPr>
            <a:normAutofit/>
          </a:bodyPr>
          <a:lstStyle/>
          <a:p>
            <a:r>
              <a:rPr lang="ja-JP" altLang="en-US" sz="2400" dirty="0"/>
              <a:t>データの価値を高めるためには段階的な取り組みが必要です。</a:t>
            </a:r>
            <a:endParaRPr lang="en-US" altLang="ja-JP" sz="2400" dirty="0"/>
          </a:p>
          <a:p>
            <a:r>
              <a:rPr lang="ja-JP" altLang="en-US" sz="2400" dirty="0"/>
              <a:t>システム更新のタイミングを使って改革を図ります。</a:t>
            </a:r>
            <a:endParaRPr lang="en-US" altLang="ja-JP" sz="2400" dirty="0"/>
          </a:p>
        </p:txBody>
      </p:sp>
      <p:sp>
        <p:nvSpPr>
          <p:cNvPr id="2" name="タイトル 1"/>
          <p:cNvSpPr>
            <a:spLocks noGrp="1"/>
          </p:cNvSpPr>
          <p:nvPr>
            <p:ph type="title"/>
          </p:nvPr>
        </p:nvSpPr>
        <p:spPr>
          <a:xfrm>
            <a:off x="838200" y="519497"/>
            <a:ext cx="10515600" cy="591252"/>
          </a:xfrm>
        </p:spPr>
        <p:txBody>
          <a:bodyPr/>
          <a:lstStyle/>
          <a:p>
            <a:r>
              <a:rPr kumimoji="1" lang="en-US" altLang="ja-JP" dirty="0"/>
              <a:t>GIF</a:t>
            </a:r>
            <a:r>
              <a:rPr kumimoji="1" lang="ja-JP" altLang="en-US" dirty="0"/>
              <a:t>のステップ：</a:t>
            </a:r>
            <a:r>
              <a:rPr lang="ja-JP" altLang="en-US" dirty="0"/>
              <a:t>データを使いこなせるようにする</a:t>
            </a:r>
          </a:p>
        </p:txBody>
      </p:sp>
      <p:sp>
        <p:nvSpPr>
          <p:cNvPr id="4" name="スライド番号プレースホルダー 3"/>
          <p:cNvSpPr>
            <a:spLocks noGrp="1"/>
          </p:cNvSpPr>
          <p:nvPr>
            <p:ph type="sldNum" sz="quarter" idx="4294967295"/>
          </p:nvPr>
        </p:nvSpPr>
        <p:spPr>
          <a:xfrm>
            <a:off x="9880600" y="6616700"/>
            <a:ext cx="2311400" cy="233363"/>
          </a:xfrm>
          <a:prstGeom prst="rect">
            <a:avLst/>
          </a:prstGeom>
        </p:spPr>
        <p:txBody>
          <a:bodyPr vert="horz" lIns="91406" tIns="45704" rIns="91406" bIns="45704" rtlCol="0" anchor="ctr"/>
          <a:lstStyle>
            <a:defPPr>
              <a:defRPr lang="ja-JP"/>
            </a:defPPr>
            <a:lvl1pPr algn="r" rtl="0" fontAlgn="auto">
              <a:spcBef>
                <a:spcPts val="0"/>
              </a:spcBef>
              <a:spcAft>
                <a:spcPts val="0"/>
              </a:spcAft>
              <a:defRPr kumimoji="1" sz="1200" b="1" kern="1200">
                <a:solidFill>
                  <a:prstClr val="black">
                    <a:tint val="75000"/>
                  </a:prstClr>
                </a:solidFill>
                <a:latin typeface="+mn-lt"/>
                <a:ea typeface="+mn-ea"/>
                <a:cs typeface="+mn-cs"/>
              </a:defRPr>
            </a:lvl1pPr>
            <a:lvl2pPr marL="457200" algn="l" rtl="0" fontAlgn="base">
              <a:spcBef>
                <a:spcPct val="0"/>
              </a:spcBef>
              <a:spcAft>
                <a:spcPct val="0"/>
              </a:spcAft>
              <a:defRPr kumimoji="1" sz="1400" b="1"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1400" b="1"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1400" b="1"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1400" b="1" kern="1200">
                <a:solidFill>
                  <a:schemeClr val="tx1"/>
                </a:solidFill>
                <a:latin typeface="Arial" charset="0"/>
                <a:ea typeface="ＭＳ Ｐゴシック" charset="-128"/>
                <a:cs typeface="+mn-cs"/>
              </a:defRPr>
            </a:lvl5pPr>
            <a:lvl6pPr marL="2286000" algn="l" defTabSz="914400" rtl="0" eaLnBrk="1" latinLnBrk="0" hangingPunct="1">
              <a:defRPr kumimoji="1" sz="1400" b="1" kern="1200">
                <a:solidFill>
                  <a:schemeClr val="tx1"/>
                </a:solidFill>
                <a:latin typeface="Arial" charset="0"/>
                <a:ea typeface="ＭＳ Ｐゴシック" charset="-128"/>
                <a:cs typeface="+mn-cs"/>
              </a:defRPr>
            </a:lvl6pPr>
            <a:lvl7pPr marL="2743200" algn="l" defTabSz="914400" rtl="0" eaLnBrk="1" latinLnBrk="0" hangingPunct="1">
              <a:defRPr kumimoji="1" sz="1400" b="1" kern="1200">
                <a:solidFill>
                  <a:schemeClr val="tx1"/>
                </a:solidFill>
                <a:latin typeface="Arial" charset="0"/>
                <a:ea typeface="ＭＳ Ｐゴシック" charset="-128"/>
                <a:cs typeface="+mn-cs"/>
              </a:defRPr>
            </a:lvl7pPr>
            <a:lvl8pPr marL="3200400" algn="l" defTabSz="914400" rtl="0" eaLnBrk="1" latinLnBrk="0" hangingPunct="1">
              <a:defRPr kumimoji="1" sz="1400" b="1" kern="1200">
                <a:solidFill>
                  <a:schemeClr val="tx1"/>
                </a:solidFill>
                <a:latin typeface="Arial" charset="0"/>
                <a:ea typeface="ＭＳ Ｐゴシック" charset="-128"/>
                <a:cs typeface="+mn-cs"/>
              </a:defRPr>
            </a:lvl8pPr>
            <a:lvl9pPr marL="3657600" algn="l" defTabSz="914400" rtl="0" eaLnBrk="1" latinLnBrk="0" hangingPunct="1">
              <a:defRPr kumimoji="1" sz="1400" b="1" kern="1200">
                <a:solidFill>
                  <a:schemeClr val="tx1"/>
                </a:solidFill>
                <a:latin typeface="Arial" charset="0"/>
                <a:ea typeface="ＭＳ Ｐゴシック" charset="-128"/>
                <a:cs typeface="+mn-cs"/>
              </a:defRPr>
            </a:lvl9pPr>
          </a:lstStyle>
          <a:p>
            <a:pPr>
              <a:defRPr/>
            </a:pPr>
            <a:fld id="{10AC68E9-93AC-4EE7-A0E0-E98C161A901A}" type="slidenum">
              <a:rPr lang="ja-JP" altLang="en-US" sz="1050" smtClean="0"/>
              <a:pPr>
                <a:defRPr/>
              </a:pPr>
              <a:t>11</a:t>
            </a:fld>
            <a:endParaRPr lang="ja-JP" altLang="en-US" sz="1050"/>
          </a:p>
        </p:txBody>
      </p:sp>
      <p:graphicFrame>
        <p:nvGraphicFramePr>
          <p:cNvPr id="5" name="図表 4"/>
          <p:cNvGraphicFramePr/>
          <p:nvPr>
            <p:extLst>
              <p:ext uri="{D42A27DB-BD31-4B8C-83A1-F6EECF244321}">
                <p14:modId xmlns:p14="http://schemas.microsoft.com/office/powerpoint/2010/main" val="1649304037"/>
              </p:ext>
            </p:extLst>
          </p:nvPr>
        </p:nvGraphicFramePr>
        <p:xfrm>
          <a:off x="2412715" y="1688476"/>
          <a:ext cx="8941085" cy="4402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p:cNvSpPr txBox="1"/>
          <p:nvPr/>
        </p:nvSpPr>
        <p:spPr bwMode="auto">
          <a:xfrm>
            <a:off x="2382130" y="5083031"/>
            <a:ext cx="2188072" cy="307744"/>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データが見つけられる</a:t>
            </a:r>
          </a:p>
        </p:txBody>
      </p:sp>
      <p:sp>
        <p:nvSpPr>
          <p:cNvPr id="8" name="テキスト ボックス 7"/>
          <p:cNvSpPr txBox="1"/>
          <p:nvPr/>
        </p:nvSpPr>
        <p:spPr bwMode="auto">
          <a:xfrm>
            <a:off x="6975467" y="3982771"/>
            <a:ext cx="2143061"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データが項目に分かれていると自動審査ができる</a:t>
            </a:r>
          </a:p>
        </p:txBody>
      </p:sp>
      <p:sp>
        <p:nvSpPr>
          <p:cNvPr id="9" name="テキスト ボックス 8"/>
          <p:cNvSpPr txBox="1"/>
          <p:nvPr/>
        </p:nvSpPr>
        <p:spPr bwMode="auto">
          <a:xfrm>
            <a:off x="9288103" y="3392263"/>
            <a:ext cx="2157907"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データの各項目を使って様々な分析ができる</a:t>
            </a:r>
          </a:p>
        </p:txBody>
      </p:sp>
      <p:sp>
        <p:nvSpPr>
          <p:cNvPr id="10" name="テキスト ボックス 9"/>
          <p:cNvSpPr txBox="1"/>
          <p:nvPr/>
        </p:nvSpPr>
        <p:spPr bwMode="auto">
          <a:xfrm>
            <a:off x="2320505" y="5402868"/>
            <a:ext cx="2339033" cy="1169519"/>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・レジストリカタログ</a:t>
            </a:r>
            <a:endParaRPr lang="en-US" altLang="ja-JP" sz="1400" dirty="0"/>
          </a:p>
          <a:p>
            <a:r>
              <a:rPr lang="ja-JP" altLang="en-US" sz="1400" dirty="0"/>
              <a:t>・オープンデータカタログ</a:t>
            </a:r>
            <a:endParaRPr lang="en-US" altLang="ja-JP" sz="1400" dirty="0"/>
          </a:p>
          <a:p>
            <a:r>
              <a:rPr lang="ja-JP" altLang="en-US" sz="1400" dirty="0"/>
              <a:t>・検索用メタデータ整備</a:t>
            </a:r>
            <a:endParaRPr lang="en-US" altLang="ja-JP" sz="1400" dirty="0"/>
          </a:p>
          <a:p>
            <a:r>
              <a:rPr lang="ja-JP" altLang="en-US" sz="1400" dirty="0"/>
              <a:t>・</a:t>
            </a:r>
            <a:r>
              <a:rPr lang="en-US" altLang="ja-JP" sz="1400" dirty="0"/>
              <a:t>ID</a:t>
            </a:r>
          </a:p>
          <a:p>
            <a:r>
              <a:rPr lang="ja-JP" altLang="en-US" sz="1400" dirty="0"/>
              <a:t>・コード標準</a:t>
            </a:r>
          </a:p>
        </p:txBody>
      </p:sp>
      <p:sp>
        <p:nvSpPr>
          <p:cNvPr id="11" name="テキスト ボックス 10"/>
          <p:cNvSpPr txBox="1"/>
          <p:nvPr/>
        </p:nvSpPr>
        <p:spPr bwMode="auto">
          <a:xfrm>
            <a:off x="4871975" y="5111345"/>
            <a:ext cx="1441352" cy="954075"/>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・構造化データ</a:t>
            </a:r>
            <a:endParaRPr lang="en-US" altLang="ja-JP" sz="1400" dirty="0"/>
          </a:p>
          <a:p>
            <a:r>
              <a:rPr lang="ja-JP" altLang="en-US" sz="1400" dirty="0"/>
              <a:t>・共通語彙基盤</a:t>
            </a:r>
            <a:endParaRPr lang="en-US" altLang="ja-JP" sz="1400" dirty="0"/>
          </a:p>
          <a:p>
            <a:r>
              <a:rPr lang="ja-JP" altLang="en-US" sz="1400" dirty="0"/>
              <a:t>・文字情報基盤</a:t>
            </a:r>
            <a:endParaRPr lang="en-US" altLang="ja-JP" sz="1400" dirty="0"/>
          </a:p>
          <a:p>
            <a:r>
              <a:rPr lang="ja-JP" altLang="en-US" sz="1400" dirty="0"/>
              <a:t>・利用ルール</a:t>
            </a:r>
          </a:p>
        </p:txBody>
      </p:sp>
      <p:sp>
        <p:nvSpPr>
          <p:cNvPr id="12" name="テキスト ボックス 11"/>
          <p:cNvSpPr txBox="1"/>
          <p:nvPr/>
        </p:nvSpPr>
        <p:spPr bwMode="auto">
          <a:xfrm>
            <a:off x="7007764" y="4668780"/>
            <a:ext cx="1620888" cy="738631"/>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・データ連携基盤</a:t>
            </a:r>
            <a:endParaRPr lang="en-US" altLang="ja-JP" sz="1400" dirty="0"/>
          </a:p>
          <a:p>
            <a:r>
              <a:rPr lang="ja-JP" altLang="en-US" sz="1400" dirty="0"/>
              <a:t>・自動審査</a:t>
            </a:r>
            <a:endParaRPr lang="en-US" altLang="ja-JP" sz="1400" dirty="0"/>
          </a:p>
          <a:p>
            <a:r>
              <a:rPr lang="ja-JP" altLang="en-US" sz="1400" dirty="0"/>
              <a:t>・ビジュアライズ</a:t>
            </a:r>
          </a:p>
        </p:txBody>
      </p:sp>
      <p:sp>
        <p:nvSpPr>
          <p:cNvPr id="17" name="テキスト ボックス 16"/>
          <p:cNvSpPr txBox="1"/>
          <p:nvPr/>
        </p:nvSpPr>
        <p:spPr bwMode="auto">
          <a:xfrm>
            <a:off x="9288102" y="4362950"/>
            <a:ext cx="2159497" cy="523188"/>
          </a:xfrm>
          <a:prstGeom prst="rect">
            <a:avLst/>
          </a:prstGeom>
          <a:noFill/>
          <a:ln w="9525" algn="ctr">
            <a:noFill/>
            <a:miter lim="800000"/>
            <a:headEnd/>
            <a:tailEnd/>
          </a:ln>
          <a:effectLst/>
        </p:spPr>
        <p:txBody>
          <a:bodyPr wrap="none" lIns="91406" tIns="45704" rIns="91406" bIns="45704" rtlCol="0">
            <a:spAutoFit/>
          </a:bodyPr>
          <a:lstStyle/>
          <a:p>
            <a:r>
              <a:rPr lang="ja-JP" altLang="en-US" sz="1400" dirty="0"/>
              <a:t>・ＡＩ技術</a:t>
            </a:r>
            <a:endParaRPr lang="en-US" altLang="ja-JP" sz="1400" dirty="0"/>
          </a:p>
          <a:p>
            <a:r>
              <a:rPr lang="ja-JP" altLang="en-US" sz="1400" dirty="0"/>
              <a:t>・ビッグデータ解析技術</a:t>
            </a:r>
          </a:p>
        </p:txBody>
      </p:sp>
      <p:sp>
        <p:nvSpPr>
          <p:cNvPr id="19" name="テキスト ボックス 18">
            <a:extLst>
              <a:ext uri="{FF2B5EF4-FFF2-40B4-BE49-F238E27FC236}">
                <a16:creationId xmlns:a16="http://schemas.microsoft.com/office/drawing/2014/main" id="{B619AB47-0EC6-48D8-9CA8-3F43579AB2C6}"/>
              </a:ext>
            </a:extLst>
          </p:cNvPr>
          <p:cNvSpPr txBox="1"/>
          <p:nvPr/>
        </p:nvSpPr>
        <p:spPr>
          <a:xfrm>
            <a:off x="2412715" y="3115910"/>
            <a:ext cx="1569660" cy="646331"/>
          </a:xfrm>
          <a:prstGeom prst="rect">
            <a:avLst/>
          </a:prstGeom>
          <a:noFill/>
        </p:spPr>
        <p:txBody>
          <a:bodyPr wrap="none" rtlCol="0">
            <a:spAutoFit/>
          </a:bodyPr>
          <a:lstStyle/>
          <a:p>
            <a:pPr algn="ctr"/>
            <a:r>
              <a:rPr lang="ja-JP" altLang="en-US" dirty="0">
                <a:solidFill>
                  <a:srgbClr val="11AC51"/>
                </a:solidFill>
              </a:rPr>
              <a:t>オープン化</a:t>
            </a:r>
            <a:endParaRPr kumimoji="1" lang="en-US" altLang="ja-JP" dirty="0">
              <a:solidFill>
                <a:srgbClr val="11AC51"/>
              </a:solidFill>
            </a:endParaRPr>
          </a:p>
          <a:p>
            <a:pPr algn="ctr"/>
            <a:r>
              <a:rPr kumimoji="1" lang="ja-JP" altLang="en-US" dirty="0">
                <a:solidFill>
                  <a:srgbClr val="11AC51"/>
                </a:solidFill>
              </a:rPr>
              <a:t>カタログ整備</a:t>
            </a:r>
            <a:endParaRPr kumimoji="1" lang="en-US" altLang="ja-JP" dirty="0">
              <a:solidFill>
                <a:srgbClr val="11AC51"/>
              </a:solidFill>
            </a:endParaRPr>
          </a:p>
        </p:txBody>
      </p:sp>
      <p:sp>
        <p:nvSpPr>
          <p:cNvPr id="21" name="テキスト ボックス 20">
            <a:extLst>
              <a:ext uri="{FF2B5EF4-FFF2-40B4-BE49-F238E27FC236}">
                <a16:creationId xmlns:a16="http://schemas.microsoft.com/office/drawing/2014/main" id="{EBD988B4-A022-4029-A779-2870E3A2C6AB}"/>
              </a:ext>
            </a:extLst>
          </p:cNvPr>
          <p:cNvSpPr txBox="1"/>
          <p:nvPr/>
        </p:nvSpPr>
        <p:spPr>
          <a:xfrm>
            <a:off x="9179729" y="1539684"/>
            <a:ext cx="2262158" cy="646331"/>
          </a:xfrm>
          <a:prstGeom prst="rect">
            <a:avLst/>
          </a:prstGeom>
          <a:noFill/>
        </p:spPr>
        <p:txBody>
          <a:bodyPr wrap="none" rtlCol="0">
            <a:spAutoFit/>
          </a:bodyPr>
          <a:lstStyle/>
          <a:p>
            <a:pPr algn="ctr"/>
            <a:r>
              <a:rPr kumimoji="1" lang="ja-JP" altLang="en-US" dirty="0">
                <a:solidFill>
                  <a:srgbClr val="11AC51"/>
                </a:solidFill>
              </a:rPr>
              <a:t>大量データ処理</a:t>
            </a:r>
            <a:endParaRPr kumimoji="1" lang="en-US" altLang="ja-JP" dirty="0">
              <a:solidFill>
                <a:srgbClr val="11AC51"/>
              </a:solidFill>
            </a:endParaRPr>
          </a:p>
          <a:p>
            <a:pPr algn="ctr"/>
            <a:r>
              <a:rPr kumimoji="1" lang="ja-JP" altLang="en-US" dirty="0">
                <a:solidFill>
                  <a:srgbClr val="11AC51"/>
                </a:solidFill>
              </a:rPr>
              <a:t>エコシステムの実現</a:t>
            </a:r>
            <a:endParaRPr kumimoji="1" lang="en-US" altLang="ja-JP" dirty="0">
              <a:solidFill>
                <a:srgbClr val="11AC51"/>
              </a:solidFill>
            </a:endParaRPr>
          </a:p>
        </p:txBody>
      </p:sp>
      <p:sp>
        <p:nvSpPr>
          <p:cNvPr id="22" name="テキスト ボックス 21">
            <a:extLst>
              <a:ext uri="{FF2B5EF4-FFF2-40B4-BE49-F238E27FC236}">
                <a16:creationId xmlns:a16="http://schemas.microsoft.com/office/drawing/2014/main" id="{E84E637F-C022-4E65-94E3-F3E319D63BAC}"/>
              </a:ext>
            </a:extLst>
          </p:cNvPr>
          <p:cNvSpPr txBox="1"/>
          <p:nvPr/>
        </p:nvSpPr>
        <p:spPr>
          <a:xfrm>
            <a:off x="7090884" y="2088594"/>
            <a:ext cx="1569660" cy="646331"/>
          </a:xfrm>
          <a:prstGeom prst="rect">
            <a:avLst/>
          </a:prstGeom>
          <a:noFill/>
        </p:spPr>
        <p:txBody>
          <a:bodyPr wrap="none" rtlCol="0">
            <a:spAutoFit/>
          </a:bodyPr>
          <a:lstStyle/>
          <a:p>
            <a:pPr algn="ctr"/>
            <a:r>
              <a:rPr kumimoji="1" lang="ja-JP" altLang="en-US" dirty="0">
                <a:solidFill>
                  <a:srgbClr val="11AC51"/>
                </a:solidFill>
              </a:rPr>
              <a:t>連携</a:t>
            </a:r>
            <a:endParaRPr kumimoji="1" lang="en-US" altLang="ja-JP" dirty="0">
              <a:solidFill>
                <a:srgbClr val="11AC51"/>
              </a:solidFill>
            </a:endParaRPr>
          </a:p>
          <a:p>
            <a:pPr algn="ctr"/>
            <a:r>
              <a:rPr kumimoji="1" lang="ja-JP" altLang="en-US" dirty="0">
                <a:solidFill>
                  <a:srgbClr val="11AC51"/>
                </a:solidFill>
              </a:rPr>
              <a:t>ツール高度化</a:t>
            </a:r>
            <a:endParaRPr kumimoji="1" lang="en-US" altLang="ja-JP" dirty="0">
              <a:solidFill>
                <a:srgbClr val="11AC51"/>
              </a:solidFill>
            </a:endParaRPr>
          </a:p>
        </p:txBody>
      </p:sp>
      <p:cxnSp>
        <p:nvCxnSpPr>
          <p:cNvPr id="25" name="直線矢印コネクタ 24">
            <a:extLst>
              <a:ext uri="{FF2B5EF4-FFF2-40B4-BE49-F238E27FC236}">
                <a16:creationId xmlns:a16="http://schemas.microsoft.com/office/drawing/2014/main" id="{5843A61A-CA9C-4EEA-8419-A1C0B19C440A}"/>
              </a:ext>
            </a:extLst>
          </p:cNvPr>
          <p:cNvCxnSpPr/>
          <p:nvPr/>
        </p:nvCxnSpPr>
        <p:spPr>
          <a:xfrm>
            <a:off x="2412715" y="6693891"/>
            <a:ext cx="8941085"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A8F05731-44C9-453B-825C-34B572F1B777}"/>
              </a:ext>
            </a:extLst>
          </p:cNvPr>
          <p:cNvCxnSpPr>
            <a:cxnSpLocks/>
          </p:cNvCxnSpPr>
          <p:nvPr/>
        </p:nvCxnSpPr>
        <p:spPr>
          <a:xfrm>
            <a:off x="6975467" y="6268317"/>
            <a:ext cx="4378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D5C79B8E-8D55-45AA-B323-80A719D02FB7}"/>
              </a:ext>
            </a:extLst>
          </p:cNvPr>
          <p:cNvSpPr txBox="1"/>
          <p:nvPr/>
        </p:nvSpPr>
        <p:spPr>
          <a:xfrm>
            <a:off x="5297664" y="6337487"/>
            <a:ext cx="1800493" cy="369332"/>
          </a:xfrm>
          <a:prstGeom prst="rect">
            <a:avLst/>
          </a:prstGeom>
          <a:noFill/>
        </p:spPr>
        <p:txBody>
          <a:bodyPr wrap="none" rtlCol="0">
            <a:spAutoFit/>
          </a:bodyPr>
          <a:lstStyle/>
          <a:p>
            <a:r>
              <a:rPr kumimoji="1" lang="ja-JP" altLang="en-US" dirty="0"/>
              <a:t>データ基盤整備</a:t>
            </a:r>
          </a:p>
        </p:txBody>
      </p:sp>
      <p:sp>
        <p:nvSpPr>
          <p:cNvPr id="29" name="テキスト ボックス 28">
            <a:extLst>
              <a:ext uri="{FF2B5EF4-FFF2-40B4-BE49-F238E27FC236}">
                <a16:creationId xmlns:a16="http://schemas.microsoft.com/office/drawing/2014/main" id="{6926949A-BD71-4559-9900-09A0E552BF86}"/>
              </a:ext>
            </a:extLst>
          </p:cNvPr>
          <p:cNvSpPr txBox="1"/>
          <p:nvPr/>
        </p:nvSpPr>
        <p:spPr>
          <a:xfrm>
            <a:off x="8102865" y="5919035"/>
            <a:ext cx="1338828" cy="369332"/>
          </a:xfrm>
          <a:prstGeom prst="rect">
            <a:avLst/>
          </a:prstGeom>
          <a:noFill/>
        </p:spPr>
        <p:txBody>
          <a:bodyPr wrap="none" rtlCol="0">
            <a:spAutoFit/>
          </a:bodyPr>
          <a:lstStyle/>
          <a:p>
            <a:r>
              <a:rPr kumimoji="1" lang="ja-JP" altLang="en-US" dirty="0"/>
              <a:t>データ活用</a:t>
            </a:r>
          </a:p>
        </p:txBody>
      </p:sp>
      <p:sp>
        <p:nvSpPr>
          <p:cNvPr id="31" name="テキスト ボックス 30">
            <a:extLst>
              <a:ext uri="{FF2B5EF4-FFF2-40B4-BE49-F238E27FC236}">
                <a16:creationId xmlns:a16="http://schemas.microsoft.com/office/drawing/2014/main" id="{692CECFA-68BA-4019-AB10-A5F6E58C2A85}"/>
              </a:ext>
            </a:extLst>
          </p:cNvPr>
          <p:cNvSpPr txBox="1"/>
          <p:nvPr/>
        </p:nvSpPr>
        <p:spPr bwMode="auto">
          <a:xfrm rot="21127117">
            <a:off x="9247633" y="5268816"/>
            <a:ext cx="2159497" cy="523188"/>
          </a:xfrm>
          <a:prstGeom prst="rect">
            <a:avLst/>
          </a:prstGeom>
          <a:noFill/>
          <a:ln w="9525" algn="ctr">
            <a:noFill/>
            <a:miter lim="800000"/>
            <a:headEnd/>
            <a:tailEnd/>
          </a:ln>
          <a:effectLst/>
        </p:spPr>
        <p:txBody>
          <a:bodyPr wrap="none" lIns="91406" tIns="45704" rIns="91406" bIns="45704" rtlCol="0">
            <a:spAutoFit/>
          </a:bodyPr>
          <a:lstStyle/>
          <a:p>
            <a:pPr algn="r"/>
            <a:r>
              <a:rPr lang="en-US" altLang="ja-JP" sz="1400" dirty="0"/>
              <a:t>Digital Twin</a:t>
            </a:r>
          </a:p>
          <a:p>
            <a:pPr algn="r"/>
            <a:r>
              <a:rPr lang="ja-JP" altLang="en-US" sz="1400" dirty="0"/>
              <a:t>データの種類と質の増加</a:t>
            </a:r>
          </a:p>
        </p:txBody>
      </p:sp>
      <p:sp>
        <p:nvSpPr>
          <p:cNvPr id="7" name="テキスト ボックス 6"/>
          <p:cNvSpPr txBox="1"/>
          <p:nvPr/>
        </p:nvSpPr>
        <p:spPr bwMode="auto">
          <a:xfrm>
            <a:off x="4662412" y="4505958"/>
            <a:ext cx="2220844" cy="523188"/>
          </a:xfrm>
          <a:prstGeom prst="rect">
            <a:avLst/>
          </a:prstGeom>
          <a:noFill/>
          <a:ln w="9525" algn="ctr">
            <a:noFill/>
            <a:miter lim="800000"/>
            <a:headEnd/>
            <a:tailEnd/>
          </a:ln>
          <a:effectLst/>
        </p:spPr>
        <p:txBody>
          <a:bodyPr wrap="square" lIns="91406" tIns="45704" rIns="91406" bIns="45704" rtlCol="0">
            <a:spAutoFit/>
          </a:bodyPr>
          <a:lstStyle/>
          <a:p>
            <a:r>
              <a:rPr lang="ja-JP" altLang="en-US" sz="1400" dirty="0">
                <a:solidFill>
                  <a:srgbClr val="FF0000"/>
                </a:solidFill>
              </a:rPr>
              <a:t>データを組み合わせて利用できる</a:t>
            </a:r>
          </a:p>
        </p:txBody>
      </p:sp>
      <p:sp>
        <p:nvSpPr>
          <p:cNvPr id="20" name="テキスト ボックス 19">
            <a:extLst>
              <a:ext uri="{FF2B5EF4-FFF2-40B4-BE49-F238E27FC236}">
                <a16:creationId xmlns:a16="http://schemas.microsoft.com/office/drawing/2014/main" id="{A260A331-847E-460D-95DF-1471DA17193D}"/>
              </a:ext>
            </a:extLst>
          </p:cNvPr>
          <p:cNvSpPr txBox="1"/>
          <p:nvPr/>
        </p:nvSpPr>
        <p:spPr>
          <a:xfrm>
            <a:off x="4662412" y="2723365"/>
            <a:ext cx="1800493" cy="369332"/>
          </a:xfrm>
          <a:prstGeom prst="rect">
            <a:avLst/>
          </a:prstGeom>
          <a:noFill/>
        </p:spPr>
        <p:txBody>
          <a:bodyPr wrap="none" rtlCol="0">
            <a:spAutoFit/>
          </a:bodyPr>
          <a:lstStyle/>
          <a:p>
            <a:pPr algn="ctr"/>
            <a:r>
              <a:rPr kumimoji="1" lang="ja-JP" altLang="en-US" dirty="0">
                <a:solidFill>
                  <a:srgbClr val="11AC51"/>
                </a:solidFill>
              </a:rPr>
              <a:t>データ品質向上</a:t>
            </a:r>
            <a:endParaRPr kumimoji="1" lang="en-US" altLang="ja-JP" dirty="0">
              <a:solidFill>
                <a:srgbClr val="11AC51"/>
              </a:solidFill>
            </a:endParaRPr>
          </a:p>
        </p:txBody>
      </p:sp>
    </p:spTree>
    <p:extLst>
      <p:ext uri="{BB962C8B-B14F-4D97-AF65-F5344CB8AC3E}">
        <p14:creationId xmlns:p14="http://schemas.microsoft.com/office/powerpoint/2010/main" val="37379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D1D05908-70A8-4F0F-B1E6-DE99DFE7C129}"/>
              </a:ext>
            </a:extLst>
          </p:cNvPr>
          <p:cNvSpPr>
            <a:spLocks noGrp="1"/>
          </p:cNvSpPr>
          <p:nvPr>
            <p:ph idx="1"/>
          </p:nvPr>
        </p:nvSpPr>
        <p:spPr>
          <a:xfrm>
            <a:off x="585960" y="1371241"/>
            <a:ext cx="10515600" cy="1484501"/>
          </a:xfrm>
        </p:spPr>
        <p:txBody>
          <a:bodyPr/>
          <a:lstStyle/>
          <a:p>
            <a:r>
              <a:rPr lang="en-US" altLang="ja-JP" dirty="0"/>
              <a:t>GIF</a:t>
            </a:r>
            <a:r>
              <a:rPr lang="ja-JP" altLang="en-US" dirty="0"/>
              <a:t>は、政府情報システム・標準ガイドライン群の中で、標準ではなく各機関への情報提供に位置づけられる</a:t>
            </a:r>
            <a:r>
              <a:rPr lang="ja-JP" altLang="en-US" b="1" dirty="0"/>
              <a:t>参照モデル</a:t>
            </a:r>
            <a:r>
              <a:rPr lang="ja-JP" altLang="en-US" dirty="0"/>
              <a:t>です。</a:t>
            </a:r>
          </a:p>
        </p:txBody>
      </p:sp>
      <p:sp>
        <p:nvSpPr>
          <p:cNvPr id="5" name="タイトル 4">
            <a:extLst>
              <a:ext uri="{FF2B5EF4-FFF2-40B4-BE49-F238E27FC236}">
                <a16:creationId xmlns:a16="http://schemas.microsoft.com/office/drawing/2014/main" id="{432EF06D-AAC7-4C47-9AA3-E7B71B10C661}"/>
              </a:ext>
            </a:extLst>
          </p:cNvPr>
          <p:cNvSpPr>
            <a:spLocks noGrp="1"/>
          </p:cNvSpPr>
          <p:nvPr>
            <p:ph type="title"/>
          </p:nvPr>
        </p:nvSpPr>
        <p:spPr/>
        <p:txBody>
          <a:bodyPr/>
          <a:lstStyle/>
          <a:p>
            <a:r>
              <a:rPr lang="en-US" altLang="ja-JP" dirty="0"/>
              <a:t>GIF</a:t>
            </a:r>
            <a:r>
              <a:rPr lang="ja-JP" altLang="en-US" dirty="0"/>
              <a:t>の位置づけと効果</a:t>
            </a:r>
          </a:p>
        </p:txBody>
      </p:sp>
      <p:sp>
        <p:nvSpPr>
          <p:cNvPr id="3" name="スライド番号プレースホルダー 2">
            <a:extLst>
              <a:ext uri="{FF2B5EF4-FFF2-40B4-BE49-F238E27FC236}">
                <a16:creationId xmlns:a16="http://schemas.microsoft.com/office/drawing/2014/main" id="{8871A6DB-DBBD-43F3-9F16-C214A2AB59D6}"/>
              </a:ext>
            </a:extLst>
          </p:cNvPr>
          <p:cNvSpPr>
            <a:spLocks noGrp="1"/>
          </p:cNvSpPr>
          <p:nvPr>
            <p:ph type="sldNum" sz="quarter" idx="4"/>
          </p:nvPr>
        </p:nvSpPr>
        <p:spPr/>
        <p:txBody>
          <a:bodyPr/>
          <a:lstStyle/>
          <a:p>
            <a:fld id="{DFD4F317-19D0-4848-B5EB-5B174DBE8CF9}" type="slidenum">
              <a:rPr lang="ja-JP" altLang="en-US" smtClean="0"/>
              <a:pPr/>
              <a:t>12</a:t>
            </a:fld>
            <a:endParaRPr lang="ja-JP" altLang="en-US"/>
          </a:p>
        </p:txBody>
      </p:sp>
      <p:graphicFrame>
        <p:nvGraphicFramePr>
          <p:cNvPr id="8" name="図表 7">
            <a:extLst>
              <a:ext uri="{FF2B5EF4-FFF2-40B4-BE49-F238E27FC236}">
                <a16:creationId xmlns:a16="http://schemas.microsoft.com/office/drawing/2014/main" id="{D78F5CF5-5DD2-4536-81D2-C7A9861063D8}"/>
              </a:ext>
            </a:extLst>
          </p:cNvPr>
          <p:cNvGraphicFramePr/>
          <p:nvPr>
            <p:extLst>
              <p:ext uri="{D42A27DB-BD31-4B8C-83A1-F6EECF244321}">
                <p14:modId xmlns:p14="http://schemas.microsoft.com/office/powerpoint/2010/main" val="4093918178"/>
              </p:ext>
            </p:extLst>
          </p:nvPr>
        </p:nvGraphicFramePr>
        <p:xfrm>
          <a:off x="1949757" y="2743351"/>
          <a:ext cx="5422694" cy="26796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テキスト ボックス 9">
            <a:extLst>
              <a:ext uri="{FF2B5EF4-FFF2-40B4-BE49-F238E27FC236}">
                <a16:creationId xmlns:a16="http://schemas.microsoft.com/office/drawing/2014/main" id="{205E0DA8-2FAA-4A8D-AFE4-CCCCE280B619}"/>
              </a:ext>
            </a:extLst>
          </p:cNvPr>
          <p:cNvSpPr txBox="1"/>
          <p:nvPr/>
        </p:nvSpPr>
        <p:spPr>
          <a:xfrm>
            <a:off x="873180" y="3721215"/>
            <a:ext cx="1259462" cy="707886"/>
          </a:xfrm>
          <a:prstGeom prst="rect">
            <a:avLst/>
          </a:prstGeom>
          <a:noFill/>
        </p:spPr>
        <p:txBody>
          <a:bodyPr wrap="square">
            <a:spAutoFit/>
          </a:bodyPr>
          <a:lstStyle/>
          <a:p>
            <a:r>
              <a:rPr lang="en-US" altLang="ja-JP" sz="4000" b="1" dirty="0"/>
              <a:t>GIF</a:t>
            </a:r>
            <a:endParaRPr lang="ja-JP" altLang="en-US" sz="4000" b="1" dirty="0"/>
          </a:p>
        </p:txBody>
      </p:sp>
      <p:sp>
        <p:nvSpPr>
          <p:cNvPr id="11" name="テキスト ボックス 10">
            <a:extLst>
              <a:ext uri="{FF2B5EF4-FFF2-40B4-BE49-F238E27FC236}">
                <a16:creationId xmlns:a16="http://schemas.microsoft.com/office/drawing/2014/main" id="{191FD0B2-A336-4F8D-9E91-B9173916AD53}"/>
              </a:ext>
            </a:extLst>
          </p:cNvPr>
          <p:cNvSpPr txBox="1"/>
          <p:nvPr/>
        </p:nvSpPr>
        <p:spPr>
          <a:xfrm>
            <a:off x="7372451" y="2981101"/>
            <a:ext cx="4346918" cy="646331"/>
          </a:xfrm>
          <a:prstGeom prst="rect">
            <a:avLst/>
          </a:prstGeom>
          <a:noFill/>
        </p:spPr>
        <p:txBody>
          <a:bodyPr wrap="square" rtlCol="0">
            <a:spAutoFit/>
          </a:bodyPr>
          <a:lstStyle/>
          <a:p>
            <a:r>
              <a:rPr kumimoji="1" lang="ja-JP" altLang="en-US" dirty="0"/>
              <a:t>ひな形を活用できるので設計・運用コストが下がり、時間が短縮できます</a:t>
            </a:r>
          </a:p>
        </p:txBody>
      </p:sp>
      <p:sp>
        <p:nvSpPr>
          <p:cNvPr id="12" name="テキスト ボックス 11">
            <a:extLst>
              <a:ext uri="{FF2B5EF4-FFF2-40B4-BE49-F238E27FC236}">
                <a16:creationId xmlns:a16="http://schemas.microsoft.com/office/drawing/2014/main" id="{63F2D832-9032-4B98-9B75-374CD8DC724A}"/>
              </a:ext>
            </a:extLst>
          </p:cNvPr>
          <p:cNvSpPr txBox="1"/>
          <p:nvPr/>
        </p:nvSpPr>
        <p:spPr>
          <a:xfrm>
            <a:off x="7372451" y="3832477"/>
            <a:ext cx="4346918" cy="646331"/>
          </a:xfrm>
          <a:prstGeom prst="rect">
            <a:avLst/>
          </a:prstGeom>
          <a:noFill/>
        </p:spPr>
        <p:txBody>
          <a:bodyPr wrap="square" rtlCol="0">
            <a:spAutoFit/>
          </a:bodyPr>
          <a:lstStyle/>
          <a:p>
            <a:r>
              <a:rPr kumimoji="1" lang="ja-JP" altLang="en-US" dirty="0"/>
              <a:t>ひな形を活用するので他の組織との連携や既存アプリの活用がしやすくなります</a:t>
            </a:r>
          </a:p>
        </p:txBody>
      </p:sp>
      <p:sp>
        <p:nvSpPr>
          <p:cNvPr id="13" name="テキスト ボックス 12">
            <a:extLst>
              <a:ext uri="{FF2B5EF4-FFF2-40B4-BE49-F238E27FC236}">
                <a16:creationId xmlns:a16="http://schemas.microsoft.com/office/drawing/2014/main" id="{E3575C3F-9392-420A-B265-BEA1DBAE9809}"/>
              </a:ext>
            </a:extLst>
          </p:cNvPr>
          <p:cNvSpPr txBox="1"/>
          <p:nvPr/>
        </p:nvSpPr>
        <p:spPr>
          <a:xfrm>
            <a:off x="7372450" y="4581330"/>
            <a:ext cx="4567309" cy="646331"/>
          </a:xfrm>
          <a:prstGeom prst="rect">
            <a:avLst/>
          </a:prstGeom>
          <a:noFill/>
        </p:spPr>
        <p:txBody>
          <a:bodyPr wrap="square" rtlCol="0">
            <a:spAutoFit/>
          </a:bodyPr>
          <a:lstStyle/>
          <a:p>
            <a:r>
              <a:rPr kumimoji="1" lang="ja-JP" altLang="en-US" dirty="0"/>
              <a:t>従来使っていた労力をサービス高度化の検討に回す事によりサービスの利便性向上</a:t>
            </a:r>
          </a:p>
        </p:txBody>
      </p:sp>
      <p:sp>
        <p:nvSpPr>
          <p:cNvPr id="14" name="テキスト ボックス 13">
            <a:extLst>
              <a:ext uri="{FF2B5EF4-FFF2-40B4-BE49-F238E27FC236}">
                <a16:creationId xmlns:a16="http://schemas.microsoft.com/office/drawing/2014/main" id="{ABE22F6C-E0BA-4386-AEDD-9313E4CF6A5B}"/>
              </a:ext>
            </a:extLst>
          </p:cNvPr>
          <p:cNvSpPr txBox="1"/>
          <p:nvPr/>
        </p:nvSpPr>
        <p:spPr>
          <a:xfrm>
            <a:off x="2234427" y="5276700"/>
            <a:ext cx="5250564" cy="461665"/>
          </a:xfrm>
          <a:prstGeom prst="rect">
            <a:avLst/>
          </a:prstGeom>
          <a:noFill/>
        </p:spPr>
        <p:txBody>
          <a:bodyPr wrap="square" rtlCol="0">
            <a:spAutoFit/>
          </a:bodyPr>
          <a:lstStyle/>
          <a:p>
            <a:pPr marL="84138" indent="-84138"/>
            <a:r>
              <a:rPr kumimoji="1" lang="en-US" altLang="ja-JP" sz="1200" dirty="0"/>
              <a:t>※</a:t>
            </a:r>
            <a:r>
              <a:rPr kumimoji="1" lang="ja-JP" altLang="en-US" sz="1200" dirty="0"/>
              <a:t>既存の制度やシステムがある場合、移行に一時的に費用がかかることがありますが、中長期には設計や運用コスト削減により回収が可能です。</a:t>
            </a:r>
          </a:p>
        </p:txBody>
      </p:sp>
    </p:spTree>
    <p:extLst>
      <p:ext uri="{BB962C8B-B14F-4D97-AF65-F5344CB8AC3E}">
        <p14:creationId xmlns:p14="http://schemas.microsoft.com/office/powerpoint/2010/main" val="2748431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四角形: 角を丸くする 34">
            <a:extLst>
              <a:ext uri="{FF2B5EF4-FFF2-40B4-BE49-F238E27FC236}">
                <a16:creationId xmlns:a16="http://schemas.microsoft.com/office/drawing/2014/main" id="{920D68B6-F468-4B61-B90E-E1D643DE5252}"/>
              </a:ext>
            </a:extLst>
          </p:cNvPr>
          <p:cNvSpPr/>
          <p:nvPr/>
        </p:nvSpPr>
        <p:spPr>
          <a:xfrm>
            <a:off x="5791412" y="3306618"/>
            <a:ext cx="4821170"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83F440B8-D999-401E-A167-C0294576D018}"/>
              </a:ext>
            </a:extLst>
          </p:cNvPr>
          <p:cNvSpPr/>
          <p:nvPr/>
        </p:nvSpPr>
        <p:spPr>
          <a:xfrm>
            <a:off x="1006763" y="3306618"/>
            <a:ext cx="3491345" cy="3551382"/>
          </a:xfrm>
          <a:prstGeom prst="roundRect">
            <a:avLst>
              <a:gd name="adj" fmla="val 685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514441" y="1371241"/>
            <a:ext cx="11353800" cy="788805"/>
          </a:xfrm>
        </p:spPr>
        <p:txBody>
          <a:bodyPr/>
          <a:lstStyle/>
          <a:p>
            <a:r>
              <a:rPr kumimoji="1" lang="ja-JP" altLang="en-US" dirty="0"/>
              <a:t>参照モデルを使うことで、組織内のデータ設計を迅速かつ高度に行うことができます。</a:t>
            </a:r>
            <a:endParaRPr kumimoji="1" lang="en-US" altLang="ja-JP" dirty="0"/>
          </a:p>
          <a:p>
            <a:pPr lvl="1"/>
            <a:r>
              <a:rPr kumimoji="1" lang="ja-JP" altLang="en-US" dirty="0"/>
              <a:t>基本データ項目が示されるので、設計に抜け漏れがなくなり、独自領域の検討に集中できます。</a:t>
            </a:r>
            <a:endParaRPr kumimoji="1" lang="en-US" altLang="ja-JP" dirty="0"/>
          </a:p>
          <a:p>
            <a:pPr lvl="1"/>
            <a:r>
              <a:rPr lang="ja-JP" altLang="en-US" dirty="0"/>
              <a:t>部門毎にばらばらなシステムが発生するのを防げます。</a:t>
            </a:r>
            <a:endParaRPr kumimoji="1" lang="ja-JP" altLang="en-US" dirty="0"/>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の効果例１（設計やデータ連携の容易化）</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13</a:t>
            </a:fld>
            <a:endParaRPr lang="ja-JP" altLang="en-US"/>
          </a:p>
        </p:txBody>
      </p:sp>
      <p:sp>
        <p:nvSpPr>
          <p:cNvPr id="5" name="正方形/長方形 4">
            <a:extLst>
              <a:ext uri="{FF2B5EF4-FFF2-40B4-BE49-F238E27FC236}">
                <a16:creationId xmlns:a16="http://schemas.microsoft.com/office/drawing/2014/main" id="{520B7F8E-3424-4757-9768-7F2F944DB100}"/>
              </a:ext>
            </a:extLst>
          </p:cNvPr>
          <p:cNvSpPr/>
          <p:nvPr/>
        </p:nvSpPr>
        <p:spPr>
          <a:xfrm>
            <a:off x="6576289" y="5089728"/>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参照ルール</a:t>
            </a:r>
          </a:p>
        </p:txBody>
      </p:sp>
      <p:sp>
        <p:nvSpPr>
          <p:cNvPr id="6" name="円柱 5">
            <a:extLst>
              <a:ext uri="{FF2B5EF4-FFF2-40B4-BE49-F238E27FC236}">
                <a16:creationId xmlns:a16="http://schemas.microsoft.com/office/drawing/2014/main" id="{6C048C71-9FE7-484E-A104-430C2E81B3E2}"/>
              </a:ext>
            </a:extLst>
          </p:cNvPr>
          <p:cNvSpPr/>
          <p:nvPr/>
        </p:nvSpPr>
        <p:spPr>
          <a:xfrm>
            <a:off x="6576289" y="5576728"/>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参照</a:t>
            </a:r>
            <a:endParaRPr kumimoji="1" lang="en-US" altLang="ja-JP" sz="1200" dirty="0">
              <a:solidFill>
                <a:schemeClr val="tx1"/>
              </a:solidFill>
            </a:endParaRPr>
          </a:p>
          <a:p>
            <a:pPr algn="ctr"/>
            <a:r>
              <a:rPr kumimoji="1" lang="ja-JP" altLang="en-US" sz="1200" dirty="0">
                <a:solidFill>
                  <a:schemeClr val="tx1"/>
                </a:solidFill>
              </a:rPr>
              <a:t>データモデル</a:t>
            </a:r>
          </a:p>
        </p:txBody>
      </p:sp>
      <p:sp>
        <p:nvSpPr>
          <p:cNvPr id="15" name="正方形/長方形 14">
            <a:extLst>
              <a:ext uri="{FF2B5EF4-FFF2-40B4-BE49-F238E27FC236}">
                <a16:creationId xmlns:a16="http://schemas.microsoft.com/office/drawing/2014/main" id="{4CE4032D-4B0A-4C1A-8D12-90B5156ED614}"/>
              </a:ext>
            </a:extLst>
          </p:cNvPr>
          <p:cNvSpPr/>
          <p:nvPr/>
        </p:nvSpPr>
        <p:spPr>
          <a:xfrm>
            <a:off x="2955628" y="5899806"/>
            <a:ext cx="1117600" cy="582250"/>
          </a:xfrm>
          <a:custGeom>
            <a:avLst/>
            <a:gdLst>
              <a:gd name="connsiteX0" fmla="*/ 0 w 1117600"/>
              <a:gd name="connsiteY0" fmla="*/ 0 h 582250"/>
              <a:gd name="connsiteX1" fmla="*/ 1117600 w 1117600"/>
              <a:gd name="connsiteY1" fmla="*/ 0 h 582250"/>
              <a:gd name="connsiteX2" fmla="*/ 1117600 w 1117600"/>
              <a:gd name="connsiteY2" fmla="*/ 582250 h 582250"/>
              <a:gd name="connsiteX3" fmla="*/ 0 w 1117600"/>
              <a:gd name="connsiteY3" fmla="*/ 582250 h 582250"/>
              <a:gd name="connsiteX4" fmla="*/ 0 w 1117600"/>
              <a:gd name="connsiteY4" fmla="*/ 0 h 5822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600" h="582250" fill="none" extrusionOk="0">
                <a:moveTo>
                  <a:pt x="0" y="0"/>
                </a:moveTo>
                <a:cubicBezTo>
                  <a:pt x="324149" y="89589"/>
                  <a:pt x="591355" y="-37627"/>
                  <a:pt x="1117600" y="0"/>
                </a:cubicBezTo>
                <a:cubicBezTo>
                  <a:pt x="1107277" y="165770"/>
                  <a:pt x="1113480" y="335315"/>
                  <a:pt x="1117600" y="582250"/>
                </a:cubicBezTo>
                <a:cubicBezTo>
                  <a:pt x="826047" y="558878"/>
                  <a:pt x="158816" y="624416"/>
                  <a:pt x="0" y="582250"/>
                </a:cubicBezTo>
                <a:cubicBezTo>
                  <a:pt x="-33971" y="442445"/>
                  <a:pt x="7981" y="74077"/>
                  <a:pt x="0" y="0"/>
                </a:cubicBezTo>
                <a:close/>
              </a:path>
              <a:path w="1117600" h="582250" stroke="0" extrusionOk="0">
                <a:moveTo>
                  <a:pt x="0" y="0"/>
                </a:moveTo>
                <a:cubicBezTo>
                  <a:pt x="194042" y="-12438"/>
                  <a:pt x="796148" y="-56687"/>
                  <a:pt x="1117600" y="0"/>
                </a:cubicBezTo>
                <a:cubicBezTo>
                  <a:pt x="1100265" y="280597"/>
                  <a:pt x="1166832" y="418988"/>
                  <a:pt x="1117600" y="582250"/>
                </a:cubicBezTo>
                <a:cubicBezTo>
                  <a:pt x="989734" y="637982"/>
                  <a:pt x="513226" y="533041"/>
                  <a:pt x="0" y="582250"/>
                </a:cubicBezTo>
                <a:cubicBezTo>
                  <a:pt x="44871" y="298381"/>
                  <a:pt x="-9532" y="229230"/>
                  <a:pt x="0" y="0"/>
                </a:cubicBezTo>
                <a:close/>
              </a:path>
            </a:pathLst>
          </a:custGeom>
          <a:solidFill>
            <a:schemeClr val="bg1"/>
          </a:solidFill>
          <a:ln>
            <a:solidFill>
              <a:schemeClr val="tx1"/>
            </a:solidFill>
            <a:extLst>
              <a:ext uri="{C807C97D-BFC1-408E-A445-0C87EB9F89A2}">
                <ask:lineSketchStyleProps xmlns:ask="http://schemas.microsoft.com/office/drawing/2018/sketchyshapes" sd="3797918744">
                  <a:prstGeom prst="rect">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ルール</a:t>
            </a:r>
          </a:p>
        </p:txBody>
      </p:sp>
      <p:sp>
        <p:nvSpPr>
          <p:cNvPr id="16" name="円柱 15">
            <a:extLst>
              <a:ext uri="{FF2B5EF4-FFF2-40B4-BE49-F238E27FC236}">
                <a16:creationId xmlns:a16="http://schemas.microsoft.com/office/drawing/2014/main" id="{8AAF4588-5B84-4F61-A67C-1DA14776DBBD}"/>
              </a:ext>
            </a:extLst>
          </p:cNvPr>
          <p:cNvSpPr/>
          <p:nvPr/>
        </p:nvSpPr>
        <p:spPr>
          <a:xfrm>
            <a:off x="2955628" y="6507596"/>
            <a:ext cx="1117600" cy="288107"/>
          </a:xfrm>
          <a:custGeom>
            <a:avLst/>
            <a:gdLst>
              <a:gd name="connsiteX0" fmla="*/ 0 w 1117600"/>
              <a:gd name="connsiteY0" fmla="*/ 36013 h 288107"/>
              <a:gd name="connsiteX1" fmla="*/ 558800 w 1117600"/>
              <a:gd name="connsiteY1" fmla="*/ 72026 h 288107"/>
              <a:gd name="connsiteX2" fmla="*/ 1117600 w 1117600"/>
              <a:gd name="connsiteY2" fmla="*/ 36013 h 288107"/>
              <a:gd name="connsiteX3" fmla="*/ 1117600 w 1117600"/>
              <a:gd name="connsiteY3" fmla="*/ 252094 h 288107"/>
              <a:gd name="connsiteX4" fmla="*/ 558800 w 1117600"/>
              <a:gd name="connsiteY4" fmla="*/ 288107 h 288107"/>
              <a:gd name="connsiteX5" fmla="*/ 0 w 1117600"/>
              <a:gd name="connsiteY5" fmla="*/ 252094 h 288107"/>
              <a:gd name="connsiteX6" fmla="*/ 0 w 1117600"/>
              <a:gd name="connsiteY6" fmla="*/ 36013 h 288107"/>
              <a:gd name="connsiteX0" fmla="*/ 0 w 1117600"/>
              <a:gd name="connsiteY0" fmla="*/ 36013 h 288107"/>
              <a:gd name="connsiteX1" fmla="*/ 558800 w 1117600"/>
              <a:gd name="connsiteY1" fmla="*/ 0 h 288107"/>
              <a:gd name="connsiteX2" fmla="*/ 1117600 w 1117600"/>
              <a:gd name="connsiteY2" fmla="*/ 36013 h 288107"/>
              <a:gd name="connsiteX3" fmla="*/ 558800 w 1117600"/>
              <a:gd name="connsiteY3" fmla="*/ 72026 h 288107"/>
              <a:gd name="connsiteX4" fmla="*/ 0 w 1117600"/>
              <a:gd name="connsiteY4" fmla="*/ 36013 h 288107"/>
              <a:gd name="connsiteX0" fmla="*/ 1117600 w 1117600"/>
              <a:gd name="connsiteY0" fmla="*/ 36013 h 288107"/>
              <a:gd name="connsiteX1" fmla="*/ 558800 w 1117600"/>
              <a:gd name="connsiteY1" fmla="*/ 72026 h 288107"/>
              <a:gd name="connsiteX2" fmla="*/ 0 w 1117600"/>
              <a:gd name="connsiteY2" fmla="*/ 36013 h 288107"/>
              <a:gd name="connsiteX3" fmla="*/ 558800 w 1117600"/>
              <a:gd name="connsiteY3" fmla="*/ 0 h 288107"/>
              <a:gd name="connsiteX4" fmla="*/ 1117600 w 1117600"/>
              <a:gd name="connsiteY4" fmla="*/ 36013 h 288107"/>
              <a:gd name="connsiteX5" fmla="*/ 1117600 w 1117600"/>
              <a:gd name="connsiteY5" fmla="*/ 252094 h 288107"/>
              <a:gd name="connsiteX6" fmla="*/ 558800 w 1117600"/>
              <a:gd name="connsiteY6" fmla="*/ 288107 h 288107"/>
              <a:gd name="connsiteX7" fmla="*/ 0 w 1117600"/>
              <a:gd name="connsiteY7" fmla="*/ 252094 h 288107"/>
              <a:gd name="connsiteX8" fmla="*/ 0 w 1117600"/>
              <a:gd name="connsiteY8" fmla="*/ 36013 h 288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288107" stroke="0" extrusionOk="0">
                <a:moveTo>
                  <a:pt x="0" y="36013"/>
                </a:moveTo>
                <a:cubicBezTo>
                  <a:pt x="-38594" y="72928"/>
                  <a:pt x="213121" y="68200"/>
                  <a:pt x="558800" y="72026"/>
                </a:cubicBezTo>
                <a:cubicBezTo>
                  <a:pt x="867316" y="72533"/>
                  <a:pt x="1118774" y="55649"/>
                  <a:pt x="1117600" y="36013"/>
                </a:cubicBezTo>
                <a:cubicBezTo>
                  <a:pt x="1103246" y="60901"/>
                  <a:pt x="1101245" y="148484"/>
                  <a:pt x="1117600" y="252094"/>
                </a:cubicBezTo>
                <a:cubicBezTo>
                  <a:pt x="1110952" y="278426"/>
                  <a:pt x="868646" y="296517"/>
                  <a:pt x="558800" y="288107"/>
                </a:cubicBezTo>
                <a:cubicBezTo>
                  <a:pt x="247227" y="285908"/>
                  <a:pt x="-2751" y="271626"/>
                  <a:pt x="0" y="252094"/>
                </a:cubicBezTo>
                <a:cubicBezTo>
                  <a:pt x="970" y="206598"/>
                  <a:pt x="14831" y="62649"/>
                  <a:pt x="0" y="36013"/>
                </a:cubicBezTo>
                <a:close/>
              </a:path>
              <a:path w="1117600" h="288107" fill="lighten" stroke="0" extrusionOk="0">
                <a:moveTo>
                  <a:pt x="0" y="36013"/>
                </a:moveTo>
                <a:cubicBezTo>
                  <a:pt x="9216" y="-6802"/>
                  <a:pt x="247350" y="-28468"/>
                  <a:pt x="558800" y="0"/>
                </a:cubicBezTo>
                <a:cubicBezTo>
                  <a:pt x="867908" y="-806"/>
                  <a:pt x="1115081" y="15045"/>
                  <a:pt x="1117600" y="36013"/>
                </a:cubicBezTo>
                <a:cubicBezTo>
                  <a:pt x="1094397" y="72335"/>
                  <a:pt x="844760" y="49024"/>
                  <a:pt x="558800" y="72026"/>
                </a:cubicBezTo>
                <a:cubicBezTo>
                  <a:pt x="250052" y="71785"/>
                  <a:pt x="-791" y="57427"/>
                  <a:pt x="0" y="36013"/>
                </a:cubicBezTo>
                <a:close/>
              </a:path>
              <a:path w="1117600" h="288107" fill="none" extrusionOk="0">
                <a:moveTo>
                  <a:pt x="1117600" y="36013"/>
                </a:moveTo>
                <a:cubicBezTo>
                  <a:pt x="1158040" y="65362"/>
                  <a:pt x="862047" y="76822"/>
                  <a:pt x="558800" y="72026"/>
                </a:cubicBezTo>
                <a:cubicBezTo>
                  <a:pt x="248643" y="74540"/>
                  <a:pt x="-2402" y="52959"/>
                  <a:pt x="0" y="36013"/>
                </a:cubicBezTo>
                <a:cubicBezTo>
                  <a:pt x="13078" y="-7781"/>
                  <a:pt x="238811" y="605"/>
                  <a:pt x="558800" y="0"/>
                </a:cubicBezTo>
                <a:cubicBezTo>
                  <a:pt x="864643" y="-1637"/>
                  <a:pt x="1114987" y="16279"/>
                  <a:pt x="1117600" y="36013"/>
                </a:cubicBezTo>
                <a:cubicBezTo>
                  <a:pt x="1104488" y="97924"/>
                  <a:pt x="1108653" y="158180"/>
                  <a:pt x="1117600" y="252094"/>
                </a:cubicBezTo>
                <a:cubicBezTo>
                  <a:pt x="1087381" y="267056"/>
                  <a:pt x="881865" y="291948"/>
                  <a:pt x="558800" y="288107"/>
                </a:cubicBezTo>
                <a:cubicBezTo>
                  <a:pt x="253041" y="287061"/>
                  <a:pt x="-872" y="273911"/>
                  <a:pt x="0" y="252094"/>
                </a:cubicBezTo>
                <a:cubicBezTo>
                  <a:pt x="17037" y="168341"/>
                  <a:pt x="-4802" y="129617"/>
                  <a:pt x="0" y="36013"/>
                </a:cubicBezTo>
              </a:path>
              <a:path w="1117600" h="288107" fill="none" stroke="0" extrusionOk="0">
                <a:moveTo>
                  <a:pt x="1117600" y="36013"/>
                </a:moveTo>
                <a:cubicBezTo>
                  <a:pt x="1108977" y="42159"/>
                  <a:pt x="913956" y="81009"/>
                  <a:pt x="558800" y="72026"/>
                </a:cubicBezTo>
                <a:cubicBezTo>
                  <a:pt x="248765" y="74913"/>
                  <a:pt x="-754" y="55627"/>
                  <a:pt x="0" y="36013"/>
                </a:cubicBezTo>
                <a:cubicBezTo>
                  <a:pt x="3130" y="-30701"/>
                  <a:pt x="241908" y="16346"/>
                  <a:pt x="558800" y="0"/>
                </a:cubicBezTo>
                <a:cubicBezTo>
                  <a:pt x="867138" y="-786"/>
                  <a:pt x="1118359" y="15951"/>
                  <a:pt x="1117600" y="36013"/>
                </a:cubicBezTo>
                <a:cubicBezTo>
                  <a:pt x="1110860" y="61654"/>
                  <a:pt x="1104362" y="191445"/>
                  <a:pt x="1117600" y="252094"/>
                </a:cubicBezTo>
                <a:cubicBezTo>
                  <a:pt x="1091550" y="239582"/>
                  <a:pt x="885339" y="272510"/>
                  <a:pt x="558800" y="288107"/>
                </a:cubicBezTo>
                <a:cubicBezTo>
                  <a:pt x="249250" y="287254"/>
                  <a:pt x="909" y="269954"/>
                  <a:pt x="0" y="252094"/>
                </a:cubicBezTo>
                <a:cubicBezTo>
                  <a:pt x="-4610" y="169107"/>
                  <a:pt x="-11317" y="62786"/>
                  <a:pt x="0" y="36013"/>
                </a:cubicBezTo>
              </a:path>
            </a:pathLst>
          </a:custGeom>
          <a:solidFill>
            <a:schemeClr val="bg1"/>
          </a:solidFill>
          <a:ln>
            <a:solidFill>
              <a:schemeClr val="tx1"/>
            </a:solidFill>
            <a:extLst>
              <a:ext uri="{C807C97D-BFC1-408E-A445-0C87EB9F89A2}">
                <ask:lineSketchStyleProps xmlns:ask="http://schemas.microsoft.com/office/drawing/2018/sketchyshapes" sd="3575994043">
                  <a:prstGeom prst="can">
                    <a:avLst/>
                  </a:prstGeom>
                  <ask:type>
                    <ask:lineSketchCurve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創英角ﾎﾟｯﾌﾟ体" panose="040B0A09000000000000" pitchFamily="49" charset="-128"/>
                <a:ea typeface="HG創英角ﾎﾟｯﾌﾟ体" panose="040B0A09000000000000" pitchFamily="49" charset="-128"/>
              </a:rPr>
              <a:t>データモデル</a:t>
            </a:r>
          </a:p>
        </p:txBody>
      </p:sp>
      <p:sp>
        <p:nvSpPr>
          <p:cNvPr id="17" name="正方形/長方形 16">
            <a:extLst>
              <a:ext uri="{FF2B5EF4-FFF2-40B4-BE49-F238E27FC236}">
                <a16:creationId xmlns:a16="http://schemas.microsoft.com/office/drawing/2014/main" id="{7D4A397C-360A-4C6E-BDD9-E744DBFEE3CC}"/>
              </a:ext>
            </a:extLst>
          </p:cNvPr>
          <p:cNvSpPr/>
          <p:nvPr/>
        </p:nvSpPr>
        <p:spPr>
          <a:xfrm>
            <a:off x="3108028" y="3406346"/>
            <a:ext cx="789710" cy="461460"/>
          </a:xfrm>
          <a:custGeom>
            <a:avLst/>
            <a:gdLst>
              <a:gd name="connsiteX0" fmla="*/ 0 w 789710"/>
              <a:gd name="connsiteY0" fmla="*/ 0 h 461460"/>
              <a:gd name="connsiteX1" fmla="*/ 394855 w 789710"/>
              <a:gd name="connsiteY1" fmla="*/ 0 h 461460"/>
              <a:gd name="connsiteX2" fmla="*/ 789710 w 789710"/>
              <a:gd name="connsiteY2" fmla="*/ 0 h 461460"/>
              <a:gd name="connsiteX3" fmla="*/ 789710 w 789710"/>
              <a:gd name="connsiteY3" fmla="*/ 461460 h 461460"/>
              <a:gd name="connsiteX4" fmla="*/ 394855 w 789710"/>
              <a:gd name="connsiteY4" fmla="*/ 461460 h 461460"/>
              <a:gd name="connsiteX5" fmla="*/ 0 w 789710"/>
              <a:gd name="connsiteY5" fmla="*/ 461460 h 461460"/>
              <a:gd name="connsiteX6" fmla="*/ 0 w 789710"/>
              <a:gd name="connsiteY6"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9710" h="461460" fill="none" extrusionOk="0">
                <a:moveTo>
                  <a:pt x="0" y="0"/>
                </a:moveTo>
                <a:cubicBezTo>
                  <a:pt x="96116" y="-1585"/>
                  <a:pt x="238805" y="-12356"/>
                  <a:pt x="394855" y="0"/>
                </a:cubicBezTo>
                <a:cubicBezTo>
                  <a:pt x="550905" y="12356"/>
                  <a:pt x="682761" y="14333"/>
                  <a:pt x="789710" y="0"/>
                </a:cubicBezTo>
                <a:cubicBezTo>
                  <a:pt x="807864" y="130563"/>
                  <a:pt x="782052" y="232227"/>
                  <a:pt x="789710" y="461460"/>
                </a:cubicBezTo>
                <a:cubicBezTo>
                  <a:pt x="636669" y="461822"/>
                  <a:pt x="489402" y="451518"/>
                  <a:pt x="394855" y="461460"/>
                </a:cubicBezTo>
                <a:cubicBezTo>
                  <a:pt x="300308" y="471402"/>
                  <a:pt x="196180" y="457727"/>
                  <a:pt x="0" y="461460"/>
                </a:cubicBezTo>
                <a:cubicBezTo>
                  <a:pt x="-9419" y="363090"/>
                  <a:pt x="-13593" y="137063"/>
                  <a:pt x="0" y="0"/>
                </a:cubicBezTo>
                <a:close/>
              </a:path>
              <a:path w="789710" h="461460" stroke="0" extrusionOk="0">
                <a:moveTo>
                  <a:pt x="0" y="0"/>
                </a:moveTo>
                <a:cubicBezTo>
                  <a:pt x="103024" y="-6183"/>
                  <a:pt x="226259" y="3584"/>
                  <a:pt x="379061" y="0"/>
                </a:cubicBezTo>
                <a:cubicBezTo>
                  <a:pt x="531863" y="-3584"/>
                  <a:pt x="588527" y="19302"/>
                  <a:pt x="789710" y="0"/>
                </a:cubicBezTo>
                <a:cubicBezTo>
                  <a:pt x="787538" y="195956"/>
                  <a:pt x="777619" y="327113"/>
                  <a:pt x="789710" y="461460"/>
                </a:cubicBezTo>
                <a:cubicBezTo>
                  <a:pt x="707950" y="456185"/>
                  <a:pt x="544445" y="454900"/>
                  <a:pt x="410649" y="461460"/>
                </a:cubicBezTo>
                <a:cubicBezTo>
                  <a:pt x="276853" y="468020"/>
                  <a:pt x="160514" y="467355"/>
                  <a:pt x="0" y="461460"/>
                </a:cubicBezTo>
                <a:cubicBezTo>
                  <a:pt x="18644" y="340592"/>
                  <a:pt x="22779" y="146763"/>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ルール</a:t>
            </a:r>
          </a:p>
        </p:txBody>
      </p:sp>
      <p:sp>
        <p:nvSpPr>
          <p:cNvPr id="18" name="円柱 17">
            <a:extLst>
              <a:ext uri="{FF2B5EF4-FFF2-40B4-BE49-F238E27FC236}">
                <a16:creationId xmlns:a16="http://schemas.microsoft.com/office/drawing/2014/main" id="{7BC32479-C2AA-41DB-8AAE-8290854F0600}"/>
              </a:ext>
            </a:extLst>
          </p:cNvPr>
          <p:cNvSpPr/>
          <p:nvPr/>
        </p:nvSpPr>
        <p:spPr>
          <a:xfrm>
            <a:off x="2960246" y="3893346"/>
            <a:ext cx="1117600" cy="558361"/>
          </a:xfrm>
          <a:custGeom>
            <a:avLst/>
            <a:gdLst>
              <a:gd name="connsiteX0" fmla="*/ 0 w 1117600"/>
              <a:gd name="connsiteY0" fmla="*/ 69795 h 558361"/>
              <a:gd name="connsiteX1" fmla="*/ 558800 w 1117600"/>
              <a:gd name="connsiteY1" fmla="*/ 139590 h 558361"/>
              <a:gd name="connsiteX2" fmla="*/ 1117600 w 1117600"/>
              <a:gd name="connsiteY2" fmla="*/ 69795 h 558361"/>
              <a:gd name="connsiteX3" fmla="*/ 1117600 w 1117600"/>
              <a:gd name="connsiteY3" fmla="*/ 488566 h 558361"/>
              <a:gd name="connsiteX4" fmla="*/ 558800 w 1117600"/>
              <a:gd name="connsiteY4" fmla="*/ 558361 h 558361"/>
              <a:gd name="connsiteX5" fmla="*/ 0 w 1117600"/>
              <a:gd name="connsiteY5" fmla="*/ 488566 h 558361"/>
              <a:gd name="connsiteX6" fmla="*/ 0 w 1117600"/>
              <a:gd name="connsiteY6" fmla="*/ 69795 h 558361"/>
              <a:gd name="connsiteX0" fmla="*/ 0 w 1117600"/>
              <a:gd name="connsiteY0" fmla="*/ 69795 h 558361"/>
              <a:gd name="connsiteX1" fmla="*/ 558800 w 1117600"/>
              <a:gd name="connsiteY1" fmla="*/ 0 h 558361"/>
              <a:gd name="connsiteX2" fmla="*/ 1117600 w 1117600"/>
              <a:gd name="connsiteY2" fmla="*/ 69795 h 558361"/>
              <a:gd name="connsiteX3" fmla="*/ 558800 w 1117600"/>
              <a:gd name="connsiteY3" fmla="*/ 139590 h 558361"/>
              <a:gd name="connsiteX4" fmla="*/ 0 w 1117600"/>
              <a:gd name="connsiteY4" fmla="*/ 69795 h 558361"/>
              <a:gd name="connsiteX0" fmla="*/ 1117600 w 1117600"/>
              <a:gd name="connsiteY0" fmla="*/ 69795 h 558361"/>
              <a:gd name="connsiteX1" fmla="*/ 558800 w 1117600"/>
              <a:gd name="connsiteY1" fmla="*/ 139590 h 558361"/>
              <a:gd name="connsiteX2" fmla="*/ 0 w 1117600"/>
              <a:gd name="connsiteY2" fmla="*/ 69795 h 558361"/>
              <a:gd name="connsiteX3" fmla="*/ 558800 w 1117600"/>
              <a:gd name="connsiteY3" fmla="*/ 0 h 558361"/>
              <a:gd name="connsiteX4" fmla="*/ 1117600 w 1117600"/>
              <a:gd name="connsiteY4" fmla="*/ 69795 h 558361"/>
              <a:gd name="connsiteX5" fmla="*/ 1117600 w 1117600"/>
              <a:gd name="connsiteY5" fmla="*/ 488566 h 558361"/>
              <a:gd name="connsiteX6" fmla="*/ 558800 w 1117600"/>
              <a:gd name="connsiteY6" fmla="*/ 558361 h 558361"/>
              <a:gd name="connsiteX7" fmla="*/ 0 w 1117600"/>
              <a:gd name="connsiteY7" fmla="*/ 488566 h 558361"/>
              <a:gd name="connsiteX8" fmla="*/ 0 w 1117600"/>
              <a:gd name="connsiteY8" fmla="*/ 69795 h 558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558361" stroke="0" extrusionOk="0">
                <a:moveTo>
                  <a:pt x="0" y="69795"/>
                </a:moveTo>
                <a:cubicBezTo>
                  <a:pt x="-7015" y="98247"/>
                  <a:pt x="216994" y="142033"/>
                  <a:pt x="558800" y="139590"/>
                </a:cubicBezTo>
                <a:cubicBezTo>
                  <a:pt x="867482" y="137308"/>
                  <a:pt x="1123497" y="110088"/>
                  <a:pt x="1117600" y="69795"/>
                </a:cubicBezTo>
                <a:cubicBezTo>
                  <a:pt x="1128724" y="231781"/>
                  <a:pt x="1097715" y="313704"/>
                  <a:pt x="1117600" y="488566"/>
                </a:cubicBezTo>
                <a:cubicBezTo>
                  <a:pt x="1159713" y="538482"/>
                  <a:pt x="844269" y="508316"/>
                  <a:pt x="558800" y="558361"/>
                </a:cubicBezTo>
                <a:cubicBezTo>
                  <a:pt x="242805" y="554345"/>
                  <a:pt x="-3083" y="528987"/>
                  <a:pt x="0" y="488566"/>
                </a:cubicBezTo>
                <a:cubicBezTo>
                  <a:pt x="-14194" y="322102"/>
                  <a:pt x="9015" y="199728"/>
                  <a:pt x="0" y="69795"/>
                </a:cubicBezTo>
                <a:close/>
              </a:path>
              <a:path w="1117600" h="558361" fill="lighten" stroke="0" extrusionOk="0">
                <a:moveTo>
                  <a:pt x="0" y="69795"/>
                </a:moveTo>
                <a:cubicBezTo>
                  <a:pt x="25847" y="55173"/>
                  <a:pt x="299934" y="10775"/>
                  <a:pt x="558800" y="0"/>
                </a:cubicBezTo>
                <a:cubicBezTo>
                  <a:pt x="860603" y="1871"/>
                  <a:pt x="1117448" y="27668"/>
                  <a:pt x="1117600" y="69795"/>
                </a:cubicBezTo>
                <a:cubicBezTo>
                  <a:pt x="1115942" y="160084"/>
                  <a:pt x="875433" y="128776"/>
                  <a:pt x="558800" y="139590"/>
                </a:cubicBezTo>
                <a:cubicBezTo>
                  <a:pt x="249262" y="141148"/>
                  <a:pt x="-663" y="109376"/>
                  <a:pt x="0" y="69795"/>
                </a:cubicBezTo>
                <a:close/>
              </a:path>
              <a:path w="1117600" h="558361" fill="none" extrusionOk="0">
                <a:moveTo>
                  <a:pt x="1117600" y="69795"/>
                </a:moveTo>
                <a:cubicBezTo>
                  <a:pt x="1170548" y="131183"/>
                  <a:pt x="909843" y="186143"/>
                  <a:pt x="558800" y="139590"/>
                </a:cubicBezTo>
                <a:cubicBezTo>
                  <a:pt x="248777" y="139753"/>
                  <a:pt x="1284" y="105398"/>
                  <a:pt x="0" y="69795"/>
                </a:cubicBezTo>
                <a:cubicBezTo>
                  <a:pt x="19061" y="38963"/>
                  <a:pt x="264962" y="42669"/>
                  <a:pt x="558800" y="0"/>
                </a:cubicBezTo>
                <a:cubicBezTo>
                  <a:pt x="865950" y="3606"/>
                  <a:pt x="1119081" y="34726"/>
                  <a:pt x="1117600" y="69795"/>
                </a:cubicBezTo>
                <a:cubicBezTo>
                  <a:pt x="1123297" y="211499"/>
                  <a:pt x="1111238" y="386431"/>
                  <a:pt x="1117600" y="488566"/>
                </a:cubicBezTo>
                <a:cubicBezTo>
                  <a:pt x="1158575" y="521845"/>
                  <a:pt x="813526" y="545127"/>
                  <a:pt x="558800" y="558361"/>
                </a:cubicBezTo>
                <a:cubicBezTo>
                  <a:pt x="254733" y="554780"/>
                  <a:pt x="4274" y="527103"/>
                  <a:pt x="0" y="488566"/>
                </a:cubicBezTo>
                <a:cubicBezTo>
                  <a:pt x="-265" y="389248"/>
                  <a:pt x="-13302" y="208469"/>
                  <a:pt x="0" y="69795"/>
                </a:cubicBezTo>
              </a:path>
              <a:path w="1117600" h="558361" fill="none" stroke="0" extrusionOk="0">
                <a:moveTo>
                  <a:pt x="1117600" y="69795"/>
                </a:moveTo>
                <a:cubicBezTo>
                  <a:pt x="1070772" y="68031"/>
                  <a:pt x="899479" y="99028"/>
                  <a:pt x="558800" y="139590"/>
                </a:cubicBezTo>
                <a:cubicBezTo>
                  <a:pt x="245085" y="137720"/>
                  <a:pt x="-6180" y="115296"/>
                  <a:pt x="0" y="69795"/>
                </a:cubicBezTo>
                <a:cubicBezTo>
                  <a:pt x="-5399" y="50913"/>
                  <a:pt x="260857" y="-823"/>
                  <a:pt x="558800" y="0"/>
                </a:cubicBezTo>
                <a:cubicBezTo>
                  <a:pt x="876053" y="-1048"/>
                  <a:pt x="1118606" y="30243"/>
                  <a:pt x="1117600" y="69795"/>
                </a:cubicBezTo>
                <a:cubicBezTo>
                  <a:pt x="1103892" y="234617"/>
                  <a:pt x="1117480" y="342769"/>
                  <a:pt x="1117600" y="488566"/>
                </a:cubicBezTo>
                <a:cubicBezTo>
                  <a:pt x="1077512" y="526312"/>
                  <a:pt x="866326" y="506627"/>
                  <a:pt x="558800" y="558361"/>
                </a:cubicBezTo>
                <a:cubicBezTo>
                  <a:pt x="251330" y="553468"/>
                  <a:pt x="4776" y="521346"/>
                  <a:pt x="0" y="488566"/>
                </a:cubicBezTo>
                <a:cubicBezTo>
                  <a:pt x="12014" y="283089"/>
                  <a:pt x="16401" y="249991"/>
                  <a:pt x="0" y="69795"/>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BIZ UDゴシック" panose="020B0400000000000000" pitchFamily="49" charset="-128"/>
                <a:ea typeface="BIZ UDゴシック" panose="020B0400000000000000" pitchFamily="49" charset="-128"/>
              </a:rPr>
              <a:t>データモデル</a:t>
            </a:r>
          </a:p>
        </p:txBody>
      </p:sp>
      <p:sp>
        <p:nvSpPr>
          <p:cNvPr id="19" name="正方形/長方形 18">
            <a:extLst>
              <a:ext uri="{FF2B5EF4-FFF2-40B4-BE49-F238E27FC236}">
                <a16:creationId xmlns:a16="http://schemas.microsoft.com/office/drawing/2014/main" id="{CA759EE2-A510-42B8-ACBD-DA6E63E11AAA}"/>
              </a:ext>
            </a:extLst>
          </p:cNvPr>
          <p:cNvSpPr/>
          <p:nvPr/>
        </p:nvSpPr>
        <p:spPr>
          <a:xfrm>
            <a:off x="2805537" y="4664861"/>
            <a:ext cx="1417782" cy="461460"/>
          </a:xfrm>
          <a:custGeom>
            <a:avLst/>
            <a:gdLst>
              <a:gd name="connsiteX0" fmla="*/ 0 w 1417782"/>
              <a:gd name="connsiteY0" fmla="*/ 0 h 461460"/>
              <a:gd name="connsiteX1" fmla="*/ 486772 w 1417782"/>
              <a:gd name="connsiteY1" fmla="*/ 0 h 461460"/>
              <a:gd name="connsiteX2" fmla="*/ 931010 w 1417782"/>
              <a:gd name="connsiteY2" fmla="*/ 0 h 461460"/>
              <a:gd name="connsiteX3" fmla="*/ 1417782 w 1417782"/>
              <a:gd name="connsiteY3" fmla="*/ 0 h 461460"/>
              <a:gd name="connsiteX4" fmla="*/ 1417782 w 1417782"/>
              <a:gd name="connsiteY4" fmla="*/ 461460 h 461460"/>
              <a:gd name="connsiteX5" fmla="*/ 931010 w 1417782"/>
              <a:gd name="connsiteY5" fmla="*/ 461460 h 461460"/>
              <a:gd name="connsiteX6" fmla="*/ 444238 w 1417782"/>
              <a:gd name="connsiteY6" fmla="*/ 461460 h 461460"/>
              <a:gd name="connsiteX7" fmla="*/ 0 w 1417782"/>
              <a:gd name="connsiteY7" fmla="*/ 461460 h 461460"/>
              <a:gd name="connsiteX8" fmla="*/ 0 w 1417782"/>
              <a:gd name="connsiteY8" fmla="*/ 0 h 46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7782" h="461460" fill="none" extrusionOk="0">
                <a:moveTo>
                  <a:pt x="0" y="0"/>
                </a:moveTo>
                <a:cubicBezTo>
                  <a:pt x="134567" y="-43187"/>
                  <a:pt x="319358" y="47303"/>
                  <a:pt x="486772" y="0"/>
                </a:cubicBezTo>
                <a:cubicBezTo>
                  <a:pt x="654186" y="-47303"/>
                  <a:pt x="829906" y="44071"/>
                  <a:pt x="931010" y="0"/>
                </a:cubicBezTo>
                <a:cubicBezTo>
                  <a:pt x="1032114" y="-44071"/>
                  <a:pt x="1203955" y="2898"/>
                  <a:pt x="1417782" y="0"/>
                </a:cubicBezTo>
                <a:cubicBezTo>
                  <a:pt x="1443916" y="223117"/>
                  <a:pt x="1375505" y="300338"/>
                  <a:pt x="1417782" y="461460"/>
                </a:cubicBezTo>
                <a:cubicBezTo>
                  <a:pt x="1291857" y="492604"/>
                  <a:pt x="1109176" y="418238"/>
                  <a:pt x="931010" y="461460"/>
                </a:cubicBezTo>
                <a:cubicBezTo>
                  <a:pt x="752844" y="504682"/>
                  <a:pt x="580608" y="437939"/>
                  <a:pt x="444238" y="461460"/>
                </a:cubicBezTo>
                <a:cubicBezTo>
                  <a:pt x="307868" y="484981"/>
                  <a:pt x="195665" y="452551"/>
                  <a:pt x="0" y="461460"/>
                </a:cubicBezTo>
                <a:cubicBezTo>
                  <a:pt x="-48353" y="246399"/>
                  <a:pt x="5376" y="123292"/>
                  <a:pt x="0" y="0"/>
                </a:cubicBezTo>
                <a:close/>
              </a:path>
              <a:path w="1417782" h="461460" stroke="0" extrusionOk="0">
                <a:moveTo>
                  <a:pt x="0" y="0"/>
                </a:moveTo>
                <a:cubicBezTo>
                  <a:pt x="105507" y="-38168"/>
                  <a:pt x="297893" y="10171"/>
                  <a:pt x="444238" y="0"/>
                </a:cubicBezTo>
                <a:cubicBezTo>
                  <a:pt x="590583" y="-10171"/>
                  <a:pt x="761989" y="12272"/>
                  <a:pt x="874299" y="0"/>
                </a:cubicBezTo>
                <a:cubicBezTo>
                  <a:pt x="986609" y="-12272"/>
                  <a:pt x="1172878" y="35504"/>
                  <a:pt x="1417782" y="0"/>
                </a:cubicBezTo>
                <a:cubicBezTo>
                  <a:pt x="1472296" y="126200"/>
                  <a:pt x="1370232" y="255719"/>
                  <a:pt x="1417782" y="461460"/>
                </a:cubicBezTo>
                <a:cubicBezTo>
                  <a:pt x="1189091" y="496567"/>
                  <a:pt x="1065871" y="442245"/>
                  <a:pt x="959366" y="461460"/>
                </a:cubicBezTo>
                <a:cubicBezTo>
                  <a:pt x="852861" y="480675"/>
                  <a:pt x="666533" y="416005"/>
                  <a:pt x="529305" y="461460"/>
                </a:cubicBezTo>
                <a:cubicBezTo>
                  <a:pt x="392077" y="506915"/>
                  <a:pt x="120336" y="410104"/>
                  <a:pt x="0" y="461460"/>
                </a:cubicBezTo>
                <a:cubicBezTo>
                  <a:pt x="-8937" y="350517"/>
                  <a:pt x="29908" y="168190"/>
                  <a:pt x="0" y="0"/>
                </a:cubicBezTo>
                <a:close/>
              </a:path>
            </a:pathLst>
          </a:custGeom>
          <a:solidFill>
            <a:schemeClr val="bg1"/>
          </a:solidFill>
          <a:ln>
            <a:solidFill>
              <a:schemeClr val="tx1"/>
            </a:solidFill>
            <a:extLst>
              <a:ext uri="{C807C97D-BFC1-408E-A445-0C87EB9F89A2}">
                <ask:lineSketchStyleProps xmlns:ask="http://schemas.microsoft.com/office/drawing/2018/sketchyshapes" sd="1498367185">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ルール</a:t>
            </a:r>
          </a:p>
        </p:txBody>
      </p:sp>
      <p:sp>
        <p:nvSpPr>
          <p:cNvPr id="20" name="円柱 19">
            <a:extLst>
              <a:ext uri="{FF2B5EF4-FFF2-40B4-BE49-F238E27FC236}">
                <a16:creationId xmlns:a16="http://schemas.microsoft.com/office/drawing/2014/main" id="{63E47D7E-D3FF-419F-BF08-D418B83D3F0C}"/>
              </a:ext>
            </a:extLst>
          </p:cNvPr>
          <p:cNvSpPr/>
          <p:nvPr/>
        </p:nvSpPr>
        <p:spPr>
          <a:xfrm>
            <a:off x="2955628" y="5151861"/>
            <a:ext cx="1117600" cy="461459"/>
          </a:xfrm>
          <a:custGeom>
            <a:avLst/>
            <a:gdLst>
              <a:gd name="connsiteX0" fmla="*/ 0 w 1117600"/>
              <a:gd name="connsiteY0" fmla="*/ 57682 h 461459"/>
              <a:gd name="connsiteX1" fmla="*/ 558800 w 1117600"/>
              <a:gd name="connsiteY1" fmla="*/ 115364 h 461459"/>
              <a:gd name="connsiteX2" fmla="*/ 1117600 w 1117600"/>
              <a:gd name="connsiteY2" fmla="*/ 57682 h 461459"/>
              <a:gd name="connsiteX3" fmla="*/ 1117600 w 1117600"/>
              <a:gd name="connsiteY3" fmla="*/ 403777 h 461459"/>
              <a:gd name="connsiteX4" fmla="*/ 558800 w 1117600"/>
              <a:gd name="connsiteY4" fmla="*/ 461459 h 461459"/>
              <a:gd name="connsiteX5" fmla="*/ 0 w 1117600"/>
              <a:gd name="connsiteY5" fmla="*/ 403777 h 461459"/>
              <a:gd name="connsiteX6" fmla="*/ 0 w 1117600"/>
              <a:gd name="connsiteY6" fmla="*/ 57682 h 461459"/>
              <a:gd name="connsiteX0" fmla="*/ 0 w 1117600"/>
              <a:gd name="connsiteY0" fmla="*/ 57682 h 461459"/>
              <a:gd name="connsiteX1" fmla="*/ 558800 w 1117600"/>
              <a:gd name="connsiteY1" fmla="*/ 0 h 461459"/>
              <a:gd name="connsiteX2" fmla="*/ 1117600 w 1117600"/>
              <a:gd name="connsiteY2" fmla="*/ 57682 h 461459"/>
              <a:gd name="connsiteX3" fmla="*/ 558800 w 1117600"/>
              <a:gd name="connsiteY3" fmla="*/ 115364 h 461459"/>
              <a:gd name="connsiteX4" fmla="*/ 0 w 1117600"/>
              <a:gd name="connsiteY4" fmla="*/ 57682 h 461459"/>
              <a:gd name="connsiteX0" fmla="*/ 1117600 w 1117600"/>
              <a:gd name="connsiteY0" fmla="*/ 57682 h 461459"/>
              <a:gd name="connsiteX1" fmla="*/ 558800 w 1117600"/>
              <a:gd name="connsiteY1" fmla="*/ 115364 h 461459"/>
              <a:gd name="connsiteX2" fmla="*/ 0 w 1117600"/>
              <a:gd name="connsiteY2" fmla="*/ 57682 h 461459"/>
              <a:gd name="connsiteX3" fmla="*/ 558800 w 1117600"/>
              <a:gd name="connsiteY3" fmla="*/ 0 h 461459"/>
              <a:gd name="connsiteX4" fmla="*/ 1117600 w 1117600"/>
              <a:gd name="connsiteY4" fmla="*/ 57682 h 461459"/>
              <a:gd name="connsiteX5" fmla="*/ 1117600 w 1117600"/>
              <a:gd name="connsiteY5" fmla="*/ 403777 h 461459"/>
              <a:gd name="connsiteX6" fmla="*/ 558800 w 1117600"/>
              <a:gd name="connsiteY6" fmla="*/ 461459 h 461459"/>
              <a:gd name="connsiteX7" fmla="*/ 0 w 1117600"/>
              <a:gd name="connsiteY7" fmla="*/ 403777 h 461459"/>
              <a:gd name="connsiteX8" fmla="*/ 0 w 1117600"/>
              <a:gd name="connsiteY8" fmla="*/ 57682 h 4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17600" h="461459" stroke="0" extrusionOk="0">
                <a:moveTo>
                  <a:pt x="0" y="57682"/>
                </a:moveTo>
                <a:cubicBezTo>
                  <a:pt x="-28023" y="49214"/>
                  <a:pt x="211474" y="118213"/>
                  <a:pt x="558800" y="115364"/>
                </a:cubicBezTo>
                <a:cubicBezTo>
                  <a:pt x="867590" y="109272"/>
                  <a:pt x="1122551" y="91005"/>
                  <a:pt x="1117600" y="57682"/>
                </a:cubicBezTo>
                <a:cubicBezTo>
                  <a:pt x="1143843" y="210390"/>
                  <a:pt x="1113924" y="264420"/>
                  <a:pt x="1117600" y="403777"/>
                </a:cubicBezTo>
                <a:cubicBezTo>
                  <a:pt x="1129377" y="438813"/>
                  <a:pt x="850757" y="425441"/>
                  <a:pt x="558800" y="461459"/>
                </a:cubicBezTo>
                <a:cubicBezTo>
                  <a:pt x="242178" y="457102"/>
                  <a:pt x="-5659" y="439074"/>
                  <a:pt x="0" y="403777"/>
                </a:cubicBezTo>
                <a:cubicBezTo>
                  <a:pt x="-32091" y="247213"/>
                  <a:pt x="34523" y="145522"/>
                  <a:pt x="0" y="57682"/>
                </a:cubicBezTo>
                <a:close/>
              </a:path>
              <a:path w="1117600" h="461459" fill="lighten" stroke="0" extrusionOk="0">
                <a:moveTo>
                  <a:pt x="0" y="57682"/>
                </a:moveTo>
                <a:cubicBezTo>
                  <a:pt x="9052" y="34204"/>
                  <a:pt x="305131" y="11900"/>
                  <a:pt x="558800" y="0"/>
                </a:cubicBezTo>
                <a:cubicBezTo>
                  <a:pt x="861124" y="1728"/>
                  <a:pt x="1117235" y="17232"/>
                  <a:pt x="1117600" y="57682"/>
                </a:cubicBezTo>
                <a:cubicBezTo>
                  <a:pt x="1115567" y="153009"/>
                  <a:pt x="903792" y="66290"/>
                  <a:pt x="558800" y="115364"/>
                </a:cubicBezTo>
                <a:cubicBezTo>
                  <a:pt x="245823" y="122740"/>
                  <a:pt x="-1381" y="91692"/>
                  <a:pt x="0" y="57682"/>
                </a:cubicBezTo>
                <a:close/>
              </a:path>
              <a:path w="1117600" h="461459" fill="none" extrusionOk="0">
                <a:moveTo>
                  <a:pt x="1117600" y="57682"/>
                </a:moveTo>
                <a:cubicBezTo>
                  <a:pt x="1171080" y="112610"/>
                  <a:pt x="885128" y="134798"/>
                  <a:pt x="558800" y="115364"/>
                </a:cubicBezTo>
                <a:cubicBezTo>
                  <a:pt x="248132" y="115601"/>
                  <a:pt x="1747" y="85533"/>
                  <a:pt x="0" y="57682"/>
                </a:cubicBezTo>
                <a:cubicBezTo>
                  <a:pt x="58672" y="49574"/>
                  <a:pt x="257314" y="20589"/>
                  <a:pt x="558800" y="0"/>
                </a:cubicBezTo>
                <a:cubicBezTo>
                  <a:pt x="866107" y="3222"/>
                  <a:pt x="1118577" y="28118"/>
                  <a:pt x="1117600" y="57682"/>
                </a:cubicBezTo>
                <a:cubicBezTo>
                  <a:pt x="1156750" y="225425"/>
                  <a:pt x="1108422" y="231723"/>
                  <a:pt x="1117600" y="403777"/>
                </a:cubicBezTo>
                <a:cubicBezTo>
                  <a:pt x="1167164" y="429262"/>
                  <a:pt x="859180" y="459436"/>
                  <a:pt x="558800" y="461459"/>
                </a:cubicBezTo>
                <a:cubicBezTo>
                  <a:pt x="254682" y="457918"/>
                  <a:pt x="8030" y="435615"/>
                  <a:pt x="0" y="403777"/>
                </a:cubicBezTo>
                <a:cubicBezTo>
                  <a:pt x="-38008" y="323840"/>
                  <a:pt x="30444" y="218482"/>
                  <a:pt x="0" y="57682"/>
                </a:cubicBezTo>
              </a:path>
              <a:path w="1117600" h="461459" fill="none" stroke="0" extrusionOk="0">
                <a:moveTo>
                  <a:pt x="1117600" y="57682"/>
                </a:moveTo>
                <a:cubicBezTo>
                  <a:pt x="1075084" y="52940"/>
                  <a:pt x="896089" y="79091"/>
                  <a:pt x="558800" y="115364"/>
                </a:cubicBezTo>
                <a:cubicBezTo>
                  <a:pt x="246639" y="114064"/>
                  <a:pt x="-4371" y="94458"/>
                  <a:pt x="0" y="57682"/>
                </a:cubicBezTo>
                <a:cubicBezTo>
                  <a:pt x="-4607" y="42608"/>
                  <a:pt x="269748" y="-1508"/>
                  <a:pt x="558800" y="0"/>
                </a:cubicBezTo>
                <a:cubicBezTo>
                  <a:pt x="872668" y="-637"/>
                  <a:pt x="1121756" y="21672"/>
                  <a:pt x="1117600" y="57682"/>
                </a:cubicBezTo>
                <a:cubicBezTo>
                  <a:pt x="1156083" y="205750"/>
                  <a:pt x="1114430" y="261397"/>
                  <a:pt x="1117600" y="403777"/>
                </a:cubicBezTo>
                <a:cubicBezTo>
                  <a:pt x="1073656" y="434755"/>
                  <a:pt x="867267" y="454367"/>
                  <a:pt x="558800" y="461459"/>
                </a:cubicBezTo>
                <a:cubicBezTo>
                  <a:pt x="252105" y="453264"/>
                  <a:pt x="4455" y="430255"/>
                  <a:pt x="0" y="403777"/>
                </a:cubicBezTo>
                <a:cubicBezTo>
                  <a:pt x="-19936" y="273466"/>
                  <a:pt x="14408" y="153923"/>
                  <a:pt x="0" y="57682"/>
                </a:cubicBezTo>
              </a:path>
            </a:pathLst>
          </a:custGeom>
          <a:solidFill>
            <a:schemeClr val="bg1"/>
          </a:solidFill>
          <a:ln>
            <a:solidFill>
              <a:schemeClr val="tx1"/>
            </a:solidFill>
            <a:extLst>
              <a:ext uri="{C807C97D-BFC1-408E-A445-0C87EB9F89A2}">
                <ask:lineSketchStyleProps xmlns:ask="http://schemas.microsoft.com/office/drawing/2018/sketchyshapes" sd="24109230">
                  <a:prstGeom prst="can">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latin typeface="HGP行書体" panose="03000600000000000000" pitchFamily="66" charset="-128"/>
                <a:ea typeface="HGP行書体" panose="03000600000000000000" pitchFamily="66" charset="-128"/>
              </a:rPr>
              <a:t>データモデル</a:t>
            </a:r>
          </a:p>
        </p:txBody>
      </p:sp>
      <p:sp>
        <p:nvSpPr>
          <p:cNvPr id="21" name="正方形/長方形 20">
            <a:extLst>
              <a:ext uri="{FF2B5EF4-FFF2-40B4-BE49-F238E27FC236}">
                <a16:creationId xmlns:a16="http://schemas.microsoft.com/office/drawing/2014/main" id="{2431E5D7-BEE1-4CC8-A3D2-5AB8043F29B2}"/>
              </a:ext>
            </a:extLst>
          </p:cNvPr>
          <p:cNvSpPr/>
          <p:nvPr/>
        </p:nvSpPr>
        <p:spPr>
          <a:xfrm>
            <a:off x="8497452" y="3507987"/>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2" name="円柱 21">
            <a:extLst>
              <a:ext uri="{FF2B5EF4-FFF2-40B4-BE49-F238E27FC236}">
                <a16:creationId xmlns:a16="http://schemas.microsoft.com/office/drawing/2014/main" id="{7AC2F401-5511-4B38-9802-DBBBC2B0435E}"/>
              </a:ext>
            </a:extLst>
          </p:cNvPr>
          <p:cNvSpPr/>
          <p:nvPr/>
        </p:nvSpPr>
        <p:spPr>
          <a:xfrm>
            <a:off x="8497452" y="3994987"/>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3" name="正方形/長方形 22">
            <a:extLst>
              <a:ext uri="{FF2B5EF4-FFF2-40B4-BE49-F238E27FC236}">
                <a16:creationId xmlns:a16="http://schemas.microsoft.com/office/drawing/2014/main" id="{05A476E6-C9F7-4B0F-86DD-68FDE93DDB89}"/>
              </a:ext>
            </a:extLst>
          </p:cNvPr>
          <p:cNvSpPr/>
          <p:nvPr/>
        </p:nvSpPr>
        <p:spPr>
          <a:xfrm>
            <a:off x="8497452" y="4662631"/>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4" name="円柱 23">
            <a:extLst>
              <a:ext uri="{FF2B5EF4-FFF2-40B4-BE49-F238E27FC236}">
                <a16:creationId xmlns:a16="http://schemas.microsoft.com/office/drawing/2014/main" id="{A8B99DCB-1BEB-44DC-B1D1-54F44A900B83}"/>
              </a:ext>
            </a:extLst>
          </p:cNvPr>
          <p:cNvSpPr/>
          <p:nvPr/>
        </p:nvSpPr>
        <p:spPr>
          <a:xfrm>
            <a:off x="8497452" y="5149631"/>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28" name="正方形/長方形 27">
            <a:extLst>
              <a:ext uri="{FF2B5EF4-FFF2-40B4-BE49-F238E27FC236}">
                <a16:creationId xmlns:a16="http://schemas.microsoft.com/office/drawing/2014/main" id="{68845A3A-83E1-42B3-AFC1-58A7AD91EB57}"/>
              </a:ext>
            </a:extLst>
          </p:cNvPr>
          <p:cNvSpPr/>
          <p:nvPr/>
        </p:nvSpPr>
        <p:spPr>
          <a:xfrm>
            <a:off x="8497452" y="5859804"/>
            <a:ext cx="1117600"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ルール</a:t>
            </a:r>
          </a:p>
        </p:txBody>
      </p:sp>
      <p:sp>
        <p:nvSpPr>
          <p:cNvPr id="29" name="円柱 28">
            <a:extLst>
              <a:ext uri="{FF2B5EF4-FFF2-40B4-BE49-F238E27FC236}">
                <a16:creationId xmlns:a16="http://schemas.microsoft.com/office/drawing/2014/main" id="{6010A76F-2043-4A42-B4B8-A77F0CFC234C}"/>
              </a:ext>
            </a:extLst>
          </p:cNvPr>
          <p:cNvSpPr/>
          <p:nvPr/>
        </p:nvSpPr>
        <p:spPr>
          <a:xfrm>
            <a:off x="8497452" y="6346804"/>
            <a:ext cx="1117600"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データモデル</a:t>
            </a:r>
          </a:p>
        </p:txBody>
      </p:sp>
      <p:sp>
        <p:nvSpPr>
          <p:cNvPr id="30" name="正方形/長方形 29">
            <a:extLst>
              <a:ext uri="{FF2B5EF4-FFF2-40B4-BE49-F238E27FC236}">
                <a16:creationId xmlns:a16="http://schemas.microsoft.com/office/drawing/2014/main" id="{760254E7-6CC9-4D8F-B197-2E08DBA839E9}"/>
              </a:ext>
            </a:extLst>
          </p:cNvPr>
          <p:cNvSpPr/>
          <p:nvPr/>
        </p:nvSpPr>
        <p:spPr>
          <a:xfrm>
            <a:off x="9651998" y="3507987"/>
            <a:ext cx="706582"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1" name="円柱 30">
            <a:extLst>
              <a:ext uri="{FF2B5EF4-FFF2-40B4-BE49-F238E27FC236}">
                <a16:creationId xmlns:a16="http://schemas.microsoft.com/office/drawing/2014/main" id="{55A454E7-180D-408B-A4C2-A5001F06F273}"/>
              </a:ext>
            </a:extLst>
          </p:cNvPr>
          <p:cNvSpPr/>
          <p:nvPr/>
        </p:nvSpPr>
        <p:spPr>
          <a:xfrm>
            <a:off x="9651998" y="4009525"/>
            <a:ext cx="528781"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2" name="正方形/長方形 31">
            <a:extLst>
              <a:ext uri="{FF2B5EF4-FFF2-40B4-BE49-F238E27FC236}">
                <a16:creationId xmlns:a16="http://schemas.microsoft.com/office/drawing/2014/main" id="{497F977E-0B23-4EE3-9368-482DBF82355E}"/>
              </a:ext>
            </a:extLst>
          </p:cNvPr>
          <p:cNvSpPr/>
          <p:nvPr/>
        </p:nvSpPr>
        <p:spPr>
          <a:xfrm>
            <a:off x="9651998" y="4657246"/>
            <a:ext cx="528781" cy="4614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3" name="円柱 32">
            <a:extLst>
              <a:ext uri="{FF2B5EF4-FFF2-40B4-BE49-F238E27FC236}">
                <a16:creationId xmlns:a16="http://schemas.microsoft.com/office/drawing/2014/main" id="{E054E185-FE9B-41A8-9B4C-F4932D42AE88}"/>
              </a:ext>
            </a:extLst>
          </p:cNvPr>
          <p:cNvSpPr/>
          <p:nvPr/>
        </p:nvSpPr>
        <p:spPr>
          <a:xfrm>
            <a:off x="9651998" y="5158784"/>
            <a:ext cx="706582" cy="461459"/>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chemeClr val="tx1"/>
                </a:solidFill>
              </a:rPr>
              <a:t>追加</a:t>
            </a:r>
          </a:p>
        </p:txBody>
      </p:sp>
      <p:sp>
        <p:nvSpPr>
          <p:cNvPr id="34" name="テキスト ボックス 33">
            <a:extLst>
              <a:ext uri="{FF2B5EF4-FFF2-40B4-BE49-F238E27FC236}">
                <a16:creationId xmlns:a16="http://schemas.microsoft.com/office/drawing/2014/main" id="{1AE7F96A-8C3C-4113-A133-94925A90A829}"/>
              </a:ext>
            </a:extLst>
          </p:cNvPr>
          <p:cNvSpPr txBox="1"/>
          <p:nvPr/>
        </p:nvSpPr>
        <p:spPr>
          <a:xfrm>
            <a:off x="1087796" y="3406346"/>
            <a:ext cx="646331" cy="369332"/>
          </a:xfrm>
          <a:prstGeom prst="rect">
            <a:avLst/>
          </a:prstGeom>
          <a:noFill/>
        </p:spPr>
        <p:txBody>
          <a:bodyPr wrap="none" rtlCol="0">
            <a:spAutoFit/>
          </a:bodyPr>
          <a:lstStyle/>
          <a:p>
            <a:r>
              <a:rPr kumimoji="1" lang="ja-JP" altLang="en-US" dirty="0"/>
              <a:t>従来</a:t>
            </a:r>
          </a:p>
        </p:txBody>
      </p:sp>
      <p:sp>
        <p:nvSpPr>
          <p:cNvPr id="36" name="テキスト ボックス 35">
            <a:extLst>
              <a:ext uri="{FF2B5EF4-FFF2-40B4-BE49-F238E27FC236}">
                <a16:creationId xmlns:a16="http://schemas.microsoft.com/office/drawing/2014/main" id="{FAA61618-1C29-4431-99EA-5C271E151C1B}"/>
              </a:ext>
            </a:extLst>
          </p:cNvPr>
          <p:cNvSpPr txBox="1"/>
          <p:nvPr/>
        </p:nvSpPr>
        <p:spPr>
          <a:xfrm>
            <a:off x="5915995" y="3399633"/>
            <a:ext cx="792205" cy="369332"/>
          </a:xfrm>
          <a:prstGeom prst="rect">
            <a:avLst/>
          </a:prstGeom>
          <a:noFill/>
        </p:spPr>
        <p:txBody>
          <a:bodyPr wrap="none" rtlCol="0">
            <a:spAutoFit/>
          </a:bodyPr>
          <a:lstStyle/>
          <a:p>
            <a:r>
              <a:rPr kumimoji="1" lang="en-US" altLang="ja-JP" dirty="0"/>
              <a:t>GIF</a:t>
            </a:r>
            <a:r>
              <a:rPr kumimoji="1" lang="ja-JP" altLang="en-US" dirty="0"/>
              <a:t>後</a:t>
            </a:r>
          </a:p>
        </p:txBody>
      </p:sp>
      <p:sp>
        <p:nvSpPr>
          <p:cNvPr id="37" name="テキスト ボックス 36">
            <a:extLst>
              <a:ext uri="{FF2B5EF4-FFF2-40B4-BE49-F238E27FC236}">
                <a16:creationId xmlns:a16="http://schemas.microsoft.com/office/drawing/2014/main" id="{1C36F2A7-A013-4747-B0FB-B9BA565A3E90}"/>
              </a:ext>
            </a:extLst>
          </p:cNvPr>
          <p:cNvSpPr txBox="1"/>
          <p:nvPr/>
        </p:nvSpPr>
        <p:spPr>
          <a:xfrm>
            <a:off x="1087796" y="3907196"/>
            <a:ext cx="1644068" cy="830997"/>
          </a:xfrm>
          <a:prstGeom prst="rect">
            <a:avLst/>
          </a:prstGeom>
          <a:noFill/>
        </p:spPr>
        <p:txBody>
          <a:bodyPr wrap="square" rtlCol="0">
            <a:spAutoFit/>
          </a:bodyPr>
          <a:lstStyle/>
          <a:p>
            <a:r>
              <a:rPr kumimoji="1" lang="ja-JP" altLang="en-US" sz="1200" dirty="0"/>
              <a:t>各部門が独自設計するので、コストと時間がかかり、つながらない</a:t>
            </a:r>
          </a:p>
        </p:txBody>
      </p:sp>
      <p:sp>
        <p:nvSpPr>
          <p:cNvPr id="38" name="テキスト ボックス 37">
            <a:extLst>
              <a:ext uri="{FF2B5EF4-FFF2-40B4-BE49-F238E27FC236}">
                <a16:creationId xmlns:a16="http://schemas.microsoft.com/office/drawing/2014/main" id="{DB8BD18E-F1BB-4FEA-9FA9-03FA8E385F35}"/>
              </a:ext>
            </a:extLst>
          </p:cNvPr>
          <p:cNvSpPr txBox="1"/>
          <p:nvPr/>
        </p:nvSpPr>
        <p:spPr>
          <a:xfrm>
            <a:off x="5915995" y="3779130"/>
            <a:ext cx="1644068" cy="1015663"/>
          </a:xfrm>
          <a:prstGeom prst="rect">
            <a:avLst/>
          </a:prstGeom>
          <a:noFill/>
        </p:spPr>
        <p:txBody>
          <a:bodyPr wrap="square" rtlCol="0">
            <a:spAutoFit/>
          </a:bodyPr>
          <a:lstStyle/>
          <a:p>
            <a:r>
              <a:rPr kumimoji="1" lang="ja-JP" altLang="en-US" sz="1200" dirty="0"/>
              <a:t>各部門が参照モデルをもとに設計するので連携しやすい</a:t>
            </a:r>
            <a:endParaRPr kumimoji="1" lang="en-US" altLang="ja-JP" sz="1200" dirty="0"/>
          </a:p>
          <a:p>
            <a:r>
              <a:rPr lang="ja-JP" altLang="en-US" sz="1200" dirty="0"/>
              <a:t>しかも独自性を確保できる</a:t>
            </a:r>
            <a:endParaRPr kumimoji="1" lang="ja-JP" altLang="en-US" sz="1200" dirty="0"/>
          </a:p>
        </p:txBody>
      </p:sp>
      <p:cxnSp>
        <p:nvCxnSpPr>
          <p:cNvPr id="40" name="直線矢印コネクタ 39">
            <a:extLst>
              <a:ext uri="{FF2B5EF4-FFF2-40B4-BE49-F238E27FC236}">
                <a16:creationId xmlns:a16="http://schemas.microsoft.com/office/drawing/2014/main" id="{428629D2-11BE-4FD1-BF9E-ECD0AFCBE67E}"/>
              </a:ext>
            </a:extLst>
          </p:cNvPr>
          <p:cNvCxnSpPr/>
          <p:nvPr/>
        </p:nvCxnSpPr>
        <p:spPr>
          <a:xfrm flipV="1">
            <a:off x="7869382" y="4172526"/>
            <a:ext cx="443345" cy="121698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948DD446-59C3-440F-B353-2364B196B569}"/>
              </a:ext>
            </a:extLst>
          </p:cNvPr>
          <p:cNvCxnSpPr>
            <a:cxnSpLocks/>
          </p:cNvCxnSpPr>
          <p:nvPr/>
        </p:nvCxnSpPr>
        <p:spPr>
          <a:xfrm flipV="1">
            <a:off x="7869382" y="5118706"/>
            <a:ext cx="420258" cy="27080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36876D2B-0DB7-43C7-9226-48ACE0D0A470}"/>
              </a:ext>
            </a:extLst>
          </p:cNvPr>
          <p:cNvCxnSpPr>
            <a:cxnSpLocks/>
          </p:cNvCxnSpPr>
          <p:nvPr/>
        </p:nvCxnSpPr>
        <p:spPr>
          <a:xfrm>
            <a:off x="7878614" y="5389513"/>
            <a:ext cx="471059" cy="86590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338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図形&#10;&#10;低い精度で自動的に生成された説明">
            <a:extLst>
              <a:ext uri="{FF2B5EF4-FFF2-40B4-BE49-F238E27FC236}">
                <a16:creationId xmlns:a16="http://schemas.microsoft.com/office/drawing/2014/main" id="{73432CA8-8B09-4979-BCF0-3DA82B8677C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6191341" y="3688217"/>
            <a:ext cx="676876" cy="911045"/>
          </a:xfrm>
          <a:prstGeom prst="rect">
            <a:avLst/>
          </a:prstGeom>
        </p:spPr>
      </p:pic>
      <p:pic>
        <p:nvPicPr>
          <p:cNvPr id="9" name="図 8" descr="図形&#10;&#10;低い精度で自動的に生成された説明">
            <a:extLst>
              <a:ext uri="{FF2B5EF4-FFF2-40B4-BE49-F238E27FC236}">
                <a16:creationId xmlns:a16="http://schemas.microsoft.com/office/drawing/2014/main" id="{89CA546B-27E3-487D-B377-CADC5F6DB7E9}"/>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32480" y="4822130"/>
            <a:ext cx="2189748" cy="911044"/>
          </a:xfrm>
          <a:prstGeom prst="rect">
            <a:avLst/>
          </a:prstGeom>
        </p:spPr>
      </p:pic>
      <p:pic>
        <p:nvPicPr>
          <p:cNvPr id="10" name="図 9" descr="図形&#10;&#10;中程度の精度で自動的に生成された説明">
            <a:extLst>
              <a:ext uri="{FF2B5EF4-FFF2-40B4-BE49-F238E27FC236}">
                <a16:creationId xmlns:a16="http://schemas.microsoft.com/office/drawing/2014/main" id="{68C599F8-474C-4E21-9D0F-C7BD236A61A2}"/>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2522700" y="3688218"/>
            <a:ext cx="539662" cy="911044"/>
          </a:xfrm>
          <a:prstGeom prst="rect">
            <a:avLst/>
          </a:prstGeom>
        </p:spPr>
      </p:pic>
      <p:pic>
        <p:nvPicPr>
          <p:cNvPr id="11" name="図 10" descr="図形&#10;&#10;低い精度で自動的に生成された説明">
            <a:extLst>
              <a:ext uri="{FF2B5EF4-FFF2-40B4-BE49-F238E27FC236}">
                <a16:creationId xmlns:a16="http://schemas.microsoft.com/office/drawing/2014/main" id="{068CB86F-2A98-4A43-8726-BC25DFE5DA8A}"/>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6038205" y="4599262"/>
            <a:ext cx="2833715" cy="1080877"/>
          </a:xfrm>
          <a:prstGeom prst="rect">
            <a:avLst/>
          </a:prstGeom>
        </p:spPr>
      </p:pic>
      <p:cxnSp>
        <p:nvCxnSpPr>
          <p:cNvPr id="12" name="直線矢印コネクタ 11">
            <a:extLst>
              <a:ext uri="{FF2B5EF4-FFF2-40B4-BE49-F238E27FC236}">
                <a16:creationId xmlns:a16="http://schemas.microsoft.com/office/drawing/2014/main" id="{68CF9BBC-D98C-425A-ABF4-81A5923CD914}"/>
              </a:ext>
            </a:extLst>
          </p:cNvPr>
          <p:cNvCxnSpPr/>
          <p:nvPr/>
        </p:nvCxnSpPr>
        <p:spPr>
          <a:xfrm>
            <a:off x="3992836" y="4233956"/>
            <a:ext cx="1804737"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AC0745E4-DF19-4334-B6C6-77CFEF418B51}"/>
              </a:ext>
            </a:extLst>
          </p:cNvPr>
          <p:cNvSpPr txBox="1"/>
          <p:nvPr/>
        </p:nvSpPr>
        <p:spPr>
          <a:xfrm>
            <a:off x="2792531" y="5732035"/>
            <a:ext cx="1107996" cy="369332"/>
          </a:xfrm>
          <a:prstGeom prst="rect">
            <a:avLst/>
          </a:prstGeom>
          <a:noFill/>
        </p:spPr>
        <p:txBody>
          <a:bodyPr wrap="none" rtlCol="0">
            <a:spAutoFit/>
          </a:bodyPr>
          <a:lstStyle/>
          <a:p>
            <a:r>
              <a:rPr kumimoji="1" lang="ja-JP" altLang="en-US" dirty="0"/>
              <a:t>先進地域</a:t>
            </a:r>
          </a:p>
        </p:txBody>
      </p:sp>
      <p:sp>
        <p:nvSpPr>
          <p:cNvPr id="14" name="テキスト ボックス 13">
            <a:extLst>
              <a:ext uri="{FF2B5EF4-FFF2-40B4-BE49-F238E27FC236}">
                <a16:creationId xmlns:a16="http://schemas.microsoft.com/office/drawing/2014/main" id="{D540D873-68BB-4CA4-B303-C783FEE42F83}"/>
              </a:ext>
            </a:extLst>
          </p:cNvPr>
          <p:cNvSpPr txBox="1"/>
          <p:nvPr/>
        </p:nvSpPr>
        <p:spPr>
          <a:xfrm>
            <a:off x="1684535" y="4204878"/>
            <a:ext cx="1107996" cy="646331"/>
          </a:xfrm>
          <a:prstGeom prst="rect">
            <a:avLst/>
          </a:prstGeom>
          <a:noFill/>
        </p:spPr>
        <p:txBody>
          <a:bodyPr wrap="none" rtlCol="0">
            <a:spAutoFit/>
          </a:bodyPr>
          <a:lstStyle/>
          <a:p>
            <a:r>
              <a:rPr lang="ja-JP" altLang="en-US" dirty="0"/>
              <a:t>イベント</a:t>
            </a:r>
            <a:endParaRPr lang="en-US" altLang="ja-JP" dirty="0"/>
          </a:p>
          <a:p>
            <a:r>
              <a:rPr kumimoji="1" lang="ja-JP" altLang="en-US" dirty="0"/>
              <a:t>の検索</a:t>
            </a:r>
          </a:p>
        </p:txBody>
      </p:sp>
      <p:sp>
        <p:nvSpPr>
          <p:cNvPr id="3" name="コンテンツ プレースホルダー 2">
            <a:extLst>
              <a:ext uri="{FF2B5EF4-FFF2-40B4-BE49-F238E27FC236}">
                <a16:creationId xmlns:a16="http://schemas.microsoft.com/office/drawing/2014/main" id="{848AC061-3986-4998-B1CD-5CC7E68CDCCE}"/>
              </a:ext>
            </a:extLst>
          </p:cNvPr>
          <p:cNvSpPr>
            <a:spLocks noGrp="1"/>
          </p:cNvSpPr>
          <p:nvPr>
            <p:ph idx="1"/>
          </p:nvPr>
        </p:nvSpPr>
        <p:spPr>
          <a:xfrm>
            <a:off x="838200" y="1371241"/>
            <a:ext cx="10515600" cy="788805"/>
          </a:xfrm>
        </p:spPr>
        <p:txBody>
          <a:bodyPr/>
          <a:lstStyle/>
          <a:p>
            <a:r>
              <a:rPr kumimoji="1" lang="ja-JP" altLang="en-US" dirty="0"/>
              <a:t>データモデルや利用ルールが共通になることで、ある都市で開発したサービスが他都市でも使えるようになります。</a:t>
            </a:r>
            <a:endParaRPr kumimoji="1" lang="en-US" altLang="ja-JP" dirty="0"/>
          </a:p>
          <a:p>
            <a:pPr lvl="1"/>
            <a:r>
              <a:rPr kumimoji="1" lang="ja-JP" altLang="en-US" dirty="0"/>
              <a:t>ビジネス規模を大きくしたり、他地域への展開が容易になる。</a:t>
            </a:r>
            <a:endParaRPr kumimoji="1" lang="en-US" altLang="ja-JP" dirty="0"/>
          </a:p>
          <a:p>
            <a:pPr lvl="1"/>
            <a:r>
              <a:rPr kumimoji="1" lang="ja-JP" altLang="en-US" dirty="0"/>
              <a:t>世界中の優秀なサービスを組み合わせて導入し、迅速にサービスが展開できるようになる。</a:t>
            </a:r>
          </a:p>
        </p:txBody>
      </p:sp>
      <p:sp>
        <p:nvSpPr>
          <p:cNvPr id="2" name="タイトル 1">
            <a:extLst>
              <a:ext uri="{FF2B5EF4-FFF2-40B4-BE49-F238E27FC236}">
                <a16:creationId xmlns:a16="http://schemas.microsoft.com/office/drawing/2014/main" id="{1C0F21EE-254A-4D03-B01F-E67B2C350BBC}"/>
              </a:ext>
            </a:extLst>
          </p:cNvPr>
          <p:cNvSpPr>
            <a:spLocks noGrp="1"/>
          </p:cNvSpPr>
          <p:nvPr>
            <p:ph type="title"/>
          </p:nvPr>
        </p:nvSpPr>
        <p:spPr/>
        <p:txBody>
          <a:bodyPr/>
          <a:lstStyle/>
          <a:p>
            <a:r>
              <a:rPr lang="en-US" altLang="ja-JP" dirty="0"/>
              <a:t>GIF</a:t>
            </a:r>
            <a:r>
              <a:rPr lang="ja-JP" altLang="en-US" dirty="0"/>
              <a:t>の効果例２（サービス再利用の促進）</a:t>
            </a:r>
          </a:p>
        </p:txBody>
      </p:sp>
      <p:sp>
        <p:nvSpPr>
          <p:cNvPr id="4" name="スライド番号プレースホルダー 3">
            <a:extLst>
              <a:ext uri="{FF2B5EF4-FFF2-40B4-BE49-F238E27FC236}">
                <a16:creationId xmlns:a16="http://schemas.microsoft.com/office/drawing/2014/main" id="{7B835EA1-9401-4C52-9D44-0BA4CD8FB629}"/>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
        <p:nvSpPr>
          <p:cNvPr id="15" name="テキスト ボックス 14">
            <a:extLst>
              <a:ext uri="{FF2B5EF4-FFF2-40B4-BE49-F238E27FC236}">
                <a16:creationId xmlns:a16="http://schemas.microsoft.com/office/drawing/2014/main" id="{10671579-3C8F-4349-AA23-842ECAA49031}"/>
              </a:ext>
            </a:extLst>
          </p:cNvPr>
          <p:cNvSpPr txBox="1"/>
          <p:nvPr/>
        </p:nvSpPr>
        <p:spPr>
          <a:xfrm>
            <a:off x="5477570" y="5732035"/>
            <a:ext cx="5627809" cy="646331"/>
          </a:xfrm>
          <a:prstGeom prst="rect">
            <a:avLst/>
          </a:prstGeom>
          <a:noFill/>
        </p:spPr>
        <p:txBody>
          <a:bodyPr wrap="square" rtlCol="0">
            <a:spAutoFit/>
          </a:bodyPr>
          <a:lstStyle/>
          <a:p>
            <a:r>
              <a:rPr kumimoji="1" lang="ja-JP" altLang="en-US" dirty="0"/>
              <a:t>これから取り組む地域は、</a:t>
            </a:r>
            <a:r>
              <a:rPr kumimoji="1" lang="en-US" altLang="ja-JP" dirty="0"/>
              <a:t>GIF</a:t>
            </a:r>
            <a:r>
              <a:rPr kumimoji="1" lang="ja-JP" altLang="en-US" dirty="0"/>
              <a:t>に合わせたデータを整備することで、簡単に先進のサービスを導入できる</a:t>
            </a:r>
          </a:p>
        </p:txBody>
      </p:sp>
    </p:spTree>
    <p:extLst>
      <p:ext uri="{BB962C8B-B14F-4D97-AF65-F5344CB8AC3E}">
        <p14:creationId xmlns:p14="http://schemas.microsoft.com/office/powerpoint/2010/main" val="2845672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6FA0009-99D9-4196-8419-29FE47586C32}"/>
              </a:ext>
            </a:extLst>
          </p:cNvPr>
          <p:cNvSpPr>
            <a:spLocks noGrp="1"/>
          </p:cNvSpPr>
          <p:nvPr>
            <p:ph idx="1"/>
          </p:nvPr>
        </p:nvSpPr>
        <p:spPr/>
        <p:txBody>
          <a:bodyPr/>
          <a:lstStyle/>
          <a:p>
            <a:r>
              <a:rPr kumimoji="1" lang="ja-JP" altLang="en-US" dirty="0"/>
              <a:t>申請や証明のデータ構造を</a:t>
            </a:r>
            <a:r>
              <a:rPr kumimoji="1" lang="en-US" altLang="ja-JP" dirty="0"/>
              <a:t>GIF</a:t>
            </a:r>
            <a:r>
              <a:rPr kumimoji="1" lang="ja-JP" altLang="en-US" dirty="0"/>
              <a:t>に合わせることで、申請の資格確認を自動照合することができます。</a:t>
            </a:r>
            <a:endParaRPr kumimoji="1" lang="en-US" altLang="ja-JP" dirty="0"/>
          </a:p>
          <a:p>
            <a:pPr lvl="1"/>
            <a:r>
              <a:rPr lang="en-US" altLang="ja-JP" dirty="0"/>
              <a:t>PDF</a:t>
            </a:r>
            <a:r>
              <a:rPr lang="ja-JP" altLang="en-US" dirty="0"/>
              <a:t>で添付して、内容を目視確認する方法でより抜本的な業務改善ができます。</a:t>
            </a:r>
            <a:endParaRPr lang="en-US" altLang="ja-JP" dirty="0"/>
          </a:p>
          <a:p>
            <a:pPr lvl="1"/>
            <a:r>
              <a:rPr kumimoji="1" lang="ja-JP" altLang="en-US" dirty="0"/>
              <a:t>エラー処理に集中できます。</a:t>
            </a:r>
          </a:p>
        </p:txBody>
      </p:sp>
      <p:sp>
        <p:nvSpPr>
          <p:cNvPr id="3" name="タイトル 2">
            <a:extLst>
              <a:ext uri="{FF2B5EF4-FFF2-40B4-BE49-F238E27FC236}">
                <a16:creationId xmlns:a16="http://schemas.microsoft.com/office/drawing/2014/main" id="{B2172B06-2112-42E4-AAA5-0BBAEB2557BF}"/>
              </a:ext>
            </a:extLst>
          </p:cNvPr>
          <p:cNvSpPr>
            <a:spLocks noGrp="1"/>
          </p:cNvSpPr>
          <p:nvPr>
            <p:ph type="title"/>
          </p:nvPr>
        </p:nvSpPr>
        <p:spPr>
          <a:xfrm>
            <a:off x="838200" y="519497"/>
            <a:ext cx="11049000" cy="591252"/>
          </a:xfrm>
        </p:spPr>
        <p:txBody>
          <a:bodyPr/>
          <a:lstStyle/>
          <a:p>
            <a:r>
              <a:rPr lang="en-US" altLang="ja-JP" dirty="0"/>
              <a:t>GIF</a:t>
            </a:r>
            <a:r>
              <a:rPr lang="ja-JP" altLang="en-US" dirty="0"/>
              <a:t>の効果例３（ワンスオンリーの実現と自動審査）</a:t>
            </a:r>
            <a:endParaRPr kumimoji="1" lang="ja-JP" altLang="en-US" dirty="0"/>
          </a:p>
        </p:txBody>
      </p:sp>
      <p:sp>
        <p:nvSpPr>
          <p:cNvPr id="4" name="スライド番号プレースホルダー 3">
            <a:extLst>
              <a:ext uri="{FF2B5EF4-FFF2-40B4-BE49-F238E27FC236}">
                <a16:creationId xmlns:a16="http://schemas.microsoft.com/office/drawing/2014/main" id="{B389EB99-A937-4573-90E4-DF28AC78463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
        <p:nvSpPr>
          <p:cNvPr id="5" name="テキスト ボックス 4">
            <a:extLst>
              <a:ext uri="{FF2B5EF4-FFF2-40B4-BE49-F238E27FC236}">
                <a16:creationId xmlns:a16="http://schemas.microsoft.com/office/drawing/2014/main" id="{33A2C325-0B1E-41EA-9D15-95BE41261879}"/>
              </a:ext>
            </a:extLst>
          </p:cNvPr>
          <p:cNvSpPr txBox="1"/>
          <p:nvPr/>
        </p:nvSpPr>
        <p:spPr>
          <a:xfrm>
            <a:off x="4065138" y="3698892"/>
            <a:ext cx="800219" cy="1015663"/>
          </a:xfrm>
          <a:prstGeom prst="rect">
            <a:avLst/>
          </a:prstGeom>
          <a:noFill/>
        </p:spPr>
        <p:txBody>
          <a:bodyPr wrap="none" rtlCol="0">
            <a:spAutoFit/>
          </a:bodyPr>
          <a:lstStyle/>
          <a:p>
            <a:r>
              <a:rPr kumimoji="1" lang="ja-JP" altLang="en-US" sz="1200" u="sng" dirty="0"/>
              <a:t>申請</a:t>
            </a:r>
            <a:endParaRPr kumimoji="1" lang="en-US" altLang="ja-JP" sz="1200" u="sng" dirty="0"/>
          </a:p>
          <a:p>
            <a:r>
              <a:rPr lang="ja-JP" altLang="en-US" sz="1200" dirty="0"/>
              <a:t>企業名</a:t>
            </a:r>
            <a:endParaRPr kumimoji="1" lang="en-US" altLang="ja-JP" sz="1200" dirty="0"/>
          </a:p>
          <a:p>
            <a:r>
              <a:rPr kumimoji="1" lang="ja-JP" altLang="en-US" sz="1200" dirty="0"/>
              <a:t>住所</a:t>
            </a:r>
            <a:endParaRPr kumimoji="1"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p:txBody>
      </p:sp>
      <p:sp>
        <p:nvSpPr>
          <p:cNvPr id="6" name="テキスト ボックス 5">
            <a:extLst>
              <a:ext uri="{FF2B5EF4-FFF2-40B4-BE49-F238E27FC236}">
                <a16:creationId xmlns:a16="http://schemas.microsoft.com/office/drawing/2014/main" id="{BCFBD11A-B68D-4418-AC5E-173AABE393FD}"/>
              </a:ext>
            </a:extLst>
          </p:cNvPr>
          <p:cNvSpPr txBox="1"/>
          <p:nvPr/>
        </p:nvSpPr>
        <p:spPr>
          <a:xfrm>
            <a:off x="6024676" y="4531600"/>
            <a:ext cx="800219" cy="1015663"/>
          </a:xfrm>
          <a:prstGeom prst="rect">
            <a:avLst/>
          </a:prstGeom>
          <a:noFill/>
        </p:spPr>
        <p:txBody>
          <a:bodyPr wrap="none" rtlCol="0">
            <a:spAutoFit/>
          </a:bodyPr>
          <a:lstStyle/>
          <a:p>
            <a:r>
              <a:rPr kumimoji="1" lang="ja-JP" altLang="en-US" sz="1200" u="sng" dirty="0"/>
              <a:t>証明</a:t>
            </a:r>
            <a:endParaRPr kumimoji="1" lang="en-US" altLang="ja-JP" sz="1200" u="sng" dirty="0"/>
          </a:p>
          <a:p>
            <a:r>
              <a:rPr lang="ja-JP" altLang="en-US" sz="1200" dirty="0"/>
              <a:t>企業名</a:t>
            </a:r>
            <a:endParaRPr lang="en-US" altLang="ja-JP" sz="1200" dirty="0"/>
          </a:p>
          <a:p>
            <a:r>
              <a:rPr kumimoji="1" lang="ja-JP" altLang="en-US" sz="1200" dirty="0"/>
              <a:t>資格番号</a:t>
            </a:r>
            <a:endParaRPr kumimoji="1" lang="en-US" altLang="ja-JP" sz="1200" dirty="0"/>
          </a:p>
          <a:p>
            <a:r>
              <a:rPr kumimoji="1" lang="ja-JP" altLang="en-US" sz="1200" dirty="0"/>
              <a:t>資格名</a:t>
            </a:r>
            <a:endParaRPr kumimoji="1" lang="en-US" altLang="ja-JP" sz="1200" dirty="0"/>
          </a:p>
          <a:p>
            <a:r>
              <a:rPr kumimoji="1" lang="ja-JP" altLang="en-US" sz="1200" dirty="0"/>
              <a:t>有効期限</a:t>
            </a:r>
            <a:endParaRPr kumimoji="1" lang="en-US" altLang="ja-JP" sz="1200" dirty="0"/>
          </a:p>
        </p:txBody>
      </p:sp>
      <p:pic>
        <p:nvPicPr>
          <p:cNvPr id="7" name="図 6" descr="図形&#10;&#10;低い精度で自動的に生成された説明">
            <a:extLst>
              <a:ext uri="{FF2B5EF4-FFF2-40B4-BE49-F238E27FC236}">
                <a16:creationId xmlns:a16="http://schemas.microsoft.com/office/drawing/2014/main" id="{533EC30C-5DEA-4F56-BFAA-DE0AECCE7535}"/>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5732475" y="4550172"/>
            <a:ext cx="297924" cy="286192"/>
          </a:xfrm>
          <a:prstGeom prst="rect">
            <a:avLst/>
          </a:prstGeom>
        </p:spPr>
      </p:pic>
      <p:pic>
        <p:nvPicPr>
          <p:cNvPr id="8" name="図 7" descr="アイコン&#10;&#10;自動的に生成された説明">
            <a:extLst>
              <a:ext uri="{FF2B5EF4-FFF2-40B4-BE49-F238E27FC236}">
                <a16:creationId xmlns:a16="http://schemas.microsoft.com/office/drawing/2014/main" id="{1327BC62-06FE-4BC1-B967-AF2274775EF7}"/>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880357" y="4046504"/>
            <a:ext cx="1181335" cy="834505"/>
          </a:xfrm>
          <a:prstGeom prst="rect">
            <a:avLst/>
          </a:prstGeom>
        </p:spPr>
      </p:pic>
      <p:pic>
        <p:nvPicPr>
          <p:cNvPr id="9" name="グラフィックス 8" descr="最新のアーキテクチャ 単色塗りつぶし">
            <a:extLst>
              <a:ext uri="{FF2B5EF4-FFF2-40B4-BE49-F238E27FC236}">
                <a16:creationId xmlns:a16="http://schemas.microsoft.com/office/drawing/2014/main" id="{A1313A39-6C93-4F1C-88BF-BA530E13B9A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82359" y="3849183"/>
            <a:ext cx="914400" cy="914400"/>
          </a:xfrm>
          <a:prstGeom prst="rect">
            <a:avLst/>
          </a:prstGeom>
        </p:spPr>
      </p:pic>
      <p:pic>
        <p:nvPicPr>
          <p:cNvPr id="10" name="グラフィックス 9" descr="建物 単色塗りつぶし">
            <a:extLst>
              <a:ext uri="{FF2B5EF4-FFF2-40B4-BE49-F238E27FC236}">
                <a16:creationId xmlns:a16="http://schemas.microsoft.com/office/drawing/2014/main" id="{D8EAE2A2-6980-4F19-86A5-7FE204A028DB}"/>
              </a:ext>
            </a:extLst>
          </p:cNvPr>
          <p:cNvPicPr>
            <a:picLocks noChangeAspect="1"/>
          </p:cNvPicPr>
          <p:nvPr/>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5275174" y="4880592"/>
            <a:ext cx="624994" cy="624994"/>
          </a:xfrm>
          <a:prstGeom prst="rect">
            <a:avLst/>
          </a:prstGeom>
        </p:spPr>
      </p:pic>
      <p:cxnSp>
        <p:nvCxnSpPr>
          <p:cNvPr id="11" name="直線矢印コネクタ 10">
            <a:extLst>
              <a:ext uri="{FF2B5EF4-FFF2-40B4-BE49-F238E27FC236}">
                <a16:creationId xmlns:a16="http://schemas.microsoft.com/office/drawing/2014/main" id="{720D1961-A1CB-4F20-BFC7-4F3A17461285}"/>
              </a:ext>
            </a:extLst>
          </p:cNvPr>
          <p:cNvCxnSpPr>
            <a:cxnSpLocks/>
          </p:cNvCxnSpPr>
          <p:nvPr/>
        </p:nvCxnSpPr>
        <p:spPr>
          <a:xfrm>
            <a:off x="5100016" y="4306383"/>
            <a:ext cx="2239995" cy="0"/>
          </a:xfrm>
          <a:prstGeom prst="straightConnector1">
            <a:avLst/>
          </a:prstGeom>
          <a:ln w="38100">
            <a:solidFill>
              <a:schemeClr val="tx1"/>
            </a:solidFill>
            <a:prstDash val="dash"/>
            <a:tailEnd type="triangle" w="lg" len="lg"/>
          </a:ln>
        </p:spPr>
        <p:style>
          <a:lnRef idx="1">
            <a:schemeClr val="accent1"/>
          </a:lnRef>
          <a:fillRef idx="0">
            <a:schemeClr val="accent1"/>
          </a:fillRef>
          <a:effectRef idx="0">
            <a:schemeClr val="accent1"/>
          </a:effectRef>
          <a:fontRef idx="minor">
            <a:schemeClr val="tx1"/>
          </a:fontRef>
        </p:style>
      </p:cxnSp>
      <p:sp>
        <p:nvSpPr>
          <p:cNvPr id="12" name="フリーフォーム: 図形 11">
            <a:extLst>
              <a:ext uri="{FF2B5EF4-FFF2-40B4-BE49-F238E27FC236}">
                <a16:creationId xmlns:a16="http://schemas.microsoft.com/office/drawing/2014/main" id="{50593C2D-E84B-4E40-B2D5-67986492D4C1}"/>
              </a:ext>
            </a:extLst>
          </p:cNvPr>
          <p:cNvSpPr/>
          <p:nvPr/>
        </p:nvSpPr>
        <p:spPr>
          <a:xfrm>
            <a:off x="5452849" y="4407668"/>
            <a:ext cx="144897" cy="454288"/>
          </a:xfrm>
          <a:custGeom>
            <a:avLst/>
            <a:gdLst>
              <a:gd name="connsiteX0" fmla="*/ 0 w 144897"/>
              <a:gd name="connsiteY0" fmla="*/ 24063 h 454288"/>
              <a:gd name="connsiteX1" fmla="*/ 60158 w 144897"/>
              <a:gd name="connsiteY1" fmla="*/ 445168 h 454288"/>
              <a:gd name="connsiteX2" fmla="*/ 132348 w 144897"/>
              <a:gd name="connsiteY2" fmla="*/ 288758 h 454288"/>
              <a:gd name="connsiteX3" fmla="*/ 144379 w 144897"/>
              <a:gd name="connsiteY3" fmla="*/ 0 h 454288"/>
            </a:gdLst>
            <a:ahLst/>
            <a:cxnLst>
              <a:cxn ang="0">
                <a:pos x="connsiteX0" y="connsiteY0"/>
              </a:cxn>
              <a:cxn ang="0">
                <a:pos x="connsiteX1" y="connsiteY1"/>
              </a:cxn>
              <a:cxn ang="0">
                <a:pos x="connsiteX2" y="connsiteY2"/>
              </a:cxn>
              <a:cxn ang="0">
                <a:pos x="connsiteX3" y="connsiteY3"/>
              </a:cxn>
            </a:cxnLst>
            <a:rect l="l" t="t" r="r" b="b"/>
            <a:pathLst>
              <a:path w="144897" h="454288">
                <a:moveTo>
                  <a:pt x="0" y="24063"/>
                </a:moveTo>
                <a:cubicBezTo>
                  <a:pt x="19050" y="212557"/>
                  <a:pt x="38100" y="401052"/>
                  <a:pt x="60158" y="445168"/>
                </a:cubicBezTo>
                <a:cubicBezTo>
                  <a:pt x="82216" y="489284"/>
                  <a:pt x="118311" y="362953"/>
                  <a:pt x="132348" y="288758"/>
                </a:cubicBezTo>
                <a:cubicBezTo>
                  <a:pt x="146385" y="214563"/>
                  <a:pt x="145382" y="107281"/>
                  <a:pt x="144379" y="0"/>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510129C1-38EF-4E0E-88B2-1C09700073B3}"/>
              </a:ext>
            </a:extLst>
          </p:cNvPr>
          <p:cNvSpPr txBox="1"/>
          <p:nvPr/>
        </p:nvSpPr>
        <p:spPr>
          <a:xfrm>
            <a:off x="5447761" y="3946302"/>
            <a:ext cx="1107996" cy="369332"/>
          </a:xfrm>
          <a:prstGeom prst="rect">
            <a:avLst/>
          </a:prstGeom>
          <a:noFill/>
        </p:spPr>
        <p:txBody>
          <a:bodyPr wrap="none" rtlCol="0">
            <a:spAutoFit/>
          </a:bodyPr>
          <a:lstStyle/>
          <a:p>
            <a:r>
              <a:rPr kumimoji="1" lang="ja-JP" altLang="en-US" dirty="0"/>
              <a:t>自動照合</a:t>
            </a:r>
          </a:p>
        </p:txBody>
      </p:sp>
      <p:sp>
        <p:nvSpPr>
          <p:cNvPr id="14" name="テキスト ボックス 13">
            <a:extLst>
              <a:ext uri="{FF2B5EF4-FFF2-40B4-BE49-F238E27FC236}">
                <a16:creationId xmlns:a16="http://schemas.microsoft.com/office/drawing/2014/main" id="{8895FA91-51F4-462B-9711-B38943E82E0B}"/>
              </a:ext>
            </a:extLst>
          </p:cNvPr>
          <p:cNvSpPr txBox="1"/>
          <p:nvPr/>
        </p:nvSpPr>
        <p:spPr>
          <a:xfrm>
            <a:off x="7171970" y="3669232"/>
            <a:ext cx="1800493" cy="369332"/>
          </a:xfrm>
          <a:prstGeom prst="rect">
            <a:avLst/>
          </a:prstGeom>
          <a:noFill/>
        </p:spPr>
        <p:txBody>
          <a:bodyPr wrap="none" rtlCol="0">
            <a:spAutoFit/>
          </a:bodyPr>
          <a:lstStyle/>
          <a:p>
            <a:r>
              <a:rPr kumimoji="1" lang="ja-JP" altLang="en-US" dirty="0"/>
              <a:t>サービス提供者</a:t>
            </a:r>
          </a:p>
        </p:txBody>
      </p:sp>
      <p:sp>
        <p:nvSpPr>
          <p:cNvPr id="15" name="テキスト ボックス 14">
            <a:extLst>
              <a:ext uri="{FF2B5EF4-FFF2-40B4-BE49-F238E27FC236}">
                <a16:creationId xmlns:a16="http://schemas.microsoft.com/office/drawing/2014/main" id="{0404DEEC-114F-4121-8802-6A0EF0AE53FD}"/>
              </a:ext>
            </a:extLst>
          </p:cNvPr>
          <p:cNvSpPr txBox="1"/>
          <p:nvPr/>
        </p:nvSpPr>
        <p:spPr>
          <a:xfrm>
            <a:off x="2998816" y="3737171"/>
            <a:ext cx="877163" cy="369332"/>
          </a:xfrm>
          <a:prstGeom prst="rect">
            <a:avLst/>
          </a:prstGeom>
          <a:noFill/>
        </p:spPr>
        <p:txBody>
          <a:bodyPr wrap="none" rtlCol="0">
            <a:spAutoFit/>
          </a:bodyPr>
          <a:lstStyle/>
          <a:p>
            <a:r>
              <a:rPr kumimoji="1" lang="ja-JP" altLang="en-US" dirty="0"/>
              <a:t>申請者</a:t>
            </a:r>
          </a:p>
        </p:txBody>
      </p:sp>
      <p:sp>
        <p:nvSpPr>
          <p:cNvPr id="16" name="テキスト ボックス 15">
            <a:extLst>
              <a:ext uri="{FF2B5EF4-FFF2-40B4-BE49-F238E27FC236}">
                <a16:creationId xmlns:a16="http://schemas.microsoft.com/office/drawing/2014/main" id="{2A4B37E0-F148-4893-848D-62491B39F92F}"/>
              </a:ext>
            </a:extLst>
          </p:cNvPr>
          <p:cNvSpPr txBox="1"/>
          <p:nvPr/>
        </p:nvSpPr>
        <p:spPr>
          <a:xfrm>
            <a:off x="4061692" y="5727237"/>
            <a:ext cx="3704860" cy="923330"/>
          </a:xfrm>
          <a:prstGeom prst="rect">
            <a:avLst/>
          </a:prstGeom>
          <a:noFill/>
        </p:spPr>
        <p:txBody>
          <a:bodyPr wrap="none" rtlCol="0">
            <a:spAutoFit/>
          </a:bodyPr>
          <a:lstStyle/>
          <a:p>
            <a:pPr marL="285750" indent="-285750">
              <a:buFont typeface="Arial" panose="020B0604020202020204" pitchFamily="34" charset="0"/>
              <a:buChar char="•"/>
            </a:pPr>
            <a:r>
              <a:rPr kumimoji="1" lang="ja-JP" altLang="en-US" dirty="0"/>
              <a:t>申請の手間やコストが減る</a:t>
            </a:r>
            <a:endParaRPr kumimoji="1" lang="en-US" altLang="ja-JP" dirty="0"/>
          </a:p>
          <a:p>
            <a:pPr marL="285750" indent="-285750">
              <a:buFont typeface="Arial" panose="020B0604020202020204" pitchFamily="34" charset="0"/>
              <a:buChar char="•"/>
            </a:pPr>
            <a:r>
              <a:rPr lang="ja-JP" altLang="en-US" dirty="0"/>
              <a:t>審査が自動化され短時間になる</a:t>
            </a:r>
            <a:endParaRPr lang="en-US" altLang="ja-JP" dirty="0"/>
          </a:p>
          <a:p>
            <a:pPr marL="285750" indent="-285750">
              <a:buFont typeface="Arial" panose="020B0604020202020204" pitchFamily="34" charset="0"/>
              <a:buChar char="•"/>
            </a:pPr>
            <a:r>
              <a:rPr kumimoji="1" lang="ja-JP" altLang="en-US" dirty="0"/>
              <a:t>証明の偽造が防げる</a:t>
            </a:r>
          </a:p>
        </p:txBody>
      </p:sp>
    </p:spTree>
    <p:extLst>
      <p:ext uri="{BB962C8B-B14F-4D97-AF65-F5344CB8AC3E}">
        <p14:creationId xmlns:p14="http://schemas.microsoft.com/office/powerpoint/2010/main" val="395525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8C8C4B1A-D5B2-47F8-A5BE-5B591A143D95}"/>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CEF602E3-650C-4A82-899D-D1A9A2EBACDC}"/>
              </a:ext>
            </a:extLst>
          </p:cNvPr>
          <p:cNvSpPr>
            <a:spLocks noGrp="1"/>
          </p:cNvSpPr>
          <p:nvPr>
            <p:ph type="sldNum" sz="quarter" idx="10"/>
          </p:nvPr>
        </p:nvSpPr>
        <p:spPr/>
        <p:txBody>
          <a:bodyPr/>
          <a:lstStyle/>
          <a:p>
            <a:fld id="{DFD4F317-19D0-4848-B5EB-5B174DBE8CF9}" type="slidenum">
              <a:rPr lang="ja-JP" altLang="en-US" smtClean="0"/>
              <a:pPr/>
              <a:t>16</a:t>
            </a:fld>
            <a:endParaRPr lang="ja-JP" altLang="en-US"/>
          </a:p>
        </p:txBody>
      </p:sp>
      <p:sp>
        <p:nvSpPr>
          <p:cNvPr id="5" name="タイトル 4">
            <a:extLst>
              <a:ext uri="{FF2B5EF4-FFF2-40B4-BE49-F238E27FC236}">
                <a16:creationId xmlns:a16="http://schemas.microsoft.com/office/drawing/2014/main" id="{DB04E5F0-27B3-4D4B-8131-E087F09FD62E}"/>
              </a:ext>
            </a:extLst>
          </p:cNvPr>
          <p:cNvSpPr>
            <a:spLocks noGrp="1"/>
          </p:cNvSpPr>
          <p:nvPr>
            <p:ph type="title"/>
          </p:nvPr>
        </p:nvSpPr>
        <p:spPr>
          <a:xfrm>
            <a:off x="838200" y="2740181"/>
            <a:ext cx="10515600" cy="591252"/>
          </a:xfrm>
        </p:spPr>
        <p:txBody>
          <a:bodyPr/>
          <a:lstStyle/>
          <a:p>
            <a:r>
              <a:rPr lang="ja-JP" altLang="en-US" dirty="0"/>
              <a:t>詳細の説明</a:t>
            </a:r>
          </a:p>
        </p:txBody>
      </p:sp>
    </p:spTree>
    <p:extLst>
      <p:ext uri="{BB962C8B-B14F-4D97-AF65-F5344CB8AC3E}">
        <p14:creationId xmlns:p14="http://schemas.microsoft.com/office/powerpoint/2010/main" val="1491715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9C98FD45-0255-494F-B4AA-3C16A2AE63FD}"/>
              </a:ext>
            </a:extLst>
          </p:cNvPr>
          <p:cNvSpPr>
            <a:spLocks noGrp="1"/>
          </p:cNvSpPr>
          <p:nvPr>
            <p:ph type="title"/>
          </p:nvPr>
        </p:nvSpPr>
        <p:spPr>
          <a:xfrm>
            <a:off x="838199" y="519497"/>
            <a:ext cx="11203745" cy="591252"/>
          </a:xfrm>
        </p:spPr>
        <p:txBody>
          <a:bodyPr/>
          <a:lstStyle/>
          <a:p>
            <a:r>
              <a:rPr kumimoji="1" lang="en-US" altLang="ja-JP" dirty="0"/>
              <a:t>GIF</a:t>
            </a:r>
            <a:r>
              <a:rPr kumimoji="1" lang="ja-JP" altLang="en-US" dirty="0"/>
              <a:t>の全体を以下のアーキテクチャに従い説明します</a:t>
            </a:r>
          </a:p>
        </p:txBody>
      </p:sp>
      <p:sp>
        <p:nvSpPr>
          <p:cNvPr id="4" name="スライド番号プレースホルダー 3">
            <a:extLst>
              <a:ext uri="{FF2B5EF4-FFF2-40B4-BE49-F238E27FC236}">
                <a16:creationId xmlns:a16="http://schemas.microsoft.com/office/drawing/2014/main" id="{F2508B9D-AEF3-4DB4-B713-3E41E5D69E53}"/>
              </a:ext>
            </a:extLst>
          </p:cNvPr>
          <p:cNvSpPr>
            <a:spLocks noGrp="1"/>
          </p:cNvSpPr>
          <p:nvPr>
            <p:ph type="sldNum" sz="quarter" idx="4"/>
          </p:nvPr>
        </p:nvSpPr>
        <p:spPr>
          <a:xfrm>
            <a:off x="9110520" y="6262222"/>
            <a:ext cx="2743200" cy="365125"/>
          </a:xfrm>
        </p:spPr>
        <p:txBody>
          <a:bodyPr/>
          <a:lstStyle/>
          <a:p>
            <a:fld id="{DFD4F317-19D0-4848-B5EB-5B174DBE8CF9}" type="slidenum">
              <a:rPr lang="ja-JP" altLang="en-US" smtClean="0"/>
              <a:pPr/>
              <a:t>17</a:t>
            </a:fld>
            <a:endParaRPr lang="ja-JP" altLang="en-US" dirty="0"/>
          </a:p>
        </p:txBody>
      </p:sp>
      <p:sp>
        <p:nvSpPr>
          <p:cNvPr id="14" name="四角形: 角を丸くする 13">
            <a:extLst>
              <a:ext uri="{FF2B5EF4-FFF2-40B4-BE49-F238E27FC236}">
                <a16:creationId xmlns:a16="http://schemas.microsoft.com/office/drawing/2014/main" id="{CC011525-861A-41F7-A1BD-743F2CEE7F3F}"/>
              </a:ext>
            </a:extLst>
          </p:cNvPr>
          <p:cNvSpPr/>
          <p:nvPr/>
        </p:nvSpPr>
        <p:spPr>
          <a:xfrm>
            <a:off x="1454819" y="1241349"/>
            <a:ext cx="9031594" cy="5565228"/>
          </a:xfrm>
          <a:prstGeom prst="roundRect">
            <a:avLst>
              <a:gd name="adj" fmla="val 4608"/>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kumimoji="1" lang="en-US" altLang="ja-JP" sz="3200" dirty="0">
                <a:solidFill>
                  <a:schemeClr val="tx1"/>
                </a:solidFill>
              </a:rPr>
              <a:t>Trust</a:t>
            </a:r>
          </a:p>
          <a:p>
            <a:pPr algn="r"/>
            <a:r>
              <a:rPr lang="ja-JP" altLang="en-US" sz="1600" dirty="0">
                <a:solidFill>
                  <a:schemeClr val="tx1"/>
                </a:solidFill>
              </a:rPr>
              <a:t>（</a:t>
            </a:r>
            <a:r>
              <a:rPr lang="en-US" altLang="ja-JP" sz="1600" dirty="0">
                <a:solidFill>
                  <a:schemeClr val="tx1"/>
                </a:solidFill>
              </a:rPr>
              <a:t>DFFT</a:t>
            </a:r>
            <a:r>
              <a:rPr lang="ja-JP" altLang="en-US" sz="1600" dirty="0">
                <a:solidFill>
                  <a:schemeClr val="tx1"/>
                </a:solidFill>
              </a:rPr>
              <a:t>）</a:t>
            </a:r>
            <a:endParaRPr kumimoji="1" lang="ja-JP" altLang="en-US" sz="1600" dirty="0">
              <a:solidFill>
                <a:schemeClr val="tx1"/>
              </a:solidFill>
            </a:endParaRPr>
          </a:p>
        </p:txBody>
      </p:sp>
      <p:sp>
        <p:nvSpPr>
          <p:cNvPr id="18" name="四角形: 角を丸くする 17">
            <a:extLst>
              <a:ext uri="{FF2B5EF4-FFF2-40B4-BE49-F238E27FC236}">
                <a16:creationId xmlns:a16="http://schemas.microsoft.com/office/drawing/2014/main" id="{C2EF67B8-BE79-421C-9FE8-04DB38F4B0CE}"/>
              </a:ext>
            </a:extLst>
          </p:cNvPr>
          <p:cNvSpPr/>
          <p:nvPr/>
        </p:nvSpPr>
        <p:spPr>
          <a:xfrm>
            <a:off x="2141008" y="5416163"/>
            <a:ext cx="7058142" cy="546221"/>
          </a:xfrm>
          <a:prstGeom prst="roundRect">
            <a:avLst/>
          </a:prstGeom>
          <a:solidFill>
            <a:schemeClr val="bg1"/>
          </a:solidFill>
          <a:ln>
            <a:solidFill>
              <a:schemeClr val="accent2"/>
            </a:solidFill>
          </a:ln>
        </p:spPr>
        <p:style>
          <a:lnRef idx="0">
            <a:schemeClr val="accent5"/>
          </a:lnRef>
          <a:fillRef idx="3">
            <a:schemeClr val="accent5"/>
          </a:fillRef>
          <a:effectRef idx="3">
            <a:schemeClr val="accent5"/>
          </a:effectRef>
          <a:fontRef idx="minor">
            <a:schemeClr val="lt1"/>
          </a:fontRef>
        </p:style>
        <p:txBody>
          <a:bodyPr tIns="0" rtlCol="0" anchor="t" anchorCtr="0"/>
          <a:lstStyle/>
          <a:p>
            <a:pPr algn="ctr"/>
            <a:r>
              <a:rPr kumimoji="1" lang="ja-JP" altLang="en-US" dirty="0">
                <a:solidFill>
                  <a:schemeClr val="tx1"/>
                </a:solidFill>
              </a:rPr>
              <a:t>データ</a:t>
            </a:r>
            <a:endParaRPr kumimoji="1" lang="en-US" altLang="ja-JP" dirty="0">
              <a:solidFill>
                <a:schemeClr val="tx1"/>
              </a:solidFill>
            </a:endParaRPr>
          </a:p>
          <a:p>
            <a:pPr algn="ctr"/>
            <a:endParaRPr kumimoji="1" lang="en-US" altLang="ja-JP" dirty="0">
              <a:solidFill>
                <a:schemeClr val="tx1"/>
              </a:solidFill>
            </a:endParaRPr>
          </a:p>
        </p:txBody>
      </p:sp>
      <p:sp>
        <p:nvSpPr>
          <p:cNvPr id="19" name="四角形: 角を丸くする 18">
            <a:extLst>
              <a:ext uri="{FF2B5EF4-FFF2-40B4-BE49-F238E27FC236}">
                <a16:creationId xmlns:a16="http://schemas.microsoft.com/office/drawing/2014/main" id="{1C827516-7429-4C4D-B752-8C8792D8F990}"/>
              </a:ext>
            </a:extLst>
          </p:cNvPr>
          <p:cNvSpPr/>
          <p:nvPr/>
        </p:nvSpPr>
        <p:spPr>
          <a:xfrm>
            <a:off x="2141008" y="4071567"/>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利活用・流通環境</a:t>
            </a:r>
            <a:endParaRPr kumimoji="1" lang="en-US" altLang="ja-JP" dirty="0">
              <a:solidFill>
                <a:schemeClr val="tx1"/>
              </a:solidFill>
            </a:endParaRPr>
          </a:p>
        </p:txBody>
      </p:sp>
      <p:sp>
        <p:nvSpPr>
          <p:cNvPr id="20" name="四角形: 角を丸くする 19">
            <a:extLst>
              <a:ext uri="{FF2B5EF4-FFF2-40B4-BE49-F238E27FC236}">
                <a16:creationId xmlns:a16="http://schemas.microsoft.com/office/drawing/2014/main" id="{24B4FA94-7D61-4058-8D96-B73F5270F18F}"/>
              </a:ext>
            </a:extLst>
          </p:cNvPr>
          <p:cNvSpPr/>
          <p:nvPr/>
        </p:nvSpPr>
        <p:spPr>
          <a:xfrm>
            <a:off x="2141008" y="3399269"/>
            <a:ext cx="7058142" cy="546221"/>
          </a:xfrm>
          <a:prstGeom prst="roundRect">
            <a:avLst/>
          </a:prstGeom>
          <a:solidFill>
            <a:schemeClr val="bg1"/>
          </a:solidFill>
          <a:ln>
            <a:solidFill>
              <a:srgbClr val="FF33CC"/>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ルール</a:t>
            </a:r>
          </a:p>
        </p:txBody>
      </p:sp>
      <p:sp>
        <p:nvSpPr>
          <p:cNvPr id="21" name="四角形: 角を丸くする 20">
            <a:extLst>
              <a:ext uri="{FF2B5EF4-FFF2-40B4-BE49-F238E27FC236}">
                <a16:creationId xmlns:a16="http://schemas.microsoft.com/office/drawing/2014/main" id="{780F662F-CBE5-4620-A80F-75FDA1905787}"/>
              </a:ext>
            </a:extLst>
          </p:cNvPr>
          <p:cNvSpPr/>
          <p:nvPr/>
        </p:nvSpPr>
        <p:spPr>
          <a:xfrm rot="16200000">
            <a:off x="-774014" y="3807448"/>
            <a:ext cx="5244983" cy="40949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セキュリティ、プライバシ・認証</a:t>
            </a:r>
          </a:p>
        </p:txBody>
      </p:sp>
      <p:sp>
        <p:nvSpPr>
          <p:cNvPr id="22" name="四角形: 角を丸くする 21">
            <a:extLst>
              <a:ext uri="{FF2B5EF4-FFF2-40B4-BE49-F238E27FC236}">
                <a16:creationId xmlns:a16="http://schemas.microsoft.com/office/drawing/2014/main" id="{0E8936BD-31C4-42D6-9A68-3D7408D6A782}"/>
              </a:ext>
            </a:extLst>
          </p:cNvPr>
          <p:cNvSpPr/>
          <p:nvPr/>
        </p:nvSpPr>
        <p:spPr>
          <a:xfrm>
            <a:off x="2141008" y="205467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組織・人材</a:t>
            </a:r>
          </a:p>
        </p:txBody>
      </p:sp>
      <p:sp>
        <p:nvSpPr>
          <p:cNvPr id="23" name="四角形: 角を丸くする 22">
            <a:extLst>
              <a:ext uri="{FF2B5EF4-FFF2-40B4-BE49-F238E27FC236}">
                <a16:creationId xmlns:a16="http://schemas.microsoft.com/office/drawing/2014/main" id="{99110015-2413-4402-BA90-857AD2B3450F}"/>
              </a:ext>
            </a:extLst>
          </p:cNvPr>
          <p:cNvSpPr/>
          <p:nvPr/>
        </p:nvSpPr>
        <p:spPr>
          <a:xfrm>
            <a:off x="2141008" y="2726971"/>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業務・サービス</a:t>
            </a:r>
          </a:p>
        </p:txBody>
      </p:sp>
      <p:sp>
        <p:nvSpPr>
          <p:cNvPr id="25" name="四角形: 角を丸くする 24">
            <a:extLst>
              <a:ext uri="{FF2B5EF4-FFF2-40B4-BE49-F238E27FC236}">
                <a16:creationId xmlns:a16="http://schemas.microsoft.com/office/drawing/2014/main" id="{57506B7E-60FE-484A-A9CF-019FAD02B6CE}"/>
              </a:ext>
            </a:extLst>
          </p:cNvPr>
          <p:cNvSpPr/>
          <p:nvPr/>
        </p:nvSpPr>
        <p:spPr>
          <a:xfrm>
            <a:off x="2141008" y="4743865"/>
            <a:ext cx="7058142" cy="546221"/>
          </a:xfrm>
          <a:prstGeom prst="roundRect">
            <a:avLst/>
          </a:prstGeom>
          <a:solidFill>
            <a:schemeClr val="bg1"/>
          </a:solidFill>
          <a:ln>
            <a:solidFill>
              <a:srgbClr val="00B0F0"/>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dirty="0">
                <a:solidFill>
                  <a:schemeClr val="tx1"/>
                </a:solidFill>
              </a:rPr>
              <a:t>連携基盤（ツール）</a:t>
            </a:r>
            <a:endParaRPr kumimoji="1" lang="en-US" altLang="ja-JP" dirty="0">
              <a:solidFill>
                <a:schemeClr val="tx1"/>
              </a:solidFill>
            </a:endParaRPr>
          </a:p>
        </p:txBody>
      </p:sp>
      <p:sp>
        <p:nvSpPr>
          <p:cNvPr id="26" name="四角形: 角を丸くする 25">
            <a:extLst>
              <a:ext uri="{FF2B5EF4-FFF2-40B4-BE49-F238E27FC236}">
                <a16:creationId xmlns:a16="http://schemas.microsoft.com/office/drawing/2014/main" id="{15BC02F1-C455-4BD1-AF2D-5CB115E3D48C}"/>
              </a:ext>
            </a:extLst>
          </p:cNvPr>
          <p:cNvSpPr/>
          <p:nvPr/>
        </p:nvSpPr>
        <p:spPr>
          <a:xfrm>
            <a:off x="2141008" y="1382375"/>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戦略</a:t>
            </a:r>
          </a:p>
        </p:txBody>
      </p:sp>
      <p:sp>
        <p:nvSpPr>
          <p:cNvPr id="27" name="四角形: 角を丸くする 26">
            <a:extLst>
              <a:ext uri="{FF2B5EF4-FFF2-40B4-BE49-F238E27FC236}">
                <a16:creationId xmlns:a16="http://schemas.microsoft.com/office/drawing/2014/main" id="{3A8F950C-E40C-48A8-AC83-290F7D7A1046}"/>
              </a:ext>
            </a:extLst>
          </p:cNvPr>
          <p:cNvSpPr/>
          <p:nvPr/>
        </p:nvSpPr>
        <p:spPr>
          <a:xfrm>
            <a:off x="2141008" y="6088463"/>
            <a:ext cx="7058142" cy="546221"/>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dirty="0">
                <a:solidFill>
                  <a:schemeClr val="tx1"/>
                </a:solidFill>
              </a:rPr>
              <a:t>アセット</a:t>
            </a:r>
            <a:endParaRPr kumimoji="1" lang="en-US" altLang="ja-JP" dirty="0">
              <a:solidFill>
                <a:schemeClr val="tx1"/>
              </a:solidFill>
            </a:endParaRPr>
          </a:p>
        </p:txBody>
      </p:sp>
      <p:sp>
        <p:nvSpPr>
          <p:cNvPr id="29" name="四角形: 角を丸くする 28">
            <a:extLst>
              <a:ext uri="{FF2B5EF4-FFF2-40B4-BE49-F238E27FC236}">
                <a16:creationId xmlns:a16="http://schemas.microsoft.com/office/drawing/2014/main" id="{5F54D65E-C7B6-4AD2-B71A-D042F0C79C0B}"/>
              </a:ext>
            </a:extLst>
          </p:cNvPr>
          <p:cNvSpPr/>
          <p:nvPr/>
        </p:nvSpPr>
        <p:spPr>
          <a:xfrm>
            <a:off x="2230250" y="5716001"/>
            <a:ext cx="6880270" cy="200569"/>
          </a:xfrm>
          <a:prstGeom prst="roundRect">
            <a:avLst/>
          </a:prstGeom>
          <a:solidFill>
            <a:schemeClr val="bg1"/>
          </a:solidFill>
          <a:ln>
            <a:solidFill>
              <a:schemeClr val="tx1"/>
            </a:solidFill>
          </a:ln>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1200" dirty="0">
                <a:solidFill>
                  <a:schemeClr val="tx1"/>
                </a:solidFill>
              </a:rPr>
              <a:t>データモデル</a:t>
            </a:r>
            <a:endParaRPr kumimoji="1" lang="en-US" altLang="ja-JP" sz="1200" dirty="0">
              <a:solidFill>
                <a:schemeClr val="tx1"/>
              </a:solidFill>
            </a:endParaRPr>
          </a:p>
        </p:txBody>
      </p:sp>
      <p:sp>
        <p:nvSpPr>
          <p:cNvPr id="5" name="右中かっこ 4">
            <a:extLst>
              <a:ext uri="{FF2B5EF4-FFF2-40B4-BE49-F238E27FC236}">
                <a16:creationId xmlns:a16="http://schemas.microsoft.com/office/drawing/2014/main" id="{9953B283-DD33-42E9-A55B-5DF6F4682DE4}"/>
              </a:ext>
            </a:extLst>
          </p:cNvPr>
          <p:cNvSpPr/>
          <p:nvPr/>
        </p:nvSpPr>
        <p:spPr>
          <a:xfrm>
            <a:off x="6670553" y="4185751"/>
            <a:ext cx="228599" cy="1058519"/>
          </a:xfrm>
          <a:prstGeom prst="rightBrace">
            <a:avLst>
              <a:gd name="adj1" fmla="val 8333"/>
              <a:gd name="adj2" fmla="val 19575"/>
            </a:avLst>
          </a:prstGeom>
          <a:ln>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2986AA3-BFF7-4AFA-87AB-43F15FB26155}"/>
              </a:ext>
            </a:extLst>
          </p:cNvPr>
          <p:cNvSpPr txBox="1"/>
          <p:nvPr/>
        </p:nvSpPr>
        <p:spPr>
          <a:xfrm>
            <a:off x="6899152" y="4239892"/>
            <a:ext cx="2031325" cy="369332"/>
          </a:xfrm>
          <a:prstGeom prst="rect">
            <a:avLst/>
          </a:prstGeom>
          <a:noFill/>
        </p:spPr>
        <p:txBody>
          <a:bodyPr wrap="none" rtlCol="0">
            <a:spAutoFit/>
          </a:bodyPr>
          <a:lstStyle/>
          <a:p>
            <a:r>
              <a:rPr kumimoji="1" lang="ja-JP" altLang="en-US" dirty="0">
                <a:solidFill>
                  <a:srgbClr val="00B0F0"/>
                </a:solidFill>
              </a:rPr>
              <a:t>プラットフォーム</a:t>
            </a:r>
          </a:p>
        </p:txBody>
      </p:sp>
    </p:spTree>
    <p:extLst>
      <p:ext uri="{BB962C8B-B14F-4D97-AF65-F5344CB8AC3E}">
        <p14:creationId xmlns:p14="http://schemas.microsoft.com/office/powerpoint/2010/main" val="9141376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2FFA3E22-58A5-4B84-89FF-38C1628799EB}"/>
              </a:ext>
            </a:extLst>
          </p:cNvPr>
          <p:cNvSpPr>
            <a:spLocks noGrp="1"/>
          </p:cNvSpPr>
          <p:nvPr>
            <p:ph idx="1"/>
          </p:nvPr>
        </p:nvSpPr>
        <p:spPr>
          <a:xfrm>
            <a:off x="-1" y="1371241"/>
            <a:ext cx="7136525" cy="2683523"/>
          </a:xfrm>
        </p:spPr>
        <p:txBody>
          <a:bodyPr/>
          <a:lstStyle/>
          <a:p>
            <a:r>
              <a:rPr lang="en-US" altLang="ja-JP" dirty="0"/>
              <a:t>2021</a:t>
            </a:r>
            <a:r>
              <a:rPr lang="ja-JP" altLang="en-US" dirty="0"/>
              <a:t>年</a:t>
            </a:r>
            <a:r>
              <a:rPr lang="en-US" altLang="ja-JP" dirty="0"/>
              <a:t>6</a:t>
            </a:r>
            <a:r>
              <a:rPr lang="ja-JP" altLang="en-US" dirty="0"/>
              <a:t>月に包括的データ戦略を公表し、</a:t>
            </a:r>
            <a:r>
              <a:rPr lang="en-US" altLang="ja-JP" dirty="0"/>
              <a:t>Society5.0</a:t>
            </a:r>
            <a:r>
              <a:rPr lang="ja-JP" altLang="en-US" dirty="0"/>
              <a:t>を目指す方向性を示しています。</a:t>
            </a:r>
            <a:r>
              <a:rPr lang="en-US" altLang="ja-JP" dirty="0"/>
              <a:t> </a:t>
            </a:r>
          </a:p>
          <a:p>
            <a:pPr lvl="1"/>
            <a:r>
              <a:rPr lang="en-US" altLang="ja-JP" dirty="0"/>
              <a:t>AI</a:t>
            </a:r>
            <a:r>
              <a:rPr lang="ja-JP" altLang="en-US" dirty="0"/>
              <a:t>や</a:t>
            </a:r>
            <a:r>
              <a:rPr lang="en-US" altLang="ja-JP" dirty="0"/>
              <a:t>IOT</a:t>
            </a:r>
            <a:r>
              <a:rPr lang="ja-JP" altLang="en-US" dirty="0"/>
              <a:t>も活かした</a:t>
            </a:r>
            <a:r>
              <a:rPr lang="en-US" altLang="ja-JP" dirty="0"/>
              <a:t>Digital Twin</a:t>
            </a:r>
            <a:r>
              <a:rPr lang="ja-JP" altLang="en-US" dirty="0"/>
              <a:t>を実現</a:t>
            </a:r>
            <a:endParaRPr lang="en-US" altLang="ja-JP" dirty="0"/>
          </a:p>
          <a:p>
            <a:endParaRPr lang="en-US" altLang="ja-JP" dirty="0"/>
          </a:p>
          <a:p>
            <a:r>
              <a:rPr lang="en-US" altLang="ja-JP" dirty="0"/>
              <a:t>GIF</a:t>
            </a:r>
            <a:r>
              <a:rPr lang="ja-JP" altLang="en-US" dirty="0"/>
              <a:t>は、これらの戦略を達成するための基盤の取り組みになります。</a:t>
            </a:r>
            <a:endParaRPr lang="en-US" altLang="ja-JP" dirty="0"/>
          </a:p>
          <a:p>
            <a:pPr lvl="1"/>
            <a:r>
              <a:rPr lang="en-US" altLang="ja-JP" dirty="0"/>
              <a:t>2030</a:t>
            </a:r>
            <a:r>
              <a:rPr lang="ja-JP" altLang="en-US" dirty="0"/>
              <a:t>年に上記の社会を実現することを目標に、</a:t>
            </a:r>
            <a:r>
              <a:rPr lang="en-US" altLang="ja-JP" dirty="0"/>
              <a:t>2025</a:t>
            </a:r>
            <a:r>
              <a:rPr lang="ja-JP" altLang="en-US" dirty="0"/>
              <a:t>年までにルール、ツール、データ等の環境整備を進めています。</a:t>
            </a:r>
            <a:endParaRPr lang="en-US" altLang="ja-JP" dirty="0"/>
          </a:p>
        </p:txBody>
      </p:sp>
      <p:sp>
        <p:nvSpPr>
          <p:cNvPr id="5" name="タイトル 4">
            <a:extLst>
              <a:ext uri="{FF2B5EF4-FFF2-40B4-BE49-F238E27FC236}">
                <a16:creationId xmlns:a16="http://schemas.microsoft.com/office/drawing/2014/main" id="{E3599583-3339-4D9F-85E9-5AB040893C43}"/>
              </a:ext>
            </a:extLst>
          </p:cNvPr>
          <p:cNvSpPr>
            <a:spLocks noGrp="1"/>
          </p:cNvSpPr>
          <p:nvPr>
            <p:ph type="title"/>
          </p:nvPr>
        </p:nvSpPr>
        <p:spPr>
          <a:xfrm>
            <a:off x="838200" y="391297"/>
            <a:ext cx="10515600" cy="591252"/>
          </a:xfrm>
        </p:spPr>
        <p:txBody>
          <a:bodyPr/>
          <a:lstStyle/>
          <a:p>
            <a:r>
              <a:rPr lang="ja-JP" altLang="en-US" dirty="0"/>
              <a:t>戦略</a:t>
            </a:r>
          </a:p>
        </p:txBody>
      </p:sp>
      <p:sp>
        <p:nvSpPr>
          <p:cNvPr id="3" name="スライド番号プレースホルダー 2">
            <a:extLst>
              <a:ext uri="{FF2B5EF4-FFF2-40B4-BE49-F238E27FC236}">
                <a16:creationId xmlns:a16="http://schemas.microsoft.com/office/drawing/2014/main" id="{C55EA84B-EB4C-48DA-8722-505B1ACBCAFD}"/>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graphicFrame>
        <p:nvGraphicFramePr>
          <p:cNvPr id="23" name="図表 22">
            <a:extLst>
              <a:ext uri="{FF2B5EF4-FFF2-40B4-BE49-F238E27FC236}">
                <a16:creationId xmlns:a16="http://schemas.microsoft.com/office/drawing/2014/main" id="{8B61E309-965E-4984-9F98-1BE0BFD0FAFE}"/>
              </a:ext>
            </a:extLst>
          </p:cNvPr>
          <p:cNvGraphicFramePr/>
          <p:nvPr>
            <p:extLst>
              <p:ext uri="{D42A27DB-BD31-4B8C-83A1-F6EECF244321}">
                <p14:modId xmlns:p14="http://schemas.microsoft.com/office/powerpoint/2010/main" val="3101390604"/>
              </p:ext>
            </p:extLst>
          </p:nvPr>
        </p:nvGraphicFramePr>
        <p:xfrm>
          <a:off x="6910937" y="1371241"/>
          <a:ext cx="5425441" cy="4799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8537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8A5843-1265-421D-B728-FA887E3848B6}"/>
              </a:ext>
            </a:extLst>
          </p:cNvPr>
          <p:cNvSpPr>
            <a:spLocks noGrp="1"/>
          </p:cNvSpPr>
          <p:nvPr>
            <p:ph idx="1"/>
          </p:nvPr>
        </p:nvSpPr>
        <p:spPr>
          <a:xfrm>
            <a:off x="409903" y="1371241"/>
            <a:ext cx="11610559" cy="1547450"/>
          </a:xfrm>
        </p:spPr>
        <p:txBody>
          <a:bodyPr/>
          <a:lstStyle/>
          <a:p>
            <a:r>
              <a:rPr kumimoji="1" lang="ja-JP" altLang="en-US" dirty="0"/>
              <a:t>従来のデジタル化の取り組みは、サービスに注目してきました。</a:t>
            </a:r>
            <a:endParaRPr kumimoji="1" lang="en-US" altLang="ja-JP" dirty="0"/>
          </a:p>
          <a:p>
            <a:r>
              <a:rPr kumimoji="1" lang="en-US" altLang="ja-JP" dirty="0"/>
              <a:t>GIF</a:t>
            </a:r>
            <a:r>
              <a:rPr kumimoji="1" lang="ja-JP" altLang="en-US" dirty="0"/>
              <a:t>では、</a:t>
            </a:r>
            <a:r>
              <a:rPr kumimoji="1" lang="ja-JP" altLang="en-US" u="sng" dirty="0">
                <a:solidFill>
                  <a:srgbClr val="FF0000"/>
                </a:solidFill>
              </a:rPr>
              <a:t>基礎をしっかり作った上にサービスを構築</a:t>
            </a:r>
            <a:r>
              <a:rPr kumimoji="1" lang="ja-JP" altLang="en-US" dirty="0"/>
              <a:t>し、</a:t>
            </a:r>
            <a:r>
              <a:rPr kumimoji="1" lang="ja-JP" altLang="en-US" u="sng" dirty="0">
                <a:solidFill>
                  <a:srgbClr val="FF0000"/>
                </a:solidFill>
              </a:rPr>
              <a:t>持続・展開</a:t>
            </a:r>
            <a:r>
              <a:rPr kumimoji="1" lang="ja-JP" altLang="en-US" dirty="0"/>
              <a:t>させることを目指しています。</a:t>
            </a:r>
          </a:p>
        </p:txBody>
      </p:sp>
      <p:sp>
        <p:nvSpPr>
          <p:cNvPr id="3" name="タイトル 2">
            <a:extLst>
              <a:ext uri="{FF2B5EF4-FFF2-40B4-BE49-F238E27FC236}">
                <a16:creationId xmlns:a16="http://schemas.microsoft.com/office/drawing/2014/main" id="{C3976147-7BDD-47AF-ABCE-13C53F4A7BBA}"/>
              </a:ext>
            </a:extLst>
          </p:cNvPr>
          <p:cNvSpPr>
            <a:spLocks noGrp="1"/>
          </p:cNvSpPr>
          <p:nvPr>
            <p:ph type="title"/>
          </p:nvPr>
        </p:nvSpPr>
        <p:spPr/>
        <p:txBody>
          <a:bodyPr/>
          <a:lstStyle/>
          <a:p>
            <a:r>
              <a:rPr kumimoji="1" lang="ja-JP" altLang="en-US" dirty="0"/>
              <a:t>基本的な考え方</a:t>
            </a:r>
          </a:p>
        </p:txBody>
      </p:sp>
      <p:sp>
        <p:nvSpPr>
          <p:cNvPr id="4" name="スライド番号プレースホルダー 3">
            <a:extLst>
              <a:ext uri="{FF2B5EF4-FFF2-40B4-BE49-F238E27FC236}">
                <a16:creationId xmlns:a16="http://schemas.microsoft.com/office/drawing/2014/main" id="{40E9CDC2-5848-45A2-BE48-4239FD8D1C5C}"/>
              </a:ext>
            </a:extLst>
          </p:cNvPr>
          <p:cNvSpPr>
            <a:spLocks noGrp="1"/>
          </p:cNvSpPr>
          <p:nvPr>
            <p:ph type="sldNum" sz="quarter" idx="4"/>
          </p:nvPr>
        </p:nvSpPr>
        <p:spPr>
          <a:xfrm>
            <a:off x="9277263" y="6439151"/>
            <a:ext cx="2743200" cy="365125"/>
          </a:xfrm>
        </p:spPr>
        <p:txBody>
          <a:bodyPr/>
          <a:lstStyle/>
          <a:p>
            <a:fld id="{DFD4F317-19D0-4848-B5EB-5B174DBE8CF9}" type="slidenum">
              <a:rPr lang="ja-JP" altLang="en-US" smtClean="0"/>
              <a:pPr/>
              <a:t>19</a:t>
            </a:fld>
            <a:endParaRPr lang="ja-JP" altLang="en-US"/>
          </a:p>
        </p:txBody>
      </p:sp>
      <p:sp>
        <p:nvSpPr>
          <p:cNvPr id="26" name="テキスト ボックス 25">
            <a:extLst>
              <a:ext uri="{FF2B5EF4-FFF2-40B4-BE49-F238E27FC236}">
                <a16:creationId xmlns:a16="http://schemas.microsoft.com/office/drawing/2014/main" id="{E5F71639-6465-4456-845C-AD308D3735A7}"/>
              </a:ext>
            </a:extLst>
          </p:cNvPr>
          <p:cNvSpPr txBox="1"/>
          <p:nvPr/>
        </p:nvSpPr>
        <p:spPr>
          <a:xfrm>
            <a:off x="838200" y="2886260"/>
            <a:ext cx="5415686" cy="1200329"/>
          </a:xfrm>
          <a:prstGeom prst="rect">
            <a:avLst/>
          </a:prstGeom>
          <a:noFill/>
        </p:spPr>
        <p:txBody>
          <a:bodyPr wrap="square" rtlCol="0">
            <a:spAutoFit/>
          </a:bodyPr>
          <a:lstStyle/>
          <a:p>
            <a:r>
              <a:rPr lang="ja-JP" altLang="en-US" b="1" u="sng" dirty="0"/>
              <a:t>従来の失敗</a:t>
            </a:r>
            <a:r>
              <a:rPr lang="ja-JP" altLang="en-US" u="sng" dirty="0"/>
              <a:t>（実証実験等）</a:t>
            </a:r>
            <a:endParaRPr lang="en-US" altLang="ja-JP" u="sng" dirty="0"/>
          </a:p>
          <a:p>
            <a:pPr marL="285750" indent="-285750">
              <a:buFont typeface="Arial" panose="020B0604020202020204" pitchFamily="34" charset="0"/>
              <a:buChar char="•"/>
            </a:pPr>
            <a:r>
              <a:rPr lang="ja-JP" altLang="en-US" dirty="0"/>
              <a:t>基礎ができていないのにアプリ開発をするから、継続できない</a:t>
            </a:r>
            <a:endParaRPr lang="en-US" altLang="ja-JP" dirty="0"/>
          </a:p>
          <a:p>
            <a:pPr marL="285750" indent="-285750">
              <a:buFont typeface="Arial" panose="020B0604020202020204" pitchFamily="34" charset="0"/>
              <a:buChar char="•"/>
            </a:pPr>
            <a:r>
              <a:rPr lang="ja-JP" altLang="en-US" dirty="0"/>
              <a:t>独自手法なので展開できない</a:t>
            </a:r>
            <a:endParaRPr kumimoji="1" lang="ja-JP" altLang="en-US" dirty="0"/>
          </a:p>
        </p:txBody>
      </p:sp>
      <p:sp>
        <p:nvSpPr>
          <p:cNvPr id="27" name="テキスト ボックス 26">
            <a:extLst>
              <a:ext uri="{FF2B5EF4-FFF2-40B4-BE49-F238E27FC236}">
                <a16:creationId xmlns:a16="http://schemas.microsoft.com/office/drawing/2014/main" id="{36591792-567A-4102-A587-8156AA4D5341}"/>
              </a:ext>
            </a:extLst>
          </p:cNvPr>
          <p:cNvSpPr txBox="1"/>
          <p:nvPr/>
        </p:nvSpPr>
        <p:spPr>
          <a:xfrm>
            <a:off x="6506306" y="2891898"/>
            <a:ext cx="4847494" cy="1200329"/>
          </a:xfrm>
          <a:prstGeom prst="rect">
            <a:avLst/>
          </a:prstGeom>
          <a:noFill/>
        </p:spPr>
        <p:txBody>
          <a:bodyPr wrap="square" rtlCol="0">
            <a:spAutoFit/>
          </a:bodyPr>
          <a:lstStyle/>
          <a:p>
            <a:r>
              <a:rPr lang="en-US" altLang="ja-JP" b="1" u="sng" dirty="0"/>
              <a:t>GIF</a:t>
            </a:r>
            <a:r>
              <a:rPr lang="ja-JP" altLang="en-US" b="1" u="sng" dirty="0"/>
              <a:t>の目指す世界</a:t>
            </a:r>
            <a:endParaRPr lang="en-US" altLang="ja-JP" b="1" u="sng" dirty="0"/>
          </a:p>
          <a:p>
            <a:pPr marL="285750" indent="-285750">
              <a:buFont typeface="Arial" panose="020B0604020202020204" pitchFamily="34" charset="0"/>
              <a:buChar char="•"/>
            </a:pPr>
            <a:r>
              <a:rPr lang="ja-JP" altLang="en-US" dirty="0"/>
              <a:t>最初に基礎を固めることで、サービス開発などが行いやすく、継続しやすくする</a:t>
            </a:r>
            <a:endParaRPr lang="en-US" altLang="ja-JP" dirty="0"/>
          </a:p>
          <a:p>
            <a:pPr marL="285750" indent="-285750">
              <a:buFont typeface="Arial" panose="020B0604020202020204" pitchFamily="34" charset="0"/>
              <a:buChar char="•"/>
            </a:pPr>
            <a:r>
              <a:rPr lang="ja-JP" altLang="en-US" dirty="0"/>
              <a:t>基礎に参照モデルを使うので展開しやすい</a:t>
            </a:r>
            <a:endParaRPr kumimoji="1" lang="ja-JP" altLang="en-US" dirty="0"/>
          </a:p>
        </p:txBody>
      </p:sp>
      <p:pic>
        <p:nvPicPr>
          <p:cNvPr id="28" name="図 27">
            <a:extLst>
              <a:ext uri="{FF2B5EF4-FFF2-40B4-BE49-F238E27FC236}">
                <a16:creationId xmlns:a16="http://schemas.microsoft.com/office/drawing/2014/main" id="{83E433B0-3FF9-4046-A742-3204B158C42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169520" y="4069737"/>
            <a:ext cx="4847494" cy="2729140"/>
          </a:xfrm>
          <a:prstGeom prst="rect">
            <a:avLst/>
          </a:prstGeom>
          <a:ln>
            <a:noFill/>
          </a:ln>
        </p:spPr>
      </p:pic>
      <p:sp>
        <p:nvSpPr>
          <p:cNvPr id="29" name="フリーフォーム: 図形 28">
            <a:extLst>
              <a:ext uri="{FF2B5EF4-FFF2-40B4-BE49-F238E27FC236}">
                <a16:creationId xmlns:a16="http://schemas.microsoft.com/office/drawing/2014/main" id="{0C60A7EA-129D-44EB-98F0-9A67B657DD67}"/>
              </a:ext>
            </a:extLst>
          </p:cNvPr>
          <p:cNvSpPr/>
          <p:nvPr/>
        </p:nvSpPr>
        <p:spPr>
          <a:xfrm>
            <a:off x="2191697" y="5610921"/>
            <a:ext cx="1826953" cy="825109"/>
          </a:xfrm>
          <a:custGeom>
            <a:avLst/>
            <a:gdLst>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840942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739028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565340 w 5486400"/>
              <a:gd name="connsiteY5" fmla="*/ 0 h 2743200"/>
              <a:gd name="connsiteX0" fmla="*/ 94130 w 5486400"/>
              <a:gd name="connsiteY0" fmla="*/ 2716306 h 2743200"/>
              <a:gd name="connsiteX1" fmla="*/ 0 w 5486400"/>
              <a:gd name="connsiteY1" fmla="*/ 2716306 h 2743200"/>
              <a:gd name="connsiteX2" fmla="*/ 4827494 w 5486400"/>
              <a:gd name="connsiteY2" fmla="*/ 2743200 h 2743200"/>
              <a:gd name="connsiteX3" fmla="*/ 4948518 w 5486400"/>
              <a:gd name="connsiteY3" fmla="*/ 1277471 h 2743200"/>
              <a:gd name="connsiteX4" fmla="*/ 5486400 w 5486400"/>
              <a:gd name="connsiteY4" fmla="*/ 26894 h 2743200"/>
              <a:gd name="connsiteX5" fmla="*/ 4634817 w 5486400"/>
              <a:gd name="connsiteY5" fmla="*/ 0 h 2743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6400" h="2743200">
                <a:moveTo>
                  <a:pt x="94130" y="2716306"/>
                </a:moveTo>
                <a:lnTo>
                  <a:pt x="0" y="2716306"/>
                </a:lnTo>
                <a:lnTo>
                  <a:pt x="4827494" y="2743200"/>
                </a:lnTo>
                <a:lnTo>
                  <a:pt x="4948518" y="1277471"/>
                </a:lnTo>
                <a:lnTo>
                  <a:pt x="5486400" y="26894"/>
                </a:lnTo>
                <a:lnTo>
                  <a:pt x="4634817" y="0"/>
                </a:lnTo>
              </a:path>
            </a:pathLst>
          </a:custGeom>
          <a:solidFill>
            <a:srgbClr val="262A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pic>
        <p:nvPicPr>
          <p:cNvPr id="30" name="図 29">
            <a:extLst>
              <a:ext uri="{FF2B5EF4-FFF2-40B4-BE49-F238E27FC236}">
                <a16:creationId xmlns:a16="http://schemas.microsoft.com/office/drawing/2014/main" id="{4C3EFAD4-6FF9-439B-9907-A5EC35E19F02}"/>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flipH="1">
            <a:off x="2347190" y="5004751"/>
            <a:ext cx="1589178" cy="1475975"/>
          </a:xfrm>
          <a:prstGeom prst="rect">
            <a:avLst/>
          </a:prstGeom>
        </p:spPr>
      </p:pic>
      <p:sp>
        <p:nvSpPr>
          <p:cNvPr id="31" name="テキスト ボックス 30">
            <a:extLst>
              <a:ext uri="{FF2B5EF4-FFF2-40B4-BE49-F238E27FC236}">
                <a16:creationId xmlns:a16="http://schemas.microsoft.com/office/drawing/2014/main" id="{191A4066-6AD2-41A2-B4FA-38A397784969}"/>
              </a:ext>
            </a:extLst>
          </p:cNvPr>
          <p:cNvSpPr txBox="1"/>
          <p:nvPr/>
        </p:nvSpPr>
        <p:spPr bwMode="auto">
          <a:xfrm>
            <a:off x="3009156" y="5566225"/>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
        <p:nvSpPr>
          <p:cNvPr id="33" name="正方形/長方形 32">
            <a:extLst>
              <a:ext uri="{FF2B5EF4-FFF2-40B4-BE49-F238E27FC236}">
                <a16:creationId xmlns:a16="http://schemas.microsoft.com/office/drawing/2014/main" id="{A930AA16-AEDA-45B5-9988-B24F92BDB559}"/>
              </a:ext>
            </a:extLst>
          </p:cNvPr>
          <p:cNvSpPr/>
          <p:nvPr/>
        </p:nvSpPr>
        <p:spPr>
          <a:xfrm>
            <a:off x="2477867" y="5304591"/>
            <a:ext cx="45719" cy="9383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138"/>
          </a:p>
        </p:txBody>
      </p:sp>
      <p:sp>
        <p:nvSpPr>
          <p:cNvPr id="35" name="正方形/長方形 34">
            <a:extLst>
              <a:ext uri="{FF2B5EF4-FFF2-40B4-BE49-F238E27FC236}">
                <a16:creationId xmlns:a16="http://schemas.microsoft.com/office/drawing/2014/main" id="{3E1CDF0B-E800-4457-B5CA-E01629665B9A}"/>
              </a:ext>
            </a:extLst>
          </p:cNvPr>
          <p:cNvSpPr/>
          <p:nvPr/>
        </p:nvSpPr>
        <p:spPr>
          <a:xfrm rot="733284">
            <a:off x="4391620" y="6233323"/>
            <a:ext cx="902568" cy="243320"/>
          </a:xfrm>
          <a:custGeom>
            <a:avLst/>
            <a:gdLst>
              <a:gd name="connsiteX0" fmla="*/ 0 w 902568"/>
              <a:gd name="connsiteY0" fmla="*/ 0 h 243320"/>
              <a:gd name="connsiteX1" fmla="*/ 424207 w 902568"/>
              <a:gd name="connsiteY1" fmla="*/ 0 h 243320"/>
              <a:gd name="connsiteX2" fmla="*/ 902568 w 902568"/>
              <a:gd name="connsiteY2" fmla="*/ 0 h 243320"/>
              <a:gd name="connsiteX3" fmla="*/ 902568 w 902568"/>
              <a:gd name="connsiteY3" fmla="*/ 243320 h 243320"/>
              <a:gd name="connsiteX4" fmla="*/ 469335 w 902568"/>
              <a:gd name="connsiteY4" fmla="*/ 243320 h 243320"/>
              <a:gd name="connsiteX5" fmla="*/ 0 w 902568"/>
              <a:gd name="connsiteY5" fmla="*/ 243320 h 243320"/>
              <a:gd name="connsiteX6" fmla="*/ 0 w 902568"/>
              <a:gd name="connsiteY6" fmla="*/ 0 h 243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568" h="243320" fill="none" extrusionOk="0">
                <a:moveTo>
                  <a:pt x="0" y="0"/>
                </a:moveTo>
                <a:cubicBezTo>
                  <a:pt x="208347" y="13367"/>
                  <a:pt x="221402" y="6081"/>
                  <a:pt x="424207" y="0"/>
                </a:cubicBezTo>
                <a:cubicBezTo>
                  <a:pt x="627012" y="-6081"/>
                  <a:pt x="783775" y="-8470"/>
                  <a:pt x="902568" y="0"/>
                </a:cubicBezTo>
                <a:cubicBezTo>
                  <a:pt x="898733" y="86460"/>
                  <a:pt x="900279" y="132154"/>
                  <a:pt x="902568" y="243320"/>
                </a:cubicBezTo>
                <a:cubicBezTo>
                  <a:pt x="716522" y="234713"/>
                  <a:pt x="586101" y="230984"/>
                  <a:pt x="469335" y="243320"/>
                </a:cubicBezTo>
                <a:cubicBezTo>
                  <a:pt x="352569" y="255656"/>
                  <a:pt x="212607" y="242883"/>
                  <a:pt x="0" y="243320"/>
                </a:cubicBezTo>
                <a:cubicBezTo>
                  <a:pt x="9285" y="174686"/>
                  <a:pt x="-2234" y="62510"/>
                  <a:pt x="0" y="0"/>
                </a:cubicBezTo>
                <a:close/>
              </a:path>
              <a:path w="902568" h="243320" stroke="0" extrusionOk="0">
                <a:moveTo>
                  <a:pt x="0" y="0"/>
                </a:moveTo>
                <a:cubicBezTo>
                  <a:pt x="154210" y="-1876"/>
                  <a:pt x="227387" y="18564"/>
                  <a:pt x="424207" y="0"/>
                </a:cubicBezTo>
                <a:cubicBezTo>
                  <a:pt x="621027" y="-18564"/>
                  <a:pt x="721222" y="-7107"/>
                  <a:pt x="902568" y="0"/>
                </a:cubicBezTo>
                <a:cubicBezTo>
                  <a:pt x="911173" y="89643"/>
                  <a:pt x="898156" y="156667"/>
                  <a:pt x="902568" y="243320"/>
                </a:cubicBezTo>
                <a:cubicBezTo>
                  <a:pt x="781682" y="235166"/>
                  <a:pt x="647550" y="227372"/>
                  <a:pt x="460310" y="243320"/>
                </a:cubicBezTo>
                <a:cubicBezTo>
                  <a:pt x="273070" y="259268"/>
                  <a:pt x="123500" y="249741"/>
                  <a:pt x="0" y="243320"/>
                </a:cubicBezTo>
                <a:cubicBezTo>
                  <a:pt x="-8275" y="150126"/>
                  <a:pt x="4120" y="117568"/>
                  <a:pt x="0" y="0"/>
                </a:cubicBezTo>
                <a:close/>
              </a:path>
            </a:pathLst>
          </a:custGeom>
          <a:solidFill>
            <a:schemeClr val="bg2">
              <a:lumMod val="50000"/>
            </a:schemeClr>
          </a:solidFill>
          <a:ln>
            <a:solidFill>
              <a:schemeClr val="tx1"/>
            </a:solidFill>
            <a:extLst>
              <a:ext uri="{C807C97D-BFC1-408E-A445-0C87EB9F89A2}">
                <ask:lineSketchStyleProps xmlns:ask="http://schemas.microsoft.com/office/drawing/2018/sketchyshapes" sd="534163875">
                  <a:prstGeom prst="rect">
                    <a:avLst/>
                  </a:prstGeom>
                  <ask:type>
                    <ask:lineSketchFreehand/>
                  </ask:type>
                </ask:lineSketchStyleProps>
              </a:ext>
            </a:extLst>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lIns="29250" rIns="29250" rtlCol="0" anchor="ctr"/>
          <a:lstStyle/>
          <a:p>
            <a:pPr algn="ctr"/>
            <a:r>
              <a:rPr lang="ja-JP" altLang="en-US" sz="1138" b="0" dirty="0"/>
              <a:t>過去の実証</a:t>
            </a:r>
          </a:p>
        </p:txBody>
      </p:sp>
      <p:sp>
        <p:nvSpPr>
          <p:cNvPr id="36" name="テキスト ボックス 35">
            <a:extLst>
              <a:ext uri="{FF2B5EF4-FFF2-40B4-BE49-F238E27FC236}">
                <a16:creationId xmlns:a16="http://schemas.microsoft.com/office/drawing/2014/main" id="{37FB4C52-CBBF-47B7-9356-064DDBE2B317}"/>
              </a:ext>
            </a:extLst>
          </p:cNvPr>
          <p:cNvSpPr txBox="1"/>
          <p:nvPr/>
        </p:nvSpPr>
        <p:spPr bwMode="auto">
          <a:xfrm>
            <a:off x="2517152" y="4435793"/>
            <a:ext cx="2458309" cy="382772"/>
          </a:xfrm>
          <a:prstGeom prst="rect">
            <a:avLst/>
          </a:prstGeom>
          <a:noFill/>
          <a:ln w="9525" algn="ctr">
            <a:noFill/>
            <a:miter lim="800000"/>
            <a:headEnd/>
            <a:tailEnd/>
          </a:ln>
          <a:effectLst/>
        </p:spPr>
        <p:txBody>
          <a:bodyPr wrap="none" lIns="74267" tIns="37135" rIns="74267" bIns="37135" rtlCol="0">
            <a:spAutoFit/>
          </a:bodyPr>
          <a:lstStyle/>
          <a:p>
            <a:r>
              <a:rPr lang="ja-JP" altLang="en-US" sz="2000" b="0" dirty="0">
                <a:solidFill>
                  <a:srgbClr val="FFFF00"/>
                </a:solidFill>
              </a:rPr>
              <a:t>キラキラのビジョン</a:t>
            </a:r>
          </a:p>
        </p:txBody>
      </p:sp>
      <p:pic>
        <p:nvPicPr>
          <p:cNvPr id="37" name="図 36" descr="時計, デバイス, メーター, ブラック が含まれている画像&#10;&#10;自動的に生成された説明">
            <a:extLst>
              <a:ext uri="{FF2B5EF4-FFF2-40B4-BE49-F238E27FC236}">
                <a16:creationId xmlns:a16="http://schemas.microsoft.com/office/drawing/2014/main" id="{94A13849-F29A-41D5-8166-6197C0F6615B}"/>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4340608" y="4978041"/>
            <a:ext cx="1004592" cy="470464"/>
          </a:xfrm>
          <a:prstGeom prst="rect">
            <a:avLst/>
          </a:prstGeom>
        </p:spPr>
      </p:pic>
      <p:pic>
        <p:nvPicPr>
          <p:cNvPr id="32" name="図 31" descr="ミラー, 挿絵 が含まれている画像&#10;&#10;自動的に生成された説明">
            <a:extLst>
              <a:ext uri="{FF2B5EF4-FFF2-40B4-BE49-F238E27FC236}">
                <a16:creationId xmlns:a16="http://schemas.microsoft.com/office/drawing/2014/main" id="{160A780B-41C3-41E9-A2FD-0AEB2EC66E33}"/>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2132981" y="4878945"/>
            <a:ext cx="781210" cy="622122"/>
          </a:xfrm>
          <a:prstGeom prst="rect">
            <a:avLst/>
          </a:prstGeom>
        </p:spPr>
      </p:pic>
      <p:sp>
        <p:nvSpPr>
          <p:cNvPr id="34" name="テキスト ボックス 33">
            <a:extLst>
              <a:ext uri="{FF2B5EF4-FFF2-40B4-BE49-F238E27FC236}">
                <a16:creationId xmlns:a16="http://schemas.microsoft.com/office/drawing/2014/main" id="{0EFC32A5-7484-4BD3-8113-28CF46FC2A18}"/>
              </a:ext>
            </a:extLst>
          </p:cNvPr>
          <p:cNvSpPr txBox="1"/>
          <p:nvPr/>
        </p:nvSpPr>
        <p:spPr bwMode="auto">
          <a:xfrm>
            <a:off x="2284534" y="4943845"/>
            <a:ext cx="505224" cy="425219"/>
          </a:xfrm>
          <a:prstGeom prst="rect">
            <a:avLst/>
          </a:prstGeom>
          <a:noFill/>
          <a:ln w="9525" algn="ctr">
            <a:noFill/>
            <a:miter lim="800000"/>
            <a:headEnd/>
            <a:tailEnd/>
          </a:ln>
          <a:effectLst/>
        </p:spPr>
        <p:txBody>
          <a:bodyPr wrap="square" lIns="74267" tIns="37135" rIns="74267" bIns="37135" rtlCol="0">
            <a:spAutoFit/>
          </a:bodyPr>
          <a:lstStyle/>
          <a:p>
            <a:r>
              <a:rPr lang="ja-JP" altLang="en-US" sz="1138" b="0" dirty="0">
                <a:solidFill>
                  <a:schemeClr val="bg1"/>
                </a:solidFill>
              </a:rPr>
              <a:t>実証</a:t>
            </a:r>
            <a:endParaRPr lang="en-US" altLang="ja-JP" sz="1138" b="0" dirty="0">
              <a:solidFill>
                <a:schemeClr val="bg1"/>
              </a:solidFill>
            </a:endParaRPr>
          </a:p>
          <a:p>
            <a:r>
              <a:rPr lang="ja-JP" altLang="en-US" sz="1138" b="0" dirty="0">
                <a:solidFill>
                  <a:schemeClr val="bg1"/>
                </a:solidFill>
              </a:rPr>
              <a:t>区間</a:t>
            </a:r>
          </a:p>
        </p:txBody>
      </p:sp>
      <p:sp>
        <p:nvSpPr>
          <p:cNvPr id="38" name="スライド番号プレースホルダー 1">
            <a:extLst>
              <a:ext uri="{FF2B5EF4-FFF2-40B4-BE49-F238E27FC236}">
                <a16:creationId xmlns:a16="http://schemas.microsoft.com/office/drawing/2014/main" id="{E2FC7EF6-A9AD-4C4F-B14E-146709811D12}"/>
              </a:ext>
            </a:extLst>
          </p:cNvPr>
          <p:cNvSpPr txBox="1">
            <a:spLocks/>
          </p:cNvSpPr>
          <p:nvPr/>
        </p:nvSpPr>
        <p:spPr>
          <a:xfrm>
            <a:off x="8064388" y="5886959"/>
            <a:ext cx="1620142" cy="123222"/>
          </a:xfrm>
          <a:prstGeom prst="rect">
            <a:avLst/>
          </a:prstGeom>
        </p:spPr>
        <p:txBody>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defRPr/>
            </a:pPr>
            <a:fld id="{9BE91C65-3B68-4B3B-A815-6062B9331FB3}" type="slidenum">
              <a:rPr lang="ja-JP" altLang="en-US" smtClean="0"/>
              <a:pPr>
                <a:defRPr/>
              </a:pPr>
              <a:t>19</a:t>
            </a:fld>
            <a:endParaRPr lang="ja-JP" altLang="en-US"/>
          </a:p>
        </p:txBody>
      </p:sp>
      <p:pic>
        <p:nvPicPr>
          <p:cNvPr id="39" name="図 38">
            <a:extLst>
              <a:ext uri="{FF2B5EF4-FFF2-40B4-BE49-F238E27FC236}">
                <a16:creationId xmlns:a16="http://schemas.microsoft.com/office/drawing/2014/main" id="{8BD2282B-7D08-47B0-878F-B3C3EA4B10B3}"/>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6546347" y="4041626"/>
            <a:ext cx="4847494" cy="2751927"/>
          </a:xfrm>
          <a:prstGeom prst="rect">
            <a:avLst/>
          </a:prstGeom>
        </p:spPr>
      </p:pic>
      <p:pic>
        <p:nvPicPr>
          <p:cNvPr id="40" name="図 39">
            <a:extLst>
              <a:ext uri="{FF2B5EF4-FFF2-40B4-BE49-F238E27FC236}">
                <a16:creationId xmlns:a16="http://schemas.microsoft.com/office/drawing/2014/main" id="{EC663FAC-299F-4413-9CAC-BBFBDA6B9B72}"/>
              </a:ext>
            </a:extLst>
          </p:cNvPr>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8437929" y="4737347"/>
            <a:ext cx="2624594" cy="1968446"/>
          </a:xfrm>
          <a:prstGeom prst="rect">
            <a:avLst/>
          </a:prstGeom>
        </p:spPr>
      </p:pic>
      <p:sp>
        <p:nvSpPr>
          <p:cNvPr id="41" name="テキスト ボックス 40">
            <a:extLst>
              <a:ext uri="{FF2B5EF4-FFF2-40B4-BE49-F238E27FC236}">
                <a16:creationId xmlns:a16="http://schemas.microsoft.com/office/drawing/2014/main" id="{8B036C81-E08A-40D0-B3C5-32E827D2C972}"/>
              </a:ext>
            </a:extLst>
          </p:cNvPr>
          <p:cNvSpPr txBox="1"/>
          <p:nvPr/>
        </p:nvSpPr>
        <p:spPr bwMode="auto">
          <a:xfrm>
            <a:off x="7341435" y="6384854"/>
            <a:ext cx="1004592"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基盤</a:t>
            </a:r>
          </a:p>
        </p:txBody>
      </p:sp>
      <p:sp>
        <p:nvSpPr>
          <p:cNvPr id="42" name="テキスト ボックス 41">
            <a:extLst>
              <a:ext uri="{FF2B5EF4-FFF2-40B4-BE49-F238E27FC236}">
                <a16:creationId xmlns:a16="http://schemas.microsoft.com/office/drawing/2014/main" id="{416A7D83-F34B-4AB6-B6F9-98EE11F3A7EA}"/>
              </a:ext>
            </a:extLst>
          </p:cNvPr>
          <p:cNvSpPr txBox="1"/>
          <p:nvPr/>
        </p:nvSpPr>
        <p:spPr bwMode="auto">
          <a:xfrm>
            <a:off x="10547084" y="5332707"/>
            <a:ext cx="994907" cy="358976"/>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ツール</a:t>
            </a:r>
          </a:p>
        </p:txBody>
      </p:sp>
      <p:sp>
        <p:nvSpPr>
          <p:cNvPr id="43" name="テキスト ボックス 42">
            <a:extLst>
              <a:ext uri="{FF2B5EF4-FFF2-40B4-BE49-F238E27FC236}">
                <a16:creationId xmlns:a16="http://schemas.microsoft.com/office/drawing/2014/main" id="{DCC0002F-F764-443F-BEC6-495C325DDAEE}"/>
              </a:ext>
            </a:extLst>
          </p:cNvPr>
          <p:cNvSpPr txBox="1"/>
          <p:nvPr/>
        </p:nvSpPr>
        <p:spPr bwMode="auto">
          <a:xfrm>
            <a:off x="7231886" y="5376763"/>
            <a:ext cx="1339300"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ルール</a:t>
            </a:r>
          </a:p>
        </p:txBody>
      </p:sp>
      <p:sp>
        <p:nvSpPr>
          <p:cNvPr id="44" name="テキスト ボックス 43">
            <a:extLst>
              <a:ext uri="{FF2B5EF4-FFF2-40B4-BE49-F238E27FC236}">
                <a16:creationId xmlns:a16="http://schemas.microsoft.com/office/drawing/2014/main" id="{162B8954-22DF-43B2-BA2E-BA37B19F6488}"/>
              </a:ext>
            </a:extLst>
          </p:cNvPr>
          <p:cNvSpPr txBox="1"/>
          <p:nvPr/>
        </p:nvSpPr>
        <p:spPr bwMode="auto">
          <a:xfrm>
            <a:off x="9411118" y="6037400"/>
            <a:ext cx="2130873" cy="628993"/>
          </a:xfrm>
          <a:prstGeom prst="rect">
            <a:avLst/>
          </a:prstGeom>
          <a:noFill/>
          <a:ln w="9525" algn="ctr">
            <a:noFill/>
            <a:miter lim="800000"/>
            <a:headEnd/>
            <a:tailEnd/>
          </a:ln>
          <a:effectLst/>
        </p:spPr>
        <p:txBody>
          <a:bodyPr wrap="square" lIns="74267" tIns="37135" rIns="74267" bIns="37135" rtlCol="0">
            <a:spAutoFit/>
          </a:bodyPr>
          <a:lstStyle/>
          <a:p>
            <a:pPr algn="ctr"/>
            <a:r>
              <a:rPr lang="ja-JP" altLang="en-US" dirty="0">
                <a:solidFill>
                  <a:srgbClr val="FF0000"/>
                </a:solidFill>
              </a:rPr>
              <a:t>燃料</a:t>
            </a:r>
            <a:endParaRPr lang="en-US" altLang="ja-JP" dirty="0">
              <a:solidFill>
                <a:srgbClr val="FF0000"/>
              </a:solidFill>
            </a:endParaRPr>
          </a:p>
          <a:p>
            <a:pPr algn="ctr"/>
            <a:r>
              <a:rPr lang="ja-JP" altLang="en-US" dirty="0">
                <a:solidFill>
                  <a:srgbClr val="FF0000"/>
                </a:solidFill>
              </a:rPr>
              <a:t>（データ）</a:t>
            </a:r>
            <a:endParaRPr lang="en-US" altLang="ja-JP" dirty="0">
              <a:solidFill>
                <a:srgbClr val="FF0000"/>
              </a:solidFill>
            </a:endParaRPr>
          </a:p>
        </p:txBody>
      </p:sp>
      <p:sp>
        <p:nvSpPr>
          <p:cNvPr id="45" name="テキスト ボックス 44">
            <a:extLst>
              <a:ext uri="{FF2B5EF4-FFF2-40B4-BE49-F238E27FC236}">
                <a16:creationId xmlns:a16="http://schemas.microsoft.com/office/drawing/2014/main" id="{386F8BEB-044E-4A49-9C6B-066A1F0CB71E}"/>
              </a:ext>
            </a:extLst>
          </p:cNvPr>
          <p:cNvSpPr txBox="1"/>
          <p:nvPr/>
        </p:nvSpPr>
        <p:spPr bwMode="auto">
          <a:xfrm>
            <a:off x="8277644" y="4303208"/>
            <a:ext cx="1298233"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行き先</a:t>
            </a:r>
          </a:p>
        </p:txBody>
      </p:sp>
      <p:sp>
        <p:nvSpPr>
          <p:cNvPr id="49" name="テキスト ボックス 48">
            <a:extLst>
              <a:ext uri="{FF2B5EF4-FFF2-40B4-BE49-F238E27FC236}">
                <a16:creationId xmlns:a16="http://schemas.microsoft.com/office/drawing/2014/main" id="{534F25EB-541D-4187-945E-18198BE99C4E}"/>
              </a:ext>
            </a:extLst>
          </p:cNvPr>
          <p:cNvSpPr txBox="1"/>
          <p:nvPr/>
        </p:nvSpPr>
        <p:spPr bwMode="auto">
          <a:xfrm>
            <a:off x="8346027" y="5863228"/>
            <a:ext cx="763877" cy="351994"/>
          </a:xfrm>
          <a:prstGeom prst="rect">
            <a:avLst/>
          </a:prstGeom>
          <a:noFill/>
          <a:ln w="9525" algn="ctr">
            <a:noFill/>
            <a:miter lim="800000"/>
            <a:headEnd/>
            <a:tailEnd/>
          </a:ln>
          <a:effectLst/>
        </p:spPr>
        <p:txBody>
          <a:bodyPr wrap="square" lIns="74267" tIns="37135" rIns="74267" bIns="37135" rtlCol="0">
            <a:spAutoFit/>
          </a:bodyPr>
          <a:lstStyle/>
          <a:p>
            <a:r>
              <a:rPr lang="ja-JP" altLang="en-US" dirty="0">
                <a:solidFill>
                  <a:srgbClr val="FF0000"/>
                </a:solidFill>
              </a:rPr>
              <a:t>標準</a:t>
            </a:r>
          </a:p>
        </p:txBody>
      </p:sp>
      <p:sp>
        <p:nvSpPr>
          <p:cNvPr id="51" name="テキスト ボックス 50">
            <a:extLst>
              <a:ext uri="{FF2B5EF4-FFF2-40B4-BE49-F238E27FC236}">
                <a16:creationId xmlns:a16="http://schemas.microsoft.com/office/drawing/2014/main" id="{B2EC524D-13FD-436C-A392-0F96729C2BB0}"/>
              </a:ext>
            </a:extLst>
          </p:cNvPr>
          <p:cNvSpPr txBox="1"/>
          <p:nvPr/>
        </p:nvSpPr>
        <p:spPr bwMode="auto">
          <a:xfrm>
            <a:off x="9788285" y="5276722"/>
            <a:ext cx="536607" cy="351994"/>
          </a:xfrm>
          <a:prstGeom prst="rect">
            <a:avLst/>
          </a:prstGeom>
          <a:noFill/>
          <a:ln w="9525" algn="ctr">
            <a:noFill/>
            <a:miter lim="800000"/>
            <a:headEnd/>
            <a:tailEnd/>
          </a:ln>
          <a:effectLst/>
        </p:spPr>
        <p:txBody>
          <a:bodyPr wrap="square" lIns="74267" tIns="37135" rIns="74267" bIns="37135" rtlCol="0">
            <a:spAutoFit/>
          </a:bodyPr>
          <a:lstStyle/>
          <a:p>
            <a:r>
              <a:rPr lang="en-US" altLang="ja-JP" b="1" dirty="0">
                <a:solidFill>
                  <a:srgbClr val="FF0000"/>
                </a:solidFill>
              </a:rPr>
              <a:t>AI</a:t>
            </a:r>
          </a:p>
        </p:txBody>
      </p:sp>
    </p:spTree>
    <p:extLst>
      <p:ext uri="{BB962C8B-B14F-4D97-AF65-F5344CB8AC3E}">
        <p14:creationId xmlns:p14="http://schemas.microsoft.com/office/powerpoint/2010/main" val="832851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5">
            <a:extLst>
              <a:ext uri="{FF2B5EF4-FFF2-40B4-BE49-F238E27FC236}">
                <a16:creationId xmlns:a16="http://schemas.microsoft.com/office/drawing/2014/main" id="{7D538D1B-E834-4708-B7DF-B9BA8420D00D}"/>
              </a:ext>
            </a:extLst>
          </p:cNvPr>
          <p:cNvSpPr>
            <a:spLocks noGrp="1"/>
          </p:cNvSpPr>
          <p:nvPr>
            <p:ph idx="1"/>
          </p:nvPr>
        </p:nvSpPr>
        <p:spPr>
          <a:xfrm>
            <a:off x="459513" y="1255630"/>
            <a:ext cx="11353800" cy="1487570"/>
          </a:xfrm>
        </p:spPr>
        <p:txBody>
          <a:bodyPr/>
          <a:lstStyle/>
          <a:p>
            <a:r>
              <a:rPr lang="ja-JP" altLang="en-US" dirty="0"/>
              <a:t>モノや建物を作るときにルールや技術規格があります。</a:t>
            </a:r>
            <a:endParaRPr lang="en-US" altLang="ja-JP" dirty="0"/>
          </a:p>
          <a:p>
            <a:r>
              <a:rPr lang="en-US" altLang="ja-JP" u="sng" dirty="0">
                <a:solidFill>
                  <a:srgbClr val="FF0000"/>
                </a:solidFill>
              </a:rPr>
              <a:t>GIF</a:t>
            </a:r>
            <a:r>
              <a:rPr lang="ja-JP" altLang="en-US" u="sng" dirty="0">
                <a:solidFill>
                  <a:srgbClr val="FF0000"/>
                </a:solidFill>
              </a:rPr>
              <a:t>は、デジタル社会のための連携ルールや技術規格、ひな型</a:t>
            </a:r>
            <a:r>
              <a:rPr lang="ja-JP" altLang="en-US" dirty="0"/>
              <a:t>をまとめたものと考えてください。</a:t>
            </a:r>
            <a:endParaRPr lang="en-US" altLang="ja-JP" dirty="0"/>
          </a:p>
        </p:txBody>
      </p:sp>
      <p:sp>
        <p:nvSpPr>
          <p:cNvPr id="5" name="タイトル 4">
            <a:extLst>
              <a:ext uri="{FF2B5EF4-FFF2-40B4-BE49-F238E27FC236}">
                <a16:creationId xmlns:a16="http://schemas.microsoft.com/office/drawing/2014/main" id="{A12A23DD-DDA5-4A12-BFCD-7D1435C88297}"/>
              </a:ext>
            </a:extLst>
          </p:cNvPr>
          <p:cNvSpPr>
            <a:spLocks noGrp="1"/>
          </p:cNvSpPr>
          <p:nvPr>
            <p:ph type="title"/>
          </p:nvPr>
        </p:nvSpPr>
        <p:spPr/>
        <p:txBody>
          <a:bodyPr/>
          <a:lstStyle/>
          <a:p>
            <a:r>
              <a:rPr lang="ja-JP" altLang="en-US" dirty="0"/>
              <a:t>はじめに</a:t>
            </a:r>
          </a:p>
        </p:txBody>
      </p:sp>
      <p:sp>
        <p:nvSpPr>
          <p:cNvPr id="3" name="スライド番号プレースホルダー 2">
            <a:extLst>
              <a:ext uri="{FF2B5EF4-FFF2-40B4-BE49-F238E27FC236}">
                <a16:creationId xmlns:a16="http://schemas.microsoft.com/office/drawing/2014/main" id="{7A8A27E7-7847-4DF8-8D2F-C40F24EEA643}"/>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pic>
        <p:nvPicPr>
          <p:cNvPr id="7" name="図 6" descr="ダイアグラム&#10;&#10;自動的に生成された説明">
            <a:extLst>
              <a:ext uri="{FF2B5EF4-FFF2-40B4-BE49-F238E27FC236}">
                <a16:creationId xmlns:a16="http://schemas.microsoft.com/office/drawing/2014/main" id="{A71329F5-F66B-49C5-B292-BC466E9101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4455" y="2948494"/>
            <a:ext cx="2403808" cy="1596279"/>
          </a:xfrm>
          <a:prstGeom prst="rect">
            <a:avLst/>
          </a:prstGeom>
        </p:spPr>
      </p:pic>
      <p:pic>
        <p:nvPicPr>
          <p:cNvPr id="8" name="図 7" descr="写真, 空気, 男, 飛行機 が含まれている画像&#10;&#10;自動的に生成された説明">
            <a:extLst>
              <a:ext uri="{FF2B5EF4-FFF2-40B4-BE49-F238E27FC236}">
                <a16:creationId xmlns:a16="http://schemas.microsoft.com/office/drawing/2014/main" id="{B984EF9F-C2E8-477E-9F95-0F4761CF7F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323" y="2814193"/>
            <a:ext cx="2315722" cy="1545021"/>
          </a:xfrm>
          <a:prstGeom prst="rect">
            <a:avLst/>
          </a:prstGeom>
        </p:spPr>
      </p:pic>
      <p:pic>
        <p:nvPicPr>
          <p:cNvPr id="9" name="図 8">
            <a:extLst>
              <a:ext uri="{FF2B5EF4-FFF2-40B4-BE49-F238E27FC236}">
                <a16:creationId xmlns:a16="http://schemas.microsoft.com/office/drawing/2014/main" id="{2F646058-04F1-42A3-A35E-68FBA06C2C77}"/>
              </a:ext>
            </a:extLst>
          </p:cNvPr>
          <p:cNvPicPr>
            <a:picLocks noChangeAspect="1"/>
          </p:cNvPicPr>
          <p:nvPr/>
        </p:nvPicPr>
        <p:blipFill rotWithShape="1">
          <a:blip r:embed="rId4"/>
          <a:srcRect b="6859"/>
          <a:stretch/>
        </p:blipFill>
        <p:spPr>
          <a:xfrm>
            <a:off x="6982223" y="2698098"/>
            <a:ext cx="3798056" cy="1989864"/>
          </a:xfrm>
          <a:prstGeom prst="rect">
            <a:avLst/>
          </a:prstGeom>
        </p:spPr>
      </p:pic>
      <p:sp>
        <p:nvSpPr>
          <p:cNvPr id="10" name="テキスト ボックス 9">
            <a:extLst>
              <a:ext uri="{FF2B5EF4-FFF2-40B4-BE49-F238E27FC236}">
                <a16:creationId xmlns:a16="http://schemas.microsoft.com/office/drawing/2014/main" id="{FCA544DA-08B7-46B5-996D-A8D64AC68B7F}"/>
              </a:ext>
            </a:extLst>
          </p:cNvPr>
          <p:cNvSpPr txBox="1"/>
          <p:nvPr/>
        </p:nvSpPr>
        <p:spPr>
          <a:xfrm>
            <a:off x="1071331" y="4768768"/>
            <a:ext cx="4904600" cy="2031325"/>
          </a:xfrm>
          <a:prstGeom prst="rect">
            <a:avLst/>
          </a:prstGeom>
          <a:noFill/>
        </p:spPr>
        <p:txBody>
          <a:bodyPr wrap="square" rtlCol="0">
            <a:spAutoFit/>
          </a:bodyPr>
          <a:lstStyle/>
          <a:p>
            <a:r>
              <a:rPr kumimoji="1" lang="ja-JP" altLang="en-US" dirty="0"/>
              <a:t>建物や製品や作るには設計の記法、取引ルールは、</a:t>
            </a:r>
            <a:r>
              <a:rPr kumimoji="1" lang="en-US" altLang="ja-JP" dirty="0"/>
              <a:t>100</a:t>
            </a:r>
            <a:r>
              <a:rPr kumimoji="1" lang="ja-JP" altLang="en-US" dirty="0"/>
              <a:t>年以上前から確立しています。</a:t>
            </a:r>
            <a:endParaRPr kumimoji="1" lang="en-US" altLang="ja-JP" dirty="0"/>
          </a:p>
          <a:p>
            <a:r>
              <a:rPr lang="ja-JP" altLang="en-US" dirty="0"/>
              <a:t>そして、モデルプランや部品、取引ルールが用意されてきました。</a:t>
            </a:r>
            <a:endParaRPr lang="en-US" altLang="ja-JP" dirty="0"/>
          </a:p>
          <a:p>
            <a:endParaRPr kumimoji="1" lang="en-US" altLang="ja-JP" dirty="0"/>
          </a:p>
          <a:p>
            <a:r>
              <a:rPr lang="ja-JP" altLang="en-US" dirty="0"/>
              <a:t>このため、大量生産、継続的改善やイノベーションができてきました。</a:t>
            </a:r>
            <a:endParaRPr kumimoji="1" lang="ja-JP" altLang="en-US" dirty="0"/>
          </a:p>
        </p:txBody>
      </p:sp>
      <p:sp>
        <p:nvSpPr>
          <p:cNvPr id="11" name="テキスト ボックス 10">
            <a:extLst>
              <a:ext uri="{FF2B5EF4-FFF2-40B4-BE49-F238E27FC236}">
                <a16:creationId xmlns:a16="http://schemas.microsoft.com/office/drawing/2014/main" id="{661BD5AF-A635-4635-A677-16D7420C32CF}"/>
              </a:ext>
            </a:extLst>
          </p:cNvPr>
          <p:cNvSpPr txBox="1"/>
          <p:nvPr/>
        </p:nvSpPr>
        <p:spPr>
          <a:xfrm>
            <a:off x="6564794" y="4768767"/>
            <a:ext cx="4904600" cy="2031325"/>
          </a:xfrm>
          <a:prstGeom prst="rect">
            <a:avLst/>
          </a:prstGeom>
          <a:noFill/>
        </p:spPr>
        <p:txBody>
          <a:bodyPr wrap="square" rtlCol="0">
            <a:spAutoFit/>
          </a:bodyPr>
          <a:lstStyle/>
          <a:p>
            <a:r>
              <a:rPr kumimoji="1" lang="ja-JP" altLang="en-US" dirty="0"/>
              <a:t>デジタル社会のための設計の記法、取引ルールは、発展途上です。</a:t>
            </a:r>
            <a:endParaRPr kumimoji="1" lang="en-US" altLang="ja-JP" dirty="0"/>
          </a:p>
          <a:p>
            <a:r>
              <a:rPr lang="en-US" altLang="ja-JP" dirty="0"/>
              <a:t>GIF</a:t>
            </a:r>
            <a:r>
              <a:rPr lang="ja-JP" altLang="en-US" dirty="0"/>
              <a:t>は、デジタル社会のモデルプランや部品、連携ルールを提供するものです。</a:t>
            </a:r>
            <a:endParaRPr lang="en-US" altLang="ja-JP" dirty="0"/>
          </a:p>
          <a:p>
            <a:endParaRPr kumimoji="1" lang="en-US" altLang="ja-JP" dirty="0"/>
          </a:p>
          <a:p>
            <a:r>
              <a:rPr lang="ja-JP" altLang="en-US" dirty="0"/>
              <a:t>サービスの広域展開や持続、発展をさせるためには欠かせない基盤です</a:t>
            </a:r>
            <a:endParaRPr kumimoji="1" lang="ja-JP" altLang="en-US" dirty="0"/>
          </a:p>
        </p:txBody>
      </p:sp>
    </p:spTree>
    <p:extLst>
      <p:ext uri="{BB962C8B-B14F-4D97-AF65-F5344CB8AC3E}">
        <p14:creationId xmlns:p14="http://schemas.microsoft.com/office/powerpoint/2010/main" val="41819961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B8F20A7-192A-452A-B9B3-9EE2F87B73DA}"/>
              </a:ext>
            </a:extLst>
          </p:cNvPr>
          <p:cNvSpPr>
            <a:spLocks noGrp="1"/>
          </p:cNvSpPr>
          <p:nvPr>
            <p:ph idx="1"/>
          </p:nvPr>
        </p:nvSpPr>
        <p:spPr>
          <a:xfrm>
            <a:off x="80394" y="1371241"/>
            <a:ext cx="7273157" cy="4815996"/>
          </a:xfrm>
        </p:spPr>
        <p:txBody>
          <a:bodyPr/>
          <a:lstStyle/>
          <a:p>
            <a:r>
              <a:rPr lang="en-US" altLang="ja-JP" dirty="0"/>
              <a:t>GIF</a:t>
            </a:r>
            <a:r>
              <a:rPr lang="ja-JP" altLang="en-US" dirty="0"/>
              <a:t>は、相互運用性を確保するためには、ルールやデータ等、対象を明確にして議論をしていくことが重要と考えており、アーキテクチャの考え方を導入しています。</a:t>
            </a:r>
            <a:endParaRPr lang="en-US" altLang="ja-JP" dirty="0"/>
          </a:p>
          <a:p>
            <a:r>
              <a:rPr lang="ja-JP" altLang="en-US" u="sng" dirty="0">
                <a:solidFill>
                  <a:srgbClr val="FF0000"/>
                </a:solidFill>
              </a:rPr>
              <a:t>「データ環境整備のためのアーキテクチャ管理導入実践ガイドブック」</a:t>
            </a:r>
            <a:r>
              <a:rPr lang="ja-JP" altLang="en-US" dirty="0"/>
              <a:t>に記述方法や検討方法が解説されています。</a:t>
            </a:r>
            <a:endParaRPr lang="en-US" altLang="ja-JP" dirty="0"/>
          </a:p>
        </p:txBody>
      </p:sp>
      <p:sp>
        <p:nvSpPr>
          <p:cNvPr id="3" name="タイトル 2">
            <a:extLst>
              <a:ext uri="{FF2B5EF4-FFF2-40B4-BE49-F238E27FC236}">
                <a16:creationId xmlns:a16="http://schemas.microsoft.com/office/drawing/2014/main" id="{6D8FB06E-A60F-45EB-818A-C3789A150141}"/>
              </a:ext>
            </a:extLst>
          </p:cNvPr>
          <p:cNvSpPr>
            <a:spLocks noGrp="1"/>
          </p:cNvSpPr>
          <p:nvPr>
            <p:ph type="title"/>
          </p:nvPr>
        </p:nvSpPr>
        <p:spPr/>
        <p:txBody>
          <a:bodyPr/>
          <a:lstStyle/>
          <a:p>
            <a:r>
              <a:rPr lang="ja-JP" altLang="en-US" dirty="0"/>
              <a:t>アーキテクチャ</a:t>
            </a:r>
          </a:p>
        </p:txBody>
      </p:sp>
      <p:sp>
        <p:nvSpPr>
          <p:cNvPr id="4" name="スライド番号プレースホルダー 3">
            <a:extLst>
              <a:ext uri="{FF2B5EF4-FFF2-40B4-BE49-F238E27FC236}">
                <a16:creationId xmlns:a16="http://schemas.microsoft.com/office/drawing/2014/main" id="{4207D375-06B4-4741-981B-FB7BE9257BF0}"/>
              </a:ext>
            </a:extLst>
          </p:cNvPr>
          <p:cNvSpPr>
            <a:spLocks noGrp="1"/>
          </p:cNvSpPr>
          <p:nvPr>
            <p:ph type="sldNum" sz="quarter" idx="4"/>
          </p:nvPr>
        </p:nvSpPr>
        <p:spPr>
          <a:xfrm>
            <a:off x="9476960" y="6492875"/>
            <a:ext cx="2715040" cy="365125"/>
          </a:xfrm>
        </p:spPr>
        <p:txBody>
          <a:bodyPr/>
          <a:lstStyle/>
          <a:p>
            <a:fld id="{DFD4F317-19D0-4848-B5EB-5B174DBE8CF9}" type="slidenum">
              <a:rPr lang="ja-JP" altLang="en-US" smtClean="0"/>
              <a:pPr/>
              <a:t>20</a:t>
            </a:fld>
            <a:endParaRPr lang="ja-JP" altLang="en-US"/>
          </a:p>
        </p:txBody>
      </p:sp>
      <p:pic>
        <p:nvPicPr>
          <p:cNvPr id="5" name="図 4">
            <a:extLst>
              <a:ext uri="{FF2B5EF4-FFF2-40B4-BE49-F238E27FC236}">
                <a16:creationId xmlns:a16="http://schemas.microsoft.com/office/drawing/2014/main" id="{98A8802D-EDFB-40FD-BD41-9A91422E383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7353551" y="853440"/>
            <a:ext cx="4758055" cy="6004560"/>
          </a:xfrm>
          <a:prstGeom prst="rect">
            <a:avLst/>
          </a:prstGeom>
        </p:spPr>
      </p:pic>
      <p:sp>
        <p:nvSpPr>
          <p:cNvPr id="9" name="テキスト ボックス 8">
            <a:extLst>
              <a:ext uri="{FF2B5EF4-FFF2-40B4-BE49-F238E27FC236}">
                <a16:creationId xmlns:a16="http://schemas.microsoft.com/office/drawing/2014/main" id="{477DF2E9-5463-4CFF-B968-C594BA12D8DF}"/>
              </a:ext>
            </a:extLst>
          </p:cNvPr>
          <p:cNvSpPr txBox="1"/>
          <p:nvPr/>
        </p:nvSpPr>
        <p:spPr>
          <a:xfrm>
            <a:off x="5088206" y="6478372"/>
            <a:ext cx="2262158" cy="369332"/>
          </a:xfrm>
          <a:prstGeom prst="rect">
            <a:avLst/>
          </a:prstGeom>
          <a:noFill/>
        </p:spPr>
        <p:txBody>
          <a:bodyPr wrap="none" rtlCol="0">
            <a:spAutoFit/>
          </a:bodyPr>
          <a:lstStyle/>
          <a:p>
            <a:r>
              <a:rPr kumimoji="1" lang="ja-JP" altLang="en-US" dirty="0"/>
              <a:t>アーキテクチャの例</a:t>
            </a:r>
          </a:p>
        </p:txBody>
      </p:sp>
    </p:spTree>
    <p:extLst>
      <p:ext uri="{BB962C8B-B14F-4D97-AF65-F5344CB8AC3E}">
        <p14:creationId xmlns:p14="http://schemas.microsoft.com/office/powerpoint/2010/main" val="4838554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D273A41-D0C8-4D57-A722-97C19F51660F}"/>
              </a:ext>
            </a:extLst>
          </p:cNvPr>
          <p:cNvSpPr>
            <a:spLocks noGrp="1"/>
          </p:cNvSpPr>
          <p:nvPr>
            <p:ph idx="1"/>
          </p:nvPr>
        </p:nvSpPr>
        <p:spPr>
          <a:xfrm>
            <a:off x="315310" y="1234611"/>
            <a:ext cx="11729545" cy="4815996"/>
          </a:xfrm>
        </p:spPr>
        <p:txBody>
          <a:bodyPr/>
          <a:lstStyle/>
          <a:p>
            <a:r>
              <a:rPr lang="ja-JP" altLang="en-US" dirty="0"/>
              <a:t>データは組織内で</a:t>
            </a:r>
            <a:r>
              <a:rPr lang="en-US" altLang="ja-JP" dirty="0"/>
              <a:t>100</a:t>
            </a:r>
            <a:r>
              <a:rPr lang="ja-JP" altLang="en-US" dirty="0"/>
              <a:t>年以上使われることも多く、分野横断で使われるものも多いです。そのため、データをシステムの付録とみるのではなく戦略的資産ととらえ、データ管理者を置く組織が増えています。</a:t>
            </a:r>
            <a:endParaRPr lang="en-US" altLang="ja-JP" dirty="0"/>
          </a:p>
          <a:p>
            <a:r>
              <a:rPr lang="en-US" altLang="ja-JP" dirty="0"/>
              <a:t>GIF</a:t>
            </a:r>
            <a:r>
              <a:rPr lang="ja-JP" altLang="en-US" dirty="0"/>
              <a:t>では、データ管理組織の在り方を</a:t>
            </a:r>
            <a:r>
              <a:rPr lang="ja-JP" altLang="en-US" u="sng" dirty="0">
                <a:solidFill>
                  <a:srgbClr val="FF0000"/>
                </a:solidFill>
              </a:rPr>
              <a:t>「データマネジメント実践ガイドブック」</a:t>
            </a:r>
            <a:r>
              <a:rPr lang="ja-JP" altLang="en-US" dirty="0"/>
              <a:t>に、そこで働く個人のスキル管理の仕組みを</a:t>
            </a:r>
            <a:r>
              <a:rPr lang="ja-JP" altLang="en-US" u="sng" dirty="0">
                <a:solidFill>
                  <a:srgbClr val="FF0000"/>
                </a:solidFill>
              </a:rPr>
              <a:t>「データ人材管理実践ガイドブック」</a:t>
            </a:r>
            <a:r>
              <a:rPr lang="ja-JP" altLang="en-US" dirty="0"/>
              <a:t>に示しています。</a:t>
            </a:r>
            <a:endParaRPr lang="en-US" altLang="ja-JP" dirty="0"/>
          </a:p>
        </p:txBody>
      </p:sp>
      <p:sp>
        <p:nvSpPr>
          <p:cNvPr id="3" name="タイトル 2">
            <a:extLst>
              <a:ext uri="{FF2B5EF4-FFF2-40B4-BE49-F238E27FC236}">
                <a16:creationId xmlns:a16="http://schemas.microsoft.com/office/drawing/2014/main" id="{8B68B667-F709-424B-B01B-396C6EF9933D}"/>
              </a:ext>
            </a:extLst>
          </p:cNvPr>
          <p:cNvSpPr>
            <a:spLocks noGrp="1"/>
          </p:cNvSpPr>
          <p:nvPr>
            <p:ph type="title"/>
          </p:nvPr>
        </p:nvSpPr>
        <p:spPr/>
        <p:txBody>
          <a:bodyPr/>
          <a:lstStyle/>
          <a:p>
            <a:r>
              <a:rPr kumimoji="1" lang="ja-JP" altLang="en-US" dirty="0"/>
              <a:t>組織・人材</a:t>
            </a:r>
          </a:p>
        </p:txBody>
      </p:sp>
      <p:sp>
        <p:nvSpPr>
          <p:cNvPr id="4" name="スライド番号プレースホルダー 3">
            <a:extLst>
              <a:ext uri="{FF2B5EF4-FFF2-40B4-BE49-F238E27FC236}">
                <a16:creationId xmlns:a16="http://schemas.microsoft.com/office/drawing/2014/main" id="{9DB5BA0C-1CCB-4C1F-9502-B07CDCDFEBC6}"/>
              </a:ext>
            </a:extLst>
          </p:cNvPr>
          <p:cNvSpPr>
            <a:spLocks noGrp="1"/>
          </p:cNvSpPr>
          <p:nvPr>
            <p:ph type="sldNum" sz="quarter" idx="4"/>
          </p:nvPr>
        </p:nvSpPr>
        <p:spPr/>
        <p:txBody>
          <a:bodyPr/>
          <a:lstStyle/>
          <a:p>
            <a:fld id="{DFD4F317-19D0-4848-B5EB-5B174DBE8CF9}" type="slidenum">
              <a:rPr lang="ja-JP" altLang="en-US" smtClean="0"/>
              <a:pPr/>
              <a:t>21</a:t>
            </a:fld>
            <a:endParaRPr lang="ja-JP" altLang="en-US"/>
          </a:p>
        </p:txBody>
      </p:sp>
      <p:pic>
        <p:nvPicPr>
          <p:cNvPr id="5" name="図 4">
            <a:extLst>
              <a:ext uri="{FF2B5EF4-FFF2-40B4-BE49-F238E27FC236}">
                <a16:creationId xmlns:a16="http://schemas.microsoft.com/office/drawing/2014/main" id="{1EBC9EC8-0FF8-40A1-A092-187925B8A35E}"/>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315310" y="3710127"/>
            <a:ext cx="6286046" cy="3147873"/>
          </a:xfrm>
          <a:prstGeom prst="rect">
            <a:avLst/>
          </a:prstGeom>
        </p:spPr>
      </p:pic>
      <p:sp>
        <p:nvSpPr>
          <p:cNvPr id="6" name="テキスト ボックス 5">
            <a:extLst>
              <a:ext uri="{FF2B5EF4-FFF2-40B4-BE49-F238E27FC236}">
                <a16:creationId xmlns:a16="http://schemas.microsoft.com/office/drawing/2014/main" id="{24C4145F-925A-465A-8AFF-8F856446986D}"/>
              </a:ext>
            </a:extLst>
          </p:cNvPr>
          <p:cNvSpPr txBox="1"/>
          <p:nvPr/>
        </p:nvSpPr>
        <p:spPr>
          <a:xfrm>
            <a:off x="6517274" y="3744930"/>
            <a:ext cx="1338828" cy="646331"/>
          </a:xfrm>
          <a:prstGeom prst="rect">
            <a:avLst/>
          </a:prstGeom>
          <a:noFill/>
        </p:spPr>
        <p:txBody>
          <a:bodyPr wrap="none" rtlCol="0">
            <a:spAutoFit/>
          </a:bodyPr>
          <a:lstStyle/>
          <a:p>
            <a:r>
              <a:rPr kumimoji="1" lang="ja-JP" altLang="en-US" dirty="0"/>
              <a:t>管理の効果</a:t>
            </a:r>
            <a:endParaRPr kumimoji="1" lang="en-US" altLang="ja-JP" dirty="0"/>
          </a:p>
          <a:p>
            <a:r>
              <a:rPr kumimoji="1" lang="ja-JP" altLang="en-US" dirty="0"/>
              <a:t>イメージ</a:t>
            </a:r>
          </a:p>
        </p:txBody>
      </p:sp>
      <p:pic>
        <p:nvPicPr>
          <p:cNvPr id="7" name="図 6">
            <a:extLst>
              <a:ext uri="{FF2B5EF4-FFF2-40B4-BE49-F238E27FC236}">
                <a16:creationId xmlns:a16="http://schemas.microsoft.com/office/drawing/2014/main" id="{B6FC0027-C8A7-498D-8D93-3475F90AB9E4}"/>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bwMode="auto">
          <a:xfrm>
            <a:off x="6739410" y="4819430"/>
            <a:ext cx="5400040" cy="2159000"/>
          </a:xfrm>
          <a:prstGeom prst="rect">
            <a:avLst/>
          </a:prstGeom>
          <a:noFill/>
          <a:ln>
            <a:noFill/>
          </a:ln>
        </p:spPr>
      </p:pic>
      <p:sp>
        <p:nvSpPr>
          <p:cNvPr id="8" name="テキスト ボックス 7">
            <a:extLst>
              <a:ext uri="{FF2B5EF4-FFF2-40B4-BE49-F238E27FC236}">
                <a16:creationId xmlns:a16="http://schemas.microsoft.com/office/drawing/2014/main" id="{0061A4B8-0C45-43AE-9E3C-821146BC3EF6}"/>
              </a:ext>
            </a:extLst>
          </p:cNvPr>
          <p:cNvSpPr txBox="1"/>
          <p:nvPr/>
        </p:nvSpPr>
        <p:spPr>
          <a:xfrm>
            <a:off x="8729702" y="4634764"/>
            <a:ext cx="2031325" cy="369332"/>
          </a:xfrm>
          <a:prstGeom prst="rect">
            <a:avLst/>
          </a:prstGeom>
          <a:noFill/>
        </p:spPr>
        <p:txBody>
          <a:bodyPr wrap="none" rtlCol="0">
            <a:spAutoFit/>
          </a:bodyPr>
          <a:lstStyle/>
          <a:p>
            <a:r>
              <a:rPr kumimoji="1" lang="ja-JP" altLang="en-US" dirty="0"/>
              <a:t>人材管理の仕組み</a:t>
            </a:r>
          </a:p>
        </p:txBody>
      </p:sp>
    </p:spTree>
    <p:extLst>
      <p:ext uri="{BB962C8B-B14F-4D97-AF65-F5344CB8AC3E}">
        <p14:creationId xmlns:p14="http://schemas.microsoft.com/office/powerpoint/2010/main" val="3099430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図 43">
            <a:extLst>
              <a:ext uri="{FF2B5EF4-FFF2-40B4-BE49-F238E27FC236}">
                <a16:creationId xmlns:a16="http://schemas.microsoft.com/office/drawing/2014/main" id="{0B10305C-726C-4312-8012-21BB90698DC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bwMode="auto">
          <a:xfrm>
            <a:off x="6363854" y="3380714"/>
            <a:ext cx="1200150" cy="215795"/>
          </a:xfrm>
          <a:prstGeom prst="rect">
            <a:avLst/>
          </a:prstGeom>
          <a:noFill/>
          <a:ln>
            <a:noFill/>
          </a:ln>
        </p:spPr>
      </p:pic>
      <p:sp>
        <p:nvSpPr>
          <p:cNvPr id="45" name="正方形/長方形 44">
            <a:extLst>
              <a:ext uri="{FF2B5EF4-FFF2-40B4-BE49-F238E27FC236}">
                <a16:creationId xmlns:a16="http://schemas.microsoft.com/office/drawing/2014/main" id="{585DDE3A-8C78-49F4-9901-9A9B22CDA824}"/>
              </a:ext>
            </a:extLst>
          </p:cNvPr>
          <p:cNvSpPr/>
          <p:nvPr/>
        </p:nvSpPr>
        <p:spPr>
          <a:xfrm>
            <a:off x="6363854" y="3565594"/>
            <a:ext cx="5578763" cy="2816723"/>
          </a:xfrm>
          <a:prstGeom prst="rect">
            <a:avLst/>
          </a:prstGeom>
          <a:solidFill>
            <a:schemeClr val="bg1"/>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C63F112B-2887-45D2-9EE2-36A645A3C03F}"/>
              </a:ext>
            </a:extLst>
          </p:cNvPr>
          <p:cNvSpPr>
            <a:spLocks noGrp="1"/>
          </p:cNvSpPr>
          <p:nvPr>
            <p:ph idx="1"/>
          </p:nvPr>
        </p:nvSpPr>
        <p:spPr>
          <a:xfrm>
            <a:off x="472470" y="1371241"/>
            <a:ext cx="5706657" cy="2990552"/>
          </a:xfrm>
        </p:spPr>
        <p:txBody>
          <a:bodyPr/>
          <a:lstStyle/>
          <a:p>
            <a:r>
              <a:rPr kumimoji="1" lang="ja-JP" altLang="en-US" dirty="0"/>
              <a:t>業務やサービスの相互運用性を確保するには、標準的なモデリング手法を活用することが重要になります。</a:t>
            </a:r>
            <a:endParaRPr kumimoji="1" lang="en-US" altLang="ja-JP" dirty="0"/>
          </a:p>
          <a:p>
            <a:r>
              <a:rPr lang="en-US" altLang="ja-JP" dirty="0"/>
              <a:t>GIF</a:t>
            </a:r>
            <a:r>
              <a:rPr lang="ja-JP" altLang="en-US" dirty="0"/>
              <a:t>は、</a:t>
            </a:r>
            <a:r>
              <a:rPr lang="en-US" altLang="ja-JP" dirty="0"/>
              <a:t>BPMN</a:t>
            </a:r>
            <a:r>
              <a:rPr lang="ja-JP" altLang="en-US" dirty="0"/>
              <a:t>をプロセスモデルの検討で活用しています。</a:t>
            </a:r>
            <a:endParaRPr lang="en-US" altLang="ja-JP" dirty="0"/>
          </a:p>
          <a:p>
            <a:r>
              <a:rPr lang="ja-JP" altLang="en-US" dirty="0"/>
              <a:t>機能モデルや制約モデルは</a:t>
            </a:r>
            <a:r>
              <a:rPr lang="en-US" altLang="ja-JP" dirty="0" err="1"/>
              <a:t>Archimate</a:t>
            </a:r>
            <a:r>
              <a:rPr lang="ja-JP" altLang="en-US" dirty="0"/>
              <a:t>🄬の活用を試行中です。</a:t>
            </a:r>
            <a:endParaRPr lang="en-US" altLang="ja-JP" dirty="0"/>
          </a:p>
          <a:p>
            <a:pPr lvl="1"/>
            <a:r>
              <a:rPr kumimoji="1" lang="en-US" altLang="ja-JP" dirty="0" err="1"/>
              <a:t>Archimate</a:t>
            </a:r>
            <a:r>
              <a:rPr kumimoji="1" lang="ja-JP" altLang="en-US" dirty="0"/>
              <a:t>では、ゴール、原則、機能、要求、制約、関係者、実現モジュールなどを関係つけて記述することが可能です。</a:t>
            </a:r>
          </a:p>
        </p:txBody>
      </p:sp>
      <p:sp>
        <p:nvSpPr>
          <p:cNvPr id="3" name="タイトル 2">
            <a:extLst>
              <a:ext uri="{FF2B5EF4-FFF2-40B4-BE49-F238E27FC236}">
                <a16:creationId xmlns:a16="http://schemas.microsoft.com/office/drawing/2014/main" id="{1072D86C-2C0C-4D25-9B7C-FC53B01C4CD7}"/>
              </a:ext>
            </a:extLst>
          </p:cNvPr>
          <p:cNvSpPr>
            <a:spLocks noGrp="1"/>
          </p:cNvSpPr>
          <p:nvPr>
            <p:ph type="title"/>
          </p:nvPr>
        </p:nvSpPr>
        <p:spPr/>
        <p:txBody>
          <a:bodyPr/>
          <a:lstStyle/>
          <a:p>
            <a:r>
              <a:rPr kumimoji="1" lang="ja-JP" altLang="en-US" dirty="0"/>
              <a:t>業務・サービス</a:t>
            </a:r>
          </a:p>
        </p:txBody>
      </p:sp>
      <p:sp>
        <p:nvSpPr>
          <p:cNvPr id="4" name="スライド番号プレースホルダー 3">
            <a:extLst>
              <a:ext uri="{FF2B5EF4-FFF2-40B4-BE49-F238E27FC236}">
                <a16:creationId xmlns:a16="http://schemas.microsoft.com/office/drawing/2014/main" id="{018B8DDA-2808-4226-A616-D85A0A13C982}"/>
              </a:ext>
            </a:extLst>
          </p:cNvPr>
          <p:cNvSpPr>
            <a:spLocks noGrp="1"/>
          </p:cNvSpPr>
          <p:nvPr>
            <p:ph type="sldNum" sz="quarter" idx="4"/>
          </p:nvPr>
        </p:nvSpPr>
        <p:spPr/>
        <p:txBody>
          <a:bodyPr/>
          <a:lstStyle/>
          <a:p>
            <a:fld id="{DFD4F317-19D0-4848-B5EB-5B174DBE8CF9}" type="slidenum">
              <a:rPr lang="ja-JP" altLang="en-US" smtClean="0"/>
              <a:pPr/>
              <a:t>22</a:t>
            </a:fld>
            <a:endParaRPr lang="ja-JP" altLang="en-US"/>
          </a:p>
        </p:txBody>
      </p:sp>
      <p:pic>
        <p:nvPicPr>
          <p:cNvPr id="5" name="図 4">
            <a:extLst>
              <a:ext uri="{FF2B5EF4-FFF2-40B4-BE49-F238E27FC236}">
                <a16:creationId xmlns:a16="http://schemas.microsoft.com/office/drawing/2014/main" id="{A3E7A59B-9D49-4AE2-8CF2-18A65F995A47}"/>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9481503" y="3791233"/>
            <a:ext cx="1255395" cy="607060"/>
          </a:xfrm>
          <a:prstGeom prst="rect">
            <a:avLst/>
          </a:prstGeom>
          <a:noFill/>
          <a:ln>
            <a:noFill/>
          </a:ln>
        </p:spPr>
      </p:pic>
      <p:pic>
        <p:nvPicPr>
          <p:cNvPr id="6" name="図 5">
            <a:extLst>
              <a:ext uri="{FF2B5EF4-FFF2-40B4-BE49-F238E27FC236}">
                <a16:creationId xmlns:a16="http://schemas.microsoft.com/office/drawing/2014/main" id="{543FE401-2F86-4D81-A282-535A0E6667DA}"/>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bwMode="auto">
          <a:xfrm>
            <a:off x="9657398" y="2691837"/>
            <a:ext cx="1282700" cy="626271"/>
          </a:xfrm>
          <a:prstGeom prst="rect">
            <a:avLst/>
          </a:prstGeom>
          <a:noFill/>
          <a:ln>
            <a:noFill/>
          </a:ln>
        </p:spPr>
      </p:pic>
      <p:pic>
        <p:nvPicPr>
          <p:cNvPr id="7" name="図 6">
            <a:extLst>
              <a:ext uri="{FF2B5EF4-FFF2-40B4-BE49-F238E27FC236}">
                <a16:creationId xmlns:a16="http://schemas.microsoft.com/office/drawing/2014/main" id="{0D705591-42E1-4AAA-9596-53B7714EF3C6}"/>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186717" y="1936593"/>
            <a:ext cx="1269365" cy="607060"/>
          </a:xfrm>
          <a:prstGeom prst="rect">
            <a:avLst/>
          </a:prstGeom>
          <a:noFill/>
          <a:ln>
            <a:noFill/>
          </a:ln>
        </p:spPr>
      </p:pic>
      <p:pic>
        <p:nvPicPr>
          <p:cNvPr id="8" name="図 7">
            <a:extLst>
              <a:ext uri="{FF2B5EF4-FFF2-40B4-BE49-F238E27FC236}">
                <a16:creationId xmlns:a16="http://schemas.microsoft.com/office/drawing/2014/main" id="{068C410F-7A10-46AB-A7D8-D2B643ABFFF1}"/>
              </a:ext>
            </a:extLst>
          </p:cNvPr>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8179158" y="2701812"/>
            <a:ext cx="1282700" cy="607060"/>
          </a:xfrm>
          <a:prstGeom prst="rect">
            <a:avLst/>
          </a:prstGeom>
          <a:noFill/>
          <a:ln>
            <a:noFill/>
          </a:ln>
        </p:spPr>
      </p:pic>
      <p:pic>
        <p:nvPicPr>
          <p:cNvPr id="9" name="図 8">
            <a:extLst>
              <a:ext uri="{FF2B5EF4-FFF2-40B4-BE49-F238E27FC236}">
                <a16:creationId xmlns:a16="http://schemas.microsoft.com/office/drawing/2014/main" id="{8CEFE663-ECC0-4425-A773-5DEC6338D3F0}"/>
              </a:ext>
            </a:extLst>
          </p:cNvPr>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6895148" y="2726748"/>
            <a:ext cx="1249045" cy="648335"/>
          </a:xfrm>
          <a:prstGeom prst="rect">
            <a:avLst/>
          </a:prstGeom>
          <a:noFill/>
          <a:ln>
            <a:noFill/>
          </a:ln>
        </p:spPr>
      </p:pic>
      <p:pic>
        <p:nvPicPr>
          <p:cNvPr id="10" name="図 9">
            <a:extLst>
              <a:ext uri="{FF2B5EF4-FFF2-40B4-BE49-F238E27FC236}">
                <a16:creationId xmlns:a16="http://schemas.microsoft.com/office/drawing/2014/main" id="{1B731858-82BF-4A94-8223-741E5B500542}"/>
              </a:ext>
            </a:extLst>
          </p:cNvPr>
          <p:cNvPicPr>
            <a:picLocks noChangeAspect="1"/>
          </p:cNvPicPr>
          <p:nvPr/>
        </p:nvPicPr>
        <p:blipFill>
          <a:blip r:embed="rId8">
            <a:extLst>
              <a:ext uri="{28A0092B-C50C-407E-A947-70E740481C1C}">
                <a14:useLocalDpi xmlns:a14="http://schemas.microsoft.com/office/drawing/2010/main"/>
              </a:ext>
            </a:extLst>
          </a:blip>
          <a:srcRect/>
          <a:stretch>
            <a:fillRect/>
          </a:stretch>
        </p:blipFill>
        <p:spPr bwMode="auto">
          <a:xfrm>
            <a:off x="8271852" y="3808069"/>
            <a:ext cx="1200150" cy="552450"/>
          </a:xfrm>
          <a:prstGeom prst="rect">
            <a:avLst/>
          </a:prstGeom>
          <a:noFill/>
          <a:ln>
            <a:noFill/>
          </a:ln>
        </p:spPr>
      </p:pic>
      <p:pic>
        <p:nvPicPr>
          <p:cNvPr id="11" name="図 10">
            <a:extLst>
              <a:ext uri="{FF2B5EF4-FFF2-40B4-BE49-F238E27FC236}">
                <a16:creationId xmlns:a16="http://schemas.microsoft.com/office/drawing/2014/main" id="{0373B1A7-64BD-409E-BFE0-763B27FCCFB6}"/>
              </a:ext>
            </a:extLst>
          </p:cNvPr>
          <p:cNvPicPr>
            <a:picLocks noChangeAspect="1"/>
          </p:cNvPicPr>
          <p:nvPr/>
        </p:nvPicPr>
        <p:blipFill>
          <a:blip r:embed="rId9">
            <a:extLst>
              <a:ext uri="{28A0092B-C50C-407E-A947-70E740481C1C}">
                <a14:useLocalDpi xmlns:a14="http://schemas.microsoft.com/office/drawing/2010/main"/>
              </a:ext>
            </a:extLst>
          </a:blip>
          <a:srcRect/>
          <a:stretch>
            <a:fillRect/>
          </a:stretch>
        </p:blipFill>
        <p:spPr bwMode="auto">
          <a:xfrm>
            <a:off x="6961662" y="3742973"/>
            <a:ext cx="1235075" cy="655320"/>
          </a:xfrm>
          <a:prstGeom prst="rect">
            <a:avLst/>
          </a:prstGeom>
          <a:noFill/>
          <a:ln>
            <a:noFill/>
          </a:ln>
        </p:spPr>
      </p:pic>
      <p:sp>
        <p:nvSpPr>
          <p:cNvPr id="12" name="Rectangle 2">
            <a:extLst>
              <a:ext uri="{FF2B5EF4-FFF2-40B4-BE49-F238E27FC236}">
                <a16:creationId xmlns:a16="http://schemas.microsoft.com/office/drawing/2014/main" id="{87C2A716-3E7A-4600-B5A9-81F77E540EC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ja-JP" altLang="en-US"/>
          </a:p>
        </p:txBody>
      </p:sp>
      <p:graphicFrame>
        <p:nvGraphicFramePr>
          <p:cNvPr id="13" name="オブジェクト 12">
            <a:extLst>
              <a:ext uri="{FF2B5EF4-FFF2-40B4-BE49-F238E27FC236}">
                <a16:creationId xmlns:a16="http://schemas.microsoft.com/office/drawing/2014/main" id="{AC1A28C8-6FBD-425F-B4B8-CDA17C1B2666}"/>
              </a:ext>
            </a:extLst>
          </p:cNvPr>
          <p:cNvGraphicFramePr>
            <a:graphicFrameLocks noChangeAspect="1"/>
          </p:cNvGraphicFramePr>
          <p:nvPr>
            <p:extLst>
              <p:ext uri="{D42A27DB-BD31-4B8C-83A1-F6EECF244321}">
                <p14:modId xmlns:p14="http://schemas.microsoft.com/office/powerpoint/2010/main" val="2080837258"/>
              </p:ext>
            </p:extLst>
          </p:nvPr>
        </p:nvGraphicFramePr>
        <p:xfrm>
          <a:off x="8225338" y="1227922"/>
          <a:ext cx="1193800" cy="641350"/>
        </p:xfrm>
        <a:graphic>
          <a:graphicData uri="http://schemas.openxmlformats.org/presentationml/2006/ole">
            <mc:AlternateContent xmlns:mc="http://schemas.openxmlformats.org/markup-compatibility/2006">
              <mc:Choice xmlns:v="urn:schemas-microsoft-com:vml" Requires="v">
                <p:oleObj name="ビットマップ イメージ" r:id="rId10" imgW="1219370" imgH="619211" progId="Paint.Picture">
                  <p:embed/>
                </p:oleObj>
              </mc:Choice>
              <mc:Fallback>
                <p:oleObj name="ビットマップ イメージ" r:id="rId10" imgW="1219370" imgH="619211" progId="Paint.Picture">
                  <p:embed/>
                  <p:pic>
                    <p:nvPicPr>
                      <p:cNvPr id="13" name="オブジェクト 12">
                        <a:extLst>
                          <a:ext uri="{FF2B5EF4-FFF2-40B4-BE49-F238E27FC236}">
                            <a16:creationId xmlns:a16="http://schemas.microsoft.com/office/drawing/2014/main" id="{AC1A28C8-6FBD-425F-B4B8-CDA17C1B266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225338" y="1227922"/>
                        <a:ext cx="1193800"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 name="図 13">
            <a:extLst>
              <a:ext uri="{FF2B5EF4-FFF2-40B4-BE49-F238E27FC236}">
                <a16:creationId xmlns:a16="http://schemas.microsoft.com/office/drawing/2014/main" id="{F090FB78-8BC4-4427-A5D3-14C03F6DF532}"/>
              </a:ext>
            </a:extLst>
          </p:cNvPr>
          <p:cNvPicPr>
            <a:picLocks noChangeAspect="1"/>
          </p:cNvPicPr>
          <p:nvPr/>
        </p:nvPicPr>
        <p:blipFill>
          <a:blip r:embed="rId12">
            <a:extLst>
              <a:ext uri="{28A0092B-C50C-407E-A947-70E740481C1C}">
                <a14:useLocalDpi xmlns:a14="http://schemas.microsoft.com/office/drawing/2010/main"/>
              </a:ext>
            </a:extLst>
          </a:blip>
          <a:srcRect/>
          <a:stretch>
            <a:fillRect/>
          </a:stretch>
        </p:blipFill>
        <p:spPr bwMode="auto">
          <a:xfrm>
            <a:off x="10497790" y="4831697"/>
            <a:ext cx="1221740" cy="607060"/>
          </a:xfrm>
          <a:prstGeom prst="rect">
            <a:avLst/>
          </a:prstGeom>
          <a:noFill/>
          <a:ln>
            <a:noFill/>
          </a:ln>
        </p:spPr>
      </p:pic>
      <p:pic>
        <p:nvPicPr>
          <p:cNvPr id="15" name="図 14">
            <a:extLst>
              <a:ext uri="{FF2B5EF4-FFF2-40B4-BE49-F238E27FC236}">
                <a16:creationId xmlns:a16="http://schemas.microsoft.com/office/drawing/2014/main" id="{A3EEC091-26FC-4D32-B685-28A3274C19C2}"/>
              </a:ext>
            </a:extLst>
          </p:cNvPr>
          <p:cNvPicPr>
            <a:picLocks noChangeAspect="1"/>
          </p:cNvPicPr>
          <p:nvPr/>
        </p:nvPicPr>
        <p:blipFill>
          <a:blip r:embed="rId13">
            <a:extLst>
              <a:ext uri="{28A0092B-C50C-407E-A947-70E740481C1C}">
                <a14:useLocalDpi xmlns:a14="http://schemas.microsoft.com/office/drawing/2010/main"/>
              </a:ext>
            </a:extLst>
          </a:blip>
          <a:srcRect/>
          <a:stretch>
            <a:fillRect/>
          </a:stretch>
        </p:blipFill>
        <p:spPr bwMode="auto">
          <a:xfrm>
            <a:off x="10497790" y="5575922"/>
            <a:ext cx="1228090" cy="600710"/>
          </a:xfrm>
          <a:prstGeom prst="rect">
            <a:avLst/>
          </a:prstGeom>
          <a:noFill/>
          <a:ln>
            <a:noFill/>
          </a:ln>
        </p:spPr>
      </p:pic>
      <p:pic>
        <p:nvPicPr>
          <p:cNvPr id="16" name="図 15">
            <a:extLst>
              <a:ext uri="{FF2B5EF4-FFF2-40B4-BE49-F238E27FC236}">
                <a16:creationId xmlns:a16="http://schemas.microsoft.com/office/drawing/2014/main" id="{06980C43-CD65-43D7-B429-F6A152DB3E2F}"/>
              </a:ext>
            </a:extLst>
          </p:cNvPr>
          <p:cNvPicPr>
            <a:picLocks noChangeAspect="1"/>
          </p:cNvPicPr>
          <p:nvPr/>
        </p:nvPicPr>
        <p:blipFill>
          <a:blip r:embed="rId14">
            <a:extLst>
              <a:ext uri="{28A0092B-C50C-407E-A947-70E740481C1C}">
                <a14:useLocalDpi xmlns:a14="http://schemas.microsoft.com/office/drawing/2010/main"/>
              </a:ext>
            </a:extLst>
          </a:blip>
          <a:srcRect/>
          <a:stretch>
            <a:fillRect/>
          </a:stretch>
        </p:blipFill>
        <p:spPr bwMode="auto">
          <a:xfrm>
            <a:off x="8873563" y="5547357"/>
            <a:ext cx="1249045" cy="600710"/>
          </a:xfrm>
          <a:prstGeom prst="rect">
            <a:avLst/>
          </a:prstGeom>
          <a:noFill/>
          <a:ln>
            <a:noFill/>
          </a:ln>
        </p:spPr>
      </p:pic>
      <p:pic>
        <p:nvPicPr>
          <p:cNvPr id="17" name="図 16">
            <a:extLst>
              <a:ext uri="{FF2B5EF4-FFF2-40B4-BE49-F238E27FC236}">
                <a16:creationId xmlns:a16="http://schemas.microsoft.com/office/drawing/2014/main" id="{86D7D77E-6B9E-4DC1-B17D-444C09AF2977}"/>
              </a:ext>
            </a:extLst>
          </p:cNvPr>
          <p:cNvPicPr>
            <a:picLocks noChangeAspect="1"/>
          </p:cNvPicPr>
          <p:nvPr/>
        </p:nvPicPr>
        <p:blipFill>
          <a:blip r:embed="rId15">
            <a:extLst>
              <a:ext uri="{28A0092B-C50C-407E-A947-70E740481C1C}">
                <a14:useLocalDpi xmlns:a14="http://schemas.microsoft.com/office/drawing/2010/main"/>
              </a:ext>
            </a:extLst>
          </a:blip>
          <a:srcRect/>
          <a:stretch>
            <a:fillRect/>
          </a:stretch>
        </p:blipFill>
        <p:spPr bwMode="auto">
          <a:xfrm>
            <a:off x="7533323" y="5570087"/>
            <a:ext cx="1221740" cy="600710"/>
          </a:xfrm>
          <a:prstGeom prst="rect">
            <a:avLst/>
          </a:prstGeom>
          <a:noFill/>
          <a:ln>
            <a:noFill/>
          </a:ln>
        </p:spPr>
      </p:pic>
      <p:pic>
        <p:nvPicPr>
          <p:cNvPr id="18" name="図 17">
            <a:extLst>
              <a:ext uri="{FF2B5EF4-FFF2-40B4-BE49-F238E27FC236}">
                <a16:creationId xmlns:a16="http://schemas.microsoft.com/office/drawing/2014/main" id="{9279FAA9-F2AC-4B6B-B534-D482A4076512}"/>
              </a:ext>
            </a:extLst>
          </p:cNvPr>
          <p:cNvPicPr>
            <a:picLocks noChangeAspect="1"/>
          </p:cNvPicPr>
          <p:nvPr/>
        </p:nvPicPr>
        <p:blipFill>
          <a:blip r:embed="rId16">
            <a:extLst>
              <a:ext uri="{28A0092B-C50C-407E-A947-70E740481C1C}">
                <a14:useLocalDpi xmlns:a14="http://schemas.microsoft.com/office/drawing/2010/main"/>
              </a:ext>
            </a:extLst>
          </a:blip>
          <a:srcRect/>
          <a:stretch>
            <a:fillRect/>
          </a:stretch>
        </p:blipFill>
        <p:spPr bwMode="auto">
          <a:xfrm>
            <a:off x="8253146" y="4831697"/>
            <a:ext cx="1235075" cy="593725"/>
          </a:xfrm>
          <a:prstGeom prst="rect">
            <a:avLst/>
          </a:prstGeom>
          <a:noFill/>
          <a:ln>
            <a:noFill/>
          </a:ln>
        </p:spPr>
      </p:pic>
      <p:pic>
        <p:nvPicPr>
          <p:cNvPr id="19" name="図 18">
            <a:extLst>
              <a:ext uri="{FF2B5EF4-FFF2-40B4-BE49-F238E27FC236}">
                <a16:creationId xmlns:a16="http://schemas.microsoft.com/office/drawing/2014/main" id="{F769A803-E27C-42CE-B5A0-95AD1E9D0467}"/>
              </a:ext>
            </a:extLst>
          </p:cNvPr>
          <p:cNvPicPr>
            <a:picLocks noChangeAspect="1"/>
          </p:cNvPicPr>
          <p:nvPr/>
        </p:nvPicPr>
        <p:blipFill>
          <a:blip r:embed="rId17">
            <a:extLst>
              <a:ext uri="{28A0092B-C50C-407E-A947-70E740481C1C}">
                <a14:useLocalDpi xmlns:a14="http://schemas.microsoft.com/office/drawing/2010/main"/>
              </a:ext>
            </a:extLst>
          </a:blip>
          <a:srcRect/>
          <a:stretch>
            <a:fillRect/>
          </a:stretch>
        </p:blipFill>
        <p:spPr bwMode="auto">
          <a:xfrm>
            <a:off x="6589231" y="4831697"/>
            <a:ext cx="1207770" cy="600710"/>
          </a:xfrm>
          <a:prstGeom prst="rect">
            <a:avLst/>
          </a:prstGeom>
          <a:noFill/>
          <a:ln>
            <a:noFill/>
          </a:ln>
        </p:spPr>
      </p:pic>
      <p:cxnSp>
        <p:nvCxnSpPr>
          <p:cNvPr id="21" name="直線コネクタ 20">
            <a:extLst>
              <a:ext uri="{FF2B5EF4-FFF2-40B4-BE49-F238E27FC236}">
                <a16:creationId xmlns:a16="http://schemas.microsoft.com/office/drawing/2014/main" id="{91325ACE-2A64-44D2-8BB6-E0BBFF3BFD2D}"/>
              </a:ext>
            </a:extLst>
          </p:cNvPr>
          <p:cNvCxnSpPr>
            <a:cxnSpLocks/>
            <a:stCxn id="18" idx="2"/>
            <a:endCxn id="17" idx="0"/>
          </p:cNvCxnSpPr>
          <p:nvPr/>
        </p:nvCxnSpPr>
        <p:spPr>
          <a:xfrm flipH="1">
            <a:off x="8144193" y="5425422"/>
            <a:ext cx="726491" cy="1446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A97A542A-37A1-408D-B9BB-507FF9D1D7AC}"/>
              </a:ext>
            </a:extLst>
          </p:cNvPr>
          <p:cNvCxnSpPr>
            <a:cxnSpLocks/>
            <a:stCxn id="18" idx="2"/>
            <a:endCxn id="16" idx="0"/>
          </p:cNvCxnSpPr>
          <p:nvPr/>
        </p:nvCxnSpPr>
        <p:spPr>
          <a:xfrm>
            <a:off x="8870684" y="5425422"/>
            <a:ext cx="627402" cy="12193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0E53075E-70E5-4E37-879C-6BE21623C663}"/>
              </a:ext>
            </a:extLst>
          </p:cNvPr>
          <p:cNvCxnSpPr>
            <a:cxnSpLocks/>
            <a:stCxn id="18" idx="3"/>
            <a:endCxn id="14" idx="1"/>
          </p:cNvCxnSpPr>
          <p:nvPr/>
        </p:nvCxnSpPr>
        <p:spPr>
          <a:xfrm>
            <a:off x="9488221" y="5128560"/>
            <a:ext cx="1009569" cy="66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C4546FC2-CFAB-40EF-A2F3-07D957E9A12A}"/>
              </a:ext>
            </a:extLst>
          </p:cNvPr>
          <p:cNvCxnSpPr>
            <a:cxnSpLocks/>
            <a:stCxn id="18" idx="1"/>
            <a:endCxn id="19" idx="3"/>
          </p:cNvCxnSpPr>
          <p:nvPr/>
        </p:nvCxnSpPr>
        <p:spPr>
          <a:xfrm flipH="1">
            <a:off x="7797001" y="5128560"/>
            <a:ext cx="456145" cy="349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62522723-A623-4F83-9458-FBCE0130B82F}"/>
              </a:ext>
            </a:extLst>
          </p:cNvPr>
          <p:cNvCxnSpPr>
            <a:cxnSpLocks/>
            <a:stCxn id="18" idx="3"/>
          </p:cNvCxnSpPr>
          <p:nvPr/>
        </p:nvCxnSpPr>
        <p:spPr>
          <a:xfrm>
            <a:off x="9488221" y="5128560"/>
            <a:ext cx="1009569" cy="4888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3F61ED69-FB4D-4286-BD3A-220AAA7D71A1}"/>
              </a:ext>
            </a:extLst>
          </p:cNvPr>
          <p:cNvCxnSpPr>
            <a:cxnSpLocks/>
            <a:stCxn id="18" idx="0"/>
            <a:endCxn id="11" idx="2"/>
          </p:cNvCxnSpPr>
          <p:nvPr/>
        </p:nvCxnSpPr>
        <p:spPr>
          <a:xfrm flipH="1" flipV="1">
            <a:off x="7579200" y="4398293"/>
            <a:ext cx="1291484"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651B56A-26E6-4514-811F-05B77CCFC2F2}"/>
              </a:ext>
            </a:extLst>
          </p:cNvPr>
          <p:cNvCxnSpPr>
            <a:cxnSpLocks/>
            <a:stCxn id="18" idx="0"/>
            <a:endCxn id="10" idx="2"/>
          </p:cNvCxnSpPr>
          <p:nvPr/>
        </p:nvCxnSpPr>
        <p:spPr>
          <a:xfrm flipV="1">
            <a:off x="8870684" y="4360519"/>
            <a:ext cx="1243" cy="4711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DC7283CE-DBD9-466F-A671-7CB95B822DDC}"/>
              </a:ext>
            </a:extLst>
          </p:cNvPr>
          <p:cNvCxnSpPr>
            <a:cxnSpLocks/>
            <a:stCxn id="18" idx="0"/>
            <a:endCxn id="5" idx="2"/>
          </p:cNvCxnSpPr>
          <p:nvPr/>
        </p:nvCxnSpPr>
        <p:spPr>
          <a:xfrm flipV="1">
            <a:off x="8870684" y="4398293"/>
            <a:ext cx="1238517" cy="4334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97E2C46E-20F8-47AE-8FA0-339DFF24DC25}"/>
              </a:ext>
            </a:extLst>
          </p:cNvPr>
          <p:cNvCxnSpPr>
            <a:cxnSpLocks/>
            <a:stCxn id="8" idx="3"/>
            <a:endCxn id="6" idx="1"/>
          </p:cNvCxnSpPr>
          <p:nvPr/>
        </p:nvCxnSpPr>
        <p:spPr>
          <a:xfrm flipV="1">
            <a:off x="9461858" y="3004973"/>
            <a:ext cx="195540" cy="36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7DB01281-CF11-449E-888F-72591C76FD24}"/>
              </a:ext>
            </a:extLst>
          </p:cNvPr>
          <p:cNvCxnSpPr>
            <a:cxnSpLocks/>
            <a:endCxn id="8" idx="2"/>
          </p:cNvCxnSpPr>
          <p:nvPr/>
        </p:nvCxnSpPr>
        <p:spPr>
          <a:xfrm flipV="1">
            <a:off x="8820508"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9DA229B1-4440-4EAE-BD3F-6EBD1172BDBD}"/>
              </a:ext>
            </a:extLst>
          </p:cNvPr>
          <p:cNvCxnSpPr>
            <a:cxnSpLocks/>
            <a:stCxn id="8" idx="0"/>
            <a:endCxn id="7" idx="2"/>
          </p:cNvCxnSpPr>
          <p:nvPr/>
        </p:nvCxnSpPr>
        <p:spPr>
          <a:xfrm flipV="1">
            <a:off x="8820508" y="2543653"/>
            <a:ext cx="892" cy="1581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68E0A805-0895-42C3-979C-4C89E0FCECD7}"/>
              </a:ext>
            </a:extLst>
          </p:cNvPr>
          <p:cNvCxnSpPr>
            <a:cxnSpLocks/>
            <a:stCxn id="7" idx="0"/>
            <a:endCxn id="13" idx="2"/>
          </p:cNvCxnSpPr>
          <p:nvPr/>
        </p:nvCxnSpPr>
        <p:spPr>
          <a:xfrm flipV="1">
            <a:off x="8821400" y="1869272"/>
            <a:ext cx="838" cy="673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231A915A-088A-459B-85C7-E04E8F4D90FE}"/>
              </a:ext>
            </a:extLst>
          </p:cNvPr>
          <p:cNvCxnSpPr>
            <a:cxnSpLocks/>
          </p:cNvCxnSpPr>
          <p:nvPr/>
        </p:nvCxnSpPr>
        <p:spPr>
          <a:xfrm flipV="1">
            <a:off x="7519670" y="3308872"/>
            <a:ext cx="0" cy="2474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3CF52E7E-5E19-432E-982D-3A397D64D0EE}"/>
              </a:ext>
            </a:extLst>
          </p:cNvPr>
          <p:cNvSpPr txBox="1"/>
          <p:nvPr/>
        </p:nvSpPr>
        <p:spPr>
          <a:xfrm>
            <a:off x="8935481" y="6086061"/>
            <a:ext cx="1173719" cy="261610"/>
          </a:xfrm>
          <a:prstGeom prst="rect">
            <a:avLst/>
          </a:prstGeom>
          <a:noFill/>
        </p:spPr>
        <p:txBody>
          <a:bodyPr wrap="none" rtlCol="0">
            <a:spAutoFit/>
          </a:bodyPr>
          <a:lstStyle/>
          <a:p>
            <a:r>
              <a:rPr kumimoji="1" lang="en-US" altLang="ja-JP" sz="1100" dirty="0"/>
              <a:t>BPMN</a:t>
            </a:r>
            <a:r>
              <a:rPr kumimoji="1" lang="ja-JP" altLang="en-US" sz="1100" dirty="0"/>
              <a:t>で詳細化</a:t>
            </a:r>
          </a:p>
        </p:txBody>
      </p:sp>
    </p:spTree>
    <p:extLst>
      <p:ext uri="{BB962C8B-B14F-4D97-AF65-F5344CB8AC3E}">
        <p14:creationId xmlns:p14="http://schemas.microsoft.com/office/powerpoint/2010/main" val="38914581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9E0800D-9DB2-4034-96BC-D07B1016B9AC}"/>
              </a:ext>
            </a:extLst>
          </p:cNvPr>
          <p:cNvSpPr>
            <a:spLocks noGrp="1"/>
          </p:cNvSpPr>
          <p:nvPr>
            <p:ph idx="1"/>
          </p:nvPr>
        </p:nvSpPr>
        <p:spPr/>
        <p:txBody>
          <a:bodyPr/>
          <a:lstStyle/>
          <a:p>
            <a:r>
              <a:rPr kumimoji="1" lang="ja-JP" altLang="en-US" dirty="0"/>
              <a:t>データ</a:t>
            </a:r>
            <a:r>
              <a:rPr lang="ja-JP" altLang="en-US" dirty="0"/>
              <a:t>の利活用や連携</a:t>
            </a:r>
            <a:r>
              <a:rPr kumimoji="1" lang="ja-JP" altLang="en-US" dirty="0"/>
              <a:t>では、多くの場合、サービス毎にルールを定めているため、新しいサービスを作ろうとする人は、サービス開始前に各サービスのルールを詳細に確認する必要があります。</a:t>
            </a:r>
            <a:endParaRPr kumimoji="1" lang="en-US" altLang="ja-JP" dirty="0"/>
          </a:p>
          <a:p>
            <a:r>
              <a:rPr lang="ja-JP" altLang="en-US" dirty="0"/>
              <a:t>データ提供者は、データ利用ルールを作ろうとしても、関連知識に精通していないとルールを作ることが難しいです。</a:t>
            </a:r>
            <a:endParaRPr lang="en-US" altLang="ja-JP" dirty="0"/>
          </a:p>
          <a:p>
            <a:endParaRPr lang="en-US" altLang="ja-JP" dirty="0"/>
          </a:p>
          <a:p>
            <a:r>
              <a:rPr kumimoji="1" lang="en-US" altLang="ja-JP" dirty="0"/>
              <a:t>GIF</a:t>
            </a:r>
            <a:r>
              <a:rPr lang="ja-JP" altLang="en-US" dirty="0"/>
              <a:t>は、既存の関連ルールや関連</a:t>
            </a:r>
            <a:r>
              <a:rPr lang="ja-JP" altLang="en-US"/>
              <a:t>情報を参考</a:t>
            </a:r>
            <a:r>
              <a:rPr lang="ja-JP" altLang="en-US" dirty="0"/>
              <a:t>にできるように情報を一覧化して確認しやすくしています。政府標準利用規約を</a:t>
            </a:r>
            <a:r>
              <a:rPr lang="ja-JP" altLang="en-US" dirty="0">
                <a:solidFill>
                  <a:srgbClr val="FF0000"/>
                </a:solidFill>
              </a:rPr>
              <a:t>「</a:t>
            </a:r>
            <a:r>
              <a:rPr lang="en-US" altLang="ja-JP" dirty="0">
                <a:solidFill>
                  <a:srgbClr val="FF0000"/>
                </a:solidFill>
              </a:rPr>
              <a:t>GIF</a:t>
            </a:r>
            <a:r>
              <a:rPr lang="ja-JP" altLang="en-US" dirty="0">
                <a:solidFill>
                  <a:srgbClr val="FF0000"/>
                </a:solidFill>
              </a:rPr>
              <a:t>推進に有益なルール等」</a:t>
            </a:r>
            <a:r>
              <a:rPr lang="ja-JP" altLang="en-US" dirty="0"/>
              <a:t>で紹介するとともに、</a:t>
            </a:r>
            <a:r>
              <a:rPr lang="en-US" altLang="ja-JP" dirty="0"/>
              <a:t>API</a:t>
            </a:r>
            <a:r>
              <a:rPr lang="ja-JP" altLang="en-US" dirty="0"/>
              <a:t>利用規約を</a:t>
            </a:r>
            <a:r>
              <a:rPr lang="ja-JP" altLang="en-US" dirty="0">
                <a:solidFill>
                  <a:srgbClr val="FF0000"/>
                </a:solidFill>
              </a:rPr>
              <a:t>「</a:t>
            </a:r>
            <a:r>
              <a:rPr lang="en-US" altLang="ja-JP" dirty="0">
                <a:solidFill>
                  <a:srgbClr val="FF0000"/>
                </a:solidFill>
              </a:rPr>
              <a:t>API</a:t>
            </a:r>
            <a:r>
              <a:rPr lang="ja-JP" altLang="en-US" dirty="0">
                <a:solidFill>
                  <a:srgbClr val="FF0000"/>
                </a:solidFill>
              </a:rPr>
              <a:t>導入実践ガイドブック」</a:t>
            </a:r>
            <a:r>
              <a:rPr lang="ja-JP" altLang="en-US" dirty="0"/>
              <a:t>に例示しています。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CD88E3EA-6047-4233-A26A-A15B550268DA}"/>
              </a:ext>
            </a:extLst>
          </p:cNvPr>
          <p:cNvSpPr>
            <a:spLocks noGrp="1"/>
          </p:cNvSpPr>
          <p:nvPr>
            <p:ph type="title"/>
          </p:nvPr>
        </p:nvSpPr>
        <p:spPr/>
        <p:txBody>
          <a:bodyPr/>
          <a:lstStyle/>
          <a:p>
            <a:r>
              <a:rPr kumimoji="1" lang="ja-JP" altLang="en-US" dirty="0"/>
              <a:t>ルール</a:t>
            </a:r>
          </a:p>
        </p:txBody>
      </p:sp>
      <p:sp>
        <p:nvSpPr>
          <p:cNvPr id="4" name="スライド番号プレースホルダー 3">
            <a:extLst>
              <a:ext uri="{FF2B5EF4-FFF2-40B4-BE49-F238E27FC236}">
                <a16:creationId xmlns:a16="http://schemas.microsoft.com/office/drawing/2014/main" id="{7F0D4DA8-91CA-4BAA-AF0B-39143F9B0BD3}"/>
              </a:ext>
            </a:extLst>
          </p:cNvPr>
          <p:cNvSpPr>
            <a:spLocks noGrp="1"/>
          </p:cNvSpPr>
          <p:nvPr>
            <p:ph type="sldNum" sz="quarter" idx="4"/>
          </p:nvPr>
        </p:nvSpPr>
        <p:spPr/>
        <p:txBody>
          <a:bodyPr/>
          <a:lstStyle/>
          <a:p>
            <a:fld id="{DFD4F317-19D0-4848-B5EB-5B174DBE8CF9}" type="slidenum">
              <a:rPr lang="ja-JP" altLang="en-US" smtClean="0"/>
              <a:pPr/>
              <a:t>23</a:t>
            </a:fld>
            <a:endParaRPr lang="ja-JP" altLang="en-US"/>
          </a:p>
        </p:txBody>
      </p:sp>
    </p:spTree>
    <p:extLst>
      <p:ext uri="{BB962C8B-B14F-4D97-AF65-F5344CB8AC3E}">
        <p14:creationId xmlns:p14="http://schemas.microsoft.com/office/powerpoint/2010/main" val="11231658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926E798-86EC-4B23-BD06-893BF2A7D193}"/>
              </a:ext>
            </a:extLst>
          </p:cNvPr>
          <p:cNvSpPr>
            <a:spLocks noGrp="1"/>
          </p:cNvSpPr>
          <p:nvPr>
            <p:ph idx="1"/>
          </p:nvPr>
        </p:nvSpPr>
        <p:spPr/>
        <p:txBody>
          <a:bodyPr/>
          <a:lstStyle/>
          <a:p>
            <a:r>
              <a:rPr kumimoji="1" lang="ja-JP" altLang="en-US" dirty="0"/>
              <a:t>ルールのひな型がある場合には、それを活用する。</a:t>
            </a:r>
            <a:endParaRPr kumimoji="1" lang="en-US" altLang="ja-JP" dirty="0"/>
          </a:p>
          <a:p>
            <a:pPr lvl="1"/>
            <a:r>
              <a:rPr lang="ja-JP" altLang="en-US" dirty="0"/>
              <a:t>理由</a:t>
            </a:r>
            <a:endParaRPr lang="en-US" altLang="ja-JP" dirty="0"/>
          </a:p>
          <a:p>
            <a:pPr lvl="2"/>
            <a:r>
              <a:rPr kumimoji="1" lang="ja-JP" altLang="en-US" dirty="0"/>
              <a:t>法律専門家が確認している場合が多い</a:t>
            </a:r>
            <a:endParaRPr kumimoji="1" lang="en-US" altLang="ja-JP" dirty="0"/>
          </a:p>
          <a:p>
            <a:pPr lvl="2"/>
            <a:r>
              <a:rPr kumimoji="1" lang="ja-JP" altLang="en-US" dirty="0"/>
              <a:t>既に活用実績があり、課題が解決されている場合が多い</a:t>
            </a:r>
            <a:endParaRPr kumimoji="1" lang="en-US" altLang="ja-JP" dirty="0"/>
          </a:p>
          <a:p>
            <a:pPr lvl="2"/>
            <a:r>
              <a:rPr lang="ja-JP" altLang="en-US" dirty="0"/>
              <a:t>他の組織も参照している場合が多く、ルール確認がしやすい</a:t>
            </a:r>
            <a:endParaRPr lang="en-US" altLang="ja-JP" dirty="0"/>
          </a:p>
          <a:p>
            <a:r>
              <a:rPr kumimoji="1" lang="ja-JP" altLang="en-US" dirty="0"/>
              <a:t>ルールのひな型はできるだけ変更しない。変更する場合は変更点を明確にする。</a:t>
            </a:r>
            <a:endParaRPr kumimoji="1" lang="en-US" altLang="ja-JP" dirty="0"/>
          </a:p>
          <a:p>
            <a:pPr lvl="1"/>
            <a:r>
              <a:rPr lang="ja-JP" altLang="en-US" dirty="0"/>
              <a:t>理由</a:t>
            </a:r>
            <a:endParaRPr lang="en-US" altLang="ja-JP" dirty="0"/>
          </a:p>
          <a:p>
            <a:pPr lvl="2"/>
            <a:r>
              <a:rPr kumimoji="1" lang="ja-JP" altLang="en-US" dirty="0"/>
              <a:t>ひな形の文書を一部でも変更すると、文書全体を確認する必要がでてくる</a:t>
            </a:r>
            <a:endParaRPr kumimoji="1" lang="en-US" altLang="ja-JP" dirty="0"/>
          </a:p>
          <a:p>
            <a:pPr lvl="1"/>
            <a:r>
              <a:rPr lang="ja-JP" altLang="en-US" dirty="0"/>
              <a:t>対策</a:t>
            </a:r>
            <a:endParaRPr lang="en-US" altLang="ja-JP" dirty="0"/>
          </a:p>
          <a:p>
            <a:pPr lvl="2"/>
            <a:r>
              <a:rPr lang="ja-JP" altLang="en-US" dirty="0"/>
              <a:t>付則</a:t>
            </a:r>
            <a:r>
              <a:rPr kumimoji="1" lang="ja-JP" altLang="en-US" dirty="0"/>
              <a:t>などで修正部分を補う</a:t>
            </a:r>
            <a:endParaRPr kumimoji="1" lang="en-US" altLang="ja-JP" dirty="0"/>
          </a:p>
          <a:p>
            <a:pPr lvl="2"/>
            <a:r>
              <a:rPr lang="ja-JP" altLang="en-US" dirty="0"/>
              <a:t>修正点を明確な文書として提示する</a:t>
            </a:r>
            <a:endParaRPr kumimoji="1" lang="ja-JP" altLang="en-US" dirty="0"/>
          </a:p>
        </p:txBody>
      </p:sp>
      <p:sp>
        <p:nvSpPr>
          <p:cNvPr id="3" name="タイトル 2">
            <a:extLst>
              <a:ext uri="{FF2B5EF4-FFF2-40B4-BE49-F238E27FC236}">
                <a16:creationId xmlns:a16="http://schemas.microsoft.com/office/drawing/2014/main" id="{9FAEF0BF-6F83-4183-97F9-AA6667BC0885}"/>
              </a:ext>
            </a:extLst>
          </p:cNvPr>
          <p:cNvSpPr>
            <a:spLocks noGrp="1"/>
          </p:cNvSpPr>
          <p:nvPr>
            <p:ph type="title"/>
          </p:nvPr>
        </p:nvSpPr>
        <p:spPr/>
        <p:txBody>
          <a:bodyPr/>
          <a:lstStyle/>
          <a:p>
            <a:r>
              <a:rPr kumimoji="1" lang="ja-JP" altLang="en-US" dirty="0"/>
              <a:t>ルールの相互運用性のポイント</a:t>
            </a:r>
          </a:p>
        </p:txBody>
      </p:sp>
      <p:sp>
        <p:nvSpPr>
          <p:cNvPr id="4" name="スライド番号プレースホルダー 3">
            <a:extLst>
              <a:ext uri="{FF2B5EF4-FFF2-40B4-BE49-F238E27FC236}">
                <a16:creationId xmlns:a16="http://schemas.microsoft.com/office/drawing/2014/main" id="{152E95BA-D4F4-4C41-B008-B77AF97BEAED}"/>
              </a:ext>
            </a:extLst>
          </p:cNvPr>
          <p:cNvSpPr>
            <a:spLocks noGrp="1"/>
          </p:cNvSpPr>
          <p:nvPr>
            <p:ph type="sldNum" sz="quarter" idx="4"/>
          </p:nvPr>
        </p:nvSpPr>
        <p:spPr/>
        <p:txBody>
          <a:bodyPr/>
          <a:lstStyle/>
          <a:p>
            <a:fld id="{DFD4F317-19D0-4848-B5EB-5B174DBE8CF9}" type="slidenum">
              <a:rPr lang="ja-JP" altLang="en-US" smtClean="0"/>
              <a:pPr/>
              <a:t>24</a:t>
            </a:fld>
            <a:endParaRPr lang="ja-JP" altLang="en-US"/>
          </a:p>
        </p:txBody>
      </p:sp>
    </p:spTree>
    <p:extLst>
      <p:ext uri="{BB962C8B-B14F-4D97-AF65-F5344CB8AC3E}">
        <p14:creationId xmlns:p14="http://schemas.microsoft.com/office/powerpoint/2010/main" val="4150321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BF63BFB-DEAE-47C7-A209-11EA9F4B75C4}"/>
              </a:ext>
            </a:extLst>
          </p:cNvPr>
          <p:cNvSpPr>
            <a:spLocks noGrp="1"/>
          </p:cNvSpPr>
          <p:nvPr>
            <p:ph idx="1"/>
          </p:nvPr>
        </p:nvSpPr>
        <p:spPr>
          <a:xfrm>
            <a:off x="136634" y="1203076"/>
            <a:ext cx="12055366" cy="4815996"/>
          </a:xfrm>
        </p:spPr>
        <p:txBody>
          <a:bodyPr/>
          <a:lstStyle/>
          <a:p>
            <a:r>
              <a:rPr lang="ja-JP" altLang="en-US" sz="1600" dirty="0"/>
              <a:t>共通</a:t>
            </a:r>
            <a:endParaRPr lang="en-US" altLang="ja-JP" sz="1600" dirty="0"/>
          </a:p>
          <a:p>
            <a:pPr lvl="1"/>
            <a:r>
              <a:rPr lang="ja-JP" altLang="ja-JP" sz="1200" dirty="0"/>
              <a:t>政府機関が保有するコード一覧（</a:t>
            </a:r>
            <a:r>
              <a:rPr lang="en-US" altLang="ja-JP" sz="1200" dirty="0"/>
              <a:t>2020</a:t>
            </a:r>
            <a:r>
              <a:rPr lang="ja-JP" altLang="ja-JP" sz="1200" dirty="0"/>
              <a:t>年</a:t>
            </a:r>
            <a:r>
              <a:rPr lang="en-US" altLang="ja-JP" sz="1200" dirty="0"/>
              <a:t>12</a:t>
            </a:r>
            <a:r>
              <a:rPr lang="ja-JP" altLang="ja-JP" sz="1200" dirty="0"/>
              <a:t>月版）</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a:t>
            </a:r>
            <a:r>
              <a:rPr lang="en-US" altLang="ja-JP" sz="1200" dirty="0"/>
              <a:t>1</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ja-JP" altLang="ja-JP" sz="1200" dirty="0"/>
              <a:t>個人情報保護に関する法令・ガイドライン等</a:t>
            </a:r>
            <a:r>
              <a:rPr lang="ja-JP" altLang="en-US" sz="1200" dirty="0"/>
              <a:t>（</a:t>
            </a:r>
            <a:r>
              <a:rPr lang="ja-JP" altLang="ja-JP" sz="1200" dirty="0"/>
              <a:t>個人情報保護委員会</a:t>
            </a:r>
            <a:r>
              <a:rPr lang="ja-JP" altLang="en-US" sz="1200" dirty="0"/>
              <a:t>）</a:t>
            </a:r>
            <a:endParaRPr lang="ja-JP" altLang="ja-JP" sz="1200" dirty="0"/>
          </a:p>
          <a:p>
            <a:r>
              <a:rPr lang="ja-JP" altLang="en-US" sz="1600" dirty="0"/>
              <a:t>オープンデータ</a:t>
            </a:r>
            <a:endParaRPr lang="en-US" altLang="ja-JP" sz="1600" dirty="0"/>
          </a:p>
          <a:p>
            <a:pPr lvl="1"/>
            <a:r>
              <a:rPr lang="ja-JP" altLang="ja-JP" sz="1200" dirty="0"/>
              <a:t>オープンデータ基本指針</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r>
              <a:rPr lang="ja-JP" altLang="ja-JP" sz="1200" dirty="0"/>
              <a:t>　</a:t>
            </a:r>
          </a:p>
          <a:p>
            <a:pPr lvl="1"/>
            <a:r>
              <a:rPr lang="en-US" altLang="ja-JP" sz="1200" dirty="0"/>
              <a:t> </a:t>
            </a:r>
            <a:r>
              <a:rPr lang="ja-JP" altLang="ja-JP" sz="1200" dirty="0"/>
              <a:t>【オープンデータ</a:t>
            </a:r>
            <a:r>
              <a:rPr lang="en-US" altLang="ja-JP" sz="1200" dirty="0"/>
              <a:t>2.0</a:t>
            </a:r>
            <a:r>
              <a:rPr lang="ja-JP" altLang="ja-JP" sz="1200" dirty="0"/>
              <a:t>】官民一体となったデータ流通の促進</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2016</a:t>
            </a:r>
            <a:r>
              <a:rPr lang="ja-JP" altLang="ja-JP" sz="1200" dirty="0"/>
              <a:t>年</a:t>
            </a:r>
            <a:r>
              <a:rPr lang="en-US" altLang="ja-JP" sz="1200" dirty="0"/>
              <a:t>5</a:t>
            </a:r>
            <a:r>
              <a:rPr lang="ja-JP" altLang="ja-JP" sz="1200" dirty="0"/>
              <a:t>月</a:t>
            </a:r>
            <a:r>
              <a:rPr lang="en-US" altLang="ja-JP" sz="1200" dirty="0"/>
              <a:t>20</a:t>
            </a:r>
            <a:r>
              <a:rPr lang="ja-JP" altLang="ja-JP" sz="1200" dirty="0"/>
              <a:t>日</a:t>
            </a:r>
            <a:r>
              <a:rPr lang="ja-JP" altLang="en-US" sz="1200" dirty="0"/>
              <a:t>）</a:t>
            </a:r>
            <a:endParaRPr lang="ja-JP" altLang="ja-JP" sz="1200" dirty="0"/>
          </a:p>
          <a:p>
            <a:pPr lvl="1"/>
            <a:r>
              <a:rPr lang="en-US" altLang="ja-JP" sz="1200" dirty="0"/>
              <a:t> </a:t>
            </a:r>
            <a:r>
              <a:rPr lang="ja-JP" altLang="ja-JP" sz="1200" dirty="0"/>
              <a:t>二次利用の促進のための府省のデータ公開に関する基本的考え方（ガイドライン） </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2015</a:t>
            </a:r>
            <a:r>
              <a:rPr lang="ja-JP" altLang="ja-JP" sz="1200" dirty="0"/>
              <a:t>年</a:t>
            </a:r>
            <a:r>
              <a:rPr lang="en-US" altLang="ja-JP" sz="1200" dirty="0"/>
              <a:t>12</a:t>
            </a:r>
            <a:r>
              <a:rPr lang="ja-JP" altLang="ja-JP" sz="1200" dirty="0"/>
              <a:t>月</a:t>
            </a:r>
            <a:r>
              <a:rPr lang="en-US" altLang="ja-JP" sz="1200" dirty="0"/>
              <a:t>24</a:t>
            </a:r>
            <a:r>
              <a:rPr lang="ja-JP" altLang="ja-JP" sz="1200" dirty="0"/>
              <a:t>日</a:t>
            </a:r>
            <a:r>
              <a:rPr lang="ja-JP" altLang="en-US" sz="1200" dirty="0"/>
              <a:t>）</a:t>
            </a:r>
            <a:endParaRPr lang="ja-JP" altLang="ja-JP" sz="1200" dirty="0"/>
          </a:p>
          <a:p>
            <a:pPr lvl="1"/>
            <a:r>
              <a:rPr lang="ja-JP" altLang="ja-JP" sz="1200" dirty="0"/>
              <a:t>・政府標準利用規約（第</a:t>
            </a:r>
            <a:r>
              <a:rPr lang="en-US" altLang="ja-JP" sz="1200" dirty="0"/>
              <a:t>2.0</a:t>
            </a:r>
            <a:r>
              <a:rPr lang="ja-JP" altLang="ja-JP" sz="1200" dirty="0"/>
              <a:t>版）</a:t>
            </a:r>
          </a:p>
          <a:p>
            <a:pPr lvl="1"/>
            <a:r>
              <a:rPr lang="ja-JP" altLang="ja-JP" sz="1200" dirty="0"/>
              <a:t>・数値（表）、文章、地理空間情報のデータ作成に当たっての留意事項</a:t>
            </a:r>
          </a:p>
          <a:p>
            <a:pPr lvl="1"/>
            <a:r>
              <a:rPr lang="en-US" altLang="ja-JP" sz="1200" dirty="0"/>
              <a:t> </a:t>
            </a:r>
            <a:r>
              <a:rPr lang="ja-JP" altLang="ja-JP" sz="1200" dirty="0"/>
              <a:t>統計表における機械判読可能なデータの表記方法の統一ルール</a:t>
            </a:r>
            <a:r>
              <a:rPr lang="ja-JP" altLang="en-US" sz="1200" dirty="0"/>
              <a:t>（</a:t>
            </a:r>
            <a:r>
              <a:rPr lang="ja-JP" altLang="ja-JP" sz="1200" dirty="0"/>
              <a:t>総務省　</a:t>
            </a:r>
            <a:r>
              <a:rPr lang="en-US" altLang="ja-JP" sz="1200" dirty="0"/>
              <a:t>2020</a:t>
            </a:r>
            <a:r>
              <a:rPr lang="ja-JP" altLang="ja-JP" sz="1200" dirty="0"/>
              <a:t>年</a:t>
            </a:r>
            <a:r>
              <a:rPr lang="en-US" altLang="ja-JP" sz="1200" dirty="0"/>
              <a:t>12</a:t>
            </a:r>
            <a:r>
              <a:rPr lang="ja-JP" altLang="ja-JP" sz="1200" dirty="0"/>
              <a:t>月</a:t>
            </a:r>
            <a:r>
              <a:rPr lang="en-US" altLang="ja-JP" sz="1200" dirty="0"/>
              <a:t>18</a:t>
            </a:r>
            <a:r>
              <a:rPr lang="ja-JP" altLang="ja-JP" sz="1200" dirty="0"/>
              <a:t>日　</a:t>
            </a:r>
            <a:r>
              <a:rPr lang="ja-JP" altLang="en-US" sz="1200" dirty="0"/>
              <a:t>）</a:t>
            </a:r>
            <a:endParaRPr lang="ja-JP" altLang="ja-JP" sz="1200" dirty="0"/>
          </a:p>
          <a:p>
            <a:pPr lvl="1"/>
            <a:r>
              <a:rPr lang="ja-JP" altLang="ja-JP" sz="1200" dirty="0"/>
              <a:t>地方公共団体オープンデータ推進ガイドライン</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オープンデータをはじめよう～地方公共団体のための最初の手引書～</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年６月</a:t>
            </a:r>
            <a:r>
              <a:rPr lang="en-US" altLang="ja-JP" sz="1200" dirty="0"/>
              <a:t>15</a:t>
            </a:r>
            <a:r>
              <a:rPr lang="ja-JP" altLang="ja-JP" sz="1200" dirty="0"/>
              <a:t>日</a:t>
            </a:r>
            <a:r>
              <a:rPr lang="ja-JP" altLang="en-US" sz="1200" dirty="0"/>
              <a:t>）</a:t>
            </a:r>
            <a:endParaRPr lang="ja-JP" altLang="ja-JP" sz="1200" dirty="0"/>
          </a:p>
          <a:p>
            <a:pPr lvl="1"/>
            <a:r>
              <a:rPr lang="en-US" altLang="ja-JP" sz="1200" dirty="0"/>
              <a:t> </a:t>
            </a:r>
            <a:r>
              <a:rPr lang="ja-JP" altLang="ja-JP" sz="1200" dirty="0"/>
              <a:t>はじめてみよう！地方版オープンデータ官民ラウンドテーブル</a:t>
            </a:r>
            <a:r>
              <a:rPr lang="ja-JP" altLang="en-US" sz="1200" dirty="0"/>
              <a:t>（</a:t>
            </a:r>
            <a:r>
              <a:rPr lang="ja-JP" altLang="ja-JP" sz="1200" dirty="0"/>
              <a:t>内閣官房</a:t>
            </a:r>
            <a:r>
              <a:rPr lang="en-US" altLang="ja-JP" sz="1200" dirty="0"/>
              <a:t>IT</a:t>
            </a:r>
            <a:r>
              <a:rPr lang="ja-JP" altLang="ja-JP" sz="1200" dirty="0"/>
              <a:t>総合戦略室　</a:t>
            </a:r>
            <a:r>
              <a:rPr lang="en-US" altLang="ja-JP" sz="1200" dirty="0"/>
              <a:t>2021</a:t>
            </a:r>
            <a:r>
              <a:rPr lang="ja-JP" altLang="ja-JP" sz="1200" dirty="0"/>
              <a:t>年１月</a:t>
            </a:r>
            <a:r>
              <a:rPr lang="en-US" altLang="ja-JP" sz="1200" dirty="0"/>
              <a:t>18</a:t>
            </a:r>
            <a:r>
              <a:rPr lang="ja-JP" altLang="ja-JP" sz="1200" dirty="0"/>
              <a:t>日</a:t>
            </a:r>
            <a:r>
              <a:rPr lang="ja-JP" altLang="en-US" sz="1200" dirty="0"/>
              <a:t>）</a:t>
            </a:r>
            <a:endParaRPr lang="ja-JP" altLang="ja-JP" sz="1200" dirty="0"/>
          </a:p>
          <a:p>
            <a:pPr lvl="1"/>
            <a:r>
              <a:rPr lang="ja-JP" altLang="ja-JP" sz="1200" dirty="0"/>
              <a:t>地方公共団体におけるデータ利活用ガイドブック</a:t>
            </a:r>
            <a:r>
              <a:rPr lang="en-US" altLang="ja-JP" sz="1200" dirty="0"/>
              <a:t> Ver.2.0</a:t>
            </a:r>
            <a:r>
              <a:rPr lang="ja-JP" altLang="en-US" sz="1200" dirty="0"/>
              <a:t>（</a:t>
            </a:r>
            <a:r>
              <a:rPr lang="ja-JP" altLang="ja-JP" sz="1200" dirty="0"/>
              <a:t>総務省　</a:t>
            </a:r>
            <a:r>
              <a:rPr lang="en-US" altLang="ja-JP" sz="1200" dirty="0"/>
              <a:t>2019</a:t>
            </a:r>
            <a:r>
              <a:rPr lang="ja-JP" altLang="ja-JP" sz="1200" dirty="0"/>
              <a:t>年</a:t>
            </a:r>
            <a:r>
              <a:rPr lang="en-US" altLang="ja-JP" sz="1200" dirty="0"/>
              <a:t>5</a:t>
            </a:r>
            <a:r>
              <a:rPr lang="ja-JP" altLang="ja-JP" sz="1200" dirty="0"/>
              <a:t>月</a:t>
            </a:r>
            <a:r>
              <a:rPr lang="en-US" altLang="ja-JP" sz="1200" dirty="0"/>
              <a:t>21</a:t>
            </a:r>
            <a:r>
              <a:rPr lang="ja-JP" altLang="ja-JP" sz="1200" dirty="0"/>
              <a:t>日　</a:t>
            </a:r>
            <a:r>
              <a:rPr lang="ja-JP" altLang="en-US" sz="1200" dirty="0"/>
              <a:t>）</a:t>
            </a:r>
            <a:endParaRPr lang="ja-JP" altLang="ja-JP" sz="1200" dirty="0"/>
          </a:p>
          <a:p>
            <a:r>
              <a:rPr lang="ja-JP" altLang="en-US" sz="1600" dirty="0"/>
              <a:t>契約、取り扱い</a:t>
            </a:r>
            <a:endParaRPr lang="en-US" altLang="ja-JP" sz="1600" dirty="0"/>
          </a:p>
          <a:p>
            <a:pPr lvl="1"/>
            <a:r>
              <a:rPr lang="en-US" altLang="ja-JP" sz="1200" dirty="0"/>
              <a:t>AI</a:t>
            </a:r>
            <a:r>
              <a:rPr lang="ja-JP" altLang="ja-JP" sz="1200" dirty="0"/>
              <a:t>・データの利用に関する契約ガイドライン</a:t>
            </a:r>
            <a:r>
              <a:rPr lang="en-US" altLang="ja-JP" sz="1200" dirty="0"/>
              <a:t> 1.1</a:t>
            </a:r>
            <a:r>
              <a:rPr lang="ja-JP" altLang="ja-JP" sz="1200" dirty="0"/>
              <a:t>版</a:t>
            </a:r>
            <a:r>
              <a:rPr lang="en-US" altLang="ja-JP" sz="1200" dirty="0"/>
              <a:t> </a:t>
            </a:r>
            <a:r>
              <a:rPr lang="ja-JP" altLang="en-US" sz="1200" dirty="0"/>
              <a:t>（</a:t>
            </a:r>
            <a:r>
              <a:rPr lang="ja-JP" altLang="ja-JP" sz="1200" dirty="0"/>
              <a:t>経済産業省　</a:t>
            </a:r>
            <a:r>
              <a:rPr lang="en-US" altLang="ja-JP" sz="1200" dirty="0"/>
              <a:t>2019</a:t>
            </a:r>
            <a:r>
              <a:rPr lang="ja-JP" altLang="ja-JP" sz="1200" dirty="0"/>
              <a:t>年</a:t>
            </a:r>
            <a:r>
              <a:rPr lang="en-US" altLang="ja-JP" sz="1200" dirty="0"/>
              <a:t>12</a:t>
            </a:r>
            <a:r>
              <a:rPr lang="ja-JP" altLang="ja-JP" sz="1200" dirty="0"/>
              <a:t>月</a:t>
            </a:r>
            <a:r>
              <a:rPr lang="en-US" altLang="ja-JP" sz="1200" dirty="0"/>
              <a:t>9</a:t>
            </a:r>
            <a:r>
              <a:rPr lang="ja-JP" altLang="ja-JP" sz="1200" dirty="0"/>
              <a:t>日</a:t>
            </a:r>
            <a:r>
              <a:rPr lang="ja-JP" altLang="en-US" sz="1200" dirty="0"/>
              <a:t>）</a:t>
            </a:r>
            <a:endParaRPr lang="ja-JP" altLang="ja-JP" sz="1200" dirty="0"/>
          </a:p>
          <a:p>
            <a:pPr lvl="1"/>
            <a:r>
              <a:rPr lang="ja-JP" altLang="ja-JP" sz="1200" dirty="0"/>
              <a:t>プラットフォームにおけるデータ取扱いルールの実装ガイダンス</a:t>
            </a:r>
            <a:r>
              <a:rPr lang="en-US" altLang="ja-JP" sz="1200" dirty="0"/>
              <a:t> ver1.0</a:t>
            </a:r>
            <a:r>
              <a:rPr lang="ja-JP" altLang="en-US" sz="1200" dirty="0"/>
              <a:t>（</a:t>
            </a:r>
            <a:r>
              <a:rPr lang="ja-JP" altLang="ja-JP" sz="1200" dirty="0"/>
              <a:t>デジタル庁・内閣府知的財産戦略推進事務局　</a:t>
            </a:r>
            <a:r>
              <a:rPr lang="en-US" altLang="ja-JP" sz="1200" dirty="0"/>
              <a:t>2022 </a:t>
            </a:r>
            <a:r>
              <a:rPr lang="ja-JP" altLang="ja-JP" sz="1200" dirty="0"/>
              <a:t>年</a:t>
            </a:r>
            <a:r>
              <a:rPr lang="en-US" altLang="ja-JP" sz="1200" dirty="0"/>
              <a:t>3 </a:t>
            </a:r>
            <a:r>
              <a:rPr lang="ja-JP" altLang="ja-JP" sz="1200" dirty="0"/>
              <a:t>月４日</a:t>
            </a:r>
            <a:r>
              <a:rPr lang="ja-JP" altLang="en-US" sz="1200" dirty="0"/>
              <a:t>）</a:t>
            </a:r>
            <a:endParaRPr lang="ja-JP" altLang="ja-JP" sz="1200" dirty="0"/>
          </a:p>
          <a:p>
            <a:r>
              <a:rPr lang="ja-JP" altLang="en-US" sz="1600" dirty="0"/>
              <a:t>データ利活用</a:t>
            </a:r>
            <a:endParaRPr lang="en-US" altLang="ja-JP" sz="1600" dirty="0"/>
          </a:p>
          <a:p>
            <a:pPr lvl="1"/>
            <a:r>
              <a:rPr lang="ja-JP" altLang="ja-JP" sz="1200" dirty="0"/>
              <a:t>カメラ画像利活用ガイドブック</a:t>
            </a:r>
            <a:r>
              <a:rPr lang="en-US" altLang="ja-JP" sz="1200" dirty="0"/>
              <a:t>ver2.0</a:t>
            </a:r>
            <a:r>
              <a:rPr lang="ja-JP" altLang="en-US" sz="1200" dirty="0"/>
              <a:t>（</a:t>
            </a:r>
            <a:r>
              <a:rPr lang="ja-JP" altLang="ja-JP" sz="1200" dirty="0"/>
              <a:t>総務省・経済産業省　</a:t>
            </a:r>
            <a:r>
              <a:rPr lang="en-US" altLang="ja-JP" sz="1200" dirty="0"/>
              <a:t>2018</a:t>
            </a:r>
            <a:r>
              <a:rPr lang="ja-JP" altLang="ja-JP" sz="1200" dirty="0"/>
              <a:t>年</a:t>
            </a:r>
            <a:r>
              <a:rPr lang="en-US" altLang="ja-JP" sz="1200" dirty="0"/>
              <a:t>3</a:t>
            </a:r>
            <a:r>
              <a:rPr lang="ja-JP" altLang="ja-JP" sz="1200" dirty="0"/>
              <a:t>月</a:t>
            </a:r>
            <a:r>
              <a:rPr lang="en-US" altLang="ja-JP" sz="1200" dirty="0"/>
              <a:t>30</a:t>
            </a:r>
            <a:r>
              <a:rPr lang="ja-JP" altLang="ja-JP" sz="1200" dirty="0"/>
              <a:t>日　</a:t>
            </a:r>
            <a:r>
              <a:rPr lang="ja-JP" altLang="en-US" sz="1200" dirty="0"/>
              <a:t>）</a:t>
            </a:r>
            <a:endParaRPr lang="ja-JP" altLang="ja-JP" sz="1200" dirty="0"/>
          </a:p>
          <a:p>
            <a:pPr lvl="1"/>
            <a:r>
              <a:rPr lang="ja-JP" altLang="ja-JP" sz="1200" dirty="0"/>
              <a:t>データ利活用のてびき（正しいデータ利活用で新たな価値を生み出そう！）</a:t>
            </a:r>
            <a:r>
              <a:rPr lang="ja-JP" altLang="en-US" sz="1200" dirty="0"/>
              <a:t>（</a:t>
            </a:r>
            <a:r>
              <a:rPr lang="ja-JP" altLang="ja-JP" sz="1200" dirty="0"/>
              <a:t>経済産業省　</a:t>
            </a:r>
            <a:r>
              <a:rPr lang="en-US" altLang="ja-JP" sz="1200" dirty="0"/>
              <a:t>2020</a:t>
            </a:r>
            <a:r>
              <a:rPr lang="ja-JP" altLang="ja-JP" sz="1200" dirty="0"/>
              <a:t>年</a:t>
            </a:r>
            <a:r>
              <a:rPr lang="en-US" altLang="ja-JP" sz="1200" dirty="0"/>
              <a:t>6</a:t>
            </a:r>
            <a:r>
              <a:rPr lang="ja-JP" altLang="ja-JP" sz="1200" dirty="0"/>
              <a:t>月</a:t>
            </a:r>
            <a:r>
              <a:rPr lang="en-US" altLang="ja-JP" sz="1200" dirty="0"/>
              <a:t>3</a:t>
            </a:r>
            <a:r>
              <a:rPr lang="ja-JP" altLang="ja-JP" sz="1200" dirty="0"/>
              <a:t>日</a:t>
            </a:r>
            <a:r>
              <a:rPr lang="ja-JP" altLang="en-US" sz="1200" dirty="0"/>
              <a:t>）</a:t>
            </a:r>
            <a:endParaRPr lang="ja-JP" altLang="ja-JP" sz="1200" dirty="0"/>
          </a:p>
          <a:p>
            <a:r>
              <a:rPr lang="en-US" altLang="ja-JP" sz="1600" dirty="0"/>
              <a:t> </a:t>
            </a:r>
            <a:r>
              <a:rPr lang="ja-JP" altLang="en-US" sz="1600" dirty="0"/>
              <a:t>技術仕様</a:t>
            </a:r>
            <a:endParaRPr lang="en-US" altLang="ja-JP" sz="1600" dirty="0"/>
          </a:p>
          <a:p>
            <a:pPr lvl="1"/>
            <a:r>
              <a:rPr lang="ja-JP" altLang="ja-JP" sz="1200" dirty="0"/>
              <a:t>国土交通データプラットフォーム</a:t>
            </a:r>
            <a:r>
              <a:rPr lang="en-US" altLang="ja-JP" sz="1200" dirty="0"/>
              <a:t>ver2.0</a:t>
            </a:r>
            <a:r>
              <a:rPr lang="ja-JP" altLang="en-US" sz="1200" dirty="0"/>
              <a:t>（</a:t>
            </a:r>
            <a:r>
              <a:rPr lang="ja-JP" altLang="ja-JP" sz="1200" dirty="0"/>
              <a:t>国土交通省　</a:t>
            </a:r>
            <a:r>
              <a:rPr lang="en-US" altLang="ja-JP" sz="1200" dirty="0"/>
              <a:t>2021</a:t>
            </a:r>
            <a:r>
              <a:rPr lang="ja-JP" altLang="ja-JP" sz="1200" dirty="0"/>
              <a:t>年</a:t>
            </a:r>
            <a:r>
              <a:rPr lang="en-US" altLang="ja-JP" sz="1200" dirty="0"/>
              <a:t>8</a:t>
            </a:r>
            <a:r>
              <a:rPr lang="ja-JP" altLang="ja-JP" sz="1200" dirty="0"/>
              <a:t>月</a:t>
            </a:r>
            <a:r>
              <a:rPr lang="en-US" altLang="ja-JP" sz="1200" dirty="0"/>
              <a:t>6</a:t>
            </a:r>
            <a:r>
              <a:rPr lang="ja-JP" altLang="ja-JP" sz="1200" dirty="0"/>
              <a:t>日　 </a:t>
            </a:r>
            <a:r>
              <a:rPr lang="ja-JP" altLang="en-US" sz="1200" dirty="0"/>
              <a:t>）</a:t>
            </a:r>
            <a:endParaRPr lang="ja-JP" altLang="ja-JP" sz="1200" dirty="0"/>
          </a:p>
          <a:p>
            <a:endParaRPr lang="ja-JP" altLang="ja-JP" sz="1600" dirty="0"/>
          </a:p>
          <a:p>
            <a:endParaRPr lang="ja-JP" altLang="en-US" sz="1600" dirty="0"/>
          </a:p>
        </p:txBody>
      </p:sp>
      <p:sp>
        <p:nvSpPr>
          <p:cNvPr id="7" name="タイトル 6">
            <a:extLst>
              <a:ext uri="{FF2B5EF4-FFF2-40B4-BE49-F238E27FC236}">
                <a16:creationId xmlns:a16="http://schemas.microsoft.com/office/drawing/2014/main" id="{99638FD5-BB68-4257-A3DF-82EB95DEB27E}"/>
              </a:ext>
            </a:extLst>
          </p:cNvPr>
          <p:cNvSpPr>
            <a:spLocks noGrp="1"/>
          </p:cNvSpPr>
          <p:nvPr>
            <p:ph type="title"/>
          </p:nvPr>
        </p:nvSpPr>
        <p:spPr>
          <a:xfrm>
            <a:off x="838200" y="325630"/>
            <a:ext cx="11353800" cy="978986"/>
          </a:xfrm>
        </p:spPr>
        <p:txBody>
          <a:bodyPr/>
          <a:lstStyle/>
          <a:p>
            <a:r>
              <a:rPr lang="en-US" altLang="ja-JP" dirty="0"/>
              <a:t>GIF</a:t>
            </a:r>
            <a:r>
              <a:rPr lang="ja-JP" altLang="en-US" dirty="0"/>
              <a:t>が紹介する</a:t>
            </a:r>
            <a:r>
              <a:rPr kumimoji="1" lang="ja-JP" altLang="en-US" dirty="0"/>
              <a:t>有用なルール等のリスト</a:t>
            </a:r>
            <a:r>
              <a:rPr kumimoji="1" lang="ja-JP" altLang="en-US" sz="2800" dirty="0"/>
              <a:t>（</a:t>
            </a:r>
            <a:r>
              <a:rPr kumimoji="1" lang="en-US" altLang="ja-JP" sz="2800" dirty="0"/>
              <a:t>2022</a:t>
            </a:r>
            <a:r>
              <a:rPr kumimoji="1" lang="ja-JP" altLang="en-US" sz="2800" dirty="0"/>
              <a:t>年</a:t>
            </a:r>
            <a:r>
              <a:rPr kumimoji="1" lang="en-US" altLang="ja-JP" sz="2800" dirty="0"/>
              <a:t>4</a:t>
            </a:r>
            <a:r>
              <a:rPr kumimoji="1" lang="ja-JP" altLang="en-US" sz="2800" dirty="0"/>
              <a:t>月時点）</a:t>
            </a:r>
            <a:endParaRPr kumimoji="1" lang="ja-JP" altLang="en-US" dirty="0"/>
          </a:p>
        </p:txBody>
      </p:sp>
      <p:sp>
        <p:nvSpPr>
          <p:cNvPr id="4" name="スライド番号プレースホルダー 3">
            <a:extLst>
              <a:ext uri="{FF2B5EF4-FFF2-40B4-BE49-F238E27FC236}">
                <a16:creationId xmlns:a16="http://schemas.microsoft.com/office/drawing/2014/main" id="{67DD0884-FFCE-4941-8A57-E47D5A139D8F}"/>
              </a:ext>
            </a:extLst>
          </p:cNvPr>
          <p:cNvSpPr>
            <a:spLocks noGrp="1"/>
          </p:cNvSpPr>
          <p:nvPr>
            <p:ph type="sldNum" sz="quarter" idx="4"/>
          </p:nvPr>
        </p:nvSpPr>
        <p:spPr/>
        <p:txBody>
          <a:bodyPr/>
          <a:lstStyle/>
          <a:p>
            <a:fld id="{DFD4F317-19D0-4848-B5EB-5B174DBE8CF9}" type="slidenum">
              <a:rPr lang="ja-JP" altLang="en-US" smtClean="0"/>
              <a:pPr/>
              <a:t>25</a:t>
            </a:fld>
            <a:endParaRPr lang="ja-JP" altLang="en-US"/>
          </a:p>
        </p:txBody>
      </p:sp>
    </p:spTree>
    <p:extLst>
      <p:ext uri="{BB962C8B-B14F-4D97-AF65-F5344CB8AC3E}">
        <p14:creationId xmlns:p14="http://schemas.microsoft.com/office/powerpoint/2010/main" val="5100268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22B8F186-117C-4EC9-99F8-E0ED7C44D7E6}"/>
              </a:ext>
            </a:extLst>
          </p:cNvPr>
          <p:cNvSpPr>
            <a:spLocks noGrp="1"/>
          </p:cNvSpPr>
          <p:nvPr>
            <p:ph idx="1"/>
          </p:nvPr>
        </p:nvSpPr>
        <p:spPr>
          <a:xfrm>
            <a:off x="397163" y="1371241"/>
            <a:ext cx="11318499" cy="4815996"/>
          </a:xfrm>
        </p:spPr>
        <p:txBody>
          <a:bodyPr/>
          <a:lstStyle/>
          <a:p>
            <a:r>
              <a:rPr kumimoji="1" lang="ja-JP" altLang="en-US" dirty="0"/>
              <a:t>データに関するルールの検討は、</a:t>
            </a:r>
            <a:r>
              <a:rPr kumimoji="1" lang="en-US" altLang="ja-JP" dirty="0"/>
              <a:t>DFFT</a:t>
            </a:r>
            <a:r>
              <a:rPr kumimoji="1" lang="ja-JP" altLang="en-US" dirty="0"/>
              <a:t>といわれる国際的な枠組みつくりもしています。</a:t>
            </a:r>
            <a:endParaRPr kumimoji="1" lang="en-US" altLang="ja-JP" dirty="0"/>
          </a:p>
          <a:p>
            <a:r>
              <a:rPr lang="ja-JP" altLang="en-US" dirty="0"/>
              <a:t>データを交換するには、データが正しいかどうかといった</a:t>
            </a:r>
            <a:r>
              <a:rPr lang="ja-JP" altLang="en-US" dirty="0">
                <a:solidFill>
                  <a:schemeClr val="accent2"/>
                </a:solidFill>
              </a:rPr>
              <a:t>「データ自体の信頼性」</a:t>
            </a:r>
            <a:r>
              <a:rPr lang="ja-JP" altLang="en-US" dirty="0"/>
              <a:t>、データの取引先が信用できるかといった</a:t>
            </a:r>
            <a:r>
              <a:rPr lang="ja-JP" altLang="en-US" dirty="0">
                <a:solidFill>
                  <a:schemeClr val="accent2"/>
                </a:solidFill>
              </a:rPr>
              <a:t>「データ交換相手の信頼性」</a:t>
            </a:r>
            <a:r>
              <a:rPr lang="ja-JP" altLang="en-US" dirty="0"/>
              <a:t>が重要になります。今後の検討課題になります。</a:t>
            </a:r>
            <a:endParaRPr lang="en-US" altLang="ja-JP" dirty="0"/>
          </a:p>
          <a:p>
            <a:endParaRPr lang="en-US" altLang="ja-JP" dirty="0"/>
          </a:p>
          <a:p>
            <a:r>
              <a:rPr lang="ja-JP" altLang="en-US" dirty="0"/>
              <a:t>国際的な議論では、データは誰のものかというデータ主権の検討が盛んにおこなわれています。さらに最近は、誤情報（</a:t>
            </a:r>
            <a:r>
              <a:rPr lang="en-US" altLang="ja-JP" dirty="0"/>
              <a:t>Misinformation</a:t>
            </a:r>
            <a:r>
              <a:rPr lang="ja-JP" altLang="en-US" dirty="0"/>
              <a:t>）や偽情報（</a:t>
            </a:r>
            <a:r>
              <a:rPr lang="en-US" altLang="ja-JP" dirty="0"/>
              <a:t>Disinformation</a:t>
            </a:r>
            <a:r>
              <a:rPr lang="ja-JP" altLang="en-US" dirty="0"/>
              <a:t>）が注目されてます。今後、ルール検討の一環で検討していきます。</a:t>
            </a:r>
            <a:endParaRPr kumimoji="1" lang="ja-JP" altLang="en-US" dirty="0"/>
          </a:p>
        </p:txBody>
      </p:sp>
      <p:sp>
        <p:nvSpPr>
          <p:cNvPr id="3" name="タイトル 2">
            <a:extLst>
              <a:ext uri="{FF2B5EF4-FFF2-40B4-BE49-F238E27FC236}">
                <a16:creationId xmlns:a16="http://schemas.microsoft.com/office/drawing/2014/main" id="{5232F6DC-F33A-4046-8DCE-B7485EEE2912}"/>
              </a:ext>
            </a:extLst>
          </p:cNvPr>
          <p:cNvSpPr>
            <a:spLocks noGrp="1"/>
          </p:cNvSpPr>
          <p:nvPr>
            <p:ph type="title"/>
          </p:nvPr>
        </p:nvSpPr>
        <p:spPr/>
        <p:txBody>
          <a:bodyPr/>
          <a:lstStyle/>
          <a:p>
            <a:r>
              <a:rPr kumimoji="1" lang="en-US" altLang="ja-JP" dirty="0"/>
              <a:t>DFFT</a:t>
            </a:r>
            <a:r>
              <a:rPr kumimoji="1" lang="ja-JP" altLang="en-US" dirty="0"/>
              <a:t>（</a:t>
            </a:r>
            <a:r>
              <a:rPr kumimoji="1" lang="en-US" altLang="ja-JP" dirty="0"/>
              <a:t>Data Free Flow with Trust</a:t>
            </a:r>
            <a:r>
              <a:rPr kumimoji="1" lang="ja-JP" altLang="en-US" dirty="0"/>
              <a:t>）</a:t>
            </a:r>
          </a:p>
        </p:txBody>
      </p:sp>
      <p:sp>
        <p:nvSpPr>
          <p:cNvPr id="4" name="スライド番号プレースホルダー 3">
            <a:extLst>
              <a:ext uri="{FF2B5EF4-FFF2-40B4-BE49-F238E27FC236}">
                <a16:creationId xmlns:a16="http://schemas.microsoft.com/office/drawing/2014/main" id="{A73E7BE5-443F-4E96-9F6D-57533867CC9A}"/>
              </a:ext>
            </a:extLst>
          </p:cNvPr>
          <p:cNvSpPr>
            <a:spLocks noGrp="1"/>
          </p:cNvSpPr>
          <p:nvPr>
            <p:ph type="sldNum" sz="quarter" idx="4"/>
          </p:nvPr>
        </p:nvSpPr>
        <p:spPr/>
        <p:txBody>
          <a:bodyPr/>
          <a:lstStyle/>
          <a:p>
            <a:fld id="{DFD4F317-19D0-4848-B5EB-5B174DBE8CF9}" type="slidenum">
              <a:rPr lang="ja-JP" altLang="en-US" smtClean="0"/>
              <a:pPr/>
              <a:t>26</a:t>
            </a:fld>
            <a:endParaRPr lang="ja-JP" altLang="en-US"/>
          </a:p>
        </p:txBody>
      </p:sp>
    </p:spTree>
    <p:extLst>
      <p:ext uri="{BB962C8B-B14F-4D97-AF65-F5344CB8AC3E}">
        <p14:creationId xmlns:p14="http://schemas.microsoft.com/office/powerpoint/2010/main" val="32962010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190931-A293-434E-B219-D0C24834260B}"/>
              </a:ext>
            </a:extLst>
          </p:cNvPr>
          <p:cNvSpPr>
            <a:spLocks noGrp="1"/>
          </p:cNvSpPr>
          <p:nvPr>
            <p:ph idx="1"/>
          </p:nvPr>
        </p:nvSpPr>
        <p:spPr>
          <a:xfrm>
            <a:off x="838200" y="1371240"/>
            <a:ext cx="11353800" cy="5486759"/>
          </a:xfrm>
        </p:spPr>
        <p:txBody>
          <a:bodyPr/>
          <a:lstStyle/>
          <a:p>
            <a:r>
              <a:rPr lang="ja-JP" altLang="en-US" dirty="0"/>
              <a:t>ポイント１：ステークホルダーの懸念・不安</a:t>
            </a:r>
            <a:r>
              <a:rPr lang="en-US" altLang="ja-JP" dirty="0"/>
              <a:t>(</a:t>
            </a:r>
            <a:r>
              <a:rPr lang="ja-JP" altLang="en-US" dirty="0"/>
              <a:t>＝リスク</a:t>
            </a:r>
            <a:r>
              <a:rPr lang="en-US" altLang="ja-JP" dirty="0"/>
              <a:t>)</a:t>
            </a:r>
            <a:r>
              <a:rPr lang="ja-JP" altLang="en-US" dirty="0"/>
              <a:t>を把握し、その程度に応じた対応方針を決定。懸念・不安を払拭するた めに</a:t>
            </a:r>
            <a:r>
              <a:rPr lang="en-US" altLang="ja-JP" dirty="0"/>
              <a:t>PF</a:t>
            </a:r>
            <a:r>
              <a:rPr lang="ja-JP" altLang="en-US" dirty="0"/>
              <a:t>におけるデータ流通の際の①確認事項と、その②実行手段を例示</a:t>
            </a:r>
            <a:endParaRPr lang="en-US" altLang="ja-JP" dirty="0"/>
          </a:p>
          <a:p>
            <a:pPr lvl="1"/>
            <a:r>
              <a:rPr lang="ja-JP" altLang="en-US" dirty="0"/>
              <a:t>懸念・不安に応じたコントローラビリティを確保</a:t>
            </a:r>
            <a:endParaRPr lang="en-US" altLang="ja-JP" dirty="0"/>
          </a:p>
          <a:p>
            <a:r>
              <a:rPr lang="ja-JP" altLang="en-US" dirty="0"/>
              <a:t>ポイント</a:t>
            </a:r>
            <a:r>
              <a:rPr lang="en-US" altLang="ja-JP" dirty="0"/>
              <a:t>2</a:t>
            </a:r>
            <a:r>
              <a:rPr lang="ja-JP" altLang="en-US" dirty="0"/>
              <a:t>：リスクの程度に応じ、ルールを設計</a:t>
            </a:r>
            <a:endParaRPr lang="en-US" altLang="ja-JP" dirty="0"/>
          </a:p>
          <a:p>
            <a:pPr lvl="1"/>
            <a:r>
              <a:rPr lang="ja-JP" altLang="en-US" dirty="0"/>
              <a:t>リスクが高い場合は実行手段を義務化、低い場合は当事者に採否を任せる </a:t>
            </a:r>
            <a:endParaRPr lang="en-US" altLang="ja-JP" dirty="0"/>
          </a:p>
          <a:p>
            <a:r>
              <a:rPr lang="ja-JP" altLang="en-US" dirty="0"/>
              <a:t>ポイント</a:t>
            </a:r>
            <a:r>
              <a:rPr lang="en-US" altLang="ja-JP" dirty="0"/>
              <a:t>3</a:t>
            </a:r>
            <a:r>
              <a:rPr lang="ja-JP" altLang="en-US" dirty="0"/>
              <a:t>：</a:t>
            </a:r>
            <a:r>
              <a:rPr lang="en-US" altLang="ja-JP" dirty="0"/>
              <a:t>PF</a:t>
            </a:r>
            <a:r>
              <a:rPr lang="ja-JP" altLang="en-US" dirty="0"/>
              <a:t>への参加資格管理により、ガバナンスを確保</a:t>
            </a:r>
            <a:endParaRPr lang="en-US" altLang="ja-JP" dirty="0"/>
          </a:p>
          <a:p>
            <a:pPr lvl="1"/>
            <a:r>
              <a:rPr lang="ja-JP" altLang="en-US" dirty="0"/>
              <a:t>参加資格審査やルール運用状況確認の方法・ペナルティを設計</a:t>
            </a:r>
            <a:endParaRPr lang="en-US" altLang="ja-JP" dirty="0"/>
          </a:p>
          <a:p>
            <a:r>
              <a:rPr lang="ja-JP" altLang="en-US" dirty="0"/>
              <a:t>ポイント</a:t>
            </a:r>
            <a:r>
              <a:rPr lang="en-US" altLang="ja-JP" dirty="0"/>
              <a:t>4</a:t>
            </a:r>
            <a:r>
              <a:rPr lang="ja-JP" altLang="en-US" dirty="0"/>
              <a:t>：ルールをアジャイルに更新</a:t>
            </a:r>
            <a:endParaRPr lang="en-US" altLang="ja-JP" dirty="0"/>
          </a:p>
          <a:p>
            <a:pPr lvl="1"/>
            <a:r>
              <a:rPr lang="ja-JP" altLang="en-US" dirty="0"/>
              <a:t>ルール運用の</a:t>
            </a:r>
            <a:r>
              <a:rPr lang="en-US" altLang="ja-JP" dirty="0"/>
              <a:t>PDCA</a:t>
            </a:r>
            <a:r>
              <a:rPr lang="ja-JP" altLang="en-US" dirty="0"/>
              <a:t>は勿論、環境変化</a:t>
            </a:r>
            <a:r>
              <a:rPr lang="en-US" altLang="ja-JP" dirty="0"/>
              <a:t>(</a:t>
            </a:r>
            <a:r>
              <a:rPr lang="ja-JP" altLang="en-US" dirty="0"/>
              <a:t>技術革新・国際的なデータルールの動向等</a:t>
            </a:r>
            <a:r>
              <a:rPr lang="en-US" altLang="ja-JP" dirty="0"/>
              <a:t>)</a:t>
            </a:r>
            <a:r>
              <a:rPr lang="ja-JP" altLang="en-US" dirty="0"/>
              <a:t>に応じリスクの再把握も必要</a:t>
            </a:r>
            <a:endParaRPr kumimoji="1" lang="ja-JP" altLang="en-US" dirty="0"/>
          </a:p>
        </p:txBody>
      </p:sp>
      <p:sp>
        <p:nvSpPr>
          <p:cNvPr id="3" name="タイトル 2">
            <a:extLst>
              <a:ext uri="{FF2B5EF4-FFF2-40B4-BE49-F238E27FC236}">
                <a16:creationId xmlns:a16="http://schemas.microsoft.com/office/drawing/2014/main" id="{BC207333-4827-4AAB-98EE-733C4B9E5D35}"/>
              </a:ext>
            </a:extLst>
          </p:cNvPr>
          <p:cNvSpPr>
            <a:spLocks noGrp="1"/>
          </p:cNvSpPr>
          <p:nvPr>
            <p:ph type="title"/>
          </p:nvPr>
        </p:nvSpPr>
        <p:spPr>
          <a:xfrm>
            <a:off x="838200" y="325631"/>
            <a:ext cx="10515600" cy="978986"/>
          </a:xfrm>
        </p:spPr>
        <p:txBody>
          <a:bodyPr/>
          <a:lstStyle/>
          <a:p>
            <a:r>
              <a:rPr lang="ja-JP" altLang="en-US" sz="3200" dirty="0"/>
              <a:t>プラットフォーム</a:t>
            </a:r>
            <a:r>
              <a:rPr lang="en-US" altLang="ja-JP" sz="3200" dirty="0"/>
              <a:t>(PF)</a:t>
            </a:r>
            <a:r>
              <a:rPr lang="ja-JP" altLang="en-US" sz="3200" dirty="0"/>
              <a:t>におけるデータ取扱いルール</a:t>
            </a:r>
            <a:br>
              <a:rPr lang="en-US" altLang="ja-JP" sz="3200" dirty="0"/>
            </a:br>
            <a:r>
              <a:rPr lang="ja-JP" altLang="en-US" sz="3200" dirty="0"/>
              <a:t>の実装ガイダンス</a:t>
            </a:r>
            <a:r>
              <a:rPr lang="en-US" altLang="ja-JP" sz="3200" dirty="0"/>
              <a:t>ver1.0</a:t>
            </a:r>
            <a:endParaRPr kumimoji="1" lang="ja-JP" altLang="en-US" sz="3200" dirty="0"/>
          </a:p>
        </p:txBody>
      </p:sp>
      <p:sp>
        <p:nvSpPr>
          <p:cNvPr id="4" name="スライド番号プレースホルダー 3">
            <a:extLst>
              <a:ext uri="{FF2B5EF4-FFF2-40B4-BE49-F238E27FC236}">
                <a16:creationId xmlns:a16="http://schemas.microsoft.com/office/drawing/2014/main" id="{0F6B42BF-999B-4AA9-9A0C-9079A3F76D5E}"/>
              </a:ext>
            </a:extLst>
          </p:cNvPr>
          <p:cNvSpPr>
            <a:spLocks noGrp="1"/>
          </p:cNvSpPr>
          <p:nvPr>
            <p:ph type="sldNum" sz="quarter" idx="4"/>
          </p:nvPr>
        </p:nvSpPr>
        <p:spPr/>
        <p:txBody>
          <a:bodyPr/>
          <a:lstStyle/>
          <a:p>
            <a:fld id="{DFD4F317-19D0-4848-B5EB-5B174DBE8CF9}" type="slidenum">
              <a:rPr lang="ja-JP" altLang="en-US" smtClean="0"/>
              <a:pPr/>
              <a:t>27</a:t>
            </a:fld>
            <a:endParaRPr lang="ja-JP" altLang="en-US"/>
          </a:p>
        </p:txBody>
      </p:sp>
    </p:spTree>
    <p:extLst>
      <p:ext uri="{BB962C8B-B14F-4D97-AF65-F5344CB8AC3E}">
        <p14:creationId xmlns:p14="http://schemas.microsoft.com/office/powerpoint/2010/main" val="9011185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1B69BF54-1042-47AA-BEB3-1B771EB1E2BA}"/>
              </a:ext>
            </a:extLst>
          </p:cNvPr>
          <p:cNvSpPr>
            <a:spLocks noGrp="1"/>
          </p:cNvSpPr>
          <p:nvPr>
            <p:ph idx="1"/>
          </p:nvPr>
        </p:nvSpPr>
        <p:spPr>
          <a:xfrm>
            <a:off x="838199" y="1371241"/>
            <a:ext cx="10877463" cy="4815996"/>
          </a:xfrm>
        </p:spPr>
        <p:txBody>
          <a:bodyPr/>
          <a:lstStyle/>
          <a:p>
            <a:r>
              <a:rPr kumimoji="1" lang="ja-JP" altLang="en-US" dirty="0"/>
              <a:t>データ連携基盤は</a:t>
            </a:r>
            <a:r>
              <a:rPr lang="ja-JP" altLang="en-US" dirty="0"/>
              <a:t>ビルディングブロックといわれるモジュール群で構成されます。</a:t>
            </a:r>
            <a:r>
              <a:rPr kumimoji="1" lang="ja-JP" altLang="en-US" dirty="0"/>
              <a:t>多くのブロックが提供されますが、オープンな</a:t>
            </a:r>
            <a:r>
              <a:rPr kumimoji="1" lang="en-US" altLang="ja-JP" dirty="0"/>
              <a:t>API</a:t>
            </a:r>
            <a:r>
              <a:rPr kumimoji="1" lang="ja-JP" altLang="en-US" dirty="0"/>
              <a:t>で連携するので自由に組み合わせて使うことができます。</a:t>
            </a:r>
            <a:endParaRPr kumimoji="1" lang="en-US" altLang="ja-JP" dirty="0"/>
          </a:p>
          <a:p>
            <a:pPr lvl="1"/>
            <a:r>
              <a:rPr lang="ja-JP" altLang="en-US" dirty="0"/>
              <a:t>カタログサービス、</a:t>
            </a:r>
            <a:r>
              <a:rPr lang="en-US" altLang="ja-JP" dirty="0"/>
              <a:t>ID</a:t>
            </a:r>
            <a:r>
              <a:rPr lang="ja-JP" altLang="en-US" dirty="0"/>
              <a:t>とアクセスコントロール、データを交換するコネクタ、</a:t>
            </a:r>
            <a:r>
              <a:rPr kumimoji="1" lang="ja-JP" altLang="en-US" dirty="0"/>
              <a:t>データ</a:t>
            </a:r>
            <a:r>
              <a:rPr lang="ja-JP" altLang="en-US" dirty="0"/>
              <a:t>・</a:t>
            </a:r>
            <a:r>
              <a:rPr kumimoji="1" lang="ja-JP" altLang="en-US" dirty="0"/>
              <a:t>クレンジング、データモデル・マッピング、</a:t>
            </a:r>
            <a:r>
              <a:rPr lang="ja-JP" altLang="en-US" dirty="0"/>
              <a:t>課金、契約管理</a:t>
            </a:r>
            <a:endParaRPr lang="en-US" altLang="ja-JP" dirty="0"/>
          </a:p>
          <a:p>
            <a:pPr lvl="1"/>
            <a:r>
              <a:rPr lang="en-US" altLang="ja-JP" dirty="0"/>
              <a:t>API</a:t>
            </a:r>
            <a:r>
              <a:rPr lang="ja-JP" altLang="en-US" dirty="0"/>
              <a:t>で連携するため、そこで流通するデータモデルやデータ品質が重要になります。</a:t>
            </a:r>
            <a:endParaRPr lang="en-US" altLang="ja-JP" dirty="0"/>
          </a:p>
          <a:p>
            <a:pPr lvl="2"/>
            <a:r>
              <a:rPr lang="en-US" altLang="ja-JP" dirty="0"/>
              <a:t>GIF</a:t>
            </a:r>
            <a:r>
              <a:rPr lang="ja-JP" altLang="en-US" dirty="0"/>
              <a:t>はデータの検討を優先して行っているため、プラットフォームの検討は十分できていません。</a:t>
            </a:r>
            <a:endParaRPr kumimoji="1" lang="ja-JP" altLang="en-US" dirty="0"/>
          </a:p>
        </p:txBody>
      </p:sp>
      <p:sp>
        <p:nvSpPr>
          <p:cNvPr id="3" name="タイトル 2">
            <a:extLst>
              <a:ext uri="{FF2B5EF4-FFF2-40B4-BE49-F238E27FC236}">
                <a16:creationId xmlns:a16="http://schemas.microsoft.com/office/drawing/2014/main" id="{16F551A6-26F7-4BF4-B9DF-E60DFB6E774D}"/>
              </a:ext>
            </a:extLst>
          </p:cNvPr>
          <p:cNvSpPr>
            <a:spLocks noGrp="1"/>
          </p:cNvSpPr>
          <p:nvPr>
            <p:ph type="title"/>
          </p:nvPr>
        </p:nvSpPr>
        <p:spPr/>
        <p:txBody>
          <a:bodyPr/>
          <a:lstStyle/>
          <a:p>
            <a:r>
              <a:rPr kumimoji="1" lang="ja-JP" altLang="en-US" dirty="0"/>
              <a:t>プラットフォーム</a:t>
            </a:r>
          </a:p>
        </p:txBody>
      </p:sp>
      <p:sp>
        <p:nvSpPr>
          <p:cNvPr id="4" name="スライド番号プレースホルダー 3">
            <a:extLst>
              <a:ext uri="{FF2B5EF4-FFF2-40B4-BE49-F238E27FC236}">
                <a16:creationId xmlns:a16="http://schemas.microsoft.com/office/drawing/2014/main" id="{037FE653-48D2-429A-BE6C-55247A4D08D2}"/>
              </a:ext>
            </a:extLst>
          </p:cNvPr>
          <p:cNvSpPr>
            <a:spLocks noGrp="1"/>
          </p:cNvSpPr>
          <p:nvPr>
            <p:ph type="sldNum" sz="quarter" idx="4"/>
          </p:nvPr>
        </p:nvSpPr>
        <p:spPr/>
        <p:txBody>
          <a:bodyPr/>
          <a:lstStyle/>
          <a:p>
            <a:fld id="{DFD4F317-19D0-4848-B5EB-5B174DBE8CF9}" type="slidenum">
              <a:rPr lang="ja-JP" altLang="en-US" smtClean="0"/>
              <a:pPr/>
              <a:t>28</a:t>
            </a:fld>
            <a:endParaRPr lang="ja-JP" altLang="en-US" dirty="0"/>
          </a:p>
        </p:txBody>
      </p:sp>
      <p:pic>
        <p:nvPicPr>
          <p:cNvPr id="6" name="グラフィックス 5" descr="車 単色塗りつぶし">
            <a:extLst>
              <a:ext uri="{FF2B5EF4-FFF2-40B4-BE49-F238E27FC236}">
                <a16:creationId xmlns:a16="http://schemas.microsoft.com/office/drawing/2014/main" id="{81A8EC52-6D0C-4DD7-98B7-B25192D87F4F}"/>
              </a:ext>
            </a:extLst>
          </p:cNvPr>
          <p:cNvPicPr>
            <a:picLocks noChangeAspect="1"/>
          </p:cNvPicPr>
          <p:nvPr/>
        </p:nvPicPr>
        <p:blipFill rotWithShape="1">
          <a:blip r:embed="rId2">
            <a:extLst>
              <a:ext uri="{96DAC541-7B7A-43D3-8B79-37D633B846F1}">
                <asvg:svgBlip xmlns:asvg="http://schemas.microsoft.com/office/drawing/2016/SVG/main" r:embed="rId3"/>
              </a:ext>
            </a:extLst>
          </a:blip>
          <a:srcRect t="23558" b="21248"/>
          <a:stretch/>
        </p:blipFill>
        <p:spPr>
          <a:xfrm flipH="1">
            <a:off x="2461490" y="5226267"/>
            <a:ext cx="2645404" cy="1460122"/>
          </a:xfrm>
          <a:prstGeom prst="rect">
            <a:avLst/>
          </a:prstGeom>
        </p:spPr>
      </p:pic>
      <p:sp>
        <p:nvSpPr>
          <p:cNvPr id="7" name="テキスト ボックス 6">
            <a:extLst>
              <a:ext uri="{FF2B5EF4-FFF2-40B4-BE49-F238E27FC236}">
                <a16:creationId xmlns:a16="http://schemas.microsoft.com/office/drawing/2014/main" id="{445B452D-C3ED-474C-B355-2CB5D8845607}"/>
              </a:ext>
            </a:extLst>
          </p:cNvPr>
          <p:cNvSpPr txBox="1"/>
          <p:nvPr/>
        </p:nvSpPr>
        <p:spPr>
          <a:xfrm>
            <a:off x="5106894" y="5303497"/>
            <a:ext cx="5634900" cy="1200329"/>
          </a:xfrm>
          <a:prstGeom prst="rect">
            <a:avLst/>
          </a:prstGeom>
          <a:noFill/>
        </p:spPr>
        <p:txBody>
          <a:bodyPr wrap="square" rtlCol="0">
            <a:spAutoFit/>
          </a:bodyPr>
          <a:lstStyle/>
          <a:p>
            <a:r>
              <a:rPr kumimoji="1" lang="ja-JP" altLang="en-US" dirty="0"/>
              <a:t>自動車が、基本構造を共有化して、タイヤやライトなどを自由に組み合わせたれるのと同じように、データのプラットフォームのビルディングブロックも自由に組み合わせられます。</a:t>
            </a:r>
          </a:p>
        </p:txBody>
      </p:sp>
    </p:spTree>
    <p:extLst>
      <p:ext uri="{BB962C8B-B14F-4D97-AF65-F5344CB8AC3E}">
        <p14:creationId xmlns:p14="http://schemas.microsoft.com/office/powerpoint/2010/main" val="25035817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09D313-BBBC-4936-98EA-504FD891E6BB}"/>
              </a:ext>
            </a:extLst>
          </p:cNvPr>
          <p:cNvSpPr>
            <a:spLocks noGrp="1"/>
          </p:cNvSpPr>
          <p:nvPr>
            <p:ph idx="1"/>
          </p:nvPr>
        </p:nvSpPr>
        <p:spPr/>
        <p:txBody>
          <a:bodyPr/>
          <a:lstStyle/>
          <a:p>
            <a:r>
              <a:rPr lang="ja-JP" altLang="en-US" dirty="0"/>
              <a:t>データの検索性を高めることが重要であり、プラットフォームの中</a:t>
            </a:r>
            <a:r>
              <a:rPr kumimoji="1" lang="ja-JP" altLang="en-US" dirty="0"/>
              <a:t>でカタログサイトの整備が進められます。</a:t>
            </a:r>
            <a:endParaRPr kumimoji="1" lang="en-US" altLang="ja-JP" dirty="0"/>
          </a:p>
          <a:p>
            <a:pPr lvl="1"/>
            <a:r>
              <a:rPr kumimoji="1" lang="ja-JP" altLang="en-US" dirty="0"/>
              <a:t>カタログサイトの構築に世界のデファクト標準であるオープンソースの</a:t>
            </a:r>
            <a:r>
              <a:rPr kumimoji="1" lang="en-US" altLang="ja-JP" dirty="0"/>
              <a:t>CKAN</a:t>
            </a:r>
            <a:r>
              <a:rPr kumimoji="1" lang="ja-JP" altLang="en-US" dirty="0"/>
              <a:t>を使うことが多いです。</a:t>
            </a:r>
            <a:r>
              <a:rPr lang="en-US" altLang="ja-JP" dirty="0"/>
              <a:t>CKAN</a:t>
            </a:r>
            <a:r>
              <a:rPr lang="ja-JP" altLang="en-US" dirty="0"/>
              <a:t>を使うだけでなく、検索方法を規定するメタデータが重要になります。</a:t>
            </a:r>
            <a:endParaRPr lang="en-US" altLang="ja-JP" dirty="0"/>
          </a:p>
          <a:p>
            <a:pPr lvl="2"/>
            <a:r>
              <a:rPr kumimoji="1" lang="ja-JP" altLang="en-US" dirty="0"/>
              <a:t>米国や欧州は、標準化団体の</a:t>
            </a:r>
            <a:r>
              <a:rPr kumimoji="1" lang="en-US" altLang="ja-JP" dirty="0"/>
              <a:t>W3C</a:t>
            </a:r>
            <a:r>
              <a:rPr lang="ja-JP" altLang="en-US" dirty="0"/>
              <a:t>が</a:t>
            </a:r>
            <a:r>
              <a:rPr kumimoji="1" lang="ja-JP" altLang="en-US" dirty="0"/>
              <a:t>整備した</a:t>
            </a:r>
            <a:r>
              <a:rPr kumimoji="1" lang="en-US" altLang="ja-JP" dirty="0"/>
              <a:t>DCAT</a:t>
            </a:r>
            <a:r>
              <a:rPr kumimoji="1" lang="ja-JP" altLang="en-US" dirty="0"/>
              <a:t>をベースにメタデータの整備をしています。</a:t>
            </a:r>
            <a:endParaRPr kumimoji="1" lang="en-US" altLang="ja-JP" dirty="0"/>
          </a:p>
          <a:p>
            <a:pPr lvl="1"/>
            <a:endParaRPr kumimoji="1" lang="en-US" altLang="ja-JP" dirty="0"/>
          </a:p>
          <a:p>
            <a:r>
              <a:rPr kumimoji="1" lang="en-US" altLang="ja-JP" dirty="0"/>
              <a:t>GIF</a:t>
            </a:r>
            <a:r>
              <a:rPr kumimoji="1" lang="ja-JP" altLang="en-US" dirty="0"/>
              <a:t>では、</a:t>
            </a:r>
            <a:r>
              <a:rPr lang="ja-JP" altLang="en-US" dirty="0">
                <a:solidFill>
                  <a:srgbClr val="FF0000"/>
                </a:solidFill>
              </a:rPr>
              <a:t>「メタデータ導入実践ガイドブック」</a:t>
            </a:r>
            <a:r>
              <a:rPr lang="ja-JP" altLang="en-US" dirty="0"/>
              <a:t>で</a:t>
            </a:r>
            <a:r>
              <a:rPr kumimoji="1" lang="en-US" altLang="ja-JP" dirty="0"/>
              <a:t>DCAT-GOJ</a:t>
            </a:r>
            <a:r>
              <a:rPr kumimoji="1" lang="ja-JP" altLang="en-US" dirty="0"/>
              <a:t>を定義し、データカタログはもちろんのこと各分野のデータ整備での</a:t>
            </a:r>
            <a:r>
              <a:rPr kumimoji="1" lang="en-US" altLang="ja-JP" dirty="0"/>
              <a:t>DCAT</a:t>
            </a:r>
            <a:r>
              <a:rPr kumimoji="1" lang="ja-JP" altLang="en-US" dirty="0"/>
              <a:t>ー</a:t>
            </a:r>
            <a:r>
              <a:rPr lang="en-US" altLang="ja-JP" dirty="0"/>
              <a:t>G</a:t>
            </a:r>
            <a:r>
              <a:rPr kumimoji="1" lang="en-US" altLang="ja-JP" dirty="0"/>
              <a:t>OJ</a:t>
            </a:r>
            <a:r>
              <a:rPr kumimoji="1" lang="ja-JP" altLang="en-US" dirty="0"/>
              <a:t>の活用を推奨しています。</a:t>
            </a:r>
            <a:endParaRPr kumimoji="1" lang="en-US" altLang="ja-JP" dirty="0"/>
          </a:p>
        </p:txBody>
      </p:sp>
      <p:sp>
        <p:nvSpPr>
          <p:cNvPr id="3" name="タイトル 2">
            <a:extLst>
              <a:ext uri="{FF2B5EF4-FFF2-40B4-BE49-F238E27FC236}">
                <a16:creationId xmlns:a16="http://schemas.microsoft.com/office/drawing/2014/main" id="{8D9EFAF2-A30F-4EBF-8AA4-9B0B87992468}"/>
              </a:ext>
            </a:extLst>
          </p:cNvPr>
          <p:cNvSpPr>
            <a:spLocks noGrp="1"/>
          </p:cNvSpPr>
          <p:nvPr>
            <p:ph type="title"/>
          </p:nvPr>
        </p:nvSpPr>
        <p:spPr/>
        <p:txBody>
          <a:bodyPr/>
          <a:lstStyle/>
          <a:p>
            <a:r>
              <a:rPr lang="ja-JP" altLang="en-US" dirty="0"/>
              <a:t>メタデータの推進</a:t>
            </a:r>
            <a:endParaRPr kumimoji="1" lang="ja-JP" altLang="en-US" dirty="0"/>
          </a:p>
        </p:txBody>
      </p:sp>
      <p:sp>
        <p:nvSpPr>
          <p:cNvPr id="4" name="スライド番号プレースホルダー 3">
            <a:extLst>
              <a:ext uri="{FF2B5EF4-FFF2-40B4-BE49-F238E27FC236}">
                <a16:creationId xmlns:a16="http://schemas.microsoft.com/office/drawing/2014/main" id="{47D3B919-1DFD-48DE-9181-5A69D03BC6A7}"/>
              </a:ext>
            </a:extLst>
          </p:cNvPr>
          <p:cNvSpPr>
            <a:spLocks noGrp="1"/>
          </p:cNvSpPr>
          <p:nvPr>
            <p:ph type="sldNum" sz="quarter" idx="4"/>
          </p:nvPr>
        </p:nvSpPr>
        <p:spPr/>
        <p:txBody>
          <a:bodyPr/>
          <a:lstStyle/>
          <a:p>
            <a:fld id="{DFD4F317-19D0-4848-B5EB-5B174DBE8CF9}" type="slidenum">
              <a:rPr lang="ja-JP" altLang="en-US" smtClean="0"/>
              <a:pPr/>
              <a:t>29</a:t>
            </a:fld>
            <a:endParaRPr lang="ja-JP" altLang="en-US"/>
          </a:p>
        </p:txBody>
      </p:sp>
    </p:spTree>
    <p:extLst>
      <p:ext uri="{BB962C8B-B14F-4D97-AF65-F5344CB8AC3E}">
        <p14:creationId xmlns:p14="http://schemas.microsoft.com/office/powerpoint/2010/main" val="983765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8A159459-69FE-4031-B8B4-AA92CA75484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
        <p:nvSpPr>
          <p:cNvPr id="67" name="正方形/長方形 66">
            <a:extLst>
              <a:ext uri="{FF2B5EF4-FFF2-40B4-BE49-F238E27FC236}">
                <a16:creationId xmlns:a16="http://schemas.microsoft.com/office/drawing/2014/main" id="{84E8D93B-B6FE-4716-ACA2-499D997E21D8}"/>
              </a:ext>
            </a:extLst>
          </p:cNvPr>
          <p:cNvSpPr/>
          <p:nvPr/>
        </p:nvSpPr>
        <p:spPr>
          <a:xfrm>
            <a:off x="7611467" y="2470307"/>
            <a:ext cx="4471348" cy="4313368"/>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BEC45F69-64C6-424C-93D2-08D90B8C5CC6}"/>
              </a:ext>
            </a:extLst>
          </p:cNvPr>
          <p:cNvSpPr/>
          <p:nvPr/>
        </p:nvSpPr>
        <p:spPr>
          <a:xfrm>
            <a:off x="3778799" y="2466109"/>
            <a:ext cx="3730603" cy="4313368"/>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コンテンツ プレースホルダー 1">
            <a:extLst>
              <a:ext uri="{FF2B5EF4-FFF2-40B4-BE49-F238E27FC236}">
                <a16:creationId xmlns:a16="http://schemas.microsoft.com/office/drawing/2014/main" id="{21DC42FB-A8E2-45ED-8AC1-13C3AA5925D3}"/>
              </a:ext>
            </a:extLst>
          </p:cNvPr>
          <p:cNvSpPr>
            <a:spLocks noGrp="1"/>
          </p:cNvSpPr>
          <p:nvPr>
            <p:ph idx="1"/>
          </p:nvPr>
        </p:nvSpPr>
        <p:spPr>
          <a:xfrm>
            <a:off x="2937827" y="1232701"/>
            <a:ext cx="9032499" cy="591252"/>
          </a:xfrm>
        </p:spPr>
        <p:txBody>
          <a:bodyPr/>
          <a:lstStyle/>
          <a:p>
            <a:r>
              <a:rPr kumimoji="1" lang="ja-JP" altLang="en-US" dirty="0"/>
              <a:t>データ設計やサービス設計がしやすくなり、利用者に高度なサービスを提供しやすくなります。</a:t>
            </a:r>
          </a:p>
        </p:txBody>
      </p:sp>
      <p:sp>
        <p:nvSpPr>
          <p:cNvPr id="3" name="タイトル 2">
            <a:extLst>
              <a:ext uri="{FF2B5EF4-FFF2-40B4-BE49-F238E27FC236}">
                <a16:creationId xmlns:a16="http://schemas.microsoft.com/office/drawing/2014/main" id="{8C7197D5-9FCB-4B69-87F8-8D70F7637ECF}"/>
              </a:ext>
            </a:extLst>
          </p:cNvPr>
          <p:cNvSpPr>
            <a:spLocks noGrp="1"/>
          </p:cNvSpPr>
          <p:nvPr>
            <p:ph type="title"/>
          </p:nvPr>
        </p:nvSpPr>
        <p:spPr>
          <a:xfrm>
            <a:off x="838200" y="519497"/>
            <a:ext cx="10515600" cy="591252"/>
          </a:xfrm>
        </p:spPr>
        <p:txBody>
          <a:bodyPr/>
          <a:lstStyle/>
          <a:p>
            <a:r>
              <a:rPr lang="ja-JP" altLang="en-US" dirty="0"/>
              <a:t>はじめに</a:t>
            </a:r>
            <a:endParaRPr kumimoji="1" lang="ja-JP" altLang="en-US" dirty="0"/>
          </a:p>
        </p:txBody>
      </p:sp>
      <p:sp>
        <p:nvSpPr>
          <p:cNvPr id="5" name="四角形: 角を丸くする 4">
            <a:extLst>
              <a:ext uri="{FF2B5EF4-FFF2-40B4-BE49-F238E27FC236}">
                <a16:creationId xmlns:a16="http://schemas.microsoft.com/office/drawing/2014/main" id="{64713111-3A9A-4CDB-BBAC-497AC204F860}"/>
              </a:ext>
            </a:extLst>
          </p:cNvPr>
          <p:cNvSpPr/>
          <p:nvPr/>
        </p:nvSpPr>
        <p:spPr>
          <a:xfrm>
            <a:off x="1483096" y="3938327"/>
            <a:ext cx="2249055" cy="951345"/>
          </a:xfrm>
          <a:prstGeom prst="roundRec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ルールやデータの</a:t>
            </a:r>
            <a:endParaRPr kumimoji="1" lang="en-US" altLang="ja-JP" dirty="0">
              <a:solidFill>
                <a:schemeClr val="tx1"/>
              </a:solidFill>
            </a:endParaRPr>
          </a:p>
          <a:p>
            <a:pPr algn="ctr"/>
            <a:r>
              <a:rPr kumimoji="1" lang="ja-JP" altLang="en-US" dirty="0">
                <a:solidFill>
                  <a:schemeClr val="tx1"/>
                </a:solidFill>
              </a:rPr>
              <a:t>ひな型</a:t>
            </a:r>
            <a:endParaRPr kumimoji="1" lang="en-US" altLang="ja-JP" dirty="0">
              <a:solidFill>
                <a:schemeClr val="tx1"/>
              </a:solidFill>
            </a:endParaRPr>
          </a:p>
          <a:p>
            <a:pPr algn="ctr"/>
            <a:r>
              <a:rPr lang="ja-JP" altLang="en-US" sz="1100" dirty="0">
                <a:solidFill>
                  <a:schemeClr val="tx1"/>
                </a:solidFill>
              </a:rPr>
              <a:t>（参照モデル）</a:t>
            </a:r>
            <a:endParaRPr kumimoji="1" lang="ja-JP" altLang="en-US" sz="1100" dirty="0">
              <a:solidFill>
                <a:schemeClr val="tx1"/>
              </a:solidFill>
            </a:endParaRPr>
          </a:p>
        </p:txBody>
      </p:sp>
      <p:sp>
        <p:nvSpPr>
          <p:cNvPr id="6" name="テキスト ボックス 5">
            <a:extLst>
              <a:ext uri="{FF2B5EF4-FFF2-40B4-BE49-F238E27FC236}">
                <a16:creationId xmlns:a16="http://schemas.microsoft.com/office/drawing/2014/main" id="{5DD0F977-F10B-4C79-A454-FE548720B03A}"/>
              </a:ext>
            </a:extLst>
          </p:cNvPr>
          <p:cNvSpPr txBox="1"/>
          <p:nvPr/>
        </p:nvSpPr>
        <p:spPr>
          <a:xfrm>
            <a:off x="2286662" y="3593285"/>
            <a:ext cx="580608" cy="369332"/>
          </a:xfrm>
          <a:prstGeom prst="rect">
            <a:avLst/>
          </a:prstGeom>
          <a:noFill/>
        </p:spPr>
        <p:txBody>
          <a:bodyPr wrap="none" rtlCol="0">
            <a:spAutoFit/>
          </a:bodyPr>
          <a:lstStyle/>
          <a:p>
            <a:r>
              <a:rPr kumimoji="1" lang="en-US" altLang="ja-JP" b="1" dirty="0">
                <a:solidFill>
                  <a:srgbClr val="FF0000"/>
                </a:solidFill>
              </a:rPr>
              <a:t>GIF</a:t>
            </a:r>
            <a:endParaRPr kumimoji="1" lang="ja-JP" altLang="en-US" b="1" dirty="0">
              <a:solidFill>
                <a:srgbClr val="FF0000"/>
              </a:solidFill>
            </a:endParaRPr>
          </a:p>
        </p:txBody>
      </p:sp>
      <p:sp>
        <p:nvSpPr>
          <p:cNvPr id="7" name="四角形: 角を丸くする 6">
            <a:extLst>
              <a:ext uri="{FF2B5EF4-FFF2-40B4-BE49-F238E27FC236}">
                <a16:creationId xmlns:a16="http://schemas.microsoft.com/office/drawing/2014/main" id="{73F9117D-7B34-4870-81D0-79905888EB2E}"/>
              </a:ext>
            </a:extLst>
          </p:cNvPr>
          <p:cNvSpPr/>
          <p:nvPr/>
        </p:nvSpPr>
        <p:spPr>
          <a:xfrm>
            <a:off x="4939179" y="2641940"/>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9" name="テキスト ボックス 8">
            <a:extLst>
              <a:ext uri="{FF2B5EF4-FFF2-40B4-BE49-F238E27FC236}">
                <a16:creationId xmlns:a16="http://schemas.microsoft.com/office/drawing/2014/main" id="{9DF96F3E-FF54-44CC-AD7B-15E2EA2C9FE7}"/>
              </a:ext>
            </a:extLst>
          </p:cNvPr>
          <p:cNvSpPr txBox="1"/>
          <p:nvPr/>
        </p:nvSpPr>
        <p:spPr>
          <a:xfrm>
            <a:off x="3676735" y="6179313"/>
            <a:ext cx="3877985" cy="646331"/>
          </a:xfrm>
          <a:prstGeom prst="rect">
            <a:avLst/>
          </a:prstGeom>
          <a:noFill/>
        </p:spPr>
        <p:txBody>
          <a:bodyPr wrap="none" rtlCol="0">
            <a:spAutoFit/>
          </a:bodyPr>
          <a:lstStyle/>
          <a:p>
            <a:r>
              <a:rPr kumimoji="1" lang="ja-JP" altLang="en-US" dirty="0"/>
              <a:t>・ひな型を使って</a:t>
            </a:r>
            <a:r>
              <a:rPr kumimoji="1" lang="ja-JP" altLang="en-US" u="sng" dirty="0"/>
              <a:t>簡単に設計</a:t>
            </a:r>
            <a:r>
              <a:rPr kumimoji="1" lang="ja-JP" altLang="en-US" dirty="0"/>
              <a:t>できる</a:t>
            </a:r>
            <a:endParaRPr kumimoji="1" lang="en-US" altLang="ja-JP" dirty="0"/>
          </a:p>
          <a:p>
            <a:r>
              <a:rPr lang="ja-JP" altLang="en-US" dirty="0"/>
              <a:t>・目的に合わせて</a:t>
            </a:r>
            <a:r>
              <a:rPr lang="ja-JP" altLang="en-US" u="sng" dirty="0"/>
              <a:t>柔軟に設計</a:t>
            </a:r>
            <a:r>
              <a:rPr lang="ja-JP" altLang="en-US" dirty="0"/>
              <a:t>できる</a:t>
            </a:r>
            <a:endParaRPr kumimoji="1" lang="ja-JP" altLang="en-US" dirty="0"/>
          </a:p>
        </p:txBody>
      </p:sp>
      <p:sp>
        <p:nvSpPr>
          <p:cNvPr id="10" name="四角形: 角を丸くする 9">
            <a:extLst>
              <a:ext uri="{FF2B5EF4-FFF2-40B4-BE49-F238E27FC236}">
                <a16:creationId xmlns:a16="http://schemas.microsoft.com/office/drawing/2014/main" id="{436C2917-3237-4D9B-ADEA-11A7BE9F681E}"/>
              </a:ext>
            </a:extLst>
          </p:cNvPr>
          <p:cNvSpPr/>
          <p:nvPr/>
        </p:nvSpPr>
        <p:spPr>
          <a:xfrm>
            <a:off x="7928747" y="2641941"/>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1" name="テキスト ボックス 10">
            <a:extLst>
              <a:ext uri="{FF2B5EF4-FFF2-40B4-BE49-F238E27FC236}">
                <a16:creationId xmlns:a16="http://schemas.microsoft.com/office/drawing/2014/main" id="{29869C9E-6CD3-4738-9516-E04116334F7B}"/>
              </a:ext>
            </a:extLst>
          </p:cNvPr>
          <p:cNvSpPr txBox="1"/>
          <p:nvPr/>
        </p:nvSpPr>
        <p:spPr>
          <a:xfrm>
            <a:off x="5971099" y="2075706"/>
            <a:ext cx="3416320" cy="369332"/>
          </a:xfrm>
          <a:prstGeom prst="rect">
            <a:avLst/>
          </a:prstGeom>
          <a:noFill/>
        </p:spPr>
        <p:txBody>
          <a:bodyPr wrap="none" rtlCol="0">
            <a:spAutoFit/>
          </a:bodyPr>
          <a:lstStyle/>
          <a:p>
            <a:r>
              <a:rPr kumimoji="1" lang="ja-JP" altLang="en-US" b="1" dirty="0"/>
              <a:t>データ保有者、サービス提供者</a:t>
            </a:r>
          </a:p>
        </p:txBody>
      </p:sp>
      <p:sp>
        <p:nvSpPr>
          <p:cNvPr id="12" name="四角形: 角を丸くする 11">
            <a:extLst>
              <a:ext uri="{FF2B5EF4-FFF2-40B4-BE49-F238E27FC236}">
                <a16:creationId xmlns:a16="http://schemas.microsoft.com/office/drawing/2014/main" id="{BE0ACF7A-B89B-478A-9FD5-C2AFE3A1F891}"/>
              </a:ext>
            </a:extLst>
          </p:cNvPr>
          <p:cNvSpPr/>
          <p:nvPr/>
        </p:nvSpPr>
        <p:spPr>
          <a:xfrm>
            <a:off x="7928746" y="3938328"/>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sp>
        <p:nvSpPr>
          <p:cNvPr id="13" name="四角形: 角を丸くする 12">
            <a:extLst>
              <a:ext uri="{FF2B5EF4-FFF2-40B4-BE49-F238E27FC236}">
                <a16:creationId xmlns:a16="http://schemas.microsoft.com/office/drawing/2014/main" id="{4AF1FFA4-EA3D-4F73-A41A-F3CFE0E0F933}"/>
              </a:ext>
            </a:extLst>
          </p:cNvPr>
          <p:cNvSpPr/>
          <p:nvPr/>
        </p:nvSpPr>
        <p:spPr>
          <a:xfrm>
            <a:off x="7928746"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ysClr val="windowText" lastClr="000000"/>
                </a:solidFill>
              </a:rPr>
              <a:t>GIF</a:t>
            </a:r>
            <a:r>
              <a:rPr lang="ja-JP" altLang="en-US" dirty="0">
                <a:solidFill>
                  <a:sysClr val="windowText" lastClr="000000"/>
                </a:solidFill>
              </a:rPr>
              <a:t>準拠</a:t>
            </a:r>
            <a:r>
              <a:rPr kumimoji="1" lang="ja-JP" altLang="en-US" dirty="0">
                <a:solidFill>
                  <a:sysClr val="windowText" lastClr="000000"/>
                </a:solidFill>
              </a:rPr>
              <a:t>のデータを活用したサービス</a:t>
            </a:r>
            <a:endParaRPr kumimoji="1" lang="ja-JP" altLang="en-US" sz="1100" dirty="0">
              <a:solidFill>
                <a:sysClr val="windowText" lastClr="000000"/>
              </a:solidFill>
            </a:endParaRPr>
          </a:p>
        </p:txBody>
      </p:sp>
      <p:cxnSp>
        <p:nvCxnSpPr>
          <p:cNvPr id="16" name="直線矢印コネクタ 15">
            <a:extLst>
              <a:ext uri="{FF2B5EF4-FFF2-40B4-BE49-F238E27FC236}">
                <a16:creationId xmlns:a16="http://schemas.microsoft.com/office/drawing/2014/main" id="{538F2111-5415-4463-BCE6-630F28353A87}"/>
              </a:ext>
            </a:extLst>
          </p:cNvPr>
          <p:cNvCxnSpPr>
            <a:stCxn id="10" idx="2"/>
            <a:endCxn id="12" idx="0"/>
          </p:cNvCxnSpPr>
          <p:nvPr/>
        </p:nvCxnSpPr>
        <p:spPr>
          <a:xfrm flipH="1">
            <a:off x="9053274" y="3593286"/>
            <a:ext cx="1" cy="345042"/>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CDA543AC-061B-449B-8909-A86B949553AE}"/>
              </a:ext>
            </a:extLst>
          </p:cNvPr>
          <p:cNvSpPr txBox="1"/>
          <p:nvPr/>
        </p:nvSpPr>
        <p:spPr>
          <a:xfrm>
            <a:off x="9025567" y="3593286"/>
            <a:ext cx="2441694" cy="338554"/>
          </a:xfrm>
          <a:prstGeom prst="rect">
            <a:avLst/>
          </a:prstGeom>
          <a:noFill/>
        </p:spPr>
        <p:txBody>
          <a:bodyPr wrap="none" rtlCol="0">
            <a:spAutoFit/>
          </a:bodyPr>
          <a:lstStyle/>
          <a:p>
            <a:r>
              <a:rPr kumimoji="1" lang="ja-JP" altLang="en-US" sz="1600" dirty="0"/>
              <a:t>・サービス連携しやすい</a:t>
            </a:r>
          </a:p>
        </p:txBody>
      </p:sp>
      <p:sp>
        <p:nvSpPr>
          <p:cNvPr id="18" name="テキスト ボックス 17">
            <a:extLst>
              <a:ext uri="{FF2B5EF4-FFF2-40B4-BE49-F238E27FC236}">
                <a16:creationId xmlns:a16="http://schemas.microsoft.com/office/drawing/2014/main" id="{461F2E2D-1251-46F0-8A2E-29C2CB86A87D}"/>
              </a:ext>
            </a:extLst>
          </p:cNvPr>
          <p:cNvSpPr txBox="1"/>
          <p:nvPr/>
        </p:nvSpPr>
        <p:spPr>
          <a:xfrm>
            <a:off x="9025567" y="4891678"/>
            <a:ext cx="3057247" cy="338554"/>
          </a:xfrm>
          <a:prstGeom prst="rect">
            <a:avLst/>
          </a:prstGeom>
          <a:noFill/>
        </p:spPr>
        <p:txBody>
          <a:bodyPr wrap="none" rtlCol="0">
            <a:spAutoFit/>
          </a:bodyPr>
          <a:lstStyle/>
          <a:p>
            <a:r>
              <a:rPr kumimoji="1" lang="ja-JP" altLang="en-US" sz="1600" dirty="0"/>
              <a:t>・サービス間の乗換がしやすい</a:t>
            </a:r>
          </a:p>
        </p:txBody>
      </p:sp>
      <p:cxnSp>
        <p:nvCxnSpPr>
          <p:cNvPr id="20" name="直線矢印コネクタ 19">
            <a:extLst>
              <a:ext uri="{FF2B5EF4-FFF2-40B4-BE49-F238E27FC236}">
                <a16:creationId xmlns:a16="http://schemas.microsoft.com/office/drawing/2014/main" id="{A94DF92F-F9B9-45EE-911E-19D143BE317C}"/>
              </a:ext>
            </a:extLst>
          </p:cNvPr>
          <p:cNvCxnSpPr>
            <a:cxnSpLocks/>
            <a:stCxn id="12" idx="2"/>
            <a:endCxn id="13" idx="0"/>
          </p:cNvCxnSpPr>
          <p:nvPr/>
        </p:nvCxnSpPr>
        <p:spPr>
          <a:xfrm>
            <a:off x="9053274" y="4889673"/>
            <a:ext cx="0" cy="3185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495BFC81-73A4-4AED-B22A-65457741EF68}"/>
              </a:ext>
            </a:extLst>
          </p:cNvPr>
          <p:cNvCxnSpPr>
            <a:cxnSpLocks/>
            <a:stCxn id="5" idx="3"/>
            <a:endCxn id="7" idx="1"/>
          </p:cNvCxnSpPr>
          <p:nvPr/>
        </p:nvCxnSpPr>
        <p:spPr>
          <a:xfrm flipV="1">
            <a:off x="3732151" y="3117613"/>
            <a:ext cx="1207028" cy="12963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93295B7-9C5F-40BE-A32D-5380C9D989E6}"/>
              </a:ext>
            </a:extLst>
          </p:cNvPr>
          <p:cNvCxnSpPr>
            <a:cxnSpLocks/>
            <a:stCxn id="5" idx="3"/>
            <a:endCxn id="43" idx="1"/>
          </p:cNvCxnSpPr>
          <p:nvPr/>
        </p:nvCxnSpPr>
        <p:spPr>
          <a:xfrm>
            <a:off x="3732151" y="4414000"/>
            <a:ext cx="120129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AA71309F-F464-45F1-8C3B-0BD34A21A4BA}"/>
              </a:ext>
            </a:extLst>
          </p:cNvPr>
          <p:cNvCxnSpPr>
            <a:cxnSpLocks/>
            <a:stCxn id="5" idx="3"/>
            <a:endCxn id="44" idx="1"/>
          </p:cNvCxnSpPr>
          <p:nvPr/>
        </p:nvCxnSpPr>
        <p:spPr>
          <a:xfrm>
            <a:off x="3732151" y="4414000"/>
            <a:ext cx="1201293" cy="1269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四角形: 角を丸くする 42">
            <a:extLst>
              <a:ext uri="{FF2B5EF4-FFF2-40B4-BE49-F238E27FC236}">
                <a16:creationId xmlns:a16="http://schemas.microsoft.com/office/drawing/2014/main" id="{18803492-FA82-4351-AF0F-722D16B141C5}"/>
              </a:ext>
            </a:extLst>
          </p:cNvPr>
          <p:cNvSpPr/>
          <p:nvPr/>
        </p:nvSpPr>
        <p:spPr>
          <a:xfrm>
            <a:off x="4933444" y="3938327"/>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44" name="四角形: 角を丸くする 43">
            <a:extLst>
              <a:ext uri="{FF2B5EF4-FFF2-40B4-BE49-F238E27FC236}">
                <a16:creationId xmlns:a16="http://schemas.microsoft.com/office/drawing/2014/main" id="{3BFB79E9-B31A-440D-859C-652791F0DF31}"/>
              </a:ext>
            </a:extLst>
          </p:cNvPr>
          <p:cNvSpPr/>
          <p:nvPr/>
        </p:nvSpPr>
        <p:spPr>
          <a:xfrm>
            <a:off x="4933444" y="5208244"/>
            <a:ext cx="2249055" cy="95134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ysClr val="windowText" lastClr="000000"/>
                </a:solidFill>
              </a:rPr>
              <a:t>自分の</a:t>
            </a:r>
            <a:endParaRPr kumimoji="1" lang="en-US" altLang="ja-JP" dirty="0">
              <a:solidFill>
                <a:sysClr val="windowText" lastClr="000000"/>
              </a:solidFill>
            </a:endParaRPr>
          </a:p>
          <a:p>
            <a:pPr algn="ctr"/>
            <a:r>
              <a:rPr kumimoji="1" lang="ja-JP" altLang="en-US" dirty="0">
                <a:solidFill>
                  <a:sysClr val="windowText" lastClr="000000"/>
                </a:solidFill>
              </a:rPr>
              <a:t>データモデル</a:t>
            </a:r>
            <a:endParaRPr kumimoji="1" lang="ja-JP" altLang="en-US" sz="1100" dirty="0">
              <a:solidFill>
                <a:sysClr val="windowText" lastClr="000000"/>
              </a:solidFill>
            </a:endParaRPr>
          </a:p>
        </p:txBody>
      </p:sp>
      <p:sp>
        <p:nvSpPr>
          <p:cNvPr id="51" name="テキスト ボックス 50">
            <a:extLst>
              <a:ext uri="{FF2B5EF4-FFF2-40B4-BE49-F238E27FC236}">
                <a16:creationId xmlns:a16="http://schemas.microsoft.com/office/drawing/2014/main" id="{8FB8D098-F921-442B-848F-7A277EAFDBD8}"/>
              </a:ext>
            </a:extLst>
          </p:cNvPr>
          <p:cNvSpPr txBox="1"/>
          <p:nvPr/>
        </p:nvSpPr>
        <p:spPr>
          <a:xfrm>
            <a:off x="3861923" y="4127765"/>
            <a:ext cx="1005403" cy="584775"/>
          </a:xfrm>
          <a:prstGeom prst="rect">
            <a:avLst/>
          </a:prstGeom>
          <a:noFill/>
        </p:spPr>
        <p:txBody>
          <a:bodyPr wrap="none" rtlCol="0">
            <a:spAutoFit/>
          </a:bodyPr>
          <a:lstStyle/>
          <a:p>
            <a:r>
              <a:rPr kumimoji="1" lang="ja-JP" altLang="en-US" sz="1600" dirty="0"/>
              <a:t>部分利用</a:t>
            </a:r>
            <a:endParaRPr kumimoji="1" lang="en-US" altLang="ja-JP" sz="1600" dirty="0"/>
          </a:p>
          <a:p>
            <a:r>
              <a:rPr lang="ja-JP" altLang="en-US" sz="1600" dirty="0"/>
              <a:t>拡張</a:t>
            </a:r>
            <a:endParaRPr kumimoji="1" lang="ja-JP" altLang="en-US" sz="1600" dirty="0"/>
          </a:p>
        </p:txBody>
      </p:sp>
      <p:sp>
        <p:nvSpPr>
          <p:cNvPr id="52" name="テキスト ボックス 51">
            <a:extLst>
              <a:ext uri="{FF2B5EF4-FFF2-40B4-BE49-F238E27FC236}">
                <a16:creationId xmlns:a16="http://schemas.microsoft.com/office/drawing/2014/main" id="{103B905F-3FF1-4324-BB0E-319F344EAC74}"/>
              </a:ext>
            </a:extLst>
          </p:cNvPr>
          <p:cNvSpPr txBox="1"/>
          <p:nvPr/>
        </p:nvSpPr>
        <p:spPr>
          <a:xfrm>
            <a:off x="7551279" y="6180660"/>
            <a:ext cx="3647152" cy="646331"/>
          </a:xfrm>
          <a:prstGeom prst="rect">
            <a:avLst/>
          </a:prstGeom>
          <a:noFill/>
        </p:spPr>
        <p:txBody>
          <a:bodyPr wrap="none" rtlCol="0">
            <a:spAutoFit/>
          </a:bodyPr>
          <a:lstStyle/>
          <a:p>
            <a:r>
              <a:rPr kumimoji="1" lang="ja-JP" altLang="en-US" dirty="0">
                <a:solidFill>
                  <a:srgbClr val="FF0000"/>
                </a:solidFill>
              </a:rPr>
              <a:t>・新しいサービスが参入しやすい</a:t>
            </a:r>
            <a:endParaRPr kumimoji="1" lang="en-US" altLang="ja-JP" dirty="0">
              <a:solidFill>
                <a:srgbClr val="FF0000"/>
              </a:solidFill>
            </a:endParaRPr>
          </a:p>
          <a:p>
            <a:r>
              <a:rPr lang="ja-JP" altLang="en-US" dirty="0">
                <a:solidFill>
                  <a:srgbClr val="FF0000"/>
                </a:solidFill>
              </a:rPr>
              <a:t>・様々なサービスと連携しやすい</a:t>
            </a:r>
            <a:endParaRPr kumimoji="1" lang="ja-JP" altLang="en-US" dirty="0">
              <a:solidFill>
                <a:srgbClr val="FF0000"/>
              </a:solidFill>
            </a:endParaRPr>
          </a:p>
        </p:txBody>
      </p:sp>
      <p:cxnSp>
        <p:nvCxnSpPr>
          <p:cNvPr id="53" name="直線矢印コネクタ 52">
            <a:extLst>
              <a:ext uri="{FF2B5EF4-FFF2-40B4-BE49-F238E27FC236}">
                <a16:creationId xmlns:a16="http://schemas.microsoft.com/office/drawing/2014/main" id="{1F259F94-3B80-46CC-BBF3-0807548993DF}"/>
              </a:ext>
            </a:extLst>
          </p:cNvPr>
          <p:cNvCxnSpPr>
            <a:cxnSpLocks/>
            <a:stCxn id="7" idx="3"/>
            <a:endCxn id="10" idx="1"/>
          </p:cNvCxnSpPr>
          <p:nvPr/>
        </p:nvCxnSpPr>
        <p:spPr>
          <a:xfrm>
            <a:off x="7188234" y="3117613"/>
            <a:ext cx="740513"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651196C8-F1DA-4085-8C4B-1D78F04CCB69}"/>
              </a:ext>
            </a:extLst>
          </p:cNvPr>
          <p:cNvCxnSpPr>
            <a:cxnSpLocks/>
            <a:stCxn id="43" idx="3"/>
            <a:endCxn id="12" idx="1"/>
          </p:cNvCxnSpPr>
          <p:nvPr/>
        </p:nvCxnSpPr>
        <p:spPr>
          <a:xfrm>
            <a:off x="7182499" y="4414000"/>
            <a:ext cx="746247"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C3DD588C-5B87-49A9-ABE6-2B47680543AE}"/>
              </a:ext>
            </a:extLst>
          </p:cNvPr>
          <p:cNvCxnSpPr>
            <a:cxnSpLocks/>
            <a:stCxn id="44" idx="3"/>
            <a:endCxn id="13" idx="1"/>
          </p:cNvCxnSpPr>
          <p:nvPr/>
        </p:nvCxnSpPr>
        <p:spPr>
          <a:xfrm>
            <a:off x="7182499" y="5683917"/>
            <a:ext cx="74624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8" name="図表 67">
            <a:extLst>
              <a:ext uri="{FF2B5EF4-FFF2-40B4-BE49-F238E27FC236}">
                <a16:creationId xmlns:a16="http://schemas.microsoft.com/office/drawing/2014/main" id="{1ED9E126-704F-4FBD-924B-11EE8FFC5A40}"/>
              </a:ext>
            </a:extLst>
          </p:cNvPr>
          <p:cNvGraphicFramePr/>
          <p:nvPr>
            <p:extLst>
              <p:ext uri="{D42A27DB-BD31-4B8C-83A1-F6EECF244321}">
                <p14:modId xmlns:p14="http://schemas.microsoft.com/office/powerpoint/2010/main" val="2784534749"/>
              </p:ext>
            </p:extLst>
          </p:nvPr>
        </p:nvGraphicFramePr>
        <p:xfrm>
          <a:off x="-47289" y="2224328"/>
          <a:ext cx="1742306" cy="139069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9" name="テキスト ボックス 68">
            <a:extLst>
              <a:ext uri="{FF2B5EF4-FFF2-40B4-BE49-F238E27FC236}">
                <a16:creationId xmlns:a16="http://schemas.microsoft.com/office/drawing/2014/main" id="{2BDF92B4-5B29-4277-BCD1-787B8E39A706}"/>
              </a:ext>
            </a:extLst>
          </p:cNvPr>
          <p:cNvSpPr txBox="1"/>
          <p:nvPr/>
        </p:nvSpPr>
        <p:spPr>
          <a:xfrm>
            <a:off x="-47289" y="1340071"/>
            <a:ext cx="2715419" cy="830997"/>
          </a:xfrm>
          <a:prstGeom prst="rect">
            <a:avLst/>
          </a:prstGeom>
          <a:noFill/>
        </p:spPr>
        <p:txBody>
          <a:bodyPr wrap="square" rtlCol="0">
            <a:spAutoFit/>
          </a:bodyPr>
          <a:lstStyle/>
          <a:p>
            <a:r>
              <a:rPr kumimoji="1" lang="ja-JP" altLang="en-US" sz="1600" dirty="0"/>
              <a:t>従来：</a:t>
            </a:r>
            <a:endParaRPr kumimoji="1" lang="en-US" altLang="ja-JP" sz="1600" dirty="0"/>
          </a:p>
          <a:p>
            <a:r>
              <a:rPr kumimoji="1" lang="ja-JP" altLang="en-US" sz="1600" dirty="0"/>
              <a:t>設計にコストがかかる上、連携先の数だけ調整が発生。</a:t>
            </a:r>
          </a:p>
        </p:txBody>
      </p:sp>
    </p:spTree>
    <p:extLst>
      <p:ext uri="{BB962C8B-B14F-4D97-AF65-F5344CB8AC3E}">
        <p14:creationId xmlns:p14="http://schemas.microsoft.com/office/powerpoint/2010/main" val="10379143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4EDF08D-3916-4989-9C62-1B29F1F3D751}"/>
              </a:ext>
            </a:extLst>
          </p:cNvPr>
          <p:cNvSpPr>
            <a:spLocks noGrp="1"/>
          </p:cNvSpPr>
          <p:nvPr>
            <p:ph idx="1"/>
          </p:nvPr>
        </p:nvSpPr>
        <p:spPr>
          <a:xfrm>
            <a:off x="183035" y="1371241"/>
            <a:ext cx="12052481" cy="4815996"/>
          </a:xfrm>
        </p:spPr>
        <p:txBody>
          <a:bodyPr/>
          <a:lstStyle/>
          <a:p>
            <a:r>
              <a:rPr lang="ja-JP" altLang="en-US" dirty="0"/>
              <a:t>メタデータは、データの内容を解説する「データに関するデータ」です。</a:t>
            </a:r>
            <a:endParaRPr lang="en-US" altLang="ja-JP" dirty="0"/>
          </a:p>
          <a:p>
            <a:pPr lvl="1"/>
            <a:r>
              <a:rPr lang="ja-JP" altLang="en-US" dirty="0"/>
              <a:t>「タイトル」「提供者」「公開日」「分類」等の検索のための情報です。</a:t>
            </a:r>
            <a:endParaRPr lang="en-US" altLang="ja-JP" dirty="0"/>
          </a:p>
        </p:txBody>
      </p:sp>
      <p:sp>
        <p:nvSpPr>
          <p:cNvPr id="3" name="タイトル 2">
            <a:extLst>
              <a:ext uri="{FF2B5EF4-FFF2-40B4-BE49-F238E27FC236}">
                <a16:creationId xmlns:a16="http://schemas.microsoft.com/office/drawing/2014/main" id="{72989400-2DC0-4FBE-B4A5-E533C6875571}"/>
              </a:ext>
            </a:extLst>
          </p:cNvPr>
          <p:cNvSpPr>
            <a:spLocks noGrp="1"/>
          </p:cNvSpPr>
          <p:nvPr>
            <p:ph type="title"/>
          </p:nvPr>
        </p:nvSpPr>
        <p:spPr/>
        <p:txBody>
          <a:bodyPr/>
          <a:lstStyle/>
          <a:p>
            <a:r>
              <a:rPr lang="ja-JP" altLang="en-US" dirty="0"/>
              <a:t>メタデータをもう少し詳しく説明します</a:t>
            </a:r>
          </a:p>
        </p:txBody>
      </p:sp>
      <p:sp>
        <p:nvSpPr>
          <p:cNvPr id="4" name="スライド番号プレースホルダー 3">
            <a:extLst>
              <a:ext uri="{FF2B5EF4-FFF2-40B4-BE49-F238E27FC236}">
                <a16:creationId xmlns:a16="http://schemas.microsoft.com/office/drawing/2014/main" id="{C4CB5F99-11FC-4676-BD81-9B5F84009DFD}"/>
              </a:ext>
            </a:extLst>
          </p:cNvPr>
          <p:cNvSpPr>
            <a:spLocks noGrp="1"/>
          </p:cNvSpPr>
          <p:nvPr>
            <p:ph type="sldNum" sz="quarter" idx="4"/>
          </p:nvPr>
        </p:nvSpPr>
        <p:spPr/>
        <p:txBody>
          <a:bodyPr/>
          <a:lstStyle/>
          <a:p>
            <a:fld id="{DFD4F317-19D0-4848-B5EB-5B174DBE8CF9}" type="slidenum">
              <a:rPr lang="ja-JP" altLang="en-US" smtClean="0"/>
              <a:pPr/>
              <a:t>30</a:t>
            </a:fld>
            <a:endParaRPr lang="ja-JP" altLang="en-US"/>
          </a:p>
        </p:txBody>
      </p:sp>
      <p:pic>
        <p:nvPicPr>
          <p:cNvPr id="8" name="図 7">
            <a:extLst>
              <a:ext uri="{FF2B5EF4-FFF2-40B4-BE49-F238E27FC236}">
                <a16:creationId xmlns:a16="http://schemas.microsoft.com/office/drawing/2014/main" id="{9F8BFD18-0C85-47D2-8C97-246DC10FB9C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13413" y="3722036"/>
            <a:ext cx="2632848" cy="3016054"/>
          </a:xfrm>
          <a:prstGeom prst="rect">
            <a:avLst/>
          </a:prstGeom>
        </p:spPr>
      </p:pic>
      <p:pic>
        <p:nvPicPr>
          <p:cNvPr id="10" name="グラフィックス 9" descr="ユーザー 単色塗りつぶし">
            <a:extLst>
              <a:ext uri="{FF2B5EF4-FFF2-40B4-BE49-F238E27FC236}">
                <a16:creationId xmlns:a16="http://schemas.microsoft.com/office/drawing/2014/main" id="{C301A7EE-BBBE-4615-B6BC-DBDAC584A69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42484" y="2806616"/>
            <a:ext cx="914400" cy="914400"/>
          </a:xfrm>
          <a:prstGeom prst="rect">
            <a:avLst/>
          </a:prstGeom>
        </p:spPr>
      </p:pic>
      <p:sp>
        <p:nvSpPr>
          <p:cNvPr id="12" name="四角形: 角を丸くする 11">
            <a:extLst>
              <a:ext uri="{FF2B5EF4-FFF2-40B4-BE49-F238E27FC236}">
                <a16:creationId xmlns:a16="http://schemas.microsoft.com/office/drawing/2014/main" id="{2A7353D9-E111-4D46-B555-A2031FC1F7F7}"/>
              </a:ext>
            </a:extLst>
          </p:cNvPr>
          <p:cNvSpPr/>
          <p:nvPr/>
        </p:nvSpPr>
        <p:spPr>
          <a:xfrm>
            <a:off x="4778963" y="3046057"/>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データカタログ</a:t>
            </a:r>
          </a:p>
        </p:txBody>
      </p:sp>
      <p:sp>
        <p:nvSpPr>
          <p:cNvPr id="13" name="四角形: 角を丸くする 12">
            <a:extLst>
              <a:ext uri="{FF2B5EF4-FFF2-40B4-BE49-F238E27FC236}">
                <a16:creationId xmlns:a16="http://schemas.microsoft.com/office/drawing/2014/main" id="{3AD96143-F93D-44DF-B977-7D438EBB7CF0}"/>
              </a:ext>
            </a:extLst>
          </p:cNvPr>
          <p:cNvSpPr/>
          <p:nvPr/>
        </p:nvSpPr>
        <p:spPr>
          <a:xfrm>
            <a:off x="4778963" y="3571898"/>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統一</a:t>
            </a:r>
            <a:r>
              <a:rPr kumimoji="1" lang="en-US" altLang="ja-JP" sz="1400" dirty="0">
                <a:solidFill>
                  <a:schemeClr val="tx1"/>
                </a:solidFill>
              </a:rPr>
              <a:t>web</a:t>
            </a:r>
            <a:endParaRPr kumimoji="1" lang="ja-JP" altLang="en-US" sz="1400" dirty="0">
              <a:solidFill>
                <a:schemeClr val="tx1"/>
              </a:solidFill>
            </a:endParaRPr>
          </a:p>
        </p:txBody>
      </p:sp>
      <p:sp>
        <p:nvSpPr>
          <p:cNvPr id="14" name="四角形: 角を丸くする 13">
            <a:extLst>
              <a:ext uri="{FF2B5EF4-FFF2-40B4-BE49-F238E27FC236}">
                <a16:creationId xmlns:a16="http://schemas.microsoft.com/office/drawing/2014/main" id="{6AA57B27-F726-4386-ABDE-0D0689BDF463}"/>
              </a:ext>
            </a:extLst>
          </p:cNvPr>
          <p:cNvSpPr/>
          <p:nvPr/>
        </p:nvSpPr>
        <p:spPr>
          <a:xfrm>
            <a:off x="4778963" y="4097739"/>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報告書</a:t>
            </a:r>
          </a:p>
        </p:txBody>
      </p:sp>
      <p:sp>
        <p:nvSpPr>
          <p:cNvPr id="15" name="四角形: 角を丸くする 14">
            <a:extLst>
              <a:ext uri="{FF2B5EF4-FFF2-40B4-BE49-F238E27FC236}">
                <a16:creationId xmlns:a16="http://schemas.microsoft.com/office/drawing/2014/main" id="{17E93F4C-2728-49FA-BEFC-5B2B82E86B1E}"/>
              </a:ext>
            </a:extLst>
          </p:cNvPr>
          <p:cNvSpPr/>
          <p:nvPr/>
        </p:nvSpPr>
        <p:spPr>
          <a:xfrm>
            <a:off x="4778963" y="4623580"/>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コンテンツ</a:t>
            </a:r>
            <a:endParaRPr kumimoji="1" lang="en-US" altLang="ja-JP" sz="1400" dirty="0">
              <a:solidFill>
                <a:schemeClr val="tx1"/>
              </a:solidFill>
            </a:endParaRPr>
          </a:p>
        </p:txBody>
      </p:sp>
      <p:sp>
        <p:nvSpPr>
          <p:cNvPr id="16" name="四角形: 角を丸くする 15">
            <a:extLst>
              <a:ext uri="{FF2B5EF4-FFF2-40B4-BE49-F238E27FC236}">
                <a16:creationId xmlns:a16="http://schemas.microsoft.com/office/drawing/2014/main" id="{864D7042-225A-4682-931B-61BF2F3C1E85}"/>
              </a:ext>
            </a:extLst>
          </p:cNvPr>
          <p:cNvSpPr/>
          <p:nvPr/>
        </p:nvSpPr>
        <p:spPr>
          <a:xfrm>
            <a:off x="4778963" y="5149421"/>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事例</a:t>
            </a:r>
          </a:p>
        </p:txBody>
      </p:sp>
      <p:sp>
        <p:nvSpPr>
          <p:cNvPr id="17" name="四角形: 角を丸くする 16">
            <a:extLst>
              <a:ext uri="{FF2B5EF4-FFF2-40B4-BE49-F238E27FC236}">
                <a16:creationId xmlns:a16="http://schemas.microsoft.com/office/drawing/2014/main" id="{9D111DE9-AFAF-49EE-918E-5A48CBA48BBE}"/>
              </a:ext>
            </a:extLst>
          </p:cNvPr>
          <p:cNvSpPr/>
          <p:nvPr/>
        </p:nvSpPr>
        <p:spPr>
          <a:xfrm>
            <a:off x="4778963" y="5675262"/>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分野別情報</a:t>
            </a:r>
          </a:p>
        </p:txBody>
      </p:sp>
      <p:sp>
        <p:nvSpPr>
          <p:cNvPr id="18" name="四角形: 角を丸くする 17">
            <a:extLst>
              <a:ext uri="{FF2B5EF4-FFF2-40B4-BE49-F238E27FC236}">
                <a16:creationId xmlns:a16="http://schemas.microsoft.com/office/drawing/2014/main" id="{FE3650A6-F8CD-45AF-BC8A-85BEDC83A21B}"/>
              </a:ext>
            </a:extLst>
          </p:cNvPr>
          <p:cNvSpPr/>
          <p:nvPr/>
        </p:nvSpPr>
        <p:spPr>
          <a:xfrm>
            <a:off x="3191572" y="2980336"/>
            <a:ext cx="1059578" cy="59125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dirty="0"/>
              <a:t>DCAT-GOJ</a:t>
            </a:r>
            <a:endParaRPr kumimoji="1" lang="ja-JP" altLang="en-US" dirty="0"/>
          </a:p>
        </p:txBody>
      </p:sp>
      <p:cxnSp>
        <p:nvCxnSpPr>
          <p:cNvPr id="25" name="直線矢印コネクタ 24">
            <a:extLst>
              <a:ext uri="{FF2B5EF4-FFF2-40B4-BE49-F238E27FC236}">
                <a16:creationId xmlns:a16="http://schemas.microsoft.com/office/drawing/2014/main" id="{8D645020-798D-4DFA-B419-30C8669E6761}"/>
              </a:ext>
            </a:extLst>
          </p:cNvPr>
          <p:cNvCxnSpPr/>
          <p:nvPr/>
        </p:nvCxnSpPr>
        <p:spPr>
          <a:xfrm>
            <a:off x="2556884" y="3293295"/>
            <a:ext cx="51882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左大かっこ 25">
            <a:extLst>
              <a:ext uri="{FF2B5EF4-FFF2-40B4-BE49-F238E27FC236}">
                <a16:creationId xmlns:a16="http://schemas.microsoft.com/office/drawing/2014/main" id="{C3EBC517-976D-4B24-87D5-F745C3D1EF11}"/>
              </a:ext>
            </a:extLst>
          </p:cNvPr>
          <p:cNvSpPr/>
          <p:nvPr/>
        </p:nvSpPr>
        <p:spPr>
          <a:xfrm>
            <a:off x="4462126" y="3012818"/>
            <a:ext cx="245351" cy="3821722"/>
          </a:xfrm>
          <a:prstGeom prst="leftBracke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8301028-7B24-4F7B-9A15-F2FC9E8FA936}"/>
              </a:ext>
            </a:extLst>
          </p:cNvPr>
          <p:cNvSpPr txBox="1"/>
          <p:nvPr/>
        </p:nvSpPr>
        <p:spPr>
          <a:xfrm>
            <a:off x="6976818" y="4256761"/>
            <a:ext cx="5032147" cy="1477328"/>
          </a:xfrm>
          <a:prstGeom prst="rect">
            <a:avLst/>
          </a:prstGeom>
          <a:noFill/>
        </p:spPr>
        <p:txBody>
          <a:bodyPr wrap="none" rtlCol="0">
            <a:spAutoFit/>
          </a:bodyPr>
          <a:lstStyle/>
          <a:p>
            <a:r>
              <a:rPr kumimoji="1" lang="ja-JP" altLang="en-US" dirty="0"/>
              <a:t>・様々な情報に共通的につけることができます</a:t>
            </a:r>
            <a:endParaRPr kumimoji="1" lang="en-US" altLang="ja-JP" dirty="0"/>
          </a:p>
          <a:p>
            <a:r>
              <a:rPr lang="ja-JP" altLang="en-US" dirty="0"/>
              <a:t>・</a:t>
            </a:r>
            <a:r>
              <a:rPr kumimoji="1" lang="ja-JP" altLang="en-US" dirty="0"/>
              <a:t>分野横断でデータ検索が容易になります</a:t>
            </a:r>
            <a:endParaRPr kumimoji="1" lang="en-US" altLang="ja-JP" dirty="0"/>
          </a:p>
          <a:p>
            <a:r>
              <a:rPr kumimoji="1" lang="ja-JP" altLang="en-US" dirty="0"/>
              <a:t>・データ活用に必要な情報が付加されます</a:t>
            </a:r>
            <a:endParaRPr kumimoji="1" lang="en-US" altLang="ja-JP" dirty="0"/>
          </a:p>
          <a:p>
            <a:r>
              <a:rPr lang="en-US" altLang="ja-JP" dirty="0"/>
              <a:t>	</a:t>
            </a:r>
            <a:r>
              <a:rPr lang="ja-JP" altLang="en-US" dirty="0"/>
              <a:t>ー　利用条件</a:t>
            </a:r>
            <a:endParaRPr lang="en-US" altLang="ja-JP" dirty="0"/>
          </a:p>
          <a:p>
            <a:r>
              <a:rPr kumimoji="1" lang="en-US" altLang="ja-JP" dirty="0"/>
              <a:t>	</a:t>
            </a:r>
            <a:r>
              <a:rPr kumimoji="1" lang="ja-JP" altLang="en-US" dirty="0"/>
              <a:t>ー　品質　　　等</a:t>
            </a:r>
          </a:p>
        </p:txBody>
      </p:sp>
      <p:sp>
        <p:nvSpPr>
          <p:cNvPr id="28" name="四角形: 角を丸くする 27">
            <a:extLst>
              <a:ext uri="{FF2B5EF4-FFF2-40B4-BE49-F238E27FC236}">
                <a16:creationId xmlns:a16="http://schemas.microsoft.com/office/drawing/2014/main" id="{97264D28-DB94-47A2-9CC8-10B6A787FC75}"/>
              </a:ext>
            </a:extLst>
          </p:cNvPr>
          <p:cNvSpPr/>
          <p:nvPr/>
        </p:nvSpPr>
        <p:spPr>
          <a:xfrm>
            <a:off x="4778963" y="6346826"/>
            <a:ext cx="1971304" cy="46669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世界の各種情報</a:t>
            </a:r>
          </a:p>
        </p:txBody>
      </p:sp>
    </p:spTree>
    <p:extLst>
      <p:ext uri="{BB962C8B-B14F-4D97-AF65-F5344CB8AC3E}">
        <p14:creationId xmlns:p14="http://schemas.microsoft.com/office/powerpoint/2010/main" val="15238471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正方形/長方形 100">
            <a:extLst>
              <a:ext uri="{FF2B5EF4-FFF2-40B4-BE49-F238E27FC236}">
                <a16:creationId xmlns:a16="http://schemas.microsoft.com/office/drawing/2014/main" id="{CCEF450C-AEC5-492B-A2EB-D4FEC4D6F325}"/>
              </a:ext>
            </a:extLst>
          </p:cNvPr>
          <p:cNvSpPr/>
          <p:nvPr/>
        </p:nvSpPr>
        <p:spPr>
          <a:xfrm>
            <a:off x="2295261" y="4394702"/>
            <a:ext cx="567712" cy="233927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6350600"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rgbClr val="00B050"/>
                </a:solidFill>
              </a:rPr>
              <a:t>文字データ</a:t>
            </a:r>
            <a:r>
              <a:rPr kumimoji="1" lang="ja-JP" altLang="en-US" sz="1000" dirty="0"/>
              <a:t>（漢字、カナ、ローマ字、英字）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2899402" y="5665393"/>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0066FF"/>
                </a:solidFill>
              </a:rPr>
              <a:t>コアデータパーツ</a:t>
            </a:r>
            <a:r>
              <a:rPr kumimoji="1" lang="ja-JP" altLang="en-US" sz="1000" dirty="0">
                <a:solidFill>
                  <a:srgbClr val="0066FF"/>
                </a:solidFill>
              </a:rPr>
              <a:t>（基本形式等）</a:t>
            </a:r>
            <a:endParaRPr kumimoji="1" lang="ja-JP" altLang="en-US" sz="1200" dirty="0">
              <a:solidFill>
                <a:srgbClr val="0066FF"/>
              </a:solidFill>
            </a:endParaRPr>
          </a:p>
        </p:txBody>
      </p:sp>
      <p:sp>
        <p:nvSpPr>
          <p:cNvPr id="51" name="正方形/長方形 50">
            <a:extLst>
              <a:ext uri="{FF2B5EF4-FFF2-40B4-BE49-F238E27FC236}">
                <a16:creationId xmlns:a16="http://schemas.microsoft.com/office/drawing/2014/main" id="{93A98796-D006-4750-B809-4865CEB50D01}"/>
              </a:ext>
            </a:extLst>
          </p:cNvPr>
          <p:cNvSpPr/>
          <p:nvPr/>
        </p:nvSpPr>
        <p:spPr>
          <a:xfrm>
            <a:off x="2902631" y="6086169"/>
            <a:ext cx="683639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rgbClr val="FF0000"/>
                </a:solidFill>
              </a:rPr>
              <a:t>コア語彙</a:t>
            </a:r>
            <a:r>
              <a:rPr kumimoji="1" lang="ja-JP" altLang="en-US" sz="1000" dirty="0">
                <a:solidFill>
                  <a:srgbClr val="FF0000"/>
                </a:solidFill>
              </a:rPr>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2899401" y="6425127"/>
            <a:ext cx="3388426"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2899401" y="5234705"/>
            <a:ext cx="6836396" cy="3846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solidFill>
                  <a:schemeClr val="accent2"/>
                </a:solidFill>
              </a:rPr>
              <a:t>コアデータモデル</a:t>
            </a:r>
            <a:r>
              <a:rPr kumimoji="1" lang="ja-JP" altLang="en-US" sz="1000" dirty="0"/>
              <a:t>（人、法人、施設等、連絡先アクセシビリティ等の共通モデル）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2899401" y="4394703"/>
            <a:ext cx="6836396" cy="793934"/>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solidFill>
                  <a:schemeClr val="accent2"/>
                </a:solidFill>
              </a:rPr>
              <a:t>実装データモデル［</a:t>
            </a:r>
            <a:r>
              <a:rPr kumimoji="1" lang="en-US" altLang="ja-JP" sz="1200" b="1" dirty="0">
                <a:solidFill>
                  <a:schemeClr val="accent2"/>
                </a:solidFill>
              </a:rPr>
              <a:t>DM</a:t>
            </a:r>
            <a:r>
              <a:rPr kumimoji="1" lang="ja-JP" altLang="en-US" sz="1200" b="1" dirty="0">
                <a:solidFill>
                  <a:schemeClr val="accent2"/>
                </a:solidFill>
              </a:rPr>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2964824"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ベースレジストリ</a:t>
            </a:r>
            <a:r>
              <a:rPr kumimoji="1" lang="en-US" altLang="ja-JP" sz="1000" dirty="0"/>
              <a:t>DM</a:t>
            </a:r>
            <a:endParaRPr kumimoji="1" lang="ja-JP" altLang="en-US" sz="1000" dirty="0"/>
          </a:p>
        </p:txBody>
      </p:sp>
      <p:sp>
        <p:nvSpPr>
          <p:cNvPr id="74" name="正方形/長方形 73">
            <a:extLst>
              <a:ext uri="{FF2B5EF4-FFF2-40B4-BE49-F238E27FC236}">
                <a16:creationId xmlns:a16="http://schemas.microsoft.com/office/drawing/2014/main" id="{A1823331-A76E-4B45-906F-C815FEB3FE66}"/>
              </a:ext>
            </a:extLst>
          </p:cNvPr>
          <p:cNvSpPr/>
          <p:nvPr/>
        </p:nvSpPr>
        <p:spPr>
          <a:xfrm>
            <a:off x="8752321" y="528105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900" dirty="0"/>
              <a:t>スマートシティ</a:t>
            </a:r>
            <a:r>
              <a:rPr kumimoji="1" lang="en-US" altLang="ja-JP" sz="900" dirty="0"/>
              <a:t>DM</a:t>
            </a:r>
            <a:endParaRPr kumimoji="1" lang="ja-JP" altLang="en-US" sz="900" dirty="0"/>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防災</a:t>
            </a:r>
            <a:r>
              <a:rPr kumimoji="1" lang="en-US" altLang="ja-JP" sz="1000" dirty="0"/>
              <a:t>DM</a:t>
            </a:r>
            <a:endParaRPr kumimoji="1" lang="ja-JP" altLang="en-US" sz="1000" dirty="0"/>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4522178"/>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教育</a:t>
            </a:r>
            <a:r>
              <a:rPr kumimoji="1" lang="en-US" altLang="ja-JP" sz="1000" dirty="0"/>
              <a:t>DM</a:t>
            </a:r>
            <a:endParaRPr kumimoji="1" lang="ja-JP" altLang="en-US" sz="1000" dirty="0"/>
          </a:p>
        </p:txBody>
      </p:sp>
      <p:sp>
        <p:nvSpPr>
          <p:cNvPr id="91" name="正方形/長方形 90">
            <a:extLst>
              <a:ext uri="{FF2B5EF4-FFF2-40B4-BE49-F238E27FC236}">
                <a16:creationId xmlns:a16="http://schemas.microsoft.com/office/drawing/2014/main" id="{66CC75F2-4674-4B28-A7D5-C960EE5722D2}"/>
              </a:ext>
            </a:extLst>
          </p:cNvPr>
          <p:cNvSpPr/>
          <p:nvPr/>
        </p:nvSpPr>
        <p:spPr>
          <a:xfrm>
            <a:off x="4112675" y="4524646"/>
            <a:ext cx="1082428" cy="418906"/>
          </a:xfrm>
          <a:prstGeom prst="rect">
            <a:avLst/>
          </a:prstGeom>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行政サービス</a:t>
            </a:r>
            <a:r>
              <a:rPr kumimoji="1" lang="en-US" altLang="ja-JP" sz="1000" dirty="0"/>
              <a:t>DM</a:t>
            </a:r>
            <a:endParaRPr kumimoji="1" lang="ja-JP" altLang="en-US" sz="1000" dirty="0"/>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5231531" y="4564897"/>
            <a:ext cx="877163" cy="369332"/>
          </a:xfrm>
          <a:prstGeom prst="rect">
            <a:avLst/>
          </a:prstGeom>
          <a:noFill/>
        </p:spPr>
        <p:txBody>
          <a:bodyPr wrap="none" rtlCol="0">
            <a:spAutoFit/>
          </a:bodyPr>
          <a:lstStyle/>
          <a:p>
            <a:r>
              <a:rPr kumimoji="1" lang="ja-JP" altLang="en-US" dirty="0"/>
              <a:t>・・・</a:t>
            </a:r>
          </a:p>
        </p:txBody>
      </p:sp>
      <p:sp>
        <p:nvSpPr>
          <p:cNvPr id="116" name="テキスト ボックス 115">
            <a:extLst>
              <a:ext uri="{FF2B5EF4-FFF2-40B4-BE49-F238E27FC236}">
                <a16:creationId xmlns:a16="http://schemas.microsoft.com/office/drawing/2014/main" id="{7FF93CE4-AA4F-4796-B121-3DD94B1B8BA2}"/>
              </a:ext>
            </a:extLst>
          </p:cNvPr>
          <p:cNvSpPr txBox="1"/>
          <p:nvPr/>
        </p:nvSpPr>
        <p:spPr>
          <a:xfrm>
            <a:off x="9732396" y="4979207"/>
            <a:ext cx="2492989" cy="1169551"/>
          </a:xfrm>
          <a:prstGeom prst="rect">
            <a:avLst/>
          </a:prstGeom>
          <a:noFill/>
        </p:spPr>
        <p:txBody>
          <a:bodyPr wrap="square" rtlCol="0">
            <a:spAutoFit/>
          </a:bodyPr>
          <a:lstStyle/>
          <a:p>
            <a:r>
              <a:rPr kumimoji="1" lang="ja-JP" altLang="en-US" sz="1000" u="sng" dirty="0"/>
              <a:t>追加ガイドブック</a:t>
            </a:r>
            <a:endParaRPr kumimoji="1" lang="en-US" altLang="ja-JP" sz="1000" u="sng" dirty="0"/>
          </a:p>
          <a:p>
            <a:r>
              <a:rPr kumimoji="1" lang="ja-JP" altLang="en-US" sz="1000" dirty="0"/>
              <a:t>データ環境整備のための</a:t>
            </a:r>
            <a:endParaRPr kumimoji="1" lang="en-US" altLang="ja-JP" sz="1000" dirty="0"/>
          </a:p>
          <a:p>
            <a:r>
              <a:rPr kumimoji="1" lang="ja-JP" altLang="en-US" sz="1000" dirty="0"/>
              <a:t>　アーキテクチャ設計実践ガイドブック</a:t>
            </a:r>
            <a:endParaRPr kumimoji="1" lang="en-US" altLang="ja-JP" sz="1000" dirty="0"/>
          </a:p>
          <a:p>
            <a:r>
              <a:rPr kumimoji="1" lang="ja-JP" altLang="en-US" sz="1000" dirty="0"/>
              <a:t>メタデータ設計・活用実践ガイドブック</a:t>
            </a:r>
            <a:endParaRPr kumimoji="1" lang="en-US" altLang="ja-JP" sz="1000" dirty="0"/>
          </a:p>
          <a:p>
            <a:r>
              <a:rPr kumimoji="1" lang="ja-JP" altLang="en-US" sz="1000" dirty="0"/>
              <a:t>データマネジメント実践ガイドブック</a:t>
            </a:r>
            <a:endParaRPr kumimoji="1" lang="en-US" altLang="ja-JP" sz="1000" dirty="0"/>
          </a:p>
          <a:p>
            <a:r>
              <a:rPr kumimoji="1" lang="ja-JP" altLang="en-US" sz="1000" dirty="0"/>
              <a:t>データ人材管理実践ガイドブック</a:t>
            </a:r>
            <a:endParaRPr kumimoji="1" lang="en-US" altLang="ja-JP" sz="1000" dirty="0"/>
          </a:p>
          <a:p>
            <a:r>
              <a:rPr kumimoji="1" lang="ja-JP" altLang="en-US" sz="1000" dirty="0"/>
              <a:t>データ品質管理実践ガイドブック</a:t>
            </a:r>
            <a:endParaRPr kumimoji="1" lang="en-US" altLang="ja-JP" sz="1000" dirty="0"/>
          </a:p>
        </p:txBody>
      </p:sp>
      <p:sp>
        <p:nvSpPr>
          <p:cNvPr id="117" name="テキスト ボックス 116">
            <a:extLst>
              <a:ext uri="{FF2B5EF4-FFF2-40B4-BE49-F238E27FC236}">
                <a16:creationId xmlns:a16="http://schemas.microsoft.com/office/drawing/2014/main" id="{58DEB224-66F4-434F-AFA2-68A5C22434AD}"/>
              </a:ext>
            </a:extLst>
          </p:cNvPr>
          <p:cNvSpPr txBox="1"/>
          <p:nvPr/>
        </p:nvSpPr>
        <p:spPr>
          <a:xfrm>
            <a:off x="9625921" y="3698212"/>
            <a:ext cx="184731" cy="246221"/>
          </a:xfrm>
          <a:prstGeom prst="rect">
            <a:avLst/>
          </a:prstGeom>
          <a:noFill/>
        </p:spPr>
        <p:txBody>
          <a:bodyPr wrap="none" rtlCol="0">
            <a:spAutoFit/>
          </a:bodyPr>
          <a:lstStyle/>
          <a:p>
            <a:endParaRPr kumimoji="1" lang="en-US" altLang="ja-JP" sz="1000" dirty="0"/>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5076608" y="1258697"/>
            <a:ext cx="7060367" cy="706878"/>
          </a:xfrm>
        </p:spPr>
        <p:txBody>
          <a:bodyPr/>
          <a:lstStyle/>
          <a:p>
            <a:r>
              <a:rPr lang="ja-JP" altLang="en-US" sz="2000" dirty="0"/>
              <a:t>データモデルを実装データモデル、コアデータモデル、コアデータパーツ、コア語彙の４階層に再編しました。</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データモデルは</a:t>
            </a:r>
            <a:r>
              <a:rPr lang="en-US" altLang="ja-JP" dirty="0"/>
              <a:t>GIF</a:t>
            </a:r>
            <a:r>
              <a:rPr lang="ja-JP" altLang="en-US" dirty="0"/>
              <a:t>で新しい体系になります。</a:t>
            </a:r>
          </a:p>
        </p:txBody>
      </p:sp>
      <p:sp>
        <p:nvSpPr>
          <p:cNvPr id="120" name="四角形: 角を丸くする 119">
            <a:extLst>
              <a:ext uri="{FF2B5EF4-FFF2-40B4-BE49-F238E27FC236}">
                <a16:creationId xmlns:a16="http://schemas.microsoft.com/office/drawing/2014/main" id="{DFAA9CF5-AA22-44CC-BC9D-580C1365A314}"/>
              </a:ext>
            </a:extLst>
          </p:cNvPr>
          <p:cNvSpPr/>
          <p:nvPr/>
        </p:nvSpPr>
        <p:spPr>
          <a:xfrm>
            <a:off x="2295261" y="4030352"/>
            <a:ext cx="7440536" cy="328195"/>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grpSp>
        <p:nvGrpSpPr>
          <p:cNvPr id="32" name="グループ化 31">
            <a:extLst>
              <a:ext uri="{FF2B5EF4-FFF2-40B4-BE49-F238E27FC236}">
                <a16:creationId xmlns:a16="http://schemas.microsoft.com/office/drawing/2014/main" id="{601D5703-EF50-4F90-81B3-D2A1D19AF924}"/>
              </a:ext>
            </a:extLst>
          </p:cNvPr>
          <p:cNvGrpSpPr/>
          <p:nvPr/>
        </p:nvGrpSpPr>
        <p:grpSpPr>
          <a:xfrm>
            <a:off x="394620" y="1934740"/>
            <a:ext cx="4618442" cy="1891179"/>
            <a:chOff x="649730" y="1752987"/>
            <a:chExt cx="6758914" cy="2767668"/>
          </a:xfrm>
        </p:grpSpPr>
        <p:sp>
          <p:nvSpPr>
            <p:cNvPr id="123" name="正方形/長方形 122">
              <a:extLst>
                <a:ext uri="{FF2B5EF4-FFF2-40B4-BE49-F238E27FC236}">
                  <a16:creationId xmlns:a16="http://schemas.microsoft.com/office/drawing/2014/main" id="{0C128819-F8C8-4C5A-B99C-50D843591497}"/>
                </a:ext>
              </a:extLst>
            </p:cNvPr>
            <p:cNvSpPr/>
            <p:nvPr/>
          </p:nvSpPr>
          <p:spPr>
            <a:xfrm>
              <a:off x="3532029" y="3711347"/>
              <a:ext cx="3876615" cy="344549"/>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66FF"/>
                  </a:solidFill>
                </a:rPr>
                <a:t>行政データ連携モデル</a:t>
              </a:r>
            </a:p>
          </p:txBody>
        </p:sp>
        <p:sp>
          <p:nvSpPr>
            <p:cNvPr id="124" name="正方形/長方形 123">
              <a:extLst>
                <a:ext uri="{FF2B5EF4-FFF2-40B4-BE49-F238E27FC236}">
                  <a16:creationId xmlns:a16="http://schemas.microsoft.com/office/drawing/2014/main" id="{90514828-FDA9-4903-928A-11BE7095F7E5}"/>
                </a:ext>
              </a:extLst>
            </p:cNvPr>
            <p:cNvSpPr/>
            <p:nvPr/>
          </p:nvSpPr>
          <p:spPr>
            <a:xfrm>
              <a:off x="1546446" y="3036432"/>
              <a:ext cx="5862197" cy="55220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rgbClr val="FF0000"/>
                  </a:solidFill>
                </a:rPr>
                <a:t>コア語彙</a:t>
              </a:r>
            </a:p>
          </p:txBody>
        </p:sp>
        <p:sp>
          <p:nvSpPr>
            <p:cNvPr id="125" name="正方形/長方形 124">
              <a:extLst>
                <a:ext uri="{FF2B5EF4-FFF2-40B4-BE49-F238E27FC236}">
                  <a16:creationId xmlns:a16="http://schemas.microsoft.com/office/drawing/2014/main" id="{B1A0555A-7B6B-4F3E-B798-CDEF30A17078}"/>
                </a:ext>
              </a:extLst>
            </p:cNvPr>
            <p:cNvSpPr/>
            <p:nvPr/>
          </p:nvSpPr>
          <p:spPr>
            <a:xfrm>
              <a:off x="1546446" y="1752987"/>
              <a:ext cx="5862197" cy="1160733"/>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100" dirty="0">
                  <a:solidFill>
                    <a:schemeClr val="accent2"/>
                  </a:solidFill>
                </a:rPr>
                <a:t>データモデル群</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推奨データモデル　</a:t>
              </a:r>
              <a:endParaRPr lang="en-US" altLang="ja-JP" sz="1100" dirty="0">
                <a:solidFill>
                  <a:schemeClr val="accent2"/>
                </a:solidFill>
              </a:endParaRPr>
            </a:p>
            <a:p>
              <a:pPr marL="285750" indent="-285750">
                <a:buFont typeface="Arial" panose="020B0604020202020204" pitchFamily="34" charset="0"/>
                <a:buChar char="•"/>
              </a:pPr>
              <a:r>
                <a:rPr lang="ja-JP" altLang="en-US" sz="1100" dirty="0">
                  <a:solidFill>
                    <a:schemeClr val="accent2"/>
                  </a:solidFill>
                </a:rPr>
                <a:t>行政サービスデータ連携モデル</a:t>
              </a:r>
              <a:r>
                <a:rPr lang="en-US" altLang="ja-JP" sz="1100" dirty="0">
                  <a:solidFill>
                    <a:schemeClr val="accent2"/>
                  </a:solidFill>
                </a:rPr>
                <a:t>β</a:t>
              </a:r>
            </a:p>
            <a:p>
              <a:pPr marL="285750" indent="-285750">
                <a:buFont typeface="Arial" panose="020B0604020202020204" pitchFamily="34" charset="0"/>
                <a:buChar char="•"/>
              </a:pPr>
              <a:r>
                <a:rPr lang="ja-JP" altLang="en-US" sz="1100" dirty="0">
                  <a:solidFill>
                    <a:schemeClr val="accent2"/>
                  </a:solidFill>
                </a:rPr>
                <a:t>スマートシティデータモデル</a:t>
              </a:r>
              <a:r>
                <a:rPr lang="en-US" altLang="ja-JP" sz="1100" dirty="0">
                  <a:solidFill>
                    <a:schemeClr val="accent2"/>
                  </a:solidFill>
                </a:rPr>
                <a:t>α</a:t>
              </a:r>
            </a:p>
          </p:txBody>
        </p:sp>
        <p:sp>
          <p:nvSpPr>
            <p:cNvPr id="126" name="正方形/長方形 125">
              <a:extLst>
                <a:ext uri="{FF2B5EF4-FFF2-40B4-BE49-F238E27FC236}">
                  <a16:creationId xmlns:a16="http://schemas.microsoft.com/office/drawing/2014/main" id="{3E5CC4C0-F0AA-4660-97F6-C8D32E2935C4}"/>
                </a:ext>
              </a:extLst>
            </p:cNvPr>
            <p:cNvSpPr/>
            <p:nvPr/>
          </p:nvSpPr>
          <p:spPr>
            <a:xfrm>
              <a:off x="3532029" y="4119054"/>
              <a:ext cx="3876615" cy="401601"/>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tIns="0" rIns="36000" bIns="0" rtlCol="0" anchor="ctr"/>
            <a:lstStyle/>
            <a:p>
              <a:pPr algn="ctr"/>
              <a:r>
                <a:rPr lang="ja-JP" altLang="en-US" sz="1100" dirty="0">
                  <a:solidFill>
                    <a:srgbClr val="00B050"/>
                  </a:solidFill>
                </a:rPr>
                <a:t>文字情報基盤</a:t>
              </a:r>
            </a:p>
          </p:txBody>
        </p:sp>
        <p:sp>
          <p:nvSpPr>
            <p:cNvPr id="127" name="正方形/長方形 126">
              <a:extLst>
                <a:ext uri="{FF2B5EF4-FFF2-40B4-BE49-F238E27FC236}">
                  <a16:creationId xmlns:a16="http://schemas.microsoft.com/office/drawing/2014/main" id="{850609AE-2F38-4359-A2AE-B2B519AA1B21}"/>
                </a:ext>
              </a:extLst>
            </p:cNvPr>
            <p:cNvSpPr/>
            <p:nvPr/>
          </p:nvSpPr>
          <p:spPr>
            <a:xfrm>
              <a:off x="649730" y="1752987"/>
              <a:ext cx="838823" cy="276766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ja-JP" altLang="en-US" sz="1100" dirty="0">
                  <a:solidFill>
                    <a:schemeClr val="tx1"/>
                  </a:solidFill>
                </a:rPr>
                <a:t>コード一覧</a:t>
              </a:r>
            </a:p>
          </p:txBody>
        </p:sp>
        <p:sp>
          <p:nvSpPr>
            <p:cNvPr id="129" name="正方形/長方形 128">
              <a:extLst>
                <a:ext uri="{FF2B5EF4-FFF2-40B4-BE49-F238E27FC236}">
                  <a16:creationId xmlns:a16="http://schemas.microsoft.com/office/drawing/2014/main" id="{6A6698FB-75E2-441E-9ECC-CED514F7C82F}"/>
                </a:ext>
              </a:extLst>
            </p:cNvPr>
            <p:cNvSpPr/>
            <p:nvPr/>
          </p:nvSpPr>
          <p:spPr>
            <a:xfrm>
              <a:off x="1546447" y="3712165"/>
              <a:ext cx="1918160" cy="80849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センサーデータ</a:t>
              </a:r>
            </a:p>
          </p:txBody>
        </p:sp>
      </p:grpSp>
      <p:cxnSp>
        <p:nvCxnSpPr>
          <p:cNvPr id="12" name="直線矢印コネクタ 11">
            <a:extLst>
              <a:ext uri="{FF2B5EF4-FFF2-40B4-BE49-F238E27FC236}">
                <a16:creationId xmlns:a16="http://schemas.microsoft.com/office/drawing/2014/main" id="{ABEC9A95-E02E-47AB-BEF2-A77C594BC526}"/>
              </a:ext>
            </a:extLst>
          </p:cNvPr>
          <p:cNvCxnSpPr>
            <a:cxnSpLocks/>
          </p:cNvCxnSpPr>
          <p:nvPr/>
        </p:nvCxnSpPr>
        <p:spPr>
          <a:xfrm>
            <a:off x="3134743" y="3549694"/>
            <a:ext cx="1392643" cy="2233589"/>
          </a:xfrm>
          <a:prstGeom prst="straightConnector1">
            <a:avLst/>
          </a:prstGeom>
          <a:ln>
            <a:solidFill>
              <a:srgbClr val="0066FF"/>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7ED5735E-6948-4933-8D8B-852062C83C05}"/>
              </a:ext>
            </a:extLst>
          </p:cNvPr>
          <p:cNvCxnSpPr>
            <a:cxnSpLocks/>
          </p:cNvCxnSpPr>
          <p:nvPr/>
        </p:nvCxnSpPr>
        <p:spPr>
          <a:xfrm>
            <a:off x="3530128" y="3730529"/>
            <a:ext cx="2820696" cy="2848486"/>
          </a:xfrm>
          <a:prstGeom prst="straightConnector1">
            <a:avLst/>
          </a:prstGeom>
          <a:ln>
            <a:solidFill>
              <a:srgbClr val="11AC51"/>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E6945003-1A14-4363-980B-FE6E0C505325}"/>
              </a:ext>
            </a:extLst>
          </p:cNvPr>
          <p:cNvCxnSpPr>
            <a:cxnSpLocks/>
          </p:cNvCxnSpPr>
          <p:nvPr/>
        </p:nvCxnSpPr>
        <p:spPr>
          <a:xfrm>
            <a:off x="2801079" y="3137101"/>
            <a:ext cx="1726307" cy="31029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線矢印コネクタ 129">
            <a:extLst>
              <a:ext uri="{FF2B5EF4-FFF2-40B4-BE49-F238E27FC236}">
                <a16:creationId xmlns:a16="http://schemas.microsoft.com/office/drawing/2014/main" id="{DD4ED325-320F-41B1-BA43-C1E8924237DB}"/>
              </a:ext>
            </a:extLst>
          </p:cNvPr>
          <p:cNvCxnSpPr>
            <a:cxnSpLocks/>
          </p:cNvCxnSpPr>
          <p:nvPr/>
        </p:nvCxnSpPr>
        <p:spPr>
          <a:xfrm>
            <a:off x="3590173" y="2607300"/>
            <a:ext cx="2114838" cy="2333784"/>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矢印コネクタ 130">
            <a:extLst>
              <a:ext uri="{FF2B5EF4-FFF2-40B4-BE49-F238E27FC236}">
                <a16:creationId xmlns:a16="http://schemas.microsoft.com/office/drawing/2014/main" id="{E9D64DA3-905A-4DC5-833A-34715BA32766}"/>
              </a:ext>
            </a:extLst>
          </p:cNvPr>
          <p:cNvCxnSpPr>
            <a:cxnSpLocks/>
          </p:cNvCxnSpPr>
          <p:nvPr/>
        </p:nvCxnSpPr>
        <p:spPr>
          <a:xfrm>
            <a:off x="3553745" y="2583176"/>
            <a:ext cx="1854477" cy="26925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nvGrpSpPr>
          <p:cNvPr id="44" name="グループ化 43">
            <a:extLst>
              <a:ext uri="{FF2B5EF4-FFF2-40B4-BE49-F238E27FC236}">
                <a16:creationId xmlns:a16="http://schemas.microsoft.com/office/drawing/2014/main" id="{50BC96C9-F1D1-42D9-A4A0-1FE50C5E1375}"/>
              </a:ext>
            </a:extLst>
          </p:cNvPr>
          <p:cNvGrpSpPr/>
          <p:nvPr/>
        </p:nvGrpSpPr>
        <p:grpSpPr>
          <a:xfrm>
            <a:off x="407749" y="1174288"/>
            <a:ext cx="4605311" cy="686568"/>
            <a:chOff x="1236827" y="2277743"/>
            <a:chExt cx="6758913" cy="1020056"/>
          </a:xfrm>
        </p:grpSpPr>
        <p:sp>
          <p:nvSpPr>
            <p:cNvPr id="132" name="正方形/長方形 131">
              <a:extLst>
                <a:ext uri="{FF2B5EF4-FFF2-40B4-BE49-F238E27FC236}">
                  <a16:creationId xmlns:a16="http://schemas.microsoft.com/office/drawing/2014/main" id="{EFB86539-5634-4A2E-ACDE-4CF510589826}"/>
                </a:ext>
              </a:extLst>
            </p:cNvPr>
            <p:cNvSpPr/>
            <p:nvPr/>
          </p:nvSpPr>
          <p:spPr>
            <a:xfrm>
              <a:off x="124160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法人</a:t>
              </a:r>
              <a:endParaRPr lang="en-US" altLang="ja-JP" sz="1100" dirty="0">
                <a:solidFill>
                  <a:schemeClr val="accent2"/>
                </a:solidFill>
              </a:endParaRPr>
            </a:p>
          </p:txBody>
        </p:sp>
        <p:sp>
          <p:nvSpPr>
            <p:cNvPr id="133" name="正方形/長方形 132">
              <a:extLst>
                <a:ext uri="{FF2B5EF4-FFF2-40B4-BE49-F238E27FC236}">
                  <a16:creationId xmlns:a16="http://schemas.microsoft.com/office/drawing/2014/main" id="{827673EB-BF13-4852-8B46-654D7E77AA14}"/>
                </a:ext>
              </a:extLst>
            </p:cNvPr>
            <p:cNvSpPr/>
            <p:nvPr/>
          </p:nvSpPr>
          <p:spPr>
            <a:xfrm>
              <a:off x="184462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農業</a:t>
              </a:r>
              <a:endParaRPr lang="en-US" altLang="ja-JP" sz="1100" dirty="0">
                <a:solidFill>
                  <a:schemeClr val="accent2"/>
                </a:solidFill>
              </a:endParaRPr>
            </a:p>
          </p:txBody>
        </p:sp>
        <p:sp>
          <p:nvSpPr>
            <p:cNvPr id="134" name="正方形/長方形 133">
              <a:extLst>
                <a:ext uri="{FF2B5EF4-FFF2-40B4-BE49-F238E27FC236}">
                  <a16:creationId xmlns:a16="http://schemas.microsoft.com/office/drawing/2014/main" id="{DA2CF016-16D9-487C-8A35-B776A026D405}"/>
                </a:ext>
              </a:extLst>
            </p:cNvPr>
            <p:cNvSpPr/>
            <p:nvPr/>
          </p:nvSpPr>
          <p:spPr>
            <a:xfrm>
              <a:off x="244799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健康</a:t>
              </a:r>
              <a:endParaRPr lang="en-US" altLang="ja-JP" sz="1100" dirty="0">
                <a:solidFill>
                  <a:schemeClr val="accent2"/>
                </a:solidFill>
              </a:endParaRPr>
            </a:p>
          </p:txBody>
        </p:sp>
        <p:sp>
          <p:nvSpPr>
            <p:cNvPr id="135" name="正方形/長方形 134">
              <a:extLst>
                <a:ext uri="{FF2B5EF4-FFF2-40B4-BE49-F238E27FC236}">
                  <a16:creationId xmlns:a16="http://schemas.microsoft.com/office/drawing/2014/main" id="{9CC80DF7-7B63-438F-91A4-6987A3472630}"/>
                </a:ext>
              </a:extLst>
            </p:cNvPr>
            <p:cNvSpPr/>
            <p:nvPr/>
          </p:nvSpPr>
          <p:spPr>
            <a:xfrm>
              <a:off x="3048749"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移動</a:t>
              </a:r>
              <a:endParaRPr lang="en-US" altLang="ja-JP" sz="1100" dirty="0">
                <a:solidFill>
                  <a:schemeClr val="accent2"/>
                </a:solidFill>
              </a:endParaRPr>
            </a:p>
          </p:txBody>
        </p:sp>
        <p:sp>
          <p:nvSpPr>
            <p:cNvPr id="136" name="正方形/長方形 135">
              <a:extLst>
                <a:ext uri="{FF2B5EF4-FFF2-40B4-BE49-F238E27FC236}">
                  <a16:creationId xmlns:a16="http://schemas.microsoft.com/office/drawing/2014/main" id="{BABBF85A-6240-4AE0-8E33-C451CBA11AA0}"/>
                </a:ext>
              </a:extLst>
            </p:cNvPr>
            <p:cNvSpPr/>
            <p:nvPr/>
          </p:nvSpPr>
          <p:spPr>
            <a:xfrm>
              <a:off x="3652685"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防災</a:t>
              </a:r>
              <a:endParaRPr lang="en-US" altLang="ja-JP" sz="1100" dirty="0">
                <a:solidFill>
                  <a:schemeClr val="accent2"/>
                </a:solidFill>
              </a:endParaRPr>
            </a:p>
          </p:txBody>
        </p:sp>
        <p:sp>
          <p:nvSpPr>
            <p:cNvPr id="137" name="正方形/長方形 136">
              <a:extLst>
                <a:ext uri="{FF2B5EF4-FFF2-40B4-BE49-F238E27FC236}">
                  <a16:creationId xmlns:a16="http://schemas.microsoft.com/office/drawing/2014/main" id="{6CA0CFB5-C548-486C-896B-A0BE4F4A72B7}"/>
                </a:ext>
              </a:extLst>
            </p:cNvPr>
            <p:cNvSpPr/>
            <p:nvPr/>
          </p:nvSpPr>
          <p:spPr>
            <a:xfrm>
              <a:off x="4252868"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インフラ</a:t>
              </a:r>
              <a:endParaRPr lang="en-US" altLang="ja-JP" sz="1100" dirty="0">
                <a:solidFill>
                  <a:schemeClr val="accent2"/>
                </a:solidFill>
              </a:endParaRPr>
            </a:p>
          </p:txBody>
        </p:sp>
        <p:sp>
          <p:nvSpPr>
            <p:cNvPr id="138" name="正方形/長方形 137">
              <a:extLst>
                <a:ext uri="{FF2B5EF4-FFF2-40B4-BE49-F238E27FC236}">
                  <a16:creationId xmlns:a16="http://schemas.microsoft.com/office/drawing/2014/main" id="{7EFABCE4-6C5B-46F1-9D06-88ADB9ABCA94}"/>
                </a:ext>
              </a:extLst>
            </p:cNvPr>
            <p:cNvSpPr/>
            <p:nvPr/>
          </p:nvSpPr>
          <p:spPr>
            <a:xfrm>
              <a:off x="4856804"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教育</a:t>
              </a:r>
              <a:endParaRPr lang="en-US" altLang="ja-JP" sz="1100" dirty="0">
                <a:solidFill>
                  <a:schemeClr val="accent2"/>
                </a:solidFill>
              </a:endParaRPr>
            </a:p>
          </p:txBody>
        </p:sp>
        <p:sp>
          <p:nvSpPr>
            <p:cNvPr id="139" name="正方形/長方形 138">
              <a:extLst>
                <a:ext uri="{FF2B5EF4-FFF2-40B4-BE49-F238E27FC236}">
                  <a16:creationId xmlns:a16="http://schemas.microsoft.com/office/drawing/2014/main" id="{94B08380-917A-4527-96E4-57976A7877F3}"/>
                </a:ext>
              </a:extLst>
            </p:cNvPr>
            <p:cNvSpPr/>
            <p:nvPr/>
          </p:nvSpPr>
          <p:spPr>
            <a:xfrm>
              <a:off x="7450681"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都市</a:t>
              </a:r>
              <a:endParaRPr lang="en-US" altLang="ja-JP" sz="1100" dirty="0">
                <a:solidFill>
                  <a:schemeClr val="accent2"/>
                </a:solidFill>
              </a:endParaRPr>
            </a:p>
          </p:txBody>
        </p:sp>
        <p:sp>
          <p:nvSpPr>
            <p:cNvPr id="140" name="テキスト ボックス 139">
              <a:extLst>
                <a:ext uri="{FF2B5EF4-FFF2-40B4-BE49-F238E27FC236}">
                  <a16:creationId xmlns:a16="http://schemas.microsoft.com/office/drawing/2014/main" id="{17548613-A601-4596-92D7-7589A3E815EE}"/>
                </a:ext>
              </a:extLst>
            </p:cNvPr>
            <p:cNvSpPr txBox="1"/>
            <p:nvPr/>
          </p:nvSpPr>
          <p:spPr>
            <a:xfrm>
              <a:off x="5987690" y="2388947"/>
              <a:ext cx="892115" cy="388682"/>
            </a:xfrm>
            <a:prstGeom prst="rect">
              <a:avLst/>
            </a:prstGeom>
            <a:noFill/>
            <a:ln w="9525">
              <a:noFill/>
            </a:ln>
          </p:spPr>
          <p:txBody>
            <a:bodyPr wrap="none" rtlCol="0">
              <a:spAutoFit/>
            </a:bodyPr>
            <a:lstStyle/>
            <a:p>
              <a:r>
                <a:rPr kumimoji="1" lang="ja-JP" altLang="en-US" sz="1100" dirty="0">
                  <a:solidFill>
                    <a:schemeClr val="accent2"/>
                  </a:solidFill>
                </a:rPr>
                <a:t>・・・</a:t>
              </a:r>
            </a:p>
          </p:txBody>
        </p:sp>
        <p:sp>
          <p:nvSpPr>
            <p:cNvPr id="141" name="正方形/長方形 140">
              <a:extLst>
                <a:ext uri="{FF2B5EF4-FFF2-40B4-BE49-F238E27FC236}">
                  <a16:creationId xmlns:a16="http://schemas.microsoft.com/office/drawing/2014/main" id="{EEB4BAF8-4A9D-4A6F-8D28-BC82ACE8A8A9}"/>
                </a:ext>
              </a:extLst>
            </p:cNvPr>
            <p:cNvSpPr/>
            <p:nvPr/>
          </p:nvSpPr>
          <p:spPr>
            <a:xfrm>
              <a:off x="1236827" y="2928467"/>
              <a:ext cx="6758855" cy="369332"/>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tIns="36000" rIns="30675" bIns="36000" rtlCol="0" anchor="ctr"/>
            <a:lstStyle/>
            <a:p>
              <a:pPr algn="ctr"/>
              <a:r>
                <a:rPr lang="ja-JP" altLang="en-US" sz="1100" dirty="0">
                  <a:solidFill>
                    <a:schemeClr val="accent2"/>
                  </a:solidFill>
                </a:rPr>
                <a:t>ベースレジストリ等</a:t>
              </a:r>
              <a:endParaRPr lang="en-US" altLang="ja-JP" sz="1100" dirty="0">
                <a:solidFill>
                  <a:schemeClr val="accent2"/>
                </a:solidFill>
              </a:endParaRPr>
            </a:p>
          </p:txBody>
        </p:sp>
        <p:sp>
          <p:nvSpPr>
            <p:cNvPr id="142" name="正方形/長方形 141">
              <a:extLst>
                <a:ext uri="{FF2B5EF4-FFF2-40B4-BE49-F238E27FC236}">
                  <a16:creationId xmlns:a16="http://schemas.microsoft.com/office/drawing/2014/main" id="{EF34B379-F2A7-4CE6-9802-6E6E3D8D05A5}"/>
                </a:ext>
              </a:extLst>
            </p:cNvPr>
            <p:cNvSpPr/>
            <p:nvPr/>
          </p:nvSpPr>
          <p:spPr>
            <a:xfrm>
              <a:off x="5460740" y="2277743"/>
              <a:ext cx="545059" cy="584065"/>
            </a:xfrm>
            <a:prstGeom prst="rect">
              <a:avLst/>
            </a:prstGeom>
            <a:solidFill>
              <a:schemeClr val="bg1"/>
            </a:solidFill>
            <a:ln w="952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30675" rIns="30675" rtlCol="0" anchor="ctr"/>
            <a:lstStyle/>
            <a:p>
              <a:pPr algn="ctr"/>
              <a:r>
                <a:rPr lang="ja-JP" altLang="en-US" sz="1100" dirty="0">
                  <a:solidFill>
                    <a:schemeClr val="accent2"/>
                  </a:solidFill>
                </a:rPr>
                <a:t>観光</a:t>
              </a:r>
              <a:endParaRPr lang="en-US" altLang="ja-JP" sz="1100" dirty="0">
                <a:solidFill>
                  <a:schemeClr val="accent2"/>
                </a:solidFill>
              </a:endParaRPr>
            </a:p>
          </p:txBody>
        </p:sp>
      </p:grpSp>
      <p:cxnSp>
        <p:nvCxnSpPr>
          <p:cNvPr id="143" name="直線矢印コネクタ 142">
            <a:extLst>
              <a:ext uri="{FF2B5EF4-FFF2-40B4-BE49-F238E27FC236}">
                <a16:creationId xmlns:a16="http://schemas.microsoft.com/office/drawing/2014/main" id="{D7F4AF18-54BA-446D-93A9-5F792CDB70F9}"/>
              </a:ext>
            </a:extLst>
          </p:cNvPr>
          <p:cNvCxnSpPr>
            <a:cxnSpLocks/>
          </p:cNvCxnSpPr>
          <p:nvPr/>
        </p:nvCxnSpPr>
        <p:spPr>
          <a:xfrm>
            <a:off x="3470635" y="1752474"/>
            <a:ext cx="2389192" cy="313861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ADCA82C6-6BFA-40F2-B7EA-79D84281B41F}"/>
              </a:ext>
            </a:extLst>
          </p:cNvPr>
          <p:cNvSpPr txBox="1"/>
          <p:nvPr/>
        </p:nvSpPr>
        <p:spPr>
          <a:xfrm>
            <a:off x="5408222" y="1912633"/>
            <a:ext cx="6608860" cy="1077218"/>
          </a:xfrm>
          <a:prstGeom prst="rect">
            <a:avLst/>
          </a:prstGeom>
          <a:noFill/>
        </p:spPr>
        <p:txBody>
          <a:bodyPr wrap="none" rtlCol="0">
            <a:spAutoFit/>
          </a:bodyPr>
          <a:lstStyle/>
          <a:p>
            <a:pPr defTabSz="630238"/>
            <a:r>
              <a:rPr kumimoji="1" lang="ja-JP" altLang="en-US" sz="1600" dirty="0"/>
              <a:t>実装データモデル</a:t>
            </a:r>
            <a:r>
              <a:rPr kumimoji="1" lang="en-US" altLang="ja-JP" sz="1600" dirty="0"/>
              <a:t>	</a:t>
            </a:r>
            <a:r>
              <a:rPr kumimoji="1" lang="ja-JP" altLang="en-US" sz="1600" dirty="0"/>
              <a:t>：各分野での実装モデル</a:t>
            </a:r>
            <a:endParaRPr kumimoji="1" lang="en-US" altLang="ja-JP" sz="1600" dirty="0"/>
          </a:p>
          <a:p>
            <a:pPr defTabSz="630238"/>
            <a:r>
              <a:rPr kumimoji="1" lang="ja-JP" altLang="en-US" sz="1600" dirty="0"/>
              <a:t>コアデータモデル</a:t>
            </a:r>
            <a:r>
              <a:rPr kumimoji="1" lang="en-US" altLang="ja-JP" sz="1600" dirty="0"/>
              <a:t>	</a:t>
            </a:r>
            <a:r>
              <a:rPr kumimoji="1" lang="ja-JP" altLang="en-US" sz="1600" dirty="0"/>
              <a:t>：実装するための現時点での基本モデル</a:t>
            </a:r>
            <a:endParaRPr kumimoji="1" lang="en-US" altLang="ja-JP" sz="1600" dirty="0"/>
          </a:p>
          <a:p>
            <a:pPr defTabSz="630238"/>
            <a:r>
              <a:rPr kumimoji="1" lang="ja-JP" altLang="en-US" sz="1600" dirty="0"/>
              <a:t>コアデータパーツ</a:t>
            </a:r>
            <a:r>
              <a:rPr kumimoji="1" lang="en-US" altLang="ja-JP" sz="1600" dirty="0"/>
              <a:t>	</a:t>
            </a:r>
            <a:r>
              <a:rPr kumimoji="1" lang="ja-JP" altLang="en-US" sz="1600" dirty="0"/>
              <a:t>：実装するための共通項目のデータ形式、パーツ</a:t>
            </a:r>
            <a:endParaRPr kumimoji="1" lang="en-US" altLang="ja-JP" sz="1600" dirty="0"/>
          </a:p>
          <a:p>
            <a:pPr defTabSz="630238"/>
            <a:r>
              <a:rPr kumimoji="1" lang="ja-JP" altLang="en-US" sz="1600" dirty="0"/>
              <a:t>コア語彙</a:t>
            </a:r>
            <a:r>
              <a:rPr kumimoji="1" lang="en-US" altLang="ja-JP" sz="1600" dirty="0"/>
              <a:t>		</a:t>
            </a:r>
            <a:r>
              <a:rPr kumimoji="1" lang="ja-JP" altLang="en-US" sz="1600" dirty="0"/>
              <a:t>：フルスペックでのデータ辞書</a:t>
            </a:r>
            <a:endParaRPr kumimoji="1" lang="en-US" altLang="ja-JP" sz="1600" dirty="0"/>
          </a:p>
        </p:txBody>
      </p:sp>
      <p:sp>
        <p:nvSpPr>
          <p:cNvPr id="6" name="スライド番号プレースホルダー 5">
            <a:extLst>
              <a:ext uri="{FF2B5EF4-FFF2-40B4-BE49-F238E27FC236}">
                <a16:creationId xmlns:a16="http://schemas.microsoft.com/office/drawing/2014/main" id="{D5FB4264-E3D5-465A-8A97-EB5DA746ADB2}"/>
              </a:ext>
            </a:extLst>
          </p:cNvPr>
          <p:cNvSpPr>
            <a:spLocks noGrp="1"/>
          </p:cNvSpPr>
          <p:nvPr>
            <p:ph type="sldNum" sz="quarter" idx="4"/>
          </p:nvPr>
        </p:nvSpPr>
        <p:spPr>
          <a:xfrm>
            <a:off x="9448800" y="6503730"/>
            <a:ext cx="2743200" cy="365125"/>
          </a:xfrm>
        </p:spPr>
        <p:txBody>
          <a:bodyPr/>
          <a:lstStyle/>
          <a:p>
            <a:fld id="{DFD4F317-19D0-4848-B5EB-5B174DBE8CF9}" type="slidenum">
              <a:rPr lang="ja-JP" altLang="en-US" smtClean="0"/>
              <a:pPr/>
              <a:t>31</a:t>
            </a:fld>
            <a:endParaRPr lang="ja-JP" altLang="en-US" dirty="0"/>
          </a:p>
        </p:txBody>
      </p:sp>
      <p:sp>
        <p:nvSpPr>
          <p:cNvPr id="7" name="テキスト ボックス 6">
            <a:extLst>
              <a:ext uri="{FF2B5EF4-FFF2-40B4-BE49-F238E27FC236}">
                <a16:creationId xmlns:a16="http://schemas.microsoft.com/office/drawing/2014/main" id="{1E9B261E-D776-468D-8E34-389250B736C8}"/>
              </a:ext>
            </a:extLst>
          </p:cNvPr>
          <p:cNvSpPr txBox="1"/>
          <p:nvPr/>
        </p:nvSpPr>
        <p:spPr>
          <a:xfrm>
            <a:off x="391382" y="3845686"/>
            <a:ext cx="646331" cy="276999"/>
          </a:xfrm>
          <a:prstGeom prst="rect">
            <a:avLst/>
          </a:prstGeom>
          <a:noFill/>
        </p:spPr>
        <p:txBody>
          <a:bodyPr wrap="none" rtlCol="0">
            <a:spAutoFit/>
          </a:bodyPr>
          <a:lstStyle/>
          <a:p>
            <a:r>
              <a:rPr kumimoji="1" lang="ja-JP" altLang="en-US" sz="1200" i="1" dirty="0"/>
              <a:t>旧体系</a:t>
            </a:r>
          </a:p>
        </p:txBody>
      </p:sp>
      <p:sp>
        <p:nvSpPr>
          <p:cNvPr id="56" name="テキスト ボックス 55">
            <a:extLst>
              <a:ext uri="{FF2B5EF4-FFF2-40B4-BE49-F238E27FC236}">
                <a16:creationId xmlns:a16="http://schemas.microsoft.com/office/drawing/2014/main" id="{787678BF-AD99-403C-96F7-7C296DA453D2}"/>
              </a:ext>
            </a:extLst>
          </p:cNvPr>
          <p:cNvSpPr txBox="1"/>
          <p:nvPr/>
        </p:nvSpPr>
        <p:spPr>
          <a:xfrm>
            <a:off x="6235828" y="4033702"/>
            <a:ext cx="646331" cy="276999"/>
          </a:xfrm>
          <a:prstGeom prst="rect">
            <a:avLst/>
          </a:prstGeom>
          <a:noFill/>
        </p:spPr>
        <p:txBody>
          <a:bodyPr wrap="none" rtlCol="0">
            <a:spAutoFit/>
          </a:bodyPr>
          <a:lstStyle/>
          <a:p>
            <a:r>
              <a:rPr kumimoji="1" lang="ja-JP" altLang="en-US" sz="1200" i="1" dirty="0"/>
              <a:t>新体系</a:t>
            </a:r>
          </a:p>
        </p:txBody>
      </p:sp>
      <p:sp>
        <p:nvSpPr>
          <p:cNvPr id="57" name="コンテンツ プレースホルダー 4">
            <a:extLst>
              <a:ext uri="{FF2B5EF4-FFF2-40B4-BE49-F238E27FC236}">
                <a16:creationId xmlns:a16="http://schemas.microsoft.com/office/drawing/2014/main" id="{CE49ED78-0A8C-4492-A72A-406C3DF6D186}"/>
              </a:ext>
            </a:extLst>
          </p:cNvPr>
          <p:cNvSpPr txBox="1">
            <a:spLocks/>
          </p:cNvSpPr>
          <p:nvPr/>
        </p:nvSpPr>
        <p:spPr>
          <a:xfrm>
            <a:off x="5084510" y="3168879"/>
            <a:ext cx="7060367" cy="5183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游ゴシック" panose="020B0400000000000000" pitchFamily="50" charset="-128"/>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游ゴシック" panose="020B0400000000000000" pitchFamily="50" charset="-128"/>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游ゴシック" panose="020B0400000000000000" pitchFamily="50" charset="-128"/>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000" dirty="0"/>
              <a:t>ガイドライン群の追加整備</a:t>
            </a:r>
          </a:p>
        </p:txBody>
      </p:sp>
    </p:spTree>
    <p:extLst>
      <p:ext uri="{BB962C8B-B14F-4D97-AF65-F5344CB8AC3E}">
        <p14:creationId xmlns:p14="http://schemas.microsoft.com/office/powerpoint/2010/main" val="15317271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8C6F3488-9C62-4A95-9F88-5011AF32DD79}"/>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0" name="正方形/長方形 49">
            <a:extLst>
              <a:ext uri="{FF2B5EF4-FFF2-40B4-BE49-F238E27FC236}">
                <a16:creationId xmlns:a16="http://schemas.microsoft.com/office/drawing/2014/main" id="{A66352EE-D0CC-4E67-AA9D-716C3FA2FE0B}"/>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3" name="正方形/長方形 52">
            <a:extLst>
              <a:ext uri="{FF2B5EF4-FFF2-40B4-BE49-F238E27FC236}">
                <a16:creationId xmlns:a16="http://schemas.microsoft.com/office/drawing/2014/main" id="{9FD1FD26-F4C0-4DCC-9714-CDAC8F8F6289}"/>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0" name="正方形/長方形 59">
            <a:extLst>
              <a:ext uri="{FF2B5EF4-FFF2-40B4-BE49-F238E27FC236}">
                <a16:creationId xmlns:a16="http://schemas.microsoft.com/office/drawing/2014/main" id="{4F95A9C5-15B4-4FEE-9D90-A97D0B614B70}"/>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61" name="正方形/長方形 60">
            <a:extLst>
              <a:ext uri="{FF2B5EF4-FFF2-40B4-BE49-F238E27FC236}">
                <a16:creationId xmlns:a16="http://schemas.microsoft.com/office/drawing/2014/main" id="{08E5B069-7B4C-4156-90D4-46C05188BFC9}"/>
              </a:ext>
            </a:extLst>
          </p:cNvPr>
          <p:cNvSpPr/>
          <p:nvPr/>
        </p:nvSpPr>
        <p:spPr>
          <a:xfrm>
            <a:off x="5413955"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62" name="正方形/長方形 61">
            <a:extLst>
              <a:ext uri="{FF2B5EF4-FFF2-40B4-BE49-F238E27FC236}">
                <a16:creationId xmlns:a16="http://schemas.microsoft.com/office/drawing/2014/main" id="{869F88B7-FC90-48DA-B0F5-579C45990247}"/>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63" name="正方形/長方形 62">
            <a:extLst>
              <a:ext uri="{FF2B5EF4-FFF2-40B4-BE49-F238E27FC236}">
                <a16:creationId xmlns:a16="http://schemas.microsoft.com/office/drawing/2014/main" id="{09F0B3CE-638E-4528-AA44-57B681E36E22}"/>
              </a:ext>
            </a:extLst>
          </p:cNvPr>
          <p:cNvSpPr/>
          <p:nvPr/>
        </p:nvSpPr>
        <p:spPr>
          <a:xfrm>
            <a:off x="7333560"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64" name="正方形/長方形 63">
            <a:extLst>
              <a:ext uri="{FF2B5EF4-FFF2-40B4-BE49-F238E27FC236}">
                <a16:creationId xmlns:a16="http://schemas.microsoft.com/office/drawing/2014/main" id="{910A9891-2C3A-48F5-B53A-A3D63B0360EA}"/>
              </a:ext>
            </a:extLst>
          </p:cNvPr>
          <p:cNvSpPr/>
          <p:nvPr/>
        </p:nvSpPr>
        <p:spPr>
          <a:xfrm>
            <a:off x="8296407"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66" name="正方形/長方形 65">
            <a:extLst>
              <a:ext uri="{FF2B5EF4-FFF2-40B4-BE49-F238E27FC236}">
                <a16:creationId xmlns:a16="http://schemas.microsoft.com/office/drawing/2014/main" id="{22364BC7-E6F9-4E70-85E9-F2B8DCAE94C9}"/>
              </a:ext>
            </a:extLst>
          </p:cNvPr>
          <p:cNvSpPr/>
          <p:nvPr/>
        </p:nvSpPr>
        <p:spPr>
          <a:xfrm>
            <a:off x="4052711"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67" name="正方形/長方形 66">
            <a:extLst>
              <a:ext uri="{FF2B5EF4-FFF2-40B4-BE49-F238E27FC236}">
                <a16:creationId xmlns:a16="http://schemas.microsoft.com/office/drawing/2014/main" id="{C7655C7C-BAB1-4FDE-96BB-2D641975F8F7}"/>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68" name="正方形/長方形 67">
            <a:extLst>
              <a:ext uri="{FF2B5EF4-FFF2-40B4-BE49-F238E27FC236}">
                <a16:creationId xmlns:a16="http://schemas.microsoft.com/office/drawing/2014/main" id="{5CC94EA0-3CE6-4846-B189-1C59B90DCEAC}"/>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69" name="正方形/長方形 68">
            <a:extLst>
              <a:ext uri="{FF2B5EF4-FFF2-40B4-BE49-F238E27FC236}">
                <a16:creationId xmlns:a16="http://schemas.microsoft.com/office/drawing/2014/main" id="{3CA84A13-7D44-4215-A9A9-BD53157D1DEB}"/>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70" name="正方形/長方形 69">
            <a:extLst>
              <a:ext uri="{FF2B5EF4-FFF2-40B4-BE49-F238E27FC236}">
                <a16:creationId xmlns:a16="http://schemas.microsoft.com/office/drawing/2014/main" id="{B96469FC-6BED-4AE2-8EC9-BAC8FE2B84C1}"/>
              </a:ext>
            </a:extLst>
          </p:cNvPr>
          <p:cNvSpPr/>
          <p:nvPr/>
        </p:nvSpPr>
        <p:spPr>
          <a:xfrm>
            <a:off x="3080810"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1" name="正方形/長方形 70">
            <a:extLst>
              <a:ext uri="{FF2B5EF4-FFF2-40B4-BE49-F238E27FC236}">
                <a16:creationId xmlns:a16="http://schemas.microsoft.com/office/drawing/2014/main" id="{6D8FEDFC-734C-48C1-9D8D-29D7BD6CB69C}"/>
              </a:ext>
            </a:extLst>
          </p:cNvPr>
          <p:cNvSpPr/>
          <p:nvPr/>
        </p:nvSpPr>
        <p:spPr>
          <a:xfrm>
            <a:off x="596481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72" name="正方形/長方形 71">
            <a:extLst>
              <a:ext uri="{FF2B5EF4-FFF2-40B4-BE49-F238E27FC236}">
                <a16:creationId xmlns:a16="http://schemas.microsoft.com/office/drawing/2014/main" id="{D64B1B38-1EA4-4AE1-AEC3-16BFE0363C89}"/>
              </a:ext>
            </a:extLst>
          </p:cNvPr>
          <p:cNvSpPr/>
          <p:nvPr/>
        </p:nvSpPr>
        <p:spPr>
          <a:xfrm>
            <a:off x="6927664"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74" name="正方形/長方形 73">
            <a:extLst>
              <a:ext uri="{FF2B5EF4-FFF2-40B4-BE49-F238E27FC236}">
                <a16:creationId xmlns:a16="http://schemas.microsoft.com/office/drawing/2014/main" id="{A1823331-A76E-4B45-906F-C815FEB3FE66}"/>
              </a:ext>
            </a:extLst>
          </p:cNvPr>
          <p:cNvSpPr/>
          <p:nvPr/>
        </p:nvSpPr>
        <p:spPr>
          <a:xfrm>
            <a:off x="8678337" y="5275795"/>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4326"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4326" y="34284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28436"/>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78473"/>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公共施設</a:t>
            </a:r>
            <a:r>
              <a:rPr kumimoji="1" lang="en-US" altLang="ja-JP" sz="1000" dirty="0">
                <a:solidFill>
                  <a:schemeClr val="tx1"/>
                </a:solidFill>
              </a:rPr>
              <a:t>BR</a:t>
            </a:r>
            <a:endParaRPr kumimoji="1" lang="ja-JP" altLang="en-US" sz="1000" dirty="0">
              <a:solidFill>
                <a:schemeClr val="tx1"/>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78473"/>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4326"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1353800" cy="591252"/>
          </a:xfrm>
        </p:spPr>
        <p:txBody>
          <a:bodyPr/>
          <a:lstStyle/>
          <a:p>
            <a:r>
              <a:rPr lang="ja-JP" altLang="en-US" sz="2400" dirty="0"/>
              <a:t>データモデルの基礎を共通化し、分野のデータを整備しています。</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データモデル等の詳細構造</a:t>
            </a:r>
          </a:p>
        </p:txBody>
      </p:sp>
      <p:sp>
        <p:nvSpPr>
          <p:cNvPr id="116" name="テキスト ボックス 115">
            <a:extLst>
              <a:ext uri="{FF2B5EF4-FFF2-40B4-BE49-F238E27FC236}">
                <a16:creationId xmlns:a16="http://schemas.microsoft.com/office/drawing/2014/main" id="{47C0C1CB-52BA-4776-B936-0B63C36F2125}"/>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
        <p:nvSpPr>
          <p:cNvPr id="75" name="正方形/長方形 74">
            <a:extLst>
              <a:ext uri="{FF2B5EF4-FFF2-40B4-BE49-F238E27FC236}">
                <a16:creationId xmlns:a16="http://schemas.microsoft.com/office/drawing/2014/main" id="{B630A921-483A-4A7B-91AA-B81556BEA35D}"/>
              </a:ext>
            </a:extLst>
          </p:cNvPr>
          <p:cNvSpPr/>
          <p:nvPr/>
        </p:nvSpPr>
        <p:spPr>
          <a:xfrm>
            <a:off x="4051579"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17" name="正方形/長方形 116">
            <a:extLst>
              <a:ext uri="{FF2B5EF4-FFF2-40B4-BE49-F238E27FC236}">
                <a16:creationId xmlns:a16="http://schemas.microsoft.com/office/drawing/2014/main" id="{A824E594-6610-4F8D-A5BC-D8A99F4C5C77}"/>
              </a:ext>
            </a:extLst>
          </p:cNvPr>
          <p:cNvSpPr/>
          <p:nvPr/>
        </p:nvSpPr>
        <p:spPr>
          <a:xfrm>
            <a:off x="5008336"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18" name="正方形/長方形 117">
            <a:extLst>
              <a:ext uri="{FF2B5EF4-FFF2-40B4-BE49-F238E27FC236}">
                <a16:creationId xmlns:a16="http://schemas.microsoft.com/office/drawing/2014/main" id="{B4C9EEF0-D417-4446-8B7B-10BA390D2D1D}"/>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3" name="矢印: 上 2">
            <a:extLst>
              <a:ext uri="{FF2B5EF4-FFF2-40B4-BE49-F238E27FC236}">
                <a16:creationId xmlns:a16="http://schemas.microsoft.com/office/drawing/2014/main" id="{DA4ABB33-C432-4A54-A285-03EEC6074907}"/>
              </a:ext>
            </a:extLst>
          </p:cNvPr>
          <p:cNvSpPr/>
          <p:nvPr/>
        </p:nvSpPr>
        <p:spPr>
          <a:xfrm>
            <a:off x="3783952" y="2373887"/>
            <a:ext cx="3103494" cy="4203466"/>
          </a:xfrm>
          <a:prstGeom prst="upArrow">
            <a:avLst/>
          </a:prstGeom>
          <a:solidFill>
            <a:srgbClr val="3399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A8229369-D7F2-4703-A89E-52D25E7B419E}"/>
              </a:ext>
            </a:extLst>
          </p:cNvPr>
          <p:cNvSpPr txBox="1"/>
          <p:nvPr/>
        </p:nvSpPr>
        <p:spPr>
          <a:xfrm>
            <a:off x="4471356" y="2509568"/>
            <a:ext cx="1816888" cy="577081"/>
          </a:xfrm>
          <a:prstGeom prst="rect">
            <a:avLst/>
          </a:prstGeom>
          <a:noFill/>
        </p:spPr>
        <p:txBody>
          <a:bodyPr wrap="square" rtlCol="0">
            <a:spAutoFit/>
          </a:bodyPr>
          <a:lstStyle/>
          <a:p>
            <a:r>
              <a:rPr kumimoji="1" lang="ja-JP" altLang="en-US" sz="1050" dirty="0">
                <a:solidFill>
                  <a:srgbClr val="0000FF"/>
                </a:solidFill>
              </a:rPr>
              <a:t>小さなパーツから、組み合わせた実装モデルに展開し、</a:t>
            </a:r>
            <a:endParaRPr kumimoji="1" lang="en-US" altLang="ja-JP" sz="1050" dirty="0">
              <a:solidFill>
                <a:srgbClr val="0000FF"/>
              </a:solidFill>
            </a:endParaRPr>
          </a:p>
          <a:p>
            <a:r>
              <a:rPr kumimoji="1" lang="ja-JP" altLang="en-US" sz="1050" dirty="0">
                <a:solidFill>
                  <a:srgbClr val="0000FF"/>
                </a:solidFill>
              </a:rPr>
              <a:t>標準化されたデータを整備</a:t>
            </a:r>
          </a:p>
        </p:txBody>
      </p:sp>
    </p:spTree>
    <p:extLst>
      <p:ext uri="{BB962C8B-B14F-4D97-AF65-F5344CB8AC3E}">
        <p14:creationId xmlns:p14="http://schemas.microsoft.com/office/powerpoint/2010/main" val="32217057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正方形/長方形 123">
            <a:extLst>
              <a:ext uri="{FF2B5EF4-FFF2-40B4-BE49-F238E27FC236}">
                <a16:creationId xmlns:a16="http://schemas.microsoft.com/office/drawing/2014/main" id="{7E5955E2-E486-43A1-832E-CEC27C004E18}"/>
              </a:ext>
            </a:extLst>
          </p:cNvPr>
          <p:cNvSpPr/>
          <p:nvPr/>
        </p:nvSpPr>
        <p:spPr>
          <a:xfrm>
            <a:off x="1303215" y="4667518"/>
            <a:ext cx="8432582" cy="9393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コアデータモデル</a:t>
            </a:r>
            <a:r>
              <a:rPr kumimoji="1" lang="ja-JP" altLang="en-US" sz="1000" dirty="0"/>
              <a:t>（人、法人、施設等の共通モデル）</a:t>
            </a:r>
          </a:p>
        </p:txBody>
      </p:sp>
      <p:sp>
        <p:nvSpPr>
          <p:cNvPr id="116" name="正方形/長方形 115">
            <a:extLst>
              <a:ext uri="{FF2B5EF4-FFF2-40B4-BE49-F238E27FC236}">
                <a16:creationId xmlns:a16="http://schemas.microsoft.com/office/drawing/2014/main" id="{387183A2-7FD7-448E-92FD-55DBEFBAD41C}"/>
              </a:ext>
            </a:extLst>
          </p:cNvPr>
          <p:cNvSpPr/>
          <p:nvPr/>
        </p:nvSpPr>
        <p:spPr>
          <a:xfrm>
            <a:off x="2124053"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人</a:t>
            </a:r>
          </a:p>
        </p:txBody>
      </p:sp>
      <p:sp>
        <p:nvSpPr>
          <p:cNvPr id="118" name="正方形/長方形 117">
            <a:extLst>
              <a:ext uri="{FF2B5EF4-FFF2-40B4-BE49-F238E27FC236}">
                <a16:creationId xmlns:a16="http://schemas.microsoft.com/office/drawing/2014/main" id="{CE9161C9-B62F-4F47-A605-61E48E8B9928}"/>
              </a:ext>
            </a:extLst>
          </p:cNvPr>
          <p:cNvSpPr/>
          <p:nvPr/>
        </p:nvSpPr>
        <p:spPr>
          <a:xfrm>
            <a:off x="3080810"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119" name="正方形/長方形 118">
            <a:extLst>
              <a:ext uri="{FF2B5EF4-FFF2-40B4-BE49-F238E27FC236}">
                <a16:creationId xmlns:a16="http://schemas.microsoft.com/office/drawing/2014/main" id="{2EBDF545-A0A8-4982-9252-2E687C66F62B}"/>
              </a:ext>
            </a:extLst>
          </p:cNvPr>
          <p:cNvSpPr/>
          <p:nvPr/>
        </p:nvSpPr>
        <p:spPr>
          <a:xfrm>
            <a:off x="596481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施設</a:t>
            </a:r>
          </a:p>
        </p:txBody>
      </p:sp>
      <p:sp>
        <p:nvSpPr>
          <p:cNvPr id="139" name="正方形/長方形 138">
            <a:extLst>
              <a:ext uri="{FF2B5EF4-FFF2-40B4-BE49-F238E27FC236}">
                <a16:creationId xmlns:a16="http://schemas.microsoft.com/office/drawing/2014/main" id="{9E25E379-1069-4713-81C4-84A5876EEB71}"/>
              </a:ext>
            </a:extLst>
          </p:cNvPr>
          <p:cNvSpPr/>
          <p:nvPr/>
        </p:nvSpPr>
        <p:spPr>
          <a:xfrm>
            <a:off x="6927664"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設備</a:t>
            </a:r>
          </a:p>
        </p:txBody>
      </p:sp>
      <p:sp>
        <p:nvSpPr>
          <p:cNvPr id="140" name="正方形/長方形 139">
            <a:extLst>
              <a:ext uri="{FF2B5EF4-FFF2-40B4-BE49-F238E27FC236}">
                <a16:creationId xmlns:a16="http://schemas.microsoft.com/office/drawing/2014/main" id="{9D29BAE0-C744-4A11-AB9E-8233CBD0E0D1}"/>
              </a:ext>
            </a:extLst>
          </p:cNvPr>
          <p:cNvSpPr/>
          <p:nvPr/>
        </p:nvSpPr>
        <p:spPr>
          <a:xfrm>
            <a:off x="4051579"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141" name="正方形/長方形 140">
            <a:extLst>
              <a:ext uri="{FF2B5EF4-FFF2-40B4-BE49-F238E27FC236}">
                <a16:creationId xmlns:a16="http://schemas.microsoft.com/office/drawing/2014/main" id="{651C6491-291A-4E82-B4B7-7A7A289A5EF3}"/>
              </a:ext>
            </a:extLst>
          </p:cNvPr>
          <p:cNvSpPr/>
          <p:nvPr/>
        </p:nvSpPr>
        <p:spPr>
          <a:xfrm>
            <a:off x="5008336" y="471864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建物</a:t>
            </a:r>
          </a:p>
        </p:txBody>
      </p:sp>
      <p:sp>
        <p:nvSpPr>
          <p:cNvPr id="142" name="正方形/長方形 141">
            <a:extLst>
              <a:ext uri="{FF2B5EF4-FFF2-40B4-BE49-F238E27FC236}">
                <a16:creationId xmlns:a16="http://schemas.microsoft.com/office/drawing/2014/main" id="{CED443DE-E407-4702-A196-6CC86EE1934C}"/>
              </a:ext>
            </a:extLst>
          </p:cNvPr>
          <p:cNvSpPr/>
          <p:nvPr/>
        </p:nvSpPr>
        <p:spPr>
          <a:xfrm>
            <a:off x="7893341" y="471864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123" name="正方形/長方形 122">
            <a:extLst>
              <a:ext uri="{FF2B5EF4-FFF2-40B4-BE49-F238E27FC236}">
                <a16:creationId xmlns:a16="http://schemas.microsoft.com/office/drawing/2014/main" id="{41B19078-AB70-4E89-A4BE-D2D03004F29F}"/>
              </a:ext>
            </a:extLst>
          </p:cNvPr>
          <p:cNvSpPr/>
          <p:nvPr/>
        </p:nvSpPr>
        <p:spPr>
          <a:xfrm>
            <a:off x="1303216" y="5643050"/>
            <a:ext cx="8432582" cy="40696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kumimoji="1" lang="ja-JP" altLang="en-US" sz="1200" b="1" dirty="0"/>
              <a:t>　　　　　　　コアデータパーツ</a:t>
            </a:r>
          </a:p>
        </p:txBody>
      </p:sp>
      <p:sp>
        <p:nvSpPr>
          <p:cNvPr id="125" name="正方形/長方形 124">
            <a:extLst>
              <a:ext uri="{FF2B5EF4-FFF2-40B4-BE49-F238E27FC236}">
                <a16:creationId xmlns:a16="http://schemas.microsoft.com/office/drawing/2014/main" id="{1413709F-53D8-464A-BDD3-4438E4ABF4EE}"/>
              </a:ext>
            </a:extLst>
          </p:cNvPr>
          <p:cNvSpPr/>
          <p:nvPr/>
        </p:nvSpPr>
        <p:spPr>
          <a:xfrm>
            <a:off x="4457198"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日付時刻</a:t>
            </a:r>
          </a:p>
        </p:txBody>
      </p:sp>
      <p:sp>
        <p:nvSpPr>
          <p:cNvPr id="126" name="正方形/長方形 125">
            <a:extLst>
              <a:ext uri="{FF2B5EF4-FFF2-40B4-BE49-F238E27FC236}">
                <a16:creationId xmlns:a16="http://schemas.microsoft.com/office/drawing/2014/main" id="{5A67AED8-049A-47B5-84A9-DEF04D27B9E6}"/>
              </a:ext>
            </a:extLst>
          </p:cNvPr>
          <p:cNvSpPr/>
          <p:nvPr/>
        </p:nvSpPr>
        <p:spPr>
          <a:xfrm>
            <a:off x="5413955"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p>
        </p:txBody>
      </p:sp>
      <p:sp>
        <p:nvSpPr>
          <p:cNvPr id="127" name="正方形/長方形 126">
            <a:extLst>
              <a:ext uri="{FF2B5EF4-FFF2-40B4-BE49-F238E27FC236}">
                <a16:creationId xmlns:a16="http://schemas.microsoft.com/office/drawing/2014/main" id="{3EF7442A-02F6-49BA-965D-4F07D28EA98C}"/>
              </a:ext>
            </a:extLst>
          </p:cNvPr>
          <p:cNvSpPr/>
          <p:nvPr/>
        </p:nvSpPr>
        <p:spPr>
          <a:xfrm>
            <a:off x="6370712" y="5706679"/>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p>
        </p:txBody>
      </p:sp>
      <p:sp>
        <p:nvSpPr>
          <p:cNvPr id="128" name="正方形/長方形 127">
            <a:extLst>
              <a:ext uri="{FF2B5EF4-FFF2-40B4-BE49-F238E27FC236}">
                <a16:creationId xmlns:a16="http://schemas.microsoft.com/office/drawing/2014/main" id="{92432A95-07C5-4FA7-8BDB-C7E5C1779A1B}"/>
              </a:ext>
            </a:extLst>
          </p:cNvPr>
          <p:cNvSpPr/>
          <p:nvPr/>
        </p:nvSpPr>
        <p:spPr>
          <a:xfrm>
            <a:off x="7333560"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地理座標</a:t>
            </a:r>
          </a:p>
        </p:txBody>
      </p:sp>
      <p:sp>
        <p:nvSpPr>
          <p:cNvPr id="129" name="正方形/長方形 128">
            <a:extLst>
              <a:ext uri="{FF2B5EF4-FFF2-40B4-BE49-F238E27FC236}">
                <a16:creationId xmlns:a16="http://schemas.microsoft.com/office/drawing/2014/main" id="{A556C94D-94C6-4F5F-84C6-777C495BAB1A}"/>
              </a:ext>
            </a:extLst>
          </p:cNvPr>
          <p:cNvSpPr/>
          <p:nvPr/>
        </p:nvSpPr>
        <p:spPr>
          <a:xfrm>
            <a:off x="8296407" y="570667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電話番号</a:t>
            </a:r>
          </a:p>
        </p:txBody>
      </p:sp>
      <p:sp>
        <p:nvSpPr>
          <p:cNvPr id="130" name="正方形/長方形 129">
            <a:extLst>
              <a:ext uri="{FF2B5EF4-FFF2-40B4-BE49-F238E27FC236}">
                <a16:creationId xmlns:a16="http://schemas.microsoft.com/office/drawing/2014/main" id="{03F48E36-2596-49E1-96A1-DAC479BB9DC1}"/>
              </a:ext>
            </a:extLst>
          </p:cNvPr>
          <p:cNvSpPr/>
          <p:nvPr/>
        </p:nvSpPr>
        <p:spPr>
          <a:xfrm>
            <a:off x="4052711"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連絡先</a:t>
            </a:r>
          </a:p>
        </p:txBody>
      </p:sp>
      <p:sp>
        <p:nvSpPr>
          <p:cNvPr id="131" name="正方形/長方形 130">
            <a:extLst>
              <a:ext uri="{FF2B5EF4-FFF2-40B4-BE49-F238E27FC236}">
                <a16:creationId xmlns:a16="http://schemas.microsoft.com/office/drawing/2014/main" id="{B5376A54-48C7-42FD-9058-C324D5EC61F0}"/>
              </a:ext>
            </a:extLst>
          </p:cNvPr>
          <p:cNvSpPr/>
          <p:nvPr/>
        </p:nvSpPr>
        <p:spPr>
          <a:xfrm>
            <a:off x="5009468"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子育て</a:t>
            </a:r>
          </a:p>
        </p:txBody>
      </p:sp>
      <p:sp>
        <p:nvSpPr>
          <p:cNvPr id="132" name="正方形/長方形 131">
            <a:extLst>
              <a:ext uri="{FF2B5EF4-FFF2-40B4-BE49-F238E27FC236}">
                <a16:creationId xmlns:a16="http://schemas.microsoft.com/office/drawing/2014/main" id="{928DB049-C8A1-495A-A88A-3EAD64CF1274}"/>
              </a:ext>
            </a:extLst>
          </p:cNvPr>
          <p:cNvSpPr/>
          <p:nvPr/>
        </p:nvSpPr>
        <p:spPr>
          <a:xfrm>
            <a:off x="5966225" y="5275795"/>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アクセシビリティ</a:t>
            </a:r>
          </a:p>
        </p:txBody>
      </p:sp>
      <p:sp>
        <p:nvSpPr>
          <p:cNvPr id="122" name="四角形: 角を丸くする 121">
            <a:extLst>
              <a:ext uri="{FF2B5EF4-FFF2-40B4-BE49-F238E27FC236}">
                <a16:creationId xmlns:a16="http://schemas.microsoft.com/office/drawing/2014/main" id="{F0359B03-10B8-44DB-BF11-7EB6527795CE}"/>
              </a:ext>
            </a:extLst>
          </p:cNvPr>
          <p:cNvSpPr/>
          <p:nvPr/>
        </p:nvSpPr>
        <p:spPr>
          <a:xfrm>
            <a:off x="190132" y="1824022"/>
            <a:ext cx="9545665" cy="684694"/>
          </a:xfrm>
          <a:prstGeom prst="round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ja-JP" altLang="en-US" sz="1200" b="1" dirty="0">
                <a:solidFill>
                  <a:schemeClr val="tx1"/>
                </a:solidFill>
              </a:rPr>
              <a:t>データ</a:t>
            </a:r>
          </a:p>
        </p:txBody>
      </p:sp>
      <p:sp>
        <p:nvSpPr>
          <p:cNvPr id="101" name="正方形/長方形 100">
            <a:extLst>
              <a:ext uri="{FF2B5EF4-FFF2-40B4-BE49-F238E27FC236}">
                <a16:creationId xmlns:a16="http://schemas.microsoft.com/office/drawing/2014/main" id="{CCEF450C-AEC5-492B-A2EB-D4FEC4D6F325}"/>
              </a:ext>
            </a:extLst>
          </p:cNvPr>
          <p:cNvSpPr/>
          <p:nvPr/>
        </p:nvSpPr>
        <p:spPr>
          <a:xfrm>
            <a:off x="190132" y="2573561"/>
            <a:ext cx="1045580" cy="415934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kumimoji="1" lang="ja-JP" altLang="en-US" sz="1000" dirty="0">
                <a:solidFill>
                  <a:schemeClr val="tx1"/>
                </a:solidFill>
              </a:rPr>
              <a:t>コード</a:t>
            </a:r>
          </a:p>
        </p:txBody>
      </p:sp>
      <p:sp>
        <p:nvSpPr>
          <p:cNvPr id="4" name="正方形/長方形 3">
            <a:extLst>
              <a:ext uri="{FF2B5EF4-FFF2-40B4-BE49-F238E27FC236}">
                <a16:creationId xmlns:a16="http://schemas.microsoft.com/office/drawing/2014/main" id="{D43BF2AB-AB87-4E29-A2D3-ACC873096D1B}"/>
              </a:ext>
            </a:extLst>
          </p:cNvPr>
          <p:cNvSpPr/>
          <p:nvPr/>
        </p:nvSpPr>
        <p:spPr>
          <a:xfrm>
            <a:off x="5555646" y="6425127"/>
            <a:ext cx="4183380"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文字データ（漢字、カナ、ローマ字、英字）</a:t>
            </a:r>
          </a:p>
        </p:txBody>
      </p:sp>
      <p:sp>
        <p:nvSpPr>
          <p:cNvPr id="51" name="正方形/長方形 50">
            <a:extLst>
              <a:ext uri="{FF2B5EF4-FFF2-40B4-BE49-F238E27FC236}">
                <a16:creationId xmlns:a16="http://schemas.microsoft.com/office/drawing/2014/main" id="{93A98796-D006-4750-B809-4865CEB50D01}"/>
              </a:ext>
            </a:extLst>
          </p:cNvPr>
          <p:cNvSpPr/>
          <p:nvPr/>
        </p:nvSpPr>
        <p:spPr>
          <a:xfrm>
            <a:off x="1306445" y="6086169"/>
            <a:ext cx="843258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200" b="1" dirty="0"/>
              <a:t>コア語彙</a:t>
            </a:r>
            <a:r>
              <a:rPr kumimoji="1" lang="ja-JP" altLang="en-US" sz="1000" dirty="0"/>
              <a:t>（データ項目辞書）</a:t>
            </a:r>
          </a:p>
        </p:txBody>
      </p:sp>
      <p:sp>
        <p:nvSpPr>
          <p:cNvPr id="52" name="正方形/長方形 51">
            <a:extLst>
              <a:ext uri="{FF2B5EF4-FFF2-40B4-BE49-F238E27FC236}">
                <a16:creationId xmlns:a16="http://schemas.microsoft.com/office/drawing/2014/main" id="{98503AA9-0357-45AF-8698-BA423EA18610}"/>
              </a:ext>
            </a:extLst>
          </p:cNvPr>
          <p:cNvSpPr/>
          <p:nvPr/>
        </p:nvSpPr>
        <p:spPr>
          <a:xfrm>
            <a:off x="1303215" y="6425128"/>
            <a:ext cx="4183380"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数値データ（センサーデータ）</a:t>
            </a:r>
          </a:p>
        </p:txBody>
      </p:sp>
      <p:sp>
        <p:nvSpPr>
          <p:cNvPr id="54" name="正方形/長方形 53">
            <a:extLst>
              <a:ext uri="{FF2B5EF4-FFF2-40B4-BE49-F238E27FC236}">
                <a16:creationId xmlns:a16="http://schemas.microsoft.com/office/drawing/2014/main" id="{5C8027FD-96EA-4747-987B-69D388C39919}"/>
              </a:ext>
            </a:extLst>
          </p:cNvPr>
          <p:cNvSpPr/>
          <p:nvPr/>
        </p:nvSpPr>
        <p:spPr>
          <a:xfrm>
            <a:off x="1303215" y="2573561"/>
            <a:ext cx="8432582" cy="2057111"/>
          </a:xfrm>
          <a:prstGeom prst="rect">
            <a:avLst/>
          </a:prstGeom>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200" b="1" dirty="0"/>
              <a:t>実装データモデル［</a:t>
            </a:r>
            <a:r>
              <a:rPr kumimoji="1" lang="en-US" altLang="ja-JP" sz="1200" b="1" dirty="0"/>
              <a:t>DM</a:t>
            </a:r>
            <a:r>
              <a:rPr kumimoji="1" lang="ja-JP" altLang="en-US" sz="1200" b="1" dirty="0"/>
              <a:t>］</a:t>
            </a:r>
            <a:r>
              <a:rPr kumimoji="1" lang="ja-JP" altLang="en-US" sz="1000" dirty="0"/>
              <a:t>（実際にサービスに活用するモデル）</a:t>
            </a:r>
          </a:p>
        </p:txBody>
      </p:sp>
      <p:sp>
        <p:nvSpPr>
          <p:cNvPr id="55" name="正方形/長方形 54">
            <a:extLst>
              <a:ext uri="{FF2B5EF4-FFF2-40B4-BE49-F238E27FC236}">
                <a16:creationId xmlns:a16="http://schemas.microsoft.com/office/drawing/2014/main" id="{84B22F44-1C3C-490D-B1CA-BDC11C54E93F}"/>
              </a:ext>
            </a:extLst>
          </p:cNvPr>
          <p:cNvSpPr/>
          <p:nvPr/>
        </p:nvSpPr>
        <p:spPr>
          <a:xfrm>
            <a:off x="1344348"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ベースレジストリ</a:t>
            </a:r>
            <a:r>
              <a:rPr kumimoji="1" lang="en-US" altLang="ja-JP" sz="1000" dirty="0"/>
              <a:t>DM</a:t>
            </a:r>
            <a:endParaRPr kumimoji="1" lang="ja-JP" altLang="en-US" sz="1000" dirty="0"/>
          </a:p>
        </p:txBody>
      </p:sp>
      <p:sp>
        <p:nvSpPr>
          <p:cNvPr id="65" name="正方形/長方形 64">
            <a:extLst>
              <a:ext uri="{FF2B5EF4-FFF2-40B4-BE49-F238E27FC236}">
                <a16:creationId xmlns:a16="http://schemas.microsoft.com/office/drawing/2014/main" id="{96CD3A59-B17A-4C02-B5D1-1E2837F31EF2}"/>
              </a:ext>
            </a:extLst>
          </p:cNvPr>
          <p:cNvSpPr/>
          <p:nvPr/>
        </p:nvSpPr>
        <p:spPr>
          <a:xfrm>
            <a:off x="256870" y="5465143"/>
            <a:ext cx="911062" cy="307777"/>
          </a:xfrm>
          <a:prstGeom prst="rect">
            <a:avLst/>
          </a:prstGeom>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POI</a:t>
            </a:r>
            <a:r>
              <a:rPr kumimoji="1" lang="ja-JP" altLang="en-US" sz="1000" dirty="0"/>
              <a:t>コード</a:t>
            </a:r>
          </a:p>
        </p:txBody>
      </p:sp>
      <p:sp>
        <p:nvSpPr>
          <p:cNvPr id="76" name="正方形/長方形 75">
            <a:extLst>
              <a:ext uri="{FF2B5EF4-FFF2-40B4-BE49-F238E27FC236}">
                <a16:creationId xmlns:a16="http://schemas.microsoft.com/office/drawing/2014/main" id="{D8C78FD1-262B-45F3-9133-6E7F4E40DF88}"/>
              </a:ext>
            </a:extLst>
          </p:cNvPr>
          <p:cNvSpPr/>
          <p:nvPr/>
        </p:nvSpPr>
        <p:spPr>
          <a:xfrm>
            <a:off x="1434890"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a:t>
            </a:r>
          </a:p>
        </p:txBody>
      </p:sp>
      <p:sp>
        <p:nvSpPr>
          <p:cNvPr id="77" name="正方形/長方形 76">
            <a:extLst>
              <a:ext uri="{FF2B5EF4-FFF2-40B4-BE49-F238E27FC236}">
                <a16:creationId xmlns:a16="http://schemas.microsoft.com/office/drawing/2014/main" id="{BB2B70DE-94A3-46AA-B278-375219B42322}"/>
              </a:ext>
            </a:extLst>
          </p:cNvPr>
          <p:cNvSpPr/>
          <p:nvPr/>
        </p:nvSpPr>
        <p:spPr>
          <a:xfrm>
            <a:off x="1434890"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土地</a:t>
            </a:r>
          </a:p>
        </p:txBody>
      </p:sp>
      <p:sp>
        <p:nvSpPr>
          <p:cNvPr id="78" name="正方形/長方形 77">
            <a:extLst>
              <a:ext uri="{FF2B5EF4-FFF2-40B4-BE49-F238E27FC236}">
                <a16:creationId xmlns:a16="http://schemas.microsoft.com/office/drawing/2014/main" id="{F11B6675-1D6A-466C-A17D-F5F5E4501D65}"/>
              </a:ext>
            </a:extLst>
          </p:cNvPr>
          <p:cNvSpPr/>
          <p:nvPr/>
        </p:nvSpPr>
        <p:spPr>
          <a:xfrm>
            <a:off x="1434890"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法人</a:t>
            </a:r>
          </a:p>
        </p:txBody>
      </p:sp>
      <p:sp>
        <p:nvSpPr>
          <p:cNvPr id="79" name="正方形/長方形 78">
            <a:extLst>
              <a:ext uri="{FF2B5EF4-FFF2-40B4-BE49-F238E27FC236}">
                <a16:creationId xmlns:a16="http://schemas.microsoft.com/office/drawing/2014/main" id="{6CA5B09D-DBC4-4480-A352-430926E6E30F}"/>
              </a:ext>
            </a:extLst>
          </p:cNvPr>
          <p:cNvSpPr/>
          <p:nvPr/>
        </p:nvSpPr>
        <p:spPr>
          <a:xfrm>
            <a:off x="616796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900" dirty="0"/>
              <a:t>スマートシティ</a:t>
            </a:r>
            <a:r>
              <a:rPr kumimoji="1" lang="en-US" altLang="ja-JP" sz="900" dirty="0"/>
              <a:t>DM</a:t>
            </a:r>
            <a:endParaRPr kumimoji="1" lang="ja-JP" altLang="en-US" sz="900" dirty="0"/>
          </a:p>
        </p:txBody>
      </p:sp>
      <p:sp>
        <p:nvSpPr>
          <p:cNvPr id="80" name="正方形/長方形 79">
            <a:extLst>
              <a:ext uri="{FF2B5EF4-FFF2-40B4-BE49-F238E27FC236}">
                <a16:creationId xmlns:a16="http://schemas.microsoft.com/office/drawing/2014/main" id="{A2E714D8-165C-4634-A7C4-CBE06C7CBAD5}"/>
              </a:ext>
            </a:extLst>
          </p:cNvPr>
          <p:cNvSpPr/>
          <p:nvPr/>
        </p:nvSpPr>
        <p:spPr>
          <a:xfrm>
            <a:off x="6258505"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移動体</a:t>
            </a:r>
          </a:p>
        </p:txBody>
      </p:sp>
      <p:sp>
        <p:nvSpPr>
          <p:cNvPr id="81" name="正方形/長方形 80">
            <a:extLst>
              <a:ext uri="{FF2B5EF4-FFF2-40B4-BE49-F238E27FC236}">
                <a16:creationId xmlns:a16="http://schemas.microsoft.com/office/drawing/2014/main" id="{8F5A45A7-E9E6-4562-8FE4-32DCF0FC4D2A}"/>
              </a:ext>
            </a:extLst>
          </p:cNvPr>
          <p:cNvSpPr/>
          <p:nvPr/>
        </p:nvSpPr>
        <p:spPr>
          <a:xfrm>
            <a:off x="625850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地物</a:t>
            </a:r>
          </a:p>
        </p:txBody>
      </p:sp>
      <p:sp>
        <p:nvSpPr>
          <p:cNvPr id="82" name="正方形/長方形 81">
            <a:extLst>
              <a:ext uri="{FF2B5EF4-FFF2-40B4-BE49-F238E27FC236}">
                <a16:creationId xmlns:a16="http://schemas.microsoft.com/office/drawing/2014/main" id="{318F55F2-CBAB-445F-A09A-1E247151E495}"/>
              </a:ext>
            </a:extLst>
          </p:cNvPr>
          <p:cNvSpPr/>
          <p:nvPr/>
        </p:nvSpPr>
        <p:spPr>
          <a:xfrm>
            <a:off x="6258505"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地図等</a:t>
            </a:r>
          </a:p>
        </p:txBody>
      </p:sp>
      <p:sp>
        <p:nvSpPr>
          <p:cNvPr id="83" name="正方形/長方形 82">
            <a:extLst>
              <a:ext uri="{FF2B5EF4-FFF2-40B4-BE49-F238E27FC236}">
                <a16:creationId xmlns:a16="http://schemas.microsoft.com/office/drawing/2014/main" id="{1BD92F81-D3E6-4FC1-813E-E9DA0515F7E4}"/>
              </a:ext>
            </a:extLst>
          </p:cNvPr>
          <p:cNvSpPr/>
          <p:nvPr/>
        </p:nvSpPr>
        <p:spPr>
          <a:xfrm>
            <a:off x="740864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防災</a:t>
            </a:r>
            <a:r>
              <a:rPr kumimoji="1" lang="en-US" altLang="ja-JP" sz="1000" dirty="0"/>
              <a:t>DM</a:t>
            </a:r>
            <a:endParaRPr kumimoji="1" lang="ja-JP" altLang="en-US" sz="1000" dirty="0"/>
          </a:p>
        </p:txBody>
      </p:sp>
      <p:sp>
        <p:nvSpPr>
          <p:cNvPr id="84" name="正方形/長方形 83">
            <a:extLst>
              <a:ext uri="{FF2B5EF4-FFF2-40B4-BE49-F238E27FC236}">
                <a16:creationId xmlns:a16="http://schemas.microsoft.com/office/drawing/2014/main" id="{CE7D92F9-40DE-465B-B581-10E98340A051}"/>
              </a:ext>
            </a:extLst>
          </p:cNvPr>
          <p:cNvSpPr/>
          <p:nvPr/>
        </p:nvSpPr>
        <p:spPr>
          <a:xfrm>
            <a:off x="7499185" y="379278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支援活動</a:t>
            </a:r>
          </a:p>
        </p:txBody>
      </p:sp>
      <p:sp>
        <p:nvSpPr>
          <p:cNvPr id="85" name="正方形/長方形 84">
            <a:extLst>
              <a:ext uri="{FF2B5EF4-FFF2-40B4-BE49-F238E27FC236}">
                <a16:creationId xmlns:a16="http://schemas.microsoft.com/office/drawing/2014/main" id="{90EFAF58-0326-4271-A2F0-6B67502B4DF7}"/>
              </a:ext>
            </a:extLst>
          </p:cNvPr>
          <p:cNvSpPr/>
          <p:nvPr/>
        </p:nvSpPr>
        <p:spPr>
          <a:xfrm>
            <a:off x="7499185" y="343902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報告</a:t>
            </a:r>
          </a:p>
        </p:txBody>
      </p:sp>
      <p:sp>
        <p:nvSpPr>
          <p:cNvPr id="86" name="正方形/長方形 85">
            <a:extLst>
              <a:ext uri="{FF2B5EF4-FFF2-40B4-BE49-F238E27FC236}">
                <a16:creationId xmlns:a16="http://schemas.microsoft.com/office/drawing/2014/main" id="{D91E39EE-8210-4B07-AB78-065A56CE2C9B}"/>
              </a:ext>
            </a:extLst>
          </p:cNvPr>
          <p:cNvSpPr/>
          <p:nvPr/>
        </p:nvSpPr>
        <p:spPr>
          <a:xfrm>
            <a:off x="7499185"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避難場所・所</a:t>
            </a:r>
          </a:p>
        </p:txBody>
      </p:sp>
      <p:sp>
        <p:nvSpPr>
          <p:cNvPr id="87" name="正方形/長方形 86">
            <a:extLst>
              <a:ext uri="{FF2B5EF4-FFF2-40B4-BE49-F238E27FC236}">
                <a16:creationId xmlns:a16="http://schemas.microsoft.com/office/drawing/2014/main" id="{70C1F465-B040-49F6-9612-F9FEF4B82F84}"/>
              </a:ext>
            </a:extLst>
          </p:cNvPr>
          <p:cNvSpPr/>
          <p:nvPr/>
        </p:nvSpPr>
        <p:spPr>
          <a:xfrm>
            <a:off x="8581793" y="2677543"/>
            <a:ext cx="1082428"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教育</a:t>
            </a:r>
            <a:r>
              <a:rPr kumimoji="1" lang="en-US" altLang="ja-JP" sz="1000" dirty="0"/>
              <a:t>DM</a:t>
            </a:r>
            <a:endParaRPr kumimoji="1" lang="ja-JP" altLang="en-US" sz="1000" dirty="0"/>
          </a:p>
        </p:txBody>
      </p:sp>
      <p:sp>
        <p:nvSpPr>
          <p:cNvPr id="88" name="正方形/長方形 87">
            <a:extLst>
              <a:ext uri="{FF2B5EF4-FFF2-40B4-BE49-F238E27FC236}">
                <a16:creationId xmlns:a16="http://schemas.microsoft.com/office/drawing/2014/main" id="{9319ECC1-21CA-4D3F-AC2B-F7F26626866C}"/>
              </a:ext>
            </a:extLst>
          </p:cNvPr>
          <p:cNvSpPr/>
          <p:nvPr/>
        </p:nvSpPr>
        <p:spPr>
          <a:xfrm>
            <a:off x="8672187" y="3434094"/>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教材</a:t>
            </a:r>
          </a:p>
        </p:txBody>
      </p:sp>
      <p:sp>
        <p:nvSpPr>
          <p:cNvPr id="89" name="正方形/長方形 88">
            <a:extLst>
              <a:ext uri="{FF2B5EF4-FFF2-40B4-BE49-F238E27FC236}">
                <a16:creationId xmlns:a16="http://schemas.microsoft.com/office/drawing/2014/main" id="{9404504C-07B9-4C57-90D1-F184B67190A8}"/>
              </a:ext>
            </a:extLst>
          </p:cNvPr>
          <p:cNvSpPr/>
          <p:nvPr/>
        </p:nvSpPr>
        <p:spPr>
          <a:xfrm>
            <a:off x="8672187"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学習者、指導者、保護者</a:t>
            </a:r>
          </a:p>
        </p:txBody>
      </p:sp>
      <p:sp>
        <p:nvSpPr>
          <p:cNvPr id="90" name="正方形/長方形 89">
            <a:extLst>
              <a:ext uri="{FF2B5EF4-FFF2-40B4-BE49-F238E27FC236}">
                <a16:creationId xmlns:a16="http://schemas.microsoft.com/office/drawing/2014/main" id="{7C6393C0-F4CA-4BB4-8327-50DE79152227}"/>
              </a:ext>
            </a:extLst>
          </p:cNvPr>
          <p:cNvSpPr/>
          <p:nvPr/>
        </p:nvSpPr>
        <p:spPr>
          <a:xfrm>
            <a:off x="8672187" y="2730299"/>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学校</a:t>
            </a:r>
          </a:p>
        </p:txBody>
      </p:sp>
      <p:sp>
        <p:nvSpPr>
          <p:cNvPr id="91" name="正方形/長方形 90">
            <a:extLst>
              <a:ext uri="{FF2B5EF4-FFF2-40B4-BE49-F238E27FC236}">
                <a16:creationId xmlns:a16="http://schemas.microsoft.com/office/drawing/2014/main" id="{66CC75F2-4674-4B28-A7D5-C960EE5722D2}"/>
              </a:ext>
            </a:extLst>
          </p:cNvPr>
          <p:cNvSpPr/>
          <p:nvPr/>
        </p:nvSpPr>
        <p:spPr>
          <a:xfrm>
            <a:off x="2492199" y="2680011"/>
            <a:ext cx="2045276" cy="1705576"/>
          </a:xfrm>
          <a:prstGeom prst="rect">
            <a:avLst/>
          </a:prstGeom>
        </p:spPr>
        <p:style>
          <a:lnRef idx="2">
            <a:schemeClr val="dk1"/>
          </a:lnRef>
          <a:fillRef idx="1">
            <a:schemeClr val="lt1"/>
          </a:fillRef>
          <a:effectRef idx="0">
            <a:schemeClr val="dk1"/>
          </a:effectRef>
          <a:fontRef idx="minor">
            <a:schemeClr val="dk1"/>
          </a:fontRef>
        </p:style>
        <p:txBody>
          <a:bodyPr lIns="0" rIns="0" rtlCol="0" anchor="b"/>
          <a:lstStyle/>
          <a:p>
            <a:pPr algn="ctr"/>
            <a:r>
              <a:rPr kumimoji="1" lang="ja-JP" altLang="en-US" sz="1000" dirty="0"/>
              <a:t>行政サービス</a:t>
            </a:r>
            <a:r>
              <a:rPr kumimoji="1" lang="en-US" altLang="ja-JP" sz="1000" dirty="0"/>
              <a:t>DM</a:t>
            </a:r>
            <a:endParaRPr kumimoji="1" lang="ja-JP" altLang="en-US" sz="1000" dirty="0"/>
          </a:p>
        </p:txBody>
      </p:sp>
      <p:sp>
        <p:nvSpPr>
          <p:cNvPr id="92" name="正方形/長方形 91">
            <a:extLst>
              <a:ext uri="{FF2B5EF4-FFF2-40B4-BE49-F238E27FC236}">
                <a16:creationId xmlns:a16="http://schemas.microsoft.com/office/drawing/2014/main" id="{34E98D61-2A88-4C62-93CC-CA1211A17372}"/>
              </a:ext>
            </a:extLst>
          </p:cNvPr>
          <p:cNvSpPr/>
          <p:nvPr/>
        </p:nvSpPr>
        <p:spPr>
          <a:xfrm>
            <a:off x="2582741" y="3434094"/>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事例</a:t>
            </a:r>
          </a:p>
        </p:txBody>
      </p:sp>
      <p:sp>
        <p:nvSpPr>
          <p:cNvPr id="93" name="正方形/長方形 92">
            <a:extLst>
              <a:ext uri="{FF2B5EF4-FFF2-40B4-BE49-F238E27FC236}">
                <a16:creationId xmlns:a16="http://schemas.microsoft.com/office/drawing/2014/main" id="{6C22BBE4-492E-4024-92CF-FE2E14AA3C5A}"/>
              </a:ext>
            </a:extLst>
          </p:cNvPr>
          <p:cNvSpPr/>
          <p:nvPr/>
        </p:nvSpPr>
        <p:spPr>
          <a:xfrm>
            <a:off x="2582741"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証明、連絡、通知</a:t>
            </a:r>
          </a:p>
        </p:txBody>
      </p:sp>
      <p:sp>
        <p:nvSpPr>
          <p:cNvPr id="94" name="正方形/長方形 93">
            <a:extLst>
              <a:ext uri="{FF2B5EF4-FFF2-40B4-BE49-F238E27FC236}">
                <a16:creationId xmlns:a16="http://schemas.microsoft.com/office/drawing/2014/main" id="{89C967F1-BA7D-4DE5-8A6F-5CAD68FB3FAF}"/>
              </a:ext>
            </a:extLst>
          </p:cNvPr>
          <p:cNvSpPr/>
          <p:nvPr/>
        </p:nvSpPr>
        <p:spPr>
          <a:xfrm>
            <a:off x="2582741"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申請・届出</a:t>
            </a:r>
          </a:p>
        </p:txBody>
      </p:sp>
      <p:sp>
        <p:nvSpPr>
          <p:cNvPr id="95" name="正方形/長方形 94">
            <a:extLst>
              <a:ext uri="{FF2B5EF4-FFF2-40B4-BE49-F238E27FC236}">
                <a16:creationId xmlns:a16="http://schemas.microsoft.com/office/drawing/2014/main" id="{16E90C96-10A0-4714-95BB-9ABBD9682B6F}"/>
              </a:ext>
            </a:extLst>
          </p:cNvPr>
          <p:cNvSpPr/>
          <p:nvPr/>
        </p:nvSpPr>
        <p:spPr>
          <a:xfrm>
            <a:off x="256870" y="3957761"/>
            <a:ext cx="911062" cy="307777"/>
          </a:xfrm>
          <a:prstGeom prst="rect">
            <a:avLst/>
          </a:prstGeom>
        </p:spPr>
        <p:style>
          <a:lnRef idx="2">
            <a:schemeClr val="dk1"/>
          </a:lnRef>
          <a:fillRef idx="1">
            <a:schemeClr val="lt1"/>
          </a:fillRef>
          <a:effectRef idx="0">
            <a:schemeClr val="dk1"/>
          </a:effectRef>
          <a:fontRef idx="minor">
            <a:schemeClr val="dk1"/>
          </a:fontRef>
        </p:style>
        <p:txBody>
          <a:bodyPr tIns="72000"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96" name="正方形/長方形 95">
            <a:extLst>
              <a:ext uri="{FF2B5EF4-FFF2-40B4-BE49-F238E27FC236}">
                <a16:creationId xmlns:a16="http://schemas.microsoft.com/office/drawing/2014/main" id="{97E08511-6758-4BD2-B3DA-48257FFE5004}"/>
              </a:ext>
            </a:extLst>
          </p:cNvPr>
          <p:cNvSpPr/>
          <p:nvPr/>
        </p:nvSpPr>
        <p:spPr>
          <a:xfrm>
            <a:off x="3544464"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報告書・会議資料等</a:t>
            </a:r>
          </a:p>
        </p:txBody>
      </p:sp>
      <p:sp>
        <p:nvSpPr>
          <p:cNvPr id="97" name="正方形/長方形 96">
            <a:extLst>
              <a:ext uri="{FF2B5EF4-FFF2-40B4-BE49-F238E27FC236}">
                <a16:creationId xmlns:a16="http://schemas.microsoft.com/office/drawing/2014/main" id="{73370C7E-F1A2-4AA9-AED5-D1DB4B3B510C}"/>
              </a:ext>
            </a:extLst>
          </p:cNvPr>
          <p:cNvSpPr/>
          <p:nvPr/>
        </p:nvSpPr>
        <p:spPr>
          <a:xfrm>
            <a:off x="3544464" y="2730299"/>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イベント</a:t>
            </a:r>
          </a:p>
        </p:txBody>
      </p:sp>
      <p:sp>
        <p:nvSpPr>
          <p:cNvPr id="98" name="正方形/長方形 97">
            <a:extLst>
              <a:ext uri="{FF2B5EF4-FFF2-40B4-BE49-F238E27FC236}">
                <a16:creationId xmlns:a16="http://schemas.microsoft.com/office/drawing/2014/main" id="{1052953D-8A31-4CEB-9469-8E12FE10C0EF}"/>
              </a:ext>
            </a:extLst>
          </p:cNvPr>
          <p:cNvSpPr/>
          <p:nvPr/>
        </p:nvSpPr>
        <p:spPr>
          <a:xfrm>
            <a:off x="2582741" y="3785067"/>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行政サービス・制度</a:t>
            </a:r>
          </a:p>
        </p:txBody>
      </p:sp>
      <p:sp>
        <p:nvSpPr>
          <p:cNvPr id="99" name="正方形/長方形 98">
            <a:extLst>
              <a:ext uri="{FF2B5EF4-FFF2-40B4-BE49-F238E27FC236}">
                <a16:creationId xmlns:a16="http://schemas.microsoft.com/office/drawing/2014/main" id="{5FBCED6F-0DCE-454D-B8C9-09E3C128BCEF}"/>
              </a:ext>
            </a:extLst>
          </p:cNvPr>
          <p:cNvSpPr/>
          <p:nvPr/>
        </p:nvSpPr>
        <p:spPr>
          <a:xfrm>
            <a:off x="3544464" y="3434094"/>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行政サービス・支援拠点</a:t>
            </a:r>
          </a:p>
        </p:txBody>
      </p:sp>
      <p:sp>
        <p:nvSpPr>
          <p:cNvPr id="100" name="正方形/長方形 99">
            <a:extLst>
              <a:ext uri="{FF2B5EF4-FFF2-40B4-BE49-F238E27FC236}">
                <a16:creationId xmlns:a16="http://schemas.microsoft.com/office/drawing/2014/main" id="{69B22EA5-98D5-46D5-8BA7-906B3BB79729}"/>
              </a:ext>
            </a:extLst>
          </p:cNvPr>
          <p:cNvSpPr/>
          <p:nvPr/>
        </p:nvSpPr>
        <p:spPr>
          <a:xfrm>
            <a:off x="8672187" y="3785067"/>
            <a:ext cx="911062" cy="307777"/>
          </a:xfrm>
          <a:prstGeom prst="rect">
            <a:avLst/>
          </a:prstGeom>
          <a:ln>
            <a:prstDash val="dash"/>
          </a:ln>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02" name="円柱 101">
            <a:extLst>
              <a:ext uri="{FF2B5EF4-FFF2-40B4-BE49-F238E27FC236}">
                <a16:creationId xmlns:a16="http://schemas.microsoft.com/office/drawing/2014/main" id="{FA158C76-BC82-4FAC-9F1E-3E5061987AC3}"/>
              </a:ext>
            </a:extLst>
          </p:cNvPr>
          <p:cNvSpPr/>
          <p:nvPr/>
        </p:nvSpPr>
        <p:spPr>
          <a:xfrm>
            <a:off x="2582741"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アドレス</a:t>
            </a:r>
            <a:r>
              <a:rPr kumimoji="1" lang="en-US" altLang="ja-JP" sz="1000" dirty="0">
                <a:solidFill>
                  <a:schemeClr val="tx1"/>
                </a:solidFill>
              </a:rPr>
              <a:t>BR</a:t>
            </a:r>
            <a:endParaRPr kumimoji="1" lang="ja-JP" altLang="en-US" sz="1000" dirty="0">
              <a:solidFill>
                <a:schemeClr val="tx1"/>
              </a:solidFill>
            </a:endParaRPr>
          </a:p>
        </p:txBody>
      </p:sp>
      <p:sp>
        <p:nvSpPr>
          <p:cNvPr id="103" name="円柱 102">
            <a:extLst>
              <a:ext uri="{FF2B5EF4-FFF2-40B4-BE49-F238E27FC236}">
                <a16:creationId xmlns:a16="http://schemas.microsoft.com/office/drawing/2014/main" id="{0FE67B36-41AE-410A-9681-CD377169A3F6}"/>
              </a:ext>
            </a:extLst>
          </p:cNvPr>
          <p:cNvSpPr/>
          <p:nvPr/>
        </p:nvSpPr>
        <p:spPr>
          <a:xfrm>
            <a:off x="2582740"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制度</a:t>
            </a:r>
            <a:r>
              <a:rPr kumimoji="1" lang="en-US" altLang="ja-JP" sz="1000" dirty="0">
                <a:solidFill>
                  <a:schemeClr val="tx1"/>
                </a:solidFill>
              </a:rPr>
              <a:t>BR</a:t>
            </a:r>
            <a:endParaRPr kumimoji="1" lang="ja-JP" altLang="en-US" sz="1000" dirty="0">
              <a:solidFill>
                <a:schemeClr val="tx1"/>
              </a:solidFill>
            </a:endParaRPr>
          </a:p>
        </p:txBody>
      </p:sp>
      <p:sp>
        <p:nvSpPr>
          <p:cNvPr id="104" name="円柱 103">
            <a:extLst>
              <a:ext uri="{FF2B5EF4-FFF2-40B4-BE49-F238E27FC236}">
                <a16:creationId xmlns:a16="http://schemas.microsoft.com/office/drawing/2014/main" id="{364913E4-1086-4018-98D2-C48C6EC5F6D2}"/>
              </a:ext>
            </a:extLst>
          </p:cNvPr>
          <p:cNvSpPr/>
          <p:nvPr/>
        </p:nvSpPr>
        <p:spPr>
          <a:xfrm>
            <a:off x="1446895"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事業所</a:t>
            </a:r>
            <a:r>
              <a:rPr kumimoji="1" lang="en-US" altLang="ja-JP" sz="1000" dirty="0">
                <a:solidFill>
                  <a:schemeClr val="tx1"/>
                </a:solidFill>
              </a:rPr>
              <a:t>BR</a:t>
            </a:r>
            <a:endParaRPr kumimoji="1" lang="ja-JP" altLang="en-US" sz="1000" dirty="0">
              <a:solidFill>
                <a:schemeClr val="tx1"/>
              </a:solidFill>
            </a:endParaRPr>
          </a:p>
        </p:txBody>
      </p:sp>
      <p:sp>
        <p:nvSpPr>
          <p:cNvPr id="105" name="円柱 104">
            <a:extLst>
              <a:ext uri="{FF2B5EF4-FFF2-40B4-BE49-F238E27FC236}">
                <a16:creationId xmlns:a16="http://schemas.microsoft.com/office/drawing/2014/main" id="{73B6DD58-2A9F-4DE8-A01C-7AE8909CA682}"/>
              </a:ext>
            </a:extLst>
          </p:cNvPr>
          <p:cNvSpPr/>
          <p:nvPr/>
        </p:nvSpPr>
        <p:spPr>
          <a:xfrm>
            <a:off x="1446894" y="1836933"/>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法人</a:t>
            </a:r>
            <a:r>
              <a:rPr kumimoji="1" lang="en-US" altLang="ja-JP" sz="1000" dirty="0">
                <a:solidFill>
                  <a:schemeClr val="tx1"/>
                </a:solidFill>
              </a:rPr>
              <a:t>BR</a:t>
            </a:r>
            <a:endParaRPr kumimoji="1" lang="ja-JP" altLang="en-US" sz="1000" dirty="0">
              <a:solidFill>
                <a:schemeClr val="tx1"/>
              </a:solidFill>
            </a:endParaRPr>
          </a:p>
        </p:txBody>
      </p:sp>
      <p:sp>
        <p:nvSpPr>
          <p:cNvPr id="106" name="円柱 105">
            <a:extLst>
              <a:ext uri="{FF2B5EF4-FFF2-40B4-BE49-F238E27FC236}">
                <a16:creationId xmlns:a16="http://schemas.microsoft.com/office/drawing/2014/main" id="{656D3C1A-D0CB-4437-933A-2172FD4AEBF2}"/>
              </a:ext>
            </a:extLst>
          </p:cNvPr>
          <p:cNvSpPr/>
          <p:nvPr/>
        </p:nvSpPr>
        <p:spPr>
          <a:xfrm>
            <a:off x="8684340" y="2171221"/>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学校一覧</a:t>
            </a:r>
          </a:p>
        </p:txBody>
      </p:sp>
      <p:sp>
        <p:nvSpPr>
          <p:cNvPr id="107" name="円柱 106">
            <a:extLst>
              <a:ext uri="{FF2B5EF4-FFF2-40B4-BE49-F238E27FC236}">
                <a16:creationId xmlns:a16="http://schemas.microsoft.com/office/drawing/2014/main" id="{1FBE1049-2D4F-48D7-82C3-306708EB2D5D}"/>
              </a:ext>
            </a:extLst>
          </p:cNvPr>
          <p:cNvSpPr/>
          <p:nvPr/>
        </p:nvSpPr>
        <p:spPr>
          <a:xfrm>
            <a:off x="7511190"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避難場所一覧</a:t>
            </a:r>
          </a:p>
        </p:txBody>
      </p:sp>
      <p:sp>
        <p:nvSpPr>
          <p:cNvPr id="108" name="円柱 107">
            <a:extLst>
              <a:ext uri="{FF2B5EF4-FFF2-40B4-BE49-F238E27FC236}">
                <a16:creationId xmlns:a16="http://schemas.microsoft.com/office/drawing/2014/main" id="{B90C7B79-3D42-4F89-A310-AA706A963F38}"/>
              </a:ext>
            </a:extLst>
          </p:cNvPr>
          <p:cNvSpPr/>
          <p:nvPr/>
        </p:nvSpPr>
        <p:spPr>
          <a:xfrm>
            <a:off x="7511190"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避難所一覧</a:t>
            </a:r>
          </a:p>
        </p:txBody>
      </p:sp>
      <p:sp>
        <p:nvSpPr>
          <p:cNvPr id="109" name="円柱 108">
            <a:extLst>
              <a:ext uri="{FF2B5EF4-FFF2-40B4-BE49-F238E27FC236}">
                <a16:creationId xmlns:a16="http://schemas.microsoft.com/office/drawing/2014/main" id="{88AD0ABB-6627-4C3F-B00F-8D4182BF2597}"/>
              </a:ext>
            </a:extLst>
          </p:cNvPr>
          <p:cNvSpPr/>
          <p:nvPr/>
        </p:nvSpPr>
        <p:spPr>
          <a:xfrm>
            <a:off x="6257219" y="2178769"/>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医療機関一覧</a:t>
            </a:r>
          </a:p>
        </p:txBody>
      </p:sp>
      <p:sp>
        <p:nvSpPr>
          <p:cNvPr id="110" name="円柱 109">
            <a:extLst>
              <a:ext uri="{FF2B5EF4-FFF2-40B4-BE49-F238E27FC236}">
                <a16:creationId xmlns:a16="http://schemas.microsoft.com/office/drawing/2014/main" id="{FCE599BA-B8EE-4B09-B3C9-73317CFC324C}"/>
              </a:ext>
            </a:extLst>
          </p:cNvPr>
          <p:cNvSpPr/>
          <p:nvPr/>
        </p:nvSpPr>
        <p:spPr>
          <a:xfrm>
            <a:off x="3556469" y="217217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イベント</a:t>
            </a:r>
            <a:r>
              <a:rPr kumimoji="1" lang="en-US" altLang="ja-JP" sz="1000" dirty="0">
                <a:solidFill>
                  <a:schemeClr val="tx1"/>
                </a:solidFill>
              </a:rPr>
              <a:t>BR</a:t>
            </a:r>
            <a:endParaRPr kumimoji="1" lang="ja-JP" altLang="en-US" sz="1000" dirty="0">
              <a:solidFill>
                <a:schemeClr val="tx1"/>
              </a:solidFill>
            </a:endParaRPr>
          </a:p>
        </p:txBody>
      </p:sp>
      <p:sp>
        <p:nvSpPr>
          <p:cNvPr id="111" name="円柱 110">
            <a:extLst>
              <a:ext uri="{FF2B5EF4-FFF2-40B4-BE49-F238E27FC236}">
                <a16:creationId xmlns:a16="http://schemas.microsoft.com/office/drawing/2014/main" id="{E5783C42-16DE-4B35-8543-679E062DA081}"/>
              </a:ext>
            </a:extLst>
          </p:cNvPr>
          <p:cNvSpPr/>
          <p:nvPr/>
        </p:nvSpPr>
        <p:spPr>
          <a:xfrm>
            <a:off x="3556468" y="1836933"/>
            <a:ext cx="899057" cy="304056"/>
          </a:xfrm>
          <a:prstGeom prst="can">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rgbClr val="FF0000"/>
                </a:solidFill>
              </a:rPr>
              <a:t>公共施設</a:t>
            </a:r>
            <a:r>
              <a:rPr kumimoji="1" lang="en-US" altLang="ja-JP" sz="1000" dirty="0">
                <a:solidFill>
                  <a:srgbClr val="FF0000"/>
                </a:solidFill>
              </a:rPr>
              <a:t>BR</a:t>
            </a:r>
            <a:endParaRPr kumimoji="1" lang="ja-JP" altLang="en-US" sz="1000" dirty="0">
              <a:solidFill>
                <a:srgbClr val="FF0000"/>
              </a:solidFill>
            </a:endParaRPr>
          </a:p>
        </p:txBody>
      </p:sp>
      <p:sp>
        <p:nvSpPr>
          <p:cNvPr id="112" name="正方形/長方形 111">
            <a:extLst>
              <a:ext uri="{FF2B5EF4-FFF2-40B4-BE49-F238E27FC236}">
                <a16:creationId xmlns:a16="http://schemas.microsoft.com/office/drawing/2014/main" id="{C16A1202-AEDD-4DF9-A480-1594A3973D05}"/>
              </a:ext>
            </a:extLst>
          </p:cNvPr>
          <p:cNvSpPr/>
          <p:nvPr/>
        </p:nvSpPr>
        <p:spPr>
          <a:xfrm>
            <a:off x="256870" y="5945134"/>
            <a:ext cx="911062" cy="3077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p>
        </p:txBody>
      </p:sp>
      <p:sp>
        <p:nvSpPr>
          <p:cNvPr id="113" name="正方形/長方形 112">
            <a:extLst>
              <a:ext uri="{FF2B5EF4-FFF2-40B4-BE49-F238E27FC236}">
                <a16:creationId xmlns:a16="http://schemas.microsoft.com/office/drawing/2014/main" id="{506A055B-CA60-419C-B26B-812FEE6C2AB7}"/>
              </a:ext>
            </a:extLst>
          </p:cNvPr>
          <p:cNvSpPr/>
          <p:nvPr/>
        </p:nvSpPr>
        <p:spPr>
          <a:xfrm>
            <a:off x="6258505" y="3782901"/>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活動</a:t>
            </a:r>
          </a:p>
        </p:txBody>
      </p:sp>
      <p:sp>
        <p:nvSpPr>
          <p:cNvPr id="114" name="正方形/長方形 113">
            <a:extLst>
              <a:ext uri="{FF2B5EF4-FFF2-40B4-BE49-F238E27FC236}">
                <a16:creationId xmlns:a16="http://schemas.microsoft.com/office/drawing/2014/main" id="{C2847781-E429-4D06-B3B2-C05102B35B2A}"/>
              </a:ext>
            </a:extLst>
          </p:cNvPr>
          <p:cNvSpPr/>
          <p:nvPr/>
        </p:nvSpPr>
        <p:spPr>
          <a:xfrm>
            <a:off x="7499185" y="3080336"/>
            <a:ext cx="911062" cy="307777"/>
          </a:xfrm>
          <a:prstGeom prst="rect">
            <a:avLst/>
          </a:prstGeom>
        </p:spPr>
        <p:style>
          <a:lnRef idx="2">
            <a:schemeClr val="dk1"/>
          </a:lnRef>
          <a:fillRef idx="1">
            <a:schemeClr val="lt1"/>
          </a:fillRef>
          <a:effectRef idx="0">
            <a:schemeClr val="dk1"/>
          </a:effectRef>
          <a:fontRef idx="minor">
            <a:schemeClr val="dk1"/>
          </a:fontRef>
        </p:style>
        <p:txBody>
          <a:bodyPr lIns="36000" rIns="36000" rtlCol="0" anchor="ctr"/>
          <a:lstStyle/>
          <a:p>
            <a:pPr algn="ctr"/>
            <a:r>
              <a:rPr kumimoji="1" lang="ja-JP" altLang="en-US" sz="1000" dirty="0"/>
              <a:t>被災者</a:t>
            </a:r>
          </a:p>
        </p:txBody>
      </p:sp>
      <p:sp>
        <p:nvSpPr>
          <p:cNvPr id="115" name="テキスト ボックス 114">
            <a:extLst>
              <a:ext uri="{FF2B5EF4-FFF2-40B4-BE49-F238E27FC236}">
                <a16:creationId xmlns:a16="http://schemas.microsoft.com/office/drawing/2014/main" id="{E80690F2-533A-486D-B563-AB8DB1D65AA5}"/>
              </a:ext>
            </a:extLst>
          </p:cNvPr>
          <p:cNvSpPr txBox="1"/>
          <p:nvPr/>
        </p:nvSpPr>
        <p:spPr>
          <a:xfrm>
            <a:off x="4909009" y="3530331"/>
            <a:ext cx="877163" cy="369332"/>
          </a:xfrm>
          <a:prstGeom prst="rect">
            <a:avLst/>
          </a:prstGeom>
          <a:noFill/>
        </p:spPr>
        <p:txBody>
          <a:bodyPr wrap="none" rtlCol="0">
            <a:spAutoFit/>
          </a:bodyPr>
          <a:lstStyle/>
          <a:p>
            <a:r>
              <a:rPr kumimoji="1" lang="ja-JP" altLang="en-US" dirty="0"/>
              <a:t>・・・</a:t>
            </a:r>
          </a:p>
        </p:txBody>
      </p:sp>
      <p:sp>
        <p:nvSpPr>
          <p:cNvPr id="73" name="円柱 72">
            <a:extLst>
              <a:ext uri="{FF2B5EF4-FFF2-40B4-BE49-F238E27FC236}">
                <a16:creationId xmlns:a16="http://schemas.microsoft.com/office/drawing/2014/main" id="{0ECFDB94-F34F-4370-8AD4-90030C4B7543}"/>
              </a:ext>
            </a:extLst>
          </p:cNvPr>
          <p:cNvSpPr/>
          <p:nvPr/>
        </p:nvSpPr>
        <p:spPr>
          <a:xfrm>
            <a:off x="4607550" y="2171221"/>
            <a:ext cx="899057" cy="30405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sz="1000" dirty="0">
                <a:solidFill>
                  <a:schemeClr val="tx1"/>
                </a:solidFill>
              </a:rPr>
              <a:t>その他</a:t>
            </a:r>
          </a:p>
        </p:txBody>
      </p:sp>
      <p:sp>
        <p:nvSpPr>
          <p:cNvPr id="3" name="矢印: 上 2">
            <a:extLst>
              <a:ext uri="{FF2B5EF4-FFF2-40B4-BE49-F238E27FC236}">
                <a16:creationId xmlns:a16="http://schemas.microsoft.com/office/drawing/2014/main" id="{DA4ABB33-C432-4A54-A285-03EEC6074907}"/>
              </a:ext>
            </a:extLst>
          </p:cNvPr>
          <p:cNvSpPr/>
          <p:nvPr/>
        </p:nvSpPr>
        <p:spPr>
          <a:xfrm rot="20602078">
            <a:off x="4595764" y="4817252"/>
            <a:ext cx="1375485" cy="225230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コンテンツ プレースホルダー 4">
            <a:extLst>
              <a:ext uri="{FF2B5EF4-FFF2-40B4-BE49-F238E27FC236}">
                <a16:creationId xmlns:a16="http://schemas.microsoft.com/office/drawing/2014/main" id="{CAFEA5AC-2FFD-4AE4-87EA-222A1EBB880C}"/>
              </a:ext>
            </a:extLst>
          </p:cNvPr>
          <p:cNvSpPr>
            <a:spLocks noGrp="1"/>
          </p:cNvSpPr>
          <p:nvPr>
            <p:ph idx="1"/>
          </p:nvPr>
        </p:nvSpPr>
        <p:spPr>
          <a:xfrm>
            <a:off x="0" y="1258697"/>
            <a:ext cx="12192000" cy="702153"/>
          </a:xfrm>
        </p:spPr>
        <p:txBody>
          <a:bodyPr/>
          <a:lstStyle/>
          <a:p>
            <a:r>
              <a:rPr lang="ja-JP" altLang="en-US" sz="2400" dirty="0"/>
              <a:t>分野横断での施設のモデルを作ってから、教育や防災分野に展開。</a:t>
            </a:r>
          </a:p>
        </p:txBody>
      </p:sp>
      <p:sp>
        <p:nvSpPr>
          <p:cNvPr id="2" name="タイトル 1">
            <a:extLst>
              <a:ext uri="{FF2B5EF4-FFF2-40B4-BE49-F238E27FC236}">
                <a16:creationId xmlns:a16="http://schemas.microsoft.com/office/drawing/2014/main" id="{A5703782-897F-4F90-95DE-88D8A4072BF8}"/>
              </a:ext>
            </a:extLst>
          </p:cNvPr>
          <p:cNvSpPr>
            <a:spLocks noGrp="1"/>
          </p:cNvSpPr>
          <p:nvPr>
            <p:ph type="title"/>
          </p:nvPr>
        </p:nvSpPr>
        <p:spPr/>
        <p:txBody>
          <a:bodyPr/>
          <a:lstStyle/>
          <a:p>
            <a:r>
              <a:rPr lang="ja-JP" altLang="en-US" dirty="0"/>
              <a:t>データ整備の例</a:t>
            </a:r>
          </a:p>
        </p:txBody>
      </p:sp>
      <p:sp>
        <p:nvSpPr>
          <p:cNvPr id="75" name="矢印: 上 74">
            <a:extLst>
              <a:ext uri="{FF2B5EF4-FFF2-40B4-BE49-F238E27FC236}">
                <a16:creationId xmlns:a16="http://schemas.microsoft.com/office/drawing/2014/main" id="{CAE787DD-E716-408B-A584-51911114B20F}"/>
              </a:ext>
            </a:extLst>
          </p:cNvPr>
          <p:cNvSpPr/>
          <p:nvPr/>
        </p:nvSpPr>
        <p:spPr>
          <a:xfrm rot="2366914">
            <a:off x="6367595" y="1949939"/>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矢印: 上 119">
            <a:extLst>
              <a:ext uri="{FF2B5EF4-FFF2-40B4-BE49-F238E27FC236}">
                <a16:creationId xmlns:a16="http://schemas.microsoft.com/office/drawing/2014/main" id="{B2ACCBC9-51CD-4B66-9291-C800298E81E6}"/>
              </a:ext>
            </a:extLst>
          </p:cNvPr>
          <p:cNvSpPr/>
          <p:nvPr/>
        </p:nvSpPr>
        <p:spPr>
          <a:xfrm rot="3418059">
            <a:off x="7209425" y="2564948"/>
            <a:ext cx="865514" cy="2827286"/>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メモ 7">
            <a:extLst>
              <a:ext uri="{FF2B5EF4-FFF2-40B4-BE49-F238E27FC236}">
                <a16:creationId xmlns:a16="http://schemas.microsoft.com/office/drawing/2014/main" id="{97B8799E-B6D0-4CB6-A055-E0B8D56D4875}"/>
              </a:ext>
            </a:extLst>
          </p:cNvPr>
          <p:cNvSpPr/>
          <p:nvPr/>
        </p:nvSpPr>
        <p:spPr>
          <a:xfrm>
            <a:off x="82486" y="2140989"/>
            <a:ext cx="3560018" cy="2700815"/>
          </a:xfrm>
          <a:prstGeom prst="foldedCorner">
            <a:avLst/>
          </a:prstGeom>
          <a:solidFill>
            <a:srgbClr val="FFCC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kumimoji="1" lang="ja-JP" altLang="en-US" dirty="0">
                <a:solidFill>
                  <a:schemeClr val="tx1"/>
                </a:solidFill>
              </a:rPr>
              <a:t>ベース・レジストリや各種データの整備は、データ標準の積み上げにより実現される。</a:t>
            </a:r>
            <a:endParaRPr kumimoji="1" lang="en-US" altLang="ja-JP" dirty="0">
              <a:solidFill>
                <a:schemeClr val="tx1"/>
              </a:solidFill>
            </a:endParaRPr>
          </a:p>
          <a:p>
            <a:pPr marL="285750" indent="-285750">
              <a:buFont typeface="Arial" panose="020B0604020202020204" pitchFamily="34" charset="0"/>
              <a:buChar char="•"/>
            </a:pPr>
            <a:r>
              <a:rPr kumimoji="1" lang="ja-JP" altLang="en-US" dirty="0">
                <a:solidFill>
                  <a:schemeClr val="tx1"/>
                </a:solidFill>
              </a:rPr>
              <a:t>データ項目が共通化されるので、分野横断でのデータ活用が行いやすい。</a:t>
            </a:r>
            <a:endParaRPr kumimoji="1" lang="en-US" altLang="ja-JP" dirty="0">
              <a:solidFill>
                <a:schemeClr val="tx1"/>
              </a:solidFill>
            </a:endParaRPr>
          </a:p>
          <a:p>
            <a:pPr marL="285750" indent="-285750">
              <a:buFont typeface="Arial" panose="020B0604020202020204" pitchFamily="34" charset="0"/>
              <a:buChar char="•"/>
            </a:pPr>
            <a:r>
              <a:rPr lang="ja-JP" altLang="en-US" dirty="0">
                <a:solidFill>
                  <a:schemeClr val="tx1"/>
                </a:solidFill>
              </a:rPr>
              <a:t>メタデータを共通化し、データを</a:t>
            </a:r>
            <a:r>
              <a:rPr lang="ja-JP" altLang="en-US">
                <a:solidFill>
                  <a:schemeClr val="tx1"/>
                </a:solidFill>
              </a:rPr>
              <a:t>見つけやすくなります。</a:t>
            </a:r>
            <a:endParaRPr kumimoji="1" lang="ja-JP" altLang="en-US" dirty="0">
              <a:solidFill>
                <a:schemeClr val="tx1"/>
              </a:solidFill>
            </a:endParaRPr>
          </a:p>
        </p:txBody>
      </p:sp>
      <p:sp>
        <p:nvSpPr>
          <p:cNvPr id="121" name="矢印: 上 120">
            <a:extLst>
              <a:ext uri="{FF2B5EF4-FFF2-40B4-BE49-F238E27FC236}">
                <a16:creationId xmlns:a16="http://schemas.microsoft.com/office/drawing/2014/main" id="{909B5B4B-A4B6-4603-92FB-62D29C1583A0}"/>
              </a:ext>
            </a:extLst>
          </p:cNvPr>
          <p:cNvSpPr/>
          <p:nvPr/>
        </p:nvSpPr>
        <p:spPr>
          <a:xfrm rot="20732258">
            <a:off x="4132434" y="2190629"/>
            <a:ext cx="865514" cy="2318705"/>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8" name="矢印: 上 137">
            <a:extLst>
              <a:ext uri="{FF2B5EF4-FFF2-40B4-BE49-F238E27FC236}">
                <a16:creationId xmlns:a16="http://schemas.microsoft.com/office/drawing/2014/main" id="{F4C521A8-D978-46D5-8622-B543A2DF9B09}"/>
              </a:ext>
            </a:extLst>
          </p:cNvPr>
          <p:cNvSpPr/>
          <p:nvPr/>
        </p:nvSpPr>
        <p:spPr>
          <a:xfrm rot="16971763">
            <a:off x="6732905" y="4065708"/>
            <a:ext cx="679355" cy="2553603"/>
          </a:xfrm>
          <a:prstGeom prst="upArrow">
            <a:avLst/>
          </a:prstGeom>
          <a:solidFill>
            <a:srgbClr val="FF0000">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12301520-4241-4F4F-AE5E-214BB0066C67}"/>
              </a:ext>
            </a:extLst>
          </p:cNvPr>
          <p:cNvSpPr>
            <a:spLocks noGrp="1"/>
          </p:cNvSpPr>
          <p:nvPr>
            <p:ph type="sldNum" sz="quarter" idx="4"/>
          </p:nvPr>
        </p:nvSpPr>
        <p:spPr>
          <a:xfrm>
            <a:off x="9448800" y="6441493"/>
            <a:ext cx="2743200" cy="365125"/>
          </a:xfrm>
        </p:spPr>
        <p:txBody>
          <a:bodyPr/>
          <a:lstStyle/>
          <a:p>
            <a:fld id="{DFD4F317-19D0-4848-B5EB-5B174DBE8CF9}" type="slidenum">
              <a:rPr lang="ja-JP" altLang="en-US" smtClean="0"/>
              <a:pPr/>
              <a:t>33</a:t>
            </a:fld>
            <a:endParaRPr lang="ja-JP" altLang="en-US" dirty="0"/>
          </a:p>
        </p:txBody>
      </p:sp>
      <p:sp>
        <p:nvSpPr>
          <p:cNvPr id="143" name="正方形/長方形 142">
            <a:extLst>
              <a:ext uri="{FF2B5EF4-FFF2-40B4-BE49-F238E27FC236}">
                <a16:creationId xmlns:a16="http://schemas.microsoft.com/office/drawing/2014/main" id="{9CBB6F9C-EA23-497E-919D-BD9CF15068B2}"/>
              </a:ext>
            </a:extLst>
          </p:cNvPr>
          <p:cNvSpPr/>
          <p:nvPr/>
        </p:nvSpPr>
        <p:spPr>
          <a:xfrm>
            <a:off x="8678337" y="5275795"/>
            <a:ext cx="911062" cy="307777"/>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lIns="36000" tIns="72000" rIns="36000" rtlCol="0" anchor="ctr"/>
          <a:lstStyle/>
          <a:p>
            <a:pPr algn="ctr"/>
            <a:r>
              <a:rPr kumimoji="1" lang="ja-JP" altLang="en-US" sz="1000" dirty="0"/>
              <a:t>メタデータ</a:t>
            </a:r>
            <a:endParaRPr kumimoji="1" lang="en-US" altLang="ja-JP" sz="1000" dirty="0"/>
          </a:p>
          <a:p>
            <a:pPr algn="ctr"/>
            <a:r>
              <a:rPr kumimoji="1" lang="ja-JP" altLang="en-US" sz="1000" dirty="0"/>
              <a:t>（検索情報）</a:t>
            </a:r>
          </a:p>
        </p:txBody>
      </p:sp>
      <p:sp>
        <p:nvSpPr>
          <p:cNvPr id="145" name="テキスト ボックス 144">
            <a:extLst>
              <a:ext uri="{FF2B5EF4-FFF2-40B4-BE49-F238E27FC236}">
                <a16:creationId xmlns:a16="http://schemas.microsoft.com/office/drawing/2014/main" id="{FB900FBF-5020-4D0C-BDE0-C6BB00F6514C}"/>
              </a:ext>
            </a:extLst>
          </p:cNvPr>
          <p:cNvSpPr txBox="1"/>
          <p:nvPr/>
        </p:nvSpPr>
        <p:spPr>
          <a:xfrm>
            <a:off x="9745404" y="714175"/>
            <a:ext cx="2538633" cy="6370975"/>
          </a:xfrm>
          <a:prstGeom prst="rect">
            <a:avLst/>
          </a:prstGeom>
          <a:noFill/>
        </p:spPr>
        <p:txBody>
          <a:bodyPr wrap="square" rtlCol="0">
            <a:spAutoFit/>
          </a:bodyPr>
          <a:lstStyle/>
          <a:p>
            <a:r>
              <a:rPr kumimoji="1" lang="ja-JP" altLang="en-US" sz="800" u="sng" dirty="0"/>
              <a:t>ガイドブック群</a:t>
            </a:r>
            <a:endParaRPr kumimoji="1" lang="en-US" altLang="ja-JP" sz="800" u="sng" dirty="0"/>
          </a:p>
          <a:p>
            <a:endParaRPr kumimoji="1" lang="en-US" altLang="ja-JP" sz="800" dirty="0"/>
          </a:p>
          <a:p>
            <a:r>
              <a:rPr kumimoji="1" lang="ja-JP" altLang="en-US" sz="800" dirty="0"/>
              <a:t>政府相互運用性フレームワーク　全体編</a:t>
            </a:r>
          </a:p>
          <a:p>
            <a:endParaRPr kumimoji="1" lang="ja-JP" altLang="en-US" sz="800" dirty="0"/>
          </a:p>
          <a:p>
            <a:r>
              <a:rPr kumimoji="1" lang="ja-JP" altLang="en-US" sz="800" dirty="0"/>
              <a:t>コア語彙（共通語彙基盤）</a:t>
            </a:r>
          </a:p>
          <a:p>
            <a:endParaRPr kumimoji="1" lang="en-US" altLang="ja-JP" sz="800" dirty="0"/>
          </a:p>
          <a:p>
            <a:r>
              <a:rPr kumimoji="1" lang="ja-JP" altLang="en-US" sz="800" dirty="0"/>
              <a:t>コアデータモデル　全体概要</a:t>
            </a:r>
          </a:p>
          <a:p>
            <a:r>
              <a:rPr kumimoji="1" lang="ja-JP" altLang="en-US" sz="800" dirty="0"/>
              <a:t>コアデータモデル解説書　個人</a:t>
            </a:r>
          </a:p>
          <a:p>
            <a:r>
              <a:rPr kumimoji="1" lang="ja-JP" altLang="en-US" sz="800" dirty="0"/>
              <a:t>コアデータモデル解説書　連絡先</a:t>
            </a:r>
          </a:p>
          <a:p>
            <a:r>
              <a:rPr kumimoji="1" lang="ja-JP" altLang="en-US" sz="800" dirty="0"/>
              <a:t>コアデータモデル解説書　住所（アドレス）</a:t>
            </a:r>
          </a:p>
          <a:p>
            <a:r>
              <a:rPr kumimoji="1" lang="ja-JP" altLang="en-US" sz="800" dirty="0"/>
              <a:t>コアデータモデル解説書　法人</a:t>
            </a:r>
          </a:p>
          <a:p>
            <a:r>
              <a:rPr kumimoji="1" lang="ja-JP" altLang="en-US" sz="800" dirty="0"/>
              <a:t>コアデータモデル解説書　施設</a:t>
            </a:r>
          </a:p>
          <a:p>
            <a:r>
              <a:rPr kumimoji="1" lang="ja-JP" altLang="en-US" sz="800" dirty="0"/>
              <a:t>コアデータモデル解説書　アクセシビリティ</a:t>
            </a:r>
          </a:p>
          <a:p>
            <a:r>
              <a:rPr kumimoji="1" lang="ja-JP" altLang="en-US" sz="800" dirty="0"/>
              <a:t>コアデータモデル解説書　子育て支援情報</a:t>
            </a:r>
            <a:endParaRPr kumimoji="1" lang="en-US" altLang="ja-JP" sz="800" dirty="0"/>
          </a:p>
          <a:p>
            <a:r>
              <a:rPr kumimoji="1" lang="ja-JP" altLang="en-US" sz="800" dirty="0"/>
              <a:t>コアデータモデル解説書　土地（予定）</a:t>
            </a:r>
            <a:endParaRPr kumimoji="1" lang="en-US" altLang="ja-JP" sz="800" dirty="0"/>
          </a:p>
          <a:p>
            <a:r>
              <a:rPr kumimoji="1" lang="ja-JP" altLang="en-US" sz="800" dirty="0"/>
              <a:t>コアデータモデル解説書　建物（予定）</a:t>
            </a:r>
            <a:endParaRPr kumimoji="1" lang="en-US" altLang="ja-JP" sz="800" dirty="0"/>
          </a:p>
          <a:p>
            <a:r>
              <a:rPr kumimoji="1" lang="ja-JP" altLang="en-US" sz="800" dirty="0"/>
              <a:t>コアデータモデル解説書　設備（予定）</a:t>
            </a:r>
            <a:endParaRPr kumimoji="1" lang="en-US" altLang="ja-JP" sz="800" dirty="0"/>
          </a:p>
          <a:p>
            <a:endParaRPr kumimoji="1" lang="ja-JP" altLang="en-US" sz="800" dirty="0"/>
          </a:p>
          <a:p>
            <a:r>
              <a:rPr kumimoji="1" lang="ja-JP" altLang="en-US" sz="800" dirty="0"/>
              <a:t>コアデータパーツ　日付及び時刻</a:t>
            </a:r>
          </a:p>
          <a:p>
            <a:r>
              <a:rPr kumimoji="1" lang="ja-JP" altLang="en-US" sz="800" dirty="0"/>
              <a:t>コアデータパーツ　住所（アドレス）</a:t>
            </a:r>
          </a:p>
          <a:p>
            <a:r>
              <a:rPr kumimoji="1" lang="ja-JP" altLang="en-US" sz="800" dirty="0"/>
              <a:t>コアデータパーツ　郵便番号</a:t>
            </a:r>
          </a:p>
          <a:p>
            <a:r>
              <a:rPr kumimoji="1" lang="ja-JP" altLang="en-US" sz="800" dirty="0"/>
              <a:t>コアデータパーツ　地理座標</a:t>
            </a:r>
          </a:p>
          <a:p>
            <a:r>
              <a:rPr kumimoji="1" lang="ja-JP" altLang="en-US" sz="800" dirty="0"/>
              <a:t>コアデータパーツ　電話番号</a:t>
            </a:r>
          </a:p>
          <a:p>
            <a:endParaRPr kumimoji="1" lang="ja-JP" altLang="en-US" sz="800" dirty="0"/>
          </a:p>
          <a:p>
            <a:r>
              <a:rPr kumimoji="1" lang="ja-JP" altLang="en-US" sz="800" dirty="0"/>
              <a:t>実装データモデル（行政）　申請・届出</a:t>
            </a:r>
          </a:p>
          <a:p>
            <a:r>
              <a:rPr kumimoji="1" lang="ja-JP" altLang="en-US" sz="800" dirty="0"/>
              <a:t>実装データモデル（行政）　証明・通知</a:t>
            </a:r>
          </a:p>
          <a:p>
            <a:r>
              <a:rPr kumimoji="1" lang="ja-JP" altLang="en-US" sz="800" dirty="0"/>
              <a:t>実装データモデル（行政）　事例</a:t>
            </a:r>
          </a:p>
          <a:p>
            <a:r>
              <a:rPr kumimoji="1" lang="ja-JP" altLang="en-US" sz="800" dirty="0"/>
              <a:t>実装データモデル（行政）　行政サービス・制度</a:t>
            </a:r>
          </a:p>
          <a:p>
            <a:r>
              <a:rPr kumimoji="1" lang="ja-JP" altLang="en-US" sz="800" dirty="0"/>
              <a:t>実装データモデル（行政）　イベント</a:t>
            </a:r>
          </a:p>
          <a:p>
            <a:r>
              <a:rPr kumimoji="1" lang="ja-JP" altLang="en-US" sz="800" dirty="0"/>
              <a:t>実装データモデル（行政）　報告書</a:t>
            </a:r>
          </a:p>
          <a:p>
            <a:r>
              <a:rPr kumimoji="1" lang="ja-JP" altLang="en-US" sz="800" dirty="0"/>
              <a:t>実装データモデル（行政）　</a:t>
            </a:r>
            <a:endParaRPr kumimoji="1" lang="en-US" altLang="ja-JP" sz="800" dirty="0"/>
          </a:p>
          <a:p>
            <a:r>
              <a:rPr kumimoji="1" lang="ja-JP" altLang="en-US" sz="800" dirty="0"/>
              <a:t>　　　　　　　　行政サービス拠点・支援機関等</a:t>
            </a:r>
          </a:p>
          <a:p>
            <a:r>
              <a:rPr kumimoji="1" lang="ja-JP" altLang="en-US" sz="800" dirty="0"/>
              <a:t>実装データモデル（行政）　調達</a:t>
            </a:r>
            <a:endParaRPr kumimoji="1" lang="en-US" altLang="ja-JP" sz="800" dirty="0"/>
          </a:p>
          <a:p>
            <a:r>
              <a:rPr kumimoji="1" lang="ja-JP" altLang="en-US" sz="800" dirty="0"/>
              <a:t>実装データモデル（スマートシティ）（予定）　</a:t>
            </a:r>
            <a:endParaRPr kumimoji="1" lang="en-US" altLang="ja-JP" sz="800" dirty="0"/>
          </a:p>
          <a:p>
            <a:endParaRPr kumimoji="1" lang="ja-JP" altLang="en-US" sz="800" dirty="0"/>
          </a:p>
          <a:p>
            <a:r>
              <a:rPr kumimoji="1" lang="ja-JP" altLang="en-US" sz="800" dirty="0"/>
              <a:t>文字環境導入実践ガイドブック</a:t>
            </a:r>
          </a:p>
          <a:p>
            <a:r>
              <a:rPr kumimoji="1" lang="ja-JP" altLang="en-US" sz="800" dirty="0"/>
              <a:t>マスターデータ等基本データ導入実践ガイドブック</a:t>
            </a:r>
          </a:p>
          <a:p>
            <a:r>
              <a:rPr kumimoji="1" lang="ja-JP" altLang="en-US" sz="800" dirty="0"/>
              <a:t>コード（分類体系）導入実践ガイドブック</a:t>
            </a:r>
          </a:p>
          <a:p>
            <a:r>
              <a:rPr kumimoji="1" lang="en-US" altLang="ja-JP" sz="800" dirty="0"/>
              <a:t>API</a:t>
            </a:r>
            <a:r>
              <a:rPr kumimoji="1" lang="ja-JP" altLang="en-US" sz="800" dirty="0"/>
              <a:t>導入実践ガイドブック</a:t>
            </a:r>
          </a:p>
          <a:p>
            <a:r>
              <a:rPr kumimoji="1" lang="ja-JP" altLang="en-US" sz="800" dirty="0"/>
              <a:t>データマネジメント実践ガイドブック</a:t>
            </a:r>
          </a:p>
          <a:p>
            <a:r>
              <a:rPr kumimoji="1" lang="ja-JP" altLang="en-US" sz="800" dirty="0"/>
              <a:t>データ人材管理実践ガイドブック</a:t>
            </a:r>
          </a:p>
          <a:p>
            <a:r>
              <a:rPr kumimoji="1" lang="ja-JP" altLang="en-US" sz="800" dirty="0"/>
              <a:t>データ環境整備のための</a:t>
            </a:r>
            <a:endParaRPr kumimoji="1" lang="en-US" altLang="ja-JP" sz="800" dirty="0"/>
          </a:p>
          <a:p>
            <a:r>
              <a:rPr kumimoji="1" lang="ja-JP" altLang="en-US" sz="800" dirty="0"/>
              <a:t>　　　　　　アーキテクチャ管理実践ガイドブック</a:t>
            </a:r>
          </a:p>
          <a:p>
            <a:r>
              <a:rPr kumimoji="1" lang="ja-JP" altLang="en-US" sz="800" dirty="0"/>
              <a:t>データ品質管理ガイドブック</a:t>
            </a:r>
          </a:p>
          <a:p>
            <a:r>
              <a:rPr kumimoji="1" lang="ja-JP" altLang="en-US" sz="800" dirty="0"/>
              <a:t>メタデータ導入実践ガイドブック</a:t>
            </a:r>
          </a:p>
          <a:p>
            <a:endParaRPr kumimoji="1" lang="ja-JP" altLang="en-US" sz="800" dirty="0"/>
          </a:p>
          <a:p>
            <a:r>
              <a:rPr kumimoji="1" lang="ja-JP" altLang="en-US" sz="800" dirty="0"/>
              <a:t>コード　サービスカタログ</a:t>
            </a:r>
          </a:p>
          <a:p>
            <a:r>
              <a:rPr kumimoji="1" lang="ja-JP" altLang="en-US" sz="800" dirty="0"/>
              <a:t>コード　コード一覧</a:t>
            </a:r>
          </a:p>
          <a:p>
            <a:r>
              <a:rPr kumimoji="1" lang="ja-JP" altLang="en-US" sz="800" dirty="0"/>
              <a:t>コード　</a:t>
            </a:r>
            <a:r>
              <a:rPr kumimoji="1" lang="en-US" altLang="ja-JP" sz="800" dirty="0"/>
              <a:t>POI</a:t>
            </a:r>
            <a:r>
              <a:rPr kumimoji="1" lang="ja-JP" altLang="en-US" sz="800" dirty="0"/>
              <a:t>コード</a:t>
            </a:r>
          </a:p>
          <a:p>
            <a:r>
              <a:rPr kumimoji="1" lang="ja-JP" altLang="en-US" sz="800" dirty="0"/>
              <a:t>ルール　</a:t>
            </a:r>
            <a:r>
              <a:rPr kumimoji="1" lang="en-US" altLang="ja-JP" sz="800" dirty="0"/>
              <a:t>GIF</a:t>
            </a:r>
            <a:r>
              <a:rPr kumimoji="1" lang="ja-JP" altLang="en-US" sz="800" dirty="0"/>
              <a:t>推進に有益なルール等</a:t>
            </a:r>
          </a:p>
        </p:txBody>
      </p:sp>
    </p:spTree>
    <p:extLst>
      <p:ext uri="{BB962C8B-B14F-4D97-AF65-F5344CB8AC3E}">
        <p14:creationId xmlns:p14="http://schemas.microsoft.com/office/powerpoint/2010/main" val="33936837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B79EAE6-FB36-4F5E-9EA2-30F13DA71099}"/>
              </a:ext>
            </a:extLst>
          </p:cNvPr>
          <p:cNvSpPr>
            <a:spLocks noGrp="1"/>
          </p:cNvSpPr>
          <p:nvPr>
            <p:ph idx="1"/>
          </p:nvPr>
        </p:nvSpPr>
        <p:spPr>
          <a:xfrm>
            <a:off x="168165" y="1381751"/>
            <a:ext cx="10080000" cy="3589642"/>
          </a:xfrm>
        </p:spPr>
        <p:txBody>
          <a:bodyPr/>
          <a:lstStyle/>
          <a:p>
            <a:r>
              <a:rPr kumimoji="1" lang="en-US" altLang="ja-JP" dirty="0"/>
              <a:t>GIF</a:t>
            </a:r>
            <a:r>
              <a:rPr kumimoji="1" lang="ja-JP" altLang="en-US" dirty="0"/>
              <a:t>は</a:t>
            </a:r>
            <a:r>
              <a:rPr kumimoji="1" lang="ja-JP" altLang="en-US" dirty="0">
                <a:solidFill>
                  <a:srgbClr val="FF0000"/>
                </a:solidFill>
              </a:rPr>
              <a:t>「文字環境実践導入ガイドブック」</a:t>
            </a:r>
            <a:r>
              <a:rPr kumimoji="1" lang="ja-JP" altLang="en-US" dirty="0"/>
              <a:t>で、行政サービス</a:t>
            </a:r>
            <a:r>
              <a:rPr lang="ja-JP" altLang="en-US" dirty="0"/>
              <a:t>の漢字</a:t>
            </a:r>
            <a:r>
              <a:rPr kumimoji="1" lang="ja-JP" altLang="en-US" dirty="0"/>
              <a:t>に</a:t>
            </a:r>
            <a:r>
              <a:rPr kumimoji="1" lang="en-US" altLang="ja-JP" dirty="0"/>
              <a:t>JIS X 0213</a:t>
            </a:r>
            <a:r>
              <a:rPr kumimoji="1" lang="ja-JP" altLang="en-US" sz="1600" dirty="0"/>
              <a:t>（</a:t>
            </a:r>
            <a:r>
              <a:rPr kumimoji="1" lang="en-US" altLang="ja-JP" sz="1600" dirty="0"/>
              <a:t>JIS</a:t>
            </a:r>
            <a:r>
              <a:rPr kumimoji="1" lang="ja-JP" altLang="en-US" sz="1600" dirty="0"/>
              <a:t>第</a:t>
            </a:r>
            <a:r>
              <a:rPr kumimoji="1" lang="en-US" altLang="ja-JP" sz="1600" dirty="0"/>
              <a:t>4</a:t>
            </a:r>
            <a:r>
              <a:rPr kumimoji="1" lang="ja-JP" altLang="en-US" sz="1600" dirty="0"/>
              <a:t>水準：約</a:t>
            </a:r>
            <a:r>
              <a:rPr kumimoji="1" lang="en-US" altLang="ja-JP" sz="1600" dirty="0"/>
              <a:t>1</a:t>
            </a:r>
            <a:r>
              <a:rPr kumimoji="1" lang="ja-JP" altLang="en-US" sz="1600" dirty="0"/>
              <a:t>万文字）</a:t>
            </a:r>
            <a:r>
              <a:rPr kumimoji="1" lang="ja-JP" altLang="en-US" dirty="0"/>
              <a:t>の活用を推奨しています。</a:t>
            </a:r>
            <a:endParaRPr kumimoji="1" lang="en-US" altLang="ja-JP" dirty="0"/>
          </a:p>
          <a:p>
            <a:pPr lvl="1"/>
            <a:r>
              <a:rPr lang="ja-JP" altLang="en-US" dirty="0"/>
              <a:t>理由</a:t>
            </a:r>
            <a:endParaRPr lang="en-US" altLang="ja-JP" dirty="0"/>
          </a:p>
          <a:p>
            <a:pPr lvl="2"/>
            <a:r>
              <a:rPr kumimoji="1" lang="ja-JP" altLang="en-US" dirty="0"/>
              <a:t>スマートフォンでの行政サービスでは、</a:t>
            </a:r>
            <a:r>
              <a:rPr kumimoji="1" lang="en-US" altLang="ja-JP" dirty="0"/>
              <a:t>JIS X 0213</a:t>
            </a:r>
            <a:r>
              <a:rPr kumimoji="1" lang="ja-JP" altLang="en-US" dirty="0"/>
              <a:t>までしか表示できません。</a:t>
            </a:r>
            <a:endParaRPr kumimoji="1" lang="en-US" altLang="ja-JP" dirty="0"/>
          </a:p>
          <a:p>
            <a:pPr lvl="2"/>
            <a:r>
              <a:rPr lang="ja-JP" altLang="en-US" dirty="0"/>
              <a:t>文字専用アプリケーション等で画面表示できたとしても、画面が小さく渡辺の「辺」がどの文字か判断は困難です。</a:t>
            </a:r>
            <a:endParaRPr lang="en-US" altLang="ja-JP" dirty="0"/>
          </a:p>
          <a:p>
            <a:pPr lvl="2"/>
            <a:r>
              <a:rPr lang="ja-JP" altLang="en-US" dirty="0"/>
              <a:t>既に多くの手続きで</a:t>
            </a:r>
            <a:r>
              <a:rPr kumimoji="1" lang="en-US" altLang="ja-JP" dirty="0"/>
              <a:t>JIS X 0213</a:t>
            </a:r>
            <a:r>
              <a:rPr kumimoji="1" lang="ja-JP" altLang="en-US" dirty="0"/>
              <a:t>等への代替が行われています。</a:t>
            </a:r>
            <a:endParaRPr kumimoji="1" lang="en-US" altLang="ja-JP" dirty="0"/>
          </a:p>
          <a:p>
            <a:pPr lvl="2"/>
            <a:r>
              <a:rPr lang="ja-JP" altLang="en-US" dirty="0"/>
              <a:t>戸籍や登記文字の</a:t>
            </a:r>
            <a:r>
              <a:rPr kumimoji="1" lang="en-US" altLang="ja-JP" dirty="0"/>
              <a:t>JIS X 0213</a:t>
            </a:r>
            <a:r>
              <a:rPr kumimoji="1" lang="ja-JP" altLang="en-US" dirty="0"/>
              <a:t>への縮退マップが提供されています。</a:t>
            </a:r>
            <a:endParaRPr kumimoji="1" lang="en-US" altLang="ja-JP" dirty="0"/>
          </a:p>
          <a:p>
            <a:r>
              <a:rPr lang="ja-JP" altLang="en-US" dirty="0"/>
              <a:t>ヨミガナは相互運用性確保に重要なため急速に整備を進めています。</a:t>
            </a:r>
            <a:endParaRPr lang="en-US" altLang="ja-JP" dirty="0"/>
          </a:p>
          <a:p>
            <a:pPr lvl="1"/>
            <a:r>
              <a:rPr lang="ja-JP" altLang="en-US" dirty="0"/>
              <a:t>氏名のヨミガナは法務省の法制審議会で検討中。</a:t>
            </a:r>
            <a:endParaRPr lang="en-US" altLang="ja-JP" dirty="0"/>
          </a:p>
          <a:p>
            <a:pPr lvl="1"/>
            <a:r>
              <a:rPr lang="ja-JP" altLang="en-US" dirty="0"/>
              <a:t>法人のヨミガナは</a:t>
            </a:r>
            <a:r>
              <a:rPr lang="en-US" altLang="ja-JP" dirty="0"/>
              <a:t>2018</a:t>
            </a:r>
            <a:r>
              <a:rPr lang="ja-JP" altLang="en-US" dirty="0"/>
              <a:t>年から登記時に登録可能。</a:t>
            </a:r>
            <a:endParaRPr lang="en-US" altLang="ja-JP" dirty="0"/>
          </a:p>
          <a:p>
            <a:pPr lvl="1"/>
            <a:r>
              <a:rPr lang="ja-JP" altLang="en-US" dirty="0"/>
              <a:t>地名のヨミガナは、アドレス・ベース・レジストリで整備中。</a:t>
            </a:r>
            <a:endParaRPr lang="en-US" altLang="ja-JP" dirty="0"/>
          </a:p>
        </p:txBody>
      </p:sp>
      <p:sp>
        <p:nvSpPr>
          <p:cNvPr id="3" name="タイトル 2">
            <a:extLst>
              <a:ext uri="{FF2B5EF4-FFF2-40B4-BE49-F238E27FC236}">
                <a16:creationId xmlns:a16="http://schemas.microsoft.com/office/drawing/2014/main" id="{8ED39436-72C8-4B61-97A0-C8EF74677390}"/>
              </a:ext>
            </a:extLst>
          </p:cNvPr>
          <p:cNvSpPr>
            <a:spLocks noGrp="1"/>
          </p:cNvSpPr>
          <p:nvPr>
            <p:ph type="title"/>
          </p:nvPr>
        </p:nvSpPr>
        <p:spPr/>
        <p:txBody>
          <a:bodyPr/>
          <a:lstStyle/>
          <a:p>
            <a:r>
              <a:rPr kumimoji="1" lang="ja-JP" altLang="en-US" dirty="0"/>
              <a:t>文字データの活用</a:t>
            </a:r>
          </a:p>
        </p:txBody>
      </p:sp>
      <p:sp>
        <p:nvSpPr>
          <p:cNvPr id="4" name="スライド番号プレースホルダー 3">
            <a:extLst>
              <a:ext uri="{FF2B5EF4-FFF2-40B4-BE49-F238E27FC236}">
                <a16:creationId xmlns:a16="http://schemas.microsoft.com/office/drawing/2014/main" id="{DC0EC994-8E97-4719-975B-2B8BACE357F7}"/>
              </a:ext>
            </a:extLst>
          </p:cNvPr>
          <p:cNvSpPr>
            <a:spLocks noGrp="1"/>
          </p:cNvSpPr>
          <p:nvPr>
            <p:ph type="sldNum" sz="quarter" idx="4"/>
          </p:nvPr>
        </p:nvSpPr>
        <p:spPr/>
        <p:txBody>
          <a:bodyPr/>
          <a:lstStyle/>
          <a:p>
            <a:endParaRPr lang="en-US" altLang="ja-JP" dirty="0"/>
          </a:p>
          <a:p>
            <a:fld id="{DFD4F317-19D0-4848-B5EB-5B174DBE8CF9}" type="slidenum">
              <a:rPr lang="ja-JP" altLang="en-US" smtClean="0"/>
              <a:pPr/>
              <a:t>34</a:t>
            </a:fld>
            <a:endParaRPr lang="ja-JP" altLang="en-US" dirty="0"/>
          </a:p>
        </p:txBody>
      </p:sp>
      <p:pic>
        <p:nvPicPr>
          <p:cNvPr id="6" name="図 5">
            <a:extLst>
              <a:ext uri="{FF2B5EF4-FFF2-40B4-BE49-F238E27FC236}">
                <a16:creationId xmlns:a16="http://schemas.microsoft.com/office/drawing/2014/main" id="{B3DB7303-1FF8-43AE-8DEC-1A7295D062A6}"/>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871175" y="1075471"/>
            <a:ext cx="482625" cy="5544057"/>
          </a:xfrm>
          <a:prstGeom prst="rect">
            <a:avLst/>
          </a:prstGeom>
        </p:spPr>
      </p:pic>
      <p:pic>
        <p:nvPicPr>
          <p:cNvPr id="8" name="図 7">
            <a:extLst>
              <a:ext uri="{FF2B5EF4-FFF2-40B4-BE49-F238E27FC236}">
                <a16:creationId xmlns:a16="http://schemas.microsoft.com/office/drawing/2014/main" id="{22F18181-0EC1-443E-85BA-51E06132CD8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297386" y="1079345"/>
            <a:ext cx="501676" cy="5569236"/>
          </a:xfrm>
          <a:prstGeom prst="rect">
            <a:avLst/>
          </a:prstGeom>
        </p:spPr>
      </p:pic>
    </p:spTree>
    <p:extLst>
      <p:ext uri="{BB962C8B-B14F-4D97-AF65-F5344CB8AC3E}">
        <p14:creationId xmlns:p14="http://schemas.microsoft.com/office/powerpoint/2010/main" val="16318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EEE8D43-C797-4E9F-A07A-9D2EB1A02998}"/>
              </a:ext>
            </a:extLst>
          </p:cNvPr>
          <p:cNvSpPr>
            <a:spLocks noGrp="1"/>
          </p:cNvSpPr>
          <p:nvPr>
            <p:ph idx="1"/>
          </p:nvPr>
        </p:nvSpPr>
        <p:spPr>
          <a:xfrm>
            <a:off x="459509" y="1371241"/>
            <a:ext cx="11141364" cy="4815996"/>
          </a:xfrm>
        </p:spPr>
        <p:txBody>
          <a:bodyPr/>
          <a:lstStyle/>
          <a:p>
            <a:r>
              <a:rPr kumimoji="1" lang="en-US" altLang="ja-JP" dirty="0"/>
              <a:t>GIF</a:t>
            </a:r>
            <a:r>
              <a:rPr kumimoji="1" lang="ja-JP" altLang="en-US" dirty="0"/>
              <a:t>の中で</a:t>
            </a:r>
            <a:r>
              <a:rPr kumimoji="1" lang="ja-JP" altLang="en-US" dirty="0">
                <a:solidFill>
                  <a:srgbClr val="FF0000"/>
                </a:solidFill>
              </a:rPr>
              <a:t>「コア語彙（共通語彙基盤）」</a:t>
            </a:r>
            <a:r>
              <a:rPr kumimoji="1" lang="ja-JP" altLang="en-US" dirty="0"/>
              <a:t>として社会活動に必要な様々なデータ項目を定義しています。</a:t>
            </a:r>
            <a:endParaRPr kumimoji="1" lang="en-US" altLang="ja-JP" dirty="0"/>
          </a:p>
          <a:p>
            <a:pPr lvl="1"/>
            <a:r>
              <a:rPr lang="ja-JP" altLang="en-US" dirty="0"/>
              <a:t>汎用的にデータが使えるように、データを細分化し設計しているため、データ設計の辞書として使用することができます。</a:t>
            </a:r>
            <a:endParaRPr lang="en-US" altLang="ja-JP" dirty="0"/>
          </a:p>
          <a:p>
            <a:pPr lvl="1"/>
            <a:r>
              <a:rPr lang="ja-JP" altLang="en-US" dirty="0"/>
              <a:t>一方、詳細に定義されているために専門家以外は使いにくいという意見が多いです。</a:t>
            </a:r>
            <a:endParaRPr lang="en-US" altLang="ja-JP" dirty="0"/>
          </a:p>
          <a:p>
            <a:pPr lvl="1"/>
            <a:endParaRPr lang="en-US" altLang="ja-JP" dirty="0"/>
          </a:p>
          <a:p>
            <a:r>
              <a:rPr kumimoji="1" lang="ja-JP" altLang="en-US" dirty="0"/>
              <a:t>実際にデータを実装するためには、コア語彙で定義されたデータ項目を実際の社会活用に合わせて再構成した</a:t>
            </a:r>
            <a:r>
              <a:rPr kumimoji="1" lang="ja-JP" altLang="en-US" dirty="0">
                <a:solidFill>
                  <a:srgbClr val="FF0000"/>
                </a:solidFill>
              </a:rPr>
              <a:t>「実装データモデル</a:t>
            </a:r>
            <a:r>
              <a:rPr lang="ja-JP" altLang="en-US" dirty="0">
                <a:solidFill>
                  <a:srgbClr val="FF0000"/>
                </a:solidFill>
              </a:rPr>
              <a:t>」</a:t>
            </a:r>
            <a:r>
              <a:rPr kumimoji="1" lang="ja-JP" altLang="en-US" dirty="0"/>
              <a:t>を活用します。</a:t>
            </a:r>
            <a:endParaRPr kumimoji="1" lang="en-US" altLang="ja-JP" dirty="0"/>
          </a:p>
          <a:p>
            <a:pPr lvl="1"/>
            <a:r>
              <a:rPr lang="ja-JP" altLang="en-US" dirty="0"/>
              <a:t>実装データモデルは</a:t>
            </a:r>
            <a:r>
              <a:rPr lang="en-US" altLang="ja-JP" dirty="0"/>
              <a:t>DMD</a:t>
            </a:r>
            <a:r>
              <a:rPr lang="ja-JP" altLang="en-US" dirty="0"/>
              <a:t>（</a:t>
            </a:r>
            <a:r>
              <a:rPr lang="en-US" altLang="ja-JP" dirty="0"/>
              <a:t>Data Model Description</a:t>
            </a:r>
            <a:r>
              <a:rPr lang="ja-JP" altLang="en-US" dirty="0"/>
              <a:t>）とも呼ばれています。</a:t>
            </a:r>
            <a:endParaRPr lang="en-US" altLang="ja-JP" dirty="0"/>
          </a:p>
          <a:p>
            <a:pPr lvl="1"/>
            <a:r>
              <a:rPr kumimoji="1" lang="ja-JP" altLang="en-US" dirty="0"/>
              <a:t>コア語彙をもとに検討を進めているために、相互運用性を損なわず、しかも、現場で使えるモデルを提供しています。</a:t>
            </a:r>
          </a:p>
        </p:txBody>
      </p:sp>
      <p:sp>
        <p:nvSpPr>
          <p:cNvPr id="3" name="タイトル 2">
            <a:extLst>
              <a:ext uri="{FF2B5EF4-FFF2-40B4-BE49-F238E27FC236}">
                <a16:creationId xmlns:a16="http://schemas.microsoft.com/office/drawing/2014/main" id="{9FD09B0A-7911-42A9-B848-0645D2316295}"/>
              </a:ext>
            </a:extLst>
          </p:cNvPr>
          <p:cNvSpPr>
            <a:spLocks noGrp="1"/>
          </p:cNvSpPr>
          <p:nvPr>
            <p:ph type="title"/>
          </p:nvPr>
        </p:nvSpPr>
        <p:spPr/>
        <p:txBody>
          <a:bodyPr/>
          <a:lstStyle/>
          <a:p>
            <a:r>
              <a:rPr kumimoji="1" lang="ja-JP" altLang="en-US" dirty="0"/>
              <a:t>コア語彙</a:t>
            </a:r>
            <a:r>
              <a:rPr lang="ja-JP" altLang="en-US" dirty="0"/>
              <a:t>（共通語彙基盤）</a:t>
            </a:r>
            <a:endParaRPr kumimoji="1" lang="ja-JP" altLang="en-US" dirty="0"/>
          </a:p>
        </p:txBody>
      </p:sp>
      <p:sp>
        <p:nvSpPr>
          <p:cNvPr id="4" name="スライド番号プレースホルダー 3">
            <a:extLst>
              <a:ext uri="{FF2B5EF4-FFF2-40B4-BE49-F238E27FC236}">
                <a16:creationId xmlns:a16="http://schemas.microsoft.com/office/drawing/2014/main" id="{BAA6BF45-4016-4D74-BDE0-4D78E595516F}"/>
              </a:ext>
            </a:extLst>
          </p:cNvPr>
          <p:cNvSpPr>
            <a:spLocks noGrp="1"/>
          </p:cNvSpPr>
          <p:nvPr>
            <p:ph type="sldNum" sz="quarter" idx="4"/>
          </p:nvPr>
        </p:nvSpPr>
        <p:spPr/>
        <p:txBody>
          <a:bodyPr/>
          <a:lstStyle/>
          <a:p>
            <a:fld id="{DFD4F317-19D0-4848-B5EB-5B174DBE8CF9}" type="slidenum">
              <a:rPr lang="ja-JP" altLang="en-US" smtClean="0"/>
              <a:pPr/>
              <a:t>35</a:t>
            </a:fld>
            <a:endParaRPr lang="ja-JP" altLang="en-US"/>
          </a:p>
        </p:txBody>
      </p:sp>
    </p:spTree>
    <p:extLst>
      <p:ext uri="{BB962C8B-B14F-4D97-AF65-F5344CB8AC3E}">
        <p14:creationId xmlns:p14="http://schemas.microsoft.com/office/powerpoint/2010/main" val="4185979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A18DB9F-0774-482C-8D23-B241CEB7696F}"/>
              </a:ext>
            </a:extLst>
          </p:cNvPr>
          <p:cNvSpPr>
            <a:spLocks noGrp="1"/>
          </p:cNvSpPr>
          <p:nvPr>
            <p:ph idx="1"/>
          </p:nvPr>
        </p:nvSpPr>
        <p:spPr>
          <a:xfrm>
            <a:off x="838200" y="1371241"/>
            <a:ext cx="11160000" cy="4815996"/>
          </a:xfrm>
        </p:spPr>
        <p:txBody>
          <a:bodyPr/>
          <a:lstStyle/>
          <a:p>
            <a:r>
              <a:rPr kumimoji="1" lang="ja-JP" altLang="en-US" dirty="0"/>
              <a:t>社会で実装されているデータは、</a:t>
            </a:r>
            <a:r>
              <a:rPr kumimoji="1" lang="ja-JP" altLang="en-US" u="sng" dirty="0"/>
              <a:t>同じデータ項目名でも違う内容</a:t>
            </a:r>
            <a:r>
              <a:rPr kumimoji="1" lang="ja-JP" altLang="en-US" dirty="0"/>
              <a:t>を示していることがあります。また、</a:t>
            </a:r>
            <a:r>
              <a:rPr kumimoji="1" lang="ja-JP" altLang="en-US" u="sng" dirty="0"/>
              <a:t>違うデータ項目名なのに同じ内容</a:t>
            </a:r>
            <a:r>
              <a:rPr kumimoji="1" lang="ja-JP" altLang="en-US" dirty="0"/>
              <a:t>を示していることがあります。</a:t>
            </a:r>
            <a:endParaRPr kumimoji="1" lang="en-US" altLang="ja-JP" dirty="0"/>
          </a:p>
          <a:p>
            <a:r>
              <a:rPr kumimoji="1" lang="ja-JP" altLang="en-US" dirty="0"/>
              <a:t>今後はデータディクショナリの提供をすることを予定しています。</a:t>
            </a:r>
          </a:p>
        </p:txBody>
      </p:sp>
      <p:sp>
        <p:nvSpPr>
          <p:cNvPr id="3" name="タイトル 2">
            <a:extLst>
              <a:ext uri="{FF2B5EF4-FFF2-40B4-BE49-F238E27FC236}">
                <a16:creationId xmlns:a16="http://schemas.microsoft.com/office/drawing/2014/main" id="{871E5603-AF41-4F8F-AB3C-FAE929F19322}"/>
              </a:ext>
            </a:extLst>
          </p:cNvPr>
          <p:cNvSpPr>
            <a:spLocks noGrp="1"/>
          </p:cNvSpPr>
          <p:nvPr>
            <p:ph type="title"/>
          </p:nvPr>
        </p:nvSpPr>
        <p:spPr/>
        <p:txBody>
          <a:bodyPr/>
          <a:lstStyle/>
          <a:p>
            <a:r>
              <a:rPr kumimoji="1" lang="ja-JP" altLang="en-US" dirty="0"/>
              <a:t>データ・ディクショナリ</a:t>
            </a:r>
          </a:p>
        </p:txBody>
      </p:sp>
      <p:sp>
        <p:nvSpPr>
          <p:cNvPr id="4" name="スライド番号プレースホルダー 3">
            <a:extLst>
              <a:ext uri="{FF2B5EF4-FFF2-40B4-BE49-F238E27FC236}">
                <a16:creationId xmlns:a16="http://schemas.microsoft.com/office/drawing/2014/main" id="{8833EC25-1FBF-40CD-B922-9C198C306DD2}"/>
              </a:ext>
            </a:extLst>
          </p:cNvPr>
          <p:cNvSpPr>
            <a:spLocks noGrp="1"/>
          </p:cNvSpPr>
          <p:nvPr>
            <p:ph type="sldNum" sz="quarter" idx="4"/>
          </p:nvPr>
        </p:nvSpPr>
        <p:spPr/>
        <p:txBody>
          <a:bodyPr/>
          <a:lstStyle/>
          <a:p>
            <a:fld id="{DFD4F317-19D0-4848-B5EB-5B174DBE8CF9}" type="slidenum">
              <a:rPr lang="ja-JP" altLang="en-US" smtClean="0"/>
              <a:pPr/>
              <a:t>36</a:t>
            </a:fld>
            <a:endParaRPr lang="ja-JP" altLang="en-US"/>
          </a:p>
        </p:txBody>
      </p:sp>
      <p:pic>
        <p:nvPicPr>
          <p:cNvPr id="5" name="図 4">
            <a:extLst>
              <a:ext uri="{FF2B5EF4-FFF2-40B4-BE49-F238E27FC236}">
                <a16:creationId xmlns:a16="http://schemas.microsoft.com/office/drawing/2014/main" id="{92646FBF-FDC7-428E-A723-B5C4B8E30E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459345" y="3176054"/>
            <a:ext cx="8054109" cy="3511901"/>
          </a:xfrm>
          <a:prstGeom prst="rect">
            <a:avLst/>
          </a:prstGeom>
        </p:spPr>
      </p:pic>
      <p:sp>
        <p:nvSpPr>
          <p:cNvPr id="6" name="テキスト ボックス 5">
            <a:extLst>
              <a:ext uri="{FF2B5EF4-FFF2-40B4-BE49-F238E27FC236}">
                <a16:creationId xmlns:a16="http://schemas.microsoft.com/office/drawing/2014/main" id="{CEA31C88-0864-4217-AD45-FA17DCADF4F4}"/>
              </a:ext>
            </a:extLst>
          </p:cNvPr>
          <p:cNvSpPr txBox="1"/>
          <p:nvPr/>
        </p:nvSpPr>
        <p:spPr>
          <a:xfrm>
            <a:off x="9532254" y="5163593"/>
            <a:ext cx="2410691" cy="646331"/>
          </a:xfrm>
          <a:prstGeom prst="rect">
            <a:avLst/>
          </a:prstGeom>
          <a:noFill/>
        </p:spPr>
        <p:txBody>
          <a:bodyPr wrap="square" rtlCol="0">
            <a:spAutoFit/>
          </a:bodyPr>
          <a:lstStyle/>
          <a:p>
            <a:r>
              <a:rPr kumimoji="1" lang="ja-JP" altLang="en-US" dirty="0"/>
              <a:t>統計における用語の揺れの例</a:t>
            </a:r>
          </a:p>
        </p:txBody>
      </p:sp>
    </p:spTree>
    <p:extLst>
      <p:ext uri="{BB962C8B-B14F-4D97-AF65-F5344CB8AC3E}">
        <p14:creationId xmlns:p14="http://schemas.microsoft.com/office/powerpoint/2010/main" val="41833899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998AFE1-C42A-478F-A0D6-848F0D1EBD7D}"/>
              </a:ext>
            </a:extLst>
          </p:cNvPr>
          <p:cNvSpPr>
            <a:spLocks noGrp="1"/>
          </p:cNvSpPr>
          <p:nvPr>
            <p:ph idx="1"/>
          </p:nvPr>
        </p:nvSpPr>
        <p:spPr>
          <a:xfrm>
            <a:off x="838200" y="1371241"/>
            <a:ext cx="10515600" cy="3662577"/>
          </a:xfrm>
        </p:spPr>
        <p:txBody>
          <a:bodyPr/>
          <a:lstStyle/>
          <a:p>
            <a:r>
              <a:rPr kumimoji="1" lang="ja-JP" altLang="en-US"/>
              <a:t>コア・データ・パーツ</a:t>
            </a:r>
            <a:r>
              <a:rPr kumimoji="1" lang="ja-JP" altLang="en-US" dirty="0"/>
              <a:t>は、日付、アドレスなど、どのデータにも共通的に活用されるデータ項目を定義しています。</a:t>
            </a:r>
            <a:endParaRPr kumimoji="1" lang="en-US" altLang="ja-JP" dirty="0"/>
          </a:p>
          <a:p>
            <a:pPr lvl="1"/>
            <a:r>
              <a:rPr lang="ja-JP" altLang="en-US" dirty="0"/>
              <a:t>組織内で複数のシステムを保有していると、日付の形式が違うといった問題が発生します。</a:t>
            </a:r>
            <a:endParaRPr lang="en-US" altLang="ja-JP" dirty="0"/>
          </a:p>
          <a:p>
            <a:pPr lvl="1"/>
            <a:r>
              <a:rPr lang="ja-JP" altLang="en-US" dirty="0"/>
              <a:t>現在は、その揺らぎを変換ツールで解消する場合も多いです。</a:t>
            </a:r>
            <a:endParaRPr lang="en-US" altLang="ja-JP" dirty="0"/>
          </a:p>
          <a:p>
            <a:r>
              <a:rPr lang="ja-JP" altLang="en-US" dirty="0"/>
              <a:t>設計時やインタフェースに</a:t>
            </a:r>
            <a:r>
              <a:rPr lang="ja-JP" altLang="en-US" dirty="0">
                <a:solidFill>
                  <a:srgbClr val="FF0000"/>
                </a:solidFill>
              </a:rPr>
              <a:t>コア・データ・パーツ</a:t>
            </a:r>
            <a:r>
              <a:rPr lang="ja-JP" altLang="en-US" dirty="0"/>
              <a:t>を使うことでデータ連携を容易に実現することができます。</a:t>
            </a:r>
            <a:endParaRPr kumimoji="1" lang="ja-JP" altLang="en-US" dirty="0"/>
          </a:p>
        </p:txBody>
      </p:sp>
      <p:sp>
        <p:nvSpPr>
          <p:cNvPr id="3" name="タイトル 2">
            <a:extLst>
              <a:ext uri="{FF2B5EF4-FFF2-40B4-BE49-F238E27FC236}">
                <a16:creationId xmlns:a16="http://schemas.microsoft.com/office/drawing/2014/main" id="{2EFB60B3-FCC7-4D58-8A25-449F66D92BF1}"/>
              </a:ext>
            </a:extLst>
          </p:cNvPr>
          <p:cNvSpPr>
            <a:spLocks noGrp="1"/>
          </p:cNvSpPr>
          <p:nvPr>
            <p:ph type="title"/>
          </p:nvPr>
        </p:nvSpPr>
        <p:spPr/>
        <p:txBody>
          <a:bodyPr/>
          <a:lstStyle/>
          <a:p>
            <a:r>
              <a:rPr kumimoji="1" lang="ja-JP" altLang="en-US" dirty="0"/>
              <a:t>コア・データ・パーツ</a:t>
            </a:r>
          </a:p>
        </p:txBody>
      </p:sp>
      <p:sp>
        <p:nvSpPr>
          <p:cNvPr id="4" name="スライド番号プレースホルダー 3">
            <a:extLst>
              <a:ext uri="{FF2B5EF4-FFF2-40B4-BE49-F238E27FC236}">
                <a16:creationId xmlns:a16="http://schemas.microsoft.com/office/drawing/2014/main" id="{F1424899-CFBC-4272-B0F6-26037A575520}"/>
              </a:ext>
            </a:extLst>
          </p:cNvPr>
          <p:cNvSpPr>
            <a:spLocks noGrp="1"/>
          </p:cNvSpPr>
          <p:nvPr>
            <p:ph type="sldNum" sz="quarter" idx="4"/>
          </p:nvPr>
        </p:nvSpPr>
        <p:spPr/>
        <p:txBody>
          <a:bodyPr/>
          <a:lstStyle/>
          <a:p>
            <a:fld id="{DFD4F317-19D0-4848-B5EB-5B174DBE8CF9}" type="slidenum">
              <a:rPr lang="ja-JP" altLang="en-US" smtClean="0"/>
              <a:pPr/>
              <a:t>37</a:t>
            </a:fld>
            <a:endParaRPr lang="ja-JP" altLang="en-US"/>
          </a:p>
        </p:txBody>
      </p:sp>
      <p:sp>
        <p:nvSpPr>
          <p:cNvPr id="5" name="テキスト ボックス 4">
            <a:extLst>
              <a:ext uri="{FF2B5EF4-FFF2-40B4-BE49-F238E27FC236}">
                <a16:creationId xmlns:a16="http://schemas.microsoft.com/office/drawing/2014/main" id="{C200DD33-0443-491A-B6CE-93D1A8B49444}"/>
              </a:ext>
            </a:extLst>
          </p:cNvPr>
          <p:cNvSpPr txBox="1"/>
          <p:nvPr/>
        </p:nvSpPr>
        <p:spPr>
          <a:xfrm>
            <a:off x="2987549" y="4747359"/>
            <a:ext cx="2492990" cy="1754326"/>
          </a:xfrm>
          <a:prstGeom prst="rect">
            <a:avLst/>
          </a:prstGeom>
          <a:noFill/>
        </p:spPr>
        <p:txBody>
          <a:bodyPr wrap="none" rtlCol="0">
            <a:spAutoFit/>
          </a:bodyPr>
          <a:lstStyle/>
          <a:p>
            <a:r>
              <a:rPr kumimoji="1" lang="ja-JP" altLang="en-US" dirty="0"/>
              <a:t>２０２２年３月３１日</a:t>
            </a:r>
            <a:endParaRPr kumimoji="1" lang="en-US" altLang="ja-JP" dirty="0"/>
          </a:p>
          <a:p>
            <a:r>
              <a:rPr lang="en-US" altLang="ja-JP" dirty="0"/>
              <a:t>2022</a:t>
            </a:r>
            <a:r>
              <a:rPr lang="ja-JP" altLang="en-US" dirty="0"/>
              <a:t>年</a:t>
            </a:r>
            <a:r>
              <a:rPr lang="en-US" altLang="ja-JP" dirty="0"/>
              <a:t>3</a:t>
            </a:r>
            <a:r>
              <a:rPr lang="ja-JP" altLang="en-US" dirty="0"/>
              <a:t>月</a:t>
            </a:r>
            <a:r>
              <a:rPr lang="en-US" altLang="ja-JP" dirty="0"/>
              <a:t>31</a:t>
            </a:r>
            <a:r>
              <a:rPr lang="ja-JP" altLang="en-US" dirty="0"/>
              <a:t>日</a:t>
            </a:r>
            <a:endParaRPr lang="en-US" altLang="ja-JP" dirty="0"/>
          </a:p>
          <a:p>
            <a:r>
              <a:rPr kumimoji="1" lang="ja-JP" altLang="en-US" dirty="0"/>
              <a:t>令和</a:t>
            </a:r>
            <a:r>
              <a:rPr kumimoji="1" lang="en-US" altLang="ja-JP" dirty="0"/>
              <a:t>4</a:t>
            </a:r>
            <a:r>
              <a:rPr kumimoji="1" lang="ja-JP" altLang="en-US" dirty="0"/>
              <a:t>年</a:t>
            </a:r>
            <a:r>
              <a:rPr kumimoji="1" lang="en-US" altLang="ja-JP" dirty="0"/>
              <a:t>3</a:t>
            </a:r>
            <a:r>
              <a:rPr kumimoji="1" lang="ja-JP" altLang="en-US" dirty="0"/>
              <a:t>月</a:t>
            </a:r>
            <a:r>
              <a:rPr kumimoji="1" lang="en-US" altLang="ja-JP" dirty="0"/>
              <a:t>31</a:t>
            </a:r>
            <a:r>
              <a:rPr kumimoji="1" lang="ja-JP" altLang="en-US" dirty="0"/>
              <a:t>日</a:t>
            </a:r>
            <a:endParaRPr kumimoji="1" lang="en-US" altLang="ja-JP" dirty="0"/>
          </a:p>
          <a:p>
            <a:r>
              <a:rPr lang="en-US" altLang="ja-JP" dirty="0"/>
              <a:t>2022/03/31</a:t>
            </a:r>
          </a:p>
          <a:p>
            <a:r>
              <a:rPr kumimoji="1" lang="en-US" altLang="ja-JP" dirty="0"/>
              <a:t>20220331</a:t>
            </a:r>
          </a:p>
          <a:p>
            <a:r>
              <a:rPr lang="en-US" altLang="ja-JP" dirty="0"/>
              <a:t>Mar. 31, 2022</a:t>
            </a:r>
            <a:endParaRPr kumimoji="1" lang="ja-JP" altLang="en-US" dirty="0"/>
          </a:p>
        </p:txBody>
      </p:sp>
      <p:sp>
        <p:nvSpPr>
          <p:cNvPr id="6" name="テキスト ボックス 5">
            <a:extLst>
              <a:ext uri="{FF2B5EF4-FFF2-40B4-BE49-F238E27FC236}">
                <a16:creationId xmlns:a16="http://schemas.microsoft.com/office/drawing/2014/main" id="{177AAF49-8B74-419B-BABE-1042342D07D7}"/>
              </a:ext>
            </a:extLst>
          </p:cNvPr>
          <p:cNvSpPr txBox="1"/>
          <p:nvPr/>
        </p:nvSpPr>
        <p:spPr>
          <a:xfrm>
            <a:off x="6180377" y="4783881"/>
            <a:ext cx="1412566" cy="369332"/>
          </a:xfrm>
          <a:prstGeom prst="rect">
            <a:avLst/>
          </a:prstGeom>
          <a:noFill/>
        </p:spPr>
        <p:txBody>
          <a:bodyPr wrap="none" rtlCol="0">
            <a:spAutoFit/>
          </a:bodyPr>
          <a:lstStyle/>
          <a:p>
            <a:r>
              <a:rPr kumimoji="1" lang="en-US" altLang="ja-JP" dirty="0"/>
              <a:t>2022-03-31</a:t>
            </a:r>
            <a:endParaRPr kumimoji="1" lang="ja-JP" altLang="en-US" dirty="0"/>
          </a:p>
        </p:txBody>
      </p:sp>
      <p:sp>
        <p:nvSpPr>
          <p:cNvPr id="8" name="テキスト ボックス 7">
            <a:extLst>
              <a:ext uri="{FF2B5EF4-FFF2-40B4-BE49-F238E27FC236}">
                <a16:creationId xmlns:a16="http://schemas.microsoft.com/office/drawing/2014/main" id="{248EC268-2DFB-4BA5-ADEF-BED6683471A7}"/>
              </a:ext>
            </a:extLst>
          </p:cNvPr>
          <p:cNvSpPr txBox="1"/>
          <p:nvPr/>
        </p:nvSpPr>
        <p:spPr>
          <a:xfrm>
            <a:off x="6134954" y="4451988"/>
            <a:ext cx="3422073" cy="369332"/>
          </a:xfrm>
          <a:prstGeom prst="rect">
            <a:avLst/>
          </a:prstGeom>
          <a:noFill/>
        </p:spPr>
        <p:txBody>
          <a:bodyPr wrap="square">
            <a:spAutoFit/>
          </a:bodyPr>
          <a:lstStyle/>
          <a:p>
            <a:r>
              <a:rPr lang="ja-JP" altLang="en-US" u="sng" dirty="0"/>
              <a:t>コア・データ・パーツ（日付）</a:t>
            </a:r>
          </a:p>
        </p:txBody>
      </p:sp>
      <p:sp>
        <p:nvSpPr>
          <p:cNvPr id="9" name="テキスト ボックス 8">
            <a:extLst>
              <a:ext uri="{FF2B5EF4-FFF2-40B4-BE49-F238E27FC236}">
                <a16:creationId xmlns:a16="http://schemas.microsoft.com/office/drawing/2014/main" id="{6309AFF4-6DAE-49D3-973A-C091B25D5212}"/>
              </a:ext>
            </a:extLst>
          </p:cNvPr>
          <p:cNvSpPr txBox="1"/>
          <p:nvPr/>
        </p:nvSpPr>
        <p:spPr>
          <a:xfrm>
            <a:off x="2987549" y="4451988"/>
            <a:ext cx="3422073" cy="369332"/>
          </a:xfrm>
          <a:prstGeom prst="rect">
            <a:avLst/>
          </a:prstGeom>
          <a:noFill/>
        </p:spPr>
        <p:txBody>
          <a:bodyPr wrap="square">
            <a:spAutoFit/>
          </a:bodyPr>
          <a:lstStyle/>
          <a:p>
            <a:r>
              <a:rPr lang="ja-JP" altLang="en-US" u="sng" dirty="0"/>
              <a:t>従来の様々な定義</a:t>
            </a:r>
          </a:p>
        </p:txBody>
      </p:sp>
    </p:spTree>
    <p:extLst>
      <p:ext uri="{BB962C8B-B14F-4D97-AF65-F5344CB8AC3E}">
        <p14:creationId xmlns:p14="http://schemas.microsoft.com/office/powerpoint/2010/main" val="3413981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B58AB27-F298-422C-A795-37F56AE57B41}"/>
              </a:ext>
            </a:extLst>
          </p:cNvPr>
          <p:cNvSpPr>
            <a:spLocks noGrp="1"/>
          </p:cNvSpPr>
          <p:nvPr>
            <p:ph idx="1"/>
          </p:nvPr>
        </p:nvSpPr>
        <p:spPr>
          <a:xfrm>
            <a:off x="154381" y="1151155"/>
            <a:ext cx="11954493" cy="591252"/>
          </a:xfrm>
        </p:spPr>
        <p:txBody>
          <a:bodyPr vert="horz" lIns="91440" tIns="45720" rIns="91440" bIns="45720" rtlCol="0" anchor="t">
            <a:noAutofit/>
          </a:bodyPr>
          <a:lstStyle/>
          <a:p>
            <a:r>
              <a:rPr kumimoji="1" lang="ja-JP" altLang="en-US">
                <a:solidFill>
                  <a:srgbClr val="FF0000"/>
                </a:solidFill>
              </a:rPr>
              <a:t>コア</a:t>
            </a:r>
            <a:r>
              <a:rPr lang="ja-JP" altLang="en-US">
                <a:solidFill>
                  <a:srgbClr val="FF0000"/>
                </a:solidFill>
              </a:rPr>
              <a:t>・</a:t>
            </a:r>
            <a:r>
              <a:rPr kumimoji="1" lang="ja-JP" altLang="en-US">
                <a:solidFill>
                  <a:srgbClr val="FF0000"/>
                </a:solidFill>
              </a:rPr>
              <a:t>データ</a:t>
            </a:r>
            <a:r>
              <a:rPr lang="ja-JP" altLang="en-US">
                <a:solidFill>
                  <a:srgbClr val="FF0000"/>
                </a:solidFill>
              </a:rPr>
              <a:t>・</a:t>
            </a:r>
            <a:r>
              <a:rPr kumimoji="1" lang="ja-JP" altLang="en-US">
                <a:solidFill>
                  <a:srgbClr val="FF0000"/>
                </a:solidFill>
              </a:rPr>
              <a:t>モデル</a:t>
            </a:r>
            <a:r>
              <a:rPr kumimoji="1" lang="ja-JP" altLang="en-US"/>
              <a:t>を使い、簡単に業務分野のデータ設計ができます。</a:t>
            </a:r>
          </a:p>
        </p:txBody>
      </p:sp>
      <p:sp>
        <p:nvSpPr>
          <p:cNvPr id="3" name="タイトル 2">
            <a:extLst>
              <a:ext uri="{FF2B5EF4-FFF2-40B4-BE49-F238E27FC236}">
                <a16:creationId xmlns:a16="http://schemas.microsoft.com/office/drawing/2014/main" id="{CF50746F-0D5F-471B-B4E1-20A9F1B5BEE1}"/>
              </a:ext>
            </a:extLst>
          </p:cNvPr>
          <p:cNvSpPr>
            <a:spLocks noGrp="1"/>
          </p:cNvSpPr>
          <p:nvPr>
            <p:ph type="title"/>
          </p:nvPr>
        </p:nvSpPr>
        <p:spPr>
          <a:xfrm>
            <a:off x="838200" y="519497"/>
            <a:ext cx="10515600" cy="591252"/>
          </a:xfrm>
        </p:spPr>
        <p:txBody>
          <a:bodyPr/>
          <a:lstStyle/>
          <a:p>
            <a:r>
              <a:rPr lang="ja-JP" altLang="en-US" dirty="0"/>
              <a:t>コア・</a:t>
            </a:r>
            <a:r>
              <a:rPr kumimoji="1" lang="ja-JP" altLang="en-US" dirty="0"/>
              <a:t>データ・モデルの活用</a:t>
            </a:r>
          </a:p>
        </p:txBody>
      </p:sp>
      <p:sp>
        <p:nvSpPr>
          <p:cNvPr id="4" name="スライド番号プレースホルダー 3">
            <a:extLst>
              <a:ext uri="{FF2B5EF4-FFF2-40B4-BE49-F238E27FC236}">
                <a16:creationId xmlns:a16="http://schemas.microsoft.com/office/drawing/2014/main" id="{E558B2E3-13AC-4507-B55A-DEDED194AE69}"/>
              </a:ext>
            </a:extLst>
          </p:cNvPr>
          <p:cNvSpPr>
            <a:spLocks noGrp="1"/>
          </p:cNvSpPr>
          <p:nvPr>
            <p:ph type="sldNum" sz="quarter" idx="4"/>
          </p:nvPr>
        </p:nvSpPr>
        <p:spPr/>
        <p:txBody>
          <a:bodyPr/>
          <a:lstStyle/>
          <a:p>
            <a:fld id="{DFD4F317-19D0-4848-B5EB-5B174DBE8CF9}" type="slidenum">
              <a:rPr lang="ja-JP" altLang="en-US" smtClean="0"/>
              <a:pPr/>
              <a:t>38</a:t>
            </a:fld>
            <a:endParaRPr lang="ja-JP" altLang="en-US"/>
          </a:p>
        </p:txBody>
      </p:sp>
      <p:sp>
        <p:nvSpPr>
          <p:cNvPr id="5" name="正方形/長方形 4">
            <a:extLst>
              <a:ext uri="{FF2B5EF4-FFF2-40B4-BE49-F238E27FC236}">
                <a16:creationId xmlns:a16="http://schemas.microsoft.com/office/drawing/2014/main" id="{81CF9436-B8BF-4516-A010-2D9CB451793E}"/>
              </a:ext>
            </a:extLst>
          </p:cNvPr>
          <p:cNvSpPr/>
          <p:nvPr/>
        </p:nvSpPr>
        <p:spPr>
          <a:xfrm>
            <a:off x="5344755" y="3851039"/>
            <a:ext cx="1107996" cy="364277"/>
          </a:xfrm>
          <a:prstGeom prst="rect">
            <a:avLst/>
          </a:prstGeom>
          <a:solidFill>
            <a:srgbClr val="FFFFCC"/>
          </a:solidFill>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施設</a:t>
            </a:r>
          </a:p>
        </p:txBody>
      </p:sp>
      <p:sp>
        <p:nvSpPr>
          <p:cNvPr id="6" name="正方形/長方形 5">
            <a:extLst>
              <a:ext uri="{FF2B5EF4-FFF2-40B4-BE49-F238E27FC236}">
                <a16:creationId xmlns:a16="http://schemas.microsoft.com/office/drawing/2014/main" id="{AE585362-94D4-47C5-B8EF-522D56EA9608}"/>
              </a:ext>
            </a:extLst>
          </p:cNvPr>
          <p:cNvSpPr/>
          <p:nvPr/>
        </p:nvSpPr>
        <p:spPr>
          <a:xfrm>
            <a:off x="7255222" y="2213349"/>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学校</a:t>
            </a:r>
          </a:p>
        </p:txBody>
      </p:sp>
      <p:sp>
        <p:nvSpPr>
          <p:cNvPr id="7" name="正方形/長方形 6">
            <a:extLst>
              <a:ext uri="{FF2B5EF4-FFF2-40B4-BE49-F238E27FC236}">
                <a16:creationId xmlns:a16="http://schemas.microsoft.com/office/drawing/2014/main" id="{C6C233D0-9F25-480B-A0AF-2F468495041C}"/>
              </a:ext>
            </a:extLst>
          </p:cNvPr>
          <p:cNvSpPr/>
          <p:nvPr/>
        </p:nvSpPr>
        <p:spPr>
          <a:xfrm>
            <a:off x="7255222" y="5222930"/>
            <a:ext cx="1107996" cy="36427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避難所</a:t>
            </a:r>
          </a:p>
        </p:txBody>
      </p:sp>
      <p:sp>
        <p:nvSpPr>
          <p:cNvPr id="8" name="正方形/長方形 7">
            <a:extLst>
              <a:ext uri="{FF2B5EF4-FFF2-40B4-BE49-F238E27FC236}">
                <a16:creationId xmlns:a16="http://schemas.microsoft.com/office/drawing/2014/main" id="{68AB3F3C-6045-4F84-893A-012B0F564949}"/>
              </a:ext>
            </a:extLst>
          </p:cNvPr>
          <p:cNvSpPr/>
          <p:nvPr/>
        </p:nvSpPr>
        <p:spPr>
          <a:xfrm>
            <a:off x="1343958" y="3851039"/>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建物</a:t>
            </a:r>
          </a:p>
        </p:txBody>
      </p:sp>
      <p:sp>
        <p:nvSpPr>
          <p:cNvPr id="9" name="テキスト ボックス 8">
            <a:extLst>
              <a:ext uri="{FF2B5EF4-FFF2-40B4-BE49-F238E27FC236}">
                <a16:creationId xmlns:a16="http://schemas.microsoft.com/office/drawing/2014/main" id="{23B9F427-A2A6-4B46-A2A4-EA27EE614496}"/>
              </a:ext>
            </a:extLst>
          </p:cNvPr>
          <p:cNvSpPr txBox="1"/>
          <p:nvPr/>
        </p:nvSpPr>
        <p:spPr>
          <a:xfrm>
            <a:off x="1343958" y="4215317"/>
            <a:ext cx="800219" cy="1569660"/>
          </a:xfrm>
          <a:prstGeom prst="rect">
            <a:avLst/>
          </a:prstGeom>
          <a:noFill/>
        </p:spPr>
        <p:txBody>
          <a:bodyPr wrap="none" rtlCol="0">
            <a:spAutoFit/>
          </a:bodyPr>
          <a:lstStyle/>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t>構造</a:t>
            </a:r>
            <a:endParaRPr kumimoji="1" lang="en-US" altLang="ja-JP" sz="1600" dirty="0"/>
          </a:p>
          <a:p>
            <a:r>
              <a:rPr kumimoji="1" lang="ja-JP" altLang="en-US" sz="1600" dirty="0"/>
              <a:t>面積</a:t>
            </a:r>
            <a:endParaRPr kumimoji="1" lang="en-US" altLang="ja-JP" sz="1600" dirty="0"/>
          </a:p>
          <a:p>
            <a:r>
              <a:rPr kumimoji="1" lang="ja-JP" altLang="en-US" sz="1600" dirty="0"/>
              <a:t>竣工日</a:t>
            </a:r>
            <a:endParaRPr kumimoji="1" lang="en-US" altLang="ja-JP" sz="1600" dirty="0"/>
          </a:p>
          <a:p>
            <a:r>
              <a:rPr kumimoji="1" lang="ja-JP" altLang="en-US" sz="1600" dirty="0"/>
              <a:t>建築主</a:t>
            </a:r>
          </a:p>
        </p:txBody>
      </p:sp>
      <p:sp>
        <p:nvSpPr>
          <p:cNvPr id="10" name="テキスト ボックス 9">
            <a:extLst>
              <a:ext uri="{FF2B5EF4-FFF2-40B4-BE49-F238E27FC236}">
                <a16:creationId xmlns:a16="http://schemas.microsoft.com/office/drawing/2014/main" id="{ED119A07-67E1-4FFA-90F8-395E70377F9F}"/>
              </a:ext>
            </a:extLst>
          </p:cNvPr>
          <p:cNvSpPr txBox="1"/>
          <p:nvPr/>
        </p:nvSpPr>
        <p:spPr>
          <a:xfrm>
            <a:off x="5325722" y="4215317"/>
            <a:ext cx="1005403" cy="2585323"/>
          </a:xfrm>
          <a:prstGeom prst="rect">
            <a:avLst/>
          </a:prstGeom>
          <a:noFill/>
        </p:spPr>
        <p:txBody>
          <a:bodyPr wrap="none" rtlCol="0">
            <a:spAutoFit/>
          </a:bodyPr>
          <a:lstStyle/>
          <a:p>
            <a:r>
              <a:rPr kumimoji="1" lang="ja-JP" altLang="en-US" sz="1600" dirty="0">
                <a:solidFill>
                  <a:srgbClr val="00B050"/>
                </a:solidFill>
              </a:rPr>
              <a:t>施設名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t>開所時間</a:t>
            </a:r>
            <a:endParaRPr kumimoji="1" lang="en-US" altLang="ja-JP" sz="1600" dirty="0"/>
          </a:p>
          <a:p>
            <a:r>
              <a:rPr kumimoji="1" lang="ja-JP" altLang="en-US" sz="1600" dirty="0"/>
              <a:t>閉所時間</a:t>
            </a:r>
            <a:endParaRPr kumimoji="1" lang="en-US" altLang="ja-JP" sz="1600" dirty="0"/>
          </a:p>
          <a:p>
            <a:r>
              <a:rPr kumimoji="1" lang="ja-JP" altLang="en-US" sz="1600" dirty="0"/>
              <a:t>開所日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責任者</a:t>
            </a:r>
            <a:endParaRPr kumimoji="1" lang="en-US" altLang="ja-JP" sz="1600" dirty="0">
              <a:solidFill>
                <a:schemeClr val="accent4"/>
              </a:solidFill>
            </a:endParaRPr>
          </a:p>
          <a:p>
            <a:r>
              <a:rPr kumimoji="1" lang="ja-JP" altLang="en-US" sz="1600" dirty="0"/>
              <a:t>運営者</a:t>
            </a:r>
          </a:p>
        </p:txBody>
      </p:sp>
      <p:sp>
        <p:nvSpPr>
          <p:cNvPr id="11" name="テキスト ボックス 10">
            <a:extLst>
              <a:ext uri="{FF2B5EF4-FFF2-40B4-BE49-F238E27FC236}">
                <a16:creationId xmlns:a16="http://schemas.microsoft.com/office/drawing/2014/main" id="{4B56E1CF-6139-45B4-AC61-700929CB2B01}"/>
              </a:ext>
            </a:extLst>
          </p:cNvPr>
          <p:cNvSpPr txBox="1"/>
          <p:nvPr/>
        </p:nvSpPr>
        <p:spPr>
          <a:xfrm>
            <a:off x="7255222" y="2577626"/>
            <a:ext cx="1005403" cy="2585323"/>
          </a:xfrm>
          <a:prstGeom prst="rect">
            <a:avLst/>
          </a:prstGeom>
          <a:noFill/>
        </p:spPr>
        <p:txBody>
          <a:bodyPr wrap="none" rtlCol="0">
            <a:spAutoFit/>
          </a:bodyPr>
          <a:lstStyle/>
          <a:p>
            <a:r>
              <a:rPr kumimoji="1" lang="ja-JP" altLang="en-US" sz="1600" dirty="0">
                <a:solidFill>
                  <a:srgbClr val="00B050"/>
                </a:solidFill>
              </a:rPr>
              <a:t>学校名</a:t>
            </a:r>
            <a:endParaRPr kumimoji="1" lang="en-US" altLang="ja-JP" sz="1600" dirty="0">
              <a:solidFill>
                <a:srgbClr val="00B050"/>
              </a:solidFill>
            </a:endParaRPr>
          </a:p>
          <a:p>
            <a:r>
              <a:rPr kumimoji="1" lang="ja-JP" altLang="en-US" sz="1600" dirty="0"/>
              <a:t>概要</a:t>
            </a:r>
            <a:endParaRPr kumimoji="1" lang="en-US" altLang="ja-JP" sz="1600" dirty="0"/>
          </a:p>
          <a:p>
            <a:r>
              <a:rPr kumimoji="1" lang="ja-JP" altLang="en-US" sz="1600" dirty="0">
                <a:solidFill>
                  <a:srgbClr val="0000FF"/>
                </a:solidFill>
              </a:rPr>
              <a:t>生徒数</a:t>
            </a:r>
            <a:endParaRPr kumimoji="1" lang="en-US" altLang="ja-JP" sz="1600" dirty="0">
              <a:solidFill>
                <a:srgbClr val="0000FF"/>
              </a:solidFill>
            </a:endParaRPr>
          </a:p>
          <a:p>
            <a:r>
              <a:rPr kumimoji="1" lang="ja-JP" altLang="en-US" sz="1600" dirty="0"/>
              <a:t>開校日</a:t>
            </a:r>
            <a:endParaRPr kumimoji="1" lang="en-US" altLang="ja-JP" sz="1600" dirty="0"/>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en-US" altLang="ja-JP" sz="1600" dirty="0"/>
              <a:t>Tel</a:t>
            </a:r>
          </a:p>
          <a:p>
            <a:r>
              <a:rPr kumimoji="1" lang="ja-JP" altLang="en-US" sz="1600" dirty="0">
                <a:solidFill>
                  <a:schemeClr val="accent4"/>
                </a:solidFill>
              </a:rPr>
              <a:t>校長</a:t>
            </a:r>
            <a:endParaRPr lang="en-US" altLang="ja-JP" sz="1600" dirty="0">
              <a:solidFill>
                <a:schemeClr val="accent4"/>
              </a:solidFill>
            </a:endParaRPr>
          </a:p>
          <a:p>
            <a:r>
              <a:rPr kumimoji="1" lang="ja-JP" altLang="en-US" sz="1600" dirty="0"/>
              <a:t>学校法人</a:t>
            </a:r>
            <a:endParaRPr kumimoji="1" lang="en-US" altLang="ja-JP" sz="1600" dirty="0"/>
          </a:p>
          <a:p>
            <a:r>
              <a:rPr kumimoji="1" lang="ja-JP" altLang="en-US" sz="1600" dirty="0"/>
              <a:t>校種</a:t>
            </a:r>
            <a:endParaRPr kumimoji="1" lang="en-US" altLang="ja-JP" sz="1600" dirty="0"/>
          </a:p>
        </p:txBody>
      </p:sp>
      <p:sp>
        <p:nvSpPr>
          <p:cNvPr id="12" name="テキスト ボックス 11">
            <a:extLst>
              <a:ext uri="{FF2B5EF4-FFF2-40B4-BE49-F238E27FC236}">
                <a16:creationId xmlns:a16="http://schemas.microsoft.com/office/drawing/2014/main" id="{474C187C-1E94-413E-904B-D2C9BCC8BA97}"/>
              </a:ext>
            </a:extLst>
          </p:cNvPr>
          <p:cNvSpPr txBox="1"/>
          <p:nvPr/>
        </p:nvSpPr>
        <p:spPr>
          <a:xfrm>
            <a:off x="7255222" y="5587207"/>
            <a:ext cx="1210588" cy="1323439"/>
          </a:xfrm>
          <a:prstGeom prst="rect">
            <a:avLst/>
          </a:prstGeom>
          <a:noFill/>
        </p:spPr>
        <p:txBody>
          <a:bodyPr wrap="none" rtlCol="0">
            <a:spAutoFit/>
          </a:bodyPr>
          <a:lstStyle/>
          <a:p>
            <a:r>
              <a:rPr kumimoji="1" lang="ja-JP" altLang="en-US" sz="1600" dirty="0">
                <a:solidFill>
                  <a:srgbClr val="00B050"/>
                </a:solidFill>
              </a:rPr>
              <a:t>避難所名</a:t>
            </a:r>
            <a:endParaRPr kumimoji="1" lang="en-US" altLang="ja-JP" sz="1600" dirty="0">
              <a:solidFill>
                <a:srgbClr val="00B050"/>
              </a:solidFill>
            </a:endParaRPr>
          </a:p>
          <a:p>
            <a:r>
              <a:rPr kumimoji="1" lang="ja-JP" altLang="en-US" sz="1600" dirty="0">
                <a:solidFill>
                  <a:srgbClr val="0000FF"/>
                </a:solidFill>
              </a:rPr>
              <a:t>定員</a:t>
            </a:r>
            <a:endParaRPr kumimoji="1" lang="en-US" altLang="ja-JP" sz="1600" dirty="0">
              <a:solidFill>
                <a:srgbClr val="0000FF"/>
              </a:solidFill>
            </a:endParaRPr>
          </a:p>
          <a:p>
            <a:r>
              <a:rPr kumimoji="1" lang="ja-JP" altLang="en-US" sz="1600" dirty="0">
                <a:solidFill>
                  <a:srgbClr val="FF0000"/>
                </a:solidFill>
              </a:rPr>
              <a:t>建物名</a:t>
            </a:r>
            <a:endParaRPr kumimoji="1" lang="en-US" altLang="ja-JP" sz="1600" dirty="0">
              <a:solidFill>
                <a:srgbClr val="FF0000"/>
              </a:solidFill>
            </a:endParaRPr>
          </a:p>
          <a:p>
            <a:r>
              <a:rPr kumimoji="1" lang="ja-JP" altLang="en-US" sz="1600" dirty="0">
                <a:solidFill>
                  <a:srgbClr val="FF0000"/>
                </a:solidFill>
              </a:rPr>
              <a:t>住所</a:t>
            </a:r>
            <a:endParaRPr kumimoji="1" lang="en-US" altLang="ja-JP" sz="1600" dirty="0">
              <a:solidFill>
                <a:srgbClr val="FF0000"/>
              </a:solidFill>
            </a:endParaRPr>
          </a:p>
          <a:p>
            <a:r>
              <a:rPr kumimoji="1" lang="ja-JP" altLang="en-US" sz="1600" dirty="0">
                <a:solidFill>
                  <a:schemeClr val="accent4"/>
                </a:solidFill>
              </a:rPr>
              <a:t>管理責任者</a:t>
            </a:r>
            <a:endParaRPr kumimoji="1" lang="en-US" altLang="ja-JP" sz="1600" dirty="0">
              <a:solidFill>
                <a:schemeClr val="accent4"/>
              </a:solidFill>
            </a:endParaRPr>
          </a:p>
        </p:txBody>
      </p:sp>
      <p:cxnSp>
        <p:nvCxnSpPr>
          <p:cNvPr id="14" name="直線矢印コネクタ 13">
            <a:extLst>
              <a:ext uri="{FF2B5EF4-FFF2-40B4-BE49-F238E27FC236}">
                <a16:creationId xmlns:a16="http://schemas.microsoft.com/office/drawing/2014/main" id="{1BFAD160-5A4A-4159-A6E4-84FE0452079D}"/>
              </a:ext>
            </a:extLst>
          </p:cNvPr>
          <p:cNvCxnSpPr>
            <a:stCxn id="5" idx="3"/>
            <a:endCxn id="6" idx="1"/>
          </p:cNvCxnSpPr>
          <p:nvPr/>
        </p:nvCxnSpPr>
        <p:spPr>
          <a:xfrm flipV="1">
            <a:off x="6452751" y="2395488"/>
            <a:ext cx="802471" cy="16376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FD109877-F75D-4AD0-AE22-3BD74876124C}"/>
              </a:ext>
            </a:extLst>
          </p:cNvPr>
          <p:cNvCxnSpPr>
            <a:cxnSpLocks/>
            <a:stCxn id="5" idx="3"/>
            <a:endCxn id="7" idx="1"/>
          </p:cNvCxnSpPr>
          <p:nvPr/>
        </p:nvCxnSpPr>
        <p:spPr>
          <a:xfrm>
            <a:off x="6452751" y="4033178"/>
            <a:ext cx="802471" cy="137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61A937E2-EAEC-4FB7-AF60-888A042AFBE0}"/>
              </a:ext>
            </a:extLst>
          </p:cNvPr>
          <p:cNvCxnSpPr>
            <a:cxnSpLocks/>
            <a:stCxn id="8" idx="3"/>
            <a:endCxn id="5" idx="1"/>
          </p:cNvCxnSpPr>
          <p:nvPr/>
        </p:nvCxnSpPr>
        <p:spPr>
          <a:xfrm>
            <a:off x="2451954" y="4033178"/>
            <a:ext cx="2892801"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円柱 20">
            <a:extLst>
              <a:ext uri="{FF2B5EF4-FFF2-40B4-BE49-F238E27FC236}">
                <a16:creationId xmlns:a16="http://schemas.microsoft.com/office/drawing/2014/main" id="{7DEE5F8F-3E4A-455C-BD5F-B0F21B7A6DCC}"/>
              </a:ext>
            </a:extLst>
          </p:cNvPr>
          <p:cNvSpPr/>
          <p:nvPr/>
        </p:nvSpPr>
        <p:spPr>
          <a:xfrm>
            <a:off x="9193170" y="2100510"/>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学校一覧</a:t>
            </a:r>
          </a:p>
        </p:txBody>
      </p:sp>
      <p:sp>
        <p:nvSpPr>
          <p:cNvPr id="23" name="円柱 22">
            <a:extLst>
              <a:ext uri="{FF2B5EF4-FFF2-40B4-BE49-F238E27FC236}">
                <a16:creationId xmlns:a16="http://schemas.microsoft.com/office/drawing/2014/main" id="{32C4883B-F958-4AA2-A861-C53A864BAC8E}"/>
              </a:ext>
            </a:extLst>
          </p:cNvPr>
          <p:cNvSpPr/>
          <p:nvPr/>
        </p:nvSpPr>
        <p:spPr>
          <a:xfrm>
            <a:off x="9193170" y="5110091"/>
            <a:ext cx="1353113" cy="589954"/>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dirty="0">
                <a:solidFill>
                  <a:schemeClr val="tx1"/>
                </a:solidFill>
              </a:rPr>
              <a:t>避難所一覧</a:t>
            </a:r>
          </a:p>
        </p:txBody>
      </p:sp>
      <p:cxnSp>
        <p:nvCxnSpPr>
          <p:cNvPr id="25" name="直線矢印コネクタ 24">
            <a:extLst>
              <a:ext uri="{FF2B5EF4-FFF2-40B4-BE49-F238E27FC236}">
                <a16:creationId xmlns:a16="http://schemas.microsoft.com/office/drawing/2014/main" id="{55E7DF0D-4345-41AA-B40B-143520591FA8}"/>
              </a:ext>
            </a:extLst>
          </p:cNvPr>
          <p:cNvCxnSpPr>
            <a:cxnSpLocks/>
            <a:stCxn id="6" idx="3"/>
            <a:endCxn id="21" idx="2"/>
          </p:cNvCxnSpPr>
          <p:nvPr/>
        </p:nvCxnSpPr>
        <p:spPr>
          <a:xfrm flipV="1">
            <a:off x="8363218" y="2395487"/>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74C420CD-794A-4F09-A690-EB8EB2AD502B}"/>
              </a:ext>
            </a:extLst>
          </p:cNvPr>
          <p:cNvCxnSpPr>
            <a:cxnSpLocks/>
            <a:stCxn id="7" idx="3"/>
            <a:endCxn id="23" idx="2"/>
          </p:cNvCxnSpPr>
          <p:nvPr/>
        </p:nvCxnSpPr>
        <p:spPr>
          <a:xfrm flipV="1">
            <a:off x="8363218" y="5405068"/>
            <a:ext cx="829952"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1" name="図表 30">
            <a:extLst>
              <a:ext uri="{FF2B5EF4-FFF2-40B4-BE49-F238E27FC236}">
                <a16:creationId xmlns:a16="http://schemas.microsoft.com/office/drawing/2014/main" id="{A2C9290A-ABAD-4313-AB2C-01C837C08530}"/>
              </a:ext>
            </a:extLst>
          </p:cNvPr>
          <p:cNvGraphicFramePr/>
          <p:nvPr>
            <p:extLst>
              <p:ext uri="{D42A27DB-BD31-4B8C-83A1-F6EECF244321}">
                <p14:modId xmlns:p14="http://schemas.microsoft.com/office/powerpoint/2010/main" val="814408302"/>
              </p:ext>
            </p:extLst>
          </p:nvPr>
        </p:nvGraphicFramePr>
        <p:xfrm>
          <a:off x="614855" y="1666859"/>
          <a:ext cx="10962290" cy="3425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2" name="テキスト ボックス 21">
            <a:extLst>
              <a:ext uri="{FF2B5EF4-FFF2-40B4-BE49-F238E27FC236}">
                <a16:creationId xmlns:a16="http://schemas.microsoft.com/office/drawing/2014/main" id="{B0DD510C-346A-44EA-8A8B-BE2D924BB9E0}"/>
              </a:ext>
            </a:extLst>
          </p:cNvPr>
          <p:cNvSpPr txBox="1"/>
          <p:nvPr/>
        </p:nvSpPr>
        <p:spPr>
          <a:xfrm>
            <a:off x="9287315" y="2665233"/>
            <a:ext cx="2646878" cy="2554545"/>
          </a:xfrm>
          <a:prstGeom prst="rect">
            <a:avLst/>
          </a:prstGeom>
          <a:noFill/>
        </p:spPr>
        <p:txBody>
          <a:bodyPr wrap="none" rtlCol="0">
            <a:spAutoFit/>
          </a:bodyPr>
          <a:lstStyle/>
          <a:p>
            <a:r>
              <a:rPr kumimoji="1" lang="ja-JP" altLang="en-US" sz="1600" dirty="0">
                <a:solidFill>
                  <a:srgbClr val="00B050"/>
                </a:solidFill>
              </a:rPr>
              <a:t>デジタル大学校</a:t>
            </a:r>
            <a:endParaRPr kumimoji="1" lang="en-US" altLang="ja-JP" sz="1600" dirty="0">
              <a:solidFill>
                <a:srgbClr val="00B050"/>
              </a:solidFill>
            </a:endParaRPr>
          </a:p>
          <a:p>
            <a:r>
              <a:rPr kumimoji="1" lang="ja-JP" altLang="en-US" sz="1600" dirty="0"/>
              <a:t>自習性を重んじる学校です</a:t>
            </a:r>
            <a:endParaRPr kumimoji="1" lang="en-US" altLang="ja-JP" sz="1600" dirty="0"/>
          </a:p>
          <a:p>
            <a:r>
              <a:rPr lang="ja-JP" altLang="en-US" sz="1600" dirty="0">
                <a:solidFill>
                  <a:srgbClr val="0000FF"/>
                </a:solidFill>
              </a:rPr>
              <a:t>６００</a:t>
            </a:r>
            <a:endParaRPr kumimoji="1" lang="en-US" altLang="ja-JP" sz="1600" dirty="0">
              <a:solidFill>
                <a:srgbClr val="0000FF"/>
              </a:solidFill>
            </a:endParaRPr>
          </a:p>
          <a:p>
            <a:r>
              <a:rPr lang="en-US" altLang="ja-JP" sz="1600" dirty="0"/>
              <a:t>2021-09-01</a:t>
            </a:r>
            <a:endParaRPr kumimoji="1" lang="en-US" altLang="ja-JP" sz="1600" dirty="0"/>
          </a:p>
          <a:p>
            <a:r>
              <a:rPr kumimoji="1" lang="ja-JP" altLang="en-US" sz="1600" dirty="0">
                <a:solidFill>
                  <a:srgbClr val="FF0000"/>
                </a:solidFill>
              </a:rPr>
              <a:t>紀尾井町ガーデンヒルズ</a:t>
            </a:r>
            <a:endParaRPr kumimoji="1" lang="en-US" altLang="ja-JP" sz="1600" dirty="0">
              <a:solidFill>
                <a:srgbClr val="FF0000"/>
              </a:solidFill>
            </a:endParaRPr>
          </a:p>
          <a:p>
            <a:r>
              <a:rPr kumimoji="1" lang="ja-JP" altLang="en-US" sz="1600" dirty="0">
                <a:solidFill>
                  <a:srgbClr val="FF0000"/>
                </a:solidFill>
              </a:rPr>
              <a:t>東京都紀尾井町</a:t>
            </a:r>
            <a:endParaRPr kumimoji="1" lang="en-US" altLang="ja-JP" sz="1600" dirty="0">
              <a:solidFill>
                <a:srgbClr val="FF0000"/>
              </a:solidFill>
            </a:endParaRPr>
          </a:p>
          <a:p>
            <a:r>
              <a:rPr lang="en-US" altLang="ja-JP" sz="1600" dirty="0"/>
              <a:t>(03)9999-9999</a:t>
            </a:r>
            <a:endParaRPr kumimoji="1" lang="en-US" altLang="ja-JP" sz="1600" dirty="0"/>
          </a:p>
          <a:p>
            <a:r>
              <a:rPr kumimoji="1" lang="ja-JP" altLang="en-US" sz="1600" dirty="0">
                <a:solidFill>
                  <a:schemeClr val="accent4"/>
                </a:solidFill>
              </a:rPr>
              <a:t>牧島</a:t>
            </a:r>
            <a:endParaRPr lang="en-US" altLang="ja-JP" sz="1600" dirty="0">
              <a:solidFill>
                <a:schemeClr val="accent4"/>
              </a:solidFill>
            </a:endParaRPr>
          </a:p>
          <a:p>
            <a:r>
              <a:rPr kumimoji="1" lang="ja-JP" altLang="en-US" sz="1600" dirty="0"/>
              <a:t>デジタル庁</a:t>
            </a:r>
            <a:endParaRPr kumimoji="1" lang="en-US" altLang="ja-JP" sz="1600" dirty="0"/>
          </a:p>
          <a:p>
            <a:r>
              <a:rPr lang="ja-JP" altLang="en-US" sz="1600" dirty="0"/>
              <a:t>その他</a:t>
            </a:r>
            <a:endParaRPr kumimoji="1" lang="en-US" altLang="ja-JP" sz="1600" dirty="0"/>
          </a:p>
        </p:txBody>
      </p:sp>
      <p:sp>
        <p:nvSpPr>
          <p:cNvPr id="26" name="正方形/長方形 25">
            <a:extLst>
              <a:ext uri="{FF2B5EF4-FFF2-40B4-BE49-F238E27FC236}">
                <a16:creationId xmlns:a16="http://schemas.microsoft.com/office/drawing/2014/main" id="{6C4BAA13-FD88-4228-A8C4-63ED371ECAA0}"/>
              </a:ext>
            </a:extLst>
          </p:cNvPr>
          <p:cNvSpPr/>
          <p:nvPr/>
        </p:nvSpPr>
        <p:spPr>
          <a:xfrm>
            <a:off x="1343958"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sp>
        <p:nvSpPr>
          <p:cNvPr id="27" name="正方形/長方形 26">
            <a:extLst>
              <a:ext uri="{FF2B5EF4-FFF2-40B4-BE49-F238E27FC236}">
                <a16:creationId xmlns:a16="http://schemas.microsoft.com/office/drawing/2014/main" id="{3376B514-5FE8-4B71-9216-86E5771BE3BB}"/>
              </a:ext>
            </a:extLst>
          </p:cNvPr>
          <p:cNvSpPr/>
          <p:nvPr/>
        </p:nvSpPr>
        <p:spPr>
          <a:xfrm>
            <a:off x="3180952" y="5956987"/>
            <a:ext cx="1107996" cy="364277"/>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日付</a:t>
            </a:r>
          </a:p>
        </p:txBody>
      </p:sp>
      <p:cxnSp>
        <p:nvCxnSpPr>
          <p:cNvPr id="30" name="直線矢印コネクタ 29">
            <a:extLst>
              <a:ext uri="{FF2B5EF4-FFF2-40B4-BE49-F238E27FC236}">
                <a16:creationId xmlns:a16="http://schemas.microsoft.com/office/drawing/2014/main" id="{69207F82-81A7-452D-BBC5-89D899B6B056}"/>
              </a:ext>
            </a:extLst>
          </p:cNvPr>
          <p:cNvCxnSpPr>
            <a:cxnSpLocks/>
            <a:stCxn id="27" idx="3"/>
          </p:cNvCxnSpPr>
          <p:nvPr/>
        </p:nvCxnSpPr>
        <p:spPr>
          <a:xfrm flipV="1">
            <a:off x="4288948" y="5641413"/>
            <a:ext cx="1005024" cy="497713"/>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E1A1DB3B-8F4A-4EFC-BB04-63586EB06ADB}"/>
              </a:ext>
            </a:extLst>
          </p:cNvPr>
          <p:cNvCxnSpPr>
            <a:cxnSpLocks/>
            <a:stCxn id="26" idx="3"/>
            <a:endCxn id="27" idx="1"/>
          </p:cNvCxnSpPr>
          <p:nvPr/>
        </p:nvCxnSpPr>
        <p:spPr>
          <a:xfrm>
            <a:off x="2451954" y="6139126"/>
            <a:ext cx="728998"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61C89A60-8BA2-4B45-9560-74FD897444D6}"/>
              </a:ext>
            </a:extLst>
          </p:cNvPr>
          <p:cNvCxnSpPr>
            <a:cxnSpLocks/>
            <a:stCxn id="26" idx="1"/>
          </p:cNvCxnSpPr>
          <p:nvPr/>
        </p:nvCxnSpPr>
        <p:spPr>
          <a:xfrm rot="10800000">
            <a:off x="1343958" y="5333444"/>
            <a:ext cx="12700" cy="805683"/>
          </a:xfrm>
          <a:prstGeom prst="bentConnector3">
            <a:avLst>
              <a:gd name="adj1" fmla="val 1800000"/>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65FE6BA7-0412-46EC-9CF6-D1BA0336D51C}"/>
              </a:ext>
            </a:extLst>
          </p:cNvPr>
          <p:cNvSpPr txBox="1"/>
          <p:nvPr/>
        </p:nvSpPr>
        <p:spPr>
          <a:xfrm>
            <a:off x="1205368" y="6362469"/>
            <a:ext cx="1385175" cy="261610"/>
          </a:xfrm>
          <a:prstGeom prst="rect">
            <a:avLst/>
          </a:prstGeom>
          <a:noFill/>
        </p:spPr>
        <p:txBody>
          <a:bodyPr wrap="square" rtlCol="0">
            <a:spAutoFit/>
          </a:bodyPr>
          <a:lstStyle/>
          <a:p>
            <a:r>
              <a:rPr kumimoji="1" lang="ja-JP" altLang="en-US" sz="1100" dirty="0"/>
              <a:t>データ項目を定義</a:t>
            </a:r>
          </a:p>
        </p:txBody>
      </p:sp>
      <p:sp>
        <p:nvSpPr>
          <p:cNvPr id="38" name="テキスト ボックス 37">
            <a:extLst>
              <a:ext uri="{FF2B5EF4-FFF2-40B4-BE49-F238E27FC236}">
                <a16:creationId xmlns:a16="http://schemas.microsoft.com/office/drawing/2014/main" id="{F95D5F29-0648-430B-A067-EFCBA806E8A3}"/>
              </a:ext>
            </a:extLst>
          </p:cNvPr>
          <p:cNvSpPr txBox="1"/>
          <p:nvPr/>
        </p:nvSpPr>
        <p:spPr>
          <a:xfrm>
            <a:off x="3074000" y="6383246"/>
            <a:ext cx="1385175" cy="261610"/>
          </a:xfrm>
          <a:prstGeom prst="rect">
            <a:avLst/>
          </a:prstGeom>
          <a:noFill/>
        </p:spPr>
        <p:txBody>
          <a:bodyPr wrap="square" rtlCol="0">
            <a:spAutoFit/>
          </a:bodyPr>
          <a:lstStyle/>
          <a:p>
            <a:r>
              <a:rPr kumimoji="1" lang="ja-JP" altLang="en-US" sz="1100" dirty="0"/>
              <a:t>データ形式を定義</a:t>
            </a:r>
          </a:p>
        </p:txBody>
      </p:sp>
      <p:sp>
        <p:nvSpPr>
          <p:cNvPr id="13" name="テキスト ボックス 12">
            <a:extLst>
              <a:ext uri="{FF2B5EF4-FFF2-40B4-BE49-F238E27FC236}">
                <a16:creationId xmlns:a16="http://schemas.microsoft.com/office/drawing/2014/main" id="{03AFE69B-DEDA-4CE6-BE85-E11A13515112}"/>
              </a:ext>
            </a:extLst>
          </p:cNvPr>
          <p:cNvSpPr txBox="1"/>
          <p:nvPr/>
        </p:nvSpPr>
        <p:spPr>
          <a:xfrm rot="17845194">
            <a:off x="5816804" y="2917335"/>
            <a:ext cx="1915909" cy="230832"/>
          </a:xfrm>
          <a:prstGeom prst="rect">
            <a:avLst/>
          </a:prstGeom>
          <a:noFill/>
        </p:spPr>
        <p:txBody>
          <a:bodyPr wrap="none" rtlCol="0">
            <a:spAutoFit/>
          </a:bodyPr>
          <a:lstStyle/>
          <a:p>
            <a:r>
              <a:rPr kumimoji="1" lang="ja-JP" altLang="en-US" sz="900" dirty="0"/>
              <a:t>必要なものを選択し、さらに追加</a:t>
            </a:r>
          </a:p>
        </p:txBody>
      </p:sp>
    </p:spTree>
    <p:extLst>
      <p:ext uri="{BB962C8B-B14F-4D97-AF65-F5344CB8AC3E}">
        <p14:creationId xmlns:p14="http://schemas.microsoft.com/office/powerpoint/2010/main" val="29974173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5892C0F-CE1F-40EF-8BB4-B08202CF9C5C}"/>
              </a:ext>
            </a:extLst>
          </p:cNvPr>
          <p:cNvSpPr>
            <a:spLocks noGrp="1"/>
          </p:cNvSpPr>
          <p:nvPr>
            <p:ph idx="1"/>
          </p:nvPr>
        </p:nvSpPr>
        <p:spPr/>
        <p:txBody>
          <a:bodyPr/>
          <a:lstStyle/>
          <a:p>
            <a:r>
              <a:rPr kumimoji="1" lang="ja-JP" altLang="en-US" dirty="0">
                <a:solidFill>
                  <a:srgbClr val="FF0000"/>
                </a:solidFill>
              </a:rPr>
              <a:t>コア・データ・モデル</a:t>
            </a:r>
            <a:r>
              <a:rPr kumimoji="1" lang="ja-JP" altLang="en-US" dirty="0"/>
              <a:t>は、「連絡先」、「アクセシビリティ」、「子育て支援情報」の</a:t>
            </a:r>
            <a:r>
              <a:rPr kumimoji="1" lang="en-US" altLang="ja-JP" dirty="0"/>
              <a:t>3</a:t>
            </a:r>
            <a:r>
              <a:rPr kumimoji="1" lang="ja-JP" altLang="en-US" dirty="0"/>
              <a:t>つの追加データモデルが定義されています。</a:t>
            </a:r>
            <a:endParaRPr kumimoji="1" lang="en-US" altLang="ja-JP" dirty="0"/>
          </a:p>
          <a:p>
            <a:pPr lvl="1"/>
            <a:r>
              <a:rPr lang="ja-JP" altLang="en-US" dirty="0"/>
              <a:t>「連絡先」は、ほとんどのデータで共通的に使われるので、追加データモデルとして</a:t>
            </a:r>
            <a:r>
              <a:rPr lang="en-US" altLang="ja-JP" dirty="0"/>
              <a:t>1</a:t>
            </a:r>
            <a:r>
              <a:rPr lang="ja-JP" altLang="en-US" dirty="0"/>
              <a:t>セットのデータとして定義しています。</a:t>
            </a:r>
            <a:endParaRPr lang="en-US" altLang="ja-JP" dirty="0"/>
          </a:p>
          <a:p>
            <a:pPr lvl="1"/>
            <a:r>
              <a:rPr kumimoji="1" lang="ja-JP" altLang="en-US" dirty="0"/>
              <a:t>「アクセシビリティ」、「子育て支援情報」は、施設やイベントで情報提供されることがありますが、自由記述のものが多く、検索が困難でした。 「アクセシビリティ」、「子育て支援情報」をコア・データ・モデルとして定義し、施設やイベントデータに付加して活用することで利用者の利便性を高めることができます。</a:t>
            </a:r>
          </a:p>
        </p:txBody>
      </p:sp>
      <p:sp>
        <p:nvSpPr>
          <p:cNvPr id="3" name="タイトル 2">
            <a:extLst>
              <a:ext uri="{FF2B5EF4-FFF2-40B4-BE49-F238E27FC236}">
                <a16:creationId xmlns:a16="http://schemas.microsoft.com/office/drawing/2014/main" id="{332742E6-2609-4BCB-BBAA-48827A7DD662}"/>
              </a:ext>
            </a:extLst>
          </p:cNvPr>
          <p:cNvSpPr>
            <a:spLocks noGrp="1"/>
          </p:cNvSpPr>
          <p:nvPr>
            <p:ph type="title"/>
          </p:nvPr>
        </p:nvSpPr>
        <p:spPr/>
        <p:txBody>
          <a:bodyPr/>
          <a:lstStyle/>
          <a:p>
            <a:r>
              <a:rPr kumimoji="1" lang="ja-JP" altLang="en-US" dirty="0"/>
              <a:t>コア・データ・モデル（追加データモデル）</a:t>
            </a:r>
          </a:p>
        </p:txBody>
      </p:sp>
      <p:sp>
        <p:nvSpPr>
          <p:cNvPr id="4" name="スライド番号プレースホルダー 3">
            <a:extLst>
              <a:ext uri="{FF2B5EF4-FFF2-40B4-BE49-F238E27FC236}">
                <a16:creationId xmlns:a16="http://schemas.microsoft.com/office/drawing/2014/main" id="{9259D5FF-24E1-4507-B05B-67FAF5567244}"/>
              </a:ext>
            </a:extLst>
          </p:cNvPr>
          <p:cNvSpPr>
            <a:spLocks noGrp="1"/>
          </p:cNvSpPr>
          <p:nvPr>
            <p:ph type="sldNum" sz="quarter" idx="4"/>
          </p:nvPr>
        </p:nvSpPr>
        <p:spPr/>
        <p:txBody>
          <a:bodyPr/>
          <a:lstStyle/>
          <a:p>
            <a:fld id="{DFD4F317-19D0-4848-B5EB-5B174DBE8CF9}" type="slidenum">
              <a:rPr lang="ja-JP" altLang="en-US" smtClean="0"/>
              <a:pPr/>
              <a:t>39</a:t>
            </a:fld>
            <a:endParaRPr lang="ja-JP" altLang="en-US"/>
          </a:p>
        </p:txBody>
      </p:sp>
    </p:spTree>
    <p:extLst>
      <p:ext uri="{BB962C8B-B14F-4D97-AF65-F5344CB8AC3E}">
        <p14:creationId xmlns:p14="http://schemas.microsoft.com/office/powerpoint/2010/main" val="220301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3717E3-CDC9-4C1A-BE01-552E4BA34C60}"/>
              </a:ext>
            </a:extLst>
          </p:cNvPr>
          <p:cNvSpPr>
            <a:spLocks noGrp="1"/>
          </p:cNvSpPr>
          <p:nvPr>
            <p:ph idx="1"/>
          </p:nvPr>
        </p:nvSpPr>
        <p:spPr>
          <a:xfrm>
            <a:off x="657268" y="1371241"/>
            <a:ext cx="10877463" cy="4815996"/>
          </a:xfrm>
        </p:spPr>
        <p:txBody>
          <a:bodyPr/>
          <a:lstStyle/>
          <a:p>
            <a:r>
              <a:rPr kumimoji="1" lang="en-US" altLang="ja-JP" dirty="0"/>
              <a:t>GIF</a:t>
            </a:r>
            <a:r>
              <a:rPr kumimoji="1" lang="ja-JP" altLang="en-US" dirty="0"/>
              <a:t>は巨大な体系です。また、社会変化にも合わせていく必要があります。</a:t>
            </a:r>
            <a:endParaRPr kumimoji="1" lang="en-US" altLang="ja-JP" dirty="0"/>
          </a:p>
          <a:p>
            <a:pPr lvl="1"/>
            <a:r>
              <a:rPr lang="ja-JP" altLang="en-US" dirty="0"/>
              <a:t>完成したところから公開していくので、体系化が進んでいない部分もあります。他</a:t>
            </a:r>
            <a:r>
              <a:rPr kumimoji="1" lang="ja-JP" altLang="en-US" dirty="0"/>
              <a:t>組織の作ったガイドなども活用しながら整備を進めていきます。</a:t>
            </a:r>
            <a:endParaRPr kumimoji="1" lang="en-US" altLang="ja-JP" dirty="0"/>
          </a:p>
          <a:p>
            <a:pPr lvl="1"/>
            <a:r>
              <a:rPr lang="ja-JP" altLang="en-US" dirty="0"/>
              <a:t>モノや建物の近代的図面を使った設計手法の確立には</a:t>
            </a:r>
            <a:r>
              <a:rPr lang="en-US" altLang="ja-JP" dirty="0"/>
              <a:t>100</a:t>
            </a:r>
            <a:r>
              <a:rPr lang="ja-JP" altLang="en-US" dirty="0"/>
              <a:t>年以上かかっています。デジタル社会の設計手法の検討にも時間が必要です。</a:t>
            </a:r>
            <a:endParaRPr kumimoji="1" lang="en-US" altLang="ja-JP" dirty="0"/>
          </a:p>
          <a:p>
            <a:endParaRPr lang="en-US" altLang="ja-JP" dirty="0"/>
          </a:p>
          <a:p>
            <a:r>
              <a:rPr kumimoji="1" lang="ja-JP" altLang="en-US" dirty="0"/>
              <a:t>常に現場に合わせていくには利用者からのフィードバックが必要になります。利用者意見収集の仕組みを作り、</a:t>
            </a:r>
            <a:r>
              <a:rPr kumimoji="1" lang="en-US" altLang="ja-JP" dirty="0"/>
              <a:t>GIF</a:t>
            </a:r>
            <a:r>
              <a:rPr kumimoji="1" lang="ja-JP" altLang="en-US" dirty="0"/>
              <a:t>に反映をしていく予定です。</a:t>
            </a:r>
          </a:p>
        </p:txBody>
      </p:sp>
      <p:sp>
        <p:nvSpPr>
          <p:cNvPr id="3" name="タイトル 2">
            <a:extLst>
              <a:ext uri="{FF2B5EF4-FFF2-40B4-BE49-F238E27FC236}">
                <a16:creationId xmlns:a16="http://schemas.microsoft.com/office/drawing/2014/main" id="{4FCD4D8E-B632-4D65-B3E1-D5B96D9D4F24}"/>
              </a:ext>
            </a:extLst>
          </p:cNvPr>
          <p:cNvSpPr>
            <a:spLocks noGrp="1"/>
          </p:cNvSpPr>
          <p:nvPr>
            <p:ph type="title"/>
          </p:nvPr>
        </p:nvSpPr>
        <p:spPr/>
        <p:txBody>
          <a:bodyPr/>
          <a:lstStyle/>
          <a:p>
            <a:r>
              <a:rPr kumimoji="1" lang="en-US" altLang="ja-JP" dirty="0"/>
              <a:t>GIF</a:t>
            </a:r>
            <a:r>
              <a:rPr kumimoji="1" lang="ja-JP" altLang="en-US" dirty="0"/>
              <a:t>は成長し続けます</a:t>
            </a:r>
          </a:p>
        </p:txBody>
      </p:sp>
      <p:sp>
        <p:nvSpPr>
          <p:cNvPr id="4" name="スライド番号プレースホルダー 3">
            <a:extLst>
              <a:ext uri="{FF2B5EF4-FFF2-40B4-BE49-F238E27FC236}">
                <a16:creationId xmlns:a16="http://schemas.microsoft.com/office/drawing/2014/main" id="{06E2410D-DB7B-4672-B776-4F10CA6CE576}"/>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8608169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4496F5BB-CEF5-4EE7-9A44-D4C0D57CEB88}"/>
              </a:ext>
            </a:extLst>
          </p:cNvPr>
          <p:cNvSpPr>
            <a:spLocks noGrp="1"/>
          </p:cNvSpPr>
          <p:nvPr>
            <p:ph type="title"/>
          </p:nvPr>
        </p:nvSpPr>
        <p:spPr>
          <a:xfrm>
            <a:off x="838199" y="519497"/>
            <a:ext cx="11353801" cy="591252"/>
          </a:xfrm>
        </p:spPr>
        <p:txBody>
          <a:bodyPr/>
          <a:lstStyle/>
          <a:p>
            <a:r>
              <a:rPr kumimoji="1" lang="ja-JP" altLang="en-US" dirty="0"/>
              <a:t>コア・データ・モデル（追加データモデル）の使い方</a:t>
            </a:r>
          </a:p>
        </p:txBody>
      </p:sp>
      <p:sp>
        <p:nvSpPr>
          <p:cNvPr id="4" name="スライド番号プレースホルダー 3">
            <a:extLst>
              <a:ext uri="{FF2B5EF4-FFF2-40B4-BE49-F238E27FC236}">
                <a16:creationId xmlns:a16="http://schemas.microsoft.com/office/drawing/2014/main" id="{78614E9C-5E81-4266-BD7D-533845960846}"/>
              </a:ext>
            </a:extLst>
          </p:cNvPr>
          <p:cNvSpPr>
            <a:spLocks noGrp="1"/>
          </p:cNvSpPr>
          <p:nvPr>
            <p:ph type="sldNum" sz="quarter" idx="4"/>
          </p:nvPr>
        </p:nvSpPr>
        <p:spPr/>
        <p:txBody>
          <a:bodyPr/>
          <a:lstStyle/>
          <a:p>
            <a:fld id="{DFD4F317-19D0-4848-B5EB-5B174DBE8CF9}" type="slidenum">
              <a:rPr lang="ja-JP" altLang="en-US" smtClean="0"/>
              <a:pPr/>
              <a:t>40</a:t>
            </a:fld>
            <a:endParaRPr lang="ja-JP" altLang="en-US"/>
          </a:p>
        </p:txBody>
      </p:sp>
      <p:pic>
        <p:nvPicPr>
          <p:cNvPr id="6" name="図 5">
            <a:extLst>
              <a:ext uri="{FF2B5EF4-FFF2-40B4-BE49-F238E27FC236}">
                <a16:creationId xmlns:a16="http://schemas.microsoft.com/office/drawing/2014/main" id="{29CA5F83-35CD-4314-9911-52946CCDA01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383719" y="1444079"/>
            <a:ext cx="5752925" cy="5242310"/>
          </a:xfrm>
          <a:prstGeom prst="rect">
            <a:avLst/>
          </a:prstGeom>
        </p:spPr>
      </p:pic>
      <p:sp>
        <p:nvSpPr>
          <p:cNvPr id="7" name="正方形/長方形 6">
            <a:extLst>
              <a:ext uri="{FF2B5EF4-FFF2-40B4-BE49-F238E27FC236}">
                <a16:creationId xmlns:a16="http://schemas.microsoft.com/office/drawing/2014/main" id="{926FAE58-1ECC-45A8-AD48-0B641C983C23}"/>
              </a:ext>
            </a:extLst>
          </p:cNvPr>
          <p:cNvSpPr/>
          <p:nvPr/>
        </p:nvSpPr>
        <p:spPr>
          <a:xfrm>
            <a:off x="216250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施設</a:t>
            </a:r>
            <a:endParaRPr kumimoji="1" lang="en-US" altLang="ja-JP" dirty="0">
              <a:solidFill>
                <a:schemeClr val="tx1"/>
              </a:solidFill>
            </a:endParaRPr>
          </a:p>
          <a:p>
            <a:pPr algn="ctr"/>
            <a:r>
              <a:rPr kumimoji="1" lang="ja-JP" altLang="en-US" dirty="0">
                <a:solidFill>
                  <a:schemeClr val="tx1"/>
                </a:solidFill>
              </a:rPr>
              <a:t>データ</a:t>
            </a:r>
          </a:p>
        </p:txBody>
      </p:sp>
      <p:sp>
        <p:nvSpPr>
          <p:cNvPr id="8" name="正方形/長方形 7">
            <a:extLst>
              <a:ext uri="{FF2B5EF4-FFF2-40B4-BE49-F238E27FC236}">
                <a16:creationId xmlns:a16="http://schemas.microsoft.com/office/drawing/2014/main" id="{96645901-5477-4D72-87F9-A7FACDF25354}"/>
              </a:ext>
            </a:extLst>
          </p:cNvPr>
          <p:cNvSpPr/>
          <p:nvPr/>
        </p:nvSpPr>
        <p:spPr>
          <a:xfrm>
            <a:off x="216250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sp>
        <p:nvSpPr>
          <p:cNvPr id="9" name="正方形/長方形 8">
            <a:extLst>
              <a:ext uri="{FF2B5EF4-FFF2-40B4-BE49-F238E27FC236}">
                <a16:creationId xmlns:a16="http://schemas.microsoft.com/office/drawing/2014/main" id="{E6B81E7F-7353-4775-AB37-576A7FFDB45D}"/>
              </a:ext>
            </a:extLst>
          </p:cNvPr>
          <p:cNvSpPr/>
          <p:nvPr/>
        </p:nvSpPr>
        <p:spPr>
          <a:xfrm>
            <a:off x="3828391" y="3796139"/>
            <a:ext cx="1492469" cy="13978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イベントデータ</a:t>
            </a:r>
          </a:p>
        </p:txBody>
      </p:sp>
      <p:sp>
        <p:nvSpPr>
          <p:cNvPr id="10" name="正方形/長方形 9">
            <a:extLst>
              <a:ext uri="{FF2B5EF4-FFF2-40B4-BE49-F238E27FC236}">
                <a16:creationId xmlns:a16="http://schemas.microsoft.com/office/drawing/2014/main" id="{5F10D7CD-7277-4DFC-BA0D-06BD5A272728}"/>
              </a:ext>
            </a:extLst>
          </p:cNvPr>
          <p:cNvSpPr/>
          <p:nvPr/>
        </p:nvSpPr>
        <p:spPr>
          <a:xfrm>
            <a:off x="3828391" y="5251825"/>
            <a:ext cx="1492469" cy="572814"/>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子育て支援情報</a:t>
            </a:r>
          </a:p>
        </p:txBody>
      </p:sp>
      <p:pic>
        <p:nvPicPr>
          <p:cNvPr id="13" name="コンテンツ プレースホルダー 11" descr="2 人の子供がいる家族 単色塗りつぶし">
            <a:extLst>
              <a:ext uri="{FF2B5EF4-FFF2-40B4-BE49-F238E27FC236}">
                <a16:creationId xmlns:a16="http://schemas.microsoft.com/office/drawing/2014/main" id="{2A86C387-E307-4938-AA06-A338D4C115E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8024" y="5799456"/>
            <a:ext cx="1195995" cy="1195995"/>
          </a:xfrm>
          <a:prstGeom prst="rect">
            <a:avLst/>
          </a:prstGeom>
        </p:spPr>
      </p:pic>
      <p:sp>
        <p:nvSpPr>
          <p:cNvPr id="15" name="コンテンツ プレースホルダー 14">
            <a:extLst>
              <a:ext uri="{FF2B5EF4-FFF2-40B4-BE49-F238E27FC236}">
                <a16:creationId xmlns:a16="http://schemas.microsoft.com/office/drawing/2014/main" id="{73DADC75-FD15-4D80-8305-1547D569F4D3}"/>
              </a:ext>
            </a:extLst>
          </p:cNvPr>
          <p:cNvSpPr>
            <a:spLocks noGrp="1"/>
          </p:cNvSpPr>
          <p:nvPr>
            <p:ph idx="1"/>
          </p:nvPr>
        </p:nvSpPr>
        <p:spPr>
          <a:xfrm>
            <a:off x="55357" y="1371241"/>
            <a:ext cx="6040644" cy="730828"/>
          </a:xfrm>
        </p:spPr>
        <p:txBody>
          <a:bodyPr/>
          <a:lstStyle/>
          <a:p>
            <a:r>
              <a:rPr lang="ja-JP" altLang="en-US" sz="2400" dirty="0"/>
              <a:t>設計者は、収集すべきデータ項目がすぐにわかります。</a:t>
            </a:r>
            <a:endParaRPr lang="en-US" altLang="ja-JP" sz="2400" dirty="0"/>
          </a:p>
          <a:p>
            <a:r>
              <a:rPr lang="ja-JP" altLang="en-US" sz="2400" dirty="0"/>
              <a:t>サービス提供者は、利用者にわかりやすく案内することができます。</a:t>
            </a:r>
            <a:endParaRPr lang="en-US" altLang="ja-JP" sz="2400" dirty="0"/>
          </a:p>
          <a:p>
            <a:r>
              <a:rPr lang="ja-JP" altLang="en-US" sz="2400" dirty="0"/>
              <a:t>利用者は、様々な施設やイベント情報を一覧性をもって情報の収集ができます。</a:t>
            </a:r>
          </a:p>
        </p:txBody>
      </p:sp>
      <p:sp>
        <p:nvSpPr>
          <p:cNvPr id="16" name="矢印: 上 15">
            <a:extLst>
              <a:ext uri="{FF2B5EF4-FFF2-40B4-BE49-F238E27FC236}">
                <a16:creationId xmlns:a16="http://schemas.microsoft.com/office/drawing/2014/main" id="{743612E7-4720-49B5-957C-18BD996B6E0C}"/>
              </a:ext>
            </a:extLst>
          </p:cNvPr>
          <p:cNvSpPr/>
          <p:nvPr/>
        </p:nvSpPr>
        <p:spPr>
          <a:xfrm rot="2731669">
            <a:off x="2485260" y="5973286"/>
            <a:ext cx="462455" cy="304800"/>
          </a:xfrm>
          <a:prstGeom prst="up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コネクタ 17">
            <a:extLst>
              <a:ext uri="{FF2B5EF4-FFF2-40B4-BE49-F238E27FC236}">
                <a16:creationId xmlns:a16="http://schemas.microsoft.com/office/drawing/2014/main" id="{B1561311-8B45-43DF-8CCC-DA41C03D21C5}"/>
              </a:ext>
            </a:extLst>
          </p:cNvPr>
          <p:cNvCxnSpPr>
            <a:cxnSpLocks/>
          </p:cNvCxnSpPr>
          <p:nvPr/>
        </p:nvCxnSpPr>
        <p:spPr>
          <a:xfrm flipH="1">
            <a:off x="5307065" y="1681655"/>
            <a:ext cx="1104245" cy="359639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2B993C8D-41A9-4360-A538-59F839FF1100}"/>
              </a:ext>
            </a:extLst>
          </p:cNvPr>
          <p:cNvCxnSpPr>
            <a:cxnSpLocks/>
          </p:cNvCxnSpPr>
          <p:nvPr/>
        </p:nvCxnSpPr>
        <p:spPr>
          <a:xfrm>
            <a:off x="5320860" y="5799456"/>
            <a:ext cx="1062859" cy="78834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907350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441037" y="1251173"/>
            <a:ext cx="11353800" cy="992131"/>
          </a:xfrm>
        </p:spPr>
        <p:txBody>
          <a:bodyPr/>
          <a:lstStyle/>
          <a:p>
            <a:r>
              <a:rPr kumimoji="1" lang="ja-JP" altLang="en-US" b="1" dirty="0"/>
              <a:t>参照モデル</a:t>
            </a:r>
            <a:r>
              <a:rPr kumimoji="1" lang="ja-JP" altLang="en-US" dirty="0"/>
              <a:t>なので、必要な部分を</a:t>
            </a:r>
            <a:r>
              <a:rPr kumimoji="1" lang="ja-JP" altLang="en-US" b="1" dirty="0"/>
              <a:t>選択</a:t>
            </a:r>
            <a:r>
              <a:rPr kumimoji="1" lang="ja-JP" altLang="en-US" dirty="0"/>
              <a:t>して使ったり、</a:t>
            </a:r>
            <a:r>
              <a:rPr kumimoji="1" lang="ja-JP" altLang="en-US" b="1" dirty="0"/>
              <a:t>独自拡張</a:t>
            </a:r>
            <a:r>
              <a:rPr kumimoji="1" lang="ja-JP" altLang="en-US" dirty="0"/>
              <a:t>したり、柔軟に活用できます。</a:t>
            </a:r>
            <a:endParaRPr kumimoji="1" lang="en-US" altLang="ja-JP" dirty="0"/>
          </a:p>
          <a:p>
            <a:pPr lvl="1"/>
            <a:r>
              <a:rPr lang="ja-JP" altLang="en-US" dirty="0"/>
              <a:t>基本部分は同じなので、部分利用や拡張していても情報効果交換が容易です</a:t>
            </a:r>
            <a:endParaRPr kumimoji="1" lang="ja-JP" altLang="en-US" dirty="0"/>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参照データモデルの基本的な利用方法１</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a:xfrm>
            <a:off x="8972463" y="6264992"/>
            <a:ext cx="2743200" cy="365125"/>
          </a:xfrm>
        </p:spPr>
        <p:txBody>
          <a:bodyPr/>
          <a:lstStyle/>
          <a:p>
            <a:fld id="{DFD4F317-19D0-4848-B5EB-5B174DBE8CF9}" type="slidenum">
              <a:rPr lang="ja-JP" altLang="en-US" smtClean="0"/>
              <a:pPr/>
              <a:t>41</a:t>
            </a:fld>
            <a:endParaRPr lang="ja-JP" altLang="en-US"/>
          </a:p>
        </p:txBody>
      </p:sp>
      <p:pic>
        <p:nvPicPr>
          <p:cNvPr id="5" name="図 4">
            <a:extLst>
              <a:ext uri="{FF2B5EF4-FFF2-40B4-BE49-F238E27FC236}">
                <a16:creationId xmlns:a16="http://schemas.microsoft.com/office/drawing/2014/main" id="{5ECC7790-BF41-45C7-A43B-7B7A7AFB9E6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090548" y="3040344"/>
            <a:ext cx="2245538" cy="3168352"/>
          </a:xfrm>
          <a:prstGeom prst="rect">
            <a:avLst/>
          </a:prstGeom>
        </p:spPr>
      </p:pic>
      <p:sp>
        <p:nvSpPr>
          <p:cNvPr id="6" name="テキスト ボックス 4">
            <a:extLst>
              <a:ext uri="{FF2B5EF4-FFF2-40B4-BE49-F238E27FC236}">
                <a16:creationId xmlns:a16="http://schemas.microsoft.com/office/drawing/2014/main" id="{32B19106-EF1B-4D44-BE85-20D5689903C9}"/>
              </a:ext>
            </a:extLst>
          </p:cNvPr>
          <p:cNvSpPr txBox="1"/>
          <p:nvPr/>
        </p:nvSpPr>
        <p:spPr bwMode="auto">
          <a:xfrm>
            <a:off x="1810628" y="2835437"/>
            <a:ext cx="829004"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dirty="0"/>
              <a:t>今まで</a:t>
            </a:r>
          </a:p>
        </p:txBody>
      </p:sp>
      <p:pic>
        <p:nvPicPr>
          <p:cNvPr id="7" name="図 6">
            <a:extLst>
              <a:ext uri="{FF2B5EF4-FFF2-40B4-BE49-F238E27FC236}">
                <a16:creationId xmlns:a16="http://schemas.microsoft.com/office/drawing/2014/main" id="{A404302F-7644-4623-A699-7DFE1B6D5A86}"/>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35916" y="3152630"/>
            <a:ext cx="3303121" cy="2973183"/>
          </a:xfrm>
          <a:prstGeom prst="rect">
            <a:avLst/>
          </a:prstGeom>
        </p:spPr>
      </p:pic>
      <p:sp>
        <p:nvSpPr>
          <p:cNvPr id="8" name="テキスト ボックス 6">
            <a:extLst>
              <a:ext uri="{FF2B5EF4-FFF2-40B4-BE49-F238E27FC236}">
                <a16:creationId xmlns:a16="http://schemas.microsoft.com/office/drawing/2014/main" id="{5CFC4611-FF84-4E1F-811A-9EC5FC9A3439}"/>
              </a:ext>
            </a:extLst>
          </p:cNvPr>
          <p:cNvSpPr txBox="1"/>
          <p:nvPr/>
        </p:nvSpPr>
        <p:spPr bwMode="auto">
          <a:xfrm>
            <a:off x="4818097" y="2558439"/>
            <a:ext cx="1338759" cy="646298"/>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a:t>GIF</a:t>
            </a:r>
          </a:p>
          <a:p>
            <a:pPr algn="ctr"/>
            <a:r>
              <a:rPr kumimoji="1" lang="ja-JP" altLang="en-US" dirty="0"/>
              <a:t>参照モデル</a:t>
            </a:r>
          </a:p>
        </p:txBody>
      </p:sp>
      <p:sp>
        <p:nvSpPr>
          <p:cNvPr id="9" name="右矢印 7">
            <a:extLst>
              <a:ext uri="{FF2B5EF4-FFF2-40B4-BE49-F238E27FC236}">
                <a16:creationId xmlns:a16="http://schemas.microsoft.com/office/drawing/2014/main" id="{7C062F9F-5AFA-49EB-8CD8-B05A8C4E9BDC}"/>
              </a:ext>
            </a:extLst>
          </p:cNvPr>
          <p:cNvSpPr/>
          <p:nvPr/>
        </p:nvSpPr>
        <p:spPr>
          <a:xfrm>
            <a:off x="3547884" y="4048456"/>
            <a:ext cx="288032" cy="108012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kumimoji="1" lang="ja-JP" altLang="en-US"/>
          </a:p>
        </p:txBody>
      </p:sp>
      <p:pic>
        <p:nvPicPr>
          <p:cNvPr id="10" name="図 9">
            <a:extLst>
              <a:ext uri="{FF2B5EF4-FFF2-40B4-BE49-F238E27FC236}">
                <a16:creationId xmlns:a16="http://schemas.microsoft.com/office/drawing/2014/main" id="{03C14127-C13F-4AB7-A10F-35A4BC16E415}"/>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7303032" y="2783330"/>
            <a:ext cx="3985990" cy="3703859"/>
          </a:xfrm>
          <a:prstGeom prst="rect">
            <a:avLst/>
          </a:prstGeom>
          <a:solidFill>
            <a:schemeClr val="bg1"/>
          </a:solidFill>
        </p:spPr>
      </p:pic>
      <p:sp>
        <p:nvSpPr>
          <p:cNvPr id="11" name="テキスト ボックス 6">
            <a:extLst>
              <a:ext uri="{FF2B5EF4-FFF2-40B4-BE49-F238E27FC236}">
                <a16:creationId xmlns:a16="http://schemas.microsoft.com/office/drawing/2014/main" id="{C388DD05-B29A-4790-9D7F-BAFD85E372AA}"/>
              </a:ext>
            </a:extLst>
          </p:cNvPr>
          <p:cNvSpPr txBox="1"/>
          <p:nvPr/>
        </p:nvSpPr>
        <p:spPr bwMode="auto">
          <a:xfrm>
            <a:off x="3783835" y="6114456"/>
            <a:ext cx="3457632" cy="738631"/>
          </a:xfrm>
          <a:prstGeom prst="rect">
            <a:avLst/>
          </a:prstGeom>
          <a:noFill/>
          <a:ln w="9525" algn="ctr">
            <a:noFill/>
            <a:miter lim="800000"/>
            <a:headEnd/>
            <a:tailEnd/>
          </a:ln>
          <a:effectLst/>
        </p:spPr>
        <p:txBody>
          <a:bodyPr wrap="squar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1400" dirty="0"/>
              <a:t>パーツを組み合わせてモデル（ひな形）を作っている。</a:t>
            </a:r>
            <a:endParaRPr kumimoji="1" lang="en-US" altLang="ja-JP" sz="1400" dirty="0"/>
          </a:p>
          <a:p>
            <a:r>
              <a:rPr kumimoji="1" lang="ja-JP" altLang="en-US" sz="1400" dirty="0"/>
              <a:t>基本形なのでたくさんの項目がある。</a:t>
            </a:r>
          </a:p>
        </p:txBody>
      </p:sp>
      <p:sp>
        <p:nvSpPr>
          <p:cNvPr id="12" name="テキスト ボックス 6">
            <a:extLst>
              <a:ext uri="{FF2B5EF4-FFF2-40B4-BE49-F238E27FC236}">
                <a16:creationId xmlns:a16="http://schemas.microsoft.com/office/drawing/2014/main" id="{4EBC9560-9ECC-4B8E-BF17-CB9587847FDE}"/>
              </a:ext>
            </a:extLst>
          </p:cNvPr>
          <p:cNvSpPr txBox="1"/>
          <p:nvPr/>
        </p:nvSpPr>
        <p:spPr bwMode="auto">
          <a:xfrm>
            <a:off x="8795457" y="2425741"/>
            <a:ext cx="1338759" cy="369300"/>
          </a:xfrm>
          <a:prstGeom prst="rect">
            <a:avLst/>
          </a:prstGeom>
          <a:noFill/>
          <a:ln w="9525" algn="ctr">
            <a:noFill/>
            <a:miter lim="800000"/>
            <a:headEnd/>
            <a:tailEnd/>
          </a:ln>
          <a:effectLst/>
        </p:spPr>
        <p:txBody>
          <a:bodyPr wrap="none" lIns="91406" tIns="45704" rIns="91406" bIns="45704"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ja-JP" altLang="en-US" dirty="0"/>
              <a:t>実際の利用</a:t>
            </a:r>
          </a:p>
        </p:txBody>
      </p:sp>
      <p:sp>
        <p:nvSpPr>
          <p:cNvPr id="13" name="テキスト ボックス 12">
            <a:extLst>
              <a:ext uri="{FF2B5EF4-FFF2-40B4-BE49-F238E27FC236}">
                <a16:creationId xmlns:a16="http://schemas.microsoft.com/office/drawing/2014/main" id="{8F48AF86-0F8D-4484-A107-01E8A1237A7F}"/>
              </a:ext>
            </a:extLst>
          </p:cNvPr>
          <p:cNvSpPr txBox="1"/>
          <p:nvPr/>
        </p:nvSpPr>
        <p:spPr>
          <a:xfrm>
            <a:off x="7731215" y="4146608"/>
            <a:ext cx="1064242" cy="307777"/>
          </a:xfrm>
          <a:prstGeom prst="rect">
            <a:avLst/>
          </a:prstGeom>
          <a:solidFill>
            <a:schemeClr val="bg1"/>
          </a:solidFill>
        </p:spPr>
        <p:txBody>
          <a:bodyPr wrap="square" rtlCol="0">
            <a:spAutoFit/>
          </a:bodyPr>
          <a:lstStyle/>
          <a:p>
            <a:r>
              <a:rPr kumimoji="1" lang="ja-JP" altLang="en-US" sz="1400" dirty="0"/>
              <a:t>部分利用</a:t>
            </a:r>
          </a:p>
        </p:txBody>
      </p:sp>
      <p:sp>
        <p:nvSpPr>
          <p:cNvPr id="14" name="テキスト ボックス 13">
            <a:extLst>
              <a:ext uri="{FF2B5EF4-FFF2-40B4-BE49-F238E27FC236}">
                <a16:creationId xmlns:a16="http://schemas.microsoft.com/office/drawing/2014/main" id="{768B98CA-1C29-46FA-81E1-8F0C95BF984C}"/>
              </a:ext>
            </a:extLst>
          </p:cNvPr>
          <p:cNvSpPr txBox="1"/>
          <p:nvPr/>
        </p:nvSpPr>
        <p:spPr>
          <a:xfrm>
            <a:off x="7753472" y="4704299"/>
            <a:ext cx="2225995" cy="307777"/>
          </a:xfrm>
          <a:prstGeom prst="rect">
            <a:avLst/>
          </a:prstGeom>
          <a:solidFill>
            <a:schemeClr val="bg1"/>
          </a:solidFill>
        </p:spPr>
        <p:txBody>
          <a:bodyPr wrap="square" rtlCol="0">
            <a:spAutoFit/>
          </a:bodyPr>
          <a:lstStyle/>
          <a:p>
            <a:r>
              <a:rPr kumimoji="1" lang="ja-JP" altLang="en-US" sz="1400" dirty="0"/>
              <a:t>独自データ項目の拡張</a:t>
            </a:r>
          </a:p>
        </p:txBody>
      </p:sp>
    </p:spTree>
    <p:extLst>
      <p:ext uri="{BB962C8B-B14F-4D97-AF65-F5344CB8AC3E}">
        <p14:creationId xmlns:p14="http://schemas.microsoft.com/office/powerpoint/2010/main" val="42600083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210956-5F16-43E2-A667-D66581D3D46A}"/>
              </a:ext>
            </a:extLst>
          </p:cNvPr>
          <p:cNvSpPr>
            <a:spLocks noGrp="1"/>
          </p:cNvSpPr>
          <p:nvPr>
            <p:ph idx="1"/>
          </p:nvPr>
        </p:nvSpPr>
        <p:spPr>
          <a:xfrm>
            <a:off x="838200" y="1371241"/>
            <a:ext cx="10515600" cy="992131"/>
          </a:xfrm>
        </p:spPr>
        <p:txBody>
          <a:bodyPr/>
          <a:lstStyle/>
          <a:p>
            <a:r>
              <a:rPr kumimoji="1" lang="ja-JP" altLang="en-US" dirty="0"/>
              <a:t>既存システム内は従来のままで、インタフェース変換で対応することも可能です。</a:t>
            </a:r>
          </a:p>
        </p:txBody>
      </p:sp>
      <p:sp>
        <p:nvSpPr>
          <p:cNvPr id="3" name="タイトル 2">
            <a:extLst>
              <a:ext uri="{FF2B5EF4-FFF2-40B4-BE49-F238E27FC236}">
                <a16:creationId xmlns:a16="http://schemas.microsoft.com/office/drawing/2014/main" id="{E890B9F2-7D15-4981-9843-E725BE27AFF4}"/>
              </a:ext>
            </a:extLst>
          </p:cNvPr>
          <p:cNvSpPr>
            <a:spLocks noGrp="1"/>
          </p:cNvSpPr>
          <p:nvPr>
            <p:ph type="title"/>
          </p:nvPr>
        </p:nvSpPr>
        <p:spPr/>
        <p:txBody>
          <a:bodyPr/>
          <a:lstStyle/>
          <a:p>
            <a:r>
              <a:rPr kumimoji="1" lang="ja-JP" altLang="en-US" dirty="0"/>
              <a:t>参照データモデルの基本的な利用方法２</a:t>
            </a:r>
          </a:p>
        </p:txBody>
      </p:sp>
      <p:sp>
        <p:nvSpPr>
          <p:cNvPr id="4" name="スライド番号プレースホルダー 3">
            <a:extLst>
              <a:ext uri="{FF2B5EF4-FFF2-40B4-BE49-F238E27FC236}">
                <a16:creationId xmlns:a16="http://schemas.microsoft.com/office/drawing/2014/main" id="{4B417236-8374-494C-84F4-89B78880BC3C}"/>
              </a:ext>
            </a:extLst>
          </p:cNvPr>
          <p:cNvSpPr>
            <a:spLocks noGrp="1"/>
          </p:cNvSpPr>
          <p:nvPr>
            <p:ph type="sldNum" sz="quarter" idx="4"/>
          </p:nvPr>
        </p:nvSpPr>
        <p:spPr/>
        <p:txBody>
          <a:bodyPr/>
          <a:lstStyle/>
          <a:p>
            <a:fld id="{DFD4F317-19D0-4848-B5EB-5B174DBE8CF9}" type="slidenum">
              <a:rPr lang="ja-JP" altLang="en-US" smtClean="0"/>
              <a:pPr/>
              <a:t>42</a:t>
            </a:fld>
            <a:endParaRPr lang="ja-JP" altLang="en-US"/>
          </a:p>
        </p:txBody>
      </p:sp>
      <p:sp>
        <p:nvSpPr>
          <p:cNvPr id="11" name="テキスト ボックス 10">
            <a:extLst>
              <a:ext uri="{FF2B5EF4-FFF2-40B4-BE49-F238E27FC236}">
                <a16:creationId xmlns:a16="http://schemas.microsoft.com/office/drawing/2014/main" id="{56CA9E33-F062-4957-B3FD-3415504C28A3}"/>
              </a:ext>
            </a:extLst>
          </p:cNvPr>
          <p:cNvSpPr txBox="1"/>
          <p:nvPr/>
        </p:nvSpPr>
        <p:spPr>
          <a:xfrm>
            <a:off x="2264899" y="2298648"/>
            <a:ext cx="1569660" cy="369332"/>
          </a:xfrm>
          <a:prstGeom prst="rect">
            <a:avLst/>
          </a:prstGeom>
          <a:noFill/>
        </p:spPr>
        <p:txBody>
          <a:bodyPr wrap="none" rtlCol="0">
            <a:spAutoFit/>
          </a:bodyPr>
          <a:lstStyle/>
          <a:p>
            <a:r>
              <a:rPr kumimoji="1" lang="ja-JP" altLang="en-US" dirty="0"/>
              <a:t>既存システム</a:t>
            </a:r>
          </a:p>
        </p:txBody>
      </p:sp>
      <p:sp>
        <p:nvSpPr>
          <p:cNvPr id="12" name="テキスト ボックス 11">
            <a:extLst>
              <a:ext uri="{FF2B5EF4-FFF2-40B4-BE49-F238E27FC236}">
                <a16:creationId xmlns:a16="http://schemas.microsoft.com/office/drawing/2014/main" id="{E35B57F0-9432-4B14-AF51-27F6FD6AAD9C}"/>
              </a:ext>
            </a:extLst>
          </p:cNvPr>
          <p:cNvSpPr txBox="1"/>
          <p:nvPr/>
        </p:nvSpPr>
        <p:spPr>
          <a:xfrm>
            <a:off x="2264899" y="2704229"/>
            <a:ext cx="877163" cy="923330"/>
          </a:xfrm>
          <a:prstGeom prst="rect">
            <a:avLst/>
          </a:prstGeom>
          <a:noFill/>
        </p:spPr>
        <p:txBody>
          <a:bodyPr wrap="none" rtlCol="0">
            <a:spAutoFit/>
          </a:bodyPr>
          <a:lstStyle/>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３不明</a:t>
            </a:r>
            <a:endParaRPr kumimoji="1" lang="en-US" altLang="ja-JP" dirty="0"/>
          </a:p>
        </p:txBody>
      </p:sp>
      <p:sp>
        <p:nvSpPr>
          <p:cNvPr id="13" name="テキスト ボックス 12">
            <a:extLst>
              <a:ext uri="{FF2B5EF4-FFF2-40B4-BE49-F238E27FC236}">
                <a16:creationId xmlns:a16="http://schemas.microsoft.com/office/drawing/2014/main" id="{A5398AB9-2C7B-4F56-9D8F-5EAC6CD915E4}"/>
              </a:ext>
            </a:extLst>
          </p:cNvPr>
          <p:cNvSpPr txBox="1"/>
          <p:nvPr/>
        </p:nvSpPr>
        <p:spPr>
          <a:xfrm>
            <a:off x="5045553" y="2085503"/>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14" name="テキスト ボックス 13">
            <a:extLst>
              <a:ext uri="{FF2B5EF4-FFF2-40B4-BE49-F238E27FC236}">
                <a16:creationId xmlns:a16="http://schemas.microsoft.com/office/drawing/2014/main" id="{8722100F-9CFF-4A24-9EBC-E0F81E804590}"/>
              </a:ext>
            </a:extLst>
          </p:cNvPr>
          <p:cNvSpPr txBox="1"/>
          <p:nvPr/>
        </p:nvSpPr>
        <p:spPr>
          <a:xfrm>
            <a:off x="4991685"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15" name="正方形/長方形 14">
            <a:extLst>
              <a:ext uri="{FF2B5EF4-FFF2-40B4-BE49-F238E27FC236}">
                <a16:creationId xmlns:a16="http://schemas.microsoft.com/office/drawing/2014/main" id="{0F658206-6AC6-487F-A40C-96ABB1AA03A3}"/>
              </a:ext>
            </a:extLst>
          </p:cNvPr>
          <p:cNvSpPr/>
          <p:nvPr/>
        </p:nvSpPr>
        <p:spPr>
          <a:xfrm>
            <a:off x="1730330" y="2667980"/>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7193B03C-1DBF-452D-843D-D50B2E709DAB}"/>
              </a:ext>
            </a:extLst>
          </p:cNvPr>
          <p:cNvSpPr/>
          <p:nvPr/>
        </p:nvSpPr>
        <p:spPr>
          <a:xfrm>
            <a:off x="4963604"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 name="直線矢印コネクタ 17">
            <a:extLst>
              <a:ext uri="{FF2B5EF4-FFF2-40B4-BE49-F238E27FC236}">
                <a16:creationId xmlns:a16="http://schemas.microsoft.com/office/drawing/2014/main" id="{003A1AB8-BD41-4C97-BCE5-24ACAF473717}"/>
              </a:ext>
            </a:extLst>
          </p:cNvPr>
          <p:cNvCxnSpPr/>
          <p:nvPr/>
        </p:nvCxnSpPr>
        <p:spPr>
          <a:xfrm>
            <a:off x="3142062" y="2869937"/>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BFD9C6A7-8BD0-484E-9C6F-065DFBF08557}"/>
              </a:ext>
            </a:extLst>
          </p:cNvPr>
          <p:cNvCxnSpPr/>
          <p:nvPr/>
        </p:nvCxnSpPr>
        <p:spPr>
          <a:xfrm>
            <a:off x="3142061" y="3119962"/>
            <a:ext cx="1962167" cy="2672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4F63B195-DD8C-4EDC-B4F2-58F240D3230E}"/>
              </a:ext>
            </a:extLst>
          </p:cNvPr>
          <p:cNvCxnSpPr>
            <a:cxnSpLocks/>
          </p:cNvCxnSpPr>
          <p:nvPr/>
        </p:nvCxnSpPr>
        <p:spPr>
          <a:xfrm flipV="1">
            <a:off x="3170143" y="2922368"/>
            <a:ext cx="1934085" cy="4648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9C049F34-27CB-4A38-897F-5D237796FD29}"/>
              </a:ext>
            </a:extLst>
          </p:cNvPr>
          <p:cNvSpPr txBox="1"/>
          <p:nvPr/>
        </p:nvSpPr>
        <p:spPr>
          <a:xfrm>
            <a:off x="7607916" y="2298648"/>
            <a:ext cx="1800493" cy="369332"/>
          </a:xfrm>
          <a:prstGeom prst="rect">
            <a:avLst/>
          </a:prstGeom>
          <a:noFill/>
        </p:spPr>
        <p:txBody>
          <a:bodyPr wrap="none" rtlCol="0">
            <a:spAutoFit/>
          </a:bodyPr>
          <a:lstStyle/>
          <a:p>
            <a:r>
              <a:rPr kumimoji="1" lang="ja-JP" altLang="en-US" dirty="0"/>
              <a:t>連携先システム</a:t>
            </a:r>
          </a:p>
        </p:txBody>
      </p:sp>
      <p:sp>
        <p:nvSpPr>
          <p:cNvPr id="26" name="テキスト ボックス 25">
            <a:extLst>
              <a:ext uri="{FF2B5EF4-FFF2-40B4-BE49-F238E27FC236}">
                <a16:creationId xmlns:a16="http://schemas.microsoft.com/office/drawing/2014/main" id="{766BA694-CB6A-4C19-A408-868052A3D961}"/>
              </a:ext>
            </a:extLst>
          </p:cNvPr>
          <p:cNvSpPr txBox="1"/>
          <p:nvPr/>
        </p:nvSpPr>
        <p:spPr>
          <a:xfrm>
            <a:off x="7734452" y="2704229"/>
            <a:ext cx="1107996" cy="1200329"/>
          </a:xfrm>
          <a:prstGeom prst="rect">
            <a:avLst/>
          </a:prstGeom>
          <a:noFill/>
        </p:spPr>
        <p:txBody>
          <a:bodyPr wrap="none" rtlCol="0">
            <a:spAutoFit/>
          </a:bodyPr>
          <a:lstStyle/>
          <a:p>
            <a:r>
              <a:rPr kumimoji="1" lang="ja-JP" altLang="en-US" dirty="0"/>
              <a:t>０不明</a:t>
            </a:r>
            <a:endParaRPr kumimoji="1" lang="en-US" altLang="ja-JP" dirty="0"/>
          </a:p>
          <a:p>
            <a:r>
              <a:rPr kumimoji="1" lang="ja-JP" altLang="en-US" dirty="0"/>
              <a:t>１男性</a:t>
            </a:r>
            <a:endParaRPr kumimoji="1" lang="en-US" altLang="ja-JP" dirty="0"/>
          </a:p>
          <a:p>
            <a:r>
              <a:rPr kumimoji="1" lang="ja-JP" altLang="en-US" dirty="0"/>
              <a:t>２女性</a:t>
            </a:r>
            <a:endParaRPr kumimoji="1" lang="en-US" altLang="ja-JP" dirty="0"/>
          </a:p>
          <a:p>
            <a:r>
              <a:rPr kumimoji="1" lang="ja-JP" altLang="en-US" dirty="0"/>
              <a:t>９適用外</a:t>
            </a:r>
            <a:endParaRPr kumimoji="1" lang="en-US" altLang="ja-JP" dirty="0"/>
          </a:p>
        </p:txBody>
      </p:sp>
      <p:sp>
        <p:nvSpPr>
          <p:cNvPr id="27" name="正方形/長方形 26">
            <a:extLst>
              <a:ext uri="{FF2B5EF4-FFF2-40B4-BE49-F238E27FC236}">
                <a16:creationId xmlns:a16="http://schemas.microsoft.com/office/drawing/2014/main" id="{13996EEB-AD41-4270-9601-93287ECBC944}"/>
              </a:ext>
            </a:extLst>
          </p:cNvPr>
          <p:cNvSpPr/>
          <p:nvPr/>
        </p:nvSpPr>
        <p:spPr>
          <a:xfrm>
            <a:off x="7706371" y="2667980"/>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3A61C40D-A5B1-4AEB-8F2C-26E0D5A1509E}"/>
              </a:ext>
            </a:extLst>
          </p:cNvPr>
          <p:cNvCxnSpPr>
            <a:cxnSpLocks/>
          </p:cNvCxnSpPr>
          <p:nvPr/>
        </p:nvCxnSpPr>
        <p:spPr>
          <a:xfrm>
            <a:off x="6078390" y="2876085"/>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直線矢印コネクタ 29">
            <a:extLst>
              <a:ext uri="{FF2B5EF4-FFF2-40B4-BE49-F238E27FC236}">
                <a16:creationId xmlns:a16="http://schemas.microsoft.com/office/drawing/2014/main" id="{DD7F40DB-81BE-445F-B917-816C017185FD}"/>
              </a:ext>
            </a:extLst>
          </p:cNvPr>
          <p:cNvCxnSpPr>
            <a:cxnSpLocks/>
          </p:cNvCxnSpPr>
          <p:nvPr/>
        </p:nvCxnSpPr>
        <p:spPr>
          <a:xfrm>
            <a:off x="6078390" y="3169164"/>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0C6E4313-9726-4BC9-BE20-7EACE50A8317}"/>
              </a:ext>
            </a:extLst>
          </p:cNvPr>
          <p:cNvCxnSpPr>
            <a:cxnSpLocks/>
          </p:cNvCxnSpPr>
          <p:nvPr/>
        </p:nvCxnSpPr>
        <p:spPr>
          <a:xfrm>
            <a:off x="6078390" y="340597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DE744BF9-2F79-4279-AB29-3F6BA960FF2F}"/>
              </a:ext>
            </a:extLst>
          </p:cNvPr>
          <p:cNvCxnSpPr>
            <a:cxnSpLocks/>
          </p:cNvCxnSpPr>
          <p:nvPr/>
        </p:nvCxnSpPr>
        <p:spPr>
          <a:xfrm>
            <a:off x="6078390" y="3699052"/>
            <a:ext cx="17573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C624A77-F272-4DC1-B77D-37FC135B27B5}"/>
              </a:ext>
            </a:extLst>
          </p:cNvPr>
          <p:cNvSpPr txBox="1"/>
          <p:nvPr/>
        </p:nvSpPr>
        <p:spPr>
          <a:xfrm>
            <a:off x="2264899" y="4608605"/>
            <a:ext cx="1569660" cy="369332"/>
          </a:xfrm>
          <a:prstGeom prst="rect">
            <a:avLst/>
          </a:prstGeom>
          <a:noFill/>
        </p:spPr>
        <p:txBody>
          <a:bodyPr wrap="none" rtlCol="0">
            <a:spAutoFit/>
          </a:bodyPr>
          <a:lstStyle/>
          <a:p>
            <a:r>
              <a:rPr kumimoji="1" lang="ja-JP" altLang="en-US" dirty="0"/>
              <a:t>既存システム</a:t>
            </a:r>
          </a:p>
        </p:txBody>
      </p:sp>
      <p:sp>
        <p:nvSpPr>
          <p:cNvPr id="35" name="テキスト ボックス 34">
            <a:extLst>
              <a:ext uri="{FF2B5EF4-FFF2-40B4-BE49-F238E27FC236}">
                <a16:creationId xmlns:a16="http://schemas.microsoft.com/office/drawing/2014/main" id="{6C3C49C2-6876-4CD9-98A1-AD37D5AF305F}"/>
              </a:ext>
            </a:extLst>
          </p:cNvPr>
          <p:cNvSpPr txBox="1"/>
          <p:nvPr/>
        </p:nvSpPr>
        <p:spPr>
          <a:xfrm>
            <a:off x="5045553" y="4395460"/>
            <a:ext cx="1338828" cy="646331"/>
          </a:xfrm>
          <a:prstGeom prst="rect">
            <a:avLst/>
          </a:prstGeom>
          <a:noFill/>
        </p:spPr>
        <p:txBody>
          <a:bodyPr wrap="none" rtlCol="0">
            <a:spAutoFit/>
          </a:bodyPr>
          <a:lstStyle/>
          <a:p>
            <a:r>
              <a:rPr kumimoji="1" lang="en-US" altLang="ja-JP" dirty="0"/>
              <a:t>GIF</a:t>
            </a:r>
            <a:r>
              <a:rPr kumimoji="1" lang="ja-JP" altLang="en-US" dirty="0"/>
              <a:t>対応</a:t>
            </a:r>
            <a:endParaRPr kumimoji="1" lang="en-US" altLang="ja-JP" dirty="0"/>
          </a:p>
          <a:p>
            <a:r>
              <a:rPr kumimoji="1" lang="ja-JP" altLang="en-US" dirty="0"/>
              <a:t>コンバータ</a:t>
            </a:r>
          </a:p>
        </p:txBody>
      </p:sp>
      <p:sp>
        <p:nvSpPr>
          <p:cNvPr id="36" name="テキスト ボックス 35">
            <a:extLst>
              <a:ext uri="{FF2B5EF4-FFF2-40B4-BE49-F238E27FC236}">
                <a16:creationId xmlns:a16="http://schemas.microsoft.com/office/drawing/2014/main" id="{6E866232-89DE-46C3-87A6-8E7F9E9DE0E4}"/>
              </a:ext>
            </a:extLst>
          </p:cNvPr>
          <p:cNvSpPr txBox="1"/>
          <p:nvPr/>
        </p:nvSpPr>
        <p:spPr>
          <a:xfrm>
            <a:off x="4991685"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37" name="正方形/長方形 36">
            <a:extLst>
              <a:ext uri="{FF2B5EF4-FFF2-40B4-BE49-F238E27FC236}">
                <a16:creationId xmlns:a16="http://schemas.microsoft.com/office/drawing/2014/main" id="{0C55474C-5CAF-4708-BF1C-703C3A4507A2}"/>
              </a:ext>
            </a:extLst>
          </p:cNvPr>
          <p:cNvSpPr/>
          <p:nvPr/>
        </p:nvSpPr>
        <p:spPr>
          <a:xfrm>
            <a:off x="1730331" y="4977937"/>
            <a:ext cx="2385811"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682D4105-6BBE-47FB-9231-5CE541CAC266}"/>
              </a:ext>
            </a:extLst>
          </p:cNvPr>
          <p:cNvSpPr/>
          <p:nvPr/>
        </p:nvSpPr>
        <p:spPr>
          <a:xfrm>
            <a:off x="4963604"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F2E056FE-CC9C-4B58-B353-666AFA09ADD6}"/>
              </a:ext>
            </a:extLst>
          </p:cNvPr>
          <p:cNvSpPr txBox="1"/>
          <p:nvPr/>
        </p:nvSpPr>
        <p:spPr>
          <a:xfrm>
            <a:off x="7607916" y="4608605"/>
            <a:ext cx="1800493" cy="369332"/>
          </a:xfrm>
          <a:prstGeom prst="rect">
            <a:avLst/>
          </a:prstGeom>
          <a:noFill/>
        </p:spPr>
        <p:txBody>
          <a:bodyPr wrap="none" rtlCol="0">
            <a:spAutoFit/>
          </a:bodyPr>
          <a:lstStyle/>
          <a:p>
            <a:r>
              <a:rPr kumimoji="1" lang="ja-JP" altLang="en-US" dirty="0"/>
              <a:t>連携先システム</a:t>
            </a:r>
          </a:p>
        </p:txBody>
      </p:sp>
      <p:sp>
        <p:nvSpPr>
          <p:cNvPr id="43" name="テキスト ボックス 42">
            <a:extLst>
              <a:ext uri="{FF2B5EF4-FFF2-40B4-BE49-F238E27FC236}">
                <a16:creationId xmlns:a16="http://schemas.microsoft.com/office/drawing/2014/main" id="{F6C5BE37-ECBE-4900-A84A-2AA99AFEF74D}"/>
              </a:ext>
            </a:extLst>
          </p:cNvPr>
          <p:cNvSpPr txBox="1"/>
          <p:nvPr/>
        </p:nvSpPr>
        <p:spPr>
          <a:xfrm>
            <a:off x="7734452" y="5014186"/>
            <a:ext cx="902811" cy="1384995"/>
          </a:xfrm>
          <a:prstGeom prst="rect">
            <a:avLst/>
          </a:prstGeom>
          <a:noFill/>
        </p:spPr>
        <p:txBody>
          <a:bodyPr wrap="none" rtlCol="0">
            <a:spAutoFit/>
          </a:bodyPr>
          <a:lstStyle/>
          <a:p>
            <a:r>
              <a:rPr kumimoji="1" lang="ja-JP" altLang="en-US" sz="1400" dirty="0"/>
              <a:t>東京都</a:t>
            </a:r>
            <a:endParaRPr kumimoji="1" lang="en-US" altLang="ja-JP" sz="1400" dirty="0"/>
          </a:p>
          <a:p>
            <a:r>
              <a:rPr kumimoji="1" lang="ja-JP" altLang="en-US" sz="1400" dirty="0"/>
              <a:t>千代田区</a:t>
            </a:r>
            <a:endParaRPr kumimoji="1" lang="en-US" altLang="ja-JP" sz="1400" dirty="0"/>
          </a:p>
          <a:p>
            <a:r>
              <a:rPr kumimoji="1" lang="ja-JP" altLang="en-US" sz="1400" dirty="0"/>
              <a:t>霞ヶ関</a:t>
            </a:r>
            <a:endParaRPr kumimoji="1" lang="en-US" altLang="ja-JP" sz="1400" dirty="0"/>
          </a:p>
          <a:p>
            <a:r>
              <a:rPr kumimoji="1" lang="en-US" altLang="ja-JP" sz="1400" dirty="0"/>
              <a:t>X-X</a:t>
            </a:r>
          </a:p>
          <a:p>
            <a:r>
              <a:rPr kumimoji="1" lang="en-US" altLang="ja-JP" sz="1400" dirty="0"/>
              <a:t>GIF</a:t>
            </a:r>
            <a:r>
              <a:rPr kumimoji="1" lang="ja-JP" altLang="en-US" sz="1400" dirty="0"/>
              <a:t>ビル</a:t>
            </a:r>
            <a:endParaRPr kumimoji="1" lang="en-US" altLang="ja-JP" sz="1400" dirty="0"/>
          </a:p>
          <a:p>
            <a:r>
              <a:rPr kumimoji="1" lang="en-US" altLang="ja-JP" sz="1400" dirty="0"/>
              <a:t>203</a:t>
            </a:r>
          </a:p>
        </p:txBody>
      </p:sp>
      <p:sp>
        <p:nvSpPr>
          <p:cNvPr id="44" name="正方形/長方形 43">
            <a:extLst>
              <a:ext uri="{FF2B5EF4-FFF2-40B4-BE49-F238E27FC236}">
                <a16:creationId xmlns:a16="http://schemas.microsoft.com/office/drawing/2014/main" id="{79C14752-2AB3-4D91-BB6B-9DDF804D65E6}"/>
              </a:ext>
            </a:extLst>
          </p:cNvPr>
          <p:cNvSpPr/>
          <p:nvPr/>
        </p:nvSpPr>
        <p:spPr>
          <a:xfrm>
            <a:off x="7706371" y="4977937"/>
            <a:ext cx="1448972" cy="14773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EBB07F1A-D650-470A-AAB8-A5B404BDDCB9}"/>
              </a:ext>
            </a:extLst>
          </p:cNvPr>
          <p:cNvSpPr txBox="1"/>
          <p:nvPr/>
        </p:nvSpPr>
        <p:spPr>
          <a:xfrm>
            <a:off x="1825330" y="5362718"/>
            <a:ext cx="2186104" cy="307777"/>
          </a:xfrm>
          <a:prstGeom prst="rect">
            <a:avLst/>
          </a:prstGeom>
          <a:noFill/>
          <a:ln>
            <a:solidFill>
              <a:schemeClr val="tx1"/>
            </a:solidFill>
          </a:ln>
        </p:spPr>
        <p:txBody>
          <a:bodyPr wrap="square" rtlCol="0">
            <a:spAutoFit/>
          </a:bodyPr>
          <a:lstStyle/>
          <a:p>
            <a:r>
              <a:rPr kumimoji="1" lang="ja-JP" altLang="en-US" sz="1400" dirty="0"/>
              <a:t>霞ヶ関</a:t>
            </a:r>
            <a:r>
              <a:rPr kumimoji="1" lang="en-US" altLang="ja-JP" sz="1400" dirty="0"/>
              <a:t>X-X</a:t>
            </a:r>
            <a:r>
              <a:rPr kumimoji="1" lang="ja-JP" altLang="en-US" sz="1400" dirty="0"/>
              <a:t>　</a:t>
            </a:r>
            <a:r>
              <a:rPr kumimoji="1" lang="en-US" altLang="ja-JP" sz="1400" dirty="0"/>
              <a:t>GIF</a:t>
            </a:r>
            <a:r>
              <a:rPr kumimoji="1" lang="ja-JP" altLang="en-US" sz="1400" dirty="0"/>
              <a:t>ビル</a:t>
            </a:r>
            <a:r>
              <a:rPr kumimoji="1" lang="en-US" altLang="ja-JP" sz="1400" dirty="0"/>
              <a:t>203</a:t>
            </a:r>
          </a:p>
        </p:txBody>
      </p:sp>
      <p:cxnSp>
        <p:nvCxnSpPr>
          <p:cNvPr id="50" name="直線矢印コネクタ 49">
            <a:extLst>
              <a:ext uri="{FF2B5EF4-FFF2-40B4-BE49-F238E27FC236}">
                <a16:creationId xmlns:a16="http://schemas.microsoft.com/office/drawing/2014/main" id="{F50FAA78-CA5C-43FA-98E2-E01240D89014}"/>
              </a:ext>
            </a:extLst>
          </p:cNvPr>
          <p:cNvCxnSpPr>
            <a:cxnSpLocks/>
          </p:cNvCxnSpPr>
          <p:nvPr/>
        </p:nvCxnSpPr>
        <p:spPr>
          <a:xfrm>
            <a:off x="4039515" y="5536852"/>
            <a:ext cx="81938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F5A1FC79-89C0-42F8-BA7D-27564B8BF6CF}"/>
              </a:ext>
            </a:extLst>
          </p:cNvPr>
          <p:cNvCxnSpPr>
            <a:cxnSpLocks/>
          </p:cNvCxnSpPr>
          <p:nvPr/>
        </p:nvCxnSpPr>
        <p:spPr>
          <a:xfrm>
            <a:off x="6454780" y="515467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38BDA9B1-193F-4591-9EB6-12C793D31256}"/>
              </a:ext>
            </a:extLst>
          </p:cNvPr>
          <p:cNvCxnSpPr>
            <a:cxnSpLocks/>
          </p:cNvCxnSpPr>
          <p:nvPr/>
        </p:nvCxnSpPr>
        <p:spPr>
          <a:xfrm>
            <a:off x="6454780" y="5337067"/>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54">
            <a:extLst>
              <a:ext uri="{FF2B5EF4-FFF2-40B4-BE49-F238E27FC236}">
                <a16:creationId xmlns:a16="http://schemas.microsoft.com/office/drawing/2014/main" id="{6E8B34A3-3878-43EA-94F0-6B917BC37BC7}"/>
              </a:ext>
            </a:extLst>
          </p:cNvPr>
          <p:cNvCxnSpPr>
            <a:cxnSpLocks/>
          </p:cNvCxnSpPr>
          <p:nvPr/>
        </p:nvCxnSpPr>
        <p:spPr>
          <a:xfrm>
            <a:off x="6454780" y="5519455"/>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94F501A1-763C-46A6-BF5D-51FFEC9FEF75}"/>
              </a:ext>
            </a:extLst>
          </p:cNvPr>
          <p:cNvCxnSpPr>
            <a:cxnSpLocks/>
          </p:cNvCxnSpPr>
          <p:nvPr/>
        </p:nvCxnSpPr>
        <p:spPr>
          <a:xfrm>
            <a:off x="6454780" y="5701843"/>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a:extLst>
              <a:ext uri="{FF2B5EF4-FFF2-40B4-BE49-F238E27FC236}">
                <a16:creationId xmlns:a16="http://schemas.microsoft.com/office/drawing/2014/main" id="{740B703B-E6E6-4A5D-BB23-CF4F37CFBE87}"/>
              </a:ext>
            </a:extLst>
          </p:cNvPr>
          <p:cNvCxnSpPr>
            <a:cxnSpLocks/>
          </p:cNvCxnSpPr>
          <p:nvPr/>
        </p:nvCxnSpPr>
        <p:spPr>
          <a:xfrm>
            <a:off x="6454780" y="6066619"/>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a:extLst>
              <a:ext uri="{FF2B5EF4-FFF2-40B4-BE49-F238E27FC236}">
                <a16:creationId xmlns:a16="http://schemas.microsoft.com/office/drawing/2014/main" id="{FA42B8BD-9408-41D9-AFEC-8B2F97A12E67}"/>
              </a:ext>
            </a:extLst>
          </p:cNvPr>
          <p:cNvCxnSpPr>
            <a:cxnSpLocks/>
          </p:cNvCxnSpPr>
          <p:nvPr/>
        </p:nvCxnSpPr>
        <p:spPr>
          <a:xfrm>
            <a:off x="6454780" y="5884231"/>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B1D62DCC-75E8-4037-BF82-FAC8758F6AB9}"/>
              </a:ext>
            </a:extLst>
          </p:cNvPr>
          <p:cNvCxnSpPr>
            <a:cxnSpLocks/>
          </p:cNvCxnSpPr>
          <p:nvPr/>
        </p:nvCxnSpPr>
        <p:spPr>
          <a:xfrm>
            <a:off x="6454780" y="6249008"/>
            <a:ext cx="11953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57732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E0F1D531-0918-49BA-9A71-99F0020E408F}"/>
              </a:ext>
            </a:extLst>
          </p:cNvPr>
          <p:cNvSpPr>
            <a:spLocks noGrp="1"/>
          </p:cNvSpPr>
          <p:nvPr>
            <p:ph idx="1"/>
          </p:nvPr>
        </p:nvSpPr>
        <p:spPr>
          <a:xfrm>
            <a:off x="838200" y="1371241"/>
            <a:ext cx="10775868" cy="1020267"/>
          </a:xfrm>
        </p:spPr>
        <p:txBody>
          <a:bodyPr/>
          <a:lstStyle/>
          <a:p>
            <a:r>
              <a:rPr kumimoji="1" lang="ja-JP" altLang="en-US" sz="2400" dirty="0"/>
              <a:t>既存システムの改修コストや過去データの移行を考慮した上で検討を進める必要があります。必ず、すぐに対応しなければいけないわけではありません。</a:t>
            </a:r>
            <a:endParaRPr kumimoji="1" lang="en-US" altLang="ja-JP" sz="2400" dirty="0"/>
          </a:p>
          <a:p>
            <a:pPr lvl="1"/>
            <a:r>
              <a:rPr kumimoji="1" lang="ja-JP" altLang="en-US" sz="2000" dirty="0"/>
              <a:t>既存システムのデータ構造の抜本的な改修が困難な場合</a:t>
            </a:r>
            <a:endParaRPr kumimoji="1" lang="en-US" altLang="ja-JP" sz="2000" dirty="0"/>
          </a:p>
          <a:p>
            <a:pPr lvl="1"/>
            <a:r>
              <a:rPr kumimoji="1" lang="ja-JP" altLang="en-US" sz="2000" dirty="0"/>
              <a:t>既存のデータ標準があり、各組織が導入しているデータを一斉移行することが難しい場合</a:t>
            </a:r>
            <a:endParaRPr kumimoji="1" lang="en-US" altLang="ja-JP" sz="2000" dirty="0"/>
          </a:p>
          <a:p>
            <a:pPr lvl="1"/>
            <a:endParaRPr lang="en-US" altLang="ja-JP" sz="2000" dirty="0"/>
          </a:p>
          <a:p>
            <a:pPr lvl="1"/>
            <a:endParaRPr kumimoji="1" lang="en-US" altLang="ja-JP" sz="2000" dirty="0"/>
          </a:p>
          <a:p>
            <a:pPr lvl="1"/>
            <a:endParaRPr lang="en-US" altLang="ja-JP" sz="2000" dirty="0"/>
          </a:p>
          <a:p>
            <a:pPr lvl="1"/>
            <a:endParaRPr lang="en-US" altLang="ja-JP" sz="2000" dirty="0"/>
          </a:p>
          <a:p>
            <a:pPr lvl="1"/>
            <a:r>
              <a:rPr kumimoji="1" lang="ja-JP" altLang="en-US" sz="2000" dirty="0"/>
              <a:t>中長期には、大規模改修時に検討したり、新旧データの</a:t>
            </a:r>
            <a:r>
              <a:rPr kumimoji="1" lang="en-US" altLang="ja-JP" sz="2000" dirty="0"/>
              <a:t>2</a:t>
            </a:r>
            <a:r>
              <a:rPr kumimoji="1" lang="ja-JP" altLang="en-US" sz="2000" dirty="0"/>
              <a:t>重保有期間を持って移行する等の検討をする必要があります。</a:t>
            </a:r>
            <a:endParaRPr kumimoji="1" lang="en-US" altLang="ja-JP" sz="2000" dirty="0"/>
          </a:p>
          <a:p>
            <a:r>
              <a:rPr kumimoji="1" lang="ja-JP" altLang="en-US" sz="2400" dirty="0"/>
              <a:t>オープンデータの推奨データセットの扱い</a:t>
            </a:r>
            <a:endParaRPr kumimoji="1" lang="en-US" altLang="ja-JP" sz="2400" dirty="0"/>
          </a:p>
          <a:p>
            <a:pPr lvl="1"/>
            <a:r>
              <a:rPr kumimoji="1" lang="en-US" altLang="ja-JP" sz="2000" dirty="0"/>
              <a:t>GIF</a:t>
            </a:r>
            <a:r>
              <a:rPr kumimoji="1" lang="ja-JP" altLang="en-US" sz="2000" dirty="0"/>
              <a:t>の整備は順次進んでいきますので、現在推奨データセットを使っている場合に移行を図る必要はありません。</a:t>
            </a:r>
            <a:r>
              <a:rPr kumimoji="1" lang="en-US" altLang="ja-JP" sz="2000" dirty="0"/>
              <a:t>GIF</a:t>
            </a:r>
            <a:r>
              <a:rPr kumimoji="1" lang="ja-JP" altLang="en-US" sz="2000" dirty="0"/>
              <a:t>への移行を簡単にできるコンバータを提供する予定ですので、従来通り推奨データセットの導入を進めてください。</a:t>
            </a:r>
          </a:p>
        </p:txBody>
      </p:sp>
      <p:sp>
        <p:nvSpPr>
          <p:cNvPr id="3" name="タイトル 2">
            <a:extLst>
              <a:ext uri="{FF2B5EF4-FFF2-40B4-BE49-F238E27FC236}">
                <a16:creationId xmlns:a16="http://schemas.microsoft.com/office/drawing/2014/main" id="{95D17B40-F26C-49D9-A556-39921962AAC4}"/>
              </a:ext>
            </a:extLst>
          </p:cNvPr>
          <p:cNvSpPr>
            <a:spLocks noGrp="1"/>
          </p:cNvSpPr>
          <p:nvPr>
            <p:ph type="title"/>
          </p:nvPr>
        </p:nvSpPr>
        <p:spPr/>
        <p:txBody>
          <a:bodyPr/>
          <a:lstStyle/>
          <a:p>
            <a:r>
              <a:rPr kumimoji="1" lang="en-US" altLang="ja-JP" dirty="0"/>
              <a:t>GIF</a:t>
            </a:r>
            <a:r>
              <a:rPr kumimoji="1" lang="ja-JP" altLang="en-US" dirty="0"/>
              <a:t>導入への留意点</a:t>
            </a:r>
          </a:p>
        </p:txBody>
      </p:sp>
      <p:sp>
        <p:nvSpPr>
          <p:cNvPr id="4" name="スライド番号プレースホルダー 3">
            <a:extLst>
              <a:ext uri="{FF2B5EF4-FFF2-40B4-BE49-F238E27FC236}">
                <a16:creationId xmlns:a16="http://schemas.microsoft.com/office/drawing/2014/main" id="{D334AA89-67F4-4749-BFDE-DF1BBE7EBA80}"/>
              </a:ext>
            </a:extLst>
          </p:cNvPr>
          <p:cNvSpPr>
            <a:spLocks noGrp="1"/>
          </p:cNvSpPr>
          <p:nvPr>
            <p:ph type="sldNum" sz="quarter" idx="4"/>
          </p:nvPr>
        </p:nvSpPr>
        <p:spPr/>
        <p:txBody>
          <a:bodyPr/>
          <a:lstStyle/>
          <a:p>
            <a:fld id="{DFD4F317-19D0-4848-B5EB-5B174DBE8CF9}" type="slidenum">
              <a:rPr lang="ja-JP" altLang="en-US" smtClean="0"/>
              <a:pPr/>
              <a:t>43</a:t>
            </a:fld>
            <a:endParaRPr lang="ja-JP" altLang="en-US"/>
          </a:p>
        </p:txBody>
      </p:sp>
      <p:sp>
        <p:nvSpPr>
          <p:cNvPr id="5" name="正方形/長方形 4">
            <a:extLst>
              <a:ext uri="{FF2B5EF4-FFF2-40B4-BE49-F238E27FC236}">
                <a16:creationId xmlns:a16="http://schemas.microsoft.com/office/drawing/2014/main" id="{FDAD566E-22E8-4B97-BF6F-549D04F147CA}"/>
              </a:ext>
            </a:extLst>
          </p:cNvPr>
          <p:cNvSpPr/>
          <p:nvPr/>
        </p:nvSpPr>
        <p:spPr>
          <a:xfrm>
            <a:off x="3404382" y="3185027"/>
            <a:ext cx="2278966" cy="1020268"/>
          </a:xfrm>
          <a:custGeom>
            <a:avLst/>
            <a:gdLst>
              <a:gd name="connsiteX0" fmla="*/ 0 w 2278966"/>
              <a:gd name="connsiteY0" fmla="*/ 0 h 1020268"/>
              <a:gd name="connsiteX1" fmla="*/ 569742 w 2278966"/>
              <a:gd name="connsiteY1" fmla="*/ 0 h 1020268"/>
              <a:gd name="connsiteX2" fmla="*/ 1162273 w 2278966"/>
              <a:gd name="connsiteY2" fmla="*/ 0 h 1020268"/>
              <a:gd name="connsiteX3" fmla="*/ 1663645 w 2278966"/>
              <a:gd name="connsiteY3" fmla="*/ 0 h 1020268"/>
              <a:gd name="connsiteX4" fmla="*/ 2278966 w 2278966"/>
              <a:gd name="connsiteY4" fmla="*/ 0 h 1020268"/>
              <a:gd name="connsiteX5" fmla="*/ 2278966 w 2278966"/>
              <a:gd name="connsiteY5" fmla="*/ 499931 h 1020268"/>
              <a:gd name="connsiteX6" fmla="*/ 2278966 w 2278966"/>
              <a:gd name="connsiteY6" fmla="*/ 1020268 h 1020268"/>
              <a:gd name="connsiteX7" fmla="*/ 1709225 w 2278966"/>
              <a:gd name="connsiteY7" fmla="*/ 1020268 h 1020268"/>
              <a:gd name="connsiteX8" fmla="*/ 1162273 w 2278966"/>
              <a:gd name="connsiteY8" fmla="*/ 1020268 h 1020268"/>
              <a:gd name="connsiteX9" fmla="*/ 546952 w 2278966"/>
              <a:gd name="connsiteY9" fmla="*/ 1020268 h 1020268"/>
              <a:gd name="connsiteX10" fmla="*/ 0 w 2278966"/>
              <a:gd name="connsiteY10" fmla="*/ 1020268 h 1020268"/>
              <a:gd name="connsiteX11" fmla="*/ 0 w 2278966"/>
              <a:gd name="connsiteY11" fmla="*/ 530539 h 1020268"/>
              <a:gd name="connsiteX12" fmla="*/ 0 w 2278966"/>
              <a:gd name="connsiteY12" fmla="*/ 0 h 10202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78966" h="1020268" fill="none" extrusionOk="0">
                <a:moveTo>
                  <a:pt x="0" y="0"/>
                </a:moveTo>
                <a:cubicBezTo>
                  <a:pt x="268790" y="-27899"/>
                  <a:pt x="303068" y="53050"/>
                  <a:pt x="569742" y="0"/>
                </a:cubicBezTo>
                <a:cubicBezTo>
                  <a:pt x="836416" y="-53050"/>
                  <a:pt x="929950" y="15296"/>
                  <a:pt x="1162273" y="0"/>
                </a:cubicBezTo>
                <a:cubicBezTo>
                  <a:pt x="1394596" y="-15296"/>
                  <a:pt x="1554092" y="11359"/>
                  <a:pt x="1663645" y="0"/>
                </a:cubicBezTo>
                <a:cubicBezTo>
                  <a:pt x="1773198" y="-11359"/>
                  <a:pt x="2149155" y="28311"/>
                  <a:pt x="2278966" y="0"/>
                </a:cubicBezTo>
                <a:cubicBezTo>
                  <a:pt x="2317592" y="181410"/>
                  <a:pt x="2236249" y="377704"/>
                  <a:pt x="2278966" y="499931"/>
                </a:cubicBezTo>
                <a:cubicBezTo>
                  <a:pt x="2321683" y="622158"/>
                  <a:pt x="2235504" y="763827"/>
                  <a:pt x="2278966" y="1020268"/>
                </a:cubicBezTo>
                <a:cubicBezTo>
                  <a:pt x="2022643" y="1041782"/>
                  <a:pt x="1987679" y="997187"/>
                  <a:pt x="1709225" y="1020268"/>
                </a:cubicBezTo>
                <a:cubicBezTo>
                  <a:pt x="1430771" y="1043349"/>
                  <a:pt x="1331029" y="989725"/>
                  <a:pt x="1162273" y="1020268"/>
                </a:cubicBezTo>
                <a:cubicBezTo>
                  <a:pt x="993517" y="1050811"/>
                  <a:pt x="725692" y="974345"/>
                  <a:pt x="546952" y="1020268"/>
                </a:cubicBezTo>
                <a:cubicBezTo>
                  <a:pt x="368212" y="1066191"/>
                  <a:pt x="238494" y="969042"/>
                  <a:pt x="0" y="1020268"/>
                </a:cubicBezTo>
                <a:cubicBezTo>
                  <a:pt x="-33026" y="882855"/>
                  <a:pt x="11061" y="701559"/>
                  <a:pt x="0" y="530539"/>
                </a:cubicBezTo>
                <a:cubicBezTo>
                  <a:pt x="-11061" y="359519"/>
                  <a:pt x="9610" y="148045"/>
                  <a:pt x="0" y="0"/>
                </a:cubicBezTo>
                <a:close/>
              </a:path>
              <a:path w="2278966" h="1020268" stroke="0" extrusionOk="0">
                <a:moveTo>
                  <a:pt x="0" y="0"/>
                </a:moveTo>
                <a:cubicBezTo>
                  <a:pt x="232783" y="-49719"/>
                  <a:pt x="380352" y="30087"/>
                  <a:pt x="501373" y="0"/>
                </a:cubicBezTo>
                <a:cubicBezTo>
                  <a:pt x="622394" y="-30087"/>
                  <a:pt x="858094" y="51341"/>
                  <a:pt x="1002745" y="0"/>
                </a:cubicBezTo>
                <a:cubicBezTo>
                  <a:pt x="1147396" y="-51341"/>
                  <a:pt x="1307441" y="48505"/>
                  <a:pt x="1595276" y="0"/>
                </a:cubicBezTo>
                <a:cubicBezTo>
                  <a:pt x="1883111" y="-48505"/>
                  <a:pt x="2002868" y="3381"/>
                  <a:pt x="2278966" y="0"/>
                </a:cubicBezTo>
                <a:cubicBezTo>
                  <a:pt x="2311962" y="211395"/>
                  <a:pt x="2253509" y="264016"/>
                  <a:pt x="2278966" y="489729"/>
                </a:cubicBezTo>
                <a:cubicBezTo>
                  <a:pt x="2304423" y="715442"/>
                  <a:pt x="2257395" y="831078"/>
                  <a:pt x="2278966" y="1020268"/>
                </a:cubicBezTo>
                <a:cubicBezTo>
                  <a:pt x="2138198" y="1060963"/>
                  <a:pt x="1882847" y="968467"/>
                  <a:pt x="1754804" y="1020268"/>
                </a:cubicBezTo>
                <a:cubicBezTo>
                  <a:pt x="1626761" y="1072069"/>
                  <a:pt x="1423978" y="990049"/>
                  <a:pt x="1139483" y="1020268"/>
                </a:cubicBezTo>
                <a:cubicBezTo>
                  <a:pt x="854988" y="1050487"/>
                  <a:pt x="687173" y="995323"/>
                  <a:pt x="569742" y="1020268"/>
                </a:cubicBezTo>
                <a:cubicBezTo>
                  <a:pt x="452311" y="1045213"/>
                  <a:pt x="168812" y="1004236"/>
                  <a:pt x="0" y="1020268"/>
                </a:cubicBezTo>
                <a:cubicBezTo>
                  <a:pt x="-2538" y="818696"/>
                  <a:pt x="34471" y="648510"/>
                  <a:pt x="0" y="540742"/>
                </a:cubicBezTo>
                <a:cubicBezTo>
                  <a:pt x="-34471" y="432974"/>
                  <a:pt x="1021" y="133287"/>
                  <a:pt x="0" y="0"/>
                </a:cubicBezTo>
                <a:close/>
              </a:path>
            </a:pathLst>
          </a:custGeom>
          <a:solidFill>
            <a:srgbClr val="996600">
              <a:alpha val="30196"/>
            </a:srgbClr>
          </a:solidFill>
          <a:ln>
            <a:solidFill>
              <a:srgbClr val="CC9900"/>
            </a:solidFill>
            <a:extLst>
              <a:ext uri="{C807C97D-BFC1-408E-A445-0C87EB9F89A2}">
                <ask:lineSketchStyleProps xmlns:ask="http://schemas.microsoft.com/office/drawing/2018/sketchyshapes" sd="2371474910">
                  <a:prstGeom prst="rect">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既存システム</a:t>
            </a:r>
          </a:p>
        </p:txBody>
      </p:sp>
      <p:sp>
        <p:nvSpPr>
          <p:cNvPr id="7" name="正方形/長方形 6">
            <a:extLst>
              <a:ext uri="{FF2B5EF4-FFF2-40B4-BE49-F238E27FC236}">
                <a16:creationId xmlns:a16="http://schemas.microsoft.com/office/drawing/2014/main" id="{EAD02492-96B1-4B4D-A82A-FC2FBC15BC02}"/>
              </a:ext>
            </a:extLst>
          </p:cNvPr>
          <p:cNvSpPr/>
          <p:nvPr/>
        </p:nvSpPr>
        <p:spPr>
          <a:xfrm>
            <a:off x="6511050" y="3185026"/>
            <a:ext cx="1448972" cy="10202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rgbClr val="FF0000"/>
                </a:solidFill>
              </a:rPr>
              <a:t>GIF</a:t>
            </a:r>
            <a:r>
              <a:rPr kumimoji="1" lang="ja-JP" altLang="en-US" dirty="0">
                <a:solidFill>
                  <a:srgbClr val="FF0000"/>
                </a:solidFill>
              </a:rPr>
              <a:t>対応</a:t>
            </a:r>
            <a:endParaRPr kumimoji="1" lang="en-US" altLang="ja-JP" dirty="0">
              <a:solidFill>
                <a:srgbClr val="FF0000"/>
              </a:solidFill>
            </a:endParaRPr>
          </a:p>
          <a:p>
            <a:r>
              <a:rPr kumimoji="1" lang="ja-JP" altLang="en-US" dirty="0">
                <a:solidFill>
                  <a:srgbClr val="FF0000"/>
                </a:solidFill>
              </a:rPr>
              <a:t>コンバータ</a:t>
            </a:r>
          </a:p>
        </p:txBody>
      </p:sp>
      <p:cxnSp>
        <p:nvCxnSpPr>
          <p:cNvPr id="9" name="直線コネクタ 8">
            <a:extLst>
              <a:ext uri="{FF2B5EF4-FFF2-40B4-BE49-F238E27FC236}">
                <a16:creationId xmlns:a16="http://schemas.microsoft.com/office/drawing/2014/main" id="{752767C1-5C90-4844-889D-0164733AD7C2}"/>
              </a:ext>
            </a:extLst>
          </p:cNvPr>
          <p:cNvCxnSpPr>
            <a:stCxn id="5" idx="3"/>
            <a:endCxn id="7" idx="1"/>
          </p:cNvCxnSpPr>
          <p:nvPr/>
        </p:nvCxnSpPr>
        <p:spPr>
          <a:xfrm flipV="1">
            <a:off x="5683348"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805F52DD-9515-47A1-A3E3-28D629DA5576}"/>
              </a:ext>
            </a:extLst>
          </p:cNvPr>
          <p:cNvCxnSpPr/>
          <p:nvPr/>
        </p:nvCxnSpPr>
        <p:spPr>
          <a:xfrm flipV="1">
            <a:off x="7960022" y="3695160"/>
            <a:ext cx="82770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テキスト ボックス 5">
            <a:extLst>
              <a:ext uri="{FF2B5EF4-FFF2-40B4-BE49-F238E27FC236}">
                <a16:creationId xmlns:a16="http://schemas.microsoft.com/office/drawing/2014/main" id="{C02673F2-601A-4942-A4BA-98F2B972C86A}"/>
              </a:ext>
            </a:extLst>
          </p:cNvPr>
          <p:cNvSpPr txBox="1"/>
          <p:nvPr/>
        </p:nvSpPr>
        <p:spPr>
          <a:xfrm>
            <a:off x="8897868" y="3510494"/>
            <a:ext cx="1338828" cy="369332"/>
          </a:xfrm>
          <a:prstGeom prst="rect">
            <a:avLst/>
          </a:prstGeom>
          <a:noFill/>
        </p:spPr>
        <p:txBody>
          <a:bodyPr wrap="none" rtlCol="0">
            <a:spAutoFit/>
          </a:bodyPr>
          <a:lstStyle/>
          <a:p>
            <a:r>
              <a:rPr kumimoji="1" lang="ja-JP" altLang="en-US" dirty="0"/>
              <a:t>他システム</a:t>
            </a:r>
          </a:p>
        </p:txBody>
      </p:sp>
    </p:spTree>
    <p:extLst>
      <p:ext uri="{BB962C8B-B14F-4D97-AF65-F5344CB8AC3E}">
        <p14:creationId xmlns:p14="http://schemas.microsoft.com/office/powerpoint/2010/main" val="36066117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D98B0EF-6080-4D54-9C1D-3BDBCC7BA8D7}"/>
              </a:ext>
            </a:extLst>
          </p:cNvPr>
          <p:cNvSpPr>
            <a:spLocks noGrp="1"/>
          </p:cNvSpPr>
          <p:nvPr>
            <p:ph idx="1"/>
          </p:nvPr>
        </p:nvSpPr>
        <p:spPr/>
        <p:txBody>
          <a:bodyPr/>
          <a:lstStyle/>
          <a:p>
            <a:r>
              <a:rPr kumimoji="1" lang="ja-JP" altLang="en-US" dirty="0"/>
              <a:t>情報と情報を結び付けるには、識別子が必要です。</a:t>
            </a:r>
            <a:endParaRPr kumimoji="1" lang="en-US" altLang="ja-JP" dirty="0"/>
          </a:p>
          <a:p>
            <a:pPr lvl="1"/>
            <a:r>
              <a:rPr lang="ja-JP" altLang="en-US" dirty="0"/>
              <a:t>現在、国が推進しているユニーク</a:t>
            </a:r>
            <a:r>
              <a:rPr lang="en-US" altLang="ja-JP" dirty="0"/>
              <a:t>ID</a:t>
            </a:r>
            <a:r>
              <a:rPr lang="ja-JP" altLang="en-US" dirty="0"/>
              <a:t>は以下になります。</a:t>
            </a:r>
            <a:endParaRPr lang="en-US" altLang="ja-JP" dirty="0"/>
          </a:p>
          <a:p>
            <a:pPr lvl="2"/>
            <a:r>
              <a:rPr lang="ja-JP" altLang="en-US" dirty="0"/>
              <a:t>マイナンバー</a:t>
            </a:r>
            <a:endParaRPr lang="en-US" altLang="ja-JP" dirty="0"/>
          </a:p>
          <a:p>
            <a:pPr lvl="3"/>
            <a:r>
              <a:rPr lang="ja-JP" altLang="en-US" dirty="0"/>
              <a:t>法令で定めた用途のみ利用可能</a:t>
            </a:r>
            <a:endParaRPr lang="en-US" altLang="ja-JP" dirty="0"/>
          </a:p>
          <a:p>
            <a:pPr lvl="2"/>
            <a:r>
              <a:rPr kumimoji="1" lang="ja-JP" altLang="en-US" dirty="0"/>
              <a:t>法人番号</a:t>
            </a:r>
            <a:endParaRPr kumimoji="1" lang="en-US" altLang="ja-JP" dirty="0"/>
          </a:p>
          <a:p>
            <a:pPr lvl="3"/>
            <a:r>
              <a:rPr lang="ja-JP" altLang="en-US" dirty="0"/>
              <a:t>自由に利用可能。国税庁の法人番号公表サイト、</a:t>
            </a:r>
            <a:r>
              <a:rPr lang="en-US" altLang="ja-JP" dirty="0" err="1"/>
              <a:t>gBizInfo</a:t>
            </a:r>
            <a:r>
              <a:rPr lang="ja-JP" altLang="en-US" dirty="0"/>
              <a:t>で確認可能。</a:t>
            </a:r>
            <a:endParaRPr lang="en-US" altLang="ja-JP" dirty="0"/>
          </a:p>
          <a:p>
            <a:pPr lvl="2"/>
            <a:r>
              <a:rPr kumimoji="1" lang="ja-JP" altLang="en-US" dirty="0"/>
              <a:t>学校コード</a:t>
            </a:r>
            <a:endParaRPr kumimoji="1" lang="en-US" altLang="ja-JP" dirty="0"/>
          </a:p>
          <a:p>
            <a:pPr lvl="2"/>
            <a:r>
              <a:rPr lang="ja-JP" altLang="en-US" dirty="0"/>
              <a:t>医療機関番号</a:t>
            </a:r>
            <a:endParaRPr kumimoji="1" lang="en-US" altLang="ja-JP" dirty="0"/>
          </a:p>
          <a:p>
            <a:pPr lvl="1"/>
            <a:r>
              <a:rPr kumimoji="1" lang="ja-JP" altLang="en-US" dirty="0"/>
              <a:t>また以下の</a:t>
            </a:r>
            <a:r>
              <a:rPr lang="ja-JP" altLang="en-US" dirty="0"/>
              <a:t>ユニーク</a:t>
            </a:r>
            <a:r>
              <a:rPr lang="en-US" altLang="ja-JP" dirty="0"/>
              <a:t>ID</a:t>
            </a:r>
            <a:r>
              <a:rPr kumimoji="1" lang="ja-JP" altLang="en-US" dirty="0"/>
              <a:t>が検討、推進されています</a:t>
            </a:r>
            <a:endParaRPr kumimoji="1" lang="en-US" altLang="ja-JP" dirty="0"/>
          </a:p>
          <a:p>
            <a:pPr lvl="2"/>
            <a:r>
              <a:rPr lang="ja-JP" altLang="en-US" dirty="0"/>
              <a:t>事業所番号（検討中）</a:t>
            </a:r>
            <a:endParaRPr lang="en-US" altLang="ja-JP" dirty="0"/>
          </a:p>
          <a:p>
            <a:pPr lvl="2"/>
            <a:r>
              <a:rPr kumimoji="1" lang="ja-JP" altLang="en-US" dirty="0"/>
              <a:t>不動産</a:t>
            </a:r>
            <a:r>
              <a:rPr kumimoji="1" lang="en-US" altLang="ja-JP" dirty="0"/>
              <a:t>ID</a:t>
            </a:r>
            <a:r>
              <a:rPr kumimoji="1" lang="ja-JP" altLang="en-US" dirty="0"/>
              <a:t>（推進中）</a:t>
            </a:r>
            <a:endParaRPr kumimoji="1" lang="en-US" altLang="ja-JP" dirty="0"/>
          </a:p>
          <a:p>
            <a:pPr marL="457200" lvl="1" indent="0">
              <a:buNone/>
            </a:pPr>
            <a:endParaRPr kumimoji="1" lang="en-US" altLang="ja-JP" dirty="0"/>
          </a:p>
          <a:p>
            <a:r>
              <a:rPr lang="ja-JP" altLang="en-US" dirty="0"/>
              <a:t>相互運用性確保のため、オブジェクト</a:t>
            </a:r>
            <a:r>
              <a:rPr lang="en-US" altLang="ja-JP" dirty="0"/>
              <a:t>ID</a:t>
            </a:r>
            <a:r>
              <a:rPr lang="ja-JP" altLang="en-US" dirty="0"/>
              <a:t>等、データ連携に必要な対象物にユニーク</a:t>
            </a:r>
            <a:r>
              <a:rPr lang="en-US" altLang="ja-JP" dirty="0"/>
              <a:t>ID</a:t>
            </a:r>
            <a:r>
              <a:rPr lang="ja-JP" altLang="en-US" dirty="0"/>
              <a:t>を発行するアサインド・ナンバーオーソリティが必要との意見もありますが、今後の検討課題です。</a:t>
            </a:r>
            <a:endParaRPr kumimoji="1" lang="ja-JP" altLang="en-US" dirty="0"/>
          </a:p>
        </p:txBody>
      </p:sp>
      <p:sp>
        <p:nvSpPr>
          <p:cNvPr id="3" name="タイトル 2">
            <a:extLst>
              <a:ext uri="{FF2B5EF4-FFF2-40B4-BE49-F238E27FC236}">
                <a16:creationId xmlns:a16="http://schemas.microsoft.com/office/drawing/2014/main" id="{15653156-F701-4549-99B0-E1B7E9571558}"/>
              </a:ext>
            </a:extLst>
          </p:cNvPr>
          <p:cNvSpPr>
            <a:spLocks noGrp="1"/>
          </p:cNvSpPr>
          <p:nvPr>
            <p:ph type="title"/>
          </p:nvPr>
        </p:nvSpPr>
        <p:spPr/>
        <p:txBody>
          <a:bodyPr/>
          <a:lstStyle/>
          <a:p>
            <a:r>
              <a:rPr kumimoji="1" lang="ja-JP" altLang="en-US" dirty="0"/>
              <a:t>ユニーク</a:t>
            </a:r>
            <a:r>
              <a:rPr kumimoji="1" lang="en-US" altLang="ja-JP" dirty="0"/>
              <a:t>ID</a:t>
            </a:r>
            <a:r>
              <a:rPr kumimoji="1" lang="ja-JP" altLang="en-US" dirty="0"/>
              <a:t>（識別子）</a:t>
            </a:r>
          </a:p>
        </p:txBody>
      </p:sp>
      <p:sp>
        <p:nvSpPr>
          <p:cNvPr id="4" name="スライド番号プレースホルダー 3">
            <a:extLst>
              <a:ext uri="{FF2B5EF4-FFF2-40B4-BE49-F238E27FC236}">
                <a16:creationId xmlns:a16="http://schemas.microsoft.com/office/drawing/2014/main" id="{B5970F69-1CB8-4D69-8696-D5BADF3C145A}"/>
              </a:ext>
            </a:extLst>
          </p:cNvPr>
          <p:cNvSpPr>
            <a:spLocks noGrp="1"/>
          </p:cNvSpPr>
          <p:nvPr>
            <p:ph type="sldNum" sz="quarter" idx="4"/>
          </p:nvPr>
        </p:nvSpPr>
        <p:spPr/>
        <p:txBody>
          <a:bodyPr/>
          <a:lstStyle/>
          <a:p>
            <a:fld id="{DFD4F317-19D0-4848-B5EB-5B174DBE8CF9}" type="slidenum">
              <a:rPr lang="ja-JP" altLang="en-US" smtClean="0"/>
              <a:pPr/>
              <a:t>44</a:t>
            </a:fld>
            <a:endParaRPr lang="ja-JP" altLang="en-US"/>
          </a:p>
        </p:txBody>
      </p:sp>
      <p:sp>
        <p:nvSpPr>
          <p:cNvPr id="5" name="正方形/長方形 4">
            <a:extLst>
              <a:ext uri="{FF2B5EF4-FFF2-40B4-BE49-F238E27FC236}">
                <a16:creationId xmlns:a16="http://schemas.microsoft.com/office/drawing/2014/main" id="{FAEBF00D-3E99-4DBF-9AD1-B196E576F54B}"/>
              </a:ext>
            </a:extLst>
          </p:cNvPr>
          <p:cNvSpPr/>
          <p:nvPr/>
        </p:nvSpPr>
        <p:spPr>
          <a:xfrm>
            <a:off x="10141528"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企業名</a:t>
            </a:r>
            <a:endParaRPr kumimoji="1" lang="en-US" altLang="ja-JP" sz="1200" dirty="0">
              <a:solidFill>
                <a:sysClr val="windowText" lastClr="000000"/>
              </a:solidFill>
            </a:endParaRPr>
          </a:p>
          <a:p>
            <a:r>
              <a:rPr kumimoji="1" lang="ja-JP" altLang="en-US" sz="1200" dirty="0">
                <a:solidFill>
                  <a:sysClr val="windowText" lastClr="000000"/>
                </a:solidFill>
              </a:rPr>
              <a:t>アドレス</a:t>
            </a:r>
            <a:endParaRPr kumimoji="1" lang="en-US" altLang="ja-JP" sz="1200" dirty="0">
              <a:solidFill>
                <a:sysClr val="windowText" lastClr="000000"/>
              </a:solidFill>
            </a:endParaRPr>
          </a:p>
          <a:p>
            <a:r>
              <a:rPr lang="ja-JP" altLang="en-US" sz="1200" dirty="0">
                <a:solidFill>
                  <a:sysClr val="windowText" lastClr="000000"/>
                </a:solidFill>
              </a:rPr>
              <a:t>連絡先</a:t>
            </a:r>
            <a:endParaRPr kumimoji="1" lang="ja-JP" altLang="en-US" sz="1200" dirty="0">
              <a:solidFill>
                <a:sysClr val="windowText" lastClr="000000"/>
              </a:solidFill>
            </a:endParaRPr>
          </a:p>
        </p:txBody>
      </p:sp>
      <p:sp>
        <p:nvSpPr>
          <p:cNvPr id="6" name="正方形/長方形 5">
            <a:extLst>
              <a:ext uri="{FF2B5EF4-FFF2-40B4-BE49-F238E27FC236}">
                <a16:creationId xmlns:a16="http://schemas.microsoft.com/office/drawing/2014/main" id="{B0E594B8-6366-4678-AEBB-EB1375C70FAC}"/>
              </a:ext>
            </a:extLst>
          </p:cNvPr>
          <p:cNvSpPr/>
          <p:nvPr/>
        </p:nvSpPr>
        <p:spPr>
          <a:xfrm>
            <a:off x="11198427" y="2140163"/>
            <a:ext cx="840509" cy="85379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kumimoji="1" lang="ja-JP" altLang="en-US" sz="1200" dirty="0">
                <a:solidFill>
                  <a:sysClr val="windowText" lastClr="000000"/>
                </a:solidFill>
              </a:rPr>
              <a:t>資格名</a:t>
            </a:r>
            <a:endParaRPr kumimoji="1" lang="en-US" altLang="ja-JP" sz="1200" dirty="0">
              <a:solidFill>
                <a:sysClr val="windowText" lastClr="000000"/>
              </a:solidFill>
            </a:endParaRPr>
          </a:p>
          <a:p>
            <a:r>
              <a:rPr lang="ja-JP" altLang="en-US" sz="1200" dirty="0">
                <a:solidFill>
                  <a:sysClr val="windowText" lastClr="000000"/>
                </a:solidFill>
              </a:rPr>
              <a:t>有効期限</a:t>
            </a:r>
            <a:endParaRPr kumimoji="1" lang="ja-JP" altLang="en-US" sz="1200" dirty="0">
              <a:solidFill>
                <a:sysClr val="windowText" lastClr="000000"/>
              </a:solidFill>
            </a:endParaRPr>
          </a:p>
        </p:txBody>
      </p:sp>
      <p:sp>
        <p:nvSpPr>
          <p:cNvPr id="7" name="正方形/長方形 6">
            <a:extLst>
              <a:ext uri="{FF2B5EF4-FFF2-40B4-BE49-F238E27FC236}">
                <a16:creationId xmlns:a16="http://schemas.microsoft.com/office/drawing/2014/main" id="{DB564EB6-D547-4D34-90FC-1E1B77AB5780}"/>
              </a:ext>
            </a:extLst>
          </p:cNvPr>
          <p:cNvSpPr/>
          <p:nvPr/>
        </p:nvSpPr>
        <p:spPr>
          <a:xfrm>
            <a:off x="10304673" y="1250671"/>
            <a:ext cx="1553331" cy="59125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solidFill>
                  <a:sysClr val="windowText" lastClr="000000"/>
                </a:solidFill>
              </a:rPr>
              <a:t>ユニーク</a:t>
            </a:r>
            <a:r>
              <a:rPr kumimoji="1" lang="en-US" altLang="ja-JP" sz="1200" dirty="0">
                <a:solidFill>
                  <a:sysClr val="windowText" lastClr="000000"/>
                </a:solidFill>
              </a:rPr>
              <a:t>ID</a:t>
            </a:r>
          </a:p>
          <a:p>
            <a:pPr algn="ctr"/>
            <a:r>
              <a:rPr lang="ja-JP" altLang="en-US" sz="1200" dirty="0">
                <a:solidFill>
                  <a:sysClr val="windowText" lastClr="000000"/>
                </a:solidFill>
              </a:rPr>
              <a:t>（法人番号）</a:t>
            </a:r>
            <a:endParaRPr kumimoji="1" lang="en-US" altLang="ja-JP" sz="1200" dirty="0">
              <a:solidFill>
                <a:sysClr val="windowText" lastClr="000000"/>
              </a:solidFill>
            </a:endParaRPr>
          </a:p>
          <a:p>
            <a:pPr algn="ctr"/>
            <a:r>
              <a:rPr lang="en-US" altLang="ja-JP" sz="1200" dirty="0">
                <a:solidFill>
                  <a:sysClr val="windowText" lastClr="000000"/>
                </a:solidFill>
              </a:rPr>
              <a:t>2031XXXXXXXXX</a:t>
            </a:r>
            <a:endParaRPr kumimoji="1" lang="ja-JP" altLang="en-US" sz="1200" dirty="0">
              <a:solidFill>
                <a:sysClr val="windowText" lastClr="000000"/>
              </a:solidFill>
            </a:endParaRPr>
          </a:p>
        </p:txBody>
      </p:sp>
      <p:cxnSp>
        <p:nvCxnSpPr>
          <p:cNvPr id="9" name="直線コネクタ 8">
            <a:extLst>
              <a:ext uri="{FF2B5EF4-FFF2-40B4-BE49-F238E27FC236}">
                <a16:creationId xmlns:a16="http://schemas.microsoft.com/office/drawing/2014/main" id="{0F8408D4-02D9-42FF-8902-C99BCE7F8BAB}"/>
              </a:ext>
            </a:extLst>
          </p:cNvPr>
          <p:cNvCxnSpPr>
            <a:cxnSpLocks/>
            <a:stCxn id="7" idx="2"/>
          </p:cNvCxnSpPr>
          <p:nvPr/>
        </p:nvCxnSpPr>
        <p:spPr>
          <a:xfrm flipH="1">
            <a:off x="10561782" y="1841923"/>
            <a:ext cx="519557" cy="2982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EA4F1F0-1B59-4CD1-860C-9FB68FC900E8}"/>
              </a:ext>
            </a:extLst>
          </p:cNvPr>
          <p:cNvCxnSpPr>
            <a:cxnSpLocks/>
            <a:stCxn id="7" idx="2"/>
            <a:endCxn id="6" idx="0"/>
          </p:cNvCxnSpPr>
          <p:nvPr/>
        </p:nvCxnSpPr>
        <p:spPr>
          <a:xfrm>
            <a:off x="11081339" y="1841923"/>
            <a:ext cx="537343" cy="2982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CBDF7ED1-44BB-4A06-84BF-7FFCEBE243AF}"/>
              </a:ext>
            </a:extLst>
          </p:cNvPr>
          <p:cNvSpPr txBox="1"/>
          <p:nvPr/>
        </p:nvSpPr>
        <p:spPr>
          <a:xfrm>
            <a:off x="10184601" y="3006027"/>
            <a:ext cx="840295" cy="307777"/>
          </a:xfrm>
          <a:prstGeom prst="rect">
            <a:avLst/>
          </a:prstGeom>
          <a:noFill/>
        </p:spPr>
        <p:txBody>
          <a:bodyPr wrap="none" rtlCol="0">
            <a:spAutoFit/>
          </a:bodyPr>
          <a:lstStyle/>
          <a:p>
            <a:r>
              <a:rPr kumimoji="1" lang="ja-JP" altLang="en-US" sz="1400" dirty="0"/>
              <a:t>データ</a:t>
            </a:r>
            <a:r>
              <a:rPr kumimoji="1" lang="en-US" altLang="ja-JP" sz="1400" dirty="0"/>
              <a:t>A</a:t>
            </a:r>
            <a:endParaRPr kumimoji="1" lang="ja-JP" altLang="en-US" sz="1400" dirty="0"/>
          </a:p>
        </p:txBody>
      </p:sp>
      <p:sp>
        <p:nvSpPr>
          <p:cNvPr id="14" name="テキスト ボックス 13">
            <a:extLst>
              <a:ext uri="{FF2B5EF4-FFF2-40B4-BE49-F238E27FC236}">
                <a16:creationId xmlns:a16="http://schemas.microsoft.com/office/drawing/2014/main" id="{BC348FDB-0C12-4DD4-8FD9-F384CA271799}"/>
              </a:ext>
            </a:extLst>
          </p:cNvPr>
          <p:cNvSpPr txBox="1"/>
          <p:nvPr/>
        </p:nvSpPr>
        <p:spPr>
          <a:xfrm>
            <a:off x="11210822" y="3006026"/>
            <a:ext cx="845103" cy="307777"/>
          </a:xfrm>
          <a:prstGeom prst="rect">
            <a:avLst/>
          </a:prstGeom>
          <a:noFill/>
        </p:spPr>
        <p:txBody>
          <a:bodyPr wrap="none" rtlCol="0">
            <a:spAutoFit/>
          </a:bodyPr>
          <a:lstStyle/>
          <a:p>
            <a:r>
              <a:rPr kumimoji="1" lang="ja-JP" altLang="en-US" sz="1400" dirty="0"/>
              <a:t>データ</a:t>
            </a:r>
            <a:r>
              <a:rPr kumimoji="1" lang="en-US" altLang="ja-JP" sz="1400" dirty="0"/>
              <a:t>B</a:t>
            </a:r>
            <a:endParaRPr kumimoji="1" lang="ja-JP" altLang="en-US" sz="1400" dirty="0"/>
          </a:p>
        </p:txBody>
      </p:sp>
    </p:spTree>
    <p:extLst>
      <p:ext uri="{BB962C8B-B14F-4D97-AF65-F5344CB8AC3E}">
        <p14:creationId xmlns:p14="http://schemas.microsoft.com/office/powerpoint/2010/main" val="369301884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a:xfrm>
            <a:off x="838200" y="1371241"/>
            <a:ext cx="10515600" cy="2581923"/>
          </a:xfrm>
        </p:spPr>
        <p:txBody>
          <a:bodyPr/>
          <a:lstStyle/>
          <a:p>
            <a:r>
              <a:rPr kumimoji="1" lang="ja-JP" altLang="en-US" dirty="0"/>
              <a:t>データはコードで分類したりタグ、キーワードを付けることで検索や処理しやすくなります。</a:t>
            </a:r>
            <a:endParaRPr kumimoji="1" lang="en-US" altLang="ja-JP" dirty="0"/>
          </a:p>
          <a:p>
            <a:r>
              <a:rPr kumimoji="1" lang="en-US" altLang="ja-JP" dirty="0"/>
              <a:t>GIF</a:t>
            </a:r>
            <a:r>
              <a:rPr kumimoji="1" lang="ja-JP" altLang="en-US" dirty="0"/>
              <a:t>は</a:t>
            </a:r>
            <a:r>
              <a:rPr lang="ja-JP" altLang="en-US" dirty="0">
                <a:solidFill>
                  <a:srgbClr val="FF0000"/>
                </a:solidFill>
              </a:rPr>
              <a:t>「コード（分類体系）導入実践ガイドブック」</a:t>
            </a:r>
            <a:r>
              <a:rPr lang="ja-JP" altLang="en-US" dirty="0"/>
              <a:t>でコードの設計方法や使用方法を提示しています。</a:t>
            </a:r>
            <a:r>
              <a:rPr lang="ja-JP" altLang="en-US" dirty="0">
                <a:solidFill>
                  <a:srgbClr val="FF0000"/>
                </a:solidFill>
              </a:rPr>
              <a:t>「コード一覧」</a:t>
            </a:r>
            <a:r>
              <a:rPr lang="ja-JP" altLang="en-US" dirty="0"/>
              <a:t>も今後更新していく予定です。</a:t>
            </a:r>
            <a:endParaRPr lang="en-US" altLang="ja-JP" dirty="0"/>
          </a:p>
          <a:p>
            <a:r>
              <a:rPr kumimoji="1" lang="ja-JP" altLang="en-US" dirty="0"/>
              <a:t>また、行政サービスを分類する体系として</a:t>
            </a:r>
            <a:r>
              <a:rPr kumimoji="1" lang="ja-JP" altLang="en-US" dirty="0">
                <a:solidFill>
                  <a:srgbClr val="FF0000"/>
                </a:solidFill>
              </a:rPr>
              <a:t>「サービス・カタログ」</a:t>
            </a:r>
            <a:r>
              <a:rPr kumimoji="1" lang="ja-JP" altLang="en-US" dirty="0"/>
              <a:t>を提供しています。</a:t>
            </a:r>
            <a:endParaRPr kumimoji="1" lang="en-US" altLang="ja-JP" dirty="0"/>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コード（分類体系）</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45</a:t>
            </a:fld>
            <a:endParaRPr lang="ja-JP" altLang="en-US"/>
          </a:p>
        </p:txBody>
      </p:sp>
      <p:sp>
        <p:nvSpPr>
          <p:cNvPr id="5" name="テキスト ボックス 4">
            <a:extLst>
              <a:ext uri="{FF2B5EF4-FFF2-40B4-BE49-F238E27FC236}">
                <a16:creationId xmlns:a16="http://schemas.microsoft.com/office/drawing/2014/main" id="{3F2BA0F5-AD90-4149-97FF-345DBD925E6B}"/>
              </a:ext>
            </a:extLst>
          </p:cNvPr>
          <p:cNvSpPr txBox="1"/>
          <p:nvPr/>
        </p:nvSpPr>
        <p:spPr>
          <a:xfrm>
            <a:off x="3228045" y="4382268"/>
            <a:ext cx="1338828" cy="369332"/>
          </a:xfrm>
          <a:prstGeom prst="rect">
            <a:avLst/>
          </a:prstGeom>
          <a:noFill/>
          <a:ln>
            <a:solidFill>
              <a:schemeClr val="tx1"/>
            </a:solidFill>
          </a:ln>
        </p:spPr>
        <p:txBody>
          <a:bodyPr wrap="none" rtlCol="0">
            <a:spAutoFit/>
          </a:bodyPr>
          <a:lstStyle/>
          <a:p>
            <a:r>
              <a:rPr kumimoji="1" lang="ja-JP" altLang="en-US" dirty="0"/>
              <a:t>子育て情報</a:t>
            </a:r>
          </a:p>
        </p:txBody>
      </p:sp>
      <p:sp>
        <p:nvSpPr>
          <p:cNvPr id="6" name="テキスト ボックス 5">
            <a:extLst>
              <a:ext uri="{FF2B5EF4-FFF2-40B4-BE49-F238E27FC236}">
                <a16:creationId xmlns:a16="http://schemas.microsoft.com/office/drawing/2014/main" id="{9A2C931D-66ED-45CD-A721-13B9A04E9867}"/>
              </a:ext>
            </a:extLst>
          </p:cNvPr>
          <p:cNvSpPr txBox="1"/>
          <p:nvPr/>
        </p:nvSpPr>
        <p:spPr>
          <a:xfrm>
            <a:off x="4996808" y="4382268"/>
            <a:ext cx="1800493" cy="369332"/>
          </a:xfrm>
          <a:prstGeom prst="rect">
            <a:avLst/>
          </a:prstGeom>
          <a:noFill/>
          <a:ln>
            <a:solidFill>
              <a:schemeClr val="tx1"/>
            </a:solidFill>
          </a:ln>
        </p:spPr>
        <p:txBody>
          <a:bodyPr wrap="none" rtlCol="0">
            <a:spAutoFit/>
          </a:bodyPr>
          <a:lstStyle/>
          <a:p>
            <a:r>
              <a:rPr kumimoji="1" lang="ja-JP" altLang="en-US" dirty="0"/>
              <a:t>子育て支援情報</a:t>
            </a:r>
          </a:p>
        </p:txBody>
      </p:sp>
      <p:sp>
        <p:nvSpPr>
          <p:cNvPr id="7" name="テキスト ボックス 6">
            <a:extLst>
              <a:ext uri="{FF2B5EF4-FFF2-40B4-BE49-F238E27FC236}">
                <a16:creationId xmlns:a16="http://schemas.microsoft.com/office/drawing/2014/main" id="{4F4763C2-F5D4-4AF5-9EBC-89B284F06A27}"/>
              </a:ext>
            </a:extLst>
          </p:cNvPr>
          <p:cNvSpPr txBox="1"/>
          <p:nvPr/>
        </p:nvSpPr>
        <p:spPr>
          <a:xfrm>
            <a:off x="7171970" y="4382268"/>
            <a:ext cx="1800493" cy="369332"/>
          </a:xfrm>
          <a:prstGeom prst="rect">
            <a:avLst/>
          </a:prstGeom>
          <a:noFill/>
          <a:ln>
            <a:solidFill>
              <a:schemeClr val="tx1"/>
            </a:solidFill>
          </a:ln>
        </p:spPr>
        <p:txBody>
          <a:bodyPr wrap="none" rtlCol="0">
            <a:spAutoFit/>
          </a:bodyPr>
          <a:lstStyle/>
          <a:p>
            <a:r>
              <a:rPr lang="ja-JP" altLang="en-US" dirty="0"/>
              <a:t>こども</a:t>
            </a:r>
            <a:r>
              <a:rPr kumimoji="1" lang="ja-JP" altLang="en-US" dirty="0"/>
              <a:t>関連情報</a:t>
            </a:r>
          </a:p>
        </p:txBody>
      </p:sp>
      <p:pic>
        <p:nvPicPr>
          <p:cNvPr id="9" name="グラフィックス 8" descr="ユーザー 単色塗りつぶし">
            <a:extLst>
              <a:ext uri="{FF2B5EF4-FFF2-40B4-BE49-F238E27FC236}">
                <a16:creationId xmlns:a16="http://schemas.microsoft.com/office/drawing/2014/main" id="{C422EA46-3FB2-48EF-8677-71E780B2F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39854" y="5852276"/>
            <a:ext cx="914400" cy="914400"/>
          </a:xfrm>
          <a:prstGeom prst="rect">
            <a:avLst/>
          </a:prstGeom>
        </p:spPr>
      </p:pic>
      <p:sp>
        <p:nvSpPr>
          <p:cNvPr id="10" name="思考の吹き出し: 雲形 9">
            <a:extLst>
              <a:ext uri="{FF2B5EF4-FFF2-40B4-BE49-F238E27FC236}">
                <a16:creationId xmlns:a16="http://schemas.microsoft.com/office/drawing/2014/main" id="{8EDA1A49-B7E6-46C3-8A91-A72E35A0F633}"/>
              </a:ext>
            </a:extLst>
          </p:cNvPr>
          <p:cNvSpPr/>
          <p:nvPr/>
        </p:nvSpPr>
        <p:spPr>
          <a:xfrm>
            <a:off x="6132997" y="5545952"/>
            <a:ext cx="1232939" cy="581989"/>
          </a:xfrm>
          <a:prstGeom prst="cloudCallout">
            <a:avLst>
              <a:gd name="adj1" fmla="val -46995"/>
              <a:gd name="adj2" fmla="val 51947"/>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1100" dirty="0">
                <a:solidFill>
                  <a:schemeClr val="tx1"/>
                </a:solidFill>
              </a:rPr>
              <a:t>同じ情報かな？</a:t>
            </a:r>
          </a:p>
        </p:txBody>
      </p:sp>
      <p:cxnSp>
        <p:nvCxnSpPr>
          <p:cNvPr id="12" name="直線矢印コネクタ 11">
            <a:extLst>
              <a:ext uri="{FF2B5EF4-FFF2-40B4-BE49-F238E27FC236}">
                <a16:creationId xmlns:a16="http://schemas.microsoft.com/office/drawing/2014/main" id="{6FA9D8B5-CA56-4D0F-B055-2600AE5BD6F8}"/>
              </a:ext>
            </a:extLst>
          </p:cNvPr>
          <p:cNvCxnSpPr>
            <a:stCxn id="9" idx="0"/>
          </p:cNvCxnSpPr>
          <p:nvPr/>
        </p:nvCxnSpPr>
        <p:spPr>
          <a:xfrm flipH="1" flipV="1">
            <a:off x="4733572" y="4991868"/>
            <a:ext cx="1163482" cy="8604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092C23F6-6ADD-4C1F-BC52-D1EE6ABFC59E}"/>
              </a:ext>
            </a:extLst>
          </p:cNvPr>
          <p:cNvCxnSpPr>
            <a:cxnSpLocks/>
            <a:stCxn id="9" idx="0"/>
          </p:cNvCxnSpPr>
          <p:nvPr/>
        </p:nvCxnSpPr>
        <p:spPr>
          <a:xfrm flipV="1">
            <a:off x="5897054" y="4937876"/>
            <a:ext cx="0"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97C9FA8B-FC89-4D7D-BEE4-5FAC2054F768}"/>
              </a:ext>
            </a:extLst>
          </p:cNvPr>
          <p:cNvCxnSpPr>
            <a:cxnSpLocks/>
            <a:stCxn id="9" idx="0"/>
          </p:cNvCxnSpPr>
          <p:nvPr/>
        </p:nvCxnSpPr>
        <p:spPr>
          <a:xfrm flipV="1">
            <a:off x="5897054" y="4937876"/>
            <a:ext cx="1274916" cy="914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06627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A4FC1824-C233-49F4-9AA2-B393A1F90066}"/>
              </a:ext>
            </a:extLst>
          </p:cNvPr>
          <p:cNvSpPr>
            <a:spLocks noGrp="1"/>
          </p:cNvSpPr>
          <p:nvPr>
            <p:ph idx="1"/>
          </p:nvPr>
        </p:nvSpPr>
        <p:spPr/>
        <p:txBody>
          <a:bodyPr/>
          <a:lstStyle/>
          <a:p>
            <a:r>
              <a:rPr kumimoji="1" lang="ja-JP" altLang="en-US" dirty="0"/>
              <a:t>コードのように各項目に番号が振られているもの以外に、データの選択肢が用意されている場合があります。これをコントロールド・ボキャブラリ（統制語彙）と呼びます。</a:t>
            </a:r>
            <a:endParaRPr kumimoji="1" lang="en-US" altLang="ja-JP" dirty="0"/>
          </a:p>
          <a:p>
            <a:pPr lvl="1"/>
            <a:r>
              <a:rPr lang="ja-JP" altLang="en-US" dirty="0"/>
              <a:t>「準備中」「開店中」「閉店」「休業」「廃業」のような選択肢です。</a:t>
            </a:r>
            <a:endParaRPr lang="en-US" altLang="ja-JP" dirty="0"/>
          </a:p>
          <a:p>
            <a:endParaRPr kumimoji="1" lang="en-US" altLang="ja-JP" dirty="0"/>
          </a:p>
          <a:p>
            <a:r>
              <a:rPr kumimoji="1" lang="en-US" altLang="ja-JP" dirty="0"/>
              <a:t>GIF</a:t>
            </a:r>
            <a:r>
              <a:rPr kumimoji="1" lang="ja-JP" altLang="en-US" dirty="0"/>
              <a:t>は、</a:t>
            </a:r>
            <a:r>
              <a:rPr kumimoji="1" lang="ja-JP" altLang="en-US" dirty="0">
                <a:solidFill>
                  <a:srgbClr val="FF0000"/>
                </a:solidFill>
              </a:rPr>
              <a:t>各データモデルやガイドブックで汎用的なコントロールドボキャブラリを提示</a:t>
            </a:r>
            <a:r>
              <a:rPr kumimoji="1" lang="ja-JP" altLang="en-US" dirty="0"/>
              <a:t>しています。</a:t>
            </a:r>
            <a:endParaRPr kumimoji="1" lang="en-US" altLang="ja-JP" dirty="0"/>
          </a:p>
          <a:p>
            <a:endParaRPr kumimoji="1" lang="en-US" altLang="ja-JP" dirty="0"/>
          </a:p>
          <a:p>
            <a:r>
              <a:rPr kumimoji="1" lang="ja-JP" altLang="en-US" dirty="0"/>
              <a:t>今後、コード一覧、データディクショナリとともに一覧の整備を検討していきます。</a:t>
            </a:r>
          </a:p>
        </p:txBody>
      </p:sp>
      <p:sp>
        <p:nvSpPr>
          <p:cNvPr id="3" name="タイトル 2">
            <a:extLst>
              <a:ext uri="{FF2B5EF4-FFF2-40B4-BE49-F238E27FC236}">
                <a16:creationId xmlns:a16="http://schemas.microsoft.com/office/drawing/2014/main" id="{BFA0A51E-B550-4888-AEAC-8DAB90610949}"/>
              </a:ext>
            </a:extLst>
          </p:cNvPr>
          <p:cNvSpPr>
            <a:spLocks noGrp="1"/>
          </p:cNvSpPr>
          <p:nvPr>
            <p:ph type="title"/>
          </p:nvPr>
        </p:nvSpPr>
        <p:spPr>
          <a:xfrm>
            <a:off x="838200" y="519497"/>
            <a:ext cx="10515600" cy="591252"/>
          </a:xfrm>
        </p:spPr>
        <p:txBody>
          <a:bodyPr/>
          <a:lstStyle/>
          <a:p>
            <a:r>
              <a:rPr kumimoji="1" lang="ja-JP" altLang="en-US" dirty="0"/>
              <a:t>コントロールド・ボキャブラリ（統制語彙）</a:t>
            </a:r>
          </a:p>
        </p:txBody>
      </p:sp>
      <p:sp>
        <p:nvSpPr>
          <p:cNvPr id="4" name="スライド番号プレースホルダー 3">
            <a:extLst>
              <a:ext uri="{FF2B5EF4-FFF2-40B4-BE49-F238E27FC236}">
                <a16:creationId xmlns:a16="http://schemas.microsoft.com/office/drawing/2014/main" id="{9D01F9FD-C8A8-4B0B-9E85-1B4D799C7F1D}"/>
              </a:ext>
            </a:extLst>
          </p:cNvPr>
          <p:cNvSpPr>
            <a:spLocks noGrp="1"/>
          </p:cNvSpPr>
          <p:nvPr>
            <p:ph type="sldNum" sz="quarter" idx="4"/>
          </p:nvPr>
        </p:nvSpPr>
        <p:spPr/>
        <p:txBody>
          <a:bodyPr/>
          <a:lstStyle/>
          <a:p>
            <a:fld id="{DFD4F317-19D0-4848-B5EB-5B174DBE8CF9}" type="slidenum">
              <a:rPr lang="ja-JP" altLang="en-US" smtClean="0"/>
              <a:pPr/>
              <a:t>46</a:t>
            </a:fld>
            <a:endParaRPr lang="ja-JP" altLang="en-US"/>
          </a:p>
        </p:txBody>
      </p:sp>
    </p:spTree>
    <p:extLst>
      <p:ext uri="{BB962C8B-B14F-4D97-AF65-F5344CB8AC3E}">
        <p14:creationId xmlns:p14="http://schemas.microsoft.com/office/powerpoint/2010/main" val="35469814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7B3CD5C-3373-4522-A787-0EF655012800}"/>
              </a:ext>
            </a:extLst>
          </p:cNvPr>
          <p:cNvSpPr>
            <a:spLocks noGrp="1"/>
          </p:cNvSpPr>
          <p:nvPr>
            <p:ph idx="1"/>
          </p:nvPr>
        </p:nvSpPr>
        <p:spPr>
          <a:xfrm>
            <a:off x="838199" y="1371241"/>
            <a:ext cx="10964917" cy="4815996"/>
          </a:xfrm>
        </p:spPr>
        <p:txBody>
          <a:bodyPr/>
          <a:lstStyle/>
          <a:p>
            <a:r>
              <a:rPr lang="en-US" altLang="ja-JP" dirty="0"/>
              <a:t>GIF</a:t>
            </a:r>
            <a:r>
              <a:rPr lang="ja-JP" altLang="en-US" dirty="0"/>
              <a:t>は、データを流通させるための品質管理の仕組みを検討し、 </a:t>
            </a:r>
            <a:r>
              <a:rPr lang="ja-JP" altLang="en-US" dirty="0">
                <a:solidFill>
                  <a:srgbClr val="FF0000"/>
                </a:solidFill>
              </a:rPr>
              <a:t>「データ品質管理導入実践ガイドブック」</a:t>
            </a:r>
            <a:r>
              <a:rPr lang="ja-JP" altLang="en-US" dirty="0"/>
              <a:t>にまとめています。</a:t>
            </a:r>
            <a:endParaRPr lang="en-US" altLang="ja-JP" dirty="0"/>
          </a:p>
          <a:p>
            <a:pPr lvl="1"/>
            <a:r>
              <a:rPr lang="ja-JP" altLang="en-US" dirty="0"/>
              <a:t>現在は、データ作成者、管理者のための詳細ガイドになっていますが、今後データ流通のための品質表示に関して検討していく予定です。</a:t>
            </a:r>
            <a:endParaRPr lang="en-US" altLang="ja-JP" dirty="0"/>
          </a:p>
          <a:p>
            <a:pPr lvl="1"/>
            <a:endParaRPr lang="en-US" altLang="ja-JP" dirty="0"/>
          </a:p>
          <a:p>
            <a:pPr marL="457200" lvl="1" indent="0">
              <a:buNone/>
            </a:pPr>
            <a:r>
              <a:rPr lang="ja-JP" altLang="en-US" dirty="0"/>
              <a:t>商品表示には、</a:t>
            </a:r>
            <a:r>
              <a:rPr lang="en-US" altLang="ja-JP" dirty="0"/>
              <a:t>Trust</a:t>
            </a:r>
            <a:r>
              <a:rPr lang="ja-JP" altLang="en-US" dirty="0"/>
              <a:t>と</a:t>
            </a:r>
            <a:r>
              <a:rPr lang="en-US" altLang="ja-JP" dirty="0"/>
              <a:t>Quality</a:t>
            </a:r>
            <a:r>
              <a:rPr lang="ja-JP" altLang="en-US" dirty="0"/>
              <a:t>が含まれます。流通を円滑にするには、このような品質表示が必要になります。</a:t>
            </a:r>
            <a:r>
              <a:rPr lang="en-US" altLang="ja-JP" sz="1800" dirty="0"/>
              <a:t>(</a:t>
            </a:r>
            <a:r>
              <a:rPr lang="ja-JP" altLang="en-US" sz="1800" dirty="0"/>
              <a:t>トレーサブルであることも必要です）</a:t>
            </a:r>
            <a:endParaRPr lang="en-US" altLang="ja-JP" dirty="0"/>
          </a:p>
        </p:txBody>
      </p:sp>
      <p:sp>
        <p:nvSpPr>
          <p:cNvPr id="11" name="タイトル 10">
            <a:extLst>
              <a:ext uri="{FF2B5EF4-FFF2-40B4-BE49-F238E27FC236}">
                <a16:creationId xmlns:a16="http://schemas.microsoft.com/office/drawing/2014/main" id="{23B361F1-6C0C-460C-AA5F-424B0F0DF930}"/>
              </a:ext>
            </a:extLst>
          </p:cNvPr>
          <p:cNvSpPr>
            <a:spLocks noGrp="1"/>
          </p:cNvSpPr>
          <p:nvPr>
            <p:ph type="title"/>
          </p:nvPr>
        </p:nvSpPr>
        <p:spPr>
          <a:xfrm>
            <a:off x="838200" y="519657"/>
            <a:ext cx="10515600" cy="590931"/>
          </a:xfrm>
        </p:spPr>
        <p:txBody>
          <a:bodyPr/>
          <a:lstStyle/>
          <a:p>
            <a:r>
              <a:rPr kumimoji="1" lang="ja-JP" altLang="en-US" dirty="0"/>
              <a:t>データ品質について</a:t>
            </a:r>
            <a:endParaRPr lang="ja-JP" altLang="en-US" dirty="0"/>
          </a:p>
        </p:txBody>
      </p:sp>
      <p:sp>
        <p:nvSpPr>
          <p:cNvPr id="3" name="スライド番号プレースホルダー 2">
            <a:extLst>
              <a:ext uri="{FF2B5EF4-FFF2-40B4-BE49-F238E27FC236}">
                <a16:creationId xmlns:a16="http://schemas.microsoft.com/office/drawing/2014/main" id="{F6471F30-2538-4428-8458-013E9F39CB60}"/>
              </a:ext>
            </a:extLst>
          </p:cNvPr>
          <p:cNvSpPr>
            <a:spLocks noGrp="1"/>
          </p:cNvSpPr>
          <p:nvPr>
            <p:ph type="sldNum" sz="quarter" idx="4"/>
          </p:nvPr>
        </p:nvSpPr>
        <p:spPr>
          <a:xfrm>
            <a:off x="8944753" y="6699955"/>
            <a:ext cx="2743200" cy="365125"/>
          </a:xfrm>
        </p:spPr>
        <p:txBody>
          <a:bodyPr vert="horz" lIns="91440" tIns="45720" rIns="91440" bIns="45720" rtlCol="0" anchor="ctr"/>
          <a:lstStyle>
            <a:defPPr rtl="0">
              <a:defRPr lang="ja-jp"/>
            </a:defPPr>
            <a:lvl1pPr marL="0" algn="r" defTabSz="914400" rtl="0" eaLnBrk="1" latinLnBrk="0" hangingPunct="1">
              <a:defRPr sz="900" kern="1200">
                <a:solidFill>
                  <a:schemeClr val="tx1">
                    <a:lumMod val="75000"/>
                    <a:lumOff val="25000"/>
                  </a:schemeClr>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A98EE3D-8CD1-4C3F-BD1C-C98C9596463C}" type="slidenum">
              <a:rPr lang="en-US" altLang="ja-JP" smtClean="0"/>
              <a:pPr/>
              <a:t>47</a:t>
            </a:fld>
            <a:endParaRPr lang="ja-JP" altLang="en-US" noProof="0"/>
          </a:p>
        </p:txBody>
      </p:sp>
      <p:pic>
        <p:nvPicPr>
          <p:cNvPr id="14" name="図 13" descr="台の上においてあるボトル&#10;&#10;低い精度で自動的に生成された説明">
            <a:extLst>
              <a:ext uri="{FF2B5EF4-FFF2-40B4-BE49-F238E27FC236}">
                <a16:creationId xmlns:a16="http://schemas.microsoft.com/office/drawing/2014/main" id="{74DA25F3-AE50-4140-BFC3-B3159EFB4E2F}"/>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rot="5400000">
            <a:off x="9005113" y="4638227"/>
            <a:ext cx="2400503" cy="1461966"/>
          </a:xfrm>
          <a:prstGeom prst="rect">
            <a:avLst/>
          </a:prstGeom>
        </p:spPr>
      </p:pic>
      <p:pic>
        <p:nvPicPr>
          <p:cNvPr id="7" name="図 6" descr="文字の書かれた紙&#10;&#10;自動的に生成された説明">
            <a:extLst>
              <a:ext uri="{FF2B5EF4-FFF2-40B4-BE49-F238E27FC236}">
                <a16:creationId xmlns:a16="http://schemas.microsoft.com/office/drawing/2014/main" id="{849EBB76-34CF-4CF5-B784-13D645396541}"/>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rot="5400000">
            <a:off x="1391998" y="4473169"/>
            <a:ext cx="2433672" cy="1825254"/>
          </a:xfrm>
          <a:prstGeom prst="rect">
            <a:avLst/>
          </a:prstGeom>
        </p:spPr>
      </p:pic>
      <p:pic>
        <p:nvPicPr>
          <p:cNvPr id="9" name="図 8" descr="テキスト&#10;&#10;自動的に生成された説明">
            <a:extLst>
              <a:ext uri="{FF2B5EF4-FFF2-40B4-BE49-F238E27FC236}">
                <a16:creationId xmlns:a16="http://schemas.microsoft.com/office/drawing/2014/main" id="{F7097CB9-CA79-4E3D-907C-23BB50EB02E8}"/>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a:stretch/>
        </p:blipFill>
        <p:spPr>
          <a:xfrm>
            <a:off x="5041962" y="4168958"/>
            <a:ext cx="3310467" cy="2433671"/>
          </a:xfrm>
          <a:prstGeom prst="rect">
            <a:avLst/>
          </a:prstGeom>
        </p:spPr>
      </p:pic>
    </p:spTree>
    <p:extLst>
      <p:ext uri="{BB962C8B-B14F-4D97-AF65-F5344CB8AC3E}">
        <p14:creationId xmlns:p14="http://schemas.microsoft.com/office/powerpoint/2010/main" val="474201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47731E1-1731-48E7-8016-45172D223B45}"/>
              </a:ext>
            </a:extLst>
          </p:cNvPr>
          <p:cNvSpPr>
            <a:spLocks noGrp="1"/>
          </p:cNvSpPr>
          <p:nvPr>
            <p:ph idx="1"/>
          </p:nvPr>
        </p:nvSpPr>
        <p:spPr>
          <a:xfrm>
            <a:off x="168166" y="1224093"/>
            <a:ext cx="11939692" cy="4815996"/>
          </a:xfrm>
        </p:spPr>
        <p:txBody>
          <a:bodyPr/>
          <a:lstStyle/>
          <a:p>
            <a:r>
              <a:rPr kumimoji="1" lang="ja-JP" altLang="en-US" dirty="0"/>
              <a:t>データの価値を最大化するには、データの更新やガバナンスを確実に行う必要があります。</a:t>
            </a:r>
            <a:r>
              <a:rPr kumimoji="1" lang="en-US" altLang="ja-JP" dirty="0"/>
              <a:t>GIF</a:t>
            </a:r>
            <a:r>
              <a:rPr kumimoji="1" lang="ja-JP" altLang="en-US" dirty="0"/>
              <a:t>は、その手順やチェックシートを含んだ</a:t>
            </a:r>
            <a:r>
              <a:rPr kumimoji="1" lang="ja-JP" altLang="en-US" u="sng" dirty="0">
                <a:solidFill>
                  <a:srgbClr val="FF0000"/>
                </a:solidFill>
              </a:rPr>
              <a:t>「データマネジメント実践ガイドブック（導入編）、（運用編）」</a:t>
            </a:r>
            <a:r>
              <a:rPr kumimoji="1" lang="ja-JP" altLang="en-US" dirty="0"/>
              <a:t>を提供しています。</a:t>
            </a:r>
          </a:p>
          <a:p>
            <a:endParaRPr kumimoji="1" lang="ja-JP" altLang="en-US" dirty="0"/>
          </a:p>
        </p:txBody>
      </p:sp>
      <p:sp>
        <p:nvSpPr>
          <p:cNvPr id="3" name="タイトル 2">
            <a:extLst>
              <a:ext uri="{FF2B5EF4-FFF2-40B4-BE49-F238E27FC236}">
                <a16:creationId xmlns:a16="http://schemas.microsoft.com/office/drawing/2014/main" id="{0F7AAD33-5BE1-4259-96A4-90668AC61104}"/>
              </a:ext>
            </a:extLst>
          </p:cNvPr>
          <p:cNvSpPr>
            <a:spLocks noGrp="1"/>
          </p:cNvSpPr>
          <p:nvPr>
            <p:ph type="title"/>
          </p:nvPr>
        </p:nvSpPr>
        <p:spPr/>
        <p:txBody>
          <a:bodyPr/>
          <a:lstStyle/>
          <a:p>
            <a:r>
              <a:rPr kumimoji="1" lang="ja-JP" altLang="en-US" dirty="0"/>
              <a:t>データ・マネジメント</a:t>
            </a:r>
          </a:p>
        </p:txBody>
      </p:sp>
      <p:sp>
        <p:nvSpPr>
          <p:cNvPr id="4" name="スライド番号プレースホルダー 3">
            <a:extLst>
              <a:ext uri="{FF2B5EF4-FFF2-40B4-BE49-F238E27FC236}">
                <a16:creationId xmlns:a16="http://schemas.microsoft.com/office/drawing/2014/main" id="{F340D94A-7673-4919-804A-17A2D094E48E}"/>
              </a:ext>
            </a:extLst>
          </p:cNvPr>
          <p:cNvSpPr>
            <a:spLocks noGrp="1"/>
          </p:cNvSpPr>
          <p:nvPr>
            <p:ph type="sldNum" sz="quarter" idx="4"/>
          </p:nvPr>
        </p:nvSpPr>
        <p:spPr/>
        <p:txBody>
          <a:bodyPr/>
          <a:lstStyle/>
          <a:p>
            <a:fld id="{DFD4F317-19D0-4848-B5EB-5B174DBE8CF9}" type="slidenum">
              <a:rPr lang="ja-JP" altLang="en-US" smtClean="0"/>
              <a:pPr/>
              <a:t>48</a:t>
            </a:fld>
            <a:endParaRPr lang="ja-JP" altLang="en-US"/>
          </a:p>
        </p:txBody>
      </p:sp>
      <p:pic>
        <p:nvPicPr>
          <p:cNvPr id="5" name="図 4">
            <a:extLst>
              <a:ext uri="{FF2B5EF4-FFF2-40B4-BE49-F238E27FC236}">
                <a16:creationId xmlns:a16="http://schemas.microsoft.com/office/drawing/2014/main" id="{CBFEAF14-5E04-45B2-B9E0-D52F522BF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142" y="2912299"/>
            <a:ext cx="6178868" cy="3520621"/>
          </a:xfrm>
          <a:prstGeom prst="rect">
            <a:avLst/>
          </a:prstGeom>
          <a:ln>
            <a:solidFill>
              <a:schemeClr val="tx1"/>
            </a:solidFill>
          </a:ln>
        </p:spPr>
      </p:pic>
      <p:pic>
        <p:nvPicPr>
          <p:cNvPr id="6" name="図 5">
            <a:extLst>
              <a:ext uri="{FF2B5EF4-FFF2-40B4-BE49-F238E27FC236}">
                <a16:creationId xmlns:a16="http://schemas.microsoft.com/office/drawing/2014/main" id="{46FD9F56-B823-4666-B745-94A7E2661AE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17931" y="3232700"/>
            <a:ext cx="5889927" cy="3405045"/>
          </a:xfrm>
          <a:prstGeom prst="rect">
            <a:avLst/>
          </a:prstGeom>
          <a:ln>
            <a:solidFill>
              <a:schemeClr val="tx1"/>
            </a:solidFill>
          </a:ln>
        </p:spPr>
      </p:pic>
    </p:spTree>
    <p:extLst>
      <p:ext uri="{BB962C8B-B14F-4D97-AF65-F5344CB8AC3E}">
        <p14:creationId xmlns:p14="http://schemas.microsoft.com/office/powerpoint/2010/main" val="22891085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FA7A1A9-AC3F-4316-AE41-49F3955BB954}"/>
              </a:ext>
            </a:extLst>
          </p:cNvPr>
          <p:cNvSpPr>
            <a:spLocks noGrp="1"/>
          </p:cNvSpPr>
          <p:nvPr>
            <p:ph idx="1"/>
          </p:nvPr>
        </p:nvSpPr>
        <p:spPr/>
        <p:txBody>
          <a:bodyPr/>
          <a:lstStyle/>
          <a:p>
            <a:r>
              <a:rPr kumimoji="1" lang="ja-JP" altLang="en-US" dirty="0"/>
              <a:t>通信やハードウェアは、既に相互運用性が確立している領域ですので、</a:t>
            </a:r>
            <a:r>
              <a:rPr kumimoji="1" lang="en-US" altLang="ja-JP" dirty="0"/>
              <a:t>GIF</a:t>
            </a:r>
            <a:r>
              <a:rPr kumimoji="1" lang="ja-JP" altLang="en-US" dirty="0"/>
              <a:t>では検討対象にしていません。</a:t>
            </a:r>
          </a:p>
        </p:txBody>
      </p:sp>
      <p:sp>
        <p:nvSpPr>
          <p:cNvPr id="3" name="タイトル 2">
            <a:extLst>
              <a:ext uri="{FF2B5EF4-FFF2-40B4-BE49-F238E27FC236}">
                <a16:creationId xmlns:a16="http://schemas.microsoft.com/office/drawing/2014/main" id="{4C30506F-897D-4582-8297-78AB421EEE3D}"/>
              </a:ext>
            </a:extLst>
          </p:cNvPr>
          <p:cNvSpPr>
            <a:spLocks noGrp="1"/>
          </p:cNvSpPr>
          <p:nvPr>
            <p:ph type="title"/>
          </p:nvPr>
        </p:nvSpPr>
        <p:spPr/>
        <p:txBody>
          <a:bodyPr/>
          <a:lstStyle/>
          <a:p>
            <a:r>
              <a:rPr kumimoji="1" lang="ja-JP" altLang="en-US" dirty="0"/>
              <a:t>アセット</a:t>
            </a:r>
          </a:p>
        </p:txBody>
      </p:sp>
      <p:sp>
        <p:nvSpPr>
          <p:cNvPr id="4" name="スライド番号プレースホルダー 3">
            <a:extLst>
              <a:ext uri="{FF2B5EF4-FFF2-40B4-BE49-F238E27FC236}">
                <a16:creationId xmlns:a16="http://schemas.microsoft.com/office/drawing/2014/main" id="{FBB38A72-9CCB-4DFF-8C13-FC90360CC68D}"/>
              </a:ext>
            </a:extLst>
          </p:cNvPr>
          <p:cNvSpPr>
            <a:spLocks noGrp="1"/>
          </p:cNvSpPr>
          <p:nvPr>
            <p:ph type="sldNum" sz="quarter" idx="4"/>
          </p:nvPr>
        </p:nvSpPr>
        <p:spPr/>
        <p:txBody>
          <a:bodyPr/>
          <a:lstStyle/>
          <a:p>
            <a:fld id="{DFD4F317-19D0-4848-B5EB-5B174DBE8CF9}" type="slidenum">
              <a:rPr lang="ja-JP" altLang="en-US" smtClean="0"/>
              <a:pPr/>
              <a:t>49</a:t>
            </a:fld>
            <a:endParaRPr lang="ja-JP" altLang="en-US"/>
          </a:p>
        </p:txBody>
      </p:sp>
    </p:spTree>
    <p:extLst>
      <p:ext uri="{BB962C8B-B14F-4D97-AF65-F5344CB8AC3E}">
        <p14:creationId xmlns:p14="http://schemas.microsoft.com/office/powerpoint/2010/main" val="3092921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3C8A547-5EF4-4510-8E51-1A87CA18E64B}"/>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F3C57DBE-3189-4C73-9BFE-167F4D1039BE}"/>
              </a:ext>
            </a:extLst>
          </p:cNvPr>
          <p:cNvSpPr>
            <a:spLocks noGrp="1"/>
          </p:cNvSpPr>
          <p:nvPr>
            <p:ph type="sldNum" sz="quarter" idx="10"/>
          </p:nvPr>
        </p:nvSpPr>
        <p:spPr/>
        <p:txBody>
          <a:bodyPr/>
          <a:lstStyle/>
          <a:p>
            <a:fld id="{DFD4F317-19D0-4848-B5EB-5B174DBE8CF9}" type="slidenum">
              <a:rPr lang="ja-JP" altLang="en-US" smtClean="0"/>
              <a:pPr/>
              <a:t>5</a:t>
            </a:fld>
            <a:endParaRPr lang="ja-JP" altLang="en-US"/>
          </a:p>
        </p:txBody>
      </p:sp>
      <p:sp>
        <p:nvSpPr>
          <p:cNvPr id="5" name="タイトル 4">
            <a:extLst>
              <a:ext uri="{FF2B5EF4-FFF2-40B4-BE49-F238E27FC236}">
                <a16:creationId xmlns:a16="http://schemas.microsoft.com/office/drawing/2014/main" id="{AFBB5C60-D591-45D0-AA6B-A7F2817D48E9}"/>
              </a:ext>
            </a:extLst>
          </p:cNvPr>
          <p:cNvSpPr>
            <a:spLocks noGrp="1"/>
          </p:cNvSpPr>
          <p:nvPr>
            <p:ph type="title"/>
          </p:nvPr>
        </p:nvSpPr>
        <p:spPr>
          <a:xfrm>
            <a:off x="838200" y="2740342"/>
            <a:ext cx="10515600" cy="590931"/>
          </a:xfrm>
        </p:spPr>
        <p:txBody>
          <a:bodyPr/>
          <a:lstStyle/>
          <a:p>
            <a:r>
              <a:rPr lang="en-US" altLang="ja-JP"/>
              <a:t>GIF</a:t>
            </a:r>
            <a:r>
              <a:rPr lang="ja-JP" altLang="en-US"/>
              <a:t>の</a:t>
            </a:r>
            <a:r>
              <a:rPr lang="ja-JP" altLang="en-US" dirty="0"/>
              <a:t>概要</a:t>
            </a:r>
          </a:p>
        </p:txBody>
      </p:sp>
    </p:spTree>
    <p:extLst>
      <p:ext uri="{BB962C8B-B14F-4D97-AF65-F5344CB8AC3E}">
        <p14:creationId xmlns:p14="http://schemas.microsoft.com/office/powerpoint/2010/main" val="2540588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FFD574D-0D13-4599-B1BB-5C567A845270}"/>
              </a:ext>
            </a:extLst>
          </p:cNvPr>
          <p:cNvSpPr>
            <a:spLocks noGrp="1"/>
          </p:cNvSpPr>
          <p:nvPr>
            <p:ph idx="1"/>
          </p:nvPr>
        </p:nvSpPr>
        <p:spPr/>
        <p:txBody>
          <a:bodyPr/>
          <a:lstStyle/>
          <a:p>
            <a:r>
              <a:rPr kumimoji="1" lang="ja-JP" altLang="en-US" dirty="0"/>
              <a:t>データの相互運用をするには、そのデータにアクセスする</a:t>
            </a:r>
            <a:r>
              <a:rPr kumimoji="1" lang="en-US" altLang="ja-JP" dirty="0"/>
              <a:t>ID</a:t>
            </a:r>
            <a:r>
              <a:rPr kumimoji="1" lang="ja-JP" altLang="en-US" dirty="0"/>
              <a:t>管理とアクセス履歴管理が重要になります。</a:t>
            </a:r>
            <a:endParaRPr kumimoji="1" lang="en-US" altLang="ja-JP" dirty="0"/>
          </a:p>
          <a:p>
            <a:pPr lvl="1"/>
            <a:r>
              <a:rPr kumimoji="1" lang="ja-JP" altLang="en-US" dirty="0"/>
              <a:t>これらの機能はプラットフォームの機能で実装されていきます。</a:t>
            </a:r>
            <a:endParaRPr kumimoji="1" lang="en-US" altLang="ja-JP" dirty="0"/>
          </a:p>
          <a:p>
            <a:endParaRPr lang="en-US" altLang="ja-JP" dirty="0"/>
          </a:p>
          <a:p>
            <a:r>
              <a:rPr kumimoji="1" lang="ja-JP" altLang="en-US" dirty="0"/>
              <a:t>相互運用性という観点でセキュリティが重要なのは、真正性や原本性になります。</a:t>
            </a:r>
            <a:endParaRPr kumimoji="1" lang="en-US" altLang="ja-JP" dirty="0"/>
          </a:p>
          <a:p>
            <a:pPr lvl="1"/>
            <a:r>
              <a:rPr kumimoji="1" lang="ja-JP" altLang="en-US" dirty="0"/>
              <a:t>これらの仕組みは、ルールの一環で検討されていきます。</a:t>
            </a:r>
            <a:endParaRPr kumimoji="1" lang="en-US" altLang="ja-JP" dirty="0"/>
          </a:p>
          <a:p>
            <a:endParaRPr lang="en-US" altLang="ja-JP" dirty="0"/>
          </a:p>
          <a:p>
            <a:r>
              <a:rPr lang="ja-JP" altLang="en-US" dirty="0"/>
              <a:t>データの連携を図ると、その組み合わせで個人が特定できてしまうリスクがあります。サービス設計時に個人情報に関して配慮してください。</a:t>
            </a:r>
            <a:endParaRPr lang="en-US" altLang="ja-JP" dirty="0"/>
          </a:p>
          <a:p>
            <a:pPr lvl="1"/>
            <a:r>
              <a:rPr kumimoji="1" lang="ja-JP" altLang="en-US" dirty="0"/>
              <a:t>これらの仕組みは、ルールの一環で検討されていきます。</a:t>
            </a:r>
            <a:endParaRPr kumimoji="1" lang="en-US" altLang="ja-JP" dirty="0"/>
          </a:p>
        </p:txBody>
      </p:sp>
      <p:sp>
        <p:nvSpPr>
          <p:cNvPr id="3" name="タイトル 2">
            <a:extLst>
              <a:ext uri="{FF2B5EF4-FFF2-40B4-BE49-F238E27FC236}">
                <a16:creationId xmlns:a16="http://schemas.microsoft.com/office/drawing/2014/main" id="{74AABC4D-20E5-41FE-9C51-2BCB71912730}"/>
              </a:ext>
            </a:extLst>
          </p:cNvPr>
          <p:cNvSpPr>
            <a:spLocks noGrp="1"/>
          </p:cNvSpPr>
          <p:nvPr>
            <p:ph type="title"/>
          </p:nvPr>
        </p:nvSpPr>
        <p:spPr/>
        <p:txBody>
          <a:bodyPr/>
          <a:lstStyle/>
          <a:p>
            <a:r>
              <a:rPr kumimoji="1" lang="ja-JP" altLang="en-US" dirty="0"/>
              <a:t>セキュリティ、プライバシー、認証</a:t>
            </a:r>
          </a:p>
        </p:txBody>
      </p:sp>
      <p:sp>
        <p:nvSpPr>
          <p:cNvPr id="4" name="スライド番号プレースホルダー 3">
            <a:extLst>
              <a:ext uri="{FF2B5EF4-FFF2-40B4-BE49-F238E27FC236}">
                <a16:creationId xmlns:a16="http://schemas.microsoft.com/office/drawing/2014/main" id="{E6F22FBC-688B-46D8-8E8D-E2C92041D942}"/>
              </a:ext>
            </a:extLst>
          </p:cNvPr>
          <p:cNvSpPr>
            <a:spLocks noGrp="1"/>
          </p:cNvSpPr>
          <p:nvPr>
            <p:ph type="sldNum" sz="quarter" idx="4"/>
          </p:nvPr>
        </p:nvSpPr>
        <p:spPr/>
        <p:txBody>
          <a:bodyPr/>
          <a:lstStyle/>
          <a:p>
            <a:fld id="{DFD4F317-19D0-4848-B5EB-5B174DBE8CF9}" type="slidenum">
              <a:rPr lang="ja-JP" altLang="en-US" smtClean="0"/>
              <a:pPr/>
              <a:t>50</a:t>
            </a:fld>
            <a:endParaRPr lang="ja-JP" altLang="en-US"/>
          </a:p>
        </p:txBody>
      </p:sp>
    </p:spTree>
    <p:extLst>
      <p:ext uri="{BB962C8B-B14F-4D97-AF65-F5344CB8AC3E}">
        <p14:creationId xmlns:p14="http://schemas.microsoft.com/office/powerpoint/2010/main" val="17890339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D6924477-265F-4884-B186-2407E9FB8E53}"/>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419381A7-803A-424C-9F47-AFCAFDA75082}"/>
              </a:ext>
            </a:extLst>
          </p:cNvPr>
          <p:cNvSpPr>
            <a:spLocks noGrp="1"/>
          </p:cNvSpPr>
          <p:nvPr>
            <p:ph type="sldNum" sz="quarter" idx="10"/>
          </p:nvPr>
        </p:nvSpPr>
        <p:spPr/>
        <p:txBody>
          <a:bodyPr/>
          <a:lstStyle/>
          <a:p>
            <a:fld id="{DFD4F317-19D0-4848-B5EB-5B174DBE8CF9}" type="slidenum">
              <a:rPr lang="ja-JP" altLang="en-US" smtClean="0"/>
              <a:pPr/>
              <a:t>51</a:t>
            </a:fld>
            <a:endParaRPr lang="ja-JP" altLang="en-US"/>
          </a:p>
        </p:txBody>
      </p:sp>
      <p:sp>
        <p:nvSpPr>
          <p:cNvPr id="5" name="タイトル 4">
            <a:extLst>
              <a:ext uri="{FF2B5EF4-FFF2-40B4-BE49-F238E27FC236}">
                <a16:creationId xmlns:a16="http://schemas.microsoft.com/office/drawing/2014/main" id="{EA99759E-268A-4060-9D00-033E0CE2C314}"/>
              </a:ext>
            </a:extLst>
          </p:cNvPr>
          <p:cNvSpPr>
            <a:spLocks noGrp="1"/>
          </p:cNvSpPr>
          <p:nvPr>
            <p:ph type="title"/>
          </p:nvPr>
        </p:nvSpPr>
        <p:spPr>
          <a:xfrm>
            <a:off x="838200" y="2740181"/>
            <a:ext cx="10515600" cy="591252"/>
          </a:xfrm>
        </p:spPr>
        <p:txBody>
          <a:bodyPr/>
          <a:lstStyle/>
          <a:p>
            <a:r>
              <a:rPr lang="ja-JP" altLang="en-US"/>
              <a:t>各種プロジェクトとの関係</a:t>
            </a:r>
          </a:p>
        </p:txBody>
      </p:sp>
    </p:spTree>
    <p:extLst>
      <p:ext uri="{BB962C8B-B14F-4D97-AF65-F5344CB8AC3E}">
        <p14:creationId xmlns:p14="http://schemas.microsoft.com/office/powerpoint/2010/main" val="26010824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E6587D1-F872-4EE8-85BF-A51C846AFFC4}"/>
              </a:ext>
            </a:extLst>
          </p:cNvPr>
          <p:cNvSpPr>
            <a:spLocks noGrp="1"/>
          </p:cNvSpPr>
          <p:nvPr>
            <p:ph idx="1"/>
          </p:nvPr>
        </p:nvSpPr>
        <p:spPr/>
        <p:txBody>
          <a:bodyPr/>
          <a:lstStyle/>
          <a:p>
            <a:pPr marL="0" indent="0">
              <a:buNone/>
            </a:pPr>
            <a:r>
              <a:rPr lang="ja-JP" altLang="en-US" dirty="0"/>
              <a:t>定義</a:t>
            </a:r>
            <a:endParaRPr lang="en-US" altLang="ja-JP" dirty="0"/>
          </a:p>
          <a:p>
            <a:pPr lvl="1"/>
            <a:r>
              <a:rPr lang="ja-JP" altLang="en-US" dirty="0">
                <a:solidFill>
                  <a:srgbClr val="FF0000"/>
                </a:solidFill>
              </a:rPr>
              <a:t>公的機関等で登録</a:t>
            </a:r>
            <a:r>
              <a:rPr lang="ja-JP" altLang="en-US" dirty="0"/>
              <a:t>・公開され、</a:t>
            </a:r>
            <a:r>
              <a:rPr lang="ja-JP" altLang="en-US" dirty="0">
                <a:solidFill>
                  <a:srgbClr val="FF0000"/>
                </a:solidFill>
              </a:rPr>
              <a:t>様々な場面で参照</a:t>
            </a:r>
            <a:r>
              <a:rPr lang="ja-JP" altLang="en-US" dirty="0"/>
              <a:t>される、</a:t>
            </a:r>
            <a:r>
              <a:rPr lang="ja-JP" altLang="en-US" dirty="0">
                <a:solidFill>
                  <a:srgbClr val="0066FF"/>
                </a:solidFill>
              </a:rPr>
              <a:t>人、法人、土地、建物、資格等</a:t>
            </a:r>
            <a:r>
              <a:rPr lang="ja-JP" altLang="en-US" dirty="0"/>
              <a:t>の</a:t>
            </a:r>
            <a:r>
              <a:rPr lang="ja-JP" altLang="en-US" dirty="0">
                <a:solidFill>
                  <a:srgbClr val="FF0000"/>
                </a:solidFill>
              </a:rPr>
              <a:t>社会の基本データ</a:t>
            </a:r>
            <a:r>
              <a:rPr lang="ja-JP" altLang="en-US" dirty="0"/>
              <a:t>であり、正確性や最新性が確保された社会の基盤となるデータベース</a:t>
            </a:r>
            <a:endParaRPr lang="en-US" altLang="ja-JP" dirty="0"/>
          </a:p>
          <a:p>
            <a:pPr marL="0" indent="0">
              <a:buNone/>
            </a:pPr>
            <a:endParaRPr lang="en-US" altLang="ja-JP" dirty="0"/>
          </a:p>
          <a:p>
            <a:pPr marL="0" indent="0">
              <a:buNone/>
            </a:pPr>
            <a:r>
              <a:rPr lang="ja-JP" altLang="en-US" dirty="0"/>
              <a:t>役割</a:t>
            </a:r>
            <a:endParaRPr lang="en-US" altLang="ja-JP" dirty="0"/>
          </a:p>
          <a:p>
            <a:pPr lvl="1"/>
            <a:r>
              <a:rPr lang="ja-JP" altLang="en-US" dirty="0"/>
              <a:t>手続きなどで参照される</a:t>
            </a:r>
            <a:r>
              <a:rPr lang="ja-JP" altLang="en-US" dirty="0">
                <a:solidFill>
                  <a:srgbClr val="FF0000"/>
                </a:solidFill>
              </a:rPr>
              <a:t>ワンスオンリーの基盤</a:t>
            </a:r>
            <a:endParaRPr lang="en-US" altLang="ja-JP" dirty="0">
              <a:solidFill>
                <a:srgbClr val="FF0000"/>
              </a:solidFill>
            </a:endParaRPr>
          </a:p>
          <a:p>
            <a:pPr lvl="2"/>
            <a:r>
              <a:rPr lang="ja-JP" altLang="en-US" dirty="0"/>
              <a:t>同じ情報の再提出を求めない</a:t>
            </a:r>
            <a:endParaRPr lang="en-US" altLang="ja-JP" dirty="0"/>
          </a:p>
          <a:p>
            <a:pPr lvl="2"/>
            <a:r>
              <a:rPr lang="ja-JP" altLang="en-US" dirty="0"/>
              <a:t>既存データの照合や確認により自動審査を実現する</a:t>
            </a:r>
            <a:endParaRPr lang="en-US" altLang="ja-JP" dirty="0"/>
          </a:p>
          <a:p>
            <a:pPr lvl="1"/>
            <a:r>
              <a:rPr lang="ja-JP" altLang="en-US" dirty="0"/>
              <a:t>オープンデータで活用される</a:t>
            </a:r>
            <a:r>
              <a:rPr lang="ja-JP" altLang="en-US" dirty="0">
                <a:solidFill>
                  <a:srgbClr val="FF0000"/>
                </a:solidFill>
              </a:rPr>
              <a:t>社会活動の基盤</a:t>
            </a:r>
            <a:endParaRPr lang="en-US" altLang="ja-JP" dirty="0">
              <a:solidFill>
                <a:srgbClr val="FF0000"/>
              </a:solidFill>
            </a:endParaRPr>
          </a:p>
          <a:p>
            <a:pPr lvl="2"/>
            <a:r>
              <a:rPr lang="ja-JP" altLang="en-US" dirty="0"/>
              <a:t>住所・地番情報、店舗（事業所）情報等の経済効果の高い情報</a:t>
            </a:r>
            <a:endParaRPr lang="en-US" altLang="ja-JP" dirty="0"/>
          </a:p>
          <a:p>
            <a:endParaRPr kumimoji="1" lang="ja-JP" altLang="en-US" dirty="0"/>
          </a:p>
        </p:txBody>
      </p:sp>
      <p:sp>
        <p:nvSpPr>
          <p:cNvPr id="3" name="タイトル 2">
            <a:extLst>
              <a:ext uri="{FF2B5EF4-FFF2-40B4-BE49-F238E27FC236}">
                <a16:creationId xmlns:a16="http://schemas.microsoft.com/office/drawing/2014/main" id="{6A46C8A7-8DB3-47E9-918A-610D9CFB8080}"/>
              </a:ext>
            </a:extLst>
          </p:cNvPr>
          <p:cNvSpPr>
            <a:spLocks noGrp="1"/>
          </p:cNvSpPr>
          <p:nvPr>
            <p:ph type="title"/>
          </p:nvPr>
        </p:nvSpPr>
        <p:spPr/>
        <p:txBody>
          <a:bodyPr/>
          <a:lstStyle/>
          <a:p>
            <a:r>
              <a:rPr kumimoji="1" lang="ja-JP" altLang="en-US" dirty="0"/>
              <a:t>ベース・レジストリとの連携</a:t>
            </a:r>
          </a:p>
        </p:txBody>
      </p:sp>
      <p:sp>
        <p:nvSpPr>
          <p:cNvPr id="4" name="スライド番号プレースホルダー 3">
            <a:extLst>
              <a:ext uri="{FF2B5EF4-FFF2-40B4-BE49-F238E27FC236}">
                <a16:creationId xmlns:a16="http://schemas.microsoft.com/office/drawing/2014/main" id="{37775EFF-760E-4938-A0B7-39589D28CA9F}"/>
              </a:ext>
            </a:extLst>
          </p:cNvPr>
          <p:cNvSpPr>
            <a:spLocks noGrp="1"/>
          </p:cNvSpPr>
          <p:nvPr>
            <p:ph type="sldNum" sz="quarter" idx="4"/>
          </p:nvPr>
        </p:nvSpPr>
        <p:spPr/>
        <p:txBody>
          <a:bodyPr/>
          <a:lstStyle/>
          <a:p>
            <a:fld id="{DFD4F317-19D0-4848-B5EB-5B174DBE8CF9}" type="slidenum">
              <a:rPr lang="ja-JP" altLang="en-US" smtClean="0"/>
              <a:pPr/>
              <a:t>52</a:t>
            </a:fld>
            <a:endParaRPr lang="ja-JP" altLang="en-US"/>
          </a:p>
        </p:txBody>
      </p:sp>
      <p:sp>
        <p:nvSpPr>
          <p:cNvPr id="5" name="右中かっこ 4">
            <a:extLst>
              <a:ext uri="{FF2B5EF4-FFF2-40B4-BE49-F238E27FC236}">
                <a16:creationId xmlns:a16="http://schemas.microsoft.com/office/drawing/2014/main" id="{0F147859-DA9E-42DC-8965-0B3A1DCB5AE8}"/>
              </a:ext>
            </a:extLst>
          </p:cNvPr>
          <p:cNvSpPr/>
          <p:nvPr/>
        </p:nvSpPr>
        <p:spPr>
          <a:xfrm>
            <a:off x="9341918" y="3888509"/>
            <a:ext cx="286327" cy="1773382"/>
          </a:xfrm>
          <a:prstGeom prst="rightBrace">
            <a:avLst>
              <a:gd name="adj1" fmla="val 8333"/>
              <a:gd name="adj2" fmla="val 2343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9356802-40F4-4804-B313-81B8CC88FAA8}"/>
              </a:ext>
            </a:extLst>
          </p:cNvPr>
          <p:cNvSpPr txBox="1"/>
          <p:nvPr/>
        </p:nvSpPr>
        <p:spPr>
          <a:xfrm>
            <a:off x="9667010" y="4055351"/>
            <a:ext cx="2087418" cy="646331"/>
          </a:xfrm>
          <a:prstGeom prst="rect">
            <a:avLst/>
          </a:prstGeom>
          <a:noFill/>
        </p:spPr>
        <p:txBody>
          <a:bodyPr wrap="square" rtlCol="0">
            <a:spAutoFit/>
          </a:bodyPr>
          <a:lstStyle/>
          <a:p>
            <a:r>
              <a:rPr kumimoji="1" lang="ja-JP" altLang="en-US" b="1" dirty="0">
                <a:solidFill>
                  <a:srgbClr val="0066FF"/>
                </a:solidFill>
              </a:rPr>
              <a:t>高い相互運用性が求められる</a:t>
            </a:r>
          </a:p>
        </p:txBody>
      </p:sp>
      <p:sp>
        <p:nvSpPr>
          <p:cNvPr id="7" name="正方形/長方形 6">
            <a:extLst>
              <a:ext uri="{FF2B5EF4-FFF2-40B4-BE49-F238E27FC236}">
                <a16:creationId xmlns:a16="http://schemas.microsoft.com/office/drawing/2014/main" id="{7A250C63-7C6A-4651-B677-451A601177EB}"/>
              </a:ext>
            </a:extLst>
          </p:cNvPr>
          <p:cNvSpPr/>
          <p:nvPr/>
        </p:nvSpPr>
        <p:spPr>
          <a:xfrm>
            <a:off x="9033164" y="5753864"/>
            <a:ext cx="3121891" cy="1024498"/>
          </a:xfrm>
          <a:prstGeom prst="rect">
            <a:avLst/>
          </a:prstGeom>
          <a:solidFill>
            <a:schemeClr val="bg1"/>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rgbClr val="0066FF"/>
                </a:solidFill>
              </a:rPr>
              <a:t>GIF</a:t>
            </a:r>
            <a:r>
              <a:rPr kumimoji="1" lang="ja-JP" altLang="en-US" b="1" dirty="0">
                <a:solidFill>
                  <a:srgbClr val="0066FF"/>
                </a:solidFill>
              </a:rPr>
              <a:t>データモデルの活用</a:t>
            </a:r>
            <a:endParaRPr kumimoji="1" lang="en-US" altLang="ja-JP" b="1" dirty="0">
              <a:solidFill>
                <a:srgbClr val="0066FF"/>
              </a:solidFill>
            </a:endParaRPr>
          </a:p>
          <a:p>
            <a:pPr algn="ctr"/>
            <a:r>
              <a:rPr lang="ja-JP" altLang="en-US" b="1" dirty="0">
                <a:solidFill>
                  <a:srgbClr val="0066FF"/>
                </a:solidFill>
              </a:rPr>
              <a:t>品質管理の実施</a:t>
            </a:r>
            <a:endParaRPr kumimoji="1" lang="ja-JP" altLang="en-US" b="1" dirty="0">
              <a:solidFill>
                <a:srgbClr val="0066FF"/>
              </a:solidFill>
            </a:endParaRPr>
          </a:p>
        </p:txBody>
      </p:sp>
      <p:sp>
        <p:nvSpPr>
          <p:cNvPr id="8" name="矢印: 下 7">
            <a:extLst>
              <a:ext uri="{FF2B5EF4-FFF2-40B4-BE49-F238E27FC236}">
                <a16:creationId xmlns:a16="http://schemas.microsoft.com/office/drawing/2014/main" id="{4AE313D0-FCC1-4902-BA62-B32CC481EC5C}"/>
              </a:ext>
            </a:extLst>
          </p:cNvPr>
          <p:cNvSpPr/>
          <p:nvPr/>
        </p:nvSpPr>
        <p:spPr>
          <a:xfrm>
            <a:off x="10390909" y="4802909"/>
            <a:ext cx="387927" cy="683850"/>
          </a:xfrm>
          <a:prstGeom prst="downArrow">
            <a:avLst/>
          </a:prstGeom>
          <a:solidFill>
            <a:srgbClr val="0066FF"/>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517028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15219CE-BFA2-4F97-A95F-C81F6F5281BC}"/>
              </a:ext>
            </a:extLst>
          </p:cNvPr>
          <p:cNvSpPr>
            <a:spLocks noGrp="1"/>
          </p:cNvSpPr>
          <p:nvPr>
            <p:ph idx="1"/>
          </p:nvPr>
        </p:nvSpPr>
        <p:spPr/>
        <p:txBody>
          <a:bodyPr/>
          <a:lstStyle/>
          <a:p>
            <a:r>
              <a:rPr lang="en-US" altLang="ja-JP" dirty="0"/>
              <a:t>GIF</a:t>
            </a:r>
            <a:r>
              <a:rPr lang="ja-JP" altLang="en-US" dirty="0"/>
              <a:t>は、</a:t>
            </a:r>
            <a:r>
              <a:rPr lang="ja-JP" altLang="en-US" u="sng" dirty="0">
                <a:solidFill>
                  <a:srgbClr val="FF0000"/>
                </a:solidFill>
              </a:rPr>
              <a:t>政府情報システム・標準ガイドライン群の一部</a:t>
            </a:r>
            <a:r>
              <a:rPr lang="ja-JP" altLang="en-US" dirty="0"/>
              <a:t>であり、政府内のシステムに</a:t>
            </a:r>
            <a:r>
              <a:rPr lang="en-US" altLang="ja-JP" dirty="0"/>
              <a:t>GIF</a:t>
            </a:r>
            <a:r>
              <a:rPr lang="ja-JP" altLang="en-US" dirty="0"/>
              <a:t>の利用を推奨しています。</a:t>
            </a:r>
            <a:endParaRPr lang="en-US" altLang="ja-JP" dirty="0"/>
          </a:p>
          <a:p>
            <a:pPr lvl="1"/>
            <a:r>
              <a:rPr lang="ja-JP" altLang="en-US" dirty="0"/>
              <a:t>ただし、既存システムやデータとの関係ですぐに普及するものではありません</a:t>
            </a:r>
            <a:endParaRPr lang="en-US" altLang="ja-JP" dirty="0"/>
          </a:p>
          <a:p>
            <a:endParaRPr lang="en-US" altLang="ja-JP" dirty="0"/>
          </a:p>
          <a:p>
            <a:r>
              <a:rPr lang="ja-JP" altLang="en-US" dirty="0"/>
              <a:t>デジタル手続法によりワンスオンリー手続きが推進されていることや、オープンデータの推進と合わせて普及を図っていきます。</a:t>
            </a:r>
            <a:endParaRPr lang="en-US" altLang="ja-JP" dirty="0"/>
          </a:p>
          <a:p>
            <a:pPr lvl="1"/>
            <a:endParaRPr kumimoji="1" lang="ja-JP" altLang="en-US" dirty="0"/>
          </a:p>
        </p:txBody>
      </p:sp>
      <p:sp>
        <p:nvSpPr>
          <p:cNvPr id="3" name="タイトル 2">
            <a:extLst>
              <a:ext uri="{FF2B5EF4-FFF2-40B4-BE49-F238E27FC236}">
                <a16:creationId xmlns:a16="http://schemas.microsoft.com/office/drawing/2014/main" id="{32C4FE84-99EB-48CD-84F2-1EF4271B2107}"/>
              </a:ext>
            </a:extLst>
          </p:cNvPr>
          <p:cNvSpPr>
            <a:spLocks noGrp="1"/>
          </p:cNvSpPr>
          <p:nvPr>
            <p:ph type="title"/>
          </p:nvPr>
        </p:nvSpPr>
        <p:spPr/>
        <p:txBody>
          <a:bodyPr/>
          <a:lstStyle/>
          <a:p>
            <a:r>
              <a:rPr kumimoji="1" lang="ja-JP" altLang="en-US" dirty="0"/>
              <a:t>府省システムとの連携</a:t>
            </a:r>
          </a:p>
        </p:txBody>
      </p:sp>
      <p:sp>
        <p:nvSpPr>
          <p:cNvPr id="4" name="スライド番号プレースホルダー 3">
            <a:extLst>
              <a:ext uri="{FF2B5EF4-FFF2-40B4-BE49-F238E27FC236}">
                <a16:creationId xmlns:a16="http://schemas.microsoft.com/office/drawing/2014/main" id="{8F10941F-6B9B-48F0-A879-AD4330C2A02E}"/>
              </a:ext>
            </a:extLst>
          </p:cNvPr>
          <p:cNvSpPr>
            <a:spLocks noGrp="1"/>
          </p:cNvSpPr>
          <p:nvPr>
            <p:ph type="sldNum" sz="quarter" idx="4"/>
          </p:nvPr>
        </p:nvSpPr>
        <p:spPr/>
        <p:txBody>
          <a:bodyPr/>
          <a:lstStyle/>
          <a:p>
            <a:fld id="{DFD4F317-19D0-4848-B5EB-5B174DBE8CF9}" type="slidenum">
              <a:rPr lang="ja-JP" altLang="en-US" smtClean="0"/>
              <a:pPr/>
              <a:t>53</a:t>
            </a:fld>
            <a:endParaRPr lang="ja-JP" altLang="en-US"/>
          </a:p>
        </p:txBody>
      </p:sp>
    </p:spTree>
    <p:extLst>
      <p:ext uri="{BB962C8B-B14F-4D97-AF65-F5344CB8AC3E}">
        <p14:creationId xmlns:p14="http://schemas.microsoft.com/office/powerpoint/2010/main" val="15483707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D87D50A-0E19-4CE5-B4B7-A1DA25D01EAA}"/>
              </a:ext>
            </a:extLst>
          </p:cNvPr>
          <p:cNvSpPr>
            <a:spLocks noGrp="1"/>
          </p:cNvSpPr>
          <p:nvPr>
            <p:ph idx="1"/>
          </p:nvPr>
        </p:nvSpPr>
        <p:spPr/>
        <p:txBody>
          <a:bodyPr/>
          <a:lstStyle/>
          <a:p>
            <a:r>
              <a:rPr lang="ja-JP" altLang="en-US" dirty="0"/>
              <a:t>自治体情報</a:t>
            </a:r>
            <a:r>
              <a:rPr kumimoji="1" lang="ja-JP" altLang="en-US" dirty="0"/>
              <a:t>システム、スマートシティ、デジタル田園都市の推進と連携して</a:t>
            </a:r>
            <a:r>
              <a:rPr kumimoji="1" lang="en-US" altLang="ja-JP" dirty="0"/>
              <a:t>GIF</a:t>
            </a:r>
            <a:r>
              <a:rPr kumimoji="1" lang="ja-JP" altLang="en-US" dirty="0"/>
              <a:t>の普及を図っていきます。</a:t>
            </a:r>
            <a:endParaRPr lang="en-US" altLang="ja-JP" dirty="0"/>
          </a:p>
          <a:p>
            <a:pPr lvl="1"/>
            <a:r>
              <a:rPr lang="ja-JP" altLang="en-US" dirty="0"/>
              <a:t>自治体情報</a:t>
            </a:r>
            <a:r>
              <a:rPr kumimoji="1" lang="ja-JP" altLang="en-US" dirty="0"/>
              <a:t>システムは、</a:t>
            </a:r>
            <a:r>
              <a:rPr kumimoji="1" lang="ja-JP" altLang="en-US" dirty="0">
                <a:solidFill>
                  <a:srgbClr val="FF0000"/>
                </a:solidFill>
              </a:rPr>
              <a:t>コアデータパーツ</a:t>
            </a:r>
            <a:r>
              <a:rPr kumimoji="1" lang="ja-JP" altLang="en-US" dirty="0"/>
              <a:t>、</a:t>
            </a:r>
            <a:r>
              <a:rPr kumimoji="1" lang="ja-JP" altLang="en-US" dirty="0">
                <a:solidFill>
                  <a:srgbClr val="FF0000"/>
                </a:solidFill>
              </a:rPr>
              <a:t>コアデータモデル</a:t>
            </a:r>
            <a:r>
              <a:rPr kumimoji="1" lang="ja-JP" altLang="en-US" dirty="0"/>
              <a:t>、</a:t>
            </a:r>
            <a:r>
              <a:rPr kumimoji="1" lang="ja-JP" altLang="en-US" dirty="0">
                <a:solidFill>
                  <a:srgbClr val="FF0000"/>
                </a:solidFill>
              </a:rPr>
              <a:t>実装データモデル（行政）</a:t>
            </a:r>
            <a:r>
              <a:rPr kumimoji="1" lang="ja-JP" altLang="en-US" dirty="0"/>
              <a:t>が活用できます。</a:t>
            </a:r>
            <a:endParaRPr kumimoji="1" lang="en-US" altLang="ja-JP" dirty="0"/>
          </a:p>
          <a:p>
            <a:pPr lvl="2"/>
            <a:r>
              <a:rPr kumimoji="1" lang="ja-JP" altLang="en-US" sz="1600" dirty="0"/>
              <a:t>日付及び時刻、住所（アドレス）、郵便番号、地理座標、電話番号</a:t>
            </a:r>
          </a:p>
          <a:p>
            <a:pPr lvl="2"/>
            <a:r>
              <a:rPr kumimoji="1" lang="ja-JP" altLang="en-US" sz="1600" dirty="0"/>
              <a:t>個人、住所（アドレス）、法人、施設、</a:t>
            </a:r>
            <a:r>
              <a:rPr lang="ja-JP" altLang="en-US" sz="1600" dirty="0"/>
              <a:t>連絡先、</a:t>
            </a:r>
            <a:r>
              <a:rPr kumimoji="1" lang="ja-JP" altLang="en-US" sz="1600" dirty="0"/>
              <a:t>アクセシビリティ、子育て支援情報</a:t>
            </a:r>
            <a:endParaRPr kumimoji="1" lang="en-US" altLang="ja-JP" sz="1600" dirty="0"/>
          </a:p>
          <a:p>
            <a:pPr lvl="2"/>
            <a:r>
              <a:rPr kumimoji="1" lang="ja-JP" altLang="en-US" sz="1600" dirty="0"/>
              <a:t>申請・届出、証明・通知、事例、行政サービス・制度、イベント、報告書、行政サービス拠点・支援機関等、調達</a:t>
            </a:r>
          </a:p>
          <a:p>
            <a:pPr lvl="1"/>
            <a:r>
              <a:rPr kumimoji="1" lang="ja-JP" altLang="en-US" dirty="0"/>
              <a:t>スマートシティ、デジタル田園都市は、</a:t>
            </a:r>
            <a:r>
              <a:rPr kumimoji="1" lang="ja-JP" altLang="en-US" dirty="0">
                <a:solidFill>
                  <a:srgbClr val="FF0000"/>
                </a:solidFill>
              </a:rPr>
              <a:t>実装データモデル（スマートシティ）</a:t>
            </a:r>
            <a:r>
              <a:rPr kumimoji="1" lang="ja-JP" altLang="en-US" dirty="0"/>
              <a:t>が活用できます。（</a:t>
            </a:r>
            <a:r>
              <a:rPr kumimoji="1" lang="en-US" altLang="ja-JP" dirty="0"/>
              <a:t>4</a:t>
            </a:r>
            <a:r>
              <a:rPr kumimoji="1" lang="ja-JP" altLang="en-US" dirty="0"/>
              <a:t>月下旬に公開予定）</a:t>
            </a:r>
            <a:endParaRPr kumimoji="1" lang="en-US" altLang="ja-JP" dirty="0"/>
          </a:p>
          <a:p>
            <a:pPr lvl="2"/>
            <a:r>
              <a:rPr kumimoji="1" lang="ja-JP" altLang="en-US" dirty="0"/>
              <a:t>土地、建物、地物、移動体、サービス等</a:t>
            </a:r>
            <a:endParaRPr kumimoji="1" lang="en-US" altLang="ja-JP" dirty="0"/>
          </a:p>
          <a:p>
            <a:r>
              <a:rPr kumimoji="1" lang="ja-JP" altLang="en-US" dirty="0"/>
              <a:t>行政の保有するデータと都市のデータを同じ体系で整備することで、都市全体のデータ基盤を使いやすいものにしていきます。</a:t>
            </a:r>
            <a:endParaRPr kumimoji="1" lang="en-US" altLang="ja-JP" dirty="0"/>
          </a:p>
        </p:txBody>
      </p:sp>
      <p:sp>
        <p:nvSpPr>
          <p:cNvPr id="3" name="タイトル 2">
            <a:extLst>
              <a:ext uri="{FF2B5EF4-FFF2-40B4-BE49-F238E27FC236}">
                <a16:creationId xmlns:a16="http://schemas.microsoft.com/office/drawing/2014/main" id="{244BB539-25D3-4AF8-A93F-E9874BF448F1}"/>
              </a:ext>
            </a:extLst>
          </p:cNvPr>
          <p:cNvSpPr>
            <a:spLocks noGrp="1"/>
          </p:cNvSpPr>
          <p:nvPr>
            <p:ph type="title"/>
          </p:nvPr>
        </p:nvSpPr>
        <p:spPr>
          <a:xfrm>
            <a:off x="838200" y="519497"/>
            <a:ext cx="10515600" cy="591252"/>
          </a:xfrm>
        </p:spPr>
        <p:txBody>
          <a:bodyPr/>
          <a:lstStyle/>
          <a:p>
            <a:r>
              <a:rPr kumimoji="1" lang="ja-JP" altLang="en-US" dirty="0"/>
              <a:t>自治体との連携</a:t>
            </a:r>
          </a:p>
        </p:txBody>
      </p:sp>
      <p:sp>
        <p:nvSpPr>
          <p:cNvPr id="4" name="スライド番号プレースホルダー 3">
            <a:extLst>
              <a:ext uri="{FF2B5EF4-FFF2-40B4-BE49-F238E27FC236}">
                <a16:creationId xmlns:a16="http://schemas.microsoft.com/office/drawing/2014/main" id="{36004FBD-50AF-4313-BFCE-FA9A5CAF2E37}"/>
              </a:ext>
            </a:extLst>
          </p:cNvPr>
          <p:cNvSpPr>
            <a:spLocks noGrp="1"/>
          </p:cNvSpPr>
          <p:nvPr>
            <p:ph type="sldNum" sz="quarter" idx="4"/>
          </p:nvPr>
        </p:nvSpPr>
        <p:spPr/>
        <p:txBody>
          <a:bodyPr/>
          <a:lstStyle/>
          <a:p>
            <a:fld id="{DFD4F317-19D0-4848-B5EB-5B174DBE8CF9}" type="slidenum">
              <a:rPr lang="ja-JP" altLang="en-US" smtClean="0"/>
              <a:pPr/>
              <a:t>54</a:t>
            </a:fld>
            <a:endParaRPr lang="ja-JP" altLang="en-US"/>
          </a:p>
        </p:txBody>
      </p:sp>
    </p:spTree>
    <p:extLst>
      <p:ext uri="{BB962C8B-B14F-4D97-AF65-F5344CB8AC3E}">
        <p14:creationId xmlns:p14="http://schemas.microsoft.com/office/powerpoint/2010/main" val="16783020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コンテンツ プレースホルダー 16">
            <a:extLst>
              <a:ext uri="{FF2B5EF4-FFF2-40B4-BE49-F238E27FC236}">
                <a16:creationId xmlns:a16="http://schemas.microsoft.com/office/drawing/2014/main" id="{1CEAA1BD-B6F6-47AF-B1B2-2643121AE5D0}"/>
              </a:ext>
            </a:extLst>
          </p:cNvPr>
          <p:cNvSpPr>
            <a:spLocks noGrp="1"/>
          </p:cNvSpPr>
          <p:nvPr>
            <p:ph idx="1"/>
          </p:nvPr>
        </p:nvSpPr>
        <p:spPr>
          <a:xfrm>
            <a:off x="838200" y="1226866"/>
            <a:ext cx="10515600" cy="4815996"/>
          </a:xfrm>
        </p:spPr>
        <p:txBody>
          <a:bodyPr/>
          <a:lstStyle/>
          <a:p>
            <a:r>
              <a:rPr lang="ja-JP" altLang="en-US" sz="2000" dirty="0"/>
              <a:t>データ項目にできる限り標準的なものを使うことで、自地域で開発したアプリが、同じデータモデルに準拠する他地域に展開しやすくなります。また、他地域で開発したアプリの導入もしやすくなります。広域連携もしやすくなります。</a:t>
            </a:r>
            <a:endParaRPr lang="en-US" altLang="ja-JP" sz="2000" dirty="0"/>
          </a:p>
          <a:p>
            <a:endParaRPr lang="ja-JP" altLang="en-US" sz="2000" dirty="0"/>
          </a:p>
        </p:txBody>
      </p:sp>
      <p:sp>
        <p:nvSpPr>
          <p:cNvPr id="2" name="タイトル 1">
            <a:extLst>
              <a:ext uri="{FF2B5EF4-FFF2-40B4-BE49-F238E27FC236}">
                <a16:creationId xmlns:a16="http://schemas.microsoft.com/office/drawing/2014/main" id="{1DE51DEF-FEA2-4B79-8490-4C5F33758873}"/>
              </a:ext>
            </a:extLst>
          </p:cNvPr>
          <p:cNvSpPr>
            <a:spLocks noGrp="1"/>
          </p:cNvSpPr>
          <p:nvPr>
            <p:ph type="title"/>
          </p:nvPr>
        </p:nvSpPr>
        <p:spPr/>
        <p:txBody>
          <a:bodyPr/>
          <a:lstStyle/>
          <a:p>
            <a:r>
              <a:rPr lang="ja-JP" altLang="en-US" dirty="0"/>
              <a:t>参考：データモデルに準拠するとは</a:t>
            </a:r>
          </a:p>
        </p:txBody>
      </p:sp>
      <p:sp>
        <p:nvSpPr>
          <p:cNvPr id="3" name="スライド番号プレースホルダー 2">
            <a:extLst>
              <a:ext uri="{FF2B5EF4-FFF2-40B4-BE49-F238E27FC236}">
                <a16:creationId xmlns:a16="http://schemas.microsoft.com/office/drawing/2014/main" id="{8A5F01E4-89C6-42E3-AB4F-A925CCABF493}"/>
              </a:ext>
            </a:extLst>
          </p:cNvPr>
          <p:cNvSpPr>
            <a:spLocks noGrp="1"/>
          </p:cNvSpPr>
          <p:nvPr>
            <p:ph type="sldNum" sz="quarter" idx="4"/>
          </p:nvPr>
        </p:nvSpPr>
        <p:spPr/>
        <p:txBody>
          <a:bodyPr/>
          <a:lstStyle/>
          <a:p>
            <a:fld id="{DFD4F317-19D0-4848-B5EB-5B174DBE8CF9}" type="slidenum">
              <a:rPr lang="ja-JP" altLang="en-US" smtClean="0"/>
              <a:pPr/>
              <a:t>55</a:t>
            </a:fld>
            <a:endParaRPr lang="ja-JP" altLang="en-US"/>
          </a:p>
        </p:txBody>
      </p:sp>
      <p:sp>
        <p:nvSpPr>
          <p:cNvPr id="4" name="テキスト ボックス 3">
            <a:extLst>
              <a:ext uri="{FF2B5EF4-FFF2-40B4-BE49-F238E27FC236}">
                <a16:creationId xmlns:a16="http://schemas.microsoft.com/office/drawing/2014/main" id="{D819C775-7542-45C8-A412-303F353827D8}"/>
              </a:ext>
            </a:extLst>
          </p:cNvPr>
          <p:cNvSpPr txBox="1"/>
          <p:nvPr/>
        </p:nvSpPr>
        <p:spPr>
          <a:xfrm>
            <a:off x="6695686" y="2232717"/>
            <a:ext cx="2262158" cy="369332"/>
          </a:xfrm>
          <a:prstGeom prst="rect">
            <a:avLst/>
          </a:prstGeom>
          <a:noFill/>
        </p:spPr>
        <p:txBody>
          <a:bodyPr wrap="none" rtlCol="0">
            <a:spAutoFit/>
          </a:bodyPr>
          <a:lstStyle/>
          <a:p>
            <a:r>
              <a:rPr lang="ja-JP" altLang="en-US" dirty="0"/>
              <a:t>準拠しているデータ</a:t>
            </a:r>
          </a:p>
        </p:txBody>
      </p:sp>
      <p:sp>
        <p:nvSpPr>
          <p:cNvPr id="5" name="テキスト ボックス 4">
            <a:extLst>
              <a:ext uri="{FF2B5EF4-FFF2-40B4-BE49-F238E27FC236}">
                <a16:creationId xmlns:a16="http://schemas.microsoft.com/office/drawing/2014/main" id="{B14DD4AB-AC5A-484B-8C22-509AA66B9D15}"/>
              </a:ext>
            </a:extLst>
          </p:cNvPr>
          <p:cNvSpPr txBox="1"/>
          <p:nvPr/>
        </p:nvSpPr>
        <p:spPr>
          <a:xfrm>
            <a:off x="1942158" y="2232717"/>
            <a:ext cx="2954655" cy="369332"/>
          </a:xfrm>
          <a:prstGeom prst="rect">
            <a:avLst/>
          </a:prstGeom>
          <a:noFill/>
        </p:spPr>
        <p:txBody>
          <a:bodyPr wrap="none" rtlCol="0">
            <a:spAutoFit/>
          </a:bodyPr>
          <a:lstStyle/>
          <a:p>
            <a:r>
              <a:rPr lang="ja-JP" altLang="en-US" dirty="0"/>
              <a:t>準拠していない独自データ</a:t>
            </a:r>
          </a:p>
        </p:txBody>
      </p:sp>
      <p:sp>
        <p:nvSpPr>
          <p:cNvPr id="6" name="テキスト ボックス 5">
            <a:extLst>
              <a:ext uri="{FF2B5EF4-FFF2-40B4-BE49-F238E27FC236}">
                <a16:creationId xmlns:a16="http://schemas.microsoft.com/office/drawing/2014/main" id="{762CDD53-C5DF-4C7A-9822-CA46BF4723B2}"/>
              </a:ext>
            </a:extLst>
          </p:cNvPr>
          <p:cNvSpPr txBox="1"/>
          <p:nvPr/>
        </p:nvSpPr>
        <p:spPr>
          <a:xfrm>
            <a:off x="1725899" y="6096156"/>
            <a:ext cx="3744651"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独自に設計されているので、データが再利用しにくい。データ変換も難しい。</a:t>
            </a:r>
          </a:p>
        </p:txBody>
      </p:sp>
      <p:graphicFrame>
        <p:nvGraphicFramePr>
          <p:cNvPr id="7" name="表 7">
            <a:extLst>
              <a:ext uri="{FF2B5EF4-FFF2-40B4-BE49-F238E27FC236}">
                <a16:creationId xmlns:a16="http://schemas.microsoft.com/office/drawing/2014/main" id="{7C12F863-C798-4990-9240-8CA5A517B476}"/>
              </a:ext>
            </a:extLst>
          </p:cNvPr>
          <p:cNvGraphicFramePr>
            <a:graphicFrameLocks noGrp="1"/>
          </p:cNvGraphicFramePr>
          <p:nvPr>
            <p:extLst>
              <p:ext uri="{D42A27DB-BD31-4B8C-83A1-F6EECF244321}">
                <p14:modId xmlns:p14="http://schemas.microsoft.com/office/powerpoint/2010/main" val="149573741"/>
              </p:ext>
            </p:extLst>
          </p:nvPr>
        </p:nvGraphicFramePr>
        <p:xfrm>
          <a:off x="5951323" y="2959333"/>
          <a:ext cx="1008112" cy="2286000"/>
        </p:xfrm>
        <a:graphic>
          <a:graphicData uri="http://schemas.openxmlformats.org/drawingml/2006/table">
            <a:tbl>
              <a:tblPr firstRow="1" bandRow="1">
                <a:tableStyleId>{073A0DAA-6AF3-43AB-8588-CEC1D06C72B9}</a:tableStyleId>
              </a:tblPr>
              <a:tblGrid>
                <a:gridCol w="1008112">
                  <a:extLst>
                    <a:ext uri="{9D8B030D-6E8A-4147-A177-3AD203B41FA5}">
                      <a16:colId xmlns:a16="http://schemas.microsoft.com/office/drawing/2014/main" val="4211856353"/>
                    </a:ext>
                  </a:extLst>
                </a:gridCol>
              </a:tblGrid>
              <a:tr h="0">
                <a:tc>
                  <a:txBody>
                    <a:bodyPr/>
                    <a:lstStyle/>
                    <a:p>
                      <a:r>
                        <a:rPr kumimoji="1" lang="ja-JP" altLang="en-US" sz="900" dirty="0"/>
                        <a:t>データ項目</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extLst>
                  <a:ext uri="{0D108BD9-81ED-4DB2-BD59-A6C34878D82A}">
                    <a16:rowId xmlns:a16="http://schemas.microsoft.com/office/drawing/2014/main" val="181422991"/>
                  </a:ext>
                </a:extLst>
              </a:tr>
              <a:tr h="0">
                <a:tc>
                  <a:txBody>
                    <a:bodyPr/>
                    <a:lstStyle/>
                    <a:p>
                      <a:r>
                        <a:rPr kumimoji="1" lang="ja-JP" altLang="en-US" sz="900" dirty="0"/>
                        <a:t>開始時間</a:t>
                      </a:r>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extLst>
                  <a:ext uri="{0D108BD9-81ED-4DB2-BD59-A6C34878D82A}">
                    <a16:rowId xmlns:a16="http://schemas.microsoft.com/office/drawing/2014/main" val="2770212848"/>
                  </a:ext>
                </a:extLst>
              </a:tr>
              <a:tr h="0">
                <a:tc>
                  <a:txBody>
                    <a:bodyPr/>
                    <a:lstStyle/>
                    <a:p>
                      <a:r>
                        <a:rPr kumimoji="1" lang="ja-JP" altLang="en-US" sz="900" dirty="0"/>
                        <a:t>連絡先電話番号</a:t>
                      </a:r>
                    </a:p>
                  </a:txBody>
                  <a:tcPr/>
                </a:tc>
                <a:extLst>
                  <a:ext uri="{0D108BD9-81ED-4DB2-BD59-A6C34878D82A}">
                    <a16:rowId xmlns:a16="http://schemas.microsoft.com/office/drawing/2014/main" val="1322276307"/>
                  </a:ext>
                </a:extLst>
              </a:tr>
            </a:tbl>
          </a:graphicData>
        </a:graphic>
      </p:graphicFrame>
      <p:graphicFrame>
        <p:nvGraphicFramePr>
          <p:cNvPr id="8" name="表 7">
            <a:extLst>
              <a:ext uri="{FF2B5EF4-FFF2-40B4-BE49-F238E27FC236}">
                <a16:creationId xmlns:a16="http://schemas.microsoft.com/office/drawing/2014/main" id="{926813D4-EE6A-402E-8077-AF240E158F77}"/>
              </a:ext>
            </a:extLst>
          </p:cNvPr>
          <p:cNvGraphicFramePr>
            <a:graphicFrameLocks noGrp="1"/>
          </p:cNvGraphicFramePr>
          <p:nvPr>
            <p:extLst>
              <p:ext uri="{D42A27DB-BD31-4B8C-83A1-F6EECF244321}">
                <p14:modId xmlns:p14="http://schemas.microsoft.com/office/powerpoint/2010/main" val="2798126355"/>
              </p:ext>
            </p:extLst>
          </p:nvPr>
        </p:nvGraphicFramePr>
        <p:xfrm>
          <a:off x="2249005" y="2959333"/>
          <a:ext cx="2294218" cy="169164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内容</a:t>
                      </a:r>
                      <a:endParaRPr kumimoji="1" lang="en-US" altLang="ja-JP" sz="900" dirty="0"/>
                    </a:p>
                  </a:txBody>
                  <a:tcPr/>
                </a:tc>
                <a:tc>
                  <a:txBody>
                    <a:bodyPr/>
                    <a:lstStyle/>
                    <a:p>
                      <a:r>
                        <a:rPr kumimoji="1" lang="ja-JP" altLang="en-US" sz="900" dirty="0"/>
                        <a:t>○○フェスタ</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このイベントは・・</a:t>
                      </a:r>
                    </a:p>
                  </a:txBody>
                  <a:tcPr/>
                </a:tc>
                <a:extLst>
                  <a:ext uri="{0D108BD9-81ED-4DB2-BD59-A6C34878D82A}">
                    <a16:rowId xmlns:a16="http://schemas.microsoft.com/office/drawing/2014/main" val="1442801754"/>
                  </a:ext>
                </a:extLst>
              </a:tr>
              <a:tr h="0">
                <a:tc>
                  <a:txBody>
                    <a:bodyPr/>
                    <a:lstStyle/>
                    <a:p>
                      <a:r>
                        <a:rPr kumimoji="1" lang="ja-JP" altLang="en-US" sz="900" dirty="0"/>
                        <a:t>場所</a:t>
                      </a:r>
                    </a:p>
                  </a:txBody>
                  <a:tcPr/>
                </a:tc>
                <a:tc>
                  <a:txBody>
                    <a:bodyPr/>
                    <a:lstStyle/>
                    <a:p>
                      <a:r>
                        <a:rPr kumimoji="1" lang="ja-JP" altLang="en-US" sz="900" dirty="0"/>
                        <a:t>○○会館</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86898876"/>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3</a:t>
                      </a:r>
                      <a:r>
                        <a:rPr kumimoji="1" lang="ja-JP" altLang="en-US" sz="900" dirty="0"/>
                        <a:t>月</a:t>
                      </a:r>
                      <a:r>
                        <a:rPr kumimoji="1" lang="en-US" altLang="ja-JP" sz="900" dirty="0"/>
                        <a:t>10</a:t>
                      </a:r>
                      <a:r>
                        <a:rPr kumimoji="1" lang="ja-JP" altLang="en-US" sz="900" dirty="0"/>
                        <a:t>日</a:t>
                      </a:r>
                      <a:endParaRPr kumimoji="1" lang="en-US" altLang="ja-JP" sz="900" dirty="0"/>
                    </a:p>
                    <a:p>
                      <a:r>
                        <a:rPr kumimoji="1" lang="en-US" altLang="ja-JP" sz="900" dirty="0"/>
                        <a:t>13:00</a:t>
                      </a:r>
                      <a:r>
                        <a:rPr kumimoji="1" lang="ja-JP" altLang="en-US" sz="900" dirty="0"/>
                        <a:t>～</a:t>
                      </a:r>
                      <a:r>
                        <a:rPr kumimoji="1" lang="en-US" altLang="ja-JP" sz="900" dirty="0"/>
                        <a:t>17:00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t>連絡先</a:t>
                      </a:r>
                    </a:p>
                  </a:txBody>
                  <a:tcPr/>
                </a:tc>
                <a:tc>
                  <a:txBody>
                    <a:bodyPr/>
                    <a:lstStyle/>
                    <a:p>
                      <a:r>
                        <a:rPr kumimoji="1" lang="ja-JP" altLang="en-US" sz="900" dirty="0"/>
                        <a:t>実行委員会</a:t>
                      </a:r>
                      <a:endParaRPr kumimoji="1" lang="en-US" altLang="ja-JP" sz="90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900" dirty="0"/>
                        <a:t>99-9999-9999</a:t>
                      </a:r>
                      <a:endParaRPr kumimoji="1" lang="ja-JP" altLang="en-US" sz="900" dirty="0"/>
                    </a:p>
                  </a:txBody>
                  <a:tcPr/>
                </a:tc>
                <a:extLst>
                  <a:ext uri="{0D108BD9-81ED-4DB2-BD59-A6C34878D82A}">
                    <a16:rowId xmlns:a16="http://schemas.microsoft.com/office/drawing/2014/main" val="2770212848"/>
                  </a:ext>
                </a:extLst>
              </a:tr>
            </a:tbl>
          </a:graphicData>
        </a:graphic>
      </p:graphicFrame>
      <p:graphicFrame>
        <p:nvGraphicFramePr>
          <p:cNvPr id="9" name="表 7">
            <a:extLst>
              <a:ext uri="{FF2B5EF4-FFF2-40B4-BE49-F238E27FC236}">
                <a16:creationId xmlns:a16="http://schemas.microsoft.com/office/drawing/2014/main" id="{90915496-2174-4706-AD4C-1FE5F1E00552}"/>
              </a:ext>
            </a:extLst>
          </p:cNvPr>
          <p:cNvGraphicFramePr>
            <a:graphicFrameLocks noGrp="1"/>
          </p:cNvGraphicFramePr>
          <p:nvPr>
            <p:extLst>
              <p:ext uri="{D42A27DB-BD31-4B8C-83A1-F6EECF244321}">
                <p14:modId xmlns:p14="http://schemas.microsoft.com/office/powerpoint/2010/main" val="793202342"/>
              </p:ext>
            </p:extLst>
          </p:nvPr>
        </p:nvGraphicFramePr>
        <p:xfrm>
          <a:off x="7189760" y="2959333"/>
          <a:ext cx="2294218" cy="2514600"/>
        </p:xfrm>
        <a:graphic>
          <a:graphicData uri="http://schemas.openxmlformats.org/drawingml/2006/table">
            <a:tbl>
              <a:tblPr firstRow="1" bandRow="1">
                <a:tableStyleId>{5C22544A-7EE6-4342-B048-85BDC9FD1C3A}</a:tableStyleId>
              </a:tblPr>
              <a:tblGrid>
                <a:gridCol w="1008112">
                  <a:extLst>
                    <a:ext uri="{9D8B030D-6E8A-4147-A177-3AD203B41FA5}">
                      <a16:colId xmlns:a16="http://schemas.microsoft.com/office/drawing/2014/main" val="4211856353"/>
                    </a:ext>
                  </a:extLst>
                </a:gridCol>
                <a:gridCol w="1286106">
                  <a:extLst>
                    <a:ext uri="{9D8B030D-6E8A-4147-A177-3AD203B41FA5}">
                      <a16:colId xmlns:a16="http://schemas.microsoft.com/office/drawing/2014/main" val="3284127612"/>
                    </a:ext>
                  </a:extLst>
                </a:gridCol>
              </a:tblGrid>
              <a:tr h="0">
                <a:tc>
                  <a:txBody>
                    <a:bodyPr/>
                    <a:lstStyle/>
                    <a:p>
                      <a:r>
                        <a:rPr kumimoji="1" lang="ja-JP" altLang="en-US" sz="900" dirty="0"/>
                        <a:t>データ項目</a:t>
                      </a:r>
                    </a:p>
                  </a:txBody>
                  <a:tcPr/>
                </a:tc>
                <a:tc>
                  <a:txBody>
                    <a:bodyPr/>
                    <a:lstStyle/>
                    <a:p>
                      <a:r>
                        <a:rPr kumimoji="1" lang="ja-JP" altLang="en-US" sz="900" dirty="0"/>
                        <a:t>データ</a:t>
                      </a:r>
                    </a:p>
                  </a:txBody>
                  <a:tcPr/>
                </a:tc>
                <a:extLst>
                  <a:ext uri="{0D108BD9-81ED-4DB2-BD59-A6C34878D82A}">
                    <a16:rowId xmlns:a16="http://schemas.microsoft.com/office/drawing/2014/main" val="3842307770"/>
                  </a:ext>
                </a:extLst>
              </a:tr>
              <a:tr h="0">
                <a:tc>
                  <a:txBody>
                    <a:bodyPr/>
                    <a:lstStyle/>
                    <a:p>
                      <a:r>
                        <a:rPr kumimoji="1" lang="ja-JP" altLang="en-US" sz="900" dirty="0"/>
                        <a:t>タイトル</a:t>
                      </a:r>
                      <a:endParaRPr kumimoji="1" lang="en-US" altLang="ja-JP" sz="900" dirty="0"/>
                    </a:p>
                  </a:txBody>
                  <a:tcPr/>
                </a:tc>
                <a:tc>
                  <a:txBody>
                    <a:bodyPr/>
                    <a:lstStyle/>
                    <a:p>
                      <a:r>
                        <a:rPr kumimoji="1" lang="ja-JP" altLang="en-US" sz="900" dirty="0"/>
                        <a:t>○○フェスタ</a:t>
                      </a:r>
                    </a:p>
                  </a:txBody>
                  <a:tcPr/>
                </a:tc>
                <a:extLst>
                  <a:ext uri="{0D108BD9-81ED-4DB2-BD59-A6C34878D82A}">
                    <a16:rowId xmlns:a16="http://schemas.microsoft.com/office/drawing/2014/main" val="1442801754"/>
                  </a:ext>
                </a:extLst>
              </a:tr>
              <a:tr h="0">
                <a:tc>
                  <a:txBody>
                    <a:bodyPr/>
                    <a:lstStyle/>
                    <a:p>
                      <a:r>
                        <a:rPr kumimoji="1" lang="ja-JP" altLang="en-US" sz="900" dirty="0"/>
                        <a:t>説明</a:t>
                      </a:r>
                    </a:p>
                  </a:txBody>
                  <a:tcPr/>
                </a:tc>
                <a:tc>
                  <a:txBody>
                    <a:bodyPr/>
                    <a:lstStyle/>
                    <a:p>
                      <a:r>
                        <a:rPr kumimoji="1" lang="ja-JP" altLang="en-US" sz="900" dirty="0"/>
                        <a:t>このイベントは・・</a:t>
                      </a:r>
                    </a:p>
                  </a:txBody>
                  <a:tcPr/>
                </a:tc>
                <a:extLst>
                  <a:ext uri="{0D108BD9-81ED-4DB2-BD59-A6C34878D82A}">
                    <a16:rowId xmlns:a16="http://schemas.microsoft.com/office/drawing/2014/main" val="4037706277"/>
                  </a:ext>
                </a:extLst>
              </a:tr>
              <a:tr h="0">
                <a:tc>
                  <a:txBody>
                    <a:bodyPr/>
                    <a:lstStyle/>
                    <a:p>
                      <a:r>
                        <a:rPr kumimoji="1" lang="ja-JP" altLang="en-US" sz="900" dirty="0"/>
                        <a:t>場所</a:t>
                      </a:r>
                    </a:p>
                  </a:txBody>
                  <a:tcPr/>
                </a:tc>
                <a:tc>
                  <a:txBody>
                    <a:bodyPr/>
                    <a:lstStyle/>
                    <a:p>
                      <a:r>
                        <a:rPr kumimoji="1" lang="ja-JP" altLang="en-US" sz="900" dirty="0"/>
                        <a:t>○○会館</a:t>
                      </a:r>
                    </a:p>
                  </a:txBody>
                  <a:tcPr/>
                </a:tc>
                <a:extLst>
                  <a:ext uri="{0D108BD9-81ED-4DB2-BD59-A6C34878D82A}">
                    <a16:rowId xmlns:a16="http://schemas.microsoft.com/office/drawing/2014/main" val="86898876"/>
                  </a:ext>
                </a:extLst>
              </a:tr>
              <a:tr h="0">
                <a:tc>
                  <a:txBody>
                    <a:bodyPr/>
                    <a:lstStyle/>
                    <a:p>
                      <a:r>
                        <a:rPr kumimoji="1" lang="ja-JP" altLang="en-US" sz="900" dirty="0"/>
                        <a:t>住所</a:t>
                      </a:r>
                      <a:endParaRPr kumimoji="1" lang="en-US" altLang="ja-JP" sz="900" dirty="0"/>
                    </a:p>
                  </a:txBody>
                  <a:tcPr/>
                </a:tc>
                <a:tc>
                  <a:txBody>
                    <a:bodyPr/>
                    <a:lstStyle/>
                    <a:p>
                      <a:r>
                        <a:rPr kumimoji="1" lang="ja-JP" altLang="en-US" sz="900" dirty="0"/>
                        <a:t>△△</a:t>
                      </a:r>
                      <a:r>
                        <a:rPr kumimoji="1" lang="en-US" altLang="ja-JP" sz="900" dirty="0"/>
                        <a:t>2-1-2</a:t>
                      </a:r>
                      <a:endParaRPr kumimoji="1" lang="ja-JP" altLang="en-US" sz="900" dirty="0"/>
                    </a:p>
                  </a:txBody>
                  <a:tcPr/>
                </a:tc>
                <a:extLst>
                  <a:ext uri="{0D108BD9-81ED-4DB2-BD59-A6C34878D82A}">
                    <a16:rowId xmlns:a16="http://schemas.microsoft.com/office/drawing/2014/main" val="3731578340"/>
                  </a:ext>
                </a:extLst>
              </a:tr>
              <a:tr h="0">
                <a:tc>
                  <a:txBody>
                    <a:bodyPr/>
                    <a:lstStyle/>
                    <a:p>
                      <a:r>
                        <a:rPr kumimoji="1" lang="ja-JP" altLang="en-US" sz="900" dirty="0"/>
                        <a:t>開催日</a:t>
                      </a:r>
                      <a:endParaRPr kumimoji="1" lang="en-US" altLang="ja-JP" sz="900" dirty="0"/>
                    </a:p>
                  </a:txBody>
                  <a:tcPr/>
                </a:tc>
                <a:tc>
                  <a:txBody>
                    <a:bodyPr/>
                    <a:lstStyle/>
                    <a:p>
                      <a:r>
                        <a:rPr kumimoji="1" lang="en-US" altLang="ja-JP" sz="900" dirty="0"/>
                        <a:t>2022-03-10</a:t>
                      </a:r>
                      <a:endParaRPr kumimoji="1" lang="ja-JP" altLang="en-US" sz="900" dirty="0"/>
                    </a:p>
                  </a:txBody>
                  <a:tcPr/>
                </a:tc>
                <a:extLst>
                  <a:ext uri="{0D108BD9-81ED-4DB2-BD59-A6C34878D82A}">
                    <a16:rowId xmlns:a16="http://schemas.microsoft.com/office/drawing/2014/main" val="181422991"/>
                  </a:ext>
                </a:extLst>
              </a:tr>
              <a:tr h="0">
                <a:tc>
                  <a:txBody>
                    <a:bodyPr/>
                    <a:lstStyle/>
                    <a:p>
                      <a:r>
                        <a:rPr kumimoji="1" lang="ja-JP" altLang="en-US" sz="900" dirty="0">
                          <a:solidFill>
                            <a:srgbClr val="FF0000"/>
                          </a:solidFill>
                        </a:rPr>
                        <a:t>開場時間</a:t>
                      </a:r>
                    </a:p>
                  </a:txBody>
                  <a:tcPr/>
                </a:tc>
                <a:tc>
                  <a:txBody>
                    <a:bodyPr/>
                    <a:lstStyle/>
                    <a:p>
                      <a:r>
                        <a:rPr kumimoji="1" lang="en-US" altLang="ja-JP" sz="900" dirty="0">
                          <a:solidFill>
                            <a:srgbClr val="FF0000"/>
                          </a:solidFill>
                        </a:rPr>
                        <a:t>12:30</a:t>
                      </a:r>
                      <a:endParaRPr kumimoji="1" lang="ja-JP" altLang="en-US" sz="900" dirty="0">
                        <a:solidFill>
                          <a:srgbClr val="FF0000"/>
                        </a:solidFill>
                      </a:endParaRPr>
                    </a:p>
                  </a:txBody>
                  <a:tcPr/>
                </a:tc>
                <a:extLst>
                  <a:ext uri="{0D108BD9-81ED-4DB2-BD59-A6C34878D82A}">
                    <a16:rowId xmlns:a16="http://schemas.microsoft.com/office/drawing/2014/main" val="2881686561"/>
                  </a:ext>
                </a:extLst>
              </a:tr>
              <a:tr h="0">
                <a:tc>
                  <a:txBody>
                    <a:bodyPr/>
                    <a:lstStyle/>
                    <a:p>
                      <a:r>
                        <a:rPr kumimoji="1" lang="ja-JP" altLang="en-US" sz="900" dirty="0"/>
                        <a:t>開始時間</a:t>
                      </a:r>
                    </a:p>
                  </a:txBody>
                  <a:tcPr/>
                </a:tc>
                <a:tc>
                  <a:txBody>
                    <a:bodyPr/>
                    <a:lstStyle/>
                    <a:p>
                      <a:r>
                        <a:rPr kumimoji="1" lang="en-US" altLang="ja-JP" sz="900" dirty="0"/>
                        <a:t>13:00</a:t>
                      </a:r>
                      <a:endParaRPr kumimoji="1" lang="ja-JP" altLang="en-US" sz="900" dirty="0"/>
                    </a:p>
                  </a:txBody>
                  <a:tcPr/>
                </a:tc>
                <a:extLst>
                  <a:ext uri="{0D108BD9-81ED-4DB2-BD59-A6C34878D82A}">
                    <a16:rowId xmlns:a16="http://schemas.microsoft.com/office/drawing/2014/main" val="1253501186"/>
                  </a:ext>
                </a:extLst>
              </a:tr>
              <a:tr h="0">
                <a:tc>
                  <a:txBody>
                    <a:bodyPr/>
                    <a:lstStyle/>
                    <a:p>
                      <a:r>
                        <a:rPr kumimoji="1" lang="ja-JP" altLang="en-US" sz="900" dirty="0"/>
                        <a:t>終了時間</a:t>
                      </a:r>
                    </a:p>
                  </a:txBody>
                  <a:tcPr/>
                </a:tc>
                <a:tc>
                  <a:txBody>
                    <a:bodyPr/>
                    <a:lstStyle/>
                    <a:p>
                      <a:r>
                        <a:rPr kumimoji="1" lang="en-US" altLang="ja-JP" sz="900" dirty="0"/>
                        <a:t>17:00</a:t>
                      </a:r>
                      <a:endParaRPr kumimoji="1" lang="ja-JP" altLang="en-US" sz="900" dirty="0"/>
                    </a:p>
                  </a:txBody>
                  <a:tcPr/>
                </a:tc>
                <a:extLst>
                  <a:ext uri="{0D108BD9-81ED-4DB2-BD59-A6C34878D82A}">
                    <a16:rowId xmlns:a16="http://schemas.microsoft.com/office/drawing/2014/main" val="2686141342"/>
                  </a:ext>
                </a:extLst>
              </a:tr>
              <a:tr h="0">
                <a:tc>
                  <a:txBody>
                    <a:bodyPr/>
                    <a:lstStyle/>
                    <a:p>
                      <a:r>
                        <a:rPr kumimoji="1" lang="ja-JP" altLang="en-US" sz="900" dirty="0"/>
                        <a:t>連絡先</a:t>
                      </a:r>
                    </a:p>
                  </a:txBody>
                  <a:tcPr/>
                </a:tc>
                <a:tc>
                  <a:txBody>
                    <a:bodyPr/>
                    <a:lstStyle/>
                    <a:p>
                      <a:r>
                        <a:rPr kumimoji="1" lang="ja-JP" altLang="en-US" sz="900" dirty="0"/>
                        <a:t>実行委員会</a:t>
                      </a:r>
                    </a:p>
                  </a:txBody>
                  <a:tcPr/>
                </a:tc>
                <a:extLst>
                  <a:ext uri="{0D108BD9-81ED-4DB2-BD59-A6C34878D82A}">
                    <a16:rowId xmlns:a16="http://schemas.microsoft.com/office/drawing/2014/main" val="2770212848"/>
                  </a:ext>
                </a:extLst>
              </a:tr>
              <a:tr h="0">
                <a:tc>
                  <a:txBody>
                    <a:bodyPr/>
                    <a:lstStyle/>
                    <a:p>
                      <a:r>
                        <a:rPr kumimoji="1" lang="ja-JP" altLang="en-US" sz="900" dirty="0">
                          <a:solidFill>
                            <a:srgbClr val="FF0000"/>
                          </a:solidFill>
                        </a:rPr>
                        <a:t>連絡先メール</a:t>
                      </a:r>
                    </a:p>
                  </a:txBody>
                  <a:tcPr/>
                </a:tc>
                <a:tc>
                  <a:txBody>
                    <a:bodyPr/>
                    <a:lstStyle/>
                    <a:p>
                      <a:r>
                        <a:rPr kumimoji="1" lang="en-US" altLang="ja-JP" sz="900" dirty="0">
                          <a:solidFill>
                            <a:srgbClr val="FF0000"/>
                          </a:solidFill>
                        </a:rPr>
                        <a:t>aaa@aaaa.jp</a:t>
                      </a:r>
                      <a:endParaRPr kumimoji="1" lang="ja-JP" altLang="en-US" sz="900" dirty="0">
                        <a:solidFill>
                          <a:srgbClr val="FF0000"/>
                        </a:solidFill>
                      </a:endParaRPr>
                    </a:p>
                  </a:txBody>
                  <a:tcPr/>
                </a:tc>
                <a:extLst>
                  <a:ext uri="{0D108BD9-81ED-4DB2-BD59-A6C34878D82A}">
                    <a16:rowId xmlns:a16="http://schemas.microsoft.com/office/drawing/2014/main" val="1322276307"/>
                  </a:ext>
                </a:extLst>
              </a:tr>
            </a:tbl>
          </a:graphicData>
        </a:graphic>
      </p:graphicFrame>
      <p:sp>
        <p:nvSpPr>
          <p:cNvPr id="11" name="テキスト ボックス 10">
            <a:extLst>
              <a:ext uri="{FF2B5EF4-FFF2-40B4-BE49-F238E27FC236}">
                <a16:creationId xmlns:a16="http://schemas.microsoft.com/office/drawing/2014/main" id="{292F56E0-C8F8-421B-B0F8-07973AFFE6D6}"/>
              </a:ext>
            </a:extLst>
          </p:cNvPr>
          <p:cNvSpPr txBox="1"/>
          <p:nvPr/>
        </p:nvSpPr>
        <p:spPr>
          <a:xfrm>
            <a:off x="7189760" y="5495999"/>
            <a:ext cx="2294218" cy="230832"/>
          </a:xfrm>
          <a:prstGeom prst="rect">
            <a:avLst/>
          </a:prstGeom>
          <a:noFill/>
        </p:spPr>
        <p:txBody>
          <a:bodyPr wrap="square">
            <a:spAutoFit/>
          </a:bodyPr>
          <a:lstStyle/>
          <a:p>
            <a:r>
              <a:rPr lang="en-US" altLang="ja-JP" sz="900" dirty="0">
                <a:solidFill>
                  <a:srgbClr val="FF0000"/>
                </a:solidFill>
              </a:rPr>
              <a:t>※</a:t>
            </a:r>
            <a:r>
              <a:rPr lang="ja-JP" altLang="en-US" sz="900" dirty="0">
                <a:solidFill>
                  <a:srgbClr val="FF0000"/>
                </a:solidFill>
              </a:rPr>
              <a:t>連絡先電話番号は省略</a:t>
            </a:r>
          </a:p>
        </p:txBody>
      </p:sp>
      <p:sp>
        <p:nvSpPr>
          <p:cNvPr id="12" name="テキスト ボックス 11">
            <a:extLst>
              <a:ext uri="{FF2B5EF4-FFF2-40B4-BE49-F238E27FC236}">
                <a16:creationId xmlns:a16="http://schemas.microsoft.com/office/drawing/2014/main" id="{930B5B83-73AE-4443-840D-8A0021A0D700}"/>
              </a:ext>
            </a:extLst>
          </p:cNvPr>
          <p:cNvSpPr txBox="1"/>
          <p:nvPr/>
        </p:nvSpPr>
        <p:spPr>
          <a:xfrm>
            <a:off x="5744188" y="2531887"/>
            <a:ext cx="1508746" cy="461665"/>
          </a:xfrm>
          <a:prstGeom prst="rect">
            <a:avLst/>
          </a:prstGeom>
          <a:noFill/>
        </p:spPr>
        <p:txBody>
          <a:bodyPr wrap="none" rtlCol="0">
            <a:spAutoFit/>
          </a:bodyPr>
          <a:lstStyle/>
          <a:p>
            <a:pPr algn="ctr"/>
            <a:r>
              <a:rPr lang="en-US" altLang="ja-JP" sz="1200" dirty="0"/>
              <a:t>GIF</a:t>
            </a:r>
            <a:r>
              <a:rPr lang="ja-JP" altLang="en-US" sz="1200" dirty="0"/>
              <a:t>やその他標準の</a:t>
            </a:r>
            <a:endParaRPr lang="en-US" altLang="ja-JP" sz="1200" dirty="0"/>
          </a:p>
          <a:p>
            <a:pPr algn="ctr"/>
            <a:r>
              <a:rPr lang="ja-JP" altLang="en-US" sz="1200" dirty="0"/>
              <a:t>データモデル</a:t>
            </a:r>
          </a:p>
        </p:txBody>
      </p:sp>
      <p:sp>
        <p:nvSpPr>
          <p:cNvPr id="13" name="テキスト ボックス 12">
            <a:extLst>
              <a:ext uri="{FF2B5EF4-FFF2-40B4-BE49-F238E27FC236}">
                <a16:creationId xmlns:a16="http://schemas.microsoft.com/office/drawing/2014/main" id="{EC3BFA81-7537-4975-952F-3CD2D31585D4}"/>
              </a:ext>
            </a:extLst>
          </p:cNvPr>
          <p:cNvSpPr txBox="1"/>
          <p:nvPr/>
        </p:nvSpPr>
        <p:spPr>
          <a:xfrm>
            <a:off x="7462645" y="2708098"/>
            <a:ext cx="2031325" cy="276999"/>
          </a:xfrm>
          <a:prstGeom prst="rect">
            <a:avLst/>
          </a:prstGeom>
          <a:noFill/>
        </p:spPr>
        <p:txBody>
          <a:bodyPr wrap="none" rtlCol="0">
            <a:spAutoFit/>
          </a:bodyPr>
          <a:lstStyle/>
          <a:p>
            <a:r>
              <a:rPr lang="ja-JP" altLang="en-US" sz="1200" dirty="0"/>
              <a:t>サービスで使われるデータ</a:t>
            </a:r>
          </a:p>
        </p:txBody>
      </p:sp>
      <p:sp>
        <p:nvSpPr>
          <p:cNvPr id="14" name="矢印: 右 13">
            <a:extLst>
              <a:ext uri="{FF2B5EF4-FFF2-40B4-BE49-F238E27FC236}">
                <a16:creationId xmlns:a16="http://schemas.microsoft.com/office/drawing/2014/main" id="{3ECD91AE-1355-479A-9CBA-3F1D8BA8D528}"/>
              </a:ext>
            </a:extLst>
          </p:cNvPr>
          <p:cNvSpPr/>
          <p:nvPr/>
        </p:nvSpPr>
        <p:spPr>
          <a:xfrm>
            <a:off x="7055726" y="3958570"/>
            <a:ext cx="72008" cy="36933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ja-JP" altLang="en-US"/>
          </a:p>
        </p:txBody>
      </p:sp>
      <p:sp>
        <p:nvSpPr>
          <p:cNvPr id="15" name="テキスト ボックス 14">
            <a:extLst>
              <a:ext uri="{FF2B5EF4-FFF2-40B4-BE49-F238E27FC236}">
                <a16:creationId xmlns:a16="http://schemas.microsoft.com/office/drawing/2014/main" id="{2319D308-B9DC-47C5-ADE1-E5EE878F7004}"/>
              </a:ext>
            </a:extLst>
          </p:cNvPr>
          <p:cNvSpPr txBox="1"/>
          <p:nvPr/>
        </p:nvSpPr>
        <p:spPr>
          <a:xfrm>
            <a:off x="2662237" y="2708097"/>
            <a:ext cx="1415772" cy="276999"/>
          </a:xfrm>
          <a:prstGeom prst="rect">
            <a:avLst/>
          </a:prstGeom>
          <a:noFill/>
        </p:spPr>
        <p:txBody>
          <a:bodyPr wrap="none" rtlCol="0">
            <a:spAutoFit/>
          </a:bodyPr>
          <a:lstStyle/>
          <a:p>
            <a:r>
              <a:rPr lang="ja-JP" altLang="en-US" sz="1200" dirty="0"/>
              <a:t>独自設計のデータ</a:t>
            </a:r>
          </a:p>
        </p:txBody>
      </p:sp>
      <p:sp>
        <p:nvSpPr>
          <p:cNvPr id="18" name="テキスト ボックス 17">
            <a:extLst>
              <a:ext uri="{FF2B5EF4-FFF2-40B4-BE49-F238E27FC236}">
                <a16:creationId xmlns:a16="http://schemas.microsoft.com/office/drawing/2014/main" id="{C407CC90-7877-4C10-AF20-EDD2042BB49E}"/>
              </a:ext>
            </a:extLst>
          </p:cNvPr>
          <p:cNvSpPr txBox="1"/>
          <p:nvPr/>
        </p:nvSpPr>
        <p:spPr>
          <a:xfrm>
            <a:off x="7169529" y="5672273"/>
            <a:ext cx="3225755" cy="461665"/>
          </a:xfrm>
          <a:prstGeom prst="rect">
            <a:avLst/>
          </a:prstGeom>
          <a:noFill/>
        </p:spPr>
        <p:txBody>
          <a:bodyPr wrap="square" rtlCol="0">
            <a:spAutoFit/>
          </a:bodyPr>
          <a:lstStyle/>
          <a:p>
            <a:pPr marL="285750" indent="-285750">
              <a:buFont typeface="Arial" panose="020B0604020202020204" pitchFamily="34" charset="0"/>
              <a:buChar char="•"/>
            </a:pPr>
            <a:r>
              <a:rPr lang="ja-JP" altLang="en-US" sz="1200" dirty="0"/>
              <a:t>ひな形をベースにするが、赤文字で示すようにデータ項目の追加や省略が可能</a:t>
            </a:r>
          </a:p>
        </p:txBody>
      </p:sp>
      <p:sp>
        <p:nvSpPr>
          <p:cNvPr id="20" name="テキスト ボックス 19">
            <a:extLst>
              <a:ext uri="{FF2B5EF4-FFF2-40B4-BE49-F238E27FC236}">
                <a16:creationId xmlns:a16="http://schemas.microsoft.com/office/drawing/2014/main" id="{704D27DF-8ED1-414E-A54B-DADBEB31537A}"/>
              </a:ext>
            </a:extLst>
          </p:cNvPr>
          <p:cNvSpPr txBox="1"/>
          <p:nvPr/>
        </p:nvSpPr>
        <p:spPr>
          <a:xfrm>
            <a:off x="5750071" y="6096157"/>
            <a:ext cx="4382220" cy="830997"/>
          </a:xfrm>
          <a:prstGeom prst="rect">
            <a:avLst/>
          </a:prstGeom>
          <a:noFill/>
        </p:spPr>
        <p:txBody>
          <a:bodyPr wrap="square" rtlCol="0">
            <a:spAutoFit/>
          </a:bodyPr>
          <a:lstStyle/>
          <a:p>
            <a:pPr marL="285750" indent="-285750">
              <a:buFont typeface="Arial" panose="020B0604020202020204" pitchFamily="34" charset="0"/>
              <a:buChar char="•"/>
            </a:pPr>
            <a:r>
              <a:rPr lang="ja-JP" altLang="en-US" sz="1600" dirty="0"/>
              <a:t>同じ標準を元にした地域とつながりやすい。違う標準を元にした地域ともデータ変換することでつながりやすい</a:t>
            </a:r>
          </a:p>
        </p:txBody>
      </p:sp>
    </p:spTree>
    <p:extLst>
      <p:ext uri="{BB962C8B-B14F-4D97-AF65-F5344CB8AC3E}">
        <p14:creationId xmlns:p14="http://schemas.microsoft.com/office/powerpoint/2010/main" val="32782808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7FC7C0B-63AB-44F8-B94D-F527F3B2FD8A}"/>
              </a:ext>
            </a:extLst>
          </p:cNvPr>
          <p:cNvSpPr>
            <a:spLocks noGrp="1"/>
          </p:cNvSpPr>
          <p:nvPr>
            <p:ph idx="1"/>
          </p:nvPr>
        </p:nvSpPr>
        <p:spPr/>
        <p:txBody>
          <a:bodyPr/>
          <a:lstStyle/>
          <a:p>
            <a:r>
              <a:rPr kumimoji="1" lang="en-US" altLang="ja-JP" dirty="0"/>
              <a:t>GIF</a:t>
            </a:r>
            <a:r>
              <a:rPr kumimoji="1" lang="ja-JP" altLang="en-US" dirty="0"/>
              <a:t>で推進する相互運用性の高いデータは、オープンデータとしても重要です。</a:t>
            </a:r>
            <a:endParaRPr kumimoji="1" lang="en-US" altLang="ja-JP" dirty="0"/>
          </a:p>
          <a:p>
            <a:endParaRPr lang="en-US" altLang="ja-JP" dirty="0"/>
          </a:p>
          <a:p>
            <a:r>
              <a:rPr lang="ja-JP" altLang="en-US" dirty="0"/>
              <a:t>これまでも推奨データセットとしてデータモデルの提供を行ってきましたが、</a:t>
            </a:r>
            <a:r>
              <a:rPr lang="en-US" altLang="ja-JP" dirty="0"/>
              <a:t>GIF</a:t>
            </a:r>
            <a:r>
              <a:rPr lang="ja-JP" altLang="en-US" dirty="0"/>
              <a:t>のデータモデルと合わせて拡充を行っていきます。</a:t>
            </a:r>
            <a:endParaRPr lang="en-US" altLang="ja-JP" dirty="0"/>
          </a:p>
          <a:p>
            <a:pPr lvl="1"/>
            <a:r>
              <a:rPr lang="ja-JP" altLang="en-US" dirty="0"/>
              <a:t>これまでのデータを</a:t>
            </a:r>
            <a:r>
              <a:rPr lang="en-US" altLang="ja-JP" dirty="0"/>
              <a:t>GIF</a:t>
            </a:r>
            <a:r>
              <a:rPr lang="ja-JP" altLang="en-US" dirty="0"/>
              <a:t>のデータに変換するコンバージョンツールを提供予定です</a:t>
            </a:r>
            <a:endParaRPr lang="en-US" altLang="ja-JP" dirty="0"/>
          </a:p>
          <a:p>
            <a:pPr lvl="2"/>
            <a:r>
              <a:rPr lang="ja-JP" altLang="en-US" dirty="0"/>
              <a:t>現在推進中の推奨データセットの整備はそのまま継続していただいて結構です。</a:t>
            </a:r>
            <a:endParaRPr lang="en-US" altLang="ja-JP" dirty="0"/>
          </a:p>
          <a:p>
            <a:endParaRPr lang="en-US" altLang="ja-JP" dirty="0"/>
          </a:p>
          <a:p>
            <a:endParaRPr lang="en-US" altLang="ja-JP" dirty="0"/>
          </a:p>
        </p:txBody>
      </p:sp>
      <p:sp>
        <p:nvSpPr>
          <p:cNvPr id="3" name="タイトル 2">
            <a:extLst>
              <a:ext uri="{FF2B5EF4-FFF2-40B4-BE49-F238E27FC236}">
                <a16:creationId xmlns:a16="http://schemas.microsoft.com/office/drawing/2014/main" id="{3FEA9FAA-D4E0-41AC-81CB-1AB25A8D24D8}"/>
              </a:ext>
            </a:extLst>
          </p:cNvPr>
          <p:cNvSpPr>
            <a:spLocks noGrp="1"/>
          </p:cNvSpPr>
          <p:nvPr>
            <p:ph type="title"/>
          </p:nvPr>
        </p:nvSpPr>
        <p:spPr/>
        <p:txBody>
          <a:bodyPr/>
          <a:lstStyle/>
          <a:p>
            <a:r>
              <a:rPr kumimoji="1" lang="ja-JP" altLang="en-US" dirty="0"/>
              <a:t>オープンデータとの連携</a:t>
            </a:r>
          </a:p>
        </p:txBody>
      </p:sp>
      <p:sp>
        <p:nvSpPr>
          <p:cNvPr id="4" name="スライド番号プレースホルダー 3">
            <a:extLst>
              <a:ext uri="{FF2B5EF4-FFF2-40B4-BE49-F238E27FC236}">
                <a16:creationId xmlns:a16="http://schemas.microsoft.com/office/drawing/2014/main" id="{69C3CA5E-FACD-4037-919D-033445DF6068}"/>
              </a:ext>
            </a:extLst>
          </p:cNvPr>
          <p:cNvSpPr>
            <a:spLocks noGrp="1"/>
          </p:cNvSpPr>
          <p:nvPr>
            <p:ph type="sldNum" sz="quarter" idx="4"/>
          </p:nvPr>
        </p:nvSpPr>
        <p:spPr/>
        <p:txBody>
          <a:bodyPr/>
          <a:lstStyle/>
          <a:p>
            <a:fld id="{DFD4F317-19D0-4848-B5EB-5B174DBE8CF9}" type="slidenum">
              <a:rPr lang="ja-JP" altLang="en-US" smtClean="0"/>
              <a:pPr/>
              <a:t>56</a:t>
            </a:fld>
            <a:endParaRPr lang="ja-JP" altLang="en-US"/>
          </a:p>
        </p:txBody>
      </p:sp>
    </p:spTree>
    <p:extLst>
      <p:ext uri="{BB962C8B-B14F-4D97-AF65-F5344CB8AC3E}">
        <p14:creationId xmlns:p14="http://schemas.microsoft.com/office/powerpoint/2010/main" val="28842475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0593495-5187-41F5-AC79-F86B3BBB0513}"/>
              </a:ext>
            </a:extLst>
          </p:cNvPr>
          <p:cNvSpPr>
            <a:spLocks noGrp="1"/>
          </p:cNvSpPr>
          <p:nvPr>
            <p:ph idx="1"/>
          </p:nvPr>
        </p:nvSpPr>
        <p:spPr/>
        <p:txBody>
          <a:bodyPr/>
          <a:lstStyle/>
          <a:p>
            <a:r>
              <a:rPr lang="ja-JP" altLang="en-US" dirty="0"/>
              <a:t>教育データ利活用ロードマップは、</a:t>
            </a:r>
            <a:r>
              <a:rPr kumimoji="1" lang="en-US" altLang="ja-JP" dirty="0"/>
              <a:t>GIF</a:t>
            </a:r>
            <a:r>
              <a:rPr kumimoji="1" lang="ja-JP" altLang="en-US" dirty="0"/>
              <a:t>と連携をとって検討を進めています。</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51F4A2F9-FCA2-4EC9-A510-D0D94731588E}"/>
              </a:ext>
            </a:extLst>
          </p:cNvPr>
          <p:cNvSpPr>
            <a:spLocks noGrp="1"/>
          </p:cNvSpPr>
          <p:nvPr>
            <p:ph type="title"/>
          </p:nvPr>
        </p:nvSpPr>
        <p:spPr/>
        <p:txBody>
          <a:bodyPr/>
          <a:lstStyle/>
          <a:p>
            <a:r>
              <a:rPr kumimoji="1" lang="ja-JP" altLang="en-US" dirty="0"/>
              <a:t>教育分野との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A5344975-CC26-42BB-8FF8-266721F954E4}"/>
              </a:ext>
            </a:extLst>
          </p:cNvPr>
          <p:cNvSpPr>
            <a:spLocks noGrp="1"/>
          </p:cNvSpPr>
          <p:nvPr>
            <p:ph type="sldNum" sz="quarter" idx="4"/>
          </p:nvPr>
        </p:nvSpPr>
        <p:spPr/>
        <p:txBody>
          <a:bodyPr/>
          <a:lstStyle/>
          <a:p>
            <a:fld id="{DFD4F317-19D0-4848-B5EB-5B174DBE8CF9}" type="slidenum">
              <a:rPr lang="ja-JP" altLang="en-US" smtClean="0"/>
              <a:pPr/>
              <a:t>57</a:t>
            </a:fld>
            <a:endParaRPr lang="ja-JP" altLang="en-US"/>
          </a:p>
        </p:txBody>
      </p:sp>
      <p:pic>
        <p:nvPicPr>
          <p:cNvPr id="7" name="図 6">
            <a:extLst>
              <a:ext uri="{FF2B5EF4-FFF2-40B4-BE49-F238E27FC236}">
                <a16:creationId xmlns:a16="http://schemas.microsoft.com/office/drawing/2014/main" id="{EC71E65F-777B-41E6-8687-3B30ABA24A0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755073" y="2356698"/>
            <a:ext cx="8595348" cy="4164175"/>
          </a:xfrm>
          <a:prstGeom prst="rect">
            <a:avLst/>
          </a:prstGeom>
        </p:spPr>
      </p:pic>
      <p:pic>
        <p:nvPicPr>
          <p:cNvPr id="8" name="図 7">
            <a:extLst>
              <a:ext uri="{FF2B5EF4-FFF2-40B4-BE49-F238E27FC236}">
                <a16:creationId xmlns:a16="http://schemas.microsoft.com/office/drawing/2014/main" id="{C07AF387-6D14-435F-BB91-3EA54AF94D80}"/>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755073" y="6492426"/>
            <a:ext cx="5225473" cy="350981"/>
          </a:xfrm>
          <a:prstGeom prst="rect">
            <a:avLst/>
          </a:prstGeom>
        </p:spPr>
      </p:pic>
      <p:sp>
        <p:nvSpPr>
          <p:cNvPr id="9" name="四角形: 角を丸くする 8">
            <a:extLst>
              <a:ext uri="{FF2B5EF4-FFF2-40B4-BE49-F238E27FC236}">
                <a16:creationId xmlns:a16="http://schemas.microsoft.com/office/drawing/2014/main" id="{CD46A353-28A4-4E4C-B7C4-78F9954FD5CA}"/>
              </a:ext>
            </a:extLst>
          </p:cNvPr>
          <p:cNvSpPr/>
          <p:nvPr/>
        </p:nvSpPr>
        <p:spPr>
          <a:xfrm>
            <a:off x="10187709" y="3429000"/>
            <a:ext cx="1810327" cy="1791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GIF</a:t>
            </a:r>
          </a:p>
          <a:p>
            <a:r>
              <a:rPr lang="ja-JP" altLang="en-US" dirty="0">
                <a:solidFill>
                  <a:schemeClr val="tx1"/>
                </a:solidFill>
              </a:rPr>
              <a:t>・人</a:t>
            </a:r>
            <a:endParaRPr lang="en-US" altLang="ja-JP" dirty="0">
              <a:solidFill>
                <a:schemeClr val="tx1"/>
              </a:solidFill>
            </a:endParaRPr>
          </a:p>
          <a:p>
            <a:r>
              <a:rPr kumimoji="1" lang="ja-JP" altLang="en-US" dirty="0">
                <a:solidFill>
                  <a:schemeClr val="tx1"/>
                </a:solidFill>
              </a:rPr>
              <a:t>・法人</a:t>
            </a:r>
            <a:endParaRPr kumimoji="1" lang="en-US" altLang="ja-JP" dirty="0">
              <a:solidFill>
                <a:schemeClr val="tx1"/>
              </a:solidFill>
            </a:endParaRPr>
          </a:p>
          <a:p>
            <a:r>
              <a:rPr lang="ja-JP" altLang="en-US" dirty="0">
                <a:solidFill>
                  <a:schemeClr val="tx1"/>
                </a:solidFill>
              </a:rPr>
              <a:t>・施設</a:t>
            </a:r>
            <a:endParaRPr lang="en-US" altLang="ja-JP" dirty="0">
              <a:solidFill>
                <a:schemeClr val="tx1"/>
              </a:solidFill>
            </a:endParaRPr>
          </a:p>
          <a:p>
            <a:r>
              <a:rPr kumimoji="1" lang="ja-JP" altLang="en-US" dirty="0">
                <a:solidFill>
                  <a:schemeClr val="tx1"/>
                </a:solidFill>
              </a:rPr>
              <a:t>・コンテンツ</a:t>
            </a:r>
            <a:endParaRPr kumimoji="1" lang="en-US" altLang="ja-JP" dirty="0">
              <a:solidFill>
                <a:schemeClr val="tx1"/>
              </a:solidFill>
            </a:endParaRPr>
          </a:p>
          <a:p>
            <a:r>
              <a:rPr lang="ja-JP" altLang="en-US" dirty="0">
                <a:solidFill>
                  <a:schemeClr val="tx1"/>
                </a:solidFill>
              </a:rPr>
              <a:t>・活動</a:t>
            </a:r>
            <a:endParaRPr kumimoji="1" lang="ja-JP" altLang="en-US" dirty="0">
              <a:solidFill>
                <a:schemeClr val="tx1"/>
              </a:solidFill>
            </a:endParaRPr>
          </a:p>
        </p:txBody>
      </p:sp>
      <p:sp>
        <p:nvSpPr>
          <p:cNvPr id="10" name="矢印: 左 9">
            <a:extLst>
              <a:ext uri="{FF2B5EF4-FFF2-40B4-BE49-F238E27FC236}">
                <a16:creationId xmlns:a16="http://schemas.microsoft.com/office/drawing/2014/main" id="{ADD160B0-2EA4-44D6-AD7E-AA5AE51F1D8E}"/>
              </a:ext>
            </a:extLst>
          </p:cNvPr>
          <p:cNvSpPr/>
          <p:nvPr/>
        </p:nvSpPr>
        <p:spPr>
          <a:xfrm>
            <a:off x="9350421" y="4020252"/>
            <a:ext cx="671034" cy="634875"/>
          </a:xfrm>
          <a:prstGeom prst="lef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877389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2F6A51B-DD4B-498C-AC7A-8B2EE2D732FB}"/>
              </a:ext>
            </a:extLst>
          </p:cNvPr>
          <p:cNvSpPr>
            <a:spLocks noGrp="1"/>
          </p:cNvSpPr>
          <p:nvPr>
            <p:ph idx="1"/>
          </p:nvPr>
        </p:nvSpPr>
        <p:spPr/>
        <p:txBody>
          <a:bodyPr/>
          <a:lstStyle/>
          <a:p>
            <a:r>
              <a:rPr kumimoji="1" lang="en-US" altLang="ja-JP" dirty="0"/>
              <a:t>AI</a:t>
            </a:r>
            <a:r>
              <a:rPr lang="ja-JP" altLang="en-US" dirty="0"/>
              <a:t>の</a:t>
            </a:r>
            <a:r>
              <a:rPr kumimoji="1" lang="ja-JP" altLang="en-US" dirty="0"/>
              <a:t>活用には質の高い十分な量のデータが必要になります。</a:t>
            </a:r>
            <a:endParaRPr kumimoji="1" lang="en-US" altLang="ja-JP" dirty="0"/>
          </a:p>
          <a:p>
            <a:pPr lvl="1"/>
            <a:r>
              <a:rPr kumimoji="1" lang="ja-JP" altLang="en-US" dirty="0"/>
              <a:t>また、その信頼性を確保するためのデータの入手経路が必要な場合もあります。</a:t>
            </a:r>
            <a:endParaRPr kumimoji="1" lang="en-US" altLang="ja-JP" dirty="0"/>
          </a:p>
          <a:p>
            <a:endParaRPr lang="en-US" altLang="ja-JP" dirty="0"/>
          </a:p>
          <a:p>
            <a:r>
              <a:rPr kumimoji="1" lang="en-US" altLang="ja-JP" dirty="0"/>
              <a:t>GIF</a:t>
            </a:r>
            <a:r>
              <a:rPr kumimoji="1" lang="ja-JP" altLang="en-US" dirty="0"/>
              <a:t>のデータモデル、マネジメント方法の普及により、</a:t>
            </a:r>
            <a:r>
              <a:rPr kumimoji="1" lang="ja-JP" altLang="en-US" u="sng" dirty="0">
                <a:solidFill>
                  <a:srgbClr val="FF0000"/>
                </a:solidFill>
              </a:rPr>
              <a:t>多様で質の高い十分な量のデータ</a:t>
            </a:r>
            <a:r>
              <a:rPr kumimoji="1" lang="ja-JP" altLang="en-US" dirty="0"/>
              <a:t>が供給されるようになります。</a:t>
            </a:r>
            <a:endParaRPr kumimoji="1" lang="en-US" altLang="ja-JP" dirty="0"/>
          </a:p>
          <a:p>
            <a:endParaRPr lang="en-US" altLang="ja-JP" dirty="0"/>
          </a:p>
          <a:p>
            <a:r>
              <a:rPr kumimoji="1" lang="ja-JP" altLang="en-US" dirty="0"/>
              <a:t>また</a:t>
            </a:r>
            <a:r>
              <a:rPr lang="en-US" altLang="ja-JP" dirty="0"/>
              <a:t>GIF</a:t>
            </a:r>
            <a:r>
              <a:rPr lang="ja-JP" altLang="en-US" dirty="0"/>
              <a:t>を支える技術として、</a:t>
            </a:r>
            <a:r>
              <a:rPr kumimoji="1" lang="en-US" altLang="ja-JP" dirty="0"/>
              <a:t>AI</a:t>
            </a:r>
            <a:r>
              <a:rPr kumimoji="1" lang="ja-JP" altLang="en-US" dirty="0"/>
              <a:t>によるデータクレンジングや自動タグ付けの支援、翻訳が期待されています。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B9B3B850-5585-4216-B966-42F8B7463494}"/>
              </a:ext>
            </a:extLst>
          </p:cNvPr>
          <p:cNvSpPr>
            <a:spLocks noGrp="1"/>
          </p:cNvSpPr>
          <p:nvPr>
            <p:ph type="title"/>
          </p:nvPr>
        </p:nvSpPr>
        <p:spPr/>
        <p:txBody>
          <a:bodyPr/>
          <a:lstStyle/>
          <a:p>
            <a:r>
              <a:rPr kumimoji="1" lang="en-US" altLang="ja-JP" dirty="0"/>
              <a:t>AI</a:t>
            </a:r>
            <a:r>
              <a:rPr kumimoji="1" lang="ja-JP" altLang="en-US" dirty="0"/>
              <a:t>等の利用技術との連携</a:t>
            </a:r>
          </a:p>
        </p:txBody>
      </p:sp>
      <p:sp>
        <p:nvSpPr>
          <p:cNvPr id="4" name="スライド番号プレースホルダー 3">
            <a:extLst>
              <a:ext uri="{FF2B5EF4-FFF2-40B4-BE49-F238E27FC236}">
                <a16:creationId xmlns:a16="http://schemas.microsoft.com/office/drawing/2014/main" id="{765C4836-B79D-42C1-9645-0C5302E2C733}"/>
              </a:ext>
            </a:extLst>
          </p:cNvPr>
          <p:cNvSpPr>
            <a:spLocks noGrp="1"/>
          </p:cNvSpPr>
          <p:nvPr>
            <p:ph type="sldNum" sz="quarter" idx="4"/>
          </p:nvPr>
        </p:nvSpPr>
        <p:spPr/>
        <p:txBody>
          <a:bodyPr/>
          <a:lstStyle/>
          <a:p>
            <a:fld id="{DFD4F317-19D0-4848-B5EB-5B174DBE8CF9}" type="slidenum">
              <a:rPr lang="ja-JP" altLang="en-US" smtClean="0"/>
              <a:pPr/>
              <a:t>58</a:t>
            </a:fld>
            <a:endParaRPr lang="ja-JP" altLang="en-US"/>
          </a:p>
        </p:txBody>
      </p:sp>
    </p:spTree>
    <p:extLst>
      <p:ext uri="{BB962C8B-B14F-4D97-AF65-F5344CB8AC3E}">
        <p14:creationId xmlns:p14="http://schemas.microsoft.com/office/powerpoint/2010/main" val="23036325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C45C087-9778-48FF-A939-218428CA5D85}"/>
              </a:ext>
            </a:extLst>
          </p:cNvPr>
          <p:cNvSpPr>
            <a:spLocks noGrp="1"/>
          </p:cNvSpPr>
          <p:nvPr>
            <p:ph idx="1"/>
          </p:nvPr>
        </p:nvSpPr>
        <p:spPr/>
        <p:txBody>
          <a:bodyPr/>
          <a:lstStyle/>
          <a:p>
            <a:r>
              <a:rPr kumimoji="1" lang="en-US" altLang="ja-JP" dirty="0"/>
              <a:t>GIF</a:t>
            </a:r>
            <a:r>
              <a:rPr kumimoji="1" lang="ja-JP" altLang="en-US" dirty="0"/>
              <a:t>は、統計の持つデータ構造やコードを積極的に参照し、統計データとの相互運用性を保つようにしています。</a:t>
            </a:r>
            <a:endParaRPr kumimoji="1" lang="en-US" altLang="ja-JP" dirty="0"/>
          </a:p>
          <a:p>
            <a:endParaRPr lang="en-US" altLang="ja-JP" dirty="0"/>
          </a:p>
          <a:p>
            <a:r>
              <a:rPr kumimoji="1" lang="en-US" altLang="ja-JP" dirty="0"/>
              <a:t>EBPM</a:t>
            </a:r>
            <a:r>
              <a:rPr kumimoji="1" lang="ja-JP" altLang="en-US" dirty="0"/>
              <a:t>との関係では、パフォーマンス・インディケーターのモデルが必要になりますが、今後の検討課題です。</a:t>
            </a:r>
            <a:endParaRPr kumimoji="1" lang="en-US" altLang="ja-JP" dirty="0"/>
          </a:p>
          <a:p>
            <a:endParaRPr lang="en-US" altLang="ja-JP" dirty="0"/>
          </a:p>
          <a:p>
            <a:r>
              <a:rPr kumimoji="1" lang="en-US" altLang="ja-JP" dirty="0"/>
              <a:t>GIF</a:t>
            </a:r>
            <a:r>
              <a:rPr kumimoji="1" lang="ja-JP" altLang="en-US" dirty="0"/>
              <a:t>でデータの構造や型式などが揃うことで、情報収集がしやすくなり、世界でも検討が進むリアルタイム</a:t>
            </a:r>
            <a:r>
              <a:rPr kumimoji="1" lang="en-US" altLang="ja-JP" dirty="0"/>
              <a:t>EBPM</a:t>
            </a:r>
            <a:r>
              <a:rPr kumimoji="1" lang="ja-JP" altLang="en-US" dirty="0"/>
              <a:t>にも寄与していくものと考えられます。</a:t>
            </a:r>
          </a:p>
        </p:txBody>
      </p:sp>
      <p:sp>
        <p:nvSpPr>
          <p:cNvPr id="3" name="タイトル 2">
            <a:extLst>
              <a:ext uri="{FF2B5EF4-FFF2-40B4-BE49-F238E27FC236}">
                <a16:creationId xmlns:a16="http://schemas.microsoft.com/office/drawing/2014/main" id="{08B8079C-8DFD-412C-8810-B82C215E8116}"/>
              </a:ext>
            </a:extLst>
          </p:cNvPr>
          <p:cNvSpPr>
            <a:spLocks noGrp="1"/>
          </p:cNvSpPr>
          <p:nvPr>
            <p:ph type="title"/>
          </p:nvPr>
        </p:nvSpPr>
        <p:spPr/>
        <p:txBody>
          <a:bodyPr/>
          <a:lstStyle/>
          <a:p>
            <a:r>
              <a:rPr kumimoji="1" lang="ja-JP" altLang="en-US" dirty="0"/>
              <a:t>統計や</a:t>
            </a:r>
            <a:r>
              <a:rPr kumimoji="1" lang="en-US" altLang="ja-JP" dirty="0"/>
              <a:t>EBPM</a:t>
            </a:r>
            <a:r>
              <a:rPr kumimoji="1" lang="ja-JP" altLang="en-US" dirty="0"/>
              <a:t>との関係</a:t>
            </a:r>
          </a:p>
        </p:txBody>
      </p:sp>
      <p:sp>
        <p:nvSpPr>
          <p:cNvPr id="4" name="スライド番号プレースホルダー 3">
            <a:extLst>
              <a:ext uri="{FF2B5EF4-FFF2-40B4-BE49-F238E27FC236}">
                <a16:creationId xmlns:a16="http://schemas.microsoft.com/office/drawing/2014/main" id="{20A54884-3AE9-4AF5-B166-D48CDDCEEF35}"/>
              </a:ext>
            </a:extLst>
          </p:cNvPr>
          <p:cNvSpPr>
            <a:spLocks noGrp="1"/>
          </p:cNvSpPr>
          <p:nvPr>
            <p:ph type="sldNum" sz="quarter" idx="4"/>
          </p:nvPr>
        </p:nvSpPr>
        <p:spPr/>
        <p:txBody>
          <a:bodyPr/>
          <a:lstStyle/>
          <a:p>
            <a:fld id="{DFD4F317-19D0-4848-B5EB-5B174DBE8CF9}" type="slidenum">
              <a:rPr lang="ja-JP" altLang="en-US" smtClean="0"/>
              <a:pPr/>
              <a:t>59</a:t>
            </a:fld>
            <a:endParaRPr lang="ja-JP" altLang="en-US"/>
          </a:p>
        </p:txBody>
      </p:sp>
    </p:spTree>
    <p:extLst>
      <p:ext uri="{BB962C8B-B14F-4D97-AF65-F5344CB8AC3E}">
        <p14:creationId xmlns:p14="http://schemas.microsoft.com/office/powerpoint/2010/main" val="279570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3E48935-438F-4CFF-BBF2-692B504AF895}"/>
              </a:ext>
            </a:extLst>
          </p:cNvPr>
          <p:cNvSpPr>
            <a:spLocks noGrp="1"/>
          </p:cNvSpPr>
          <p:nvPr>
            <p:ph idx="1"/>
          </p:nvPr>
        </p:nvSpPr>
        <p:spPr>
          <a:xfrm>
            <a:off x="493986" y="1371241"/>
            <a:ext cx="11529571" cy="4815996"/>
          </a:xfrm>
        </p:spPr>
        <p:txBody>
          <a:bodyPr/>
          <a:lstStyle/>
          <a:p>
            <a:r>
              <a:rPr kumimoji="1" lang="ja-JP" altLang="en-US" dirty="0"/>
              <a:t>従来の様々な取り組みを、相互に連携しシームレスにデータの交換や利活用できる環境を目指します。</a:t>
            </a:r>
            <a:endParaRPr kumimoji="1" lang="en-US" altLang="ja-JP" dirty="0"/>
          </a:p>
          <a:p>
            <a:pPr lvl="1"/>
            <a:r>
              <a:rPr kumimoji="1" lang="ja-JP" altLang="en-US" dirty="0"/>
              <a:t>構造化したデータモデル</a:t>
            </a:r>
            <a:endParaRPr kumimoji="1" lang="en-US" altLang="ja-JP" dirty="0"/>
          </a:p>
          <a:p>
            <a:pPr lvl="1"/>
            <a:r>
              <a:rPr kumimoji="1" lang="ja-JP" altLang="en-US" dirty="0"/>
              <a:t>グローバル連携</a:t>
            </a:r>
            <a:endParaRPr lang="en-US" altLang="ja-JP" dirty="0"/>
          </a:p>
          <a:p>
            <a:endParaRPr kumimoji="1" lang="en-US" altLang="ja-JP" dirty="0"/>
          </a:p>
          <a:p>
            <a:r>
              <a:rPr kumimoji="1" lang="ja-JP" altLang="en-US" dirty="0"/>
              <a:t>標準ではなく参照モデルであり、部分利用や拡張をして利用できます。</a:t>
            </a:r>
            <a:endParaRPr kumimoji="1" lang="en-US" altLang="ja-JP" dirty="0"/>
          </a:p>
          <a:p>
            <a:pPr lvl="1"/>
            <a:r>
              <a:rPr kumimoji="1" lang="ja-JP" altLang="en-US" dirty="0"/>
              <a:t>参照モデルを使うことで高い相互運用性や設計の正確化、効率化がはかれます</a:t>
            </a:r>
            <a:r>
              <a:rPr lang="ja-JP" altLang="en-US" dirty="0"/>
              <a:t>。</a:t>
            </a:r>
            <a:r>
              <a:rPr kumimoji="1" lang="ja-JP" altLang="en-US" dirty="0"/>
              <a:t>従来データやシステムとの移行があるので</a:t>
            </a:r>
            <a:r>
              <a:rPr lang="ja-JP" altLang="en-US" dirty="0"/>
              <a:t>導入は任意にしています</a:t>
            </a:r>
            <a:r>
              <a:rPr kumimoji="1" lang="ja-JP" altLang="en-US" dirty="0"/>
              <a:t>。</a:t>
            </a:r>
            <a:endParaRPr kumimoji="1" lang="en-US" altLang="ja-JP" dirty="0"/>
          </a:p>
          <a:p>
            <a:pPr marL="457200" lvl="1" indent="0">
              <a:buNone/>
            </a:pPr>
            <a:r>
              <a:rPr kumimoji="1" lang="ja-JP" altLang="en-US" sz="1600" dirty="0"/>
              <a:t>　</a:t>
            </a:r>
            <a:r>
              <a:rPr kumimoji="1" lang="en-US" altLang="ja-JP" sz="1600" dirty="0"/>
              <a:t>※</a:t>
            </a:r>
            <a:r>
              <a:rPr kumimoji="1" lang="ja-JP" altLang="en-US" sz="1600" dirty="0"/>
              <a:t>参照モデルは「ひな形」であり、ひな型を参考にドキュメントやモデルを作っていくことができます。</a:t>
            </a:r>
            <a:endParaRPr kumimoji="1" lang="en-US" altLang="ja-JP" sz="1600" dirty="0"/>
          </a:p>
          <a:p>
            <a:endParaRPr kumimoji="1" lang="en-US" altLang="ja-JP" dirty="0"/>
          </a:p>
          <a:p>
            <a:r>
              <a:rPr kumimoji="1" lang="ja-JP" altLang="en-US" dirty="0"/>
              <a:t>画面表示や印字のためでなく、</a:t>
            </a:r>
            <a:r>
              <a:rPr lang="ja-JP" altLang="en-US" dirty="0"/>
              <a:t>相互運用</a:t>
            </a:r>
            <a:r>
              <a:rPr kumimoji="1" lang="ja-JP" altLang="en-US" dirty="0"/>
              <a:t>のための参照モデルです。</a:t>
            </a:r>
          </a:p>
        </p:txBody>
      </p:sp>
      <p:sp>
        <p:nvSpPr>
          <p:cNvPr id="3" name="タイトル 2">
            <a:extLst>
              <a:ext uri="{FF2B5EF4-FFF2-40B4-BE49-F238E27FC236}">
                <a16:creationId xmlns:a16="http://schemas.microsoft.com/office/drawing/2014/main" id="{AA5AFAE3-D3CB-4E4F-A35A-C3428B66B11B}"/>
              </a:ext>
            </a:extLst>
          </p:cNvPr>
          <p:cNvSpPr>
            <a:spLocks noGrp="1"/>
          </p:cNvSpPr>
          <p:nvPr>
            <p:ph type="title"/>
          </p:nvPr>
        </p:nvSpPr>
        <p:spPr/>
        <p:txBody>
          <a:bodyPr/>
          <a:lstStyle/>
          <a:p>
            <a:r>
              <a:rPr kumimoji="1" lang="ja-JP" altLang="en-US" dirty="0"/>
              <a:t>基本原則</a:t>
            </a:r>
          </a:p>
        </p:txBody>
      </p:sp>
      <p:sp>
        <p:nvSpPr>
          <p:cNvPr id="4" name="スライド番号プレースホルダー 3">
            <a:extLst>
              <a:ext uri="{FF2B5EF4-FFF2-40B4-BE49-F238E27FC236}">
                <a16:creationId xmlns:a16="http://schemas.microsoft.com/office/drawing/2014/main" id="{C4540295-395B-460E-A8D4-6EE559D71032}"/>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2752170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E8BA36-07F1-4AAE-8CF7-0C3F1F192E7F}"/>
              </a:ext>
            </a:extLst>
          </p:cNvPr>
          <p:cNvSpPr>
            <a:spLocks noGrp="1"/>
          </p:cNvSpPr>
          <p:nvPr>
            <p:ph idx="1"/>
          </p:nvPr>
        </p:nvSpPr>
        <p:spPr>
          <a:xfrm>
            <a:off x="136236" y="1371241"/>
            <a:ext cx="6495473" cy="2057759"/>
          </a:xfrm>
        </p:spPr>
        <p:txBody>
          <a:bodyPr/>
          <a:lstStyle/>
          <a:p>
            <a:r>
              <a:rPr kumimoji="1" lang="ja-JP" altLang="en-US" dirty="0"/>
              <a:t>データは世界中で交換が可能です。そのため</a:t>
            </a:r>
            <a:r>
              <a:rPr kumimoji="1" lang="en-US" altLang="ja-JP" dirty="0"/>
              <a:t>GIF</a:t>
            </a:r>
            <a:r>
              <a:rPr kumimoji="1" lang="ja-JP" altLang="en-US" dirty="0"/>
              <a:t>では、グローバルな相互運用性フレームワークを参照し、グローバルなコミュニティと意見交換しながら作成しています。</a:t>
            </a:r>
            <a:endParaRPr kumimoji="1" lang="en-US" altLang="ja-JP" dirty="0"/>
          </a:p>
          <a:p>
            <a:endParaRPr lang="en-US" altLang="ja-JP" dirty="0"/>
          </a:p>
          <a:p>
            <a:r>
              <a:rPr kumimoji="1" lang="ja-JP" altLang="en-US" dirty="0"/>
              <a:t>データを構造化すると、翻訳すべきデータ項目が明確になり、自動翻訳も効率的に行えるようになります。</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2B00DA9B-FF30-47A2-9357-E13435476851}"/>
              </a:ext>
            </a:extLst>
          </p:cNvPr>
          <p:cNvSpPr>
            <a:spLocks noGrp="1"/>
          </p:cNvSpPr>
          <p:nvPr>
            <p:ph type="title"/>
          </p:nvPr>
        </p:nvSpPr>
        <p:spPr/>
        <p:txBody>
          <a:bodyPr/>
          <a:lstStyle/>
          <a:p>
            <a:r>
              <a:rPr kumimoji="1" lang="ja-JP" altLang="en-US" dirty="0"/>
              <a:t>世界との</a:t>
            </a:r>
            <a:r>
              <a:rPr lang="ja-JP" altLang="en-US" dirty="0"/>
              <a:t>連携</a:t>
            </a:r>
            <a:endParaRPr kumimoji="1" lang="ja-JP" altLang="en-US" dirty="0"/>
          </a:p>
        </p:txBody>
      </p:sp>
      <p:sp>
        <p:nvSpPr>
          <p:cNvPr id="4" name="スライド番号プレースホルダー 3">
            <a:extLst>
              <a:ext uri="{FF2B5EF4-FFF2-40B4-BE49-F238E27FC236}">
                <a16:creationId xmlns:a16="http://schemas.microsoft.com/office/drawing/2014/main" id="{CF619828-1102-4390-91D0-31F559A7D046}"/>
              </a:ext>
            </a:extLst>
          </p:cNvPr>
          <p:cNvSpPr>
            <a:spLocks noGrp="1"/>
          </p:cNvSpPr>
          <p:nvPr>
            <p:ph type="sldNum" sz="quarter" idx="4"/>
          </p:nvPr>
        </p:nvSpPr>
        <p:spPr/>
        <p:txBody>
          <a:bodyPr/>
          <a:lstStyle/>
          <a:p>
            <a:fld id="{DFD4F317-19D0-4848-B5EB-5B174DBE8CF9}" type="slidenum">
              <a:rPr lang="ja-JP" altLang="en-US" smtClean="0"/>
              <a:pPr/>
              <a:t>60</a:t>
            </a:fld>
            <a:endParaRPr lang="ja-JP" altLang="en-US"/>
          </a:p>
        </p:txBody>
      </p:sp>
      <p:graphicFrame>
        <p:nvGraphicFramePr>
          <p:cNvPr id="5" name="図表 4">
            <a:extLst>
              <a:ext uri="{FF2B5EF4-FFF2-40B4-BE49-F238E27FC236}">
                <a16:creationId xmlns:a16="http://schemas.microsoft.com/office/drawing/2014/main" id="{E6BD41AA-957D-4447-B390-049E2E9CD11D}"/>
              </a:ext>
            </a:extLst>
          </p:cNvPr>
          <p:cNvGraphicFramePr/>
          <p:nvPr>
            <p:extLst>
              <p:ext uri="{D42A27DB-BD31-4B8C-83A1-F6EECF244321}">
                <p14:modId xmlns:p14="http://schemas.microsoft.com/office/powerpoint/2010/main" val="3276541816"/>
              </p:ext>
            </p:extLst>
          </p:nvPr>
        </p:nvGraphicFramePr>
        <p:xfrm>
          <a:off x="5828145" y="1533236"/>
          <a:ext cx="6936510" cy="528725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76838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0D27AFEF-29B3-487C-884C-3292101B9E4D}"/>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6D9B1E29-CD61-495A-A4A6-28CD4F8E4FC6}"/>
              </a:ext>
            </a:extLst>
          </p:cNvPr>
          <p:cNvSpPr>
            <a:spLocks noGrp="1"/>
          </p:cNvSpPr>
          <p:nvPr>
            <p:ph type="sldNum" sz="quarter" idx="10"/>
          </p:nvPr>
        </p:nvSpPr>
        <p:spPr/>
        <p:txBody>
          <a:bodyPr/>
          <a:lstStyle/>
          <a:p>
            <a:fld id="{DFD4F317-19D0-4848-B5EB-5B174DBE8CF9}" type="slidenum">
              <a:rPr lang="ja-JP" altLang="en-US" smtClean="0"/>
              <a:pPr/>
              <a:t>61</a:t>
            </a:fld>
            <a:endParaRPr lang="ja-JP" altLang="en-US"/>
          </a:p>
        </p:txBody>
      </p:sp>
      <p:sp>
        <p:nvSpPr>
          <p:cNvPr id="5" name="タイトル 4">
            <a:extLst>
              <a:ext uri="{FF2B5EF4-FFF2-40B4-BE49-F238E27FC236}">
                <a16:creationId xmlns:a16="http://schemas.microsoft.com/office/drawing/2014/main" id="{9268D734-F72F-4CFB-BF89-D68D83F1C7CF}"/>
              </a:ext>
            </a:extLst>
          </p:cNvPr>
          <p:cNvSpPr>
            <a:spLocks noGrp="1"/>
          </p:cNvSpPr>
          <p:nvPr>
            <p:ph type="title"/>
          </p:nvPr>
        </p:nvSpPr>
        <p:spPr>
          <a:xfrm>
            <a:off x="838200" y="2740181"/>
            <a:ext cx="10515600" cy="591252"/>
          </a:xfrm>
        </p:spPr>
        <p:txBody>
          <a:bodyPr/>
          <a:lstStyle/>
          <a:p>
            <a:r>
              <a:rPr lang="ja-JP" altLang="en-US" dirty="0"/>
              <a:t>今後の進め方</a:t>
            </a:r>
          </a:p>
        </p:txBody>
      </p:sp>
    </p:spTree>
    <p:extLst>
      <p:ext uri="{BB962C8B-B14F-4D97-AF65-F5344CB8AC3E}">
        <p14:creationId xmlns:p14="http://schemas.microsoft.com/office/powerpoint/2010/main" val="1528569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コンテンツ プレースホルダー 13">
            <a:extLst>
              <a:ext uri="{FF2B5EF4-FFF2-40B4-BE49-F238E27FC236}">
                <a16:creationId xmlns:a16="http://schemas.microsoft.com/office/drawing/2014/main" id="{867C3FD9-087E-49F6-BACA-6995E42530E6}"/>
              </a:ext>
            </a:extLst>
          </p:cNvPr>
          <p:cNvSpPr>
            <a:spLocks noGrp="1"/>
          </p:cNvSpPr>
          <p:nvPr>
            <p:ph idx="1"/>
          </p:nvPr>
        </p:nvSpPr>
        <p:spPr>
          <a:xfrm>
            <a:off x="838200" y="1371242"/>
            <a:ext cx="10515600" cy="1144058"/>
          </a:xfrm>
        </p:spPr>
        <p:txBody>
          <a:bodyPr/>
          <a:lstStyle/>
          <a:p>
            <a:r>
              <a:rPr lang="ja-JP" altLang="en-US" dirty="0"/>
              <a:t>現在は基礎部分ができたところです。</a:t>
            </a:r>
            <a:r>
              <a:rPr lang="en-US" altLang="ja-JP" dirty="0"/>
              <a:t>GIF</a:t>
            </a:r>
            <a:r>
              <a:rPr lang="ja-JP" altLang="en-US" dirty="0"/>
              <a:t>は基盤整備の第一歩であり、今後実装を進めながら完成度を高めていきます。</a:t>
            </a:r>
            <a:endParaRPr lang="en-US" altLang="ja-JP" dirty="0"/>
          </a:p>
          <a:p>
            <a:pPr lvl="1"/>
            <a:r>
              <a:rPr lang="ja-JP" altLang="en-US" dirty="0"/>
              <a:t>多くの先進国が</a:t>
            </a:r>
            <a:r>
              <a:rPr lang="en-US" altLang="ja-JP" dirty="0"/>
              <a:t>2030</a:t>
            </a:r>
            <a:r>
              <a:rPr lang="ja-JP" altLang="en-US" dirty="0"/>
              <a:t>年をターゲットに環境整備を進めています。</a:t>
            </a:r>
          </a:p>
        </p:txBody>
      </p:sp>
      <p:sp>
        <p:nvSpPr>
          <p:cNvPr id="3" name="タイトル 2">
            <a:extLst>
              <a:ext uri="{FF2B5EF4-FFF2-40B4-BE49-F238E27FC236}">
                <a16:creationId xmlns:a16="http://schemas.microsoft.com/office/drawing/2014/main" id="{431957F1-DD2E-46EA-976C-D37C5F3504ED}"/>
              </a:ext>
            </a:extLst>
          </p:cNvPr>
          <p:cNvSpPr>
            <a:spLocks noGrp="1"/>
          </p:cNvSpPr>
          <p:nvPr>
            <p:ph type="title"/>
          </p:nvPr>
        </p:nvSpPr>
        <p:spPr>
          <a:xfrm>
            <a:off x="838200" y="547357"/>
            <a:ext cx="10515600" cy="535531"/>
          </a:xfrm>
        </p:spPr>
        <p:txBody>
          <a:bodyPr/>
          <a:lstStyle/>
          <a:p>
            <a:r>
              <a:rPr kumimoji="1" lang="en-US" altLang="ja-JP" sz="3200" dirty="0"/>
              <a:t>Roadmap</a:t>
            </a:r>
            <a:endParaRPr kumimoji="1" lang="ja-JP" altLang="en-US" sz="3200" dirty="0"/>
          </a:p>
        </p:txBody>
      </p:sp>
      <p:sp>
        <p:nvSpPr>
          <p:cNvPr id="4" name="スライド番号プレースホルダー 3">
            <a:extLst>
              <a:ext uri="{FF2B5EF4-FFF2-40B4-BE49-F238E27FC236}">
                <a16:creationId xmlns:a16="http://schemas.microsoft.com/office/drawing/2014/main" id="{B1244CAD-5673-424F-8ED9-7366CD48D7C0}"/>
              </a:ext>
            </a:extLst>
          </p:cNvPr>
          <p:cNvSpPr>
            <a:spLocks noGrp="1"/>
          </p:cNvSpPr>
          <p:nvPr>
            <p:ph type="sldNum" sz="quarter" idx="4"/>
          </p:nvPr>
        </p:nvSpPr>
        <p:spPr/>
        <p:txBody>
          <a:bodyPr/>
          <a:lstStyle/>
          <a:p>
            <a:fld id="{DFD4F317-19D0-4848-B5EB-5B174DBE8CF9}" type="slidenum">
              <a:rPr lang="ja-JP" altLang="en-US" smtClean="0"/>
              <a:pPr/>
              <a:t>62</a:t>
            </a:fld>
            <a:endParaRPr lang="ja-JP" altLang="en-US" dirty="0"/>
          </a:p>
        </p:txBody>
      </p:sp>
      <p:pic>
        <p:nvPicPr>
          <p:cNvPr id="12" name="コンテンツ プレースホルダー 8" descr="都市 単色塗りつぶし">
            <a:extLst>
              <a:ext uri="{FF2B5EF4-FFF2-40B4-BE49-F238E27FC236}">
                <a16:creationId xmlns:a16="http://schemas.microsoft.com/office/drawing/2014/main" id="{030E77BB-4A13-4B53-AFA9-340C3D931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70152" y="2877390"/>
            <a:ext cx="1266093" cy="1266093"/>
          </a:xfrm>
          <a:prstGeom prst="rect">
            <a:avLst/>
          </a:prstGeom>
        </p:spPr>
      </p:pic>
      <p:sp>
        <p:nvSpPr>
          <p:cNvPr id="10" name="テキスト ボックス 9">
            <a:extLst>
              <a:ext uri="{FF2B5EF4-FFF2-40B4-BE49-F238E27FC236}">
                <a16:creationId xmlns:a16="http://schemas.microsoft.com/office/drawing/2014/main" id="{DCC6E694-2886-4C7F-A495-92C8C3903F98}"/>
              </a:ext>
            </a:extLst>
          </p:cNvPr>
          <p:cNvSpPr txBox="1"/>
          <p:nvPr/>
        </p:nvSpPr>
        <p:spPr>
          <a:xfrm>
            <a:off x="2341711" y="5952495"/>
            <a:ext cx="885179" cy="369332"/>
          </a:xfrm>
          <a:prstGeom prst="rect">
            <a:avLst/>
          </a:prstGeom>
          <a:noFill/>
        </p:spPr>
        <p:txBody>
          <a:bodyPr wrap="none" rtlCol="0">
            <a:spAutoFit/>
          </a:bodyPr>
          <a:lstStyle/>
          <a:p>
            <a:r>
              <a:rPr kumimoji="1" lang="en-US" altLang="ja-JP" dirty="0"/>
              <a:t>2022.3</a:t>
            </a:r>
          </a:p>
        </p:txBody>
      </p:sp>
      <p:sp>
        <p:nvSpPr>
          <p:cNvPr id="21" name="テキスト ボックス 20">
            <a:extLst>
              <a:ext uri="{FF2B5EF4-FFF2-40B4-BE49-F238E27FC236}">
                <a16:creationId xmlns:a16="http://schemas.microsoft.com/office/drawing/2014/main" id="{B9FF04B0-B4E3-42DF-B1BC-C43CF13730F6}"/>
              </a:ext>
            </a:extLst>
          </p:cNvPr>
          <p:cNvSpPr txBox="1"/>
          <p:nvPr/>
        </p:nvSpPr>
        <p:spPr>
          <a:xfrm>
            <a:off x="3165407" y="5952495"/>
            <a:ext cx="885179" cy="369332"/>
          </a:xfrm>
          <a:prstGeom prst="rect">
            <a:avLst/>
          </a:prstGeom>
          <a:noFill/>
        </p:spPr>
        <p:txBody>
          <a:bodyPr wrap="none" rtlCol="0">
            <a:spAutoFit/>
          </a:bodyPr>
          <a:lstStyle/>
          <a:p>
            <a:r>
              <a:rPr kumimoji="1" lang="en-US" altLang="ja-JP" dirty="0"/>
              <a:t>2023.3</a:t>
            </a:r>
          </a:p>
        </p:txBody>
      </p:sp>
      <p:sp>
        <p:nvSpPr>
          <p:cNvPr id="22" name="テキスト ボックス 21">
            <a:extLst>
              <a:ext uri="{FF2B5EF4-FFF2-40B4-BE49-F238E27FC236}">
                <a16:creationId xmlns:a16="http://schemas.microsoft.com/office/drawing/2014/main" id="{E849D068-53B9-4BD7-BAF2-586C9B89BC4D}"/>
              </a:ext>
            </a:extLst>
          </p:cNvPr>
          <p:cNvSpPr txBox="1"/>
          <p:nvPr/>
        </p:nvSpPr>
        <p:spPr>
          <a:xfrm>
            <a:off x="4399833" y="5952495"/>
            <a:ext cx="1013419" cy="369332"/>
          </a:xfrm>
          <a:prstGeom prst="rect">
            <a:avLst/>
          </a:prstGeom>
          <a:noFill/>
        </p:spPr>
        <p:txBody>
          <a:bodyPr wrap="none" rtlCol="0">
            <a:spAutoFit/>
          </a:bodyPr>
          <a:lstStyle/>
          <a:p>
            <a:r>
              <a:rPr kumimoji="1" lang="en-US" altLang="ja-JP" dirty="0"/>
              <a:t>2025.12</a:t>
            </a:r>
          </a:p>
        </p:txBody>
      </p:sp>
      <p:sp>
        <p:nvSpPr>
          <p:cNvPr id="23" name="テキスト ボックス 22">
            <a:extLst>
              <a:ext uri="{FF2B5EF4-FFF2-40B4-BE49-F238E27FC236}">
                <a16:creationId xmlns:a16="http://schemas.microsoft.com/office/drawing/2014/main" id="{1EEE30C4-9B26-47DE-8084-E15308B53594}"/>
              </a:ext>
            </a:extLst>
          </p:cNvPr>
          <p:cNvSpPr txBox="1"/>
          <p:nvPr/>
        </p:nvSpPr>
        <p:spPr>
          <a:xfrm>
            <a:off x="5381930" y="5952495"/>
            <a:ext cx="1013419" cy="369332"/>
          </a:xfrm>
          <a:prstGeom prst="rect">
            <a:avLst/>
          </a:prstGeom>
          <a:noFill/>
        </p:spPr>
        <p:txBody>
          <a:bodyPr wrap="none" rtlCol="0">
            <a:spAutoFit/>
          </a:bodyPr>
          <a:lstStyle/>
          <a:p>
            <a:r>
              <a:rPr kumimoji="1" lang="en-US" altLang="ja-JP" dirty="0"/>
              <a:t>2026.12</a:t>
            </a:r>
          </a:p>
        </p:txBody>
      </p:sp>
      <p:sp>
        <p:nvSpPr>
          <p:cNvPr id="24" name="テキスト ボックス 23">
            <a:extLst>
              <a:ext uri="{FF2B5EF4-FFF2-40B4-BE49-F238E27FC236}">
                <a16:creationId xmlns:a16="http://schemas.microsoft.com/office/drawing/2014/main" id="{D0D8F1E2-472A-4491-B4E5-0AA8F0E51C85}"/>
              </a:ext>
            </a:extLst>
          </p:cNvPr>
          <p:cNvSpPr txBox="1"/>
          <p:nvPr/>
        </p:nvSpPr>
        <p:spPr>
          <a:xfrm>
            <a:off x="6532587" y="5952495"/>
            <a:ext cx="1013419" cy="369332"/>
          </a:xfrm>
          <a:prstGeom prst="rect">
            <a:avLst/>
          </a:prstGeom>
          <a:noFill/>
        </p:spPr>
        <p:txBody>
          <a:bodyPr wrap="none" rtlCol="0">
            <a:spAutoFit/>
          </a:bodyPr>
          <a:lstStyle/>
          <a:p>
            <a:r>
              <a:rPr kumimoji="1" lang="en-US" altLang="ja-JP" dirty="0"/>
              <a:t>2028.12</a:t>
            </a:r>
          </a:p>
        </p:txBody>
      </p:sp>
      <p:sp>
        <p:nvSpPr>
          <p:cNvPr id="25" name="テキスト ボックス 24">
            <a:extLst>
              <a:ext uri="{FF2B5EF4-FFF2-40B4-BE49-F238E27FC236}">
                <a16:creationId xmlns:a16="http://schemas.microsoft.com/office/drawing/2014/main" id="{0DBD6A70-8CF0-43C5-9539-B79B7DB5CFC0}"/>
              </a:ext>
            </a:extLst>
          </p:cNvPr>
          <p:cNvSpPr txBox="1"/>
          <p:nvPr/>
        </p:nvSpPr>
        <p:spPr>
          <a:xfrm>
            <a:off x="8476684" y="5952495"/>
            <a:ext cx="1013419" cy="369332"/>
          </a:xfrm>
          <a:prstGeom prst="rect">
            <a:avLst/>
          </a:prstGeom>
          <a:noFill/>
        </p:spPr>
        <p:txBody>
          <a:bodyPr wrap="none" rtlCol="0">
            <a:spAutoFit/>
          </a:bodyPr>
          <a:lstStyle/>
          <a:p>
            <a:r>
              <a:rPr kumimoji="1" lang="en-US" altLang="ja-JP" dirty="0"/>
              <a:t>2030.12</a:t>
            </a:r>
          </a:p>
        </p:txBody>
      </p:sp>
      <p:sp>
        <p:nvSpPr>
          <p:cNvPr id="32" name="直角三角形 31">
            <a:extLst>
              <a:ext uri="{FF2B5EF4-FFF2-40B4-BE49-F238E27FC236}">
                <a16:creationId xmlns:a16="http://schemas.microsoft.com/office/drawing/2014/main" id="{7EC15406-B7C7-4F0B-83EF-0E228B6DBEA7}"/>
              </a:ext>
            </a:extLst>
          </p:cNvPr>
          <p:cNvSpPr/>
          <p:nvPr/>
        </p:nvSpPr>
        <p:spPr>
          <a:xfrm flipH="1">
            <a:off x="1528538" y="2757431"/>
            <a:ext cx="7200000" cy="2880000"/>
          </a:xfrm>
          <a:prstGeom prst="rtTriangle">
            <a:avLst/>
          </a:prstGeom>
          <a:solidFill>
            <a:srgbClr val="11AC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直角三角形 32">
            <a:extLst>
              <a:ext uri="{FF2B5EF4-FFF2-40B4-BE49-F238E27FC236}">
                <a16:creationId xmlns:a16="http://schemas.microsoft.com/office/drawing/2014/main" id="{36B4A649-0908-4C19-B76D-EF61FE6E9747}"/>
              </a:ext>
            </a:extLst>
          </p:cNvPr>
          <p:cNvSpPr/>
          <p:nvPr/>
        </p:nvSpPr>
        <p:spPr>
          <a:xfrm flipH="1">
            <a:off x="1528538" y="3579370"/>
            <a:ext cx="5760000" cy="2058062"/>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直角三角形 33">
            <a:extLst>
              <a:ext uri="{FF2B5EF4-FFF2-40B4-BE49-F238E27FC236}">
                <a16:creationId xmlns:a16="http://schemas.microsoft.com/office/drawing/2014/main" id="{9914A8BD-C52A-4E04-BB4C-94046F3757FD}"/>
              </a:ext>
            </a:extLst>
          </p:cNvPr>
          <p:cNvSpPr/>
          <p:nvPr/>
        </p:nvSpPr>
        <p:spPr>
          <a:xfrm flipH="1">
            <a:off x="1528538" y="4548896"/>
            <a:ext cx="3600000" cy="1088536"/>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直角三角形 34">
            <a:extLst>
              <a:ext uri="{FF2B5EF4-FFF2-40B4-BE49-F238E27FC236}">
                <a16:creationId xmlns:a16="http://schemas.microsoft.com/office/drawing/2014/main" id="{E2D7C799-B0B2-48B3-8CBD-A4A96E901955}"/>
              </a:ext>
            </a:extLst>
          </p:cNvPr>
          <p:cNvSpPr/>
          <p:nvPr/>
        </p:nvSpPr>
        <p:spPr>
          <a:xfrm flipH="1">
            <a:off x="1528538" y="5322062"/>
            <a:ext cx="1440000" cy="315370"/>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6" name="直角三角形 35">
            <a:extLst>
              <a:ext uri="{FF2B5EF4-FFF2-40B4-BE49-F238E27FC236}">
                <a16:creationId xmlns:a16="http://schemas.microsoft.com/office/drawing/2014/main" id="{0D1BC011-B89F-4FA3-88D3-9E57E80D1402}"/>
              </a:ext>
            </a:extLst>
          </p:cNvPr>
          <p:cNvSpPr/>
          <p:nvPr/>
        </p:nvSpPr>
        <p:spPr>
          <a:xfrm>
            <a:off x="2968538" y="5318320"/>
            <a:ext cx="720000" cy="321779"/>
          </a:xfrm>
          <a:prstGeom prst="rtTriangle">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7" name="直角三角形 36">
            <a:extLst>
              <a:ext uri="{FF2B5EF4-FFF2-40B4-BE49-F238E27FC236}">
                <a16:creationId xmlns:a16="http://schemas.microsoft.com/office/drawing/2014/main" id="{1170EE52-F67D-42D9-A738-8848D09F4000}"/>
              </a:ext>
            </a:extLst>
          </p:cNvPr>
          <p:cNvSpPr/>
          <p:nvPr/>
        </p:nvSpPr>
        <p:spPr>
          <a:xfrm>
            <a:off x="5128538" y="4542855"/>
            <a:ext cx="720000" cy="657915"/>
          </a:xfrm>
          <a:prstGeom prst="rtTriangle">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直角三角形 39">
            <a:extLst>
              <a:ext uri="{FF2B5EF4-FFF2-40B4-BE49-F238E27FC236}">
                <a16:creationId xmlns:a16="http://schemas.microsoft.com/office/drawing/2014/main" id="{8E8A66C2-575C-42F1-AB13-6A8872C0F7DE}"/>
              </a:ext>
            </a:extLst>
          </p:cNvPr>
          <p:cNvSpPr/>
          <p:nvPr/>
        </p:nvSpPr>
        <p:spPr>
          <a:xfrm>
            <a:off x="7288538" y="3584664"/>
            <a:ext cx="720000" cy="1266089"/>
          </a:xfrm>
          <a:prstGeom prst="rtTriangle">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0F0B42DC-A868-436D-98E9-6F7FD8A4D3CD}"/>
              </a:ext>
            </a:extLst>
          </p:cNvPr>
          <p:cNvSpPr/>
          <p:nvPr/>
        </p:nvSpPr>
        <p:spPr>
          <a:xfrm>
            <a:off x="7288538" y="4850753"/>
            <a:ext cx="1440000" cy="362654"/>
          </a:xfrm>
          <a:prstGeom prst="rect">
            <a:avLst/>
          </a:prstGeom>
          <a:solidFill>
            <a:srgbClr val="00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テキスト ボックス 41">
            <a:extLst>
              <a:ext uri="{FF2B5EF4-FFF2-40B4-BE49-F238E27FC236}">
                <a16:creationId xmlns:a16="http://schemas.microsoft.com/office/drawing/2014/main" id="{4C95086E-BB71-4E20-9B44-098E758D4B52}"/>
              </a:ext>
            </a:extLst>
          </p:cNvPr>
          <p:cNvSpPr txBox="1"/>
          <p:nvPr/>
        </p:nvSpPr>
        <p:spPr>
          <a:xfrm>
            <a:off x="7456512" y="5952495"/>
            <a:ext cx="1013419" cy="369332"/>
          </a:xfrm>
          <a:prstGeom prst="rect">
            <a:avLst/>
          </a:prstGeom>
          <a:noFill/>
        </p:spPr>
        <p:txBody>
          <a:bodyPr wrap="none" rtlCol="0">
            <a:spAutoFit/>
          </a:bodyPr>
          <a:lstStyle/>
          <a:p>
            <a:r>
              <a:rPr kumimoji="1" lang="en-US" altLang="ja-JP" dirty="0"/>
              <a:t>2029.12</a:t>
            </a:r>
          </a:p>
        </p:txBody>
      </p:sp>
      <p:sp>
        <p:nvSpPr>
          <p:cNvPr id="39" name="正方形/長方形 38">
            <a:extLst>
              <a:ext uri="{FF2B5EF4-FFF2-40B4-BE49-F238E27FC236}">
                <a16:creationId xmlns:a16="http://schemas.microsoft.com/office/drawing/2014/main" id="{47450C30-E436-40A6-8C70-E2820F55025C}"/>
              </a:ext>
            </a:extLst>
          </p:cNvPr>
          <p:cNvSpPr/>
          <p:nvPr/>
        </p:nvSpPr>
        <p:spPr>
          <a:xfrm>
            <a:off x="5027152" y="5200243"/>
            <a:ext cx="3701386" cy="471419"/>
          </a:xfrm>
          <a:prstGeom prst="rect">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9E033CE1-59F0-4FB2-A1DF-5749E951AD51}"/>
              </a:ext>
            </a:extLst>
          </p:cNvPr>
          <p:cNvSpPr/>
          <p:nvPr/>
        </p:nvSpPr>
        <p:spPr>
          <a:xfrm>
            <a:off x="1528538" y="5638149"/>
            <a:ext cx="7200000" cy="157224"/>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cxnSp>
        <p:nvCxnSpPr>
          <p:cNvPr id="48" name="直線コネクタ 47">
            <a:extLst>
              <a:ext uri="{FF2B5EF4-FFF2-40B4-BE49-F238E27FC236}">
                <a16:creationId xmlns:a16="http://schemas.microsoft.com/office/drawing/2014/main" id="{E7B9582C-E9C6-4CDA-A038-63CE4FF41DE4}"/>
              </a:ext>
            </a:extLst>
          </p:cNvPr>
          <p:cNvCxnSpPr>
            <a:cxnSpLocks/>
          </p:cNvCxnSpPr>
          <p:nvPr/>
        </p:nvCxnSpPr>
        <p:spPr>
          <a:xfrm>
            <a:off x="3664796"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05416926-596E-4679-B7AE-8A92BBB11AC1}"/>
              </a:ext>
            </a:extLst>
          </p:cNvPr>
          <p:cNvCxnSpPr>
            <a:cxnSpLocks/>
          </p:cNvCxnSpPr>
          <p:nvPr/>
        </p:nvCxnSpPr>
        <p:spPr>
          <a:xfrm>
            <a:off x="2964845"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F026B956-DAF9-4FF6-A30B-9CC6B04675D9}"/>
              </a:ext>
            </a:extLst>
          </p:cNvPr>
          <p:cNvCxnSpPr>
            <a:cxnSpLocks/>
          </p:cNvCxnSpPr>
          <p:nvPr/>
        </p:nvCxnSpPr>
        <p:spPr>
          <a:xfrm>
            <a:off x="5827659"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119A220E-3BC6-4450-B50B-57058C010DA9}"/>
              </a:ext>
            </a:extLst>
          </p:cNvPr>
          <p:cNvCxnSpPr>
            <a:cxnSpLocks/>
          </p:cNvCxnSpPr>
          <p:nvPr/>
        </p:nvCxnSpPr>
        <p:spPr>
          <a:xfrm>
            <a:off x="5127708"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線コネクタ 84">
            <a:extLst>
              <a:ext uri="{FF2B5EF4-FFF2-40B4-BE49-F238E27FC236}">
                <a16:creationId xmlns:a16="http://schemas.microsoft.com/office/drawing/2014/main" id="{927B9924-488E-4821-BF5A-2A2BD7B2E166}"/>
              </a:ext>
            </a:extLst>
          </p:cNvPr>
          <p:cNvCxnSpPr>
            <a:cxnSpLocks/>
          </p:cNvCxnSpPr>
          <p:nvPr/>
        </p:nvCxnSpPr>
        <p:spPr>
          <a:xfrm>
            <a:off x="8002243"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027410D4-F2A1-49EB-B602-E111F61494E8}"/>
              </a:ext>
            </a:extLst>
          </p:cNvPr>
          <p:cNvCxnSpPr>
            <a:cxnSpLocks/>
          </p:cNvCxnSpPr>
          <p:nvPr/>
        </p:nvCxnSpPr>
        <p:spPr>
          <a:xfrm>
            <a:off x="7302292" y="5794334"/>
            <a:ext cx="1" cy="157173"/>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221C2BA0-DC60-4842-870E-717DF29C6658}"/>
              </a:ext>
            </a:extLst>
          </p:cNvPr>
          <p:cNvCxnSpPr>
            <a:cxnSpLocks/>
          </p:cNvCxnSpPr>
          <p:nvPr/>
        </p:nvCxnSpPr>
        <p:spPr>
          <a:xfrm>
            <a:off x="8728537" y="5794334"/>
            <a:ext cx="1" cy="157173"/>
          </a:xfrm>
          <a:prstGeom prst="line">
            <a:avLst/>
          </a:prstGeom>
        </p:spPr>
        <p:style>
          <a:lnRef idx="1">
            <a:schemeClr val="accent1"/>
          </a:lnRef>
          <a:fillRef idx="0">
            <a:schemeClr val="accent1"/>
          </a:fillRef>
          <a:effectRef idx="0">
            <a:schemeClr val="accent1"/>
          </a:effectRef>
          <a:fontRef idx="minor">
            <a:schemeClr val="tx1"/>
          </a:fontRef>
        </p:style>
      </p:cxnSp>
      <p:sp>
        <p:nvSpPr>
          <p:cNvPr id="88" name="テキスト ボックス 87">
            <a:extLst>
              <a:ext uri="{FF2B5EF4-FFF2-40B4-BE49-F238E27FC236}">
                <a16:creationId xmlns:a16="http://schemas.microsoft.com/office/drawing/2014/main" id="{9B371601-A3B1-411E-A3A2-BA51139E442F}"/>
              </a:ext>
            </a:extLst>
          </p:cNvPr>
          <p:cNvSpPr txBox="1"/>
          <p:nvPr/>
        </p:nvSpPr>
        <p:spPr>
          <a:xfrm>
            <a:off x="2215251" y="5421987"/>
            <a:ext cx="1167307" cy="430887"/>
          </a:xfrm>
          <a:prstGeom prst="rect">
            <a:avLst/>
          </a:prstGeom>
          <a:noFill/>
        </p:spPr>
        <p:txBody>
          <a:bodyPr wrap="none" rtlCol="0">
            <a:spAutoFit/>
          </a:bodyPr>
          <a:lstStyle/>
          <a:p>
            <a:r>
              <a:rPr lang="en-US" altLang="ja-JP" sz="1100" dirty="0">
                <a:solidFill>
                  <a:schemeClr val="bg1"/>
                </a:solidFill>
              </a:rPr>
              <a:t>Interoperability</a:t>
            </a:r>
          </a:p>
          <a:p>
            <a:r>
              <a:rPr kumimoji="1" lang="en-US" altLang="ja-JP" sz="1100" dirty="0">
                <a:solidFill>
                  <a:schemeClr val="bg1"/>
                </a:solidFill>
              </a:rPr>
              <a:t>framework</a:t>
            </a:r>
            <a:endParaRPr kumimoji="1" lang="ja-JP" altLang="en-US" sz="1100" dirty="0">
              <a:solidFill>
                <a:schemeClr val="bg1"/>
              </a:solidFill>
            </a:endParaRPr>
          </a:p>
        </p:txBody>
      </p:sp>
      <p:sp>
        <p:nvSpPr>
          <p:cNvPr id="89" name="テキスト ボックス 88">
            <a:extLst>
              <a:ext uri="{FF2B5EF4-FFF2-40B4-BE49-F238E27FC236}">
                <a16:creationId xmlns:a16="http://schemas.microsoft.com/office/drawing/2014/main" id="{C3DE0911-0A7F-4406-83B6-F138493356C3}"/>
              </a:ext>
            </a:extLst>
          </p:cNvPr>
          <p:cNvSpPr txBox="1"/>
          <p:nvPr/>
        </p:nvSpPr>
        <p:spPr>
          <a:xfrm>
            <a:off x="3559666" y="5032080"/>
            <a:ext cx="1462260" cy="430887"/>
          </a:xfrm>
          <a:prstGeom prst="rect">
            <a:avLst/>
          </a:prstGeom>
          <a:noFill/>
        </p:spPr>
        <p:txBody>
          <a:bodyPr wrap="none" rtlCol="0">
            <a:spAutoFit/>
          </a:bodyPr>
          <a:lstStyle/>
          <a:p>
            <a:r>
              <a:rPr lang="en-US" altLang="ja-JP" sz="1100" dirty="0">
                <a:solidFill>
                  <a:schemeClr val="bg1"/>
                </a:solidFill>
              </a:rPr>
              <a:t>Enterprise and area</a:t>
            </a:r>
          </a:p>
          <a:p>
            <a:r>
              <a:rPr kumimoji="1" lang="en-US" altLang="ja-JP" sz="1100" dirty="0">
                <a:solidFill>
                  <a:schemeClr val="bg1"/>
                </a:solidFill>
              </a:rPr>
              <a:t>services</a:t>
            </a:r>
            <a:endParaRPr kumimoji="1" lang="ja-JP" altLang="en-US" sz="1100" dirty="0">
              <a:solidFill>
                <a:schemeClr val="bg1"/>
              </a:solidFill>
            </a:endParaRPr>
          </a:p>
        </p:txBody>
      </p:sp>
      <p:sp>
        <p:nvSpPr>
          <p:cNvPr id="90" name="テキスト ボックス 89">
            <a:extLst>
              <a:ext uri="{FF2B5EF4-FFF2-40B4-BE49-F238E27FC236}">
                <a16:creationId xmlns:a16="http://schemas.microsoft.com/office/drawing/2014/main" id="{FD806AA4-0B6A-44D3-9006-9AC593A2146F}"/>
              </a:ext>
            </a:extLst>
          </p:cNvPr>
          <p:cNvSpPr txBox="1"/>
          <p:nvPr/>
        </p:nvSpPr>
        <p:spPr>
          <a:xfrm>
            <a:off x="5969432" y="4326901"/>
            <a:ext cx="1144865" cy="430887"/>
          </a:xfrm>
          <a:prstGeom prst="rect">
            <a:avLst/>
          </a:prstGeom>
          <a:noFill/>
        </p:spPr>
        <p:txBody>
          <a:bodyPr wrap="none" rtlCol="0">
            <a:spAutoFit/>
          </a:bodyPr>
          <a:lstStyle/>
          <a:p>
            <a:r>
              <a:rPr lang="en-US" altLang="ja-JP" sz="1100" dirty="0">
                <a:solidFill>
                  <a:schemeClr val="bg1"/>
                </a:solidFill>
              </a:rPr>
              <a:t>Cross-Industry</a:t>
            </a:r>
          </a:p>
          <a:p>
            <a:r>
              <a:rPr lang="en-US" altLang="ja-JP" sz="1100" dirty="0">
                <a:solidFill>
                  <a:schemeClr val="bg1"/>
                </a:solidFill>
              </a:rPr>
              <a:t>services</a:t>
            </a:r>
            <a:endParaRPr kumimoji="1" lang="ja-JP" altLang="en-US" sz="1100" dirty="0">
              <a:solidFill>
                <a:schemeClr val="bg1"/>
              </a:solidFill>
            </a:endParaRPr>
          </a:p>
        </p:txBody>
      </p:sp>
      <p:sp>
        <p:nvSpPr>
          <p:cNvPr id="91" name="テキスト ボックス 90">
            <a:extLst>
              <a:ext uri="{FF2B5EF4-FFF2-40B4-BE49-F238E27FC236}">
                <a16:creationId xmlns:a16="http://schemas.microsoft.com/office/drawing/2014/main" id="{29DFF0C4-9A48-4DD7-A91C-014A0D1C9632}"/>
              </a:ext>
            </a:extLst>
          </p:cNvPr>
          <p:cNvSpPr txBox="1"/>
          <p:nvPr/>
        </p:nvSpPr>
        <p:spPr>
          <a:xfrm>
            <a:off x="7464263" y="3319455"/>
            <a:ext cx="1274708" cy="769441"/>
          </a:xfrm>
          <a:prstGeom prst="rect">
            <a:avLst/>
          </a:prstGeom>
          <a:noFill/>
        </p:spPr>
        <p:txBody>
          <a:bodyPr wrap="none" rtlCol="0">
            <a:spAutoFit/>
          </a:bodyPr>
          <a:lstStyle/>
          <a:p>
            <a:r>
              <a:rPr lang="en-US" altLang="ja-JP" sz="1100" dirty="0">
                <a:solidFill>
                  <a:schemeClr val="bg1"/>
                </a:solidFill>
              </a:rPr>
              <a:t>AI-driven society</a:t>
            </a:r>
          </a:p>
          <a:p>
            <a:endParaRPr lang="en-US" altLang="ja-JP" sz="1100" dirty="0">
              <a:solidFill>
                <a:schemeClr val="bg1"/>
              </a:solidFill>
            </a:endParaRPr>
          </a:p>
          <a:p>
            <a:r>
              <a:rPr lang="en-US" altLang="ja-JP" sz="1100" dirty="0">
                <a:solidFill>
                  <a:schemeClr val="bg1"/>
                </a:solidFill>
              </a:rPr>
              <a:t>Digital twins</a:t>
            </a:r>
          </a:p>
          <a:p>
            <a:endParaRPr lang="en-US" altLang="ja-JP" sz="1100" dirty="0">
              <a:solidFill>
                <a:schemeClr val="bg1"/>
              </a:solidFill>
            </a:endParaRPr>
          </a:p>
        </p:txBody>
      </p:sp>
      <p:sp>
        <p:nvSpPr>
          <p:cNvPr id="92" name="テキスト ボックス 91">
            <a:extLst>
              <a:ext uri="{FF2B5EF4-FFF2-40B4-BE49-F238E27FC236}">
                <a16:creationId xmlns:a16="http://schemas.microsoft.com/office/drawing/2014/main" id="{CF1A03E6-1075-428A-8D8D-DB3EF0D16055}"/>
              </a:ext>
            </a:extLst>
          </p:cNvPr>
          <p:cNvSpPr txBox="1"/>
          <p:nvPr/>
        </p:nvSpPr>
        <p:spPr>
          <a:xfrm>
            <a:off x="3477886" y="6396334"/>
            <a:ext cx="2327564" cy="461665"/>
          </a:xfrm>
          <a:prstGeom prst="rect">
            <a:avLst/>
          </a:prstGeom>
          <a:noFill/>
        </p:spPr>
        <p:txBody>
          <a:bodyPr wrap="square" rtlCol="0">
            <a:spAutoFit/>
          </a:bodyPr>
          <a:lstStyle/>
          <a:p>
            <a:r>
              <a:rPr kumimoji="1" lang="ja-JP" altLang="en-US" sz="1200" dirty="0">
                <a:solidFill>
                  <a:srgbClr val="1E50B5"/>
                </a:solidFill>
              </a:rPr>
              <a:t>組織やサービス単位で導入し、検証をしていくフェーズ</a:t>
            </a:r>
          </a:p>
        </p:txBody>
      </p:sp>
      <p:sp>
        <p:nvSpPr>
          <p:cNvPr id="93" name="テキスト ボックス 92">
            <a:extLst>
              <a:ext uri="{FF2B5EF4-FFF2-40B4-BE49-F238E27FC236}">
                <a16:creationId xmlns:a16="http://schemas.microsoft.com/office/drawing/2014/main" id="{7F802708-7374-43D5-B588-4F53AE93DF67}"/>
              </a:ext>
            </a:extLst>
          </p:cNvPr>
          <p:cNvSpPr txBox="1"/>
          <p:nvPr/>
        </p:nvSpPr>
        <p:spPr>
          <a:xfrm>
            <a:off x="1626048" y="6396334"/>
            <a:ext cx="1807613" cy="461665"/>
          </a:xfrm>
          <a:prstGeom prst="rect">
            <a:avLst/>
          </a:prstGeom>
          <a:noFill/>
        </p:spPr>
        <p:txBody>
          <a:bodyPr wrap="square" rtlCol="0">
            <a:spAutoFit/>
          </a:bodyPr>
          <a:lstStyle/>
          <a:p>
            <a:r>
              <a:rPr kumimoji="1" lang="ja-JP" altLang="en-US" sz="1200" dirty="0"/>
              <a:t>フレームワークなど</a:t>
            </a:r>
            <a:endParaRPr kumimoji="1" lang="en-US" altLang="ja-JP" sz="1200" dirty="0"/>
          </a:p>
          <a:p>
            <a:r>
              <a:rPr kumimoji="1" lang="ja-JP" altLang="en-US" sz="1200" dirty="0"/>
              <a:t>基礎を固めるフェース</a:t>
            </a:r>
          </a:p>
        </p:txBody>
      </p:sp>
      <p:sp>
        <p:nvSpPr>
          <p:cNvPr id="94" name="テキスト ボックス 93">
            <a:extLst>
              <a:ext uri="{FF2B5EF4-FFF2-40B4-BE49-F238E27FC236}">
                <a16:creationId xmlns:a16="http://schemas.microsoft.com/office/drawing/2014/main" id="{72DB0BAE-A44F-43A5-8A2F-713135BA655D}"/>
              </a:ext>
            </a:extLst>
          </p:cNvPr>
          <p:cNvSpPr txBox="1"/>
          <p:nvPr/>
        </p:nvSpPr>
        <p:spPr>
          <a:xfrm>
            <a:off x="5774053" y="6396334"/>
            <a:ext cx="2327564" cy="461665"/>
          </a:xfrm>
          <a:prstGeom prst="rect">
            <a:avLst/>
          </a:prstGeom>
          <a:noFill/>
        </p:spPr>
        <p:txBody>
          <a:bodyPr wrap="square" rtlCol="0">
            <a:spAutoFit/>
          </a:bodyPr>
          <a:lstStyle/>
          <a:p>
            <a:r>
              <a:rPr lang="ja-JP" altLang="en-US" sz="1200" dirty="0">
                <a:solidFill>
                  <a:srgbClr val="009999"/>
                </a:solidFill>
              </a:rPr>
              <a:t>分野横断でデータをつなぐフェーズ</a:t>
            </a:r>
            <a:endParaRPr kumimoji="1" lang="en-US" altLang="ja-JP" sz="1200" dirty="0">
              <a:solidFill>
                <a:srgbClr val="009999"/>
              </a:solidFill>
            </a:endParaRPr>
          </a:p>
        </p:txBody>
      </p:sp>
      <p:sp>
        <p:nvSpPr>
          <p:cNvPr id="95" name="テキスト ボックス 94">
            <a:extLst>
              <a:ext uri="{FF2B5EF4-FFF2-40B4-BE49-F238E27FC236}">
                <a16:creationId xmlns:a16="http://schemas.microsoft.com/office/drawing/2014/main" id="{562BD17A-4222-407E-AF63-4105572178E5}"/>
              </a:ext>
            </a:extLst>
          </p:cNvPr>
          <p:cNvSpPr txBox="1"/>
          <p:nvPr/>
        </p:nvSpPr>
        <p:spPr>
          <a:xfrm>
            <a:off x="7808681" y="6396334"/>
            <a:ext cx="2327564" cy="461665"/>
          </a:xfrm>
          <a:prstGeom prst="rect">
            <a:avLst/>
          </a:prstGeom>
          <a:noFill/>
        </p:spPr>
        <p:txBody>
          <a:bodyPr wrap="square" rtlCol="0">
            <a:spAutoFit/>
          </a:bodyPr>
          <a:lstStyle/>
          <a:p>
            <a:r>
              <a:rPr lang="en-US" altLang="ja-JP" sz="1200" dirty="0">
                <a:solidFill>
                  <a:srgbClr val="11AC51"/>
                </a:solidFill>
              </a:rPr>
              <a:t>AI</a:t>
            </a:r>
            <a:r>
              <a:rPr lang="ja-JP" altLang="en-US" sz="1200" dirty="0">
                <a:solidFill>
                  <a:srgbClr val="11AC51"/>
                </a:solidFill>
              </a:rPr>
              <a:t>や</a:t>
            </a:r>
            <a:r>
              <a:rPr lang="en-US" altLang="ja-JP" sz="1200" dirty="0">
                <a:solidFill>
                  <a:srgbClr val="11AC51"/>
                </a:solidFill>
              </a:rPr>
              <a:t>Digital twin</a:t>
            </a:r>
            <a:r>
              <a:rPr lang="ja-JP" altLang="en-US" sz="1200" dirty="0">
                <a:solidFill>
                  <a:srgbClr val="11AC51"/>
                </a:solidFill>
              </a:rPr>
              <a:t>をフルに活用するフェーズ</a:t>
            </a:r>
            <a:endParaRPr kumimoji="1" lang="en-US" altLang="ja-JP" sz="1200" dirty="0">
              <a:solidFill>
                <a:srgbClr val="11AC51"/>
              </a:solidFill>
            </a:endParaRPr>
          </a:p>
        </p:txBody>
      </p:sp>
      <p:cxnSp>
        <p:nvCxnSpPr>
          <p:cNvPr id="98" name="直線コネクタ 97">
            <a:extLst>
              <a:ext uri="{FF2B5EF4-FFF2-40B4-BE49-F238E27FC236}">
                <a16:creationId xmlns:a16="http://schemas.microsoft.com/office/drawing/2014/main" id="{7CBBF6CC-F66B-48EC-89BD-88E62EBF6BBA}"/>
              </a:ext>
            </a:extLst>
          </p:cNvPr>
          <p:cNvCxnSpPr>
            <a:cxnSpLocks/>
          </p:cNvCxnSpPr>
          <p:nvPr/>
        </p:nvCxnSpPr>
        <p:spPr>
          <a:xfrm>
            <a:off x="5127708" y="2757431"/>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9E15A553-24AC-4D01-8438-D293BBE887FF}"/>
              </a:ext>
            </a:extLst>
          </p:cNvPr>
          <p:cNvCxnSpPr>
            <a:cxnSpLocks/>
          </p:cNvCxnSpPr>
          <p:nvPr/>
        </p:nvCxnSpPr>
        <p:spPr>
          <a:xfrm>
            <a:off x="8725260" y="2715696"/>
            <a:ext cx="0" cy="323581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2" name="直線矢印コネクタ 101">
            <a:extLst>
              <a:ext uri="{FF2B5EF4-FFF2-40B4-BE49-F238E27FC236}">
                <a16:creationId xmlns:a16="http://schemas.microsoft.com/office/drawing/2014/main" id="{46A67328-B472-405E-9629-8D8AAD45B730}"/>
              </a:ext>
            </a:extLst>
          </p:cNvPr>
          <p:cNvCxnSpPr/>
          <p:nvPr/>
        </p:nvCxnSpPr>
        <p:spPr>
          <a:xfrm>
            <a:off x="5127708" y="3266290"/>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3" name="直線矢印コネクタ 102">
            <a:extLst>
              <a:ext uri="{FF2B5EF4-FFF2-40B4-BE49-F238E27FC236}">
                <a16:creationId xmlns:a16="http://schemas.microsoft.com/office/drawing/2014/main" id="{06A6E4C2-8ABC-4DD6-A3E4-45F48384A5CB}"/>
              </a:ext>
            </a:extLst>
          </p:cNvPr>
          <p:cNvCxnSpPr/>
          <p:nvPr/>
        </p:nvCxnSpPr>
        <p:spPr>
          <a:xfrm>
            <a:off x="2964845" y="3704175"/>
            <a:ext cx="1986589" cy="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0CF62AC0-2A59-48A2-8B05-2B3195715B62}"/>
              </a:ext>
            </a:extLst>
          </p:cNvPr>
          <p:cNvSpPr txBox="1"/>
          <p:nvPr/>
        </p:nvSpPr>
        <p:spPr>
          <a:xfrm>
            <a:off x="2858098" y="3386321"/>
            <a:ext cx="2262158" cy="369332"/>
          </a:xfrm>
          <a:prstGeom prst="rect">
            <a:avLst/>
          </a:prstGeom>
          <a:noFill/>
        </p:spPr>
        <p:txBody>
          <a:bodyPr wrap="none" rtlCol="0">
            <a:spAutoFit/>
          </a:bodyPr>
          <a:lstStyle/>
          <a:p>
            <a:r>
              <a:rPr lang="ja-JP" altLang="en-US" dirty="0"/>
              <a:t>仕組みの整備、検証</a:t>
            </a:r>
            <a:endParaRPr kumimoji="1" lang="en-US" altLang="ja-JP" dirty="0"/>
          </a:p>
        </p:txBody>
      </p:sp>
      <p:sp>
        <p:nvSpPr>
          <p:cNvPr id="45" name="テキスト ボックス 44">
            <a:extLst>
              <a:ext uri="{FF2B5EF4-FFF2-40B4-BE49-F238E27FC236}">
                <a16:creationId xmlns:a16="http://schemas.microsoft.com/office/drawing/2014/main" id="{EAAF42D5-F014-4534-BC13-CE0152C953D9}"/>
              </a:ext>
            </a:extLst>
          </p:cNvPr>
          <p:cNvSpPr txBox="1"/>
          <p:nvPr/>
        </p:nvSpPr>
        <p:spPr>
          <a:xfrm>
            <a:off x="5161031" y="2902801"/>
            <a:ext cx="1569660" cy="369332"/>
          </a:xfrm>
          <a:prstGeom prst="rect">
            <a:avLst/>
          </a:prstGeom>
          <a:noFill/>
        </p:spPr>
        <p:txBody>
          <a:bodyPr wrap="none" rtlCol="0">
            <a:spAutoFit/>
          </a:bodyPr>
          <a:lstStyle/>
          <a:p>
            <a:r>
              <a:rPr lang="ja-JP" altLang="en-US" dirty="0"/>
              <a:t>データの拡充</a:t>
            </a:r>
            <a:endParaRPr kumimoji="1" lang="en-US" altLang="ja-JP" dirty="0"/>
          </a:p>
        </p:txBody>
      </p:sp>
      <p:sp>
        <p:nvSpPr>
          <p:cNvPr id="46" name="テキスト ボックス 45">
            <a:extLst>
              <a:ext uri="{FF2B5EF4-FFF2-40B4-BE49-F238E27FC236}">
                <a16:creationId xmlns:a16="http://schemas.microsoft.com/office/drawing/2014/main" id="{42E3FE46-ACF6-46DA-88EC-54242FF28C50}"/>
              </a:ext>
            </a:extLst>
          </p:cNvPr>
          <p:cNvSpPr txBox="1"/>
          <p:nvPr/>
        </p:nvSpPr>
        <p:spPr>
          <a:xfrm>
            <a:off x="8829094" y="2707210"/>
            <a:ext cx="1277914" cy="369332"/>
          </a:xfrm>
          <a:prstGeom prst="rect">
            <a:avLst/>
          </a:prstGeom>
          <a:noFill/>
        </p:spPr>
        <p:txBody>
          <a:bodyPr wrap="none" rtlCol="0">
            <a:spAutoFit/>
          </a:bodyPr>
          <a:lstStyle/>
          <a:p>
            <a:r>
              <a:rPr lang="en-US" altLang="ja-JP" dirty="0"/>
              <a:t>Society5.0</a:t>
            </a:r>
            <a:endParaRPr kumimoji="1" lang="en-US" altLang="ja-JP" dirty="0"/>
          </a:p>
        </p:txBody>
      </p:sp>
    </p:spTree>
    <p:extLst>
      <p:ext uri="{BB962C8B-B14F-4D97-AF65-F5344CB8AC3E}">
        <p14:creationId xmlns:p14="http://schemas.microsoft.com/office/powerpoint/2010/main" val="3418464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正方形/長方形 62">
            <a:extLst>
              <a:ext uri="{FF2B5EF4-FFF2-40B4-BE49-F238E27FC236}">
                <a16:creationId xmlns:a16="http://schemas.microsoft.com/office/drawing/2014/main" id="{7D7C19BD-7E43-415F-AF91-9A38490B6FDF}"/>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 name="正方形/長方形 4">
            <a:extLst>
              <a:ext uri="{FF2B5EF4-FFF2-40B4-BE49-F238E27FC236}">
                <a16:creationId xmlns:a16="http://schemas.microsoft.com/office/drawing/2014/main" id="{03CB9496-CDF6-41AE-AFFF-CB3EA8B81CE6}"/>
              </a:ext>
            </a:extLst>
          </p:cNvPr>
          <p:cNvSpPr/>
          <p:nvPr/>
        </p:nvSpPr>
        <p:spPr>
          <a:xfrm>
            <a:off x="353495" y="1964910"/>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検索用データ</a:t>
            </a:r>
          </a:p>
        </p:txBody>
      </p:sp>
      <p:sp>
        <p:nvSpPr>
          <p:cNvPr id="6" name="正方形/長方形 5">
            <a:extLst>
              <a:ext uri="{FF2B5EF4-FFF2-40B4-BE49-F238E27FC236}">
                <a16:creationId xmlns:a16="http://schemas.microsoft.com/office/drawing/2014/main" id="{513C43D9-635C-4481-8026-568DE7452B0F}"/>
              </a:ext>
            </a:extLst>
          </p:cNvPr>
          <p:cNvSpPr/>
          <p:nvPr/>
        </p:nvSpPr>
        <p:spPr>
          <a:xfrm>
            <a:off x="353495" y="2574535"/>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データモデル</a:t>
            </a:r>
          </a:p>
        </p:txBody>
      </p:sp>
      <p:sp>
        <p:nvSpPr>
          <p:cNvPr id="8" name="正方形/長方形 7">
            <a:extLst>
              <a:ext uri="{FF2B5EF4-FFF2-40B4-BE49-F238E27FC236}">
                <a16:creationId xmlns:a16="http://schemas.microsoft.com/office/drawing/2014/main" id="{4076B902-F63F-4E95-837B-552550D115E2}"/>
              </a:ext>
            </a:extLst>
          </p:cNvPr>
          <p:cNvSpPr/>
          <p:nvPr/>
        </p:nvSpPr>
        <p:spPr>
          <a:xfrm>
            <a:off x="356729" y="318943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品質</a:t>
            </a:r>
          </a:p>
        </p:txBody>
      </p:sp>
      <p:sp>
        <p:nvSpPr>
          <p:cNvPr id="9" name="正方形/長方形 8">
            <a:extLst>
              <a:ext uri="{FF2B5EF4-FFF2-40B4-BE49-F238E27FC236}">
                <a16:creationId xmlns:a16="http://schemas.microsoft.com/office/drawing/2014/main" id="{4F87151F-A325-4FB7-898D-ECAD126AF39B}"/>
              </a:ext>
            </a:extLst>
          </p:cNvPr>
          <p:cNvSpPr/>
          <p:nvPr/>
        </p:nvSpPr>
        <p:spPr>
          <a:xfrm>
            <a:off x="356729" y="3794168"/>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研修</a:t>
            </a:r>
          </a:p>
        </p:txBody>
      </p:sp>
      <p:sp>
        <p:nvSpPr>
          <p:cNvPr id="10" name="正方形/長方形 9">
            <a:extLst>
              <a:ext uri="{FF2B5EF4-FFF2-40B4-BE49-F238E27FC236}">
                <a16:creationId xmlns:a16="http://schemas.microsoft.com/office/drawing/2014/main" id="{389B3035-C61F-40E7-BF68-8F16BC973279}"/>
              </a:ext>
            </a:extLst>
          </p:cNvPr>
          <p:cNvSpPr/>
          <p:nvPr/>
        </p:nvSpPr>
        <p:spPr>
          <a:xfrm>
            <a:off x="356729" y="439787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運用、</a:t>
            </a:r>
            <a:r>
              <a:rPr kumimoji="1" lang="en-US" altLang="ja-JP" sz="1600" dirty="0"/>
              <a:t>ID</a:t>
            </a:r>
            <a:r>
              <a:rPr kumimoji="1" lang="ja-JP" altLang="en-US" sz="1600" dirty="0"/>
              <a:t>等</a:t>
            </a:r>
          </a:p>
        </p:txBody>
      </p:sp>
      <p:cxnSp>
        <p:nvCxnSpPr>
          <p:cNvPr id="12" name="直線コネクタ 11">
            <a:extLst>
              <a:ext uri="{FF2B5EF4-FFF2-40B4-BE49-F238E27FC236}">
                <a16:creationId xmlns:a16="http://schemas.microsoft.com/office/drawing/2014/main" id="{F026AAB4-3706-4FFF-AE55-300CEB52B70E}"/>
              </a:ext>
            </a:extLst>
          </p:cNvPr>
          <p:cNvCxnSpPr>
            <a:cxnSpLocks/>
          </p:cNvCxnSpPr>
          <p:nvPr/>
        </p:nvCxnSpPr>
        <p:spPr>
          <a:xfrm flipH="1">
            <a:off x="3811968" y="1559216"/>
            <a:ext cx="29924"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E16BB4F7-4F99-4395-B561-5C1CCACEF099}"/>
              </a:ext>
            </a:extLst>
          </p:cNvPr>
          <p:cNvCxnSpPr>
            <a:cxnSpLocks/>
          </p:cNvCxnSpPr>
          <p:nvPr/>
        </p:nvCxnSpPr>
        <p:spPr>
          <a:xfrm>
            <a:off x="7116014" y="1559216"/>
            <a:ext cx="53112" cy="48157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672AA41F-D493-4212-923C-23570F03D38D}"/>
              </a:ext>
            </a:extLst>
          </p:cNvPr>
          <p:cNvCxnSpPr>
            <a:cxnSpLocks/>
          </p:cNvCxnSpPr>
          <p:nvPr/>
        </p:nvCxnSpPr>
        <p:spPr>
          <a:xfrm flipH="1">
            <a:off x="10456617" y="1559216"/>
            <a:ext cx="23312" cy="481573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7569322B-B288-4DAB-A2AC-6B3050172370}"/>
              </a:ext>
            </a:extLst>
          </p:cNvPr>
          <p:cNvCxnSpPr>
            <a:cxnSpLocks/>
            <a:stCxn id="5" idx="3"/>
          </p:cNvCxnSpPr>
          <p:nvPr/>
        </p:nvCxnSpPr>
        <p:spPr>
          <a:xfrm>
            <a:off x="2000560" y="224358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6A6B57A3-6EFE-483B-AE55-35DD02C09370}"/>
              </a:ext>
            </a:extLst>
          </p:cNvPr>
          <p:cNvCxnSpPr>
            <a:cxnSpLocks/>
          </p:cNvCxnSpPr>
          <p:nvPr/>
        </p:nvCxnSpPr>
        <p:spPr>
          <a:xfrm>
            <a:off x="3820651" y="224358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FEF8A8C-73AA-49E9-880F-2C8FDB61CBFF}"/>
              </a:ext>
            </a:extLst>
          </p:cNvPr>
          <p:cNvCxnSpPr/>
          <p:nvPr/>
        </p:nvCxnSpPr>
        <p:spPr>
          <a:xfrm>
            <a:off x="2000560" y="287933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59427187-2296-4A32-9C70-31DC800C7B10}"/>
              </a:ext>
            </a:extLst>
          </p:cNvPr>
          <p:cNvCxnSpPr>
            <a:cxnSpLocks/>
          </p:cNvCxnSpPr>
          <p:nvPr/>
        </p:nvCxnSpPr>
        <p:spPr>
          <a:xfrm>
            <a:off x="3820651" y="2879334"/>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CF59B209-D3B1-49F1-B549-8FFC7D7C789E}"/>
              </a:ext>
            </a:extLst>
          </p:cNvPr>
          <p:cNvCxnSpPr/>
          <p:nvPr/>
        </p:nvCxnSpPr>
        <p:spPr>
          <a:xfrm>
            <a:off x="2003793" y="3468112"/>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26DBE5BF-9FE4-4F8E-9267-433095AAAF03}"/>
              </a:ext>
            </a:extLst>
          </p:cNvPr>
          <p:cNvCxnSpPr>
            <a:cxnSpLocks/>
          </p:cNvCxnSpPr>
          <p:nvPr/>
        </p:nvCxnSpPr>
        <p:spPr>
          <a:xfrm>
            <a:off x="3823884" y="3468112"/>
            <a:ext cx="7628709"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5F4E614D-209E-4CFD-B5BB-5A92FC86B9AD}"/>
              </a:ext>
            </a:extLst>
          </p:cNvPr>
          <p:cNvCxnSpPr/>
          <p:nvPr/>
        </p:nvCxnSpPr>
        <p:spPr>
          <a:xfrm>
            <a:off x="2003793" y="4077194"/>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E30E7FE1-30B2-414D-A033-3872499B636B}"/>
              </a:ext>
            </a:extLst>
          </p:cNvPr>
          <p:cNvCxnSpPr>
            <a:cxnSpLocks/>
          </p:cNvCxnSpPr>
          <p:nvPr/>
        </p:nvCxnSpPr>
        <p:spPr>
          <a:xfrm>
            <a:off x="3823884" y="4077194"/>
            <a:ext cx="7628709" cy="0"/>
          </a:xfrm>
          <a:prstGeom prst="straightConnector1">
            <a:avLst/>
          </a:prstGeom>
          <a:ln w="38100">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307AE84-3397-47B2-B1A3-81A8CC6E031F}"/>
              </a:ext>
            </a:extLst>
          </p:cNvPr>
          <p:cNvCxnSpPr>
            <a:cxnSpLocks/>
          </p:cNvCxnSpPr>
          <p:nvPr/>
        </p:nvCxnSpPr>
        <p:spPr>
          <a:xfrm>
            <a:off x="3823883" y="4676550"/>
            <a:ext cx="6644650" cy="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50ADB386-CB82-491D-9050-4DF5CA278AAC}"/>
              </a:ext>
            </a:extLst>
          </p:cNvPr>
          <p:cNvCxnSpPr>
            <a:cxnSpLocks/>
          </p:cNvCxnSpPr>
          <p:nvPr/>
        </p:nvCxnSpPr>
        <p:spPr>
          <a:xfrm flipV="1">
            <a:off x="10468533" y="4668938"/>
            <a:ext cx="984060" cy="7612"/>
          </a:xfrm>
          <a:prstGeom prst="straightConnector1">
            <a:avLst/>
          </a:prstGeom>
          <a:ln w="3810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CC325E0C-E22E-45F1-B8CF-A03DCCBB2F07}"/>
              </a:ext>
            </a:extLst>
          </p:cNvPr>
          <p:cNvSpPr txBox="1"/>
          <p:nvPr/>
        </p:nvSpPr>
        <p:spPr>
          <a:xfrm>
            <a:off x="1961354" y="1957807"/>
            <a:ext cx="1210588" cy="338554"/>
          </a:xfrm>
          <a:prstGeom prst="rect">
            <a:avLst/>
          </a:prstGeom>
          <a:noFill/>
        </p:spPr>
        <p:txBody>
          <a:bodyPr wrap="none" rtlCol="0">
            <a:spAutoFit/>
          </a:bodyPr>
          <a:lstStyle/>
          <a:p>
            <a:r>
              <a:rPr kumimoji="1" lang="ja-JP" altLang="en-US" sz="1600" dirty="0"/>
              <a:t>ガイド整備</a:t>
            </a:r>
          </a:p>
        </p:txBody>
      </p:sp>
      <p:sp>
        <p:nvSpPr>
          <p:cNvPr id="32" name="テキスト ボックス 31">
            <a:extLst>
              <a:ext uri="{FF2B5EF4-FFF2-40B4-BE49-F238E27FC236}">
                <a16:creationId xmlns:a16="http://schemas.microsoft.com/office/drawing/2014/main" id="{C89DFA1A-9356-4C5F-843C-D69D82D3EFFB}"/>
              </a:ext>
            </a:extLst>
          </p:cNvPr>
          <p:cNvSpPr txBox="1"/>
          <p:nvPr/>
        </p:nvSpPr>
        <p:spPr>
          <a:xfrm>
            <a:off x="9603876" y="1220662"/>
            <a:ext cx="1367682" cy="338554"/>
          </a:xfrm>
          <a:prstGeom prst="rect">
            <a:avLst/>
          </a:prstGeom>
          <a:noFill/>
        </p:spPr>
        <p:txBody>
          <a:bodyPr wrap="none" rtlCol="0">
            <a:spAutoFit/>
          </a:bodyPr>
          <a:lstStyle/>
          <a:p>
            <a:r>
              <a:rPr kumimoji="1" lang="en-US" altLang="ja-JP" sz="1600" dirty="0">
                <a:solidFill>
                  <a:srgbClr val="FF0000"/>
                </a:solidFill>
              </a:rPr>
              <a:t>2023-03</a:t>
            </a:r>
            <a:r>
              <a:rPr kumimoji="1" lang="ja-JP" altLang="en-US" sz="1600" dirty="0">
                <a:solidFill>
                  <a:srgbClr val="FF0000"/>
                </a:solidFill>
              </a:rPr>
              <a:t>以降</a:t>
            </a:r>
          </a:p>
        </p:txBody>
      </p:sp>
      <p:sp>
        <p:nvSpPr>
          <p:cNvPr id="33" name="テキスト ボックス 32">
            <a:extLst>
              <a:ext uri="{FF2B5EF4-FFF2-40B4-BE49-F238E27FC236}">
                <a16:creationId xmlns:a16="http://schemas.microsoft.com/office/drawing/2014/main" id="{A17138AF-DCA2-4DAE-A3AF-511426383197}"/>
              </a:ext>
            </a:extLst>
          </p:cNvPr>
          <p:cNvSpPr txBox="1"/>
          <p:nvPr/>
        </p:nvSpPr>
        <p:spPr>
          <a:xfrm>
            <a:off x="2935415" y="1220662"/>
            <a:ext cx="957313" cy="338554"/>
          </a:xfrm>
          <a:prstGeom prst="rect">
            <a:avLst/>
          </a:prstGeom>
          <a:noFill/>
        </p:spPr>
        <p:txBody>
          <a:bodyPr wrap="none" rtlCol="0">
            <a:spAutoFit/>
          </a:bodyPr>
          <a:lstStyle/>
          <a:p>
            <a:r>
              <a:rPr kumimoji="1" lang="en-US" altLang="ja-JP" sz="1600" dirty="0">
                <a:solidFill>
                  <a:srgbClr val="FF0000"/>
                </a:solidFill>
              </a:rPr>
              <a:t>2022-03</a:t>
            </a:r>
            <a:endParaRPr kumimoji="1" lang="ja-JP" altLang="en-US" sz="1600" dirty="0">
              <a:solidFill>
                <a:srgbClr val="FF0000"/>
              </a:solidFill>
            </a:endParaRPr>
          </a:p>
        </p:txBody>
      </p:sp>
      <p:sp>
        <p:nvSpPr>
          <p:cNvPr id="34" name="テキスト ボックス 33">
            <a:extLst>
              <a:ext uri="{FF2B5EF4-FFF2-40B4-BE49-F238E27FC236}">
                <a16:creationId xmlns:a16="http://schemas.microsoft.com/office/drawing/2014/main" id="{C5465694-B814-42A4-B939-EB8625A86DF6}"/>
              </a:ext>
            </a:extLst>
          </p:cNvPr>
          <p:cNvSpPr txBox="1"/>
          <p:nvPr/>
        </p:nvSpPr>
        <p:spPr>
          <a:xfrm>
            <a:off x="6275583" y="1220662"/>
            <a:ext cx="957313" cy="338554"/>
          </a:xfrm>
          <a:prstGeom prst="rect">
            <a:avLst/>
          </a:prstGeom>
          <a:noFill/>
        </p:spPr>
        <p:txBody>
          <a:bodyPr wrap="none" rtlCol="0">
            <a:spAutoFit/>
          </a:bodyPr>
          <a:lstStyle/>
          <a:p>
            <a:r>
              <a:rPr kumimoji="1" lang="en-US" altLang="ja-JP" sz="1600" dirty="0"/>
              <a:t>2022-06</a:t>
            </a:r>
            <a:endParaRPr kumimoji="1" lang="ja-JP" altLang="en-US" sz="1600" dirty="0"/>
          </a:p>
        </p:txBody>
      </p:sp>
      <p:sp>
        <p:nvSpPr>
          <p:cNvPr id="35" name="テキスト ボックス 34">
            <a:extLst>
              <a:ext uri="{FF2B5EF4-FFF2-40B4-BE49-F238E27FC236}">
                <a16:creationId xmlns:a16="http://schemas.microsoft.com/office/drawing/2014/main" id="{CBF33CAF-FED3-44A4-9284-D8529A5B59DE}"/>
              </a:ext>
            </a:extLst>
          </p:cNvPr>
          <p:cNvSpPr txBox="1"/>
          <p:nvPr/>
        </p:nvSpPr>
        <p:spPr>
          <a:xfrm>
            <a:off x="1961354" y="2352743"/>
            <a:ext cx="1700882" cy="584775"/>
          </a:xfrm>
          <a:prstGeom prst="rect">
            <a:avLst/>
          </a:prstGeom>
          <a:noFill/>
        </p:spPr>
        <p:txBody>
          <a:bodyPr wrap="square" rtlCol="0">
            <a:spAutoFit/>
          </a:bodyPr>
          <a:lstStyle/>
          <a:p>
            <a:r>
              <a:rPr kumimoji="1" lang="ja-JP" altLang="en-US" sz="1600" dirty="0"/>
              <a:t>データモデルとガイド整備</a:t>
            </a:r>
          </a:p>
        </p:txBody>
      </p:sp>
      <p:sp>
        <p:nvSpPr>
          <p:cNvPr id="36" name="テキスト ボックス 35">
            <a:extLst>
              <a:ext uri="{FF2B5EF4-FFF2-40B4-BE49-F238E27FC236}">
                <a16:creationId xmlns:a16="http://schemas.microsoft.com/office/drawing/2014/main" id="{DC864B6A-017B-4681-9992-1AA36AA4C9EA}"/>
              </a:ext>
            </a:extLst>
          </p:cNvPr>
          <p:cNvSpPr txBox="1"/>
          <p:nvPr/>
        </p:nvSpPr>
        <p:spPr>
          <a:xfrm>
            <a:off x="7185087" y="1957807"/>
            <a:ext cx="1210588" cy="338554"/>
          </a:xfrm>
          <a:prstGeom prst="rect">
            <a:avLst/>
          </a:prstGeom>
          <a:noFill/>
        </p:spPr>
        <p:txBody>
          <a:bodyPr wrap="none" rtlCol="0">
            <a:spAutoFit/>
          </a:bodyPr>
          <a:lstStyle/>
          <a:p>
            <a:r>
              <a:rPr kumimoji="1" lang="ja-JP" altLang="en-US" sz="1600" dirty="0"/>
              <a:t>戦略に反映</a:t>
            </a:r>
          </a:p>
        </p:txBody>
      </p:sp>
      <p:sp>
        <p:nvSpPr>
          <p:cNvPr id="37" name="テキスト ボックス 36">
            <a:extLst>
              <a:ext uri="{FF2B5EF4-FFF2-40B4-BE49-F238E27FC236}">
                <a16:creationId xmlns:a16="http://schemas.microsoft.com/office/drawing/2014/main" id="{F8B169C4-09E6-4715-977F-2C78914AFCB9}"/>
              </a:ext>
            </a:extLst>
          </p:cNvPr>
          <p:cNvSpPr txBox="1"/>
          <p:nvPr/>
        </p:nvSpPr>
        <p:spPr>
          <a:xfrm>
            <a:off x="7185087" y="2598964"/>
            <a:ext cx="1210588" cy="338554"/>
          </a:xfrm>
          <a:prstGeom prst="rect">
            <a:avLst/>
          </a:prstGeom>
          <a:noFill/>
        </p:spPr>
        <p:txBody>
          <a:bodyPr wrap="none" rtlCol="0">
            <a:spAutoFit/>
          </a:bodyPr>
          <a:lstStyle/>
          <a:p>
            <a:r>
              <a:rPr kumimoji="1" lang="ja-JP" altLang="en-US" sz="1600" dirty="0"/>
              <a:t>戦略に反映</a:t>
            </a:r>
          </a:p>
        </p:txBody>
      </p:sp>
      <p:sp>
        <p:nvSpPr>
          <p:cNvPr id="40" name="テキスト ボックス 39">
            <a:extLst>
              <a:ext uri="{FF2B5EF4-FFF2-40B4-BE49-F238E27FC236}">
                <a16:creationId xmlns:a16="http://schemas.microsoft.com/office/drawing/2014/main" id="{7FF904CB-FFB8-4F63-BA21-E50D753B7BE8}"/>
              </a:ext>
            </a:extLst>
          </p:cNvPr>
          <p:cNvSpPr txBox="1"/>
          <p:nvPr/>
        </p:nvSpPr>
        <p:spPr>
          <a:xfrm>
            <a:off x="1964587" y="3141928"/>
            <a:ext cx="1210588" cy="338554"/>
          </a:xfrm>
          <a:prstGeom prst="rect">
            <a:avLst/>
          </a:prstGeom>
          <a:noFill/>
        </p:spPr>
        <p:txBody>
          <a:bodyPr wrap="none" rtlCol="0">
            <a:spAutoFit/>
          </a:bodyPr>
          <a:lstStyle/>
          <a:p>
            <a:r>
              <a:rPr kumimoji="1" lang="ja-JP" altLang="en-US" sz="1600" dirty="0"/>
              <a:t>ガイド整備</a:t>
            </a:r>
          </a:p>
        </p:txBody>
      </p:sp>
      <p:sp>
        <p:nvSpPr>
          <p:cNvPr id="41" name="テキスト ボックス 40">
            <a:extLst>
              <a:ext uri="{FF2B5EF4-FFF2-40B4-BE49-F238E27FC236}">
                <a16:creationId xmlns:a16="http://schemas.microsoft.com/office/drawing/2014/main" id="{C7F723D2-1126-41E9-995A-EF2DE79F8CF5}"/>
              </a:ext>
            </a:extLst>
          </p:cNvPr>
          <p:cNvSpPr txBox="1"/>
          <p:nvPr/>
        </p:nvSpPr>
        <p:spPr>
          <a:xfrm>
            <a:off x="3835802" y="3141928"/>
            <a:ext cx="2852063" cy="338554"/>
          </a:xfrm>
          <a:prstGeom prst="rect">
            <a:avLst/>
          </a:prstGeom>
          <a:noFill/>
        </p:spPr>
        <p:txBody>
          <a:bodyPr wrap="none" rtlCol="0">
            <a:spAutoFit/>
          </a:bodyPr>
          <a:lstStyle/>
          <a:p>
            <a:r>
              <a:rPr kumimoji="1" lang="ja-JP" altLang="en-US" sz="1600" dirty="0"/>
              <a:t>行政機関や事業者が活用可能</a:t>
            </a:r>
          </a:p>
        </p:txBody>
      </p:sp>
      <p:sp>
        <p:nvSpPr>
          <p:cNvPr id="42" name="テキスト ボックス 41">
            <a:extLst>
              <a:ext uri="{FF2B5EF4-FFF2-40B4-BE49-F238E27FC236}">
                <a16:creationId xmlns:a16="http://schemas.microsoft.com/office/drawing/2014/main" id="{8A0121D0-252B-4D93-9704-D8F0DE98DEF0}"/>
              </a:ext>
            </a:extLst>
          </p:cNvPr>
          <p:cNvSpPr txBox="1"/>
          <p:nvPr/>
        </p:nvSpPr>
        <p:spPr>
          <a:xfrm>
            <a:off x="7188321" y="3141928"/>
            <a:ext cx="1210588" cy="338554"/>
          </a:xfrm>
          <a:prstGeom prst="rect">
            <a:avLst/>
          </a:prstGeom>
          <a:noFill/>
        </p:spPr>
        <p:txBody>
          <a:bodyPr wrap="none" rtlCol="0">
            <a:spAutoFit/>
          </a:bodyPr>
          <a:lstStyle/>
          <a:p>
            <a:r>
              <a:rPr kumimoji="1" lang="ja-JP" altLang="en-US" sz="1600" dirty="0"/>
              <a:t>戦略に反映</a:t>
            </a:r>
          </a:p>
        </p:txBody>
      </p:sp>
      <p:sp>
        <p:nvSpPr>
          <p:cNvPr id="43" name="テキスト ボックス 42">
            <a:extLst>
              <a:ext uri="{FF2B5EF4-FFF2-40B4-BE49-F238E27FC236}">
                <a16:creationId xmlns:a16="http://schemas.microsoft.com/office/drawing/2014/main" id="{F2E56E7F-E04C-4107-B2E9-989EC90914BC}"/>
              </a:ext>
            </a:extLst>
          </p:cNvPr>
          <p:cNvSpPr txBox="1"/>
          <p:nvPr/>
        </p:nvSpPr>
        <p:spPr>
          <a:xfrm>
            <a:off x="1964587" y="3726677"/>
            <a:ext cx="1620957" cy="338554"/>
          </a:xfrm>
          <a:prstGeom prst="rect">
            <a:avLst/>
          </a:prstGeom>
          <a:noFill/>
        </p:spPr>
        <p:txBody>
          <a:bodyPr wrap="none" rtlCol="0">
            <a:spAutoFit/>
          </a:bodyPr>
          <a:lstStyle/>
          <a:p>
            <a:r>
              <a:rPr kumimoji="1" lang="ja-JP" altLang="en-US" sz="1600" dirty="0"/>
              <a:t>実務研修を作成</a:t>
            </a:r>
          </a:p>
        </p:txBody>
      </p:sp>
      <p:sp>
        <p:nvSpPr>
          <p:cNvPr id="44" name="テキスト ボックス 43">
            <a:extLst>
              <a:ext uri="{FF2B5EF4-FFF2-40B4-BE49-F238E27FC236}">
                <a16:creationId xmlns:a16="http://schemas.microsoft.com/office/drawing/2014/main" id="{2A3B8FEB-F236-49BA-A9FE-545234016329}"/>
              </a:ext>
            </a:extLst>
          </p:cNvPr>
          <p:cNvSpPr txBox="1"/>
          <p:nvPr/>
        </p:nvSpPr>
        <p:spPr>
          <a:xfrm>
            <a:off x="3839014" y="3726677"/>
            <a:ext cx="595035" cy="338554"/>
          </a:xfrm>
          <a:prstGeom prst="rect">
            <a:avLst/>
          </a:prstGeom>
          <a:noFill/>
        </p:spPr>
        <p:txBody>
          <a:bodyPr wrap="none" rtlCol="0">
            <a:spAutoFit/>
          </a:bodyPr>
          <a:lstStyle/>
          <a:p>
            <a:r>
              <a:rPr kumimoji="1" lang="ja-JP" altLang="en-US" sz="1600" dirty="0"/>
              <a:t>拡充</a:t>
            </a:r>
          </a:p>
        </p:txBody>
      </p:sp>
      <p:sp>
        <p:nvSpPr>
          <p:cNvPr id="47" name="テキスト ボックス 46">
            <a:extLst>
              <a:ext uri="{FF2B5EF4-FFF2-40B4-BE49-F238E27FC236}">
                <a16:creationId xmlns:a16="http://schemas.microsoft.com/office/drawing/2014/main" id="{A5FF9018-3D01-4C99-8BB7-1CB2BD1FB0F6}"/>
              </a:ext>
            </a:extLst>
          </p:cNvPr>
          <p:cNvSpPr txBox="1"/>
          <p:nvPr/>
        </p:nvSpPr>
        <p:spPr>
          <a:xfrm>
            <a:off x="7188321" y="4318485"/>
            <a:ext cx="595035" cy="338554"/>
          </a:xfrm>
          <a:prstGeom prst="rect">
            <a:avLst/>
          </a:prstGeom>
          <a:noFill/>
        </p:spPr>
        <p:txBody>
          <a:bodyPr wrap="none" rtlCol="0">
            <a:spAutoFit/>
          </a:bodyPr>
          <a:lstStyle/>
          <a:p>
            <a:r>
              <a:rPr kumimoji="1" lang="ja-JP" altLang="en-US" sz="1600" dirty="0"/>
              <a:t>方針</a:t>
            </a:r>
          </a:p>
        </p:txBody>
      </p:sp>
      <p:sp>
        <p:nvSpPr>
          <p:cNvPr id="52" name="テキスト ボックス 51">
            <a:extLst>
              <a:ext uri="{FF2B5EF4-FFF2-40B4-BE49-F238E27FC236}">
                <a16:creationId xmlns:a16="http://schemas.microsoft.com/office/drawing/2014/main" id="{CE39D363-69E0-48AD-9957-F29C5BE1FEFD}"/>
              </a:ext>
            </a:extLst>
          </p:cNvPr>
          <p:cNvSpPr txBox="1"/>
          <p:nvPr/>
        </p:nvSpPr>
        <p:spPr>
          <a:xfrm>
            <a:off x="3790682" y="4128506"/>
            <a:ext cx="3262432" cy="584775"/>
          </a:xfrm>
          <a:prstGeom prst="rect">
            <a:avLst/>
          </a:prstGeom>
          <a:noFill/>
        </p:spPr>
        <p:txBody>
          <a:bodyPr wrap="none" rtlCol="0">
            <a:spAutoFit/>
          </a:bodyPr>
          <a:lstStyle/>
          <a:p>
            <a:r>
              <a:rPr kumimoji="1" lang="ja-JP" altLang="en-US" sz="1600" dirty="0"/>
              <a:t>データセンター、コールセンター</a:t>
            </a:r>
            <a:endParaRPr kumimoji="1" lang="en-US" altLang="ja-JP" sz="1600" dirty="0"/>
          </a:p>
          <a:p>
            <a:r>
              <a:rPr kumimoji="1" lang="ja-JP" altLang="en-US" sz="1600" dirty="0"/>
              <a:t>、</a:t>
            </a:r>
            <a:r>
              <a:rPr kumimoji="1" lang="en-US" altLang="ja-JP" sz="1600" dirty="0"/>
              <a:t>ID</a:t>
            </a:r>
            <a:r>
              <a:rPr kumimoji="1" lang="ja-JP" altLang="en-US" sz="1600" dirty="0"/>
              <a:t>プロバイダー</a:t>
            </a:r>
          </a:p>
        </p:txBody>
      </p:sp>
      <p:sp>
        <p:nvSpPr>
          <p:cNvPr id="53" name="テキスト ボックス 52">
            <a:extLst>
              <a:ext uri="{FF2B5EF4-FFF2-40B4-BE49-F238E27FC236}">
                <a16:creationId xmlns:a16="http://schemas.microsoft.com/office/drawing/2014/main" id="{C45E91E1-AA21-4288-8F65-D6D9C2A93DE7}"/>
              </a:ext>
            </a:extLst>
          </p:cNvPr>
          <p:cNvSpPr txBox="1"/>
          <p:nvPr/>
        </p:nvSpPr>
        <p:spPr>
          <a:xfrm>
            <a:off x="3762849" y="2520322"/>
            <a:ext cx="3186878" cy="338554"/>
          </a:xfrm>
          <a:prstGeom prst="rect">
            <a:avLst/>
          </a:prstGeom>
          <a:noFill/>
        </p:spPr>
        <p:txBody>
          <a:bodyPr wrap="square" rtlCol="0">
            <a:spAutoFit/>
          </a:bodyPr>
          <a:lstStyle/>
          <a:p>
            <a:r>
              <a:rPr kumimoji="1" lang="ja-JP" altLang="en-US" sz="1600" dirty="0"/>
              <a:t>行政、教育、防災等で活用可能</a:t>
            </a:r>
          </a:p>
        </p:txBody>
      </p:sp>
      <p:sp>
        <p:nvSpPr>
          <p:cNvPr id="54" name="テキスト ボックス 53">
            <a:extLst>
              <a:ext uri="{FF2B5EF4-FFF2-40B4-BE49-F238E27FC236}">
                <a16:creationId xmlns:a16="http://schemas.microsoft.com/office/drawing/2014/main" id="{7188B96E-E56A-4F10-A6A7-A376DCB7178E}"/>
              </a:ext>
            </a:extLst>
          </p:cNvPr>
          <p:cNvSpPr txBox="1"/>
          <p:nvPr/>
        </p:nvSpPr>
        <p:spPr>
          <a:xfrm>
            <a:off x="3787448" y="1957807"/>
            <a:ext cx="2217274" cy="338554"/>
          </a:xfrm>
          <a:prstGeom prst="rect">
            <a:avLst/>
          </a:prstGeom>
          <a:noFill/>
        </p:spPr>
        <p:txBody>
          <a:bodyPr wrap="none" rtlCol="0">
            <a:spAutoFit/>
          </a:bodyPr>
          <a:lstStyle/>
          <a:p>
            <a:r>
              <a:rPr kumimoji="1" lang="ja-JP" altLang="en-US" sz="1600" dirty="0"/>
              <a:t>カタログ、統一</a:t>
            </a:r>
            <a:r>
              <a:rPr kumimoji="1" lang="en-US" altLang="ja-JP" sz="1600" dirty="0"/>
              <a:t>web</a:t>
            </a:r>
            <a:r>
              <a:rPr kumimoji="1" lang="ja-JP" altLang="en-US" sz="1600" dirty="0"/>
              <a:t>等</a:t>
            </a:r>
          </a:p>
        </p:txBody>
      </p:sp>
      <p:sp>
        <p:nvSpPr>
          <p:cNvPr id="56" name="テキスト ボックス 55">
            <a:extLst>
              <a:ext uri="{FF2B5EF4-FFF2-40B4-BE49-F238E27FC236}">
                <a16:creationId xmlns:a16="http://schemas.microsoft.com/office/drawing/2014/main" id="{D163230A-496A-4F75-966E-B525284AE2A2}"/>
              </a:ext>
            </a:extLst>
          </p:cNvPr>
          <p:cNvSpPr txBox="1"/>
          <p:nvPr/>
        </p:nvSpPr>
        <p:spPr>
          <a:xfrm>
            <a:off x="10472865" y="2506444"/>
            <a:ext cx="1620957" cy="338554"/>
          </a:xfrm>
          <a:prstGeom prst="rect">
            <a:avLst/>
          </a:prstGeom>
          <a:noFill/>
        </p:spPr>
        <p:txBody>
          <a:bodyPr wrap="none" rtlCol="0">
            <a:spAutoFit/>
          </a:bodyPr>
          <a:lstStyle/>
          <a:p>
            <a:r>
              <a:rPr kumimoji="1" lang="ja-JP" altLang="en-US" sz="1600" dirty="0"/>
              <a:t>デジタルツイン</a:t>
            </a:r>
          </a:p>
        </p:txBody>
      </p:sp>
      <p:sp>
        <p:nvSpPr>
          <p:cNvPr id="60" name="正方形/長方形 59">
            <a:extLst>
              <a:ext uri="{FF2B5EF4-FFF2-40B4-BE49-F238E27FC236}">
                <a16:creationId xmlns:a16="http://schemas.microsoft.com/office/drawing/2014/main" id="{1E3C2DED-4A9E-421D-A16B-014281ED2AD3}"/>
              </a:ext>
            </a:extLst>
          </p:cNvPr>
          <p:cNvSpPr/>
          <p:nvPr/>
        </p:nvSpPr>
        <p:spPr>
          <a:xfrm>
            <a:off x="356728" y="5019894"/>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土地、地理空間</a:t>
            </a:r>
          </a:p>
        </p:txBody>
      </p:sp>
      <p:sp>
        <p:nvSpPr>
          <p:cNvPr id="61" name="正方形/長方形 60">
            <a:extLst>
              <a:ext uri="{FF2B5EF4-FFF2-40B4-BE49-F238E27FC236}">
                <a16:creationId xmlns:a16="http://schemas.microsoft.com/office/drawing/2014/main" id="{171BD2F1-857A-433F-8F2B-40F76A912608}"/>
              </a:ext>
            </a:extLst>
          </p:cNvPr>
          <p:cNvSpPr/>
          <p:nvPr/>
        </p:nvSpPr>
        <p:spPr>
          <a:xfrm>
            <a:off x="356728" y="5620166"/>
            <a:ext cx="1647065" cy="5573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t>ベース</a:t>
            </a:r>
            <a:endParaRPr kumimoji="1" lang="en-US" altLang="ja-JP" sz="1600" dirty="0"/>
          </a:p>
          <a:p>
            <a:pPr algn="ctr"/>
            <a:r>
              <a:rPr kumimoji="1" lang="ja-JP" altLang="en-US" sz="1600" dirty="0"/>
              <a:t>レジストリ</a:t>
            </a:r>
          </a:p>
        </p:txBody>
      </p:sp>
      <p:sp>
        <p:nvSpPr>
          <p:cNvPr id="65" name="テキスト ボックス 64">
            <a:extLst>
              <a:ext uri="{FF2B5EF4-FFF2-40B4-BE49-F238E27FC236}">
                <a16:creationId xmlns:a16="http://schemas.microsoft.com/office/drawing/2014/main" id="{2574360E-B32A-464C-83D0-B8BF3205DC43}"/>
              </a:ext>
            </a:extLst>
          </p:cNvPr>
          <p:cNvSpPr txBox="1"/>
          <p:nvPr/>
        </p:nvSpPr>
        <p:spPr>
          <a:xfrm>
            <a:off x="1961353" y="4993746"/>
            <a:ext cx="1005403" cy="338554"/>
          </a:xfrm>
          <a:prstGeom prst="rect">
            <a:avLst/>
          </a:prstGeom>
          <a:noFill/>
        </p:spPr>
        <p:txBody>
          <a:bodyPr wrap="none" rtlCol="0">
            <a:spAutoFit/>
          </a:bodyPr>
          <a:lstStyle/>
          <a:p>
            <a:r>
              <a:rPr kumimoji="1" lang="ja-JP" altLang="en-US" sz="1600" dirty="0"/>
              <a:t>アドレス</a:t>
            </a:r>
          </a:p>
        </p:txBody>
      </p:sp>
      <p:cxnSp>
        <p:nvCxnSpPr>
          <p:cNvPr id="66" name="直線矢印コネクタ 65">
            <a:extLst>
              <a:ext uri="{FF2B5EF4-FFF2-40B4-BE49-F238E27FC236}">
                <a16:creationId xmlns:a16="http://schemas.microsoft.com/office/drawing/2014/main" id="{E6F72405-CD6F-4C13-B080-DFF11D223A74}"/>
              </a:ext>
            </a:extLst>
          </p:cNvPr>
          <p:cNvCxnSpPr/>
          <p:nvPr/>
        </p:nvCxnSpPr>
        <p:spPr>
          <a:xfrm>
            <a:off x="2000560" y="5311610"/>
            <a:ext cx="18200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25635FCA-3864-4103-9277-E7B1AEB8139E}"/>
              </a:ext>
            </a:extLst>
          </p:cNvPr>
          <p:cNvCxnSpPr>
            <a:cxnSpLocks/>
          </p:cNvCxnSpPr>
          <p:nvPr/>
        </p:nvCxnSpPr>
        <p:spPr>
          <a:xfrm>
            <a:off x="3775531" y="5311610"/>
            <a:ext cx="669733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A990528A-28E9-43A8-84EF-1D7B38EF596D}"/>
              </a:ext>
            </a:extLst>
          </p:cNvPr>
          <p:cNvSpPr txBox="1"/>
          <p:nvPr/>
        </p:nvSpPr>
        <p:spPr>
          <a:xfrm>
            <a:off x="3848957" y="4982632"/>
            <a:ext cx="1627369" cy="338554"/>
          </a:xfrm>
          <a:prstGeom prst="rect">
            <a:avLst/>
          </a:prstGeom>
          <a:noFill/>
        </p:spPr>
        <p:txBody>
          <a:bodyPr wrap="none" rtlCol="0">
            <a:spAutoFit/>
          </a:bodyPr>
          <a:lstStyle/>
          <a:p>
            <a:r>
              <a:rPr kumimoji="1" lang="ja-JP" altLang="en-US" sz="1600" dirty="0"/>
              <a:t>不動産</a:t>
            </a:r>
            <a:r>
              <a:rPr kumimoji="1" lang="en-US" altLang="ja-JP" sz="1600" dirty="0"/>
              <a:t>ID</a:t>
            </a:r>
            <a:r>
              <a:rPr kumimoji="1" lang="ja-JP" altLang="en-US" sz="1600" dirty="0"/>
              <a:t>の検討</a:t>
            </a:r>
          </a:p>
        </p:txBody>
      </p:sp>
      <p:cxnSp>
        <p:nvCxnSpPr>
          <p:cNvPr id="70" name="直線矢印コネクタ 69">
            <a:extLst>
              <a:ext uri="{FF2B5EF4-FFF2-40B4-BE49-F238E27FC236}">
                <a16:creationId xmlns:a16="http://schemas.microsoft.com/office/drawing/2014/main" id="{182E8B49-3F4E-45A9-9A4D-B23E6BCE3D39}"/>
              </a:ext>
            </a:extLst>
          </p:cNvPr>
          <p:cNvCxnSpPr>
            <a:cxnSpLocks/>
          </p:cNvCxnSpPr>
          <p:nvPr/>
        </p:nvCxnSpPr>
        <p:spPr>
          <a:xfrm>
            <a:off x="10492345" y="5297860"/>
            <a:ext cx="95701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7453C3E-5BCE-4F6F-ACBA-25ED20D613D8}"/>
              </a:ext>
            </a:extLst>
          </p:cNvPr>
          <p:cNvCxnSpPr>
            <a:cxnSpLocks/>
          </p:cNvCxnSpPr>
          <p:nvPr/>
        </p:nvCxnSpPr>
        <p:spPr>
          <a:xfrm>
            <a:off x="2001707" y="5902464"/>
            <a:ext cx="94476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テキスト ボックス 73">
            <a:extLst>
              <a:ext uri="{FF2B5EF4-FFF2-40B4-BE49-F238E27FC236}">
                <a16:creationId xmlns:a16="http://schemas.microsoft.com/office/drawing/2014/main" id="{AE65BDAA-A69A-435D-991D-838A55134074}"/>
              </a:ext>
            </a:extLst>
          </p:cNvPr>
          <p:cNvSpPr txBox="1"/>
          <p:nvPr/>
        </p:nvSpPr>
        <p:spPr>
          <a:xfrm>
            <a:off x="1961353" y="5549671"/>
            <a:ext cx="1826141" cy="338554"/>
          </a:xfrm>
          <a:prstGeom prst="rect">
            <a:avLst/>
          </a:prstGeom>
          <a:noFill/>
        </p:spPr>
        <p:txBody>
          <a:bodyPr wrap="none" rtlCol="0">
            <a:spAutoFit/>
          </a:bodyPr>
          <a:lstStyle/>
          <a:p>
            <a:r>
              <a:rPr kumimoji="1" lang="ja-JP" altLang="en-US" sz="1600" dirty="0"/>
              <a:t>法人、町字、制度</a:t>
            </a:r>
          </a:p>
        </p:txBody>
      </p:sp>
      <p:sp>
        <p:nvSpPr>
          <p:cNvPr id="75" name="テキスト ボックス 74">
            <a:extLst>
              <a:ext uri="{FF2B5EF4-FFF2-40B4-BE49-F238E27FC236}">
                <a16:creationId xmlns:a16="http://schemas.microsoft.com/office/drawing/2014/main" id="{8FEDF54A-391D-48DD-8A69-B8324E9CE98B}"/>
              </a:ext>
            </a:extLst>
          </p:cNvPr>
          <p:cNvSpPr txBox="1"/>
          <p:nvPr/>
        </p:nvSpPr>
        <p:spPr>
          <a:xfrm>
            <a:off x="3835802" y="5549671"/>
            <a:ext cx="2236510" cy="338554"/>
          </a:xfrm>
          <a:prstGeom prst="rect">
            <a:avLst/>
          </a:prstGeom>
          <a:noFill/>
        </p:spPr>
        <p:txBody>
          <a:bodyPr wrap="none" rtlCol="0">
            <a:spAutoFit/>
          </a:bodyPr>
          <a:lstStyle/>
          <a:p>
            <a:r>
              <a:rPr kumimoji="1" lang="ja-JP" altLang="en-US" sz="1600" dirty="0"/>
              <a:t>イベント、施設・・・</a:t>
            </a:r>
          </a:p>
        </p:txBody>
      </p:sp>
      <p:sp>
        <p:nvSpPr>
          <p:cNvPr id="76" name="テキスト ボックス 75">
            <a:extLst>
              <a:ext uri="{FF2B5EF4-FFF2-40B4-BE49-F238E27FC236}">
                <a16:creationId xmlns:a16="http://schemas.microsoft.com/office/drawing/2014/main" id="{AB09AD12-2D51-4136-9F32-09DF17B67C2D}"/>
              </a:ext>
            </a:extLst>
          </p:cNvPr>
          <p:cNvSpPr txBox="1"/>
          <p:nvPr/>
        </p:nvSpPr>
        <p:spPr>
          <a:xfrm>
            <a:off x="7173170" y="5549671"/>
            <a:ext cx="595035" cy="338554"/>
          </a:xfrm>
          <a:prstGeom prst="rect">
            <a:avLst/>
          </a:prstGeom>
          <a:noFill/>
        </p:spPr>
        <p:txBody>
          <a:bodyPr wrap="none" rtlCol="0">
            <a:spAutoFit/>
          </a:bodyPr>
          <a:lstStyle/>
          <a:p>
            <a:r>
              <a:rPr kumimoji="1" lang="ja-JP" altLang="en-US" sz="1600" dirty="0"/>
              <a:t>拡張</a:t>
            </a:r>
          </a:p>
        </p:txBody>
      </p:sp>
      <p:cxnSp>
        <p:nvCxnSpPr>
          <p:cNvPr id="3" name="直線矢印コネクタ 2">
            <a:extLst>
              <a:ext uri="{FF2B5EF4-FFF2-40B4-BE49-F238E27FC236}">
                <a16:creationId xmlns:a16="http://schemas.microsoft.com/office/drawing/2014/main" id="{E3D5324E-03B0-4AE0-B497-D8D5507552BF}"/>
              </a:ext>
            </a:extLst>
          </p:cNvPr>
          <p:cNvCxnSpPr>
            <a:cxnSpLocks/>
          </p:cNvCxnSpPr>
          <p:nvPr/>
        </p:nvCxnSpPr>
        <p:spPr>
          <a:xfrm flipV="1">
            <a:off x="3518854" y="2878794"/>
            <a:ext cx="285835" cy="90339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線矢印コネクタ 61">
            <a:extLst>
              <a:ext uri="{FF2B5EF4-FFF2-40B4-BE49-F238E27FC236}">
                <a16:creationId xmlns:a16="http://schemas.microsoft.com/office/drawing/2014/main" id="{A5CA5D7B-364E-4A4B-A1DC-A19BD22D24B0}"/>
              </a:ext>
            </a:extLst>
          </p:cNvPr>
          <p:cNvCxnSpPr>
            <a:cxnSpLocks/>
          </p:cNvCxnSpPr>
          <p:nvPr/>
        </p:nvCxnSpPr>
        <p:spPr>
          <a:xfrm flipV="1">
            <a:off x="3518854" y="2312863"/>
            <a:ext cx="285835" cy="146932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7366B8D-F818-44AA-97ED-80EC80CFD297}"/>
              </a:ext>
            </a:extLst>
          </p:cNvPr>
          <p:cNvCxnSpPr>
            <a:cxnSpLocks/>
          </p:cNvCxnSpPr>
          <p:nvPr/>
        </p:nvCxnSpPr>
        <p:spPr>
          <a:xfrm>
            <a:off x="6705976" y="2876206"/>
            <a:ext cx="428313" cy="2998921"/>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1" name="タイトル 80">
            <a:extLst>
              <a:ext uri="{FF2B5EF4-FFF2-40B4-BE49-F238E27FC236}">
                <a16:creationId xmlns:a16="http://schemas.microsoft.com/office/drawing/2014/main" id="{74D3AF9E-88C9-42A3-9F1E-EFE0AB9FFA17}"/>
              </a:ext>
            </a:extLst>
          </p:cNvPr>
          <p:cNvSpPr>
            <a:spLocks noGrp="1"/>
          </p:cNvSpPr>
          <p:nvPr>
            <p:ph type="title"/>
          </p:nvPr>
        </p:nvSpPr>
        <p:spPr/>
        <p:txBody>
          <a:bodyPr/>
          <a:lstStyle/>
          <a:p>
            <a:r>
              <a:rPr lang="ja-JP" altLang="en-US" dirty="0"/>
              <a:t>スケジュール</a:t>
            </a:r>
          </a:p>
        </p:txBody>
      </p:sp>
      <p:sp>
        <p:nvSpPr>
          <p:cNvPr id="2" name="スライド番号プレースホルダー 1">
            <a:extLst>
              <a:ext uri="{FF2B5EF4-FFF2-40B4-BE49-F238E27FC236}">
                <a16:creationId xmlns:a16="http://schemas.microsoft.com/office/drawing/2014/main" id="{EE6873CD-E259-4CE9-97AD-311C4674BA21}"/>
              </a:ext>
            </a:extLst>
          </p:cNvPr>
          <p:cNvSpPr>
            <a:spLocks noGrp="1"/>
          </p:cNvSpPr>
          <p:nvPr>
            <p:ph type="sldNum" sz="quarter" idx="4"/>
          </p:nvPr>
        </p:nvSpPr>
        <p:spPr/>
        <p:txBody>
          <a:bodyPr/>
          <a:lstStyle/>
          <a:p>
            <a:fld id="{DFD4F317-19D0-4848-B5EB-5B174DBE8CF9}" type="slidenum">
              <a:rPr lang="ja-JP" altLang="en-US" smtClean="0"/>
              <a:pPr/>
              <a:t>63</a:t>
            </a:fld>
            <a:endParaRPr lang="ja-JP" altLang="en-US"/>
          </a:p>
        </p:txBody>
      </p:sp>
      <p:cxnSp>
        <p:nvCxnSpPr>
          <p:cNvPr id="73" name="直線矢印コネクタ 72">
            <a:extLst>
              <a:ext uri="{FF2B5EF4-FFF2-40B4-BE49-F238E27FC236}">
                <a16:creationId xmlns:a16="http://schemas.microsoft.com/office/drawing/2014/main" id="{750CC43B-6A82-4DEC-8385-315A61D57B39}"/>
              </a:ext>
            </a:extLst>
          </p:cNvPr>
          <p:cNvCxnSpPr>
            <a:cxnSpLocks/>
          </p:cNvCxnSpPr>
          <p:nvPr/>
        </p:nvCxnSpPr>
        <p:spPr>
          <a:xfrm flipV="1">
            <a:off x="3518854" y="3480482"/>
            <a:ext cx="305029" cy="301709"/>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77" name="テキスト ボックス 76">
            <a:extLst>
              <a:ext uri="{FF2B5EF4-FFF2-40B4-BE49-F238E27FC236}">
                <a16:creationId xmlns:a16="http://schemas.microsoft.com/office/drawing/2014/main" id="{47C09CEB-CE09-46EE-89B8-895E3A1F7CC0}"/>
              </a:ext>
            </a:extLst>
          </p:cNvPr>
          <p:cNvSpPr txBox="1"/>
          <p:nvPr/>
        </p:nvSpPr>
        <p:spPr>
          <a:xfrm>
            <a:off x="7185086" y="4965605"/>
            <a:ext cx="2852063" cy="338554"/>
          </a:xfrm>
          <a:prstGeom prst="rect">
            <a:avLst/>
          </a:prstGeom>
          <a:noFill/>
        </p:spPr>
        <p:txBody>
          <a:bodyPr wrap="none" rtlCol="0">
            <a:spAutoFit/>
          </a:bodyPr>
          <a:lstStyle/>
          <a:p>
            <a:r>
              <a:rPr kumimoji="1" lang="ja-JP" altLang="en-US" sz="1600" dirty="0"/>
              <a:t>データモデルも合わせて検討</a:t>
            </a:r>
          </a:p>
        </p:txBody>
      </p:sp>
      <p:cxnSp>
        <p:nvCxnSpPr>
          <p:cNvPr id="78" name="直線矢印コネクタ 77">
            <a:extLst>
              <a:ext uri="{FF2B5EF4-FFF2-40B4-BE49-F238E27FC236}">
                <a16:creationId xmlns:a16="http://schemas.microsoft.com/office/drawing/2014/main" id="{2AC2DE9D-F158-4AB3-89AC-D2DA624B199D}"/>
              </a:ext>
            </a:extLst>
          </p:cNvPr>
          <p:cNvCxnSpPr>
            <a:cxnSpLocks/>
          </p:cNvCxnSpPr>
          <p:nvPr/>
        </p:nvCxnSpPr>
        <p:spPr>
          <a:xfrm>
            <a:off x="6714911" y="2893212"/>
            <a:ext cx="445843" cy="2439088"/>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9590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1BF925D1-3BB3-4DFA-BC4F-90B3CCB5A0A4}"/>
              </a:ext>
            </a:extLst>
          </p:cNvPr>
          <p:cNvSpPr/>
          <p:nvPr/>
        </p:nvSpPr>
        <p:spPr>
          <a:xfrm>
            <a:off x="10006930" y="10733"/>
            <a:ext cx="2185070" cy="500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4" name="正方形/長方形 243">
            <a:extLst>
              <a:ext uri="{FF2B5EF4-FFF2-40B4-BE49-F238E27FC236}">
                <a16:creationId xmlns:a16="http://schemas.microsoft.com/office/drawing/2014/main" id="{869C767B-C294-4ADD-AA52-37E3414B00ED}"/>
              </a:ext>
            </a:extLst>
          </p:cNvPr>
          <p:cNvSpPr/>
          <p:nvPr/>
        </p:nvSpPr>
        <p:spPr>
          <a:xfrm>
            <a:off x="10885479" y="1856534"/>
            <a:ext cx="102136" cy="163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27CB0564-B101-4985-AFB2-8BE6DCCDD887}"/>
              </a:ext>
            </a:extLst>
          </p:cNvPr>
          <p:cNvSpPr/>
          <p:nvPr/>
        </p:nvSpPr>
        <p:spPr>
          <a:xfrm>
            <a:off x="1584726" y="1295570"/>
            <a:ext cx="869852" cy="35030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en-US" altLang="ja-JP" sz="1000" dirty="0"/>
              <a:t>GIF</a:t>
            </a:r>
          </a:p>
        </p:txBody>
      </p:sp>
      <p:sp>
        <p:nvSpPr>
          <p:cNvPr id="6" name="正方形/長方形 5">
            <a:extLst>
              <a:ext uri="{FF2B5EF4-FFF2-40B4-BE49-F238E27FC236}">
                <a16:creationId xmlns:a16="http://schemas.microsoft.com/office/drawing/2014/main" id="{E6159CA4-AD8A-4FE3-B9E9-DBAE422443D4}"/>
              </a:ext>
            </a:extLst>
          </p:cNvPr>
          <p:cNvSpPr/>
          <p:nvPr/>
        </p:nvSpPr>
        <p:spPr>
          <a:xfrm>
            <a:off x="1584726" y="2318643"/>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体制</a:t>
            </a:r>
          </a:p>
        </p:txBody>
      </p:sp>
      <p:sp>
        <p:nvSpPr>
          <p:cNvPr id="7" name="正方形/長方形 6">
            <a:extLst>
              <a:ext uri="{FF2B5EF4-FFF2-40B4-BE49-F238E27FC236}">
                <a16:creationId xmlns:a16="http://schemas.microsoft.com/office/drawing/2014/main" id="{18896780-E84F-4AA1-9A45-0A405231733E}"/>
              </a:ext>
            </a:extLst>
          </p:cNvPr>
          <p:cNvSpPr/>
          <p:nvPr/>
        </p:nvSpPr>
        <p:spPr>
          <a:xfrm>
            <a:off x="2540773" y="12955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コア語彙</a:t>
            </a:r>
          </a:p>
        </p:txBody>
      </p:sp>
      <p:sp>
        <p:nvSpPr>
          <p:cNvPr id="8" name="正方形/長方形 7">
            <a:extLst>
              <a:ext uri="{FF2B5EF4-FFF2-40B4-BE49-F238E27FC236}">
                <a16:creationId xmlns:a16="http://schemas.microsoft.com/office/drawing/2014/main" id="{3E7A9E40-D16C-4B60-86FF-75DCA3CE5D92}"/>
              </a:ext>
            </a:extLst>
          </p:cNvPr>
          <p:cNvSpPr/>
          <p:nvPr/>
        </p:nvSpPr>
        <p:spPr>
          <a:xfrm>
            <a:off x="2540773" y="231766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コアデータモデル</a:t>
            </a:r>
          </a:p>
        </p:txBody>
      </p:sp>
      <p:sp>
        <p:nvSpPr>
          <p:cNvPr id="9" name="正方形/長方形 8">
            <a:extLst>
              <a:ext uri="{FF2B5EF4-FFF2-40B4-BE49-F238E27FC236}">
                <a16:creationId xmlns:a16="http://schemas.microsoft.com/office/drawing/2014/main" id="{AE0FC79B-3A38-40D9-AE17-7F70359F2172}"/>
              </a:ext>
            </a:extLst>
          </p:cNvPr>
          <p:cNvSpPr/>
          <p:nvPr/>
        </p:nvSpPr>
        <p:spPr>
          <a:xfrm>
            <a:off x="3697460" y="1295570"/>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メタデータ（検索用）</a:t>
            </a:r>
          </a:p>
        </p:txBody>
      </p:sp>
      <p:sp>
        <p:nvSpPr>
          <p:cNvPr id="10" name="正方形/長方形 9">
            <a:extLst>
              <a:ext uri="{FF2B5EF4-FFF2-40B4-BE49-F238E27FC236}">
                <a16:creationId xmlns:a16="http://schemas.microsoft.com/office/drawing/2014/main" id="{C8DA26C9-9978-40F5-A1D9-104C9FA682DF}"/>
              </a:ext>
            </a:extLst>
          </p:cNvPr>
          <p:cNvSpPr/>
          <p:nvPr/>
        </p:nvSpPr>
        <p:spPr>
          <a:xfrm>
            <a:off x="5477882" y="987470"/>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サービス</a:t>
            </a:r>
            <a:endParaRPr kumimoji="1" lang="en-US" altLang="ja-JP" sz="1000" dirty="0"/>
          </a:p>
          <a:p>
            <a:pPr algn="ctr"/>
            <a:r>
              <a:rPr kumimoji="1" lang="ja-JP" altLang="en-US" sz="1000" dirty="0"/>
              <a:t>カタログ</a:t>
            </a:r>
          </a:p>
        </p:txBody>
      </p:sp>
      <p:sp>
        <p:nvSpPr>
          <p:cNvPr id="11" name="正方形/長方形 10">
            <a:extLst>
              <a:ext uri="{FF2B5EF4-FFF2-40B4-BE49-F238E27FC236}">
                <a16:creationId xmlns:a16="http://schemas.microsoft.com/office/drawing/2014/main" id="{6EED4BEF-F999-4ED0-8354-E6B1979510E2}"/>
              </a:ext>
            </a:extLst>
          </p:cNvPr>
          <p:cNvSpPr/>
          <p:nvPr/>
        </p:nvSpPr>
        <p:spPr>
          <a:xfrm>
            <a:off x="798730" y="6064251"/>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データ品質</a:t>
            </a:r>
          </a:p>
        </p:txBody>
      </p:sp>
      <p:sp>
        <p:nvSpPr>
          <p:cNvPr id="12" name="正方形/長方形 11">
            <a:extLst>
              <a:ext uri="{FF2B5EF4-FFF2-40B4-BE49-F238E27FC236}">
                <a16:creationId xmlns:a16="http://schemas.microsoft.com/office/drawing/2014/main" id="{F7FFC768-0E78-41DA-8790-DADBACC0381E}"/>
              </a:ext>
            </a:extLst>
          </p:cNvPr>
          <p:cNvSpPr/>
          <p:nvPr/>
        </p:nvSpPr>
        <p:spPr>
          <a:xfrm>
            <a:off x="4577593" y="737084"/>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コード一覧</a:t>
            </a:r>
            <a:endParaRPr kumimoji="1" lang="en-US" altLang="ja-JP" sz="1000" dirty="0"/>
          </a:p>
          <a:p>
            <a:pPr algn="ctr"/>
            <a:r>
              <a:rPr kumimoji="1" lang="ja-JP" altLang="en-US" sz="1000" dirty="0"/>
              <a:t>統制語彙</a:t>
            </a:r>
          </a:p>
        </p:txBody>
      </p:sp>
      <p:sp>
        <p:nvSpPr>
          <p:cNvPr id="13" name="正方形/長方形 12">
            <a:extLst>
              <a:ext uri="{FF2B5EF4-FFF2-40B4-BE49-F238E27FC236}">
                <a16:creationId xmlns:a16="http://schemas.microsoft.com/office/drawing/2014/main" id="{46425DF6-06BA-48BD-94D0-3D8F55CECE50}"/>
              </a:ext>
            </a:extLst>
          </p:cNvPr>
          <p:cNvSpPr/>
          <p:nvPr/>
        </p:nvSpPr>
        <p:spPr>
          <a:xfrm>
            <a:off x="3697459" y="445352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スマート</a:t>
            </a:r>
            <a:endParaRPr kumimoji="1" lang="en-US" altLang="ja-JP" sz="1000" dirty="0"/>
          </a:p>
          <a:p>
            <a:pPr algn="ctr"/>
            <a:r>
              <a:rPr kumimoji="1" lang="ja-JP" altLang="en-US" sz="1000" dirty="0"/>
              <a:t>シティ</a:t>
            </a:r>
          </a:p>
        </p:txBody>
      </p:sp>
      <p:sp>
        <p:nvSpPr>
          <p:cNvPr id="14" name="正方形/長方形 13">
            <a:extLst>
              <a:ext uri="{FF2B5EF4-FFF2-40B4-BE49-F238E27FC236}">
                <a16:creationId xmlns:a16="http://schemas.microsoft.com/office/drawing/2014/main" id="{99DE55BB-2FF9-4DB2-A899-FC81A8F8CBA9}"/>
              </a:ext>
            </a:extLst>
          </p:cNvPr>
          <p:cNvSpPr/>
          <p:nvPr/>
        </p:nvSpPr>
        <p:spPr>
          <a:xfrm>
            <a:off x="3697460" y="4888892"/>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防災</a:t>
            </a:r>
          </a:p>
        </p:txBody>
      </p:sp>
      <p:sp>
        <p:nvSpPr>
          <p:cNvPr id="15" name="正方形/長方形 14">
            <a:extLst>
              <a:ext uri="{FF2B5EF4-FFF2-40B4-BE49-F238E27FC236}">
                <a16:creationId xmlns:a16="http://schemas.microsoft.com/office/drawing/2014/main" id="{2B8D9523-40A7-4D8D-9CA8-7369C00F8899}"/>
              </a:ext>
            </a:extLst>
          </p:cNvPr>
          <p:cNvSpPr/>
          <p:nvPr/>
        </p:nvSpPr>
        <p:spPr>
          <a:xfrm>
            <a:off x="3697460" y="5530318"/>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教育</a:t>
            </a:r>
          </a:p>
        </p:txBody>
      </p:sp>
      <p:sp>
        <p:nvSpPr>
          <p:cNvPr id="16" name="正方形/長方形 15">
            <a:extLst>
              <a:ext uri="{FF2B5EF4-FFF2-40B4-BE49-F238E27FC236}">
                <a16:creationId xmlns:a16="http://schemas.microsoft.com/office/drawing/2014/main" id="{0E2323E3-0FD6-4020-AF3B-9820EB9F49DA}"/>
              </a:ext>
            </a:extLst>
          </p:cNvPr>
          <p:cNvSpPr/>
          <p:nvPr/>
        </p:nvSpPr>
        <p:spPr>
          <a:xfrm>
            <a:off x="3697460" y="3082212"/>
            <a:ext cx="869852" cy="350303"/>
          </a:xfrm>
          <a:prstGeom prst="rect">
            <a:avLst/>
          </a:prstGeom>
          <a:solidFill>
            <a:schemeClr val="bg1"/>
          </a:solidFill>
          <a:ln>
            <a:solidFill>
              <a:srgbClr val="0066FF"/>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行政</a:t>
            </a:r>
          </a:p>
        </p:txBody>
      </p:sp>
      <p:sp>
        <p:nvSpPr>
          <p:cNvPr id="19" name="正方形/長方形 18">
            <a:extLst>
              <a:ext uri="{FF2B5EF4-FFF2-40B4-BE49-F238E27FC236}">
                <a16:creationId xmlns:a16="http://schemas.microsoft.com/office/drawing/2014/main" id="{0D8450CF-18BE-471A-A178-29740E96303D}"/>
              </a:ext>
            </a:extLst>
          </p:cNvPr>
          <p:cNvSpPr/>
          <p:nvPr/>
        </p:nvSpPr>
        <p:spPr>
          <a:xfrm>
            <a:off x="3697459" y="2331456"/>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IMI</a:t>
            </a:r>
            <a:r>
              <a:rPr kumimoji="1" lang="ja-JP" altLang="en-US" sz="1000" dirty="0"/>
              <a:t>ツール</a:t>
            </a:r>
          </a:p>
        </p:txBody>
      </p:sp>
      <p:sp>
        <p:nvSpPr>
          <p:cNvPr id="20" name="正方形/長方形 19">
            <a:extLst>
              <a:ext uri="{FF2B5EF4-FFF2-40B4-BE49-F238E27FC236}">
                <a16:creationId xmlns:a16="http://schemas.microsoft.com/office/drawing/2014/main" id="{93998BD6-D722-4C7F-BDF7-73849AB5FCAA}"/>
              </a:ext>
            </a:extLst>
          </p:cNvPr>
          <p:cNvSpPr/>
          <p:nvPr/>
        </p:nvSpPr>
        <p:spPr>
          <a:xfrm>
            <a:off x="798730" y="1295570"/>
            <a:ext cx="702137"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アーキテクチャ</a:t>
            </a:r>
          </a:p>
        </p:txBody>
      </p:sp>
      <p:cxnSp>
        <p:nvCxnSpPr>
          <p:cNvPr id="21" name="直線コネクタ 20">
            <a:extLst>
              <a:ext uri="{FF2B5EF4-FFF2-40B4-BE49-F238E27FC236}">
                <a16:creationId xmlns:a16="http://schemas.microsoft.com/office/drawing/2014/main" id="{128C63C3-718D-473D-A957-238D149172F9}"/>
              </a:ext>
            </a:extLst>
          </p:cNvPr>
          <p:cNvCxnSpPr>
            <a:cxnSpLocks/>
            <a:stCxn id="5" idx="2"/>
            <a:endCxn id="6" idx="0"/>
          </p:cNvCxnSpPr>
          <p:nvPr/>
        </p:nvCxnSpPr>
        <p:spPr>
          <a:xfrm>
            <a:off x="2019652" y="1645873"/>
            <a:ext cx="0" cy="672770"/>
          </a:xfrm>
          <a:prstGeom prst="line">
            <a:avLst/>
          </a:prstGeom>
        </p:spPr>
        <p:style>
          <a:lnRef idx="2">
            <a:schemeClr val="dk1"/>
          </a:lnRef>
          <a:fillRef idx="1">
            <a:schemeClr val="lt1"/>
          </a:fillRef>
          <a:effectRef idx="0">
            <a:schemeClr val="dk1"/>
          </a:effectRef>
          <a:fontRef idx="minor">
            <a:schemeClr val="dk1"/>
          </a:fontRef>
        </p:style>
      </p:cxnSp>
      <p:cxnSp>
        <p:nvCxnSpPr>
          <p:cNvPr id="22" name="直線コネクタ 21">
            <a:extLst>
              <a:ext uri="{FF2B5EF4-FFF2-40B4-BE49-F238E27FC236}">
                <a16:creationId xmlns:a16="http://schemas.microsoft.com/office/drawing/2014/main" id="{0C60497A-19B6-4D60-9B33-B11BD2426434}"/>
              </a:ext>
            </a:extLst>
          </p:cNvPr>
          <p:cNvCxnSpPr>
            <a:cxnSpLocks/>
            <a:stCxn id="5" idx="3"/>
            <a:endCxn id="7" idx="1"/>
          </p:cNvCxnSpPr>
          <p:nvPr/>
        </p:nvCxnSpPr>
        <p:spPr>
          <a:xfrm>
            <a:off x="2454578" y="1470722"/>
            <a:ext cx="86195" cy="0"/>
          </a:xfrm>
          <a:prstGeom prst="line">
            <a:avLst/>
          </a:prstGeom>
        </p:spPr>
        <p:style>
          <a:lnRef idx="2">
            <a:schemeClr val="dk1"/>
          </a:lnRef>
          <a:fillRef idx="1">
            <a:schemeClr val="lt1"/>
          </a:fillRef>
          <a:effectRef idx="0">
            <a:schemeClr val="dk1"/>
          </a:effectRef>
          <a:fontRef idx="minor">
            <a:schemeClr val="dk1"/>
          </a:fontRef>
        </p:style>
      </p:cxnSp>
      <p:cxnSp>
        <p:nvCxnSpPr>
          <p:cNvPr id="23" name="直線コネクタ 22">
            <a:extLst>
              <a:ext uri="{FF2B5EF4-FFF2-40B4-BE49-F238E27FC236}">
                <a16:creationId xmlns:a16="http://schemas.microsoft.com/office/drawing/2014/main" id="{DD12AF91-B9C8-4343-A1F7-83720B30509E}"/>
              </a:ext>
            </a:extLst>
          </p:cNvPr>
          <p:cNvCxnSpPr>
            <a:cxnSpLocks/>
            <a:stCxn id="7" idx="2"/>
            <a:endCxn id="8" idx="0"/>
          </p:cNvCxnSpPr>
          <p:nvPr/>
        </p:nvCxnSpPr>
        <p:spPr>
          <a:xfrm>
            <a:off x="2975699" y="1645873"/>
            <a:ext cx="0" cy="671791"/>
          </a:xfrm>
          <a:prstGeom prst="line">
            <a:avLst/>
          </a:prstGeom>
        </p:spPr>
        <p:style>
          <a:lnRef idx="2">
            <a:schemeClr val="dk1"/>
          </a:lnRef>
          <a:fillRef idx="1">
            <a:schemeClr val="lt1"/>
          </a:fillRef>
          <a:effectRef idx="0">
            <a:schemeClr val="dk1"/>
          </a:effectRef>
          <a:fontRef idx="minor">
            <a:schemeClr val="dk1"/>
          </a:fontRef>
        </p:style>
      </p:cxnSp>
      <p:cxnSp>
        <p:nvCxnSpPr>
          <p:cNvPr id="24" name="コネクタ: カギ線 23">
            <a:extLst>
              <a:ext uri="{FF2B5EF4-FFF2-40B4-BE49-F238E27FC236}">
                <a16:creationId xmlns:a16="http://schemas.microsoft.com/office/drawing/2014/main" id="{63475CBB-01AB-4C74-B5C7-3F48F7AC23F7}"/>
              </a:ext>
            </a:extLst>
          </p:cNvPr>
          <p:cNvCxnSpPr>
            <a:cxnSpLocks/>
            <a:stCxn id="8" idx="2"/>
            <a:endCxn id="16" idx="1"/>
          </p:cNvCxnSpPr>
          <p:nvPr/>
        </p:nvCxnSpPr>
        <p:spPr>
          <a:xfrm rot="16200000" flipH="1">
            <a:off x="3041881" y="2601784"/>
            <a:ext cx="58939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5" name="コネクタ: カギ線 24">
            <a:extLst>
              <a:ext uri="{FF2B5EF4-FFF2-40B4-BE49-F238E27FC236}">
                <a16:creationId xmlns:a16="http://schemas.microsoft.com/office/drawing/2014/main" id="{C7AC1712-D3AA-4416-9D49-B7C5DD239F75}"/>
              </a:ext>
            </a:extLst>
          </p:cNvPr>
          <p:cNvCxnSpPr>
            <a:cxnSpLocks/>
            <a:stCxn id="8" idx="2"/>
            <a:endCxn id="13" idx="1"/>
          </p:cNvCxnSpPr>
          <p:nvPr/>
        </p:nvCxnSpPr>
        <p:spPr>
          <a:xfrm rot="16200000" flipH="1">
            <a:off x="2356223" y="3287443"/>
            <a:ext cx="1960713" cy="721760"/>
          </a:xfrm>
          <a:prstGeom prst="bentConnector2">
            <a:avLst/>
          </a:prstGeom>
        </p:spPr>
        <p:style>
          <a:lnRef idx="2">
            <a:schemeClr val="dk1"/>
          </a:lnRef>
          <a:fillRef idx="1">
            <a:schemeClr val="lt1"/>
          </a:fillRef>
          <a:effectRef idx="0">
            <a:schemeClr val="dk1"/>
          </a:effectRef>
          <a:fontRef idx="minor">
            <a:schemeClr val="dk1"/>
          </a:fontRef>
        </p:style>
      </p:cxnSp>
      <p:cxnSp>
        <p:nvCxnSpPr>
          <p:cNvPr id="26" name="コネクタ: カギ線 25">
            <a:extLst>
              <a:ext uri="{FF2B5EF4-FFF2-40B4-BE49-F238E27FC236}">
                <a16:creationId xmlns:a16="http://schemas.microsoft.com/office/drawing/2014/main" id="{5E1CF9B5-12A9-4C1C-B141-4924E30E29C1}"/>
              </a:ext>
            </a:extLst>
          </p:cNvPr>
          <p:cNvCxnSpPr>
            <a:cxnSpLocks/>
            <a:stCxn id="8" idx="2"/>
            <a:endCxn id="14" idx="1"/>
          </p:cNvCxnSpPr>
          <p:nvPr/>
        </p:nvCxnSpPr>
        <p:spPr>
          <a:xfrm rot="16200000" flipH="1">
            <a:off x="2138541" y="3505124"/>
            <a:ext cx="2396077"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7" name="コネクタ: カギ線 26">
            <a:extLst>
              <a:ext uri="{FF2B5EF4-FFF2-40B4-BE49-F238E27FC236}">
                <a16:creationId xmlns:a16="http://schemas.microsoft.com/office/drawing/2014/main" id="{9943781B-0E8C-49E8-A9B4-0948295D975C}"/>
              </a:ext>
            </a:extLst>
          </p:cNvPr>
          <p:cNvCxnSpPr>
            <a:cxnSpLocks/>
            <a:stCxn id="8" idx="2"/>
            <a:endCxn id="15" idx="1"/>
          </p:cNvCxnSpPr>
          <p:nvPr/>
        </p:nvCxnSpPr>
        <p:spPr>
          <a:xfrm rot="16200000" flipH="1">
            <a:off x="1817828" y="3825837"/>
            <a:ext cx="3037503"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28" name="直線コネクタ 27">
            <a:extLst>
              <a:ext uri="{FF2B5EF4-FFF2-40B4-BE49-F238E27FC236}">
                <a16:creationId xmlns:a16="http://schemas.microsoft.com/office/drawing/2014/main" id="{9A9107DD-DFB8-4F74-B807-896E892B3D44}"/>
              </a:ext>
            </a:extLst>
          </p:cNvPr>
          <p:cNvCxnSpPr>
            <a:cxnSpLocks/>
            <a:stCxn id="20" idx="3"/>
            <a:endCxn id="5" idx="1"/>
          </p:cNvCxnSpPr>
          <p:nvPr/>
        </p:nvCxnSpPr>
        <p:spPr>
          <a:xfrm>
            <a:off x="1500867" y="1470722"/>
            <a:ext cx="83859" cy="0"/>
          </a:xfrm>
          <a:prstGeom prst="line">
            <a:avLst/>
          </a:prstGeom>
        </p:spPr>
        <p:style>
          <a:lnRef idx="2">
            <a:schemeClr val="dk1"/>
          </a:lnRef>
          <a:fillRef idx="1">
            <a:schemeClr val="lt1"/>
          </a:fillRef>
          <a:effectRef idx="0">
            <a:schemeClr val="dk1"/>
          </a:effectRef>
          <a:fontRef idx="minor">
            <a:schemeClr val="dk1"/>
          </a:fontRef>
        </p:style>
      </p:cxnSp>
      <p:cxnSp>
        <p:nvCxnSpPr>
          <p:cNvPr id="29" name="コネクタ: カギ線 28">
            <a:extLst>
              <a:ext uri="{FF2B5EF4-FFF2-40B4-BE49-F238E27FC236}">
                <a16:creationId xmlns:a16="http://schemas.microsoft.com/office/drawing/2014/main" id="{311F515D-58F5-4954-8D8E-38E9BFC51846}"/>
              </a:ext>
            </a:extLst>
          </p:cNvPr>
          <p:cNvCxnSpPr>
            <a:cxnSpLocks/>
            <a:stCxn id="9" idx="0"/>
            <a:endCxn id="12" idx="1"/>
          </p:cNvCxnSpPr>
          <p:nvPr/>
        </p:nvCxnSpPr>
        <p:spPr>
          <a:xfrm rot="5400000" flipH="1" flipV="1">
            <a:off x="4163322" y="881300"/>
            <a:ext cx="383334" cy="445207"/>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0" name="コネクタ: カギ線 29">
            <a:extLst>
              <a:ext uri="{FF2B5EF4-FFF2-40B4-BE49-F238E27FC236}">
                <a16:creationId xmlns:a16="http://schemas.microsoft.com/office/drawing/2014/main" id="{08D5A0DF-2F58-4A91-84AA-4DE2226642F2}"/>
              </a:ext>
            </a:extLst>
          </p:cNvPr>
          <p:cNvCxnSpPr>
            <a:cxnSpLocks/>
            <a:stCxn id="9" idx="0"/>
            <a:endCxn id="10" idx="1"/>
          </p:cNvCxnSpPr>
          <p:nvPr/>
        </p:nvCxnSpPr>
        <p:spPr>
          <a:xfrm rot="5400000" flipH="1" flipV="1">
            <a:off x="4738660" y="556348"/>
            <a:ext cx="132948" cy="1345496"/>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cxnSp>
        <p:nvCxnSpPr>
          <p:cNvPr id="32" name="コネクタ: カギ線 31">
            <a:extLst>
              <a:ext uri="{FF2B5EF4-FFF2-40B4-BE49-F238E27FC236}">
                <a16:creationId xmlns:a16="http://schemas.microsoft.com/office/drawing/2014/main" id="{20CAE3E3-4175-40CB-A584-BBD21F62D6EA}"/>
              </a:ext>
            </a:extLst>
          </p:cNvPr>
          <p:cNvCxnSpPr>
            <a:cxnSpLocks/>
            <a:stCxn id="9" idx="3"/>
            <a:endCxn id="135" idx="1"/>
          </p:cNvCxnSpPr>
          <p:nvPr/>
        </p:nvCxnSpPr>
        <p:spPr>
          <a:xfrm flipV="1">
            <a:off x="4567312" y="1470721"/>
            <a:ext cx="6318167" cy="1"/>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コネクタ: カギ線 32">
            <a:extLst>
              <a:ext uri="{FF2B5EF4-FFF2-40B4-BE49-F238E27FC236}">
                <a16:creationId xmlns:a16="http://schemas.microsoft.com/office/drawing/2014/main" id="{BB817EE2-4947-4B8C-A99B-F143F4393DB2}"/>
              </a:ext>
            </a:extLst>
          </p:cNvPr>
          <p:cNvCxnSpPr>
            <a:cxnSpLocks/>
            <a:stCxn id="9" idx="3"/>
            <a:endCxn id="136" idx="1"/>
          </p:cNvCxnSpPr>
          <p:nvPr/>
        </p:nvCxnSpPr>
        <p:spPr>
          <a:xfrm>
            <a:off x="4567312" y="1470722"/>
            <a:ext cx="6318167" cy="39396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円柱 33">
            <a:extLst>
              <a:ext uri="{FF2B5EF4-FFF2-40B4-BE49-F238E27FC236}">
                <a16:creationId xmlns:a16="http://schemas.microsoft.com/office/drawing/2014/main" id="{4F5C4ED8-9DB3-441E-8769-838E04725701}"/>
              </a:ext>
            </a:extLst>
          </p:cNvPr>
          <p:cNvSpPr/>
          <p:nvPr/>
        </p:nvSpPr>
        <p:spPr>
          <a:xfrm>
            <a:off x="9629539" y="4933562"/>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アドレス</a:t>
            </a:r>
            <a:r>
              <a:rPr kumimoji="1" lang="en-US" altLang="ja-JP" sz="1000" dirty="0"/>
              <a:t>BR</a:t>
            </a:r>
            <a:endParaRPr kumimoji="1" lang="ja-JP" altLang="en-US" sz="1000" dirty="0"/>
          </a:p>
        </p:txBody>
      </p:sp>
      <p:sp>
        <p:nvSpPr>
          <p:cNvPr id="35" name="円柱 34">
            <a:extLst>
              <a:ext uri="{FF2B5EF4-FFF2-40B4-BE49-F238E27FC236}">
                <a16:creationId xmlns:a16="http://schemas.microsoft.com/office/drawing/2014/main" id="{8BD1AF9D-B344-458A-82CF-9FE5AF8ED04C}"/>
              </a:ext>
            </a:extLst>
          </p:cNvPr>
          <p:cNvSpPr/>
          <p:nvPr/>
        </p:nvSpPr>
        <p:spPr>
          <a:xfrm>
            <a:off x="9629539" y="5233355"/>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地図</a:t>
            </a:r>
            <a:r>
              <a:rPr kumimoji="1" lang="en-US" altLang="ja-JP" sz="1000" dirty="0"/>
              <a:t>BR</a:t>
            </a:r>
            <a:endParaRPr kumimoji="1" lang="ja-JP" altLang="en-US" sz="1000" dirty="0"/>
          </a:p>
        </p:txBody>
      </p:sp>
      <p:sp>
        <p:nvSpPr>
          <p:cNvPr id="36" name="円柱 35">
            <a:extLst>
              <a:ext uri="{FF2B5EF4-FFF2-40B4-BE49-F238E27FC236}">
                <a16:creationId xmlns:a16="http://schemas.microsoft.com/office/drawing/2014/main" id="{3AAA07CB-FFB4-43FC-843E-6ACA9AFE4AA4}"/>
              </a:ext>
            </a:extLst>
          </p:cNvPr>
          <p:cNvSpPr/>
          <p:nvPr/>
        </p:nvSpPr>
        <p:spPr>
          <a:xfrm>
            <a:off x="9629538" y="3962933"/>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事業所</a:t>
            </a:r>
            <a:r>
              <a:rPr kumimoji="1" lang="en-US" altLang="ja-JP" sz="1000" dirty="0"/>
              <a:t>BR</a:t>
            </a:r>
            <a:endParaRPr kumimoji="1" lang="ja-JP" altLang="en-US" sz="1000" dirty="0"/>
          </a:p>
        </p:txBody>
      </p:sp>
      <p:sp>
        <p:nvSpPr>
          <p:cNvPr id="37" name="円柱 36">
            <a:extLst>
              <a:ext uri="{FF2B5EF4-FFF2-40B4-BE49-F238E27FC236}">
                <a16:creationId xmlns:a16="http://schemas.microsoft.com/office/drawing/2014/main" id="{4CBA6C7B-3982-48A3-B893-06B9542FC028}"/>
              </a:ext>
            </a:extLst>
          </p:cNvPr>
          <p:cNvSpPr/>
          <p:nvPr/>
        </p:nvSpPr>
        <p:spPr>
          <a:xfrm>
            <a:off x="9629538" y="364366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法人</a:t>
            </a:r>
            <a:r>
              <a:rPr kumimoji="1" lang="en-US" altLang="ja-JP" sz="1000" dirty="0"/>
              <a:t>BR</a:t>
            </a:r>
            <a:endParaRPr kumimoji="1" lang="ja-JP" altLang="en-US" sz="1000" dirty="0"/>
          </a:p>
        </p:txBody>
      </p:sp>
      <p:sp>
        <p:nvSpPr>
          <p:cNvPr id="38" name="円柱 37">
            <a:extLst>
              <a:ext uri="{FF2B5EF4-FFF2-40B4-BE49-F238E27FC236}">
                <a16:creationId xmlns:a16="http://schemas.microsoft.com/office/drawing/2014/main" id="{2CB22C64-2732-4C7F-9A27-26E85126E21F}"/>
              </a:ext>
            </a:extLst>
          </p:cNvPr>
          <p:cNvSpPr/>
          <p:nvPr/>
        </p:nvSpPr>
        <p:spPr>
          <a:xfrm>
            <a:off x="9629538" y="2661753"/>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文字</a:t>
            </a:r>
            <a:r>
              <a:rPr kumimoji="1" lang="en-US" altLang="ja-JP" sz="1000" dirty="0"/>
              <a:t>BR</a:t>
            </a:r>
            <a:endParaRPr kumimoji="1" lang="ja-JP" altLang="en-US" sz="1000" dirty="0"/>
          </a:p>
        </p:txBody>
      </p:sp>
      <p:sp>
        <p:nvSpPr>
          <p:cNvPr id="39" name="円柱 38">
            <a:extLst>
              <a:ext uri="{FF2B5EF4-FFF2-40B4-BE49-F238E27FC236}">
                <a16:creationId xmlns:a16="http://schemas.microsoft.com/office/drawing/2014/main" id="{C88266E6-3D82-4D81-8F0C-E6CD6B518561}"/>
              </a:ext>
            </a:extLst>
          </p:cNvPr>
          <p:cNvSpPr/>
          <p:nvPr/>
        </p:nvSpPr>
        <p:spPr>
          <a:xfrm>
            <a:off x="9629539" y="4628417"/>
            <a:ext cx="869852" cy="268981"/>
          </a:xfrm>
          <a:prstGeom prst="can">
            <a:avLst/>
          </a:prstGeom>
          <a:solidFill>
            <a:schemeClr val="accent4">
              <a:lumMod val="20000"/>
              <a:lumOff val="80000"/>
            </a:schemeClr>
          </a:solidFill>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郵便番号</a:t>
            </a:r>
            <a:r>
              <a:rPr kumimoji="1" lang="en-US" altLang="ja-JP" sz="1000" dirty="0"/>
              <a:t>BR</a:t>
            </a:r>
            <a:endParaRPr kumimoji="1" lang="ja-JP" altLang="en-US" sz="1000" dirty="0"/>
          </a:p>
        </p:txBody>
      </p:sp>
      <p:sp>
        <p:nvSpPr>
          <p:cNvPr id="40" name="円柱 39">
            <a:extLst>
              <a:ext uri="{FF2B5EF4-FFF2-40B4-BE49-F238E27FC236}">
                <a16:creationId xmlns:a16="http://schemas.microsoft.com/office/drawing/2014/main" id="{568BA9D9-6FB7-4392-BF8E-6FB0A9824742}"/>
              </a:ext>
            </a:extLst>
          </p:cNvPr>
          <p:cNvSpPr/>
          <p:nvPr/>
        </p:nvSpPr>
        <p:spPr>
          <a:xfrm>
            <a:off x="9629538" y="298333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公共施設</a:t>
            </a:r>
            <a:r>
              <a:rPr kumimoji="1" lang="en-US" altLang="ja-JP" sz="1000" dirty="0"/>
              <a:t>BR</a:t>
            </a:r>
            <a:endParaRPr kumimoji="1" lang="ja-JP" altLang="en-US" sz="1000" dirty="0"/>
          </a:p>
        </p:txBody>
      </p:sp>
      <p:sp>
        <p:nvSpPr>
          <p:cNvPr id="41" name="円柱 40">
            <a:extLst>
              <a:ext uri="{FF2B5EF4-FFF2-40B4-BE49-F238E27FC236}">
                <a16:creationId xmlns:a16="http://schemas.microsoft.com/office/drawing/2014/main" id="{91C55DC3-3854-4BB2-BED8-C01A1EA0C83C}"/>
              </a:ext>
            </a:extLst>
          </p:cNvPr>
          <p:cNvSpPr/>
          <p:nvPr/>
        </p:nvSpPr>
        <p:spPr>
          <a:xfrm>
            <a:off x="9629538" y="3309956"/>
            <a:ext cx="869852" cy="268981"/>
          </a:xfrm>
          <a:prstGeom prst="can">
            <a:avLst/>
          </a:prstGeom>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イベント</a:t>
            </a:r>
            <a:r>
              <a:rPr kumimoji="1" lang="en-US" altLang="ja-JP" sz="1000" dirty="0"/>
              <a:t>BR</a:t>
            </a:r>
            <a:endParaRPr kumimoji="1" lang="ja-JP" altLang="en-US" sz="1000" dirty="0"/>
          </a:p>
        </p:txBody>
      </p:sp>
      <p:sp>
        <p:nvSpPr>
          <p:cNvPr id="43" name="正方形/長方形 42">
            <a:extLst>
              <a:ext uri="{FF2B5EF4-FFF2-40B4-BE49-F238E27FC236}">
                <a16:creationId xmlns:a16="http://schemas.microsoft.com/office/drawing/2014/main" id="{2CFC9EE8-974F-4FB3-908C-D8A4F291EA58}"/>
              </a:ext>
            </a:extLst>
          </p:cNvPr>
          <p:cNvSpPr/>
          <p:nvPr/>
        </p:nvSpPr>
        <p:spPr>
          <a:xfrm>
            <a:off x="798730" y="2318461"/>
            <a:ext cx="702137" cy="350303"/>
          </a:xfrm>
          <a:prstGeom prst="rect">
            <a:avLst/>
          </a:prstGeom>
          <a:ln>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1000" dirty="0"/>
              <a:t>ID</a:t>
            </a:r>
            <a:endParaRPr kumimoji="1" lang="ja-JP" altLang="en-US" sz="1000" dirty="0"/>
          </a:p>
        </p:txBody>
      </p:sp>
      <p:cxnSp>
        <p:nvCxnSpPr>
          <p:cNvPr id="44" name="直線コネクタ 43">
            <a:extLst>
              <a:ext uri="{FF2B5EF4-FFF2-40B4-BE49-F238E27FC236}">
                <a16:creationId xmlns:a16="http://schemas.microsoft.com/office/drawing/2014/main" id="{F2B00A59-62FF-46FD-B630-53DDE7F4A057}"/>
              </a:ext>
            </a:extLst>
          </p:cNvPr>
          <p:cNvCxnSpPr>
            <a:cxnSpLocks/>
            <a:stCxn id="20" idx="2"/>
            <a:endCxn id="43" idx="0"/>
          </p:cNvCxnSpPr>
          <p:nvPr/>
        </p:nvCxnSpPr>
        <p:spPr>
          <a:xfrm>
            <a:off x="1149799" y="1645873"/>
            <a:ext cx="0" cy="672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コネクタ: カギ線 59">
            <a:extLst>
              <a:ext uri="{FF2B5EF4-FFF2-40B4-BE49-F238E27FC236}">
                <a16:creationId xmlns:a16="http://schemas.microsoft.com/office/drawing/2014/main" id="{C1532E28-2FC8-4A87-BD3A-0C33BFDD982C}"/>
              </a:ext>
            </a:extLst>
          </p:cNvPr>
          <p:cNvCxnSpPr>
            <a:cxnSpLocks/>
            <a:stCxn id="8" idx="3"/>
            <a:endCxn id="9" idx="1"/>
          </p:cNvCxnSpPr>
          <p:nvPr/>
        </p:nvCxnSpPr>
        <p:spPr>
          <a:xfrm flipV="1">
            <a:off x="3410625" y="1470722"/>
            <a:ext cx="286835" cy="1022094"/>
          </a:xfrm>
          <a:prstGeom prst="bentConnector3">
            <a:avLst>
              <a:gd name="adj1" fmla="val 50000"/>
            </a:avLst>
          </a:prstGeom>
        </p:spPr>
        <p:style>
          <a:lnRef idx="2">
            <a:schemeClr val="dk1"/>
          </a:lnRef>
          <a:fillRef idx="1">
            <a:schemeClr val="lt1"/>
          </a:fillRef>
          <a:effectRef idx="0">
            <a:schemeClr val="dk1"/>
          </a:effectRef>
          <a:fontRef idx="minor">
            <a:schemeClr val="dk1"/>
          </a:fontRef>
        </p:style>
      </p:cxnSp>
      <p:cxnSp>
        <p:nvCxnSpPr>
          <p:cNvPr id="124" name="コネクタ: カギ線 123">
            <a:extLst>
              <a:ext uri="{FF2B5EF4-FFF2-40B4-BE49-F238E27FC236}">
                <a16:creationId xmlns:a16="http://schemas.microsoft.com/office/drawing/2014/main" id="{A1F1D46C-775B-488A-B6CE-A235005A0052}"/>
              </a:ext>
            </a:extLst>
          </p:cNvPr>
          <p:cNvCxnSpPr>
            <a:cxnSpLocks/>
            <a:stCxn id="9" idx="3"/>
            <a:endCxn id="137" idx="1"/>
          </p:cNvCxnSpPr>
          <p:nvPr/>
        </p:nvCxnSpPr>
        <p:spPr>
          <a:xfrm>
            <a:off x="4567312" y="1470722"/>
            <a:ext cx="6318167" cy="78793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5" name="正方形/長方形 134">
            <a:extLst>
              <a:ext uri="{FF2B5EF4-FFF2-40B4-BE49-F238E27FC236}">
                <a16:creationId xmlns:a16="http://schemas.microsoft.com/office/drawing/2014/main" id="{2A1F1984-348F-4D26-984C-17E3DF5251B0}"/>
              </a:ext>
            </a:extLst>
          </p:cNvPr>
          <p:cNvSpPr/>
          <p:nvPr/>
        </p:nvSpPr>
        <p:spPr>
          <a:xfrm>
            <a:off x="10885479" y="1295569"/>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オープンデータカタログ</a:t>
            </a:r>
          </a:p>
        </p:txBody>
      </p:sp>
      <p:sp>
        <p:nvSpPr>
          <p:cNvPr id="136" name="正方形/長方形 135">
            <a:extLst>
              <a:ext uri="{FF2B5EF4-FFF2-40B4-BE49-F238E27FC236}">
                <a16:creationId xmlns:a16="http://schemas.microsoft.com/office/drawing/2014/main" id="{4A56157C-566A-42E4-B249-CA2C38BE07F1}"/>
              </a:ext>
            </a:extLst>
          </p:cNvPr>
          <p:cNvSpPr/>
          <p:nvPr/>
        </p:nvSpPr>
        <p:spPr>
          <a:xfrm>
            <a:off x="10885479" y="1689536"/>
            <a:ext cx="869852" cy="350303"/>
          </a:xfrm>
          <a:prstGeom prst="rect">
            <a:avLst/>
          </a:prstGeom>
          <a:ln>
            <a:solidFill>
              <a:srgbClr val="00B050"/>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レジストリ</a:t>
            </a:r>
            <a:endParaRPr kumimoji="1" lang="en-US" altLang="ja-JP" sz="1000" dirty="0"/>
          </a:p>
          <a:p>
            <a:pPr algn="ctr"/>
            <a:r>
              <a:rPr kumimoji="1" lang="ja-JP" altLang="en-US" sz="1000" dirty="0"/>
              <a:t>カタログ</a:t>
            </a:r>
          </a:p>
        </p:txBody>
      </p:sp>
      <p:sp>
        <p:nvSpPr>
          <p:cNvPr id="137" name="正方形/長方形 136">
            <a:extLst>
              <a:ext uri="{FF2B5EF4-FFF2-40B4-BE49-F238E27FC236}">
                <a16:creationId xmlns:a16="http://schemas.microsoft.com/office/drawing/2014/main" id="{512D086C-E352-4D92-AF7A-5E90EAA9DE9B}"/>
              </a:ext>
            </a:extLst>
          </p:cNvPr>
          <p:cNvSpPr/>
          <p:nvPr/>
        </p:nvSpPr>
        <p:spPr>
          <a:xfrm>
            <a:off x="10885479" y="2083502"/>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統一</a:t>
            </a:r>
            <a:r>
              <a:rPr kumimoji="1" lang="en-US" altLang="ja-JP" sz="1000" dirty="0"/>
              <a:t>web</a:t>
            </a:r>
            <a:endParaRPr kumimoji="1" lang="ja-JP" altLang="en-US" sz="1000" dirty="0"/>
          </a:p>
        </p:txBody>
      </p:sp>
      <p:sp>
        <p:nvSpPr>
          <p:cNvPr id="142" name="正方形/長方形 141">
            <a:extLst>
              <a:ext uri="{FF2B5EF4-FFF2-40B4-BE49-F238E27FC236}">
                <a16:creationId xmlns:a16="http://schemas.microsoft.com/office/drawing/2014/main" id="{615BF5BD-A4D2-45C9-AF13-F51FCB593EA8}"/>
              </a:ext>
            </a:extLst>
          </p:cNvPr>
          <p:cNvSpPr/>
          <p:nvPr/>
        </p:nvSpPr>
        <p:spPr>
          <a:xfrm>
            <a:off x="1584726" y="294803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人材</a:t>
            </a:r>
          </a:p>
        </p:txBody>
      </p:sp>
      <p:cxnSp>
        <p:nvCxnSpPr>
          <p:cNvPr id="144" name="直線コネクタ 143">
            <a:extLst>
              <a:ext uri="{FF2B5EF4-FFF2-40B4-BE49-F238E27FC236}">
                <a16:creationId xmlns:a16="http://schemas.microsoft.com/office/drawing/2014/main" id="{1B4268EB-F3E2-4B87-B6A8-3248B19BD234}"/>
              </a:ext>
            </a:extLst>
          </p:cNvPr>
          <p:cNvCxnSpPr>
            <a:cxnSpLocks/>
          </p:cNvCxnSpPr>
          <p:nvPr/>
        </p:nvCxnSpPr>
        <p:spPr>
          <a:xfrm>
            <a:off x="10601540"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149" name="正方形/長方形 148">
            <a:extLst>
              <a:ext uri="{FF2B5EF4-FFF2-40B4-BE49-F238E27FC236}">
                <a16:creationId xmlns:a16="http://schemas.microsoft.com/office/drawing/2014/main" id="{A8CA8891-E238-46D3-877B-91C9B09BBF63}"/>
              </a:ext>
            </a:extLst>
          </p:cNvPr>
          <p:cNvSpPr/>
          <p:nvPr/>
        </p:nvSpPr>
        <p:spPr>
          <a:xfrm>
            <a:off x="3697460" y="4019063"/>
            <a:ext cx="869852" cy="350303"/>
          </a:xfrm>
          <a:prstGeom prst="rect">
            <a:avLst/>
          </a:prstGeom>
          <a:solidFill>
            <a:schemeClr val="bg1"/>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土地</a:t>
            </a:r>
            <a:endParaRPr kumimoji="1" lang="en-US" altLang="ja-JP" sz="1000" dirty="0"/>
          </a:p>
          <a:p>
            <a:pPr algn="ctr"/>
            <a:r>
              <a:rPr kumimoji="1" lang="ja-JP" altLang="en-US" sz="1000" dirty="0"/>
              <a:t>インフラ</a:t>
            </a:r>
          </a:p>
        </p:txBody>
      </p:sp>
      <p:cxnSp>
        <p:nvCxnSpPr>
          <p:cNvPr id="150" name="コネクタ: カギ線 149">
            <a:extLst>
              <a:ext uri="{FF2B5EF4-FFF2-40B4-BE49-F238E27FC236}">
                <a16:creationId xmlns:a16="http://schemas.microsoft.com/office/drawing/2014/main" id="{7C2BE5AC-0CFA-4551-9E7F-459B4937D610}"/>
              </a:ext>
            </a:extLst>
          </p:cNvPr>
          <p:cNvCxnSpPr>
            <a:cxnSpLocks/>
            <a:stCxn id="8" idx="2"/>
            <a:endCxn id="149" idx="1"/>
          </p:cNvCxnSpPr>
          <p:nvPr/>
        </p:nvCxnSpPr>
        <p:spPr>
          <a:xfrm rot="16200000" flipH="1">
            <a:off x="2573455" y="3070210"/>
            <a:ext cx="1526248" cy="721761"/>
          </a:xfrm>
          <a:prstGeom prst="bentConnector2">
            <a:avLst/>
          </a:prstGeom>
        </p:spPr>
        <p:style>
          <a:lnRef idx="2">
            <a:schemeClr val="dk1"/>
          </a:lnRef>
          <a:fillRef idx="1">
            <a:schemeClr val="lt1"/>
          </a:fillRef>
          <a:effectRef idx="0">
            <a:schemeClr val="dk1"/>
          </a:effectRef>
          <a:fontRef idx="minor">
            <a:schemeClr val="dk1"/>
          </a:fontRef>
        </p:style>
      </p:cxnSp>
      <p:cxnSp>
        <p:nvCxnSpPr>
          <p:cNvPr id="153" name="直線コネクタ 152">
            <a:extLst>
              <a:ext uri="{FF2B5EF4-FFF2-40B4-BE49-F238E27FC236}">
                <a16:creationId xmlns:a16="http://schemas.microsoft.com/office/drawing/2014/main" id="{E66B8279-947F-4FF9-A7FB-D9CF0DC109F7}"/>
              </a:ext>
            </a:extLst>
          </p:cNvPr>
          <p:cNvCxnSpPr>
            <a:cxnSpLocks/>
            <a:stCxn id="6" idx="2"/>
            <a:endCxn id="142" idx="0"/>
          </p:cNvCxnSpPr>
          <p:nvPr/>
        </p:nvCxnSpPr>
        <p:spPr>
          <a:xfrm>
            <a:off x="2019652" y="2668946"/>
            <a:ext cx="0" cy="279085"/>
          </a:xfrm>
          <a:prstGeom prst="line">
            <a:avLst/>
          </a:prstGeom>
        </p:spPr>
        <p:style>
          <a:lnRef idx="2">
            <a:schemeClr val="dk1"/>
          </a:lnRef>
          <a:fillRef idx="1">
            <a:schemeClr val="lt1"/>
          </a:fillRef>
          <a:effectRef idx="0">
            <a:schemeClr val="dk1"/>
          </a:effectRef>
          <a:fontRef idx="minor">
            <a:schemeClr val="dk1"/>
          </a:fontRef>
        </p:style>
      </p:cxnSp>
      <p:sp>
        <p:nvSpPr>
          <p:cNvPr id="156" name="正方形/長方形 155">
            <a:extLst>
              <a:ext uri="{FF2B5EF4-FFF2-40B4-BE49-F238E27FC236}">
                <a16:creationId xmlns:a16="http://schemas.microsoft.com/office/drawing/2014/main" id="{0E7F469D-C424-423B-AF72-53CA4B622ABE}"/>
              </a:ext>
            </a:extLst>
          </p:cNvPr>
          <p:cNvSpPr/>
          <p:nvPr/>
        </p:nvSpPr>
        <p:spPr>
          <a:xfrm>
            <a:off x="1584726" y="3687141"/>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研修</a:t>
            </a:r>
          </a:p>
        </p:txBody>
      </p:sp>
      <p:cxnSp>
        <p:nvCxnSpPr>
          <p:cNvPr id="157" name="直線コネクタ 156">
            <a:extLst>
              <a:ext uri="{FF2B5EF4-FFF2-40B4-BE49-F238E27FC236}">
                <a16:creationId xmlns:a16="http://schemas.microsoft.com/office/drawing/2014/main" id="{8F540F9A-324F-4AB9-A6C0-E8CCFDD4286E}"/>
              </a:ext>
            </a:extLst>
          </p:cNvPr>
          <p:cNvCxnSpPr>
            <a:cxnSpLocks/>
            <a:stCxn id="142" idx="2"/>
            <a:endCxn id="156" idx="0"/>
          </p:cNvCxnSpPr>
          <p:nvPr/>
        </p:nvCxnSpPr>
        <p:spPr>
          <a:xfrm>
            <a:off x="2019652" y="3298334"/>
            <a:ext cx="0" cy="388807"/>
          </a:xfrm>
          <a:prstGeom prst="line">
            <a:avLst/>
          </a:prstGeom>
        </p:spPr>
        <p:style>
          <a:lnRef idx="2">
            <a:schemeClr val="dk1"/>
          </a:lnRef>
          <a:fillRef idx="1">
            <a:schemeClr val="lt1"/>
          </a:fillRef>
          <a:effectRef idx="0">
            <a:schemeClr val="dk1"/>
          </a:effectRef>
          <a:fontRef idx="minor">
            <a:schemeClr val="dk1"/>
          </a:fontRef>
        </p:style>
      </p:cxnSp>
      <p:sp>
        <p:nvSpPr>
          <p:cNvPr id="160" name="テキスト ボックス 159">
            <a:extLst>
              <a:ext uri="{FF2B5EF4-FFF2-40B4-BE49-F238E27FC236}">
                <a16:creationId xmlns:a16="http://schemas.microsoft.com/office/drawing/2014/main" id="{FB4693B7-1975-4EC5-A8AD-48AD0D64E030}"/>
              </a:ext>
            </a:extLst>
          </p:cNvPr>
          <p:cNvSpPr txBox="1"/>
          <p:nvPr/>
        </p:nvSpPr>
        <p:spPr>
          <a:xfrm>
            <a:off x="2952377" y="1636357"/>
            <a:ext cx="569387" cy="276999"/>
          </a:xfrm>
          <a:prstGeom prst="rect">
            <a:avLst/>
          </a:prstGeom>
          <a:noFill/>
        </p:spPr>
        <p:txBody>
          <a:bodyPr wrap="none" rtlCol="0">
            <a:spAutoFit/>
          </a:bodyPr>
          <a:lstStyle/>
          <a:p>
            <a:r>
              <a:rPr kumimoji="1" lang="ja-JP" altLang="en-US" sz="600" dirty="0"/>
              <a:t>コアデータ</a:t>
            </a:r>
            <a:endParaRPr kumimoji="1" lang="en-US" altLang="ja-JP" sz="600" dirty="0"/>
          </a:p>
          <a:p>
            <a:r>
              <a:rPr kumimoji="1" lang="ja-JP" altLang="en-US" sz="600" dirty="0"/>
              <a:t>辞書体系</a:t>
            </a:r>
          </a:p>
        </p:txBody>
      </p:sp>
      <p:sp>
        <p:nvSpPr>
          <p:cNvPr id="161" name="正方形/長方形 160">
            <a:extLst>
              <a:ext uri="{FF2B5EF4-FFF2-40B4-BE49-F238E27FC236}">
                <a16:creationId xmlns:a16="http://schemas.microsoft.com/office/drawing/2014/main" id="{7690F84A-620C-45CA-8A76-DAD5B62F63FF}"/>
              </a:ext>
            </a:extLst>
          </p:cNvPr>
          <p:cNvSpPr/>
          <p:nvPr/>
        </p:nvSpPr>
        <p:spPr>
          <a:xfrm>
            <a:off x="10885480" y="463257"/>
            <a:ext cx="869852" cy="350303"/>
          </a:xfrm>
          <a:prstGeom prst="rect">
            <a:avLst/>
          </a:prstGeom>
          <a:ln>
            <a:solidFill>
              <a:srgbClr val="00B050"/>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a:t>DD</a:t>
            </a:r>
          </a:p>
          <a:p>
            <a:pPr algn="ctr"/>
            <a:r>
              <a:rPr kumimoji="1" lang="ja-JP" altLang="en-US" sz="900" dirty="0"/>
              <a:t>（データ辞書）</a:t>
            </a:r>
          </a:p>
        </p:txBody>
      </p:sp>
      <p:sp>
        <p:nvSpPr>
          <p:cNvPr id="162" name="正方形/長方形 161">
            <a:extLst>
              <a:ext uri="{FF2B5EF4-FFF2-40B4-BE49-F238E27FC236}">
                <a16:creationId xmlns:a16="http://schemas.microsoft.com/office/drawing/2014/main" id="{1A6D794D-9B91-4ED6-8C76-C96D8DA22F5A}"/>
              </a:ext>
            </a:extLst>
          </p:cNvPr>
          <p:cNvSpPr/>
          <p:nvPr/>
        </p:nvSpPr>
        <p:spPr>
          <a:xfrm>
            <a:off x="194484" y="495329"/>
            <a:ext cx="527106" cy="632397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国際</a:t>
            </a:r>
            <a:endParaRPr kumimoji="1" lang="en-US" altLang="ja-JP" sz="1000" dirty="0"/>
          </a:p>
        </p:txBody>
      </p:sp>
      <p:cxnSp>
        <p:nvCxnSpPr>
          <p:cNvPr id="163" name="コネクタ: カギ線 162">
            <a:extLst>
              <a:ext uri="{FF2B5EF4-FFF2-40B4-BE49-F238E27FC236}">
                <a16:creationId xmlns:a16="http://schemas.microsoft.com/office/drawing/2014/main" id="{93321C23-C5E3-4742-A2A8-43D5B72044B1}"/>
              </a:ext>
            </a:extLst>
          </p:cNvPr>
          <p:cNvCxnSpPr>
            <a:cxnSpLocks/>
            <a:stCxn id="7" idx="0"/>
            <a:endCxn id="161" idx="1"/>
          </p:cNvCxnSpPr>
          <p:nvPr/>
        </p:nvCxnSpPr>
        <p:spPr>
          <a:xfrm rot="5400000" flipH="1" flipV="1">
            <a:off x="6602009" y="-2987900"/>
            <a:ext cx="657161" cy="7909781"/>
          </a:xfrm>
          <a:prstGeom prst="bentConnector2">
            <a:avLst/>
          </a:prstGeom>
          <a:ln>
            <a:solidFill>
              <a:schemeClr val="tx1"/>
            </a:solidFill>
          </a:ln>
        </p:spPr>
        <p:style>
          <a:lnRef idx="2">
            <a:schemeClr val="dk1"/>
          </a:lnRef>
          <a:fillRef idx="1">
            <a:schemeClr val="lt1"/>
          </a:fillRef>
          <a:effectRef idx="0">
            <a:schemeClr val="dk1"/>
          </a:effectRef>
          <a:fontRef idx="minor">
            <a:schemeClr val="dk1"/>
          </a:fontRef>
        </p:style>
      </p:cxnSp>
      <p:sp>
        <p:nvSpPr>
          <p:cNvPr id="167" name="テキスト ボックス 166">
            <a:extLst>
              <a:ext uri="{FF2B5EF4-FFF2-40B4-BE49-F238E27FC236}">
                <a16:creationId xmlns:a16="http://schemas.microsoft.com/office/drawing/2014/main" id="{EC12FB70-F6A6-4A29-AE04-7B19F40DFB25}"/>
              </a:ext>
            </a:extLst>
          </p:cNvPr>
          <p:cNvSpPr txBox="1"/>
          <p:nvPr/>
        </p:nvSpPr>
        <p:spPr>
          <a:xfrm>
            <a:off x="2933442" y="2669123"/>
            <a:ext cx="723275" cy="276999"/>
          </a:xfrm>
          <a:prstGeom prst="rect">
            <a:avLst/>
          </a:prstGeom>
          <a:noFill/>
        </p:spPr>
        <p:txBody>
          <a:bodyPr wrap="none" rtlCol="0">
            <a:spAutoFit/>
          </a:bodyPr>
          <a:lstStyle/>
          <a:p>
            <a:r>
              <a:rPr kumimoji="1" lang="ja-JP" altLang="en-US" sz="600" dirty="0"/>
              <a:t>基本形式</a:t>
            </a:r>
            <a:endParaRPr kumimoji="1" lang="en-US" altLang="ja-JP" sz="600" dirty="0"/>
          </a:p>
          <a:p>
            <a:r>
              <a:rPr kumimoji="1" lang="ja-JP" altLang="en-US" sz="600" dirty="0"/>
              <a:t>基本モジュール</a:t>
            </a:r>
          </a:p>
        </p:txBody>
      </p:sp>
      <p:sp>
        <p:nvSpPr>
          <p:cNvPr id="168" name="正方形/長方形 167">
            <a:extLst>
              <a:ext uri="{FF2B5EF4-FFF2-40B4-BE49-F238E27FC236}">
                <a16:creationId xmlns:a16="http://schemas.microsoft.com/office/drawing/2014/main" id="{B05CCB0F-D6F9-4078-9041-86E7045BD193}"/>
              </a:ext>
            </a:extLst>
          </p:cNvPr>
          <p:cNvSpPr/>
          <p:nvPr/>
        </p:nvSpPr>
        <p:spPr>
          <a:xfrm>
            <a:off x="798730" y="6332205"/>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トラスト</a:t>
            </a:r>
          </a:p>
        </p:txBody>
      </p:sp>
      <p:sp>
        <p:nvSpPr>
          <p:cNvPr id="169" name="正方形/長方形 168">
            <a:extLst>
              <a:ext uri="{FF2B5EF4-FFF2-40B4-BE49-F238E27FC236}">
                <a16:creationId xmlns:a16="http://schemas.microsoft.com/office/drawing/2014/main" id="{73B608D8-CA2D-45CF-9B28-0EAFB97FFDEC}"/>
              </a:ext>
            </a:extLst>
          </p:cNvPr>
          <p:cNvSpPr/>
          <p:nvPr/>
        </p:nvSpPr>
        <p:spPr>
          <a:xfrm>
            <a:off x="798730" y="6604589"/>
            <a:ext cx="3766404" cy="2147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ガバナンス（マネジメント）</a:t>
            </a:r>
          </a:p>
        </p:txBody>
      </p:sp>
      <p:sp>
        <p:nvSpPr>
          <p:cNvPr id="170" name="テキスト ボックス 169">
            <a:extLst>
              <a:ext uri="{FF2B5EF4-FFF2-40B4-BE49-F238E27FC236}">
                <a16:creationId xmlns:a16="http://schemas.microsoft.com/office/drawing/2014/main" id="{B1056EEF-A8ED-4138-864F-E7EE9CF60AC2}"/>
              </a:ext>
            </a:extLst>
          </p:cNvPr>
          <p:cNvSpPr txBox="1"/>
          <p:nvPr/>
        </p:nvSpPr>
        <p:spPr>
          <a:xfrm>
            <a:off x="4535466" y="5577905"/>
            <a:ext cx="3775393" cy="246221"/>
          </a:xfrm>
          <a:prstGeom prst="rect">
            <a:avLst/>
          </a:prstGeom>
          <a:noFill/>
        </p:spPr>
        <p:txBody>
          <a:bodyPr wrap="none" rtlCol="0">
            <a:spAutoFit/>
          </a:bodyPr>
          <a:lstStyle/>
          <a:p>
            <a:r>
              <a:rPr kumimoji="1" lang="ja-JP" altLang="en-US" sz="1000" b="1" dirty="0"/>
              <a:t>学校</a:t>
            </a:r>
            <a:r>
              <a:rPr kumimoji="1" lang="ja-JP" altLang="en-US" sz="1000" dirty="0"/>
              <a:t>、</a:t>
            </a:r>
            <a:r>
              <a:rPr kumimoji="1" lang="ja-JP" altLang="en-US" sz="1000" b="1" dirty="0"/>
              <a:t>人材</a:t>
            </a:r>
            <a:r>
              <a:rPr kumimoji="1" lang="ja-JP" altLang="en-US" sz="1000" dirty="0"/>
              <a:t>のモデルを教育データロードマップと一体で推進。</a:t>
            </a:r>
            <a:endParaRPr kumimoji="1" lang="en-US" altLang="ja-JP" sz="1000" dirty="0"/>
          </a:p>
        </p:txBody>
      </p:sp>
      <p:sp>
        <p:nvSpPr>
          <p:cNvPr id="171" name="テキスト ボックス 170">
            <a:extLst>
              <a:ext uri="{FF2B5EF4-FFF2-40B4-BE49-F238E27FC236}">
                <a16:creationId xmlns:a16="http://schemas.microsoft.com/office/drawing/2014/main" id="{0438574B-99C2-4723-885F-BC8BAF1C0E5D}"/>
              </a:ext>
            </a:extLst>
          </p:cNvPr>
          <p:cNvSpPr txBox="1"/>
          <p:nvPr/>
        </p:nvSpPr>
        <p:spPr>
          <a:xfrm>
            <a:off x="4535466" y="4893561"/>
            <a:ext cx="4160113" cy="400110"/>
          </a:xfrm>
          <a:prstGeom prst="rect">
            <a:avLst/>
          </a:prstGeom>
          <a:noFill/>
        </p:spPr>
        <p:txBody>
          <a:bodyPr wrap="none" rtlCol="0">
            <a:spAutoFit/>
          </a:bodyPr>
          <a:lstStyle/>
          <a:p>
            <a:r>
              <a:rPr kumimoji="1" lang="ja-JP" altLang="en-US" sz="1000" b="1" dirty="0"/>
              <a:t>避難所</a:t>
            </a:r>
            <a:r>
              <a:rPr kumimoji="1" lang="ja-JP" altLang="en-US" sz="1000" dirty="0"/>
              <a:t>、</a:t>
            </a:r>
            <a:r>
              <a:rPr kumimoji="1" lang="ja-JP" altLang="en-US" sz="1000" b="1" dirty="0"/>
              <a:t>避難所報告等</a:t>
            </a:r>
            <a:r>
              <a:rPr kumimoji="1" lang="ja-JP" altLang="en-US" sz="1000" dirty="0"/>
              <a:t>を検討。</a:t>
            </a:r>
            <a:endParaRPr kumimoji="1" lang="en-US" altLang="ja-JP" sz="1000" dirty="0"/>
          </a:p>
          <a:p>
            <a:r>
              <a:rPr kumimoji="1" lang="ja-JP" altLang="en-US" sz="1000" b="1" dirty="0"/>
              <a:t>避難場所</a:t>
            </a:r>
            <a:r>
              <a:rPr kumimoji="1" lang="ja-JP" altLang="en-US" sz="1000" dirty="0"/>
              <a:t>も合わせて検討。（学校や公園のデータモデル拡張も検討）</a:t>
            </a:r>
            <a:endParaRPr kumimoji="1" lang="en-US" altLang="ja-JP" sz="1000" dirty="0"/>
          </a:p>
        </p:txBody>
      </p:sp>
      <p:sp>
        <p:nvSpPr>
          <p:cNvPr id="172" name="テキスト ボックス 171">
            <a:extLst>
              <a:ext uri="{FF2B5EF4-FFF2-40B4-BE49-F238E27FC236}">
                <a16:creationId xmlns:a16="http://schemas.microsoft.com/office/drawing/2014/main" id="{1537BE4F-0711-4A74-82F3-B2A159C8A0AA}"/>
              </a:ext>
            </a:extLst>
          </p:cNvPr>
          <p:cNvSpPr txBox="1"/>
          <p:nvPr/>
        </p:nvSpPr>
        <p:spPr>
          <a:xfrm>
            <a:off x="4535466" y="4431816"/>
            <a:ext cx="4680835" cy="400110"/>
          </a:xfrm>
          <a:prstGeom prst="rect">
            <a:avLst/>
          </a:prstGeom>
          <a:noFill/>
        </p:spPr>
        <p:txBody>
          <a:bodyPr wrap="square" rtlCol="0">
            <a:spAutoFit/>
          </a:bodyPr>
          <a:lstStyle/>
          <a:p>
            <a:r>
              <a:rPr kumimoji="1" lang="ja-JP" altLang="en-US" sz="1000" b="1" dirty="0"/>
              <a:t>地物全般</a:t>
            </a:r>
            <a:r>
              <a:rPr kumimoji="1" lang="ja-JP" altLang="en-US" sz="1000" dirty="0"/>
              <a:t>、</a:t>
            </a:r>
            <a:r>
              <a:rPr kumimoji="1" lang="ja-JP" altLang="en-US" sz="1000" b="1" dirty="0"/>
              <a:t>移動体</a:t>
            </a:r>
            <a:r>
              <a:rPr kumimoji="1" lang="ja-JP" altLang="en-US" sz="1000" dirty="0"/>
              <a:t>のデータモデルを今後のスマートシティ等に展開。行政用の</a:t>
            </a:r>
            <a:r>
              <a:rPr kumimoji="1" lang="ja-JP" altLang="en-US" sz="1000" b="1" dirty="0"/>
              <a:t>事例</a:t>
            </a:r>
            <a:r>
              <a:rPr kumimoji="1" lang="ja-JP" altLang="en-US" sz="1000" dirty="0"/>
              <a:t>のフォーマットも活用。</a:t>
            </a:r>
            <a:endParaRPr kumimoji="1" lang="en-US" altLang="ja-JP" sz="1000" dirty="0"/>
          </a:p>
        </p:txBody>
      </p:sp>
      <p:sp>
        <p:nvSpPr>
          <p:cNvPr id="173" name="テキスト ボックス 172">
            <a:extLst>
              <a:ext uri="{FF2B5EF4-FFF2-40B4-BE49-F238E27FC236}">
                <a16:creationId xmlns:a16="http://schemas.microsoft.com/office/drawing/2014/main" id="{7150F7F5-D854-4694-93D3-2CEC5E2A2926}"/>
              </a:ext>
            </a:extLst>
          </p:cNvPr>
          <p:cNvSpPr txBox="1"/>
          <p:nvPr/>
        </p:nvSpPr>
        <p:spPr>
          <a:xfrm>
            <a:off x="4535466" y="3011995"/>
            <a:ext cx="4801314" cy="707886"/>
          </a:xfrm>
          <a:prstGeom prst="rect">
            <a:avLst/>
          </a:prstGeom>
          <a:noFill/>
        </p:spPr>
        <p:txBody>
          <a:bodyPr wrap="none" rtlCol="0">
            <a:spAutoFit/>
          </a:bodyPr>
          <a:lstStyle/>
          <a:p>
            <a:r>
              <a:rPr kumimoji="1" lang="ja-JP" altLang="en-US" sz="1000" b="1" dirty="0"/>
              <a:t>申請</a:t>
            </a:r>
            <a:r>
              <a:rPr kumimoji="1" lang="ja-JP" altLang="en-US" sz="1000" dirty="0"/>
              <a:t>、</a:t>
            </a:r>
            <a:r>
              <a:rPr kumimoji="1" lang="ja-JP" altLang="en-US" sz="1000" b="1" dirty="0"/>
              <a:t>証明</a:t>
            </a:r>
            <a:r>
              <a:rPr kumimoji="1" lang="ja-JP" altLang="en-US" sz="1000" dirty="0"/>
              <a:t>、</a:t>
            </a:r>
            <a:r>
              <a:rPr kumimoji="1" lang="ja-JP" altLang="en-US" sz="1000" b="1" dirty="0"/>
              <a:t>報告</a:t>
            </a:r>
            <a:r>
              <a:rPr kumimoji="1" lang="ja-JP" altLang="en-US" sz="1000" dirty="0"/>
              <a:t>、</a:t>
            </a:r>
            <a:r>
              <a:rPr kumimoji="1" lang="ja-JP" altLang="en-US" sz="1000" b="1" dirty="0"/>
              <a:t>事例</a:t>
            </a:r>
            <a:r>
              <a:rPr kumimoji="1" lang="ja-JP" altLang="en-US" sz="1000" dirty="0"/>
              <a:t>、</a:t>
            </a:r>
            <a:r>
              <a:rPr kumimoji="1" lang="ja-JP" altLang="en-US" sz="1000" b="1" dirty="0"/>
              <a:t>イベント</a:t>
            </a:r>
            <a:r>
              <a:rPr kumimoji="1" lang="ja-JP" altLang="en-US" sz="1000" dirty="0"/>
              <a:t>、</a:t>
            </a:r>
            <a:r>
              <a:rPr kumimoji="1" lang="ja-JP" altLang="en-US" sz="1000" b="1" dirty="0"/>
              <a:t>行政施設</a:t>
            </a:r>
            <a:r>
              <a:rPr kumimoji="1" lang="ja-JP" altLang="en-US" sz="1000" dirty="0"/>
              <a:t>のデータモデルを行政内で活用。</a:t>
            </a:r>
            <a:endParaRPr kumimoji="1" lang="en-US" altLang="ja-JP" sz="1000" dirty="0"/>
          </a:p>
          <a:p>
            <a:r>
              <a:rPr kumimoji="1" lang="ja-JP" altLang="en-US" sz="1000" dirty="0"/>
              <a:t>法人は、</a:t>
            </a:r>
            <a:r>
              <a:rPr kumimoji="1" lang="ja-JP" altLang="en-US" sz="1000" b="1" dirty="0"/>
              <a:t>名称</a:t>
            </a:r>
            <a:r>
              <a:rPr kumimoji="1" lang="ja-JP" altLang="en-US" sz="1000" dirty="0"/>
              <a:t>、</a:t>
            </a:r>
            <a:r>
              <a:rPr kumimoji="1" lang="ja-JP" altLang="en-US" sz="1000" b="1" dirty="0"/>
              <a:t>本店所在地</a:t>
            </a:r>
            <a:r>
              <a:rPr kumimoji="1" lang="ja-JP" altLang="en-US" sz="1000" dirty="0"/>
              <a:t>、資格、事業所、決算などの情報の充実と普及。</a:t>
            </a:r>
            <a:endParaRPr kumimoji="1" lang="en-US" altLang="ja-JP" sz="1000" dirty="0"/>
          </a:p>
          <a:p>
            <a:r>
              <a:rPr kumimoji="1" lang="ja-JP" altLang="en-US" sz="1000" dirty="0"/>
              <a:t>自治体システム標準化への反映。</a:t>
            </a:r>
            <a:endParaRPr kumimoji="1" lang="en-US" altLang="ja-JP" sz="1000" dirty="0"/>
          </a:p>
          <a:p>
            <a:r>
              <a:rPr kumimoji="1" lang="ja-JP" altLang="en-US" sz="1000" dirty="0"/>
              <a:t>ワンスオンリーサービス実践ガイドを整備。</a:t>
            </a:r>
            <a:endParaRPr kumimoji="1" lang="en-US" altLang="ja-JP" sz="1000" dirty="0"/>
          </a:p>
        </p:txBody>
      </p:sp>
      <p:sp>
        <p:nvSpPr>
          <p:cNvPr id="175" name="正方形/長方形 174">
            <a:extLst>
              <a:ext uri="{FF2B5EF4-FFF2-40B4-BE49-F238E27FC236}">
                <a16:creationId xmlns:a16="http://schemas.microsoft.com/office/drawing/2014/main" id="{37AEBB2D-8B51-4233-A0D3-150AECFD31C7}"/>
              </a:ext>
            </a:extLst>
          </p:cNvPr>
          <p:cNvSpPr/>
          <p:nvPr/>
        </p:nvSpPr>
        <p:spPr>
          <a:xfrm>
            <a:off x="10885479" y="359820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en-US" altLang="ja-JP" sz="1000" dirty="0" err="1"/>
              <a:t>gBizInfo</a:t>
            </a:r>
            <a:endParaRPr kumimoji="1" lang="ja-JP" altLang="en-US" sz="1000" dirty="0"/>
          </a:p>
        </p:txBody>
      </p:sp>
      <p:sp>
        <p:nvSpPr>
          <p:cNvPr id="176" name="正方形/長方形 175">
            <a:extLst>
              <a:ext uri="{FF2B5EF4-FFF2-40B4-BE49-F238E27FC236}">
                <a16:creationId xmlns:a16="http://schemas.microsoft.com/office/drawing/2014/main" id="{98202B25-12A7-4840-A34D-7A4E1193EFBB}"/>
              </a:ext>
            </a:extLst>
          </p:cNvPr>
          <p:cNvSpPr/>
          <p:nvPr/>
        </p:nvSpPr>
        <p:spPr>
          <a:xfrm>
            <a:off x="10885479" y="4048614"/>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マイ制度ナビ</a:t>
            </a:r>
          </a:p>
        </p:txBody>
      </p:sp>
      <p:sp>
        <p:nvSpPr>
          <p:cNvPr id="177" name="正方形/長方形 176">
            <a:extLst>
              <a:ext uri="{FF2B5EF4-FFF2-40B4-BE49-F238E27FC236}">
                <a16:creationId xmlns:a16="http://schemas.microsoft.com/office/drawing/2014/main" id="{6A7A7DEC-E442-4FDD-8E4A-075D1934768E}"/>
              </a:ext>
            </a:extLst>
          </p:cNvPr>
          <p:cNvSpPr/>
          <p:nvPr/>
        </p:nvSpPr>
        <p:spPr>
          <a:xfrm>
            <a:off x="10885479" y="4429329"/>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ミラサポ</a:t>
            </a:r>
            <a:endParaRPr kumimoji="1" lang="en-US" altLang="ja-JP" sz="1000" dirty="0"/>
          </a:p>
          <a:p>
            <a:pPr algn="ctr"/>
            <a:r>
              <a:rPr kumimoji="1" lang="ja-JP" altLang="en-US" sz="1000" dirty="0"/>
              <a:t>制度ナビ</a:t>
            </a:r>
          </a:p>
        </p:txBody>
      </p:sp>
      <p:sp>
        <p:nvSpPr>
          <p:cNvPr id="178" name="正方形/長方形 177">
            <a:extLst>
              <a:ext uri="{FF2B5EF4-FFF2-40B4-BE49-F238E27FC236}">
                <a16:creationId xmlns:a16="http://schemas.microsoft.com/office/drawing/2014/main" id="{F13503A8-5719-442D-A17F-3523885797A9}"/>
              </a:ext>
            </a:extLst>
          </p:cNvPr>
          <p:cNvSpPr/>
          <p:nvPr/>
        </p:nvSpPr>
        <p:spPr>
          <a:xfrm>
            <a:off x="10885479" y="5301973"/>
            <a:ext cx="869852" cy="350303"/>
          </a:xfrm>
          <a:prstGeom prst="rect">
            <a:avLst/>
          </a:prstGeom>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電子国土</a:t>
            </a:r>
          </a:p>
        </p:txBody>
      </p:sp>
      <p:sp>
        <p:nvSpPr>
          <p:cNvPr id="179" name="正方形/長方形 178">
            <a:extLst>
              <a:ext uri="{FF2B5EF4-FFF2-40B4-BE49-F238E27FC236}">
                <a16:creationId xmlns:a16="http://schemas.microsoft.com/office/drawing/2014/main" id="{3CD5F384-19B9-46E9-BC0F-4832A49B212E}"/>
              </a:ext>
            </a:extLst>
          </p:cNvPr>
          <p:cNvSpPr/>
          <p:nvPr/>
        </p:nvSpPr>
        <p:spPr>
          <a:xfrm>
            <a:off x="10889056" y="2616470"/>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文字検索</a:t>
            </a:r>
          </a:p>
        </p:txBody>
      </p:sp>
      <p:sp>
        <p:nvSpPr>
          <p:cNvPr id="190" name="円柱 189">
            <a:extLst>
              <a:ext uri="{FF2B5EF4-FFF2-40B4-BE49-F238E27FC236}">
                <a16:creationId xmlns:a16="http://schemas.microsoft.com/office/drawing/2014/main" id="{1D69328D-819F-493F-A6C4-BC1316D88D3E}"/>
              </a:ext>
            </a:extLst>
          </p:cNvPr>
          <p:cNvSpPr/>
          <p:nvPr/>
        </p:nvSpPr>
        <p:spPr>
          <a:xfrm>
            <a:off x="9629538" y="4287644"/>
            <a:ext cx="869852" cy="268981"/>
          </a:xfrm>
          <a:prstGeom prst="can">
            <a:avLst/>
          </a:prstGeom>
          <a:ln>
            <a:solidFill>
              <a:srgbClr val="0066FF"/>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制度</a:t>
            </a:r>
            <a:r>
              <a:rPr kumimoji="1" lang="en-US" altLang="ja-JP" sz="1000" dirty="0"/>
              <a:t>BR</a:t>
            </a:r>
            <a:endParaRPr kumimoji="1" lang="ja-JP" altLang="en-US" sz="1000" dirty="0"/>
          </a:p>
        </p:txBody>
      </p:sp>
      <p:cxnSp>
        <p:nvCxnSpPr>
          <p:cNvPr id="192" name="コネクタ: カギ線 191">
            <a:extLst>
              <a:ext uri="{FF2B5EF4-FFF2-40B4-BE49-F238E27FC236}">
                <a16:creationId xmlns:a16="http://schemas.microsoft.com/office/drawing/2014/main" id="{9A14B47E-C420-46AE-A6DD-703FD1F96BE7}"/>
              </a:ext>
            </a:extLst>
          </p:cNvPr>
          <p:cNvCxnSpPr>
            <a:stCxn id="190" idx="4"/>
            <a:endCxn id="177" idx="1"/>
          </p:cNvCxnSpPr>
          <p:nvPr/>
        </p:nvCxnSpPr>
        <p:spPr>
          <a:xfrm>
            <a:off x="10499390" y="4422135"/>
            <a:ext cx="386089" cy="18234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コネクタ: カギ線 192">
            <a:extLst>
              <a:ext uri="{FF2B5EF4-FFF2-40B4-BE49-F238E27FC236}">
                <a16:creationId xmlns:a16="http://schemas.microsoft.com/office/drawing/2014/main" id="{93AEAF6A-BBB6-4961-9875-A6781BCE9190}"/>
              </a:ext>
            </a:extLst>
          </p:cNvPr>
          <p:cNvCxnSpPr>
            <a:cxnSpLocks/>
            <a:stCxn id="190" idx="4"/>
            <a:endCxn id="176" idx="1"/>
          </p:cNvCxnSpPr>
          <p:nvPr/>
        </p:nvCxnSpPr>
        <p:spPr>
          <a:xfrm flipV="1">
            <a:off x="10499390" y="4223766"/>
            <a:ext cx="386089" cy="198369"/>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コネクタ: カギ線 196">
            <a:extLst>
              <a:ext uri="{FF2B5EF4-FFF2-40B4-BE49-F238E27FC236}">
                <a16:creationId xmlns:a16="http://schemas.microsoft.com/office/drawing/2014/main" id="{9C0168CA-1374-40B6-B6D8-BB6116DE9DC4}"/>
              </a:ext>
            </a:extLst>
          </p:cNvPr>
          <p:cNvCxnSpPr>
            <a:cxnSpLocks/>
            <a:stCxn id="38" idx="4"/>
            <a:endCxn id="179" idx="1"/>
          </p:cNvCxnSpPr>
          <p:nvPr/>
        </p:nvCxnSpPr>
        <p:spPr>
          <a:xfrm flipV="1">
            <a:off x="10499390" y="2791622"/>
            <a:ext cx="389666" cy="462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3" name="コネクタ: カギ線 202">
            <a:extLst>
              <a:ext uri="{FF2B5EF4-FFF2-40B4-BE49-F238E27FC236}">
                <a16:creationId xmlns:a16="http://schemas.microsoft.com/office/drawing/2014/main" id="{2A00AFB9-0EBD-441B-978E-A02CB1E7AE30}"/>
              </a:ext>
            </a:extLst>
          </p:cNvPr>
          <p:cNvCxnSpPr>
            <a:cxnSpLocks/>
            <a:stCxn id="37" idx="4"/>
            <a:endCxn id="175" idx="1"/>
          </p:cNvCxnSpPr>
          <p:nvPr/>
        </p:nvCxnSpPr>
        <p:spPr>
          <a:xfrm flipV="1">
            <a:off x="10499390" y="3773361"/>
            <a:ext cx="386089" cy="479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コネクタ: カギ線 221">
            <a:extLst>
              <a:ext uri="{FF2B5EF4-FFF2-40B4-BE49-F238E27FC236}">
                <a16:creationId xmlns:a16="http://schemas.microsoft.com/office/drawing/2014/main" id="{15C16412-D212-4E52-8434-E9F33B26756E}"/>
              </a:ext>
            </a:extLst>
          </p:cNvPr>
          <p:cNvCxnSpPr>
            <a:cxnSpLocks/>
            <a:stCxn id="40" idx="2"/>
            <a:endCxn id="244" idx="1"/>
          </p:cNvCxnSpPr>
          <p:nvPr/>
        </p:nvCxnSpPr>
        <p:spPr>
          <a:xfrm rot="10800000" flipH="1">
            <a:off x="9629537" y="1938253"/>
            <a:ext cx="1255941" cy="117957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4" name="コネクタ: カギ線 223">
            <a:extLst>
              <a:ext uri="{FF2B5EF4-FFF2-40B4-BE49-F238E27FC236}">
                <a16:creationId xmlns:a16="http://schemas.microsoft.com/office/drawing/2014/main" id="{74CB7C88-9DDF-4FDD-A256-17B650FB01E0}"/>
              </a:ext>
            </a:extLst>
          </p:cNvPr>
          <p:cNvCxnSpPr>
            <a:cxnSpLocks/>
            <a:stCxn id="41" idx="2"/>
            <a:endCxn id="244" idx="1"/>
          </p:cNvCxnSpPr>
          <p:nvPr/>
        </p:nvCxnSpPr>
        <p:spPr>
          <a:xfrm rot="10800000" flipH="1">
            <a:off x="9629537" y="1938253"/>
            <a:ext cx="1255941" cy="1506194"/>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7" name="コネクタ: カギ線 226">
            <a:extLst>
              <a:ext uri="{FF2B5EF4-FFF2-40B4-BE49-F238E27FC236}">
                <a16:creationId xmlns:a16="http://schemas.microsoft.com/office/drawing/2014/main" id="{308F8546-512C-4A92-A7BD-EA95788858BC}"/>
              </a:ext>
            </a:extLst>
          </p:cNvPr>
          <p:cNvCxnSpPr>
            <a:cxnSpLocks/>
            <a:stCxn id="34" idx="2"/>
            <a:endCxn id="244" idx="1"/>
          </p:cNvCxnSpPr>
          <p:nvPr/>
        </p:nvCxnSpPr>
        <p:spPr>
          <a:xfrm rot="10800000" flipH="1">
            <a:off x="9629539" y="1938253"/>
            <a:ext cx="1255940" cy="3129800"/>
          </a:xfrm>
          <a:prstGeom prst="bentConnector3">
            <a:avLst>
              <a:gd name="adj1" fmla="val -18202"/>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1" name="コネクタ: カギ線 230">
            <a:extLst>
              <a:ext uri="{FF2B5EF4-FFF2-40B4-BE49-F238E27FC236}">
                <a16:creationId xmlns:a16="http://schemas.microsoft.com/office/drawing/2014/main" id="{7EDDAE52-79CC-478B-B762-BF175EE469F2}"/>
              </a:ext>
            </a:extLst>
          </p:cNvPr>
          <p:cNvCxnSpPr>
            <a:cxnSpLocks/>
            <a:stCxn id="36" idx="2"/>
            <a:endCxn id="244" idx="1"/>
          </p:cNvCxnSpPr>
          <p:nvPr/>
        </p:nvCxnSpPr>
        <p:spPr>
          <a:xfrm rot="10800000" flipH="1">
            <a:off x="9629537" y="1938254"/>
            <a:ext cx="1255941" cy="2159171"/>
          </a:xfrm>
          <a:prstGeom prst="bentConnector3">
            <a:avLst>
              <a:gd name="adj1" fmla="val -1820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4" name="正方形/長方形 233">
            <a:extLst>
              <a:ext uri="{FF2B5EF4-FFF2-40B4-BE49-F238E27FC236}">
                <a16:creationId xmlns:a16="http://schemas.microsoft.com/office/drawing/2014/main" id="{EAE9273F-D205-47CA-A688-0F6CA9730656}"/>
              </a:ext>
            </a:extLst>
          </p:cNvPr>
          <p:cNvSpPr/>
          <p:nvPr/>
        </p:nvSpPr>
        <p:spPr>
          <a:xfrm>
            <a:off x="10885479" y="4839499"/>
            <a:ext cx="869852" cy="350303"/>
          </a:xfrm>
          <a:prstGeom prst="rect">
            <a:avLst/>
          </a:prstGeom>
          <a:solidFill>
            <a:schemeClr val="accent4">
              <a:lumMod val="20000"/>
              <a:lumOff val="80000"/>
            </a:schemeClr>
          </a:solidFill>
          <a:ln>
            <a:solidFill>
              <a:srgbClr val="0066FF"/>
            </a:solidFill>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1000" dirty="0"/>
              <a:t>郵便番号検索</a:t>
            </a:r>
          </a:p>
        </p:txBody>
      </p:sp>
      <p:sp>
        <p:nvSpPr>
          <p:cNvPr id="242" name="円柱 241">
            <a:extLst>
              <a:ext uri="{FF2B5EF4-FFF2-40B4-BE49-F238E27FC236}">
                <a16:creationId xmlns:a16="http://schemas.microsoft.com/office/drawing/2014/main" id="{79EFCAE7-1669-474B-B631-CDDD392BFEDF}"/>
              </a:ext>
            </a:extLst>
          </p:cNvPr>
          <p:cNvSpPr/>
          <p:nvPr/>
        </p:nvSpPr>
        <p:spPr>
          <a:xfrm>
            <a:off x="9629539" y="5564125"/>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学校</a:t>
            </a:r>
            <a:r>
              <a:rPr kumimoji="1" lang="en-US" altLang="ja-JP" sz="1000" dirty="0"/>
              <a:t>D</a:t>
            </a:r>
            <a:endParaRPr kumimoji="1" lang="ja-JP" altLang="en-US" sz="1000" dirty="0"/>
          </a:p>
        </p:txBody>
      </p:sp>
      <p:sp>
        <p:nvSpPr>
          <p:cNvPr id="252" name="テキスト ボックス 251">
            <a:extLst>
              <a:ext uri="{FF2B5EF4-FFF2-40B4-BE49-F238E27FC236}">
                <a16:creationId xmlns:a16="http://schemas.microsoft.com/office/drawing/2014/main" id="{05E977BE-AD01-4082-85AA-CCF13192D767}"/>
              </a:ext>
            </a:extLst>
          </p:cNvPr>
          <p:cNvSpPr txBox="1"/>
          <p:nvPr/>
        </p:nvSpPr>
        <p:spPr>
          <a:xfrm>
            <a:off x="4513778" y="2315258"/>
            <a:ext cx="4680835" cy="246221"/>
          </a:xfrm>
          <a:prstGeom prst="rect">
            <a:avLst/>
          </a:prstGeom>
          <a:noFill/>
        </p:spPr>
        <p:txBody>
          <a:bodyPr wrap="square" rtlCol="0">
            <a:spAutoFit/>
          </a:bodyPr>
          <a:lstStyle/>
          <a:p>
            <a:r>
              <a:rPr kumimoji="1" lang="en-US" altLang="ja-JP" sz="1000" dirty="0" err="1"/>
              <a:t>GeoCoder</a:t>
            </a:r>
            <a:r>
              <a:rPr kumimoji="1" lang="ja-JP" altLang="en-US" sz="1000" dirty="0"/>
              <a:t>や</a:t>
            </a:r>
            <a:r>
              <a:rPr kumimoji="1" lang="ja-JP" altLang="en-US" sz="1000" b="1" dirty="0"/>
              <a:t>ツールカタログ</a:t>
            </a:r>
            <a:r>
              <a:rPr kumimoji="1" lang="ja-JP" altLang="en-US" sz="1000" dirty="0"/>
              <a:t>等を整備。</a:t>
            </a:r>
            <a:endParaRPr kumimoji="1" lang="en-US" altLang="ja-JP" sz="1000" dirty="0"/>
          </a:p>
        </p:txBody>
      </p:sp>
      <p:sp>
        <p:nvSpPr>
          <p:cNvPr id="253" name="テキスト ボックス 252">
            <a:extLst>
              <a:ext uri="{FF2B5EF4-FFF2-40B4-BE49-F238E27FC236}">
                <a16:creationId xmlns:a16="http://schemas.microsoft.com/office/drawing/2014/main" id="{8C4C6A73-DDBB-4172-AA40-0B89170D61B8}"/>
              </a:ext>
            </a:extLst>
          </p:cNvPr>
          <p:cNvSpPr txBox="1"/>
          <p:nvPr/>
        </p:nvSpPr>
        <p:spPr>
          <a:xfrm>
            <a:off x="4550927" y="4006742"/>
            <a:ext cx="4680835" cy="400110"/>
          </a:xfrm>
          <a:prstGeom prst="rect">
            <a:avLst/>
          </a:prstGeom>
          <a:noFill/>
        </p:spPr>
        <p:txBody>
          <a:bodyPr wrap="square" rtlCol="0">
            <a:spAutoFit/>
          </a:bodyPr>
          <a:lstStyle/>
          <a:p>
            <a:r>
              <a:rPr kumimoji="1" lang="ja-JP" altLang="en-US" sz="1000" b="1" dirty="0"/>
              <a:t>不動産</a:t>
            </a:r>
            <a:r>
              <a:rPr kumimoji="1" lang="ja-JP" altLang="en-US" sz="1000" dirty="0"/>
              <a:t>や</a:t>
            </a:r>
            <a:r>
              <a:rPr kumimoji="1" lang="ja-JP" altLang="en-US" sz="1000" b="1" dirty="0"/>
              <a:t>交通ネットワーク等</a:t>
            </a:r>
            <a:r>
              <a:rPr kumimoji="1" lang="ja-JP" altLang="en-US" sz="1000" dirty="0"/>
              <a:t>のデータの集積を目指す。</a:t>
            </a:r>
            <a:endParaRPr kumimoji="1" lang="en-US" altLang="ja-JP" sz="1000" dirty="0"/>
          </a:p>
          <a:p>
            <a:r>
              <a:rPr kumimoji="1" lang="ja-JP" altLang="en-US" sz="1000" dirty="0"/>
              <a:t>衛星写真は要検討。</a:t>
            </a:r>
            <a:endParaRPr kumimoji="1" lang="en-US" altLang="ja-JP" sz="1000" dirty="0"/>
          </a:p>
        </p:txBody>
      </p:sp>
      <p:sp>
        <p:nvSpPr>
          <p:cNvPr id="254" name="円柱 253">
            <a:extLst>
              <a:ext uri="{FF2B5EF4-FFF2-40B4-BE49-F238E27FC236}">
                <a16:creationId xmlns:a16="http://schemas.microsoft.com/office/drawing/2014/main" id="{27FD6673-BE95-472A-97BE-33DE30B5E922}"/>
              </a:ext>
            </a:extLst>
          </p:cNvPr>
          <p:cNvSpPr/>
          <p:nvPr/>
        </p:nvSpPr>
        <p:spPr>
          <a:xfrm>
            <a:off x="9629539" y="5873554"/>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t>医療機関</a:t>
            </a:r>
            <a:r>
              <a:rPr kumimoji="1" lang="en-US" altLang="ja-JP" sz="1000" dirty="0"/>
              <a:t>D</a:t>
            </a:r>
            <a:endParaRPr kumimoji="1" lang="ja-JP" altLang="en-US" sz="1000" dirty="0"/>
          </a:p>
        </p:txBody>
      </p:sp>
      <p:sp>
        <p:nvSpPr>
          <p:cNvPr id="255" name="円柱 254">
            <a:extLst>
              <a:ext uri="{FF2B5EF4-FFF2-40B4-BE49-F238E27FC236}">
                <a16:creationId xmlns:a16="http://schemas.microsoft.com/office/drawing/2014/main" id="{1462AAD8-14FB-4D11-86FC-BBE3B56D5ADA}"/>
              </a:ext>
            </a:extLst>
          </p:cNvPr>
          <p:cNvSpPr/>
          <p:nvPr/>
        </p:nvSpPr>
        <p:spPr>
          <a:xfrm>
            <a:off x="9629539" y="618628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避難所</a:t>
            </a:r>
            <a:r>
              <a:rPr kumimoji="1" lang="en-US" altLang="ja-JP" sz="1000" dirty="0"/>
              <a:t>D</a:t>
            </a:r>
            <a:endParaRPr kumimoji="1" lang="ja-JP" altLang="en-US" sz="1000" dirty="0"/>
          </a:p>
        </p:txBody>
      </p:sp>
      <p:sp>
        <p:nvSpPr>
          <p:cNvPr id="256" name="円柱 255">
            <a:extLst>
              <a:ext uri="{FF2B5EF4-FFF2-40B4-BE49-F238E27FC236}">
                <a16:creationId xmlns:a16="http://schemas.microsoft.com/office/drawing/2014/main" id="{54EAA083-0ECE-4E47-9916-6D7B142C44D3}"/>
              </a:ext>
            </a:extLst>
          </p:cNvPr>
          <p:cNvSpPr/>
          <p:nvPr/>
        </p:nvSpPr>
        <p:spPr>
          <a:xfrm>
            <a:off x="9629539" y="6509899"/>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交通網</a:t>
            </a:r>
            <a:r>
              <a:rPr kumimoji="1" lang="en-US" altLang="ja-JP" sz="1000" dirty="0"/>
              <a:t>D</a:t>
            </a:r>
            <a:endParaRPr kumimoji="1" lang="ja-JP" altLang="en-US" sz="1000" dirty="0"/>
          </a:p>
        </p:txBody>
      </p:sp>
      <p:sp>
        <p:nvSpPr>
          <p:cNvPr id="258" name="テキスト ボックス 257">
            <a:extLst>
              <a:ext uri="{FF2B5EF4-FFF2-40B4-BE49-F238E27FC236}">
                <a16:creationId xmlns:a16="http://schemas.microsoft.com/office/drawing/2014/main" id="{EB87AAFF-8028-4D26-8F4F-35DC413BB02D}"/>
              </a:ext>
            </a:extLst>
          </p:cNvPr>
          <p:cNvSpPr txBox="1"/>
          <p:nvPr/>
        </p:nvSpPr>
        <p:spPr>
          <a:xfrm>
            <a:off x="4550927" y="6573082"/>
            <a:ext cx="3262432" cy="246221"/>
          </a:xfrm>
          <a:prstGeom prst="rect">
            <a:avLst/>
          </a:prstGeom>
          <a:noFill/>
        </p:spPr>
        <p:txBody>
          <a:bodyPr wrap="none" rtlCol="0">
            <a:spAutoFit/>
          </a:bodyPr>
          <a:lstStyle/>
          <a:p>
            <a:r>
              <a:rPr kumimoji="1" lang="ja-JP" altLang="en-US" sz="1000" dirty="0"/>
              <a:t>データマネジメント実戦ガイドブックを各省に展開。</a:t>
            </a:r>
          </a:p>
        </p:txBody>
      </p:sp>
      <p:sp>
        <p:nvSpPr>
          <p:cNvPr id="259" name="テキスト ボックス 258">
            <a:extLst>
              <a:ext uri="{FF2B5EF4-FFF2-40B4-BE49-F238E27FC236}">
                <a16:creationId xmlns:a16="http://schemas.microsoft.com/office/drawing/2014/main" id="{DCCE7856-B6C3-4DB7-99CC-4EA8EA1162EA}"/>
              </a:ext>
            </a:extLst>
          </p:cNvPr>
          <p:cNvSpPr txBox="1"/>
          <p:nvPr/>
        </p:nvSpPr>
        <p:spPr>
          <a:xfrm>
            <a:off x="4550927" y="6077064"/>
            <a:ext cx="3390672" cy="246221"/>
          </a:xfrm>
          <a:prstGeom prst="rect">
            <a:avLst/>
          </a:prstGeom>
          <a:noFill/>
        </p:spPr>
        <p:txBody>
          <a:bodyPr wrap="none" rtlCol="0">
            <a:spAutoFit/>
          </a:bodyPr>
          <a:lstStyle/>
          <a:p>
            <a:r>
              <a:rPr kumimoji="1" lang="ja-JP" altLang="en-US" sz="1000" dirty="0"/>
              <a:t>ベース・レジストリのデータ品質簡易チェックを実施。</a:t>
            </a:r>
          </a:p>
        </p:txBody>
      </p:sp>
      <p:sp>
        <p:nvSpPr>
          <p:cNvPr id="260" name="テキスト ボックス 259">
            <a:extLst>
              <a:ext uri="{FF2B5EF4-FFF2-40B4-BE49-F238E27FC236}">
                <a16:creationId xmlns:a16="http://schemas.microsoft.com/office/drawing/2014/main" id="{49839750-016B-47AF-AECD-7EC3FE145415}"/>
              </a:ext>
            </a:extLst>
          </p:cNvPr>
          <p:cNvSpPr txBox="1"/>
          <p:nvPr/>
        </p:nvSpPr>
        <p:spPr>
          <a:xfrm>
            <a:off x="1495573" y="4041861"/>
            <a:ext cx="1082348" cy="246221"/>
          </a:xfrm>
          <a:prstGeom prst="rect">
            <a:avLst/>
          </a:prstGeom>
          <a:noFill/>
        </p:spPr>
        <p:txBody>
          <a:bodyPr wrap="none" rtlCol="0">
            <a:spAutoFit/>
          </a:bodyPr>
          <a:lstStyle/>
          <a:p>
            <a:r>
              <a:rPr kumimoji="1" lang="ja-JP" altLang="en-US" sz="1000" dirty="0"/>
              <a:t>動画教材を整備</a:t>
            </a:r>
          </a:p>
        </p:txBody>
      </p:sp>
      <p:cxnSp>
        <p:nvCxnSpPr>
          <p:cNvPr id="263" name="直線コネクタ 262">
            <a:extLst>
              <a:ext uri="{FF2B5EF4-FFF2-40B4-BE49-F238E27FC236}">
                <a16:creationId xmlns:a16="http://schemas.microsoft.com/office/drawing/2014/main" id="{23EA5B5D-8D40-43CE-8633-A1EF4BA49E86}"/>
              </a:ext>
            </a:extLst>
          </p:cNvPr>
          <p:cNvCxnSpPr>
            <a:cxnSpLocks/>
          </p:cNvCxnSpPr>
          <p:nvPr/>
        </p:nvCxnSpPr>
        <p:spPr>
          <a:xfrm>
            <a:off x="9304617" y="275008"/>
            <a:ext cx="0" cy="6582992"/>
          </a:xfrm>
          <a:prstGeom prst="line">
            <a:avLst/>
          </a:prstGeom>
          <a:ln>
            <a:solidFill>
              <a:schemeClr val="bg1">
                <a:lumMod val="50000"/>
              </a:schemeClr>
            </a:solidFill>
            <a:prstDash val="dashDot"/>
          </a:ln>
        </p:spPr>
        <p:style>
          <a:lnRef idx="1">
            <a:schemeClr val="accent1"/>
          </a:lnRef>
          <a:fillRef idx="0">
            <a:schemeClr val="accent1"/>
          </a:fillRef>
          <a:effectRef idx="0">
            <a:schemeClr val="accent1"/>
          </a:effectRef>
          <a:fontRef idx="minor">
            <a:schemeClr val="tx1"/>
          </a:fontRef>
        </p:style>
      </p:cxnSp>
      <p:sp>
        <p:nvSpPr>
          <p:cNvPr id="264" name="テキスト ボックス 263">
            <a:extLst>
              <a:ext uri="{FF2B5EF4-FFF2-40B4-BE49-F238E27FC236}">
                <a16:creationId xmlns:a16="http://schemas.microsoft.com/office/drawing/2014/main" id="{F519E72D-0A54-4736-A4E5-86ADBF9DB666}"/>
              </a:ext>
            </a:extLst>
          </p:cNvPr>
          <p:cNvSpPr txBox="1"/>
          <p:nvPr/>
        </p:nvSpPr>
        <p:spPr>
          <a:xfrm>
            <a:off x="9314990" y="96792"/>
            <a:ext cx="1261884" cy="253916"/>
          </a:xfrm>
          <a:prstGeom prst="rect">
            <a:avLst/>
          </a:prstGeom>
          <a:noFill/>
        </p:spPr>
        <p:txBody>
          <a:bodyPr wrap="none" rtlCol="0">
            <a:spAutoFit/>
          </a:bodyPr>
          <a:lstStyle/>
          <a:p>
            <a:r>
              <a:rPr kumimoji="1" lang="ja-JP" altLang="en-US" sz="1050" dirty="0"/>
              <a:t>整備されるデータ</a:t>
            </a:r>
          </a:p>
        </p:txBody>
      </p:sp>
      <p:sp>
        <p:nvSpPr>
          <p:cNvPr id="265" name="テキスト ボックス 264">
            <a:extLst>
              <a:ext uri="{FF2B5EF4-FFF2-40B4-BE49-F238E27FC236}">
                <a16:creationId xmlns:a16="http://schemas.microsoft.com/office/drawing/2014/main" id="{20F983C0-CF6E-417D-9A09-A6D377E3B4AB}"/>
              </a:ext>
            </a:extLst>
          </p:cNvPr>
          <p:cNvSpPr txBox="1"/>
          <p:nvPr/>
        </p:nvSpPr>
        <p:spPr>
          <a:xfrm>
            <a:off x="10692435" y="97170"/>
            <a:ext cx="1396536" cy="253916"/>
          </a:xfrm>
          <a:prstGeom prst="rect">
            <a:avLst/>
          </a:prstGeom>
          <a:noFill/>
        </p:spPr>
        <p:txBody>
          <a:bodyPr wrap="none" rtlCol="0">
            <a:spAutoFit/>
          </a:bodyPr>
          <a:lstStyle/>
          <a:p>
            <a:r>
              <a:rPr kumimoji="1" lang="ja-JP" altLang="en-US" sz="1050" dirty="0"/>
              <a:t>提供されるサービス</a:t>
            </a:r>
          </a:p>
        </p:txBody>
      </p:sp>
      <p:cxnSp>
        <p:nvCxnSpPr>
          <p:cNvPr id="267" name="コネクタ: カギ線 266">
            <a:extLst>
              <a:ext uri="{FF2B5EF4-FFF2-40B4-BE49-F238E27FC236}">
                <a16:creationId xmlns:a16="http://schemas.microsoft.com/office/drawing/2014/main" id="{6DC77049-F547-469D-8EEF-CFB4078AFADD}"/>
              </a:ext>
            </a:extLst>
          </p:cNvPr>
          <p:cNvCxnSpPr>
            <a:cxnSpLocks/>
            <a:stCxn id="137" idx="3"/>
            <a:endCxn id="161" idx="3"/>
          </p:cNvCxnSpPr>
          <p:nvPr/>
        </p:nvCxnSpPr>
        <p:spPr>
          <a:xfrm flipV="1">
            <a:off x="11755331" y="638409"/>
            <a:ext cx="1" cy="1620245"/>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0" name="コネクタ: カギ線 269">
            <a:extLst>
              <a:ext uri="{FF2B5EF4-FFF2-40B4-BE49-F238E27FC236}">
                <a16:creationId xmlns:a16="http://schemas.microsoft.com/office/drawing/2014/main" id="{C7577FAF-D7BA-42EA-9FDB-B25989617B80}"/>
              </a:ext>
            </a:extLst>
          </p:cNvPr>
          <p:cNvCxnSpPr>
            <a:cxnSpLocks/>
            <a:stCxn id="136" idx="3"/>
            <a:endCxn id="161" idx="3"/>
          </p:cNvCxnSpPr>
          <p:nvPr/>
        </p:nvCxnSpPr>
        <p:spPr>
          <a:xfrm flipV="1">
            <a:off x="11755331" y="638409"/>
            <a:ext cx="1" cy="1226279"/>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73" name="コネクタ: カギ線 272">
            <a:extLst>
              <a:ext uri="{FF2B5EF4-FFF2-40B4-BE49-F238E27FC236}">
                <a16:creationId xmlns:a16="http://schemas.microsoft.com/office/drawing/2014/main" id="{9DB4B797-0138-41FA-8FFC-0DB18AC4573C}"/>
              </a:ext>
            </a:extLst>
          </p:cNvPr>
          <p:cNvCxnSpPr>
            <a:cxnSpLocks/>
            <a:stCxn id="135" idx="3"/>
            <a:endCxn id="161" idx="3"/>
          </p:cNvCxnSpPr>
          <p:nvPr/>
        </p:nvCxnSpPr>
        <p:spPr>
          <a:xfrm flipV="1">
            <a:off x="11755331" y="638409"/>
            <a:ext cx="1" cy="832312"/>
          </a:xfrm>
          <a:prstGeom prst="bentConnector3">
            <a:avLst>
              <a:gd name="adj1" fmla="val 22860100000"/>
            </a:avLst>
          </a:prstGeom>
        </p:spPr>
        <p:style>
          <a:lnRef idx="1">
            <a:schemeClr val="accent1"/>
          </a:lnRef>
          <a:fillRef idx="0">
            <a:schemeClr val="accent1"/>
          </a:fillRef>
          <a:effectRef idx="0">
            <a:schemeClr val="accent1"/>
          </a:effectRef>
          <a:fontRef idx="minor">
            <a:schemeClr val="tx1"/>
          </a:fontRef>
        </p:style>
      </p:cxnSp>
      <p:cxnSp>
        <p:nvCxnSpPr>
          <p:cNvPr id="280" name="コネクタ: カギ線 279">
            <a:extLst>
              <a:ext uri="{FF2B5EF4-FFF2-40B4-BE49-F238E27FC236}">
                <a16:creationId xmlns:a16="http://schemas.microsoft.com/office/drawing/2014/main" id="{CEA164C1-D47F-4E3D-AF97-5CE47B1966F0}"/>
              </a:ext>
            </a:extLst>
          </p:cNvPr>
          <p:cNvCxnSpPr>
            <a:cxnSpLocks/>
            <a:stCxn id="12" idx="3"/>
            <a:endCxn id="161" idx="1"/>
          </p:cNvCxnSpPr>
          <p:nvPr/>
        </p:nvCxnSpPr>
        <p:spPr>
          <a:xfrm flipV="1">
            <a:off x="5447445" y="638409"/>
            <a:ext cx="5438035" cy="273827"/>
          </a:xfrm>
          <a:prstGeom prst="bentConnector3">
            <a:avLst>
              <a:gd name="adj1" fmla="val 58344"/>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コネクタ: カギ線 282">
            <a:extLst>
              <a:ext uri="{FF2B5EF4-FFF2-40B4-BE49-F238E27FC236}">
                <a16:creationId xmlns:a16="http://schemas.microsoft.com/office/drawing/2014/main" id="{0D7E74E0-D753-4097-B5CF-23C57287EDE7}"/>
              </a:ext>
            </a:extLst>
          </p:cNvPr>
          <p:cNvCxnSpPr>
            <a:cxnSpLocks/>
            <a:stCxn id="10" idx="3"/>
            <a:endCxn id="161" idx="1"/>
          </p:cNvCxnSpPr>
          <p:nvPr/>
        </p:nvCxnSpPr>
        <p:spPr>
          <a:xfrm flipV="1">
            <a:off x="6347734" y="638409"/>
            <a:ext cx="4537746" cy="524213"/>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8" name="テキスト ボックス 287">
            <a:extLst>
              <a:ext uri="{FF2B5EF4-FFF2-40B4-BE49-F238E27FC236}">
                <a16:creationId xmlns:a16="http://schemas.microsoft.com/office/drawing/2014/main" id="{FB85E1BD-C565-465E-8882-ABFDCEB3DBE4}"/>
              </a:ext>
            </a:extLst>
          </p:cNvPr>
          <p:cNvSpPr txBox="1"/>
          <p:nvPr/>
        </p:nvSpPr>
        <p:spPr>
          <a:xfrm>
            <a:off x="7648198" y="710508"/>
            <a:ext cx="954107" cy="246221"/>
          </a:xfrm>
          <a:prstGeom prst="rect">
            <a:avLst/>
          </a:prstGeom>
          <a:noFill/>
        </p:spPr>
        <p:txBody>
          <a:bodyPr wrap="none" rtlCol="0">
            <a:spAutoFit/>
          </a:bodyPr>
          <a:lstStyle/>
          <a:p>
            <a:r>
              <a:rPr kumimoji="1" lang="ja-JP" altLang="en-US" sz="1000" dirty="0"/>
              <a:t>コードマップ</a:t>
            </a:r>
          </a:p>
        </p:txBody>
      </p:sp>
      <p:sp>
        <p:nvSpPr>
          <p:cNvPr id="289" name="テキスト ボックス 288">
            <a:extLst>
              <a:ext uri="{FF2B5EF4-FFF2-40B4-BE49-F238E27FC236}">
                <a16:creationId xmlns:a16="http://schemas.microsoft.com/office/drawing/2014/main" id="{76ED7A8C-400D-4BBF-B5B6-60295488BBA1}"/>
              </a:ext>
            </a:extLst>
          </p:cNvPr>
          <p:cNvSpPr txBox="1"/>
          <p:nvPr/>
        </p:nvSpPr>
        <p:spPr>
          <a:xfrm>
            <a:off x="10849863" y="5719492"/>
            <a:ext cx="1164874" cy="646331"/>
          </a:xfrm>
          <a:prstGeom prst="rect">
            <a:avLst/>
          </a:prstGeom>
          <a:noFill/>
        </p:spPr>
        <p:txBody>
          <a:bodyPr wrap="square" rtlCol="0">
            <a:spAutoFit/>
          </a:bodyPr>
          <a:lstStyle/>
          <a:p>
            <a:r>
              <a:rPr kumimoji="1" lang="ja-JP" altLang="en-US" sz="900" dirty="0"/>
              <a:t>黄色は民間サービスの活用</a:t>
            </a:r>
            <a:endParaRPr kumimoji="1" lang="en-US" altLang="ja-JP" sz="900" dirty="0"/>
          </a:p>
          <a:p>
            <a:endParaRPr lang="en-US" altLang="ja-JP" sz="900" dirty="0"/>
          </a:p>
          <a:p>
            <a:r>
              <a:rPr lang="ja-JP" altLang="en-US" sz="900" dirty="0"/>
              <a:t>灰色は要検討</a:t>
            </a:r>
            <a:endParaRPr lang="en-US" altLang="ja-JP" sz="900" dirty="0"/>
          </a:p>
        </p:txBody>
      </p:sp>
      <p:sp>
        <p:nvSpPr>
          <p:cNvPr id="290" name="円柱 289">
            <a:extLst>
              <a:ext uri="{FF2B5EF4-FFF2-40B4-BE49-F238E27FC236}">
                <a16:creationId xmlns:a16="http://schemas.microsoft.com/office/drawing/2014/main" id="{670AF5A0-E9F0-4675-96E2-655A2BB71F04}"/>
              </a:ext>
            </a:extLst>
          </p:cNvPr>
          <p:cNvSpPr/>
          <p:nvPr/>
        </p:nvSpPr>
        <p:spPr>
          <a:xfrm>
            <a:off x="9629538" y="2359652"/>
            <a:ext cx="869852" cy="268981"/>
          </a:xfrm>
          <a:prstGeom prst="can">
            <a:avLst/>
          </a:prstGeom>
          <a:solidFill>
            <a:schemeClr val="bg1">
              <a:lumMod val="65000"/>
            </a:schemeClr>
          </a:solidFill>
          <a:ln>
            <a:solidFill>
              <a:srgbClr val="0066FF"/>
            </a:solidFill>
            <a:prstDash val="dash"/>
          </a:ln>
        </p:spPr>
        <p:style>
          <a:lnRef idx="2">
            <a:schemeClr val="dk1"/>
          </a:lnRef>
          <a:fillRef idx="1">
            <a:schemeClr val="lt1"/>
          </a:fillRef>
          <a:effectRef idx="0">
            <a:schemeClr val="dk1"/>
          </a:effectRef>
          <a:fontRef idx="minor">
            <a:schemeClr val="dk1"/>
          </a:fontRef>
        </p:style>
        <p:txBody>
          <a:bodyPr lIns="0" rIns="0" rtlCol="0" anchor="ctr"/>
          <a:lstStyle/>
          <a:p>
            <a:pPr algn="ctr"/>
            <a:r>
              <a:rPr kumimoji="1" lang="ja-JP" altLang="en-US" sz="800" dirty="0"/>
              <a:t>行政アドレス</a:t>
            </a:r>
            <a:r>
              <a:rPr kumimoji="1" lang="en-US" altLang="ja-JP" sz="800" dirty="0"/>
              <a:t>D</a:t>
            </a:r>
            <a:endParaRPr kumimoji="1" lang="ja-JP" altLang="en-US" sz="800" dirty="0"/>
          </a:p>
        </p:txBody>
      </p:sp>
      <p:sp>
        <p:nvSpPr>
          <p:cNvPr id="292" name="正方形/長方形 291">
            <a:extLst>
              <a:ext uri="{FF2B5EF4-FFF2-40B4-BE49-F238E27FC236}">
                <a16:creationId xmlns:a16="http://schemas.microsoft.com/office/drawing/2014/main" id="{B7750458-072F-4D91-B7DB-B7EE79F21C0F}"/>
              </a:ext>
            </a:extLst>
          </p:cNvPr>
          <p:cNvSpPr/>
          <p:nvPr/>
        </p:nvSpPr>
        <p:spPr>
          <a:xfrm>
            <a:off x="10547518" y="385084"/>
            <a:ext cx="159076" cy="6428172"/>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3" name="正方形/長方形 292">
            <a:extLst>
              <a:ext uri="{FF2B5EF4-FFF2-40B4-BE49-F238E27FC236}">
                <a16:creationId xmlns:a16="http://schemas.microsoft.com/office/drawing/2014/main" id="{F3502949-4AAC-4243-83E9-AACDDAB4EC26}"/>
              </a:ext>
            </a:extLst>
          </p:cNvPr>
          <p:cNvSpPr/>
          <p:nvPr/>
        </p:nvSpPr>
        <p:spPr>
          <a:xfrm>
            <a:off x="10700887" y="883067"/>
            <a:ext cx="1143997" cy="220373"/>
          </a:xfrm>
          <a:prstGeom prst="rect">
            <a:avLst/>
          </a:prstGeom>
          <a:solidFill>
            <a:srgbClr val="F4B183">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00" dirty="0">
                <a:solidFill>
                  <a:schemeClr val="tx1"/>
                </a:solidFill>
              </a:rPr>
              <a:t>オープンデータ</a:t>
            </a:r>
          </a:p>
        </p:txBody>
      </p:sp>
      <p:sp>
        <p:nvSpPr>
          <p:cNvPr id="2" name="タイトル 1">
            <a:extLst>
              <a:ext uri="{FF2B5EF4-FFF2-40B4-BE49-F238E27FC236}">
                <a16:creationId xmlns:a16="http://schemas.microsoft.com/office/drawing/2014/main" id="{B1F4A010-7F16-4081-9667-B773CD8D2664}"/>
              </a:ext>
            </a:extLst>
          </p:cNvPr>
          <p:cNvSpPr>
            <a:spLocks noGrp="1"/>
          </p:cNvSpPr>
          <p:nvPr>
            <p:ph type="title"/>
          </p:nvPr>
        </p:nvSpPr>
        <p:spPr>
          <a:xfrm>
            <a:off x="369878" y="30601"/>
            <a:ext cx="10515600" cy="480388"/>
          </a:xfrm>
        </p:spPr>
        <p:txBody>
          <a:bodyPr/>
          <a:lstStyle/>
          <a:p>
            <a:r>
              <a:rPr lang="ja-JP" altLang="en-US" sz="2800" dirty="0"/>
              <a:t>参考：</a:t>
            </a:r>
            <a:r>
              <a:rPr lang="en-US" altLang="ja-JP" sz="2800" dirty="0"/>
              <a:t>GIF</a:t>
            </a:r>
            <a:r>
              <a:rPr lang="ja-JP" altLang="en-US" sz="2800" dirty="0"/>
              <a:t>の関連取り組みも含めた全体像</a:t>
            </a:r>
          </a:p>
        </p:txBody>
      </p:sp>
      <p:sp>
        <p:nvSpPr>
          <p:cNvPr id="101" name="正方形/長方形 100">
            <a:extLst>
              <a:ext uri="{FF2B5EF4-FFF2-40B4-BE49-F238E27FC236}">
                <a16:creationId xmlns:a16="http://schemas.microsoft.com/office/drawing/2014/main" id="{8500EBF2-679C-4631-8637-113E57831B67}"/>
              </a:ext>
            </a:extLst>
          </p:cNvPr>
          <p:cNvSpPr/>
          <p:nvPr/>
        </p:nvSpPr>
        <p:spPr>
          <a:xfrm>
            <a:off x="2538438" y="1887427"/>
            <a:ext cx="869852" cy="3503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t>コアデータパーツ</a:t>
            </a:r>
          </a:p>
        </p:txBody>
      </p:sp>
      <p:sp>
        <p:nvSpPr>
          <p:cNvPr id="102" name="テキスト ボックス 101">
            <a:extLst>
              <a:ext uri="{FF2B5EF4-FFF2-40B4-BE49-F238E27FC236}">
                <a16:creationId xmlns:a16="http://schemas.microsoft.com/office/drawing/2014/main" id="{D61A11D2-1639-4639-B283-6C977BE51E91}"/>
              </a:ext>
            </a:extLst>
          </p:cNvPr>
          <p:cNvSpPr txBox="1"/>
          <p:nvPr/>
        </p:nvSpPr>
        <p:spPr>
          <a:xfrm>
            <a:off x="4615440" y="1506783"/>
            <a:ext cx="945630" cy="248173"/>
          </a:xfrm>
          <a:prstGeom prst="rect">
            <a:avLst/>
          </a:prstGeom>
          <a:noFill/>
        </p:spPr>
        <p:txBody>
          <a:bodyPr wrap="square" rtlCol="0">
            <a:spAutoFit/>
          </a:bodyPr>
          <a:lstStyle/>
          <a:p>
            <a:r>
              <a:rPr kumimoji="1" lang="en-US" altLang="ja-JP" sz="1000" dirty="0"/>
              <a:t>DCAT-GOJ</a:t>
            </a:r>
          </a:p>
        </p:txBody>
      </p:sp>
      <p:sp>
        <p:nvSpPr>
          <p:cNvPr id="4" name="スライド番号プレースホルダー 3">
            <a:extLst>
              <a:ext uri="{FF2B5EF4-FFF2-40B4-BE49-F238E27FC236}">
                <a16:creationId xmlns:a16="http://schemas.microsoft.com/office/drawing/2014/main" id="{65269D0B-A0BB-489B-9840-E5A7BAB0E1E4}"/>
              </a:ext>
            </a:extLst>
          </p:cNvPr>
          <p:cNvSpPr>
            <a:spLocks noGrp="1"/>
          </p:cNvSpPr>
          <p:nvPr>
            <p:ph type="sldNum" sz="quarter" idx="4"/>
          </p:nvPr>
        </p:nvSpPr>
        <p:spPr/>
        <p:txBody>
          <a:bodyPr/>
          <a:lstStyle/>
          <a:p>
            <a:fld id="{DFD4F317-19D0-4848-B5EB-5B174DBE8CF9}" type="slidenum">
              <a:rPr lang="ja-JP" altLang="en-US" smtClean="0"/>
              <a:pPr/>
              <a:t>64</a:t>
            </a:fld>
            <a:endParaRPr lang="ja-JP" altLang="en-US"/>
          </a:p>
        </p:txBody>
      </p:sp>
    </p:spTree>
    <p:extLst>
      <p:ext uri="{BB962C8B-B14F-4D97-AF65-F5344CB8AC3E}">
        <p14:creationId xmlns:p14="http://schemas.microsoft.com/office/powerpoint/2010/main" val="37084381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夜の街の風景&#10;&#10;中程度の精度で自動的に生成された説明">
            <a:extLst>
              <a:ext uri="{FF2B5EF4-FFF2-40B4-BE49-F238E27FC236}">
                <a16:creationId xmlns:a16="http://schemas.microsoft.com/office/drawing/2014/main" id="{30D74436-DEE7-4250-8FF8-C50EEBC0879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20" y="10"/>
            <a:ext cx="12191980" cy="6857990"/>
          </a:xfrm>
          <a:prstGeom prst="rect">
            <a:avLst/>
          </a:prstGeom>
          <a:noFill/>
        </p:spPr>
      </p:pic>
      <p:sp>
        <p:nvSpPr>
          <p:cNvPr id="6" name="テキスト ボックス 5">
            <a:extLst>
              <a:ext uri="{FF2B5EF4-FFF2-40B4-BE49-F238E27FC236}">
                <a16:creationId xmlns:a16="http://schemas.microsoft.com/office/drawing/2014/main" id="{A6DF895A-CBFE-4CCD-A06C-67FA4F28B42C}"/>
              </a:ext>
            </a:extLst>
          </p:cNvPr>
          <p:cNvSpPr txBox="1"/>
          <p:nvPr/>
        </p:nvSpPr>
        <p:spPr>
          <a:xfrm>
            <a:off x="858361" y="2927349"/>
            <a:ext cx="8688597" cy="584775"/>
          </a:xfrm>
          <a:prstGeom prst="rect">
            <a:avLst/>
          </a:prstGeom>
          <a:noFill/>
        </p:spPr>
        <p:txBody>
          <a:bodyPr wrap="none" rtlCol="0">
            <a:spAutoFit/>
          </a:bodyPr>
          <a:lstStyle/>
          <a:p>
            <a:r>
              <a:rPr kumimoji="1" lang="en-US" altLang="ja-JP" sz="3200" b="1" dirty="0">
                <a:solidFill>
                  <a:schemeClr val="bg1"/>
                </a:solidFill>
              </a:rPr>
              <a:t>GIF</a:t>
            </a:r>
            <a:r>
              <a:rPr kumimoji="1" lang="ja-JP" altLang="en-US" sz="3200" b="1" dirty="0">
                <a:solidFill>
                  <a:schemeClr val="bg1"/>
                </a:solidFill>
              </a:rPr>
              <a:t>は、デジタル社会の未来への基盤投資です</a:t>
            </a:r>
          </a:p>
        </p:txBody>
      </p:sp>
    </p:spTree>
    <p:extLst>
      <p:ext uri="{BB962C8B-B14F-4D97-AF65-F5344CB8AC3E}">
        <p14:creationId xmlns:p14="http://schemas.microsoft.com/office/powerpoint/2010/main" val="59264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4A7C671-922D-4F48-AA0D-F9E23DFA896F}"/>
              </a:ext>
            </a:extLst>
          </p:cNvPr>
          <p:cNvSpPr>
            <a:spLocks noGrp="1"/>
          </p:cNvSpPr>
          <p:nvPr>
            <p:ph idx="1"/>
          </p:nvPr>
        </p:nvSpPr>
        <p:spPr>
          <a:xfrm>
            <a:off x="3840482" y="1371241"/>
            <a:ext cx="8173328" cy="591252"/>
          </a:xfrm>
        </p:spPr>
        <p:txBody>
          <a:bodyPr/>
          <a:lstStyle/>
          <a:p>
            <a:r>
              <a:rPr kumimoji="1" lang="ja-JP" altLang="en-US" sz="2400" dirty="0"/>
              <a:t>従来の相互運用性確保の仕組みを集約したものであり、今後、実装における意見を反映し改善をしていきます。</a:t>
            </a:r>
          </a:p>
        </p:txBody>
      </p:sp>
      <p:sp>
        <p:nvSpPr>
          <p:cNvPr id="3" name="タイトル 2">
            <a:extLst>
              <a:ext uri="{FF2B5EF4-FFF2-40B4-BE49-F238E27FC236}">
                <a16:creationId xmlns:a16="http://schemas.microsoft.com/office/drawing/2014/main" id="{3C6F3C99-DAF6-40C9-9C45-0EE5A658D75B}"/>
              </a:ext>
            </a:extLst>
          </p:cNvPr>
          <p:cNvSpPr>
            <a:spLocks noGrp="1"/>
          </p:cNvSpPr>
          <p:nvPr>
            <p:ph type="title"/>
          </p:nvPr>
        </p:nvSpPr>
        <p:spPr>
          <a:xfrm>
            <a:off x="838200" y="270198"/>
            <a:ext cx="11262756" cy="1089850"/>
          </a:xfrm>
        </p:spPr>
        <p:txBody>
          <a:bodyPr/>
          <a:lstStyle/>
          <a:p>
            <a:r>
              <a:rPr kumimoji="1" lang="ja-JP" altLang="en-US" dirty="0"/>
              <a:t>参考：従来のデータモデル等との関係と今後の進め方</a:t>
            </a:r>
          </a:p>
        </p:txBody>
      </p:sp>
      <p:sp>
        <p:nvSpPr>
          <p:cNvPr id="4" name="スライド番号プレースホルダー 3">
            <a:extLst>
              <a:ext uri="{FF2B5EF4-FFF2-40B4-BE49-F238E27FC236}">
                <a16:creationId xmlns:a16="http://schemas.microsoft.com/office/drawing/2014/main" id="{997FE212-45EC-4551-BAE7-751050E05954}"/>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
        <p:nvSpPr>
          <p:cNvPr id="5" name="正方形/長方形 4">
            <a:extLst>
              <a:ext uri="{FF2B5EF4-FFF2-40B4-BE49-F238E27FC236}">
                <a16:creationId xmlns:a16="http://schemas.microsoft.com/office/drawing/2014/main" id="{1BC87AAA-B872-4745-81A7-EC7DF8226209}"/>
              </a:ext>
            </a:extLst>
          </p:cNvPr>
          <p:cNvSpPr/>
          <p:nvPr/>
        </p:nvSpPr>
        <p:spPr>
          <a:xfrm>
            <a:off x="1097277" y="3872118"/>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共通語彙基盤</a:t>
            </a:r>
          </a:p>
        </p:txBody>
      </p:sp>
      <p:sp>
        <p:nvSpPr>
          <p:cNvPr id="6" name="正方形/長方形 5">
            <a:extLst>
              <a:ext uri="{FF2B5EF4-FFF2-40B4-BE49-F238E27FC236}">
                <a16:creationId xmlns:a16="http://schemas.microsoft.com/office/drawing/2014/main" id="{31AECE20-2531-4FCD-9F27-CB83ABFD0680}"/>
              </a:ext>
            </a:extLst>
          </p:cNvPr>
          <p:cNvSpPr/>
          <p:nvPr/>
        </p:nvSpPr>
        <p:spPr>
          <a:xfrm>
            <a:off x="1097276" y="3220535"/>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文字情報基盤</a:t>
            </a:r>
          </a:p>
        </p:txBody>
      </p:sp>
      <p:sp>
        <p:nvSpPr>
          <p:cNvPr id="7" name="正方形/長方形 6">
            <a:extLst>
              <a:ext uri="{FF2B5EF4-FFF2-40B4-BE49-F238E27FC236}">
                <a16:creationId xmlns:a16="http://schemas.microsoft.com/office/drawing/2014/main" id="{BE720614-1858-4ED1-9356-3142F4AB2BE2}"/>
              </a:ext>
            </a:extLst>
          </p:cNvPr>
          <p:cNvSpPr/>
          <p:nvPr/>
        </p:nvSpPr>
        <p:spPr>
          <a:xfrm>
            <a:off x="1097277" y="5175284"/>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行政サービス</a:t>
            </a:r>
            <a:endParaRPr kumimoji="1" lang="en-US" altLang="ja-JP" dirty="0"/>
          </a:p>
          <a:p>
            <a:pPr algn="ctr"/>
            <a:r>
              <a:rPr kumimoji="1" lang="ja-JP" altLang="en-US" dirty="0"/>
              <a:t>データ連携モデル</a:t>
            </a:r>
          </a:p>
        </p:txBody>
      </p:sp>
      <p:sp>
        <p:nvSpPr>
          <p:cNvPr id="8" name="正方形/長方形 7">
            <a:extLst>
              <a:ext uri="{FF2B5EF4-FFF2-40B4-BE49-F238E27FC236}">
                <a16:creationId xmlns:a16="http://schemas.microsoft.com/office/drawing/2014/main" id="{BB35B02A-C100-4B6A-AD8D-E639E8E5558E}"/>
              </a:ext>
            </a:extLst>
          </p:cNvPr>
          <p:cNvSpPr/>
          <p:nvPr/>
        </p:nvSpPr>
        <p:spPr>
          <a:xfrm>
            <a:off x="1097277" y="45246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行政基本</a:t>
            </a:r>
            <a:endParaRPr kumimoji="1" lang="en-US" altLang="ja-JP" dirty="0"/>
          </a:p>
          <a:p>
            <a:pPr algn="ctr"/>
            <a:r>
              <a:rPr kumimoji="1" lang="ja-JP" altLang="en-US" dirty="0"/>
              <a:t>データ連携モデル</a:t>
            </a:r>
          </a:p>
        </p:txBody>
      </p:sp>
      <p:sp>
        <p:nvSpPr>
          <p:cNvPr id="9" name="正方形/長方形 8">
            <a:extLst>
              <a:ext uri="{FF2B5EF4-FFF2-40B4-BE49-F238E27FC236}">
                <a16:creationId xmlns:a16="http://schemas.microsoft.com/office/drawing/2014/main" id="{29CA7E00-ECB3-4FC2-9FAE-88D654F805A7}"/>
              </a:ext>
            </a:extLst>
          </p:cNvPr>
          <p:cNvSpPr/>
          <p:nvPr/>
        </p:nvSpPr>
        <p:spPr>
          <a:xfrm>
            <a:off x="1097279" y="5827846"/>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推奨データセット</a:t>
            </a:r>
          </a:p>
        </p:txBody>
      </p:sp>
      <p:sp>
        <p:nvSpPr>
          <p:cNvPr id="10" name="正方形/長方形 9">
            <a:extLst>
              <a:ext uri="{FF2B5EF4-FFF2-40B4-BE49-F238E27FC236}">
                <a16:creationId xmlns:a16="http://schemas.microsoft.com/office/drawing/2014/main" id="{552C93AE-3763-4726-B769-64F2C959E369}"/>
              </a:ext>
            </a:extLst>
          </p:cNvPr>
          <p:cNvSpPr/>
          <p:nvPr/>
        </p:nvSpPr>
        <p:spPr>
          <a:xfrm>
            <a:off x="4550518" y="2655525"/>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a:t>
            </a:r>
            <a:endParaRPr kumimoji="1" lang="ja-JP" altLang="en-US" dirty="0"/>
          </a:p>
        </p:txBody>
      </p:sp>
      <p:sp>
        <p:nvSpPr>
          <p:cNvPr id="11" name="正方形/長方形 10">
            <a:extLst>
              <a:ext uri="{FF2B5EF4-FFF2-40B4-BE49-F238E27FC236}">
                <a16:creationId xmlns:a16="http://schemas.microsoft.com/office/drawing/2014/main" id="{0868729D-F596-412F-A93E-48FE5D1C05A3}"/>
              </a:ext>
            </a:extLst>
          </p:cNvPr>
          <p:cNvSpPr/>
          <p:nvPr/>
        </p:nvSpPr>
        <p:spPr>
          <a:xfrm>
            <a:off x="1097275" y="2568817"/>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実践ガイドブック</a:t>
            </a:r>
          </a:p>
        </p:txBody>
      </p:sp>
      <p:sp>
        <p:nvSpPr>
          <p:cNvPr id="12" name="正方形/長方形 11">
            <a:extLst>
              <a:ext uri="{FF2B5EF4-FFF2-40B4-BE49-F238E27FC236}">
                <a16:creationId xmlns:a16="http://schemas.microsoft.com/office/drawing/2014/main" id="{428BF0E3-B431-47CF-9A7B-C8C2E58133F7}"/>
              </a:ext>
            </a:extLst>
          </p:cNvPr>
          <p:cNvSpPr/>
          <p:nvPr/>
        </p:nvSpPr>
        <p:spPr>
          <a:xfrm>
            <a:off x="1097275" y="1916880"/>
            <a:ext cx="2419643" cy="59125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ルール</a:t>
            </a:r>
          </a:p>
        </p:txBody>
      </p:sp>
      <p:sp>
        <p:nvSpPr>
          <p:cNvPr id="13" name="正方形/長方形 12">
            <a:extLst>
              <a:ext uri="{FF2B5EF4-FFF2-40B4-BE49-F238E27FC236}">
                <a16:creationId xmlns:a16="http://schemas.microsoft.com/office/drawing/2014/main" id="{D7353CC1-C61F-4FFA-AD5D-8548DC721501}"/>
              </a:ext>
            </a:extLst>
          </p:cNvPr>
          <p:cNvSpPr/>
          <p:nvPr/>
        </p:nvSpPr>
        <p:spPr>
          <a:xfrm>
            <a:off x="7924420" y="2655279"/>
            <a:ext cx="2419643" cy="306043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dirty="0"/>
              <a:t>GIF1.x</a:t>
            </a:r>
            <a:endParaRPr kumimoji="1" lang="ja-JP" altLang="en-US" dirty="0"/>
          </a:p>
        </p:txBody>
      </p:sp>
      <p:sp>
        <p:nvSpPr>
          <p:cNvPr id="14" name="矢印: 右 13">
            <a:extLst>
              <a:ext uri="{FF2B5EF4-FFF2-40B4-BE49-F238E27FC236}">
                <a16:creationId xmlns:a16="http://schemas.microsoft.com/office/drawing/2014/main" id="{E23E1757-9133-44C7-963B-4D9C049AFB04}"/>
              </a:ext>
            </a:extLst>
          </p:cNvPr>
          <p:cNvSpPr/>
          <p:nvPr/>
        </p:nvSpPr>
        <p:spPr>
          <a:xfrm>
            <a:off x="3840481" y="381178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5" name="矢印: 右 14">
            <a:extLst>
              <a:ext uri="{FF2B5EF4-FFF2-40B4-BE49-F238E27FC236}">
                <a16:creationId xmlns:a16="http://schemas.microsoft.com/office/drawing/2014/main" id="{5D86F54E-4F88-4254-A25C-BE0A49BE98B8}"/>
              </a:ext>
            </a:extLst>
          </p:cNvPr>
          <p:cNvSpPr/>
          <p:nvPr/>
        </p:nvSpPr>
        <p:spPr>
          <a:xfrm>
            <a:off x="7240966" y="3811296"/>
            <a:ext cx="379828" cy="71289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円柱 15">
            <a:extLst>
              <a:ext uri="{FF2B5EF4-FFF2-40B4-BE49-F238E27FC236}">
                <a16:creationId xmlns:a16="http://schemas.microsoft.com/office/drawing/2014/main" id="{8CF6589A-453E-4B6B-B33D-5E5688A1F8F4}"/>
              </a:ext>
            </a:extLst>
          </p:cNvPr>
          <p:cNvSpPr/>
          <p:nvPr/>
        </p:nvSpPr>
        <p:spPr>
          <a:xfrm>
            <a:off x="6970161" y="5827846"/>
            <a:ext cx="3242984" cy="891951"/>
          </a:xfrm>
          <a:prstGeom prst="can">
            <a:avLst/>
          </a:prstGeom>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dirty="0"/>
              <a:t>ベースレジストリ等への適用</a:t>
            </a:r>
            <a:endParaRPr kumimoji="1" lang="en-US" altLang="ja-JP" dirty="0"/>
          </a:p>
          <a:p>
            <a:pPr algn="ctr"/>
            <a:r>
              <a:rPr kumimoji="1" lang="ja-JP" altLang="en-US" dirty="0"/>
              <a:t>（コンバータ対応含）</a:t>
            </a:r>
          </a:p>
        </p:txBody>
      </p:sp>
      <p:cxnSp>
        <p:nvCxnSpPr>
          <p:cNvPr id="18" name="コネクタ: カギ線 17">
            <a:extLst>
              <a:ext uri="{FF2B5EF4-FFF2-40B4-BE49-F238E27FC236}">
                <a16:creationId xmlns:a16="http://schemas.microsoft.com/office/drawing/2014/main" id="{615B8EE9-3247-471D-852B-6B897F3CEF2A}"/>
              </a:ext>
            </a:extLst>
          </p:cNvPr>
          <p:cNvCxnSpPr>
            <a:stCxn id="10" idx="2"/>
            <a:endCxn id="16" idx="2"/>
          </p:cNvCxnSpPr>
          <p:nvPr/>
        </p:nvCxnSpPr>
        <p:spPr>
          <a:xfrm rot="16200000" flipH="1">
            <a:off x="6086320" y="5389981"/>
            <a:ext cx="557860" cy="120982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4E3EB13F-ECD4-427F-87B6-2E2C87359DC1}"/>
              </a:ext>
            </a:extLst>
          </p:cNvPr>
          <p:cNvSpPr txBox="1"/>
          <p:nvPr/>
        </p:nvSpPr>
        <p:spPr>
          <a:xfrm>
            <a:off x="6970161" y="4527694"/>
            <a:ext cx="1153551" cy="523220"/>
          </a:xfrm>
          <a:prstGeom prst="rect">
            <a:avLst/>
          </a:prstGeom>
          <a:noFill/>
        </p:spPr>
        <p:txBody>
          <a:bodyPr wrap="square" rtlCol="0">
            <a:spAutoFit/>
          </a:bodyPr>
          <a:lstStyle/>
          <a:p>
            <a:r>
              <a:rPr kumimoji="1" lang="ja-JP" altLang="en-US" sz="1400" dirty="0"/>
              <a:t>意見収集・反映</a:t>
            </a:r>
          </a:p>
        </p:txBody>
      </p:sp>
      <p:sp>
        <p:nvSpPr>
          <p:cNvPr id="20" name="テキスト ボックス 19">
            <a:extLst>
              <a:ext uri="{FF2B5EF4-FFF2-40B4-BE49-F238E27FC236}">
                <a16:creationId xmlns:a16="http://schemas.microsoft.com/office/drawing/2014/main" id="{99DA5195-FAA1-497B-B752-7DBF397D1B49}"/>
              </a:ext>
            </a:extLst>
          </p:cNvPr>
          <p:cNvSpPr txBox="1"/>
          <p:nvPr/>
        </p:nvSpPr>
        <p:spPr>
          <a:xfrm>
            <a:off x="1730320" y="1501654"/>
            <a:ext cx="1153551" cy="369332"/>
          </a:xfrm>
          <a:prstGeom prst="rect">
            <a:avLst/>
          </a:prstGeom>
          <a:noFill/>
        </p:spPr>
        <p:txBody>
          <a:bodyPr wrap="square" rtlCol="0">
            <a:spAutoFit/>
          </a:bodyPr>
          <a:lstStyle/>
          <a:p>
            <a:pPr algn="ctr"/>
            <a:r>
              <a:rPr kumimoji="1" lang="ja-JP" altLang="en-US" dirty="0"/>
              <a:t>従来</a:t>
            </a:r>
          </a:p>
        </p:txBody>
      </p:sp>
      <p:sp>
        <p:nvSpPr>
          <p:cNvPr id="21" name="テキスト ボックス 20">
            <a:extLst>
              <a:ext uri="{FF2B5EF4-FFF2-40B4-BE49-F238E27FC236}">
                <a16:creationId xmlns:a16="http://schemas.microsoft.com/office/drawing/2014/main" id="{9FF141C8-B356-4B59-9EAB-B1DFE1A26835}"/>
              </a:ext>
            </a:extLst>
          </p:cNvPr>
          <p:cNvSpPr txBox="1"/>
          <p:nvPr/>
        </p:nvSpPr>
        <p:spPr>
          <a:xfrm>
            <a:off x="5183563" y="2332896"/>
            <a:ext cx="1153551" cy="369332"/>
          </a:xfrm>
          <a:prstGeom prst="rect">
            <a:avLst/>
          </a:prstGeom>
          <a:noFill/>
        </p:spPr>
        <p:txBody>
          <a:bodyPr wrap="square" rtlCol="0">
            <a:spAutoFit/>
          </a:bodyPr>
          <a:lstStyle/>
          <a:p>
            <a:pPr algn="ctr"/>
            <a:r>
              <a:rPr kumimoji="1" lang="en-US" altLang="ja-JP" dirty="0"/>
              <a:t>2022-03</a:t>
            </a:r>
            <a:endParaRPr kumimoji="1" lang="ja-JP" altLang="en-US" dirty="0"/>
          </a:p>
        </p:txBody>
      </p:sp>
      <p:sp>
        <p:nvSpPr>
          <p:cNvPr id="22" name="テキスト ボックス 21">
            <a:extLst>
              <a:ext uri="{FF2B5EF4-FFF2-40B4-BE49-F238E27FC236}">
                <a16:creationId xmlns:a16="http://schemas.microsoft.com/office/drawing/2014/main" id="{3E10BD6C-2578-419A-9CF6-9DC4ED12C5E7}"/>
              </a:ext>
            </a:extLst>
          </p:cNvPr>
          <p:cNvSpPr txBox="1"/>
          <p:nvPr/>
        </p:nvSpPr>
        <p:spPr>
          <a:xfrm>
            <a:off x="8395687" y="2332896"/>
            <a:ext cx="1153551" cy="369332"/>
          </a:xfrm>
          <a:prstGeom prst="rect">
            <a:avLst/>
          </a:prstGeom>
          <a:noFill/>
        </p:spPr>
        <p:txBody>
          <a:bodyPr wrap="square" rtlCol="0">
            <a:spAutoFit/>
          </a:bodyPr>
          <a:lstStyle/>
          <a:p>
            <a:pPr algn="ctr"/>
            <a:r>
              <a:rPr kumimoji="1" lang="en-US" altLang="ja-JP" dirty="0"/>
              <a:t>2023-03</a:t>
            </a:r>
            <a:endParaRPr kumimoji="1" lang="ja-JP" altLang="en-US" dirty="0"/>
          </a:p>
        </p:txBody>
      </p:sp>
    </p:spTree>
    <p:extLst>
      <p:ext uri="{BB962C8B-B14F-4D97-AF65-F5344CB8AC3E}">
        <p14:creationId xmlns:p14="http://schemas.microsoft.com/office/powerpoint/2010/main" val="226819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DEA0FFB-D036-4401-99AE-B68EE61ECD8D}"/>
              </a:ext>
            </a:extLst>
          </p:cNvPr>
          <p:cNvSpPr>
            <a:spLocks noGrp="1"/>
          </p:cNvSpPr>
          <p:nvPr>
            <p:ph idx="1"/>
          </p:nvPr>
        </p:nvSpPr>
        <p:spPr/>
        <p:txBody>
          <a:bodyPr/>
          <a:lstStyle/>
          <a:p>
            <a:r>
              <a:rPr lang="ja-JP" altLang="en-US" dirty="0"/>
              <a:t>目的</a:t>
            </a:r>
            <a:endParaRPr lang="en-US" altLang="ja-JP" dirty="0"/>
          </a:p>
          <a:p>
            <a:pPr lvl="1"/>
            <a:r>
              <a:rPr lang="ja-JP" altLang="en-US" dirty="0"/>
              <a:t>データの利活用、連携がスムースに行える社会を実現するための技術的体系です。</a:t>
            </a:r>
            <a:endParaRPr lang="en-US" altLang="ja-JP" dirty="0"/>
          </a:p>
          <a:p>
            <a:pPr lvl="1"/>
            <a:endParaRPr lang="en-US" altLang="ja-JP" dirty="0"/>
          </a:p>
          <a:p>
            <a:r>
              <a:rPr kumimoji="1" lang="ja-JP" altLang="en-US" sz="2400" dirty="0"/>
              <a:t>正式名を政府相互運用性フレームワークとする</a:t>
            </a:r>
            <a:endParaRPr kumimoji="1" lang="en-US" altLang="ja-JP" sz="2400" dirty="0"/>
          </a:p>
          <a:p>
            <a:pPr lvl="1"/>
            <a:r>
              <a:rPr kumimoji="1" lang="en-US" altLang="ja-JP" sz="2000" b="1" dirty="0"/>
              <a:t>Government Interoperability Framework</a:t>
            </a:r>
            <a:r>
              <a:rPr kumimoji="1" lang="ja-JP" altLang="en-US" sz="2000" b="1" dirty="0"/>
              <a:t>：</a:t>
            </a:r>
            <a:r>
              <a:rPr kumimoji="1" lang="en-US" altLang="ja-JP" sz="2000" b="1" dirty="0"/>
              <a:t>GIF</a:t>
            </a:r>
          </a:p>
          <a:p>
            <a:pPr lvl="1"/>
            <a:r>
              <a:rPr kumimoji="1" lang="ja-JP" altLang="en-US" sz="2000" dirty="0"/>
              <a:t>多数のガイドとデータモデル、ツールの総称とする。</a:t>
            </a:r>
            <a:endParaRPr kumimoji="1" lang="en-US" altLang="ja-JP" sz="2000" dirty="0"/>
          </a:p>
          <a:p>
            <a:r>
              <a:rPr kumimoji="1" lang="ja-JP" altLang="en-US" sz="2400" dirty="0"/>
              <a:t>プロジェクト名は「</a:t>
            </a:r>
            <a:r>
              <a:rPr kumimoji="1" lang="en-US" altLang="ja-JP" sz="2400" dirty="0"/>
              <a:t>IMI</a:t>
            </a:r>
            <a:r>
              <a:rPr kumimoji="1" lang="ja-JP" altLang="en-US" sz="2400" dirty="0"/>
              <a:t>２」</a:t>
            </a:r>
            <a:r>
              <a:rPr kumimoji="1" lang="ja-JP" altLang="en-US" sz="1100" dirty="0"/>
              <a:t>（アイ・エム・アイ・ツー）</a:t>
            </a:r>
            <a:r>
              <a:rPr kumimoji="1" lang="ja-JP" altLang="en-US" sz="2400" dirty="0"/>
              <a:t>とする</a:t>
            </a:r>
            <a:endParaRPr kumimoji="1" lang="en-US" altLang="ja-JP" sz="2400" dirty="0"/>
          </a:p>
          <a:p>
            <a:pPr lvl="1"/>
            <a:r>
              <a:rPr lang="en-US" altLang="ja-JP" sz="2000" b="1" dirty="0"/>
              <a:t>Infrastructure for Multi-layer Interoperability</a:t>
            </a:r>
            <a:endParaRPr lang="ja-JP" altLang="en-US" sz="2000" b="1" dirty="0"/>
          </a:p>
          <a:p>
            <a:pPr lvl="1"/>
            <a:r>
              <a:rPr kumimoji="1" lang="ja-JP" altLang="en-US" sz="2000" dirty="0"/>
              <a:t>これまでの国際的なレピュレーションを継承するため。</a:t>
            </a:r>
            <a:endParaRPr kumimoji="1" lang="en-US" altLang="ja-JP" sz="2000" dirty="0"/>
          </a:p>
          <a:p>
            <a:pPr lvl="1"/>
            <a:endParaRPr lang="en-US" altLang="ja-JP" sz="2000" dirty="0"/>
          </a:p>
          <a:p>
            <a:pPr lvl="1"/>
            <a:endParaRPr kumimoji="1" lang="en-US" altLang="ja-JP" dirty="0"/>
          </a:p>
          <a:p>
            <a:pPr lvl="1"/>
            <a:endParaRPr lang="en-US" altLang="ja-JP" dirty="0"/>
          </a:p>
        </p:txBody>
      </p:sp>
      <p:sp>
        <p:nvSpPr>
          <p:cNvPr id="3" name="タイトル 2">
            <a:extLst>
              <a:ext uri="{FF2B5EF4-FFF2-40B4-BE49-F238E27FC236}">
                <a16:creationId xmlns:a16="http://schemas.microsoft.com/office/drawing/2014/main" id="{22336904-DDF4-4D19-A0D7-E133C3850C76}"/>
              </a:ext>
            </a:extLst>
          </p:cNvPr>
          <p:cNvSpPr>
            <a:spLocks noGrp="1"/>
          </p:cNvSpPr>
          <p:nvPr>
            <p:ph type="title"/>
          </p:nvPr>
        </p:nvSpPr>
        <p:spPr/>
        <p:txBody>
          <a:bodyPr/>
          <a:lstStyle/>
          <a:p>
            <a:r>
              <a:rPr kumimoji="1" lang="ja-JP" altLang="en-US" dirty="0"/>
              <a:t>新コンセプト</a:t>
            </a:r>
          </a:p>
        </p:txBody>
      </p:sp>
      <p:sp>
        <p:nvSpPr>
          <p:cNvPr id="4" name="スライド番号プレースホルダー 3">
            <a:extLst>
              <a:ext uri="{FF2B5EF4-FFF2-40B4-BE49-F238E27FC236}">
                <a16:creationId xmlns:a16="http://schemas.microsoft.com/office/drawing/2014/main" id="{BD393D39-1877-40A5-B5B0-BA5FCBEA96FA}"/>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pic>
        <p:nvPicPr>
          <p:cNvPr id="5" name="図 4" descr="アイコン が含まれている画像&#10;&#10;自動的に生成された説明">
            <a:extLst>
              <a:ext uri="{FF2B5EF4-FFF2-40B4-BE49-F238E27FC236}">
                <a16:creationId xmlns:a16="http://schemas.microsoft.com/office/drawing/2014/main" id="{FC98C8A4-A825-46F1-964D-833706AC6DA3}"/>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853409" y="5276258"/>
            <a:ext cx="1808230" cy="902210"/>
          </a:xfrm>
          <a:prstGeom prst="rect">
            <a:avLst/>
          </a:prstGeom>
        </p:spPr>
      </p:pic>
      <p:sp>
        <p:nvSpPr>
          <p:cNvPr id="6" name="テキスト ボックス 12">
            <a:extLst>
              <a:ext uri="{FF2B5EF4-FFF2-40B4-BE49-F238E27FC236}">
                <a16:creationId xmlns:a16="http://schemas.microsoft.com/office/drawing/2014/main" id="{82FEC646-5055-4593-9B01-C55CB8DECE49}"/>
              </a:ext>
            </a:extLst>
          </p:cNvPr>
          <p:cNvSpPr txBox="1"/>
          <p:nvPr/>
        </p:nvSpPr>
        <p:spPr>
          <a:xfrm>
            <a:off x="3622295" y="5177199"/>
            <a:ext cx="595035" cy="584775"/>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200" b="1" dirty="0">
                <a:solidFill>
                  <a:srgbClr val="1EB5EB"/>
                </a:solidFill>
              </a:rPr>
              <a:t>２</a:t>
            </a:r>
          </a:p>
        </p:txBody>
      </p:sp>
      <p:pic>
        <p:nvPicPr>
          <p:cNvPr id="7" name="図 6" descr="ロゴ&#10;&#10;自動的に生成された説明">
            <a:extLst>
              <a:ext uri="{FF2B5EF4-FFF2-40B4-BE49-F238E27FC236}">
                <a16:creationId xmlns:a16="http://schemas.microsoft.com/office/drawing/2014/main" id="{77A1E352-3585-4046-AE95-FF833EB055DF}"/>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3810449" y="5685988"/>
            <a:ext cx="1963263" cy="474945"/>
          </a:xfrm>
          <a:prstGeom prst="rect">
            <a:avLst/>
          </a:prstGeom>
        </p:spPr>
      </p:pic>
      <p:sp>
        <p:nvSpPr>
          <p:cNvPr id="8" name="テキスト ボックス 7">
            <a:extLst>
              <a:ext uri="{FF2B5EF4-FFF2-40B4-BE49-F238E27FC236}">
                <a16:creationId xmlns:a16="http://schemas.microsoft.com/office/drawing/2014/main" id="{95FC56C8-6203-4071-A2D7-448C0B6BDF3D}"/>
              </a:ext>
            </a:extLst>
          </p:cNvPr>
          <p:cNvSpPr txBox="1"/>
          <p:nvPr/>
        </p:nvSpPr>
        <p:spPr>
          <a:xfrm>
            <a:off x="6424552" y="5215768"/>
            <a:ext cx="1210588" cy="584775"/>
          </a:xfrm>
          <a:prstGeom prst="rect">
            <a:avLst/>
          </a:prstGeom>
          <a:noFill/>
        </p:spPr>
        <p:txBody>
          <a:bodyPr wrap="none" rtlCol="0">
            <a:spAutoFit/>
          </a:bodyPr>
          <a:lstStyle/>
          <a:p>
            <a:r>
              <a:rPr kumimoji="1" lang="ja-JP" altLang="en-US" sz="3200" dirty="0">
                <a:latin typeface="HGS行書体" panose="03000600000000000000" pitchFamily="66" charset="-128"/>
                <a:ea typeface="HGS行書体" panose="03000600000000000000" pitchFamily="66" charset="-128"/>
              </a:rPr>
              <a:t>意味</a:t>
            </a:r>
            <a:r>
              <a:rPr kumimoji="1" lang="ja-JP" altLang="en-US" sz="1400" dirty="0">
                <a:latin typeface="HGS行書体" panose="03000600000000000000" pitchFamily="66" charset="-128"/>
                <a:ea typeface="HGS行書体" panose="03000600000000000000" pitchFamily="66" charset="-128"/>
              </a:rPr>
              <a:t>２</a:t>
            </a:r>
            <a:endParaRPr kumimoji="1" lang="ja-JP" altLang="en-US" sz="3200" dirty="0">
              <a:latin typeface="HGS行書体" panose="03000600000000000000" pitchFamily="66" charset="-128"/>
              <a:ea typeface="HGS行書体" panose="03000600000000000000" pitchFamily="66" charset="-128"/>
            </a:endParaRPr>
          </a:p>
        </p:txBody>
      </p:sp>
      <p:sp>
        <p:nvSpPr>
          <p:cNvPr id="9" name="テキスト ボックス 8">
            <a:extLst>
              <a:ext uri="{FF2B5EF4-FFF2-40B4-BE49-F238E27FC236}">
                <a16:creationId xmlns:a16="http://schemas.microsoft.com/office/drawing/2014/main" id="{51E6288C-DEEA-4543-86C0-BFEB577ACDC9}"/>
              </a:ext>
            </a:extLst>
          </p:cNvPr>
          <p:cNvSpPr txBox="1"/>
          <p:nvPr/>
        </p:nvSpPr>
        <p:spPr>
          <a:xfrm>
            <a:off x="6472741" y="5749904"/>
            <a:ext cx="3561910" cy="461665"/>
          </a:xfrm>
          <a:prstGeom prst="rect">
            <a:avLst/>
          </a:prstGeom>
          <a:noFill/>
        </p:spPr>
        <p:txBody>
          <a:bodyPr wrap="square" rtlCol="0">
            <a:spAutoFit/>
          </a:bodyPr>
          <a:lstStyle/>
          <a:p>
            <a:r>
              <a:rPr kumimoji="1" lang="ja-JP" altLang="en-US" sz="1200" dirty="0"/>
              <a:t>セマンティック・インタオペラビリティを高めるプロジェクトなので、意味と名前をつけている</a:t>
            </a:r>
          </a:p>
        </p:txBody>
      </p:sp>
    </p:spTree>
    <p:extLst>
      <p:ext uri="{BB962C8B-B14F-4D97-AF65-F5344CB8AC3E}">
        <p14:creationId xmlns:p14="http://schemas.microsoft.com/office/powerpoint/2010/main" val="53058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B30AAAB5-3F05-4B12-BFB1-694FCF05C809}"/>
              </a:ext>
            </a:extLst>
          </p:cNvPr>
          <p:cNvSpPr/>
          <p:nvPr/>
        </p:nvSpPr>
        <p:spPr>
          <a:xfrm>
            <a:off x="1223889" y="4577774"/>
            <a:ext cx="10373607" cy="2215065"/>
          </a:xfrm>
          <a:prstGeom prst="roundRect">
            <a:avLst>
              <a:gd name="adj" fmla="val 544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0" name="図 29">
            <a:extLst>
              <a:ext uri="{FF2B5EF4-FFF2-40B4-BE49-F238E27FC236}">
                <a16:creationId xmlns:a16="http://schemas.microsoft.com/office/drawing/2014/main" id="{BA391BD3-C23E-4380-AE8C-513A933B28DD}"/>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1636570" y="1497782"/>
            <a:ext cx="7661763" cy="2198995"/>
          </a:xfrm>
          <a:prstGeom prst="rect">
            <a:avLst/>
          </a:prstGeom>
        </p:spPr>
      </p:pic>
      <p:sp>
        <p:nvSpPr>
          <p:cNvPr id="31" name="テキスト ボックス 30">
            <a:extLst>
              <a:ext uri="{FF2B5EF4-FFF2-40B4-BE49-F238E27FC236}">
                <a16:creationId xmlns:a16="http://schemas.microsoft.com/office/drawing/2014/main" id="{04C8DB9F-6BCF-4383-BD1B-487A0843ED7D}"/>
              </a:ext>
            </a:extLst>
          </p:cNvPr>
          <p:cNvSpPr txBox="1"/>
          <p:nvPr/>
        </p:nvSpPr>
        <p:spPr>
          <a:xfrm>
            <a:off x="4535516" y="2949312"/>
            <a:ext cx="1721946" cy="369332"/>
          </a:xfrm>
          <a:prstGeom prst="rect">
            <a:avLst/>
          </a:prstGeom>
          <a:solidFill>
            <a:srgbClr val="FFFFFF">
              <a:alpha val="69804"/>
            </a:srgbClr>
          </a:solidFill>
        </p:spPr>
        <p:txBody>
          <a:bodyPr wrap="none" rtlCol="0">
            <a:spAutoFit/>
          </a:bodyPr>
          <a:lstStyle/>
          <a:p>
            <a:r>
              <a:rPr kumimoji="1" lang="en-US" altLang="ja-JP">
                <a:solidFill>
                  <a:srgbClr val="11AC51"/>
                </a:solidFill>
              </a:rPr>
              <a:t>Trust &amp; Safety</a:t>
            </a:r>
            <a:endParaRPr kumimoji="1" lang="ja-JP" altLang="en-US">
              <a:solidFill>
                <a:srgbClr val="11AC51"/>
              </a:solidFill>
            </a:endParaRPr>
          </a:p>
        </p:txBody>
      </p:sp>
      <p:sp>
        <p:nvSpPr>
          <p:cNvPr id="2" name="タイトル 1">
            <a:extLst>
              <a:ext uri="{FF2B5EF4-FFF2-40B4-BE49-F238E27FC236}">
                <a16:creationId xmlns:a16="http://schemas.microsoft.com/office/drawing/2014/main" id="{912125E4-6C2A-45CD-A99C-47C07B2CFCF9}"/>
              </a:ext>
            </a:extLst>
          </p:cNvPr>
          <p:cNvSpPr>
            <a:spLocks noGrp="1"/>
          </p:cNvSpPr>
          <p:nvPr>
            <p:ph type="title"/>
          </p:nvPr>
        </p:nvSpPr>
        <p:spPr/>
        <p:txBody>
          <a:bodyPr/>
          <a:lstStyle/>
          <a:p>
            <a:r>
              <a:rPr kumimoji="1" lang="en-US" altLang="ja-JP" dirty="0"/>
              <a:t>GIF</a:t>
            </a:r>
            <a:r>
              <a:rPr kumimoji="1" lang="ja-JP" altLang="en-US" dirty="0"/>
              <a:t>の目指す姿：データドリブンな社会を作る</a:t>
            </a:r>
          </a:p>
        </p:txBody>
      </p:sp>
      <p:sp>
        <p:nvSpPr>
          <p:cNvPr id="3" name="スライド番号プレースホルダー 2">
            <a:extLst>
              <a:ext uri="{FF2B5EF4-FFF2-40B4-BE49-F238E27FC236}">
                <a16:creationId xmlns:a16="http://schemas.microsoft.com/office/drawing/2014/main" id="{D76DA229-4AA5-4BF6-B6C5-EB40AA77F9A7}"/>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
        <p:nvSpPr>
          <p:cNvPr id="5" name="テキスト ボックス 4">
            <a:extLst>
              <a:ext uri="{FF2B5EF4-FFF2-40B4-BE49-F238E27FC236}">
                <a16:creationId xmlns:a16="http://schemas.microsoft.com/office/drawing/2014/main" id="{FCC14623-62C1-4CE2-A32C-9FB75E9ED6A7}"/>
              </a:ext>
            </a:extLst>
          </p:cNvPr>
          <p:cNvSpPr txBox="1"/>
          <p:nvPr/>
        </p:nvSpPr>
        <p:spPr>
          <a:xfrm>
            <a:off x="9466912" y="3903307"/>
            <a:ext cx="2759215" cy="646331"/>
          </a:xfrm>
          <a:prstGeom prst="rect">
            <a:avLst/>
          </a:prstGeom>
          <a:noFill/>
        </p:spPr>
        <p:txBody>
          <a:bodyPr wrap="square" rtlCol="0">
            <a:spAutoFit/>
          </a:bodyPr>
          <a:lstStyle/>
          <a:p>
            <a:r>
              <a:rPr kumimoji="1" lang="ja-JP" altLang="en-US">
                <a:solidFill>
                  <a:srgbClr val="00B050"/>
                </a:solidFill>
              </a:rPr>
              <a:t>データ再利用や自動審査が進み、現場が楽になる</a:t>
            </a:r>
          </a:p>
        </p:txBody>
      </p:sp>
      <p:graphicFrame>
        <p:nvGraphicFramePr>
          <p:cNvPr id="6" name="図表 5">
            <a:extLst>
              <a:ext uri="{FF2B5EF4-FFF2-40B4-BE49-F238E27FC236}">
                <a16:creationId xmlns:a16="http://schemas.microsoft.com/office/drawing/2014/main" id="{45D3AFD2-6C3F-490D-BFAD-7BA9168C1AC3}"/>
              </a:ext>
            </a:extLst>
          </p:cNvPr>
          <p:cNvGraphicFramePr/>
          <p:nvPr/>
        </p:nvGraphicFramePr>
        <p:xfrm>
          <a:off x="1364012" y="4678448"/>
          <a:ext cx="8128000" cy="21284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正方形/長方形 14">
            <a:extLst>
              <a:ext uri="{FF2B5EF4-FFF2-40B4-BE49-F238E27FC236}">
                <a16:creationId xmlns:a16="http://schemas.microsoft.com/office/drawing/2014/main" id="{BDA2D30D-B2BA-4C34-9795-3171D97BE08D}"/>
              </a:ext>
            </a:extLst>
          </p:cNvPr>
          <p:cNvSpPr/>
          <p:nvPr/>
        </p:nvSpPr>
        <p:spPr>
          <a:xfrm>
            <a:off x="3652292"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重要データ</a:t>
            </a:r>
          </a:p>
        </p:txBody>
      </p:sp>
      <p:sp>
        <p:nvSpPr>
          <p:cNvPr id="16" name="正方形/長方形 15">
            <a:extLst>
              <a:ext uri="{FF2B5EF4-FFF2-40B4-BE49-F238E27FC236}">
                <a16:creationId xmlns:a16="http://schemas.microsoft.com/office/drawing/2014/main" id="{02D6E794-2BFF-471D-B021-9B3128FEE00C}"/>
              </a:ext>
            </a:extLst>
          </p:cNvPr>
          <p:cNvSpPr/>
          <p:nvPr/>
        </p:nvSpPr>
        <p:spPr>
          <a:xfrm>
            <a:off x="5883000"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統計</a:t>
            </a:r>
          </a:p>
        </p:txBody>
      </p:sp>
      <p:sp>
        <p:nvSpPr>
          <p:cNvPr id="17" name="正方形/長方形 16">
            <a:extLst>
              <a:ext uri="{FF2B5EF4-FFF2-40B4-BE49-F238E27FC236}">
                <a16:creationId xmlns:a16="http://schemas.microsoft.com/office/drawing/2014/main" id="{1FED1BC1-E394-4A01-B41F-AED6D0D97A44}"/>
              </a:ext>
            </a:extLst>
          </p:cNvPr>
          <p:cNvSpPr/>
          <p:nvPr/>
        </p:nvSpPr>
        <p:spPr>
          <a:xfrm>
            <a:off x="811953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センサーデータ</a:t>
            </a:r>
          </a:p>
        </p:txBody>
      </p:sp>
      <p:sp>
        <p:nvSpPr>
          <p:cNvPr id="19" name="フリーフォーム: 図形 18">
            <a:extLst>
              <a:ext uri="{FF2B5EF4-FFF2-40B4-BE49-F238E27FC236}">
                <a16:creationId xmlns:a16="http://schemas.microsoft.com/office/drawing/2014/main" id="{0EB06D39-B43A-41FA-AEA9-A1D30F86780B}"/>
              </a:ext>
            </a:extLst>
          </p:cNvPr>
          <p:cNvSpPr/>
          <p:nvPr/>
        </p:nvSpPr>
        <p:spPr>
          <a:xfrm>
            <a:off x="2522749" y="1806126"/>
            <a:ext cx="613954" cy="2035397"/>
          </a:xfrm>
          <a:custGeom>
            <a:avLst/>
            <a:gdLst>
              <a:gd name="connsiteX0" fmla="*/ 0 w 613954"/>
              <a:gd name="connsiteY0" fmla="*/ 52252 h 849224"/>
              <a:gd name="connsiteX1" fmla="*/ 483325 w 613954"/>
              <a:gd name="connsiteY1" fmla="*/ 849086 h 849224"/>
              <a:gd name="connsiteX2" fmla="*/ 613954 w 613954"/>
              <a:gd name="connsiteY2" fmla="*/ 0 h 849224"/>
            </a:gdLst>
            <a:ahLst/>
            <a:cxnLst>
              <a:cxn ang="0">
                <a:pos x="connsiteX0" y="connsiteY0"/>
              </a:cxn>
              <a:cxn ang="0">
                <a:pos x="connsiteX1" y="connsiteY1"/>
              </a:cxn>
              <a:cxn ang="0">
                <a:pos x="connsiteX2" y="connsiteY2"/>
              </a:cxn>
            </a:cxnLst>
            <a:rect l="l" t="t" r="r" b="b"/>
            <a:pathLst>
              <a:path w="613954" h="849224">
                <a:moveTo>
                  <a:pt x="0" y="52252"/>
                </a:moveTo>
                <a:cubicBezTo>
                  <a:pt x="190499" y="455023"/>
                  <a:pt x="380999" y="857795"/>
                  <a:pt x="483325" y="849086"/>
                </a:cubicBezTo>
                <a:cubicBezTo>
                  <a:pt x="585651" y="840377"/>
                  <a:pt x="599802" y="420188"/>
                  <a:pt x="613954" y="0"/>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図形 19">
            <a:extLst>
              <a:ext uri="{FF2B5EF4-FFF2-40B4-BE49-F238E27FC236}">
                <a16:creationId xmlns:a16="http://schemas.microsoft.com/office/drawing/2014/main" id="{71338100-A704-4AC3-9AC2-1A9ACF42983E}"/>
              </a:ext>
            </a:extLst>
          </p:cNvPr>
          <p:cNvSpPr/>
          <p:nvPr/>
        </p:nvSpPr>
        <p:spPr>
          <a:xfrm>
            <a:off x="7873627" y="1672753"/>
            <a:ext cx="598029" cy="2157836"/>
          </a:xfrm>
          <a:custGeom>
            <a:avLst/>
            <a:gdLst>
              <a:gd name="connsiteX0" fmla="*/ 166955 w 598029"/>
              <a:gd name="connsiteY0" fmla="*/ 0 h 549567"/>
              <a:gd name="connsiteX1" fmla="*/ 23263 w 598029"/>
              <a:gd name="connsiteY1" fmla="*/ 548640 h 549567"/>
              <a:gd name="connsiteX2" fmla="*/ 598029 w 598029"/>
              <a:gd name="connsiteY2" fmla="*/ 104503 h 549567"/>
            </a:gdLst>
            <a:ahLst/>
            <a:cxnLst>
              <a:cxn ang="0">
                <a:pos x="connsiteX0" y="connsiteY0"/>
              </a:cxn>
              <a:cxn ang="0">
                <a:pos x="connsiteX1" y="connsiteY1"/>
              </a:cxn>
              <a:cxn ang="0">
                <a:pos x="connsiteX2" y="connsiteY2"/>
              </a:cxn>
            </a:cxnLst>
            <a:rect l="l" t="t" r="r" b="b"/>
            <a:pathLst>
              <a:path w="598029" h="549567">
                <a:moveTo>
                  <a:pt x="166955" y="0"/>
                </a:moveTo>
                <a:cubicBezTo>
                  <a:pt x="59186" y="265611"/>
                  <a:pt x="-48583" y="531223"/>
                  <a:pt x="23263" y="548640"/>
                </a:cubicBezTo>
                <a:cubicBezTo>
                  <a:pt x="95109" y="566057"/>
                  <a:pt x="346569" y="335280"/>
                  <a:pt x="598029" y="104503"/>
                </a:cubicBezTo>
              </a:path>
            </a:pathLst>
          </a:custGeom>
          <a:noFill/>
          <a:ln w="38100">
            <a:solidFill>
              <a:srgbClr val="00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BAD35ED5-07FD-43C8-A81D-858D01F1E162}"/>
              </a:ext>
            </a:extLst>
          </p:cNvPr>
          <p:cNvSpPr txBox="1"/>
          <p:nvPr/>
        </p:nvSpPr>
        <p:spPr bwMode="auto">
          <a:xfrm>
            <a:off x="7463164" y="1059950"/>
            <a:ext cx="3185419"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様々なサービスが選択でき、</a:t>
            </a:r>
            <a:endParaRPr kumimoji="1" lang="en-US" altLang="ja-JP">
              <a:solidFill>
                <a:srgbClr val="00B050"/>
              </a:solidFill>
            </a:endParaRPr>
          </a:p>
          <a:p>
            <a:r>
              <a:rPr kumimoji="1" lang="ja-JP" altLang="en-US">
                <a:solidFill>
                  <a:srgbClr val="00B050"/>
                </a:solidFill>
              </a:rPr>
              <a:t>暮らしやすい</a:t>
            </a:r>
          </a:p>
        </p:txBody>
      </p:sp>
      <p:sp>
        <p:nvSpPr>
          <p:cNvPr id="22" name="正方形/長方形 21">
            <a:extLst>
              <a:ext uri="{FF2B5EF4-FFF2-40B4-BE49-F238E27FC236}">
                <a16:creationId xmlns:a16="http://schemas.microsoft.com/office/drawing/2014/main" id="{4ACACD72-2A70-4E56-A8B6-11D7AE99C44B}"/>
              </a:ext>
            </a:extLst>
          </p:cNvPr>
          <p:cNvSpPr/>
          <p:nvPr/>
        </p:nvSpPr>
        <p:spPr>
          <a:xfrm>
            <a:off x="1421584" y="3963963"/>
            <a:ext cx="1347378" cy="58567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ja-JP" altLang="en-US">
                <a:solidFill>
                  <a:schemeClr val="tx1"/>
                </a:solidFill>
              </a:rPr>
              <a:t>ベース・</a:t>
            </a:r>
            <a:endParaRPr kumimoji="1" lang="en-US" altLang="ja-JP">
              <a:solidFill>
                <a:schemeClr val="tx1"/>
              </a:solidFill>
            </a:endParaRPr>
          </a:p>
          <a:p>
            <a:pPr algn="ctr"/>
            <a:r>
              <a:rPr kumimoji="1" lang="ja-JP" altLang="en-US">
                <a:solidFill>
                  <a:schemeClr val="tx1"/>
                </a:solidFill>
              </a:rPr>
              <a:t>レジストリ</a:t>
            </a:r>
          </a:p>
        </p:txBody>
      </p:sp>
      <p:sp>
        <p:nvSpPr>
          <p:cNvPr id="23" name="テキスト ボックス 22">
            <a:extLst>
              <a:ext uri="{FF2B5EF4-FFF2-40B4-BE49-F238E27FC236}">
                <a16:creationId xmlns:a16="http://schemas.microsoft.com/office/drawing/2014/main" id="{CA23B4F0-0084-45B9-ABB1-8D086FDCCA0E}"/>
              </a:ext>
            </a:extLst>
          </p:cNvPr>
          <p:cNvSpPr txBox="1"/>
          <p:nvPr/>
        </p:nvSpPr>
        <p:spPr bwMode="auto">
          <a:xfrm>
            <a:off x="758814" y="2015993"/>
            <a:ext cx="1800424"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オープンデータ</a:t>
            </a:r>
          </a:p>
        </p:txBody>
      </p:sp>
      <p:sp>
        <p:nvSpPr>
          <p:cNvPr id="24" name="テキスト ボックス 23">
            <a:extLst>
              <a:ext uri="{FF2B5EF4-FFF2-40B4-BE49-F238E27FC236}">
                <a16:creationId xmlns:a16="http://schemas.microsoft.com/office/drawing/2014/main" id="{63C518C7-B053-4B5C-A134-36100E7D1006}"/>
              </a:ext>
            </a:extLst>
          </p:cNvPr>
          <p:cNvSpPr txBox="1"/>
          <p:nvPr/>
        </p:nvSpPr>
        <p:spPr bwMode="auto">
          <a:xfrm>
            <a:off x="8864606" y="3369265"/>
            <a:ext cx="1569592" cy="369300"/>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00FF"/>
                </a:solidFill>
              </a:rPr>
              <a:t>＋民間データ</a:t>
            </a:r>
          </a:p>
        </p:txBody>
      </p:sp>
      <p:sp>
        <p:nvSpPr>
          <p:cNvPr id="25" name="楕円 24">
            <a:extLst>
              <a:ext uri="{FF2B5EF4-FFF2-40B4-BE49-F238E27FC236}">
                <a16:creationId xmlns:a16="http://schemas.microsoft.com/office/drawing/2014/main" id="{39601633-58EF-415C-8C13-AFA36B28F5B3}"/>
              </a:ext>
            </a:extLst>
          </p:cNvPr>
          <p:cNvSpPr/>
          <p:nvPr/>
        </p:nvSpPr>
        <p:spPr>
          <a:xfrm>
            <a:off x="1917277" y="3425625"/>
            <a:ext cx="7021471" cy="585675"/>
          </a:xfrm>
          <a:prstGeom prst="ellipse">
            <a:avLst/>
          </a:prstGeom>
          <a:solidFill>
            <a:srgbClr val="FFFFFF">
              <a:alpha val="69804"/>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rgbClr val="0000FF"/>
                </a:solidFill>
              </a:rPr>
              <a:t>プラットフォーム</a:t>
            </a:r>
            <a:endParaRPr kumimoji="1" lang="en-US" altLang="ja-JP">
              <a:solidFill>
                <a:srgbClr val="0000FF"/>
              </a:solidFill>
            </a:endParaRPr>
          </a:p>
        </p:txBody>
      </p:sp>
      <p:sp>
        <p:nvSpPr>
          <p:cNvPr id="26" name="テキスト ボックス 25">
            <a:extLst>
              <a:ext uri="{FF2B5EF4-FFF2-40B4-BE49-F238E27FC236}">
                <a16:creationId xmlns:a16="http://schemas.microsoft.com/office/drawing/2014/main" id="{FF0D0A61-0EB9-423C-A5A7-017CF79E64EC}"/>
              </a:ext>
            </a:extLst>
          </p:cNvPr>
          <p:cNvSpPr txBox="1"/>
          <p:nvPr/>
        </p:nvSpPr>
        <p:spPr bwMode="auto">
          <a:xfrm>
            <a:off x="622380" y="1176917"/>
            <a:ext cx="3647084" cy="646298"/>
          </a:xfrm>
          <a:prstGeom prst="rect">
            <a:avLst/>
          </a:prstGeom>
          <a:noFill/>
          <a:ln w="9525" algn="ctr">
            <a:noFill/>
            <a:miter lim="800000"/>
            <a:headEnd/>
            <a:tailEnd/>
          </a:ln>
          <a:effectLst/>
        </p:spPr>
        <p:txBody>
          <a:bodyPr wrap="none" lIns="91406" tIns="45704" rIns="91406" bIns="45704" rtlCol="0">
            <a:spAutoFit/>
          </a:bodyPr>
          <a:lstStyle/>
          <a:p>
            <a:r>
              <a:rPr kumimoji="1" lang="ja-JP" altLang="en-US">
                <a:solidFill>
                  <a:srgbClr val="00B050"/>
                </a:solidFill>
              </a:rPr>
              <a:t>必要なデータが簡単に手に入り、</a:t>
            </a:r>
            <a:endParaRPr kumimoji="1" lang="en-US" altLang="ja-JP">
              <a:solidFill>
                <a:srgbClr val="00B050"/>
              </a:solidFill>
            </a:endParaRPr>
          </a:p>
          <a:p>
            <a:r>
              <a:rPr kumimoji="1" lang="ja-JP" altLang="en-US">
                <a:solidFill>
                  <a:srgbClr val="00B050"/>
                </a:solidFill>
              </a:rPr>
              <a:t>新サービスをスタートさせやすい</a:t>
            </a:r>
          </a:p>
        </p:txBody>
      </p:sp>
      <p:sp>
        <p:nvSpPr>
          <p:cNvPr id="4" name="テキスト ボックス 3">
            <a:extLst>
              <a:ext uri="{FF2B5EF4-FFF2-40B4-BE49-F238E27FC236}">
                <a16:creationId xmlns:a16="http://schemas.microsoft.com/office/drawing/2014/main" id="{6002BFFA-7230-4CC5-BD6F-A3A86A13F4D5}"/>
              </a:ext>
            </a:extLst>
          </p:cNvPr>
          <p:cNvSpPr txBox="1"/>
          <p:nvPr/>
        </p:nvSpPr>
        <p:spPr>
          <a:xfrm>
            <a:off x="-49864" y="3387970"/>
            <a:ext cx="2954655" cy="646331"/>
          </a:xfrm>
          <a:prstGeom prst="rect">
            <a:avLst/>
          </a:prstGeom>
          <a:noFill/>
        </p:spPr>
        <p:txBody>
          <a:bodyPr wrap="none" rtlCol="0">
            <a:spAutoFit/>
          </a:bodyPr>
          <a:lstStyle/>
          <a:p>
            <a:r>
              <a:rPr kumimoji="1" lang="ja-JP" altLang="en-US" dirty="0">
                <a:solidFill>
                  <a:srgbClr val="00B050"/>
                </a:solidFill>
              </a:rPr>
              <a:t>データが高度に管理され、</a:t>
            </a:r>
            <a:endParaRPr kumimoji="1" lang="en-US" altLang="ja-JP" dirty="0">
              <a:solidFill>
                <a:srgbClr val="00B050"/>
              </a:solidFill>
            </a:endParaRPr>
          </a:p>
          <a:p>
            <a:r>
              <a:rPr kumimoji="1" lang="ja-JP" altLang="en-US" dirty="0">
                <a:solidFill>
                  <a:srgbClr val="00B050"/>
                </a:solidFill>
              </a:rPr>
              <a:t>重複投資がなくなる</a:t>
            </a:r>
          </a:p>
        </p:txBody>
      </p:sp>
      <p:pic>
        <p:nvPicPr>
          <p:cNvPr id="27" name="図 26">
            <a:extLst>
              <a:ext uri="{FF2B5EF4-FFF2-40B4-BE49-F238E27FC236}">
                <a16:creationId xmlns:a16="http://schemas.microsoft.com/office/drawing/2014/main" id="{1DE916E7-85C6-4734-81C7-BAC3CD1BFDC9}"/>
              </a:ext>
            </a:extLst>
          </p:cNvPr>
          <p:cNvPicPr>
            <a:picLocks noChangeAspect="1"/>
          </p:cNvPicPr>
          <p:nvPr/>
        </p:nvPicPr>
        <p:blipFill>
          <a:blip r:embed="rId8" cstate="email">
            <a:extLst>
              <a:ext uri="{28A0092B-C50C-407E-A947-70E740481C1C}">
                <a14:useLocalDpi xmlns:a14="http://schemas.microsoft.com/office/drawing/2010/main"/>
              </a:ext>
            </a:extLst>
          </a:blip>
          <a:stretch>
            <a:fillRect/>
          </a:stretch>
        </p:blipFill>
        <p:spPr>
          <a:xfrm>
            <a:off x="9909044" y="1650563"/>
            <a:ext cx="2268910" cy="1130167"/>
          </a:xfrm>
          <a:prstGeom prst="rect">
            <a:avLst/>
          </a:prstGeom>
          <a:ln>
            <a:noFill/>
          </a:ln>
          <a:effectLst>
            <a:reflection blurRad="12700" stA="30000" endPos="30000" dist="5000" dir="5400000" sy="-100000" algn="bl" rotWithShape="0"/>
          </a:effectLst>
          <a:scene3d>
            <a:camera prst="perspectiveContrastingLeftFacing">
              <a:rot lat="300000" lon="1800000" rev="0"/>
            </a:camera>
            <a:lightRig rig="threePt" dir="t">
              <a:rot lat="0" lon="0" rev="2700000"/>
            </a:lightRig>
          </a:scene3d>
          <a:sp3d>
            <a:bevelT w="63500" h="50800"/>
          </a:sp3d>
        </p:spPr>
      </p:pic>
      <p:sp>
        <p:nvSpPr>
          <p:cNvPr id="28" name="テキスト ボックス 27">
            <a:extLst>
              <a:ext uri="{FF2B5EF4-FFF2-40B4-BE49-F238E27FC236}">
                <a16:creationId xmlns:a16="http://schemas.microsoft.com/office/drawing/2014/main" id="{9A48193E-296E-4312-B400-A9E1A8F6D223}"/>
              </a:ext>
            </a:extLst>
          </p:cNvPr>
          <p:cNvSpPr txBox="1"/>
          <p:nvPr/>
        </p:nvSpPr>
        <p:spPr>
          <a:xfrm>
            <a:off x="10622670" y="1309897"/>
            <a:ext cx="1462260" cy="369332"/>
          </a:xfrm>
          <a:prstGeom prst="rect">
            <a:avLst/>
          </a:prstGeom>
          <a:noFill/>
        </p:spPr>
        <p:txBody>
          <a:bodyPr wrap="none" rtlCol="0">
            <a:spAutoFit/>
          </a:bodyPr>
          <a:lstStyle/>
          <a:p>
            <a:r>
              <a:rPr kumimoji="1" lang="en-US" altLang="ja-JP"/>
              <a:t>Digital Twin</a:t>
            </a:r>
            <a:endParaRPr kumimoji="1" lang="ja-JP" altLang="en-US"/>
          </a:p>
        </p:txBody>
      </p:sp>
      <p:sp>
        <p:nvSpPr>
          <p:cNvPr id="29" name="テキスト ボックス 28">
            <a:extLst>
              <a:ext uri="{FF2B5EF4-FFF2-40B4-BE49-F238E27FC236}">
                <a16:creationId xmlns:a16="http://schemas.microsoft.com/office/drawing/2014/main" id="{A05F1C3E-56BA-450F-8C6E-990602D0E51A}"/>
              </a:ext>
            </a:extLst>
          </p:cNvPr>
          <p:cNvSpPr txBox="1"/>
          <p:nvPr/>
        </p:nvSpPr>
        <p:spPr bwMode="auto">
          <a:xfrm>
            <a:off x="10408900" y="2806447"/>
            <a:ext cx="1889800" cy="646298"/>
          </a:xfrm>
          <a:prstGeom prst="rect">
            <a:avLst/>
          </a:prstGeom>
          <a:noFill/>
          <a:ln w="9525" algn="ctr">
            <a:noFill/>
            <a:miter lim="800000"/>
            <a:headEnd/>
            <a:tailEnd/>
          </a:ln>
          <a:effectLst/>
        </p:spPr>
        <p:txBody>
          <a:bodyPr wrap="square" lIns="91406" tIns="45704" rIns="91406" bIns="45704" rtlCol="0">
            <a:spAutoFit/>
          </a:bodyPr>
          <a:lstStyle/>
          <a:p>
            <a:r>
              <a:rPr kumimoji="1" lang="ja-JP" altLang="en-US">
                <a:solidFill>
                  <a:srgbClr val="00B050"/>
                </a:solidFill>
              </a:rPr>
              <a:t>社会の維持管理コストが減少</a:t>
            </a:r>
          </a:p>
        </p:txBody>
      </p:sp>
      <p:sp>
        <p:nvSpPr>
          <p:cNvPr id="8" name="テキスト ボックス 7">
            <a:extLst>
              <a:ext uri="{FF2B5EF4-FFF2-40B4-BE49-F238E27FC236}">
                <a16:creationId xmlns:a16="http://schemas.microsoft.com/office/drawing/2014/main" id="{0D6F3B1E-BF11-457B-9663-BFDEF80422C4}"/>
              </a:ext>
            </a:extLst>
          </p:cNvPr>
          <p:cNvSpPr txBox="1"/>
          <p:nvPr/>
        </p:nvSpPr>
        <p:spPr>
          <a:xfrm>
            <a:off x="9566171" y="5269124"/>
            <a:ext cx="2031325" cy="769441"/>
          </a:xfrm>
          <a:prstGeom prst="rect">
            <a:avLst/>
          </a:prstGeom>
          <a:noFill/>
        </p:spPr>
        <p:txBody>
          <a:bodyPr wrap="none" rtlCol="0">
            <a:spAutoFit/>
          </a:bodyPr>
          <a:lstStyle/>
          <a:p>
            <a:r>
              <a:rPr kumimoji="1" lang="ja-JP" altLang="en-US" sz="1600" dirty="0"/>
              <a:t>相互運用性</a:t>
            </a:r>
            <a:endParaRPr kumimoji="1" lang="en-US" altLang="ja-JP" sz="1600" dirty="0"/>
          </a:p>
          <a:p>
            <a:r>
              <a:rPr kumimoji="1" lang="ja-JP" altLang="en-US" sz="1200" dirty="0"/>
              <a:t>（インタオペラビリティ）</a:t>
            </a:r>
            <a:endParaRPr kumimoji="1" lang="en-US" altLang="ja-JP" sz="1200" dirty="0"/>
          </a:p>
          <a:p>
            <a:r>
              <a:rPr kumimoji="1" lang="ja-JP" altLang="en-US" sz="1600" dirty="0"/>
              <a:t>の確保</a:t>
            </a:r>
          </a:p>
        </p:txBody>
      </p:sp>
    </p:spTree>
    <p:extLst>
      <p:ext uri="{BB962C8B-B14F-4D97-AF65-F5344CB8AC3E}">
        <p14:creationId xmlns:p14="http://schemas.microsoft.com/office/powerpoint/2010/main" val="1340402968"/>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2" id="{35DADB0B-FD51-4D00-A909-FD82DA1F51F1}" vid="{02BA161C-5AD7-4B01-941D-66276FB406D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B4E6FAD-2D8F-4F5D-A18A-77C5F969C693}"/>
</file>

<file path=customXml/itemProps2.xml><?xml version="1.0" encoding="utf-8"?>
<ds:datastoreItem xmlns:ds="http://schemas.openxmlformats.org/officeDocument/2006/customXml" ds:itemID="{4743CD7A-955B-44A0-AEC6-55142CB8037F}">
  <ds:schemaRefs>
    <ds:schemaRef ds:uri="http://schemas.microsoft.com/sharepoint/v3/contenttype/forms"/>
  </ds:schemaRefs>
</ds:datastoreItem>
</file>

<file path=customXml/itemProps3.xml><?xml version="1.0" encoding="utf-8"?>
<ds:datastoreItem xmlns:ds="http://schemas.openxmlformats.org/officeDocument/2006/customXml" ds:itemID="{7C4853D1-DB46-45C8-8BEA-312D64EDE718}">
  <ds:schemaRefs>
    <ds:schemaRef ds:uri="http://purl.org/dc/elements/1.1/"/>
    <ds:schemaRef ds:uri="http://schemas.openxmlformats.org/package/2006/metadata/core-properties"/>
    <ds:schemaRef ds:uri="http://schemas.microsoft.com/office/2006/metadata/properties"/>
    <ds:schemaRef ds:uri="http://purl.org/dc/terms/"/>
    <ds:schemaRef ds:uri="http://schemas.microsoft.com/office/infopath/2007/PartnerControls"/>
    <ds:schemaRef ds:uri="8c3438c2-774e-4b56-8e53-485ea73e7025"/>
    <ds:schemaRef ds:uri="http://schemas.microsoft.com/office/2006/documentManagement/types"/>
    <ds:schemaRef ds:uri="http://purl.org/dc/dcmitype/"/>
    <ds:schemaRef ds:uri="a753eb55-ace7-47fe-8293-79a8dad7846a"/>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DAテンプレートN</Template>
  <TotalTime>0</TotalTime>
  <Words>7853</Words>
  <Application>Microsoft Office PowerPoint</Application>
  <PresentationFormat>ワイド画面</PresentationFormat>
  <Paragraphs>1259</Paragraphs>
  <Slides>65</Slides>
  <Notes>2</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65</vt:i4>
      </vt:variant>
    </vt:vector>
  </HeadingPairs>
  <TitlesOfParts>
    <vt:vector size="76" baseType="lpstr">
      <vt:lpstr>BIZ UDゴシック</vt:lpstr>
      <vt:lpstr>HGP行書体</vt:lpstr>
      <vt:lpstr>HGS行書体</vt:lpstr>
      <vt:lpstr>HG創英角ﾎﾟｯﾌﾟ体</vt:lpstr>
      <vt:lpstr>Meiryo UI</vt:lpstr>
      <vt:lpstr>游ゴシック</vt:lpstr>
      <vt:lpstr>Yu Gothic Medium</vt:lpstr>
      <vt:lpstr>Arial</vt:lpstr>
      <vt:lpstr>Roboto</vt:lpstr>
      <vt:lpstr>デジタル庁_20210907</vt:lpstr>
      <vt:lpstr>ビットマップ イメージ</vt:lpstr>
      <vt:lpstr>政府相互運用性フレームワーク GIF：Government Interoperability Framework</vt:lpstr>
      <vt:lpstr>はじめに</vt:lpstr>
      <vt:lpstr>はじめに</vt:lpstr>
      <vt:lpstr>GIFは成長し続けます</vt:lpstr>
      <vt:lpstr>GIFの概要</vt:lpstr>
      <vt:lpstr>基本原則</vt:lpstr>
      <vt:lpstr>参考：従来のデータモデル等との関係と今後の進め方</vt:lpstr>
      <vt:lpstr>新コンセプト</vt:lpstr>
      <vt:lpstr>GIFの目指す姿：データドリブンな社会を作る</vt:lpstr>
      <vt:lpstr>GIFの全体体系と範囲</vt:lpstr>
      <vt:lpstr>GIFのステップ：データを使いこなせるようにする</vt:lpstr>
      <vt:lpstr>GIFの位置づけと効果</vt:lpstr>
      <vt:lpstr>GIFの効果例１（設計やデータ連携の容易化）</vt:lpstr>
      <vt:lpstr>GIFの効果例２（サービス再利用の促進）</vt:lpstr>
      <vt:lpstr>GIFの効果例３（ワンスオンリーの実現と自動審査）</vt:lpstr>
      <vt:lpstr>詳細の説明</vt:lpstr>
      <vt:lpstr>GIFの全体を以下のアーキテクチャに従い説明します</vt:lpstr>
      <vt:lpstr>戦略</vt:lpstr>
      <vt:lpstr>基本的な考え方</vt:lpstr>
      <vt:lpstr>アーキテクチャ</vt:lpstr>
      <vt:lpstr>組織・人材</vt:lpstr>
      <vt:lpstr>業務・サービス</vt:lpstr>
      <vt:lpstr>ルール</vt:lpstr>
      <vt:lpstr>ルールの相互運用性のポイント</vt:lpstr>
      <vt:lpstr>GIFが紹介する有用なルール等のリスト（2022年4月時点）</vt:lpstr>
      <vt:lpstr>DFFT（Data Free Flow with Trust）</vt:lpstr>
      <vt:lpstr>プラットフォーム(PF)におけるデータ取扱いルール の実装ガイダンスver1.0</vt:lpstr>
      <vt:lpstr>プラットフォーム</vt:lpstr>
      <vt:lpstr>メタデータの推進</vt:lpstr>
      <vt:lpstr>メタデータをもう少し詳しく説明します</vt:lpstr>
      <vt:lpstr>データモデルはGIFで新しい体系になります。</vt:lpstr>
      <vt:lpstr>データモデル等の詳細構造</vt:lpstr>
      <vt:lpstr>データ整備の例</vt:lpstr>
      <vt:lpstr>文字データの活用</vt:lpstr>
      <vt:lpstr>コア語彙（共通語彙基盤）</vt:lpstr>
      <vt:lpstr>データ・ディクショナリ</vt:lpstr>
      <vt:lpstr>コア・データ・パーツ</vt:lpstr>
      <vt:lpstr>コア・データ・モデルの活用</vt:lpstr>
      <vt:lpstr>コア・データ・モデル（追加データモデル）</vt:lpstr>
      <vt:lpstr>コア・データ・モデル（追加データモデル）の使い方</vt:lpstr>
      <vt:lpstr>参照データモデルの基本的な利用方法１</vt:lpstr>
      <vt:lpstr>参照データモデルの基本的な利用方法２</vt:lpstr>
      <vt:lpstr>GIF導入への留意点</vt:lpstr>
      <vt:lpstr>ユニークID（識別子）</vt:lpstr>
      <vt:lpstr>コード（分類体系）</vt:lpstr>
      <vt:lpstr>コントロールド・ボキャブラリ（統制語彙）</vt:lpstr>
      <vt:lpstr>データ品質について</vt:lpstr>
      <vt:lpstr>データ・マネジメント</vt:lpstr>
      <vt:lpstr>アセット</vt:lpstr>
      <vt:lpstr>セキュリティ、プライバシー、認証</vt:lpstr>
      <vt:lpstr>各種プロジェクトとの関係</vt:lpstr>
      <vt:lpstr>ベース・レジストリとの連携</vt:lpstr>
      <vt:lpstr>府省システムとの連携</vt:lpstr>
      <vt:lpstr>自治体との連携</vt:lpstr>
      <vt:lpstr>参考：データモデルに準拠するとは</vt:lpstr>
      <vt:lpstr>オープンデータとの連携</vt:lpstr>
      <vt:lpstr>教育分野との連携</vt:lpstr>
      <vt:lpstr>AI等の利用技術との連携</vt:lpstr>
      <vt:lpstr>統計やEBPMとの関係</vt:lpstr>
      <vt:lpstr>世界との連携</vt:lpstr>
      <vt:lpstr>今後の進め方</vt:lpstr>
      <vt:lpstr>Roadmap</vt:lpstr>
      <vt:lpstr>スケジュール</vt:lpstr>
      <vt:lpstr>参考：GIFの関連取り組みも含めた全体像</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政府相互運用性フレームワーク GIF：Government Interoperability Framework</dc:title>
  <dc:creator/>
  <cp:keywords/>
  <cp:lastModifiedBy/>
  <cp:revision>5</cp:revision>
  <dcterms:created xsi:type="dcterms:W3CDTF">2022-05-09T00:14:16Z</dcterms:created>
  <dcterms:modified xsi:type="dcterms:W3CDTF">2022-09-02T11:36:08Z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MediaServiceImageTags">
    <vt:lpwstr/>
  </property>
</Properties>
</file>