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 id="2147483684" r:id="rId2"/>
    <p:sldMasterId id="2147483845" r:id="rId3"/>
  </p:sldMasterIdLst>
  <p:notesMasterIdLst>
    <p:notesMasterId r:id="rId67"/>
  </p:notesMasterIdLst>
  <p:handoutMasterIdLst>
    <p:handoutMasterId r:id="rId68"/>
  </p:handoutMasterIdLst>
  <p:sldIdLst>
    <p:sldId id="460" r:id="rId4"/>
    <p:sldId id="2147472032" r:id="rId5"/>
    <p:sldId id="2147472033" r:id="rId6"/>
    <p:sldId id="2147472034" r:id="rId7"/>
    <p:sldId id="3015" r:id="rId8"/>
    <p:sldId id="2147472096" r:id="rId9"/>
    <p:sldId id="2147472036" r:id="rId10"/>
    <p:sldId id="2147472037" r:id="rId11"/>
    <p:sldId id="2147472038" r:id="rId12"/>
    <p:sldId id="2147472097" r:id="rId13"/>
    <p:sldId id="2147472104" r:id="rId14"/>
    <p:sldId id="2147472105" r:id="rId15"/>
    <p:sldId id="2147472040" r:id="rId16"/>
    <p:sldId id="2147472100" r:id="rId17"/>
    <p:sldId id="2147472042" r:id="rId18"/>
    <p:sldId id="2147472098" r:id="rId19"/>
    <p:sldId id="2147472044" r:id="rId20"/>
    <p:sldId id="2147472099" r:id="rId21"/>
    <p:sldId id="2147472046" r:id="rId22"/>
    <p:sldId id="2147472047" r:id="rId23"/>
    <p:sldId id="2147472101" r:id="rId24"/>
    <p:sldId id="2147472049" r:id="rId25"/>
    <p:sldId id="2147472050" r:id="rId26"/>
    <p:sldId id="2147472051" r:id="rId27"/>
    <p:sldId id="2147472052" r:id="rId28"/>
    <p:sldId id="2147472053" r:id="rId29"/>
    <p:sldId id="2147472091" r:id="rId30"/>
    <p:sldId id="2147472055" r:id="rId31"/>
    <p:sldId id="2147472056" r:id="rId32"/>
    <p:sldId id="2147472057" r:id="rId33"/>
    <p:sldId id="2147472058" r:id="rId34"/>
    <p:sldId id="2147472106" r:id="rId35"/>
    <p:sldId id="2147472065" r:id="rId36"/>
    <p:sldId id="2147472066" r:id="rId37"/>
    <p:sldId id="2147472067" r:id="rId38"/>
    <p:sldId id="2147472092" r:id="rId39"/>
    <p:sldId id="2147472093" r:id="rId40"/>
    <p:sldId id="2147472070" r:id="rId41"/>
    <p:sldId id="2147472072" r:id="rId42"/>
    <p:sldId id="2147472073" r:id="rId43"/>
    <p:sldId id="2147472074" r:id="rId44"/>
    <p:sldId id="2147472075" r:id="rId45"/>
    <p:sldId id="2147472095" r:id="rId46"/>
    <p:sldId id="2147472060" r:id="rId47"/>
    <p:sldId id="2147472061" r:id="rId48"/>
    <p:sldId id="2147472107" r:id="rId49"/>
    <p:sldId id="2147472063" r:id="rId50"/>
    <p:sldId id="2147472064" r:id="rId51"/>
    <p:sldId id="2147472071" r:id="rId52"/>
    <p:sldId id="2147472084" r:id="rId53"/>
    <p:sldId id="2147472076" r:id="rId54"/>
    <p:sldId id="2147472077" r:id="rId55"/>
    <p:sldId id="2147472078" r:id="rId56"/>
    <p:sldId id="2147472085" r:id="rId57"/>
    <p:sldId id="2147472103" r:id="rId58"/>
    <p:sldId id="2147472088" r:id="rId59"/>
    <p:sldId id="2147472090" r:id="rId60"/>
    <p:sldId id="2147472086" r:id="rId61"/>
    <p:sldId id="2147472094" r:id="rId62"/>
    <p:sldId id="2147472082" r:id="rId63"/>
    <p:sldId id="2147472083" r:id="rId64"/>
    <p:sldId id="2147472087" r:id="rId65"/>
    <p:sldId id="463" r:id="rId66"/>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438" userDrawn="1">
          <p15:clr>
            <a:srgbClr val="9FCC3B"/>
          </p15:clr>
        </p15:guide>
        <p15:guide id="4" pos="7242" userDrawn="1">
          <p15:clr>
            <a:srgbClr val="9FCC3B"/>
          </p15:clr>
        </p15:guide>
        <p15:guide id="5" orient="horz" pos="232" userDrawn="1">
          <p15:clr>
            <a:srgbClr val="9FCC3B"/>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D5"/>
    <a:srgbClr val="FFEFBD"/>
    <a:srgbClr val="000BB3"/>
    <a:srgbClr val="EC0000"/>
    <a:srgbClr val="4472C4"/>
    <a:srgbClr val="D9D9D9"/>
    <a:srgbClr val="FFFFFF"/>
    <a:srgbClr val="00B050"/>
    <a:srgbClr val="E7E7E7"/>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濃色スタイル 1 - アクセント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濃色スタイル 1 - アクセント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濃色スタイル 1 - アクセント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7" autoAdjust="0"/>
    <p:restoredTop sz="94660"/>
  </p:normalViewPr>
  <p:slideViewPr>
    <p:cSldViewPr snapToGrid="0">
      <p:cViewPr varScale="1">
        <p:scale>
          <a:sx n="101" d="100"/>
          <a:sy n="101" d="100"/>
        </p:scale>
        <p:origin x="588" y="102"/>
      </p:cViewPr>
      <p:guideLst>
        <p:guide pos="438"/>
        <p:guide pos="7242"/>
        <p:guide orient="horz" pos="232"/>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handoutMaster" Target="handoutMasters/handoutMaster1.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microsoft.com/office/2018/10/relationships/authors" Target="author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commentAuthors" Target="commentAuthors.xml"/><Relationship Id="rId77" Type="http://schemas.openxmlformats.org/officeDocument/2006/relationships/customXml" Target="../customXml/item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customXml" Target="../customXml/item2.xml"/><Relationship Id="rId7" Type="http://schemas.openxmlformats.org/officeDocument/2006/relationships/slide" Target="slides/slide4.xml"/><Relationship Id="rId71"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a:xfrm>
          <a:off x="1215567" y="979774"/>
          <a:ext cx="385488" cy="385488"/>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a:xfrm>
          <a:off x="1215567" y="10546"/>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A</a:t>
          </a:r>
          <a:endParaRPr kumimoji="1" lang="ja-JP" altLang="en-US">
            <a:solidFill>
              <a:sysClr val="window" lastClr="FFFFFF"/>
            </a:solidFill>
            <a:latin typeface="游ゴシック"/>
            <a:ea typeface="游ゴシック"/>
            <a:cs typeface="+mn-cs"/>
          </a:endParaRPr>
        </a:p>
      </dgm:t>
    </dgm:pt>
    <dgm:pt modelId="{E377755B-243D-47C6-B6FE-71801C622D5F}" type="parTrans" cxnId="{7E2115F9-12A8-4D37-AD14-A1ECA0685972}">
      <dgm:prSet/>
      <dgm:spPr>
        <a:xfrm rot="16200000">
          <a:off x="1116441" y="67558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a:xfrm>
          <a:off x="1700181"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B</a:t>
          </a:r>
          <a:endParaRPr kumimoji="1" lang="ja-JP" altLang="en-US">
            <a:solidFill>
              <a:sysClr val="window" lastClr="FFFFFF"/>
            </a:solidFill>
            <a:latin typeface="游ゴシック"/>
            <a:ea typeface="游ゴシック"/>
            <a:cs typeface="+mn-cs"/>
          </a:endParaRPr>
        </a:p>
      </dgm:t>
    </dgm:pt>
    <dgm:pt modelId="{8951FE6F-3FDD-4AF8-A231-48A6658EBE74}" type="parTrans" cxnId="{95346306-7C95-4FD8-8DC6-FD640EA1B4CF}">
      <dgm:prSet/>
      <dgm:spPr>
        <a:xfrm rot="18000000">
          <a:off x="1358748"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a:xfrm>
          <a:off x="2054943" y="49516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C</a:t>
          </a:r>
          <a:endParaRPr kumimoji="1" lang="ja-JP" altLang="en-US">
            <a:solidFill>
              <a:sysClr val="window" lastClr="FFFFFF"/>
            </a:solidFill>
            <a:latin typeface="游ゴシック"/>
            <a:ea typeface="游ゴシック"/>
            <a:cs typeface="+mn-cs"/>
          </a:endParaRPr>
        </a:p>
      </dgm:t>
    </dgm:pt>
    <dgm:pt modelId="{A29CD56D-5415-4C3D-B904-64506DD92005}" type="parTrans" cxnId="{8F85F4B7-737D-43CD-97FF-B5176E882A9F}">
      <dgm:prSet/>
      <dgm:spPr>
        <a:xfrm rot="19800000">
          <a:off x="1536129"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a:xfrm>
          <a:off x="2184795" y="979774"/>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D</a:t>
          </a:r>
          <a:endParaRPr kumimoji="1" lang="ja-JP" altLang="en-US">
            <a:solidFill>
              <a:sysClr val="window" lastClr="FFFFFF"/>
            </a:solidFill>
            <a:latin typeface="游ゴシック"/>
            <a:ea typeface="游ゴシック"/>
            <a:cs typeface="+mn-cs"/>
          </a:endParaRPr>
        </a:p>
      </dgm:t>
    </dgm:pt>
    <dgm:pt modelId="{E5B583BE-27DF-4726-B719-F0D6FEE516C2}" type="parTrans" cxnId="{ABF8D052-5535-4F23-AC5E-F5D49C6A9957}">
      <dgm:prSet/>
      <dgm:spPr>
        <a:xfrm>
          <a:off x="1601055"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a:xfrm>
          <a:off x="2054943" y="1464388"/>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E</a:t>
          </a:r>
          <a:endParaRPr kumimoji="1" lang="ja-JP" altLang="en-US">
            <a:solidFill>
              <a:sysClr val="window" lastClr="FFFFFF"/>
            </a:solidFill>
            <a:latin typeface="游ゴシック"/>
            <a:ea typeface="游ゴシック"/>
            <a:cs typeface="+mn-cs"/>
          </a:endParaRPr>
        </a:p>
      </dgm:t>
    </dgm:pt>
    <dgm:pt modelId="{0C6529C1-E4D1-42DB-965A-A8FBCE7F0507}" type="parTrans" cxnId="{7636E967-D6A8-493F-879A-6F630B10CB43}">
      <dgm:prSet/>
      <dgm:spPr>
        <a:xfrm rot="1800000">
          <a:off x="1536129"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a:xfrm>
          <a:off x="1700181" y="181915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F</a:t>
          </a:r>
          <a:endParaRPr kumimoji="1" lang="ja-JP" altLang="en-US">
            <a:solidFill>
              <a:sysClr val="window" lastClr="FFFFFF"/>
            </a:solidFill>
            <a:latin typeface="游ゴシック"/>
            <a:ea typeface="游ゴシック"/>
            <a:cs typeface="+mn-cs"/>
          </a:endParaRPr>
        </a:p>
      </dgm:t>
    </dgm:pt>
    <dgm:pt modelId="{D91268E6-0C16-4761-9A4C-47B7AEDC02A3}" type="parTrans" cxnId="{5A95501C-1E28-4323-A71A-3B15CFC35EFA}">
      <dgm:prSet/>
      <dgm:spPr>
        <a:xfrm rot="3600000">
          <a:off x="1358748"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a:xfrm>
          <a:off x="1215567" y="1949002"/>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G</a:t>
          </a:r>
          <a:endParaRPr kumimoji="1" lang="ja-JP" altLang="en-US">
            <a:solidFill>
              <a:sysClr val="window" lastClr="FFFFFF"/>
            </a:solidFill>
            <a:latin typeface="游ゴシック"/>
            <a:ea typeface="游ゴシック"/>
            <a:cs typeface="+mn-cs"/>
          </a:endParaRPr>
        </a:p>
      </dgm:t>
    </dgm:pt>
    <dgm:pt modelId="{8B082670-F7D9-4AAB-9ABB-C39B75C701B6}" type="parTrans" cxnId="{4772DCCE-158D-4F35-AF5A-5A2E2CDD70E2}">
      <dgm:prSet/>
      <dgm:spPr>
        <a:xfrm rot="5400000">
          <a:off x="1116441" y="164481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a:xfrm>
          <a:off x="730953" y="181915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H</a:t>
          </a:r>
          <a:endParaRPr kumimoji="1" lang="ja-JP" altLang="en-US">
            <a:solidFill>
              <a:sysClr val="window" lastClr="FFFFFF"/>
            </a:solidFill>
            <a:latin typeface="游ゴシック"/>
            <a:ea typeface="游ゴシック"/>
            <a:cs typeface="+mn-cs"/>
          </a:endParaRPr>
        </a:p>
      </dgm:t>
    </dgm:pt>
    <dgm:pt modelId="{E35DB55C-5A29-43FD-99D0-AC355C1C21B2}" type="parTrans" cxnId="{8AFBF76B-5CD4-4BF4-AB1B-CDC8E580A18D}">
      <dgm:prSet/>
      <dgm:spPr>
        <a:xfrm rot="7200000">
          <a:off x="874134"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a:xfrm>
          <a:off x="376191" y="1464388"/>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I</a:t>
          </a:r>
          <a:endParaRPr kumimoji="1" lang="ja-JP" altLang="en-US">
            <a:solidFill>
              <a:sysClr val="window" lastClr="FFFFFF"/>
            </a:solidFill>
            <a:latin typeface="游ゴシック"/>
            <a:ea typeface="游ゴシック"/>
            <a:cs typeface="+mn-cs"/>
          </a:endParaRPr>
        </a:p>
      </dgm:t>
    </dgm:pt>
    <dgm:pt modelId="{435BC733-C5DE-43EB-95FD-162BEB73CBCF}" type="parTrans" cxnId="{CF82C75E-380E-44FF-B0A0-76486A0283B2}">
      <dgm:prSet/>
      <dgm:spPr>
        <a:xfrm rot="9000000">
          <a:off x="696753"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custT="1"/>
      <dgm:spPr>
        <a:xfrm>
          <a:off x="376191" y="49516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sz="700">
              <a:solidFill>
                <a:sysClr val="window" lastClr="FFFFFF"/>
              </a:solidFill>
              <a:latin typeface="游ゴシック"/>
              <a:ea typeface="游ゴシック"/>
              <a:cs typeface="+mn-cs"/>
            </a:rPr>
            <a:t>仕様</a:t>
          </a:r>
          <a:r>
            <a:rPr kumimoji="1" lang="ja-JP" altLang="en-US" sz="300">
              <a:solidFill>
                <a:sysClr val="window" lastClr="FFFFFF"/>
              </a:solidFill>
              <a:latin typeface="游ゴシック"/>
              <a:ea typeface="游ゴシック"/>
              <a:cs typeface="+mn-cs"/>
            </a:rPr>
            <a:t>・・・</a:t>
          </a:r>
        </a:p>
      </dgm:t>
    </dgm:pt>
    <dgm:pt modelId="{DC1AD84B-CAA2-4BC7-AD88-A357E19AE361}" type="parTrans" cxnId="{CD7D0448-17B7-4AA1-87AC-659A9CE73DF2}">
      <dgm:prSet/>
      <dgm:spPr>
        <a:xfrm rot="12600000">
          <a:off x="696753"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a:xfrm>
          <a:off x="730953"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Z</a:t>
          </a:r>
          <a:endParaRPr kumimoji="1" lang="ja-JP" altLang="en-US">
            <a:solidFill>
              <a:sysClr val="window" lastClr="FFFFFF"/>
            </a:solidFill>
            <a:latin typeface="游ゴシック"/>
            <a:ea typeface="游ゴシック"/>
            <a:cs typeface="+mn-cs"/>
          </a:endParaRPr>
        </a:p>
      </dgm:t>
    </dgm:pt>
    <dgm:pt modelId="{2D553BB8-31C7-4314-8574-25BAC22537AB}" type="parTrans" cxnId="{56B65BAC-09E2-4BDD-8690-FFACBBD70646}">
      <dgm:prSet/>
      <dgm:spPr>
        <a:xfrm rot="14400000">
          <a:off x="874134"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a:xfrm>
          <a:off x="246339" y="979774"/>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kumimoji="1" lang="ja-JP" altLang="en-US">
              <a:solidFill>
                <a:sysClr val="window" lastClr="FFFFFF"/>
              </a:solidFill>
              <a:latin typeface="游ゴシック"/>
              <a:ea typeface="游ゴシック"/>
              <a:cs typeface="+mn-cs"/>
            </a:rPr>
            <a:t>仕様</a:t>
          </a:r>
          <a:r>
            <a:rPr kumimoji="1" lang="en-US" altLang="ja-JP">
              <a:solidFill>
                <a:sysClr val="window" lastClr="FFFFFF"/>
              </a:solidFill>
              <a:latin typeface="游ゴシック"/>
              <a:ea typeface="游ゴシック"/>
              <a:cs typeface="+mn-cs"/>
            </a:rPr>
            <a:t>J</a:t>
          </a:r>
          <a:endParaRPr kumimoji="1" lang="ja-JP" altLang="en-US">
            <a:solidFill>
              <a:sysClr val="window" lastClr="FFFFFF"/>
            </a:solidFill>
            <a:latin typeface="游ゴシック"/>
            <a:ea typeface="游ゴシック"/>
            <a:cs typeface="+mn-cs"/>
          </a:endParaRPr>
        </a:p>
      </dgm:t>
    </dgm:pt>
    <dgm:pt modelId="{B2C27111-C399-46C5-8C2E-6D3B9CE8691E}" type="parTrans" cxnId="{F5F622ED-43D0-4F08-9B7B-6378C44958D0}">
      <dgm:prSet/>
      <dgm:spPr>
        <a:xfrm rot="10800000">
          <a:off x="631827"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gm:spPr>
      <dgm:t>
        <a:bodyPr/>
        <a:lstStyle/>
        <a:p>
          <a:pPr>
            <a:buNone/>
          </a:pPr>
          <a:endParaRPr kumimoji="1" lang="ja-JP" altLang="en-US">
            <a:solidFill>
              <a:sysClr val="windowText" lastClr="000000">
                <a:hueOff val="0"/>
                <a:satOff val="0"/>
                <a:lumOff val="0"/>
                <a:alphaOff val="0"/>
              </a:sysClr>
            </a:solidFill>
            <a:latin typeface="游ゴシック"/>
            <a:ea typeface="游ゴシック"/>
            <a:cs typeface="+mn-cs"/>
          </a:endParaRPr>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700" dirty="0">
              <a:solidFill>
                <a:schemeClr val="bg1"/>
              </a:solidFill>
            </a:rPr>
            <a:t>１．ひな形となる標準化されたデータの活用と普及（データモデル）</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700" dirty="0"/>
            <a:t>２．見つけやすくつなげやすいデータ連携の仕組み</a:t>
          </a:r>
          <a:r>
            <a:rPr kumimoji="1" lang="ja-JP" altLang="en-US" sz="1700" dirty="0">
              <a:solidFill>
                <a:schemeClr val="bg1"/>
              </a:solidFill>
            </a:rPr>
            <a:t>（プラットフォーム）</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700" dirty="0">
              <a:solidFill>
                <a:schemeClr val="bg1"/>
              </a:solidFill>
            </a:rPr>
            <a:t>３．品質が確保された、多様かつ十分な量のデータの供給（オープン化）</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custT="1"/>
      <dgm:spPr/>
      <dgm:t>
        <a:bodyPr/>
        <a:lstStyle/>
        <a:p>
          <a:r>
            <a:rPr kumimoji="1" lang="ja-JP" altLang="en-US" sz="1300" dirty="0">
              <a:solidFill>
                <a:schemeClr val="tx1"/>
              </a:solidFill>
            </a:rPr>
            <a:t>品質が確保されたデータの流用性確保</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custT="1"/>
      <dgm:spPr/>
      <dgm:t>
        <a:bodyPr/>
        <a:lstStyle/>
        <a:p>
          <a:r>
            <a:rPr kumimoji="1" lang="ja-JP" altLang="en-US" sz="1300"/>
            <a:t>カタログ、コネクタ、取引市場、プラットフォーム利用</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custT="1"/>
      <dgm:spPr/>
      <dgm:t>
        <a:bodyPr/>
        <a:lstStyle/>
        <a:p>
          <a:r>
            <a:rPr kumimoji="1" lang="ja-JP" altLang="en-US" sz="1300">
              <a:solidFill>
                <a:schemeClr val="tx1"/>
              </a:solidFill>
            </a:rPr>
            <a:t>標準化されたデータモデルの活用による設計＋均質化された高品質なデータの整備</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ScaleY="128751"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custLinFactNeighborY="-33216">
        <dgm:presLayoutVars>
          <dgm:bulletEnabled val="1"/>
        </dgm:presLayoutVars>
      </dgm:prSet>
      <dgm:spPr/>
    </dgm:pt>
    <dgm:pt modelId="{518D0AF0-B8AF-4166-8800-7EAD2B6E67D1}" type="pres">
      <dgm:prSet presAssocID="{7BFA7D19-58CA-4C06-A8D5-095BB37E2D94}" presName="parentText" presStyleLbl="node1" presStyleIdx="1" presStyleCnt="3" custScaleY="128751">
        <dgm:presLayoutVars>
          <dgm:chMax val="0"/>
          <dgm:bulletEnabled val="1"/>
        </dgm:presLayoutVars>
      </dgm:prSet>
      <dgm:spPr/>
    </dgm:pt>
    <dgm:pt modelId="{30107DCF-8327-4F1D-BA03-44F6970CF3D5}" type="pres">
      <dgm:prSet presAssocID="{7BFA7D19-58CA-4C06-A8D5-095BB37E2D94}" presName="childText" presStyleLbl="revTx" presStyleIdx="1" presStyleCnt="3" custLinFactNeighborY="-13620">
        <dgm:presLayoutVars>
          <dgm:bulletEnabled val="1"/>
        </dgm:presLayoutVars>
      </dgm:prSet>
      <dgm:spPr/>
    </dgm:pt>
    <dgm:pt modelId="{98B793E3-3BEE-48B3-BF64-AD2FC0266DE7}" type="pres">
      <dgm:prSet presAssocID="{5AD34C88-9816-4C94-86F7-D8BF06C8A65C}" presName="parentText" presStyleLbl="node1" presStyleIdx="2" presStyleCnt="3" custScaleY="128751" custLinFactNeighborY="33829">
        <dgm:presLayoutVars>
          <dgm:chMax val="0"/>
          <dgm:bulletEnabled val="1"/>
        </dgm:presLayoutVars>
      </dgm:prSet>
      <dgm:spPr/>
    </dgm:pt>
    <dgm:pt modelId="{C57FE48C-D360-483E-97EA-E5F5EC093348}" type="pres">
      <dgm:prSet presAssocID="{5AD34C88-9816-4C94-86F7-D8BF06C8A65C}" presName="childText" presStyleLbl="revTx" presStyleIdx="2" presStyleCnt="3" custLinFactNeighborY="22131">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endParaRPr kumimoji="1" lang="ja-JP" altLang="en-US" sz="180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custT="1"/>
      <dgm:spPr/>
      <dgm:t>
        <a:bodyPr/>
        <a:lstStyle/>
        <a:p>
          <a:r>
            <a:rPr kumimoji="1" lang="en-US" altLang="ja-JP" sz="900"/>
            <a:t>European</a:t>
          </a:r>
          <a:r>
            <a:rPr kumimoji="1" lang="ja-JP" altLang="en-US" sz="900"/>
            <a:t>　</a:t>
          </a:r>
          <a:r>
            <a:rPr kumimoji="1" lang="en-US" altLang="ja-JP" sz="900"/>
            <a:t>Interoperability Framework</a:t>
          </a:r>
          <a:br>
            <a:rPr kumimoji="1" lang="en-US" altLang="ja-JP" sz="900"/>
          </a:br>
          <a:r>
            <a:rPr kumimoji="1" lang="en-US" altLang="ja-JP" sz="900"/>
            <a:t>(EIF)</a:t>
          </a:r>
          <a:br>
            <a:rPr kumimoji="1" lang="en-US" altLang="ja-JP" sz="900"/>
          </a:br>
          <a:r>
            <a:rPr lang="en-US" sz="900" b="0" i="0"/>
            <a:t>The Semantic </a:t>
          </a:r>
          <a:r>
            <a:rPr lang="en-US" sz="1000" b="0" i="0"/>
            <a:t>Interoperability</a:t>
          </a:r>
          <a:r>
            <a:rPr lang="en-US" sz="900" b="0" i="0"/>
            <a:t> Community</a:t>
          </a:r>
          <a:br>
            <a:rPr lang="en-US" sz="900" b="0" i="0"/>
          </a:br>
          <a:r>
            <a:rPr lang="ja-JP" altLang="en-US" sz="900" b="0" i="0"/>
            <a:t>（</a:t>
          </a:r>
          <a:r>
            <a:rPr lang="en-US" altLang="ja-JP" sz="900" b="0" i="0"/>
            <a:t>SEMIC</a:t>
          </a:r>
          <a:r>
            <a:rPr lang="ja-JP" altLang="en-US" sz="900" b="0" i="0"/>
            <a:t>）</a:t>
          </a:r>
          <a:endParaRPr kumimoji="1" lang="en-US" altLang="ja-JP" sz="900"/>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custT="1"/>
      <dgm:spPr/>
      <dgm:t>
        <a:bodyPr/>
        <a:lstStyle/>
        <a:p>
          <a:r>
            <a:rPr kumimoji="1" lang="en-US" altLang="ja-JP" sz="900"/>
            <a:t>Federal Data Strategy</a:t>
          </a:r>
          <a:br>
            <a:rPr kumimoji="1" lang="en-US" altLang="ja-JP" sz="900"/>
          </a:br>
          <a:r>
            <a:rPr kumimoji="1" lang="ja-JP" altLang="en-US" sz="900"/>
            <a:t>（</a:t>
          </a:r>
          <a:r>
            <a:rPr kumimoji="1" lang="en-US" altLang="ja-JP" sz="900"/>
            <a:t>FDS</a:t>
          </a:r>
          <a:r>
            <a:rPr kumimoji="1" lang="ja-JP" altLang="en-US" sz="900"/>
            <a:t>）</a:t>
          </a:r>
          <a:br>
            <a:rPr kumimoji="1" lang="en-US" altLang="ja-JP" sz="900"/>
          </a:br>
          <a:r>
            <a:rPr lang="en-US" sz="900" b="0" i="0"/>
            <a:t>National Information Exchange Model</a:t>
          </a:r>
          <a:br>
            <a:rPr lang="en-US" sz="900" b="0" i="0"/>
          </a:br>
          <a:r>
            <a:rPr lang="ja-JP" altLang="en-US" sz="900" b="0" i="0"/>
            <a:t>（</a:t>
          </a:r>
          <a:r>
            <a:rPr lang="en-US" altLang="ja-JP" sz="900" b="0" i="0"/>
            <a:t>NIEM</a:t>
          </a:r>
          <a:r>
            <a:rPr lang="ja-JP" altLang="en-US" sz="900" b="0" i="0"/>
            <a:t>）</a:t>
          </a:r>
          <a:endParaRPr kumimoji="1" lang="ja-JP" altLang="en-US" sz="900" b="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FDBE45B9-DFE2-46DF-B465-2FAC4B28144E}">
      <dgm:prSet phldrT="[テキスト]" custT="1"/>
      <dgm:spPr/>
      <dgm:t>
        <a:bodyPr/>
        <a:lstStyle/>
        <a:p>
          <a:r>
            <a:rPr kumimoji="1" lang="en-US" altLang="ja-JP" sz="1000"/>
            <a:t>W3C</a:t>
          </a:r>
          <a:br>
            <a:rPr kumimoji="1" lang="en-US" altLang="ja-JP" sz="1000"/>
          </a:br>
          <a:r>
            <a:rPr kumimoji="1" lang="en-US" altLang="ja-JP" sz="1000"/>
            <a:t>Smart Data Model</a:t>
          </a:r>
          <a:br>
            <a:rPr kumimoji="1" lang="en-US" altLang="ja-JP" sz="1000"/>
          </a:br>
          <a:r>
            <a:rPr kumimoji="1" lang="en-US" altLang="ja-JP" sz="1000"/>
            <a:t>Schema.org </a:t>
          </a:r>
          <a:br>
            <a:rPr kumimoji="1" lang="en-US" altLang="ja-JP" sz="1000"/>
          </a:br>
          <a:r>
            <a:rPr kumimoji="1" lang="ja-JP" altLang="en-US" sz="100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custScaleX="77300" custScaleY="77300" custLinFactNeighborX="537" custLinFactNeighborY="-14377"/>
      <dgm:spPr/>
    </dgm:pt>
    <dgm:pt modelId="{CE5107B5-E710-4450-A357-5DCF51E5AD16}" type="pres">
      <dgm:prSet presAssocID="{6A2530A1-A8EC-453E-95AC-EDEE9673243B}" presName="node" presStyleLbl="node1" presStyleIdx="0" presStyleCnt="3" custScaleX="123574" custScaleY="123574" custRadScaleRad="114272" custRadScaleInc="-122091">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3"/>
      <dgm:spPr/>
    </dgm:pt>
    <dgm:pt modelId="{2DDADD55-BD70-43AB-B072-3A09F45C8797}" type="pres">
      <dgm:prSet presAssocID="{F8C49AB1-71F3-4A95-B4C8-2823EE94035D}" presName="node" presStyleLbl="node1" presStyleIdx="1" presStyleCnt="3" custScaleX="123574" custScaleY="123574" custRadScaleRad="115211" custRadScaleInc="-171420">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3"/>
      <dgm:spPr/>
    </dgm:pt>
    <dgm:pt modelId="{F2509061-DCCA-47F5-925E-1F320CAD53C1}" type="pres">
      <dgm:prSet presAssocID="{FDBE45B9-DFE2-46DF-B465-2FAC4B28144E}" presName="node" presStyleLbl="node1" presStyleIdx="2" presStyleCnt="3" custScaleX="123574" custScaleY="123574" custRadScaleRad="70983" custRadScaleInc="-154089">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2" presStyleCnt="3"/>
      <dgm:spPr/>
    </dgm:pt>
  </dgm:ptLst>
  <dgm:cxnLst>
    <dgm:cxn modelId="{AE93CF0D-F0B6-497A-9316-ABF7771CF339}" srcId="{082CF469-BCCC-420E-BB5A-AEFE29134709}" destId="{FDBE45B9-DFE2-46DF-B465-2FAC4B28144E}" srcOrd="2"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E708E921-2434-47DB-BB1E-F3C4139D5C38}" type="presParOf" srcId="{4981BD42-79E8-434E-BF9E-8970A2109582}" destId="{F2509061-DCCA-47F5-925E-1F320CAD53C1}" srcOrd="7" destOrd="0" presId="urn:microsoft.com/office/officeart/2005/8/layout/radial6"/>
    <dgm:cxn modelId="{0E5A57ED-01DE-4DA6-AE3F-8831AEAB7D39}" type="presParOf" srcId="{4981BD42-79E8-434E-BF9E-8970A2109582}" destId="{A36CC80D-ED6E-414E-86E6-01BF63453C0C}" srcOrd="8" destOrd="0" presId="urn:microsoft.com/office/officeart/2005/8/layout/radial6"/>
    <dgm:cxn modelId="{D8291004-2B16-448D-85EA-5406CA5A2CA2}" type="presParOf" srcId="{4981BD42-79E8-434E-BF9E-8970A2109582}" destId="{D22440DC-F8EF-477E-A901-BEF8D7433AA4}" srcOrd="9" destOrd="0" presId="urn:microsoft.com/office/officeart/2005/8/layout/radial6"/>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solidFill>
                <a:schemeClr val="bg1"/>
              </a:solidFill>
            </a:rPr>
            <a:t>効果</a:t>
          </a:r>
          <a:r>
            <a:rPr kumimoji="1" lang="en-US" altLang="ja-JP" dirty="0">
              <a:solidFill>
                <a:schemeClr val="bg1"/>
              </a:solidFill>
            </a:rPr>
            <a:t>1.</a:t>
          </a:r>
          <a:r>
            <a:rPr kumimoji="1" lang="ja-JP" altLang="en-US" dirty="0">
              <a:solidFill>
                <a:schemeClr val="bg1"/>
              </a:solidFill>
            </a:rPr>
            <a:t>相互運用性、拡張性の向上効果</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a:solidFill>
                <a:schemeClr val="bg1"/>
              </a:solidFill>
            </a:rPr>
            <a:t>効果</a:t>
          </a:r>
          <a:r>
            <a:rPr kumimoji="1" lang="en-US" altLang="ja-JP">
              <a:solidFill>
                <a:schemeClr val="bg1"/>
              </a:solidFill>
            </a:rPr>
            <a:t>2.</a:t>
          </a:r>
          <a:r>
            <a:rPr kumimoji="1" lang="ja-JP" altLang="en-US">
              <a:solidFill>
                <a:schemeClr val="bg1"/>
              </a:solidFill>
            </a:rPr>
            <a:t>データ品質の向上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a:solidFill>
                <a:schemeClr val="bg1"/>
              </a:solidFill>
            </a:rPr>
            <a:t>効果</a:t>
          </a:r>
          <a:r>
            <a:rPr kumimoji="1" lang="en-US" altLang="ja-JP">
              <a:solidFill>
                <a:schemeClr val="bg1"/>
              </a:solidFill>
            </a:rPr>
            <a:t>3. </a:t>
          </a:r>
          <a:r>
            <a:rPr kumimoji="1" lang="ja-JP" altLang="en-US">
              <a:solidFill>
                <a:schemeClr val="bg1"/>
              </a:solidFill>
            </a:rPr>
            <a:t>設計コストや時間の削減</a:t>
          </a:r>
          <a:endParaRPr kumimoji="1" lang="ja-JP" altLang="en-US">
            <a:solidFill>
              <a:schemeClr val="bg1"/>
            </a:solidFill>
            <a:highlight>
              <a:srgbClr val="FFFF00"/>
            </a:highlight>
          </a:endParaRP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custLinFactNeighborY="11160"/>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custLinFactNeighborY="4746"/>
      <dgm:spPr/>
    </dgm:pt>
    <dgm:pt modelId="{15ED9E2C-E990-4948-8F2B-51F817A45CF9}" type="pres">
      <dgm:prSet presAssocID="{266E20AD-B7D1-4893-B418-51E7D6C237D4}" presName="ParentText" presStyleLbl="revTx" presStyleIdx="1" presStyleCnt="4" custLinFactNeighborY="5409">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custLinFactNeighborY="11160"/>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custLinFactNeighborY="7910"/>
      <dgm:spPr/>
    </dgm:pt>
    <dgm:pt modelId="{AFA7A18C-432C-4EF8-9501-31F9C449F059}" type="pres">
      <dgm:prSet presAssocID="{16334860-DBE8-417C-A232-3519B1A95FDA}" presName="ParentText" presStyleLbl="revTx" presStyleIdx="2" presStyleCnt="4" custLinFactNeighborY="5409">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custLinFactNeighborY="41850"/>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custLinFactNeighborY="11865"/>
      <dgm:spPr/>
    </dgm:pt>
    <dgm:pt modelId="{B64058A5-97F2-4306-A5B2-011FF3DA339E}" type="pres">
      <dgm:prSet presAssocID="{0B104675-E3C0-4650-A911-F3E069EFF97B}" presName="ParentText" presStyleLbl="revTx" presStyleIdx="3" presStyleCnt="4" custLinFactNeighborY="9015">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1215567" y="979774"/>
          <a:ext cx="385488" cy="385488"/>
        </a:xfrm>
        <a:prstGeom prst="ellips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kumimoji="1" lang="ja-JP" altLang="en-US" sz="1000" kern="1200">
              <a:solidFill>
                <a:sysClr val="window" lastClr="FFFFFF"/>
              </a:solidFill>
              <a:latin typeface="游ゴシック"/>
              <a:ea typeface="游ゴシック"/>
              <a:cs typeface="+mn-cs"/>
            </a:rPr>
            <a:t>自分</a:t>
          </a:r>
        </a:p>
      </dsp:txBody>
      <dsp:txXfrm>
        <a:off x="1272020" y="1036227"/>
        <a:ext cx="272582" cy="272582"/>
      </dsp:txXfrm>
    </dsp:sp>
    <dsp:sp modelId="{076D9163-F2D3-49DF-9FD4-A7EDF0B558D9}">
      <dsp:nvSpPr>
        <dsp:cNvPr id="0" name=""/>
        <dsp:cNvSpPr/>
      </dsp:nvSpPr>
      <dsp:spPr>
        <a:xfrm rot="16200000">
          <a:off x="1116441" y="67558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393718" y="702497"/>
        <a:ext cx="0" cy="0"/>
      </dsp:txXfrm>
    </dsp:sp>
    <dsp:sp modelId="{0D562BDC-AF2F-4841-A657-8A51D6CC60C4}">
      <dsp:nvSpPr>
        <dsp:cNvPr id="0" name=""/>
        <dsp:cNvSpPr/>
      </dsp:nvSpPr>
      <dsp:spPr>
        <a:xfrm>
          <a:off x="1215567" y="10546"/>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A</a:t>
          </a:r>
          <a:endParaRPr kumimoji="1" lang="ja-JP" altLang="en-US" sz="700" kern="1200">
            <a:solidFill>
              <a:sysClr val="window" lastClr="FFFFFF"/>
            </a:solidFill>
            <a:latin typeface="游ゴシック"/>
            <a:ea typeface="游ゴシック"/>
            <a:cs typeface="+mn-cs"/>
          </a:endParaRPr>
        </a:p>
      </dsp:txBody>
      <dsp:txXfrm>
        <a:off x="1272020" y="66999"/>
        <a:ext cx="272582" cy="272582"/>
      </dsp:txXfrm>
    </dsp:sp>
    <dsp:sp modelId="{06974B14-4253-4124-9929-B2B3D5CB1568}">
      <dsp:nvSpPr>
        <dsp:cNvPr id="0" name=""/>
        <dsp:cNvSpPr/>
      </dsp:nvSpPr>
      <dsp:spPr>
        <a:xfrm rot="18000000">
          <a:off x="1358748"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630683" y="758171"/>
        <a:ext cx="0" cy="0"/>
      </dsp:txXfrm>
    </dsp:sp>
    <dsp:sp modelId="{22BCE7B6-0610-4749-9CB2-1A89E2B72ADE}">
      <dsp:nvSpPr>
        <dsp:cNvPr id="0" name=""/>
        <dsp:cNvSpPr/>
      </dsp:nvSpPr>
      <dsp:spPr>
        <a:xfrm>
          <a:off x="1700181"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B</a:t>
          </a:r>
          <a:endParaRPr kumimoji="1" lang="ja-JP" altLang="en-US" sz="700" kern="1200">
            <a:solidFill>
              <a:sysClr val="window" lastClr="FFFFFF"/>
            </a:solidFill>
            <a:latin typeface="游ゴシック"/>
            <a:ea typeface="游ゴシック"/>
            <a:cs typeface="+mn-cs"/>
          </a:endParaRPr>
        </a:p>
      </dsp:txBody>
      <dsp:txXfrm>
        <a:off x="1756634" y="196851"/>
        <a:ext cx="272582" cy="272582"/>
      </dsp:txXfrm>
    </dsp:sp>
    <dsp:sp modelId="{E878410B-7BCB-485D-83F7-C91EDF3237C6}">
      <dsp:nvSpPr>
        <dsp:cNvPr id="0" name=""/>
        <dsp:cNvSpPr/>
      </dsp:nvSpPr>
      <dsp:spPr>
        <a:xfrm rot="19800000">
          <a:off x="1536129"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08064" y="924870"/>
        <a:ext cx="0" cy="0"/>
      </dsp:txXfrm>
    </dsp:sp>
    <dsp:sp modelId="{7F3960B9-97E4-4C38-A01A-D3E41CA01AA4}">
      <dsp:nvSpPr>
        <dsp:cNvPr id="0" name=""/>
        <dsp:cNvSpPr/>
      </dsp:nvSpPr>
      <dsp:spPr>
        <a:xfrm>
          <a:off x="2054943" y="49516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C</a:t>
          </a:r>
          <a:endParaRPr kumimoji="1" lang="ja-JP" altLang="en-US" sz="700" kern="1200">
            <a:solidFill>
              <a:sysClr val="window" lastClr="FFFFFF"/>
            </a:solidFill>
            <a:latin typeface="游ゴシック"/>
            <a:ea typeface="游ゴシック"/>
            <a:cs typeface="+mn-cs"/>
          </a:endParaRPr>
        </a:p>
      </dsp:txBody>
      <dsp:txXfrm>
        <a:off x="2111396" y="551613"/>
        <a:ext cx="272582" cy="272582"/>
      </dsp:txXfrm>
    </dsp:sp>
    <dsp:sp modelId="{85993B83-FCF7-43B5-9CB7-A26796599E76}">
      <dsp:nvSpPr>
        <dsp:cNvPr id="0" name=""/>
        <dsp:cNvSpPr/>
      </dsp:nvSpPr>
      <dsp:spPr>
        <a:xfrm>
          <a:off x="1601055"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78331" y="1157925"/>
        <a:ext cx="0" cy="0"/>
      </dsp:txXfrm>
    </dsp:sp>
    <dsp:sp modelId="{9B85A35B-C8F1-4182-A06C-E0AAD4E8FECF}">
      <dsp:nvSpPr>
        <dsp:cNvPr id="0" name=""/>
        <dsp:cNvSpPr/>
      </dsp:nvSpPr>
      <dsp:spPr>
        <a:xfrm>
          <a:off x="2184795" y="979774"/>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D</a:t>
          </a:r>
          <a:endParaRPr kumimoji="1" lang="ja-JP" altLang="en-US" sz="700" kern="1200">
            <a:solidFill>
              <a:sysClr val="window" lastClr="FFFFFF"/>
            </a:solidFill>
            <a:latin typeface="游ゴシック"/>
            <a:ea typeface="游ゴシック"/>
            <a:cs typeface="+mn-cs"/>
          </a:endParaRPr>
        </a:p>
      </dsp:txBody>
      <dsp:txXfrm>
        <a:off x="2241248" y="1036227"/>
        <a:ext cx="272582" cy="272582"/>
      </dsp:txXfrm>
    </dsp:sp>
    <dsp:sp modelId="{981F211E-EE14-431F-9492-874941490636}">
      <dsp:nvSpPr>
        <dsp:cNvPr id="0" name=""/>
        <dsp:cNvSpPr/>
      </dsp:nvSpPr>
      <dsp:spPr>
        <a:xfrm rot="1800000">
          <a:off x="1536129"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822657" y="1394890"/>
        <a:ext cx="0" cy="0"/>
      </dsp:txXfrm>
    </dsp:sp>
    <dsp:sp modelId="{EECC66E1-13A0-44A6-9281-01132D2BCB41}">
      <dsp:nvSpPr>
        <dsp:cNvPr id="0" name=""/>
        <dsp:cNvSpPr/>
      </dsp:nvSpPr>
      <dsp:spPr>
        <a:xfrm>
          <a:off x="2054943" y="1464388"/>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E</a:t>
          </a:r>
          <a:endParaRPr kumimoji="1" lang="ja-JP" altLang="en-US" sz="700" kern="1200">
            <a:solidFill>
              <a:sysClr val="window" lastClr="FFFFFF"/>
            </a:solidFill>
            <a:latin typeface="游ゴシック"/>
            <a:ea typeface="游ゴシック"/>
            <a:cs typeface="+mn-cs"/>
          </a:endParaRPr>
        </a:p>
      </dsp:txBody>
      <dsp:txXfrm>
        <a:off x="2111396" y="1520841"/>
        <a:ext cx="272582" cy="272582"/>
      </dsp:txXfrm>
    </dsp:sp>
    <dsp:sp modelId="{B326F949-F347-4681-B667-6E0C36CC47EE}">
      <dsp:nvSpPr>
        <dsp:cNvPr id="0" name=""/>
        <dsp:cNvSpPr/>
      </dsp:nvSpPr>
      <dsp:spPr>
        <a:xfrm rot="3600000">
          <a:off x="1358748"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655958" y="1572271"/>
        <a:ext cx="0" cy="0"/>
      </dsp:txXfrm>
    </dsp:sp>
    <dsp:sp modelId="{246B6A25-4D0A-42C6-8FB4-CE8DC61B1786}">
      <dsp:nvSpPr>
        <dsp:cNvPr id="0" name=""/>
        <dsp:cNvSpPr/>
      </dsp:nvSpPr>
      <dsp:spPr>
        <a:xfrm>
          <a:off x="1700181" y="181915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F</a:t>
          </a:r>
          <a:endParaRPr kumimoji="1" lang="ja-JP" altLang="en-US" sz="700" kern="1200">
            <a:solidFill>
              <a:sysClr val="window" lastClr="FFFFFF"/>
            </a:solidFill>
            <a:latin typeface="游ゴシック"/>
            <a:ea typeface="游ゴシック"/>
            <a:cs typeface="+mn-cs"/>
          </a:endParaRPr>
        </a:p>
      </dsp:txBody>
      <dsp:txXfrm>
        <a:off x="1756634" y="1875603"/>
        <a:ext cx="272582" cy="272582"/>
      </dsp:txXfrm>
    </dsp:sp>
    <dsp:sp modelId="{45EC44A6-EE96-4A1C-9689-F064B6E65810}">
      <dsp:nvSpPr>
        <dsp:cNvPr id="0" name=""/>
        <dsp:cNvSpPr/>
      </dsp:nvSpPr>
      <dsp:spPr>
        <a:xfrm rot="5400000">
          <a:off x="1116441" y="164481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a:off x="1422904" y="1642538"/>
        <a:ext cx="0" cy="0"/>
      </dsp:txXfrm>
    </dsp:sp>
    <dsp:sp modelId="{065FC106-9C46-44EF-90F8-A2AA9E4A9934}">
      <dsp:nvSpPr>
        <dsp:cNvPr id="0" name=""/>
        <dsp:cNvSpPr/>
      </dsp:nvSpPr>
      <dsp:spPr>
        <a:xfrm>
          <a:off x="1215567" y="1949002"/>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G</a:t>
          </a:r>
          <a:endParaRPr kumimoji="1" lang="ja-JP" altLang="en-US" sz="700" kern="1200">
            <a:solidFill>
              <a:sysClr val="window" lastClr="FFFFFF"/>
            </a:solidFill>
            <a:latin typeface="游ゴシック"/>
            <a:ea typeface="游ゴシック"/>
            <a:cs typeface="+mn-cs"/>
          </a:endParaRPr>
        </a:p>
      </dsp:txBody>
      <dsp:txXfrm>
        <a:off x="1272020" y="2005455"/>
        <a:ext cx="272582" cy="272582"/>
      </dsp:txXfrm>
    </dsp:sp>
    <dsp:sp modelId="{EFF2D6AF-E3E3-40ED-806B-BAAD766439AB}">
      <dsp:nvSpPr>
        <dsp:cNvPr id="0" name=""/>
        <dsp:cNvSpPr/>
      </dsp:nvSpPr>
      <dsp:spPr>
        <a:xfrm rot="7200000">
          <a:off x="874134" y="1579888"/>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185938" y="1586864"/>
        <a:ext cx="0" cy="0"/>
      </dsp:txXfrm>
    </dsp:sp>
    <dsp:sp modelId="{CD82AE4A-0D72-4334-9AB9-2FCC9608CA82}">
      <dsp:nvSpPr>
        <dsp:cNvPr id="0" name=""/>
        <dsp:cNvSpPr/>
      </dsp:nvSpPr>
      <dsp:spPr>
        <a:xfrm>
          <a:off x="730953" y="1819150"/>
          <a:ext cx="385488" cy="385488"/>
        </a:xfrm>
        <a:prstGeom prst="ellips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H</a:t>
          </a:r>
          <a:endParaRPr kumimoji="1" lang="ja-JP" altLang="en-US" sz="700" kern="1200">
            <a:solidFill>
              <a:sysClr val="window" lastClr="FFFFFF"/>
            </a:solidFill>
            <a:latin typeface="游ゴシック"/>
            <a:ea typeface="游ゴシック"/>
            <a:cs typeface="+mn-cs"/>
          </a:endParaRPr>
        </a:p>
      </dsp:txBody>
      <dsp:txXfrm>
        <a:off x="787406" y="1875603"/>
        <a:ext cx="272582" cy="272582"/>
      </dsp:txXfrm>
    </dsp:sp>
    <dsp:sp modelId="{0C5F1B92-5561-42C4-966F-5A6D6C0371DD}">
      <dsp:nvSpPr>
        <dsp:cNvPr id="0" name=""/>
        <dsp:cNvSpPr/>
      </dsp:nvSpPr>
      <dsp:spPr>
        <a:xfrm rot="9000000">
          <a:off x="696753" y="1402507"/>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008557" y="1420165"/>
        <a:ext cx="0" cy="0"/>
      </dsp:txXfrm>
    </dsp:sp>
    <dsp:sp modelId="{B82C61E8-3601-49D7-BB15-E1E0C2EF375D}">
      <dsp:nvSpPr>
        <dsp:cNvPr id="0" name=""/>
        <dsp:cNvSpPr/>
      </dsp:nvSpPr>
      <dsp:spPr>
        <a:xfrm>
          <a:off x="376191" y="1464388"/>
          <a:ext cx="385488" cy="385488"/>
        </a:xfrm>
        <a:prstGeom prst="ellipse">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I</a:t>
          </a:r>
          <a:endParaRPr kumimoji="1" lang="ja-JP" altLang="en-US" sz="700" kern="1200">
            <a:solidFill>
              <a:sysClr val="window" lastClr="FFFFFF"/>
            </a:solidFill>
            <a:latin typeface="游ゴシック"/>
            <a:ea typeface="游ゴシック"/>
            <a:cs typeface="+mn-cs"/>
          </a:endParaRPr>
        </a:p>
      </dsp:txBody>
      <dsp:txXfrm>
        <a:off x="432644" y="1520841"/>
        <a:ext cx="272582" cy="272582"/>
      </dsp:txXfrm>
    </dsp:sp>
    <dsp:sp modelId="{A4A05296-7EB4-44AA-81CD-5B9E880918F1}">
      <dsp:nvSpPr>
        <dsp:cNvPr id="0" name=""/>
        <dsp:cNvSpPr/>
      </dsp:nvSpPr>
      <dsp:spPr>
        <a:xfrm rot="10800000">
          <a:off x="631827" y="1160200"/>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938290" y="1187111"/>
        <a:ext cx="0" cy="0"/>
      </dsp:txXfrm>
    </dsp:sp>
    <dsp:sp modelId="{CD4E55B0-6E0B-47EF-9D12-27113F734905}">
      <dsp:nvSpPr>
        <dsp:cNvPr id="0" name=""/>
        <dsp:cNvSpPr/>
      </dsp:nvSpPr>
      <dsp:spPr>
        <a:xfrm>
          <a:off x="246339" y="979774"/>
          <a:ext cx="385488" cy="385488"/>
        </a:xfrm>
        <a:prstGeom prst="ellipse">
          <a:avLst/>
        </a:prstGeom>
        <a:solidFill>
          <a:srgbClr val="70AD47">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J</a:t>
          </a:r>
          <a:endParaRPr kumimoji="1" lang="ja-JP" altLang="en-US" sz="700" kern="1200">
            <a:solidFill>
              <a:sysClr val="window" lastClr="FFFFFF"/>
            </a:solidFill>
            <a:latin typeface="游ゴシック"/>
            <a:ea typeface="游ゴシック"/>
            <a:cs typeface="+mn-cs"/>
          </a:endParaRPr>
        </a:p>
      </dsp:txBody>
      <dsp:txXfrm>
        <a:off x="302792" y="1036227"/>
        <a:ext cx="272582" cy="272582"/>
      </dsp:txXfrm>
    </dsp:sp>
    <dsp:sp modelId="{9462C9A1-B822-48CB-B370-BAEDADD593D3}">
      <dsp:nvSpPr>
        <dsp:cNvPr id="0" name=""/>
        <dsp:cNvSpPr/>
      </dsp:nvSpPr>
      <dsp:spPr>
        <a:xfrm rot="12600000">
          <a:off x="696753" y="917894"/>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993964" y="950145"/>
        <a:ext cx="0" cy="0"/>
      </dsp:txXfrm>
    </dsp:sp>
    <dsp:sp modelId="{3B33516E-45A1-4814-AD1A-B8841370B5D6}">
      <dsp:nvSpPr>
        <dsp:cNvPr id="0" name=""/>
        <dsp:cNvSpPr/>
      </dsp:nvSpPr>
      <dsp:spPr>
        <a:xfrm>
          <a:off x="376191" y="495160"/>
          <a:ext cx="385488" cy="385488"/>
        </a:xfrm>
        <a:prstGeom prst="ellipse">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ja-JP" altLang="en-US" sz="300" kern="1200">
              <a:solidFill>
                <a:sysClr val="window" lastClr="FFFFFF"/>
              </a:solidFill>
              <a:latin typeface="游ゴシック"/>
              <a:ea typeface="游ゴシック"/>
              <a:cs typeface="+mn-cs"/>
            </a:rPr>
            <a:t>・・・</a:t>
          </a:r>
        </a:p>
      </dsp:txBody>
      <dsp:txXfrm>
        <a:off x="432644" y="551613"/>
        <a:ext cx="272582" cy="272582"/>
      </dsp:txXfrm>
    </dsp:sp>
    <dsp:sp modelId="{5666A6AD-6ED7-4AE8-8B21-CC94589B3C10}">
      <dsp:nvSpPr>
        <dsp:cNvPr id="0" name=""/>
        <dsp:cNvSpPr/>
      </dsp:nvSpPr>
      <dsp:spPr>
        <a:xfrm rot="14400000">
          <a:off x="874134" y="740513"/>
          <a:ext cx="583739" cy="24635"/>
        </a:xfrm>
        <a:custGeom>
          <a:avLst/>
          <a:gdLst/>
          <a:ahLst/>
          <a:cxnLst/>
          <a:rect l="0" t="0" r="0" b="0"/>
          <a:pathLst>
            <a:path>
              <a:moveTo>
                <a:pt x="0" y="12317"/>
              </a:moveTo>
              <a:lnTo>
                <a:pt x="583739" y="12317"/>
              </a:lnTo>
            </a:path>
          </a:pathLst>
        </a:custGeom>
        <a:noFill/>
        <a:ln w="12700" cap="flat" cmpd="sng" algn="ctr">
          <a:solidFill>
            <a:srgbClr val="ED7D31">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solidFill>
              <a:sysClr val="windowText" lastClr="000000">
                <a:hueOff val="0"/>
                <a:satOff val="0"/>
                <a:lumOff val="0"/>
                <a:alphaOff val="0"/>
              </a:sysClr>
            </a:solidFill>
            <a:latin typeface="游ゴシック"/>
            <a:ea typeface="游ゴシック"/>
            <a:cs typeface="+mn-cs"/>
          </a:endParaRPr>
        </a:p>
      </dsp:txBody>
      <dsp:txXfrm rot="10800000">
        <a:off x="1160663" y="772764"/>
        <a:ext cx="0" cy="0"/>
      </dsp:txXfrm>
    </dsp:sp>
    <dsp:sp modelId="{958400B9-5F3F-44DA-B104-5B8C28CA2AD8}">
      <dsp:nvSpPr>
        <dsp:cNvPr id="0" name=""/>
        <dsp:cNvSpPr/>
      </dsp:nvSpPr>
      <dsp:spPr>
        <a:xfrm>
          <a:off x="730953" y="140398"/>
          <a:ext cx="385488" cy="385488"/>
        </a:xfrm>
        <a:prstGeom prst="ellipse">
          <a:avLst/>
        </a:prstGeom>
        <a:solidFill>
          <a:srgbClr val="A5A5A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kumimoji="1" lang="ja-JP" altLang="en-US" sz="700" kern="1200">
              <a:solidFill>
                <a:sysClr val="window" lastClr="FFFFFF"/>
              </a:solidFill>
              <a:latin typeface="游ゴシック"/>
              <a:ea typeface="游ゴシック"/>
              <a:cs typeface="+mn-cs"/>
            </a:rPr>
            <a:t>仕様</a:t>
          </a:r>
          <a:r>
            <a:rPr kumimoji="1" lang="en-US" altLang="ja-JP" sz="700" kern="1200">
              <a:solidFill>
                <a:sysClr val="window" lastClr="FFFFFF"/>
              </a:solidFill>
              <a:latin typeface="游ゴシック"/>
              <a:ea typeface="游ゴシック"/>
              <a:cs typeface="+mn-cs"/>
            </a:rPr>
            <a:t>Z</a:t>
          </a:r>
          <a:endParaRPr kumimoji="1" lang="ja-JP" altLang="en-US" sz="700" kern="1200">
            <a:solidFill>
              <a:sysClr val="window" lastClr="FFFFFF"/>
            </a:solidFill>
            <a:latin typeface="游ゴシック"/>
            <a:ea typeface="游ゴシック"/>
            <a:cs typeface="+mn-cs"/>
          </a:endParaRPr>
        </a:p>
      </dsp:txBody>
      <dsp:txXfrm>
        <a:off x="787406" y="196851"/>
        <a:ext cx="272582" cy="2725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247260"/>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solidFill>
                <a:schemeClr val="bg1"/>
              </a:solidFill>
            </a:rPr>
            <a:t>１．ひな形となる標準化されたデータの活用と普及（データモデル）</a:t>
          </a:r>
        </a:p>
      </dsp:txBody>
      <dsp:txXfrm>
        <a:off x="14827" y="262087"/>
        <a:ext cx="8529212" cy="274069"/>
      </dsp:txXfrm>
    </dsp:sp>
    <dsp:sp modelId="{D7169E76-35E3-44D0-90A5-DD0C91EEE513}">
      <dsp:nvSpPr>
        <dsp:cNvPr id="0" name=""/>
        <dsp:cNvSpPr/>
      </dsp:nvSpPr>
      <dsp:spPr>
        <a:xfrm>
          <a:off x="0" y="525480"/>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a:solidFill>
                <a:schemeClr val="tx1"/>
              </a:solidFill>
            </a:rPr>
            <a:t>標準化されたデータモデルの活用による設計＋均質化された高品質なデータの整備</a:t>
          </a:r>
        </a:p>
      </dsp:txBody>
      <dsp:txXfrm>
        <a:off x="0" y="525480"/>
        <a:ext cx="8558866" cy="205686"/>
      </dsp:txXfrm>
    </dsp:sp>
    <dsp:sp modelId="{518D0AF0-B8AF-4166-8800-7EAD2B6E67D1}">
      <dsp:nvSpPr>
        <dsp:cNvPr id="0" name=""/>
        <dsp:cNvSpPr/>
      </dsp:nvSpPr>
      <dsp:spPr>
        <a:xfrm>
          <a:off x="0" y="809523"/>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t>２．見つけやすくつなげやすいデータ連携の仕組み</a:t>
          </a:r>
          <a:r>
            <a:rPr kumimoji="1" lang="ja-JP" altLang="en-US" sz="1700" kern="1200" dirty="0">
              <a:solidFill>
                <a:schemeClr val="bg1"/>
              </a:solidFill>
            </a:rPr>
            <a:t>（プラットフォーム）</a:t>
          </a:r>
        </a:p>
      </dsp:txBody>
      <dsp:txXfrm>
        <a:off x="14827" y="824350"/>
        <a:ext cx="8529212" cy="274069"/>
      </dsp:txXfrm>
    </dsp:sp>
    <dsp:sp modelId="{30107DCF-8327-4F1D-BA03-44F6970CF3D5}">
      <dsp:nvSpPr>
        <dsp:cNvPr id="0" name=""/>
        <dsp:cNvSpPr/>
      </dsp:nvSpPr>
      <dsp:spPr>
        <a:xfrm>
          <a:off x="0" y="1081117"/>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a:t>カタログ、コネクタ、取引市場、プラットフォーム利用</a:t>
          </a:r>
        </a:p>
      </dsp:txBody>
      <dsp:txXfrm>
        <a:off x="0" y="1081117"/>
        <a:ext cx="8558866" cy="205686"/>
      </dsp:txXfrm>
    </dsp:sp>
    <dsp:sp modelId="{98B793E3-3BEE-48B3-BF64-AD2FC0266DE7}">
      <dsp:nvSpPr>
        <dsp:cNvPr id="0" name=""/>
        <dsp:cNvSpPr/>
      </dsp:nvSpPr>
      <dsp:spPr>
        <a:xfrm>
          <a:off x="0" y="1388514"/>
          <a:ext cx="8558866" cy="30372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kumimoji="1" lang="ja-JP" altLang="en-US" sz="1700" kern="1200" dirty="0">
              <a:solidFill>
                <a:schemeClr val="bg1"/>
              </a:solidFill>
            </a:rPr>
            <a:t>３．品質が確保された、多様かつ十分な量のデータの供給（オープン化）</a:t>
          </a:r>
        </a:p>
      </dsp:txBody>
      <dsp:txXfrm>
        <a:off x="14827" y="1403341"/>
        <a:ext cx="8529212" cy="274069"/>
      </dsp:txXfrm>
    </dsp:sp>
    <dsp:sp modelId="{C57FE48C-D360-483E-97EA-E5F5EC093348}">
      <dsp:nvSpPr>
        <dsp:cNvPr id="0" name=""/>
        <dsp:cNvSpPr/>
      </dsp:nvSpPr>
      <dsp:spPr>
        <a:xfrm>
          <a:off x="0" y="1674864"/>
          <a:ext cx="8558866" cy="205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44" tIns="16510" rIns="92456" bIns="16510" numCol="1" spcCol="1270" anchor="t" anchorCtr="0">
          <a:noAutofit/>
        </a:bodyPr>
        <a:lstStyle/>
        <a:p>
          <a:pPr marL="114300" lvl="1" indent="-114300" algn="l" defTabSz="577850">
            <a:lnSpc>
              <a:spcPct val="90000"/>
            </a:lnSpc>
            <a:spcBef>
              <a:spcPct val="0"/>
            </a:spcBef>
            <a:spcAft>
              <a:spcPct val="20000"/>
            </a:spcAft>
            <a:buChar char="•"/>
          </a:pPr>
          <a:r>
            <a:rPr kumimoji="1" lang="ja-JP" altLang="en-US" sz="1300" kern="1200" dirty="0">
              <a:solidFill>
                <a:schemeClr val="tx1"/>
              </a:solidFill>
            </a:rPr>
            <a:t>品質が確保されたデータの流用性確保</a:t>
          </a:r>
        </a:p>
      </dsp:txBody>
      <dsp:txXfrm>
        <a:off x="0" y="1674864"/>
        <a:ext cx="8558866" cy="205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348401" y="117137"/>
          <a:ext cx="4353470" cy="4353470"/>
        </a:xfrm>
        <a:prstGeom prst="blockArc">
          <a:avLst>
            <a:gd name="adj1" fmla="val 5422319"/>
            <a:gd name="adj2" fmla="val 12449854"/>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285267" y="117665"/>
          <a:ext cx="4353470" cy="4353470"/>
        </a:xfrm>
        <a:prstGeom prst="blockArc">
          <a:avLst>
            <a:gd name="adj1" fmla="val 20079243"/>
            <a:gd name="adj2" fmla="val 5320233"/>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315228" y="178398"/>
          <a:ext cx="4353470" cy="4353470"/>
        </a:xfrm>
        <a:prstGeom prst="blockArc">
          <a:avLst>
            <a:gd name="adj1" fmla="val 12562498"/>
            <a:gd name="adj2" fmla="val 19969744"/>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716125" y="1525074"/>
          <a:ext cx="1549930" cy="154993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kumimoji="1" lang="ja-JP" altLang="en-US" sz="1800" kern="1200"/>
        </a:p>
      </dsp:txBody>
      <dsp:txXfrm>
        <a:off x="2943107" y="1752056"/>
        <a:ext cx="1095966" cy="1095966"/>
      </dsp:txXfrm>
    </dsp:sp>
    <dsp:sp modelId="{CE5107B5-E710-4450-A357-5DCF51E5AD16}">
      <dsp:nvSpPr>
        <dsp:cNvPr id="0" name=""/>
        <dsp:cNvSpPr/>
      </dsp:nvSpPr>
      <dsp:spPr>
        <a:xfrm>
          <a:off x="771909" y="444962"/>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a:t>European</a:t>
          </a:r>
          <a:r>
            <a:rPr kumimoji="1" lang="ja-JP" altLang="en-US" sz="900" kern="1200"/>
            <a:t>　</a:t>
          </a:r>
          <a:r>
            <a:rPr kumimoji="1" lang="en-US" altLang="ja-JP" sz="900" kern="1200"/>
            <a:t>Interoperability Framework</a:t>
          </a:r>
          <a:br>
            <a:rPr kumimoji="1" lang="en-US" altLang="ja-JP" sz="900" kern="1200"/>
          </a:br>
          <a:r>
            <a:rPr kumimoji="1" lang="en-US" altLang="ja-JP" sz="900" kern="1200"/>
            <a:t>(EIF)</a:t>
          </a:r>
          <a:br>
            <a:rPr kumimoji="1" lang="en-US" altLang="ja-JP" sz="900" kern="1200"/>
          </a:br>
          <a:r>
            <a:rPr lang="en-US" sz="900" b="0" i="0" kern="1200"/>
            <a:t>The Semantic </a:t>
          </a:r>
          <a:r>
            <a:rPr lang="en-US" sz="1000" b="0" i="0" kern="1200"/>
            <a:t>Interoperability</a:t>
          </a:r>
          <a:r>
            <a:rPr lang="en-US" sz="900" b="0" i="0" kern="1200"/>
            <a:t> Community</a:t>
          </a:r>
          <a:br>
            <a:rPr lang="en-US" sz="900" b="0" i="0" kern="1200"/>
          </a:br>
          <a:r>
            <a:rPr lang="ja-JP" altLang="en-US" sz="900" b="0" i="0" kern="1200"/>
            <a:t>（</a:t>
          </a:r>
          <a:r>
            <a:rPr lang="en-US" altLang="ja-JP" sz="900" b="0" i="0" kern="1200"/>
            <a:t>SEMIC</a:t>
          </a:r>
          <a:r>
            <a:rPr lang="ja-JP" altLang="en-US" sz="900" b="0" i="0" kern="1200"/>
            <a:t>）</a:t>
          </a:r>
          <a:endParaRPr kumimoji="1" lang="en-US" altLang="ja-JP" sz="900" kern="1200"/>
        </a:p>
      </dsp:txBody>
      <dsp:txXfrm>
        <a:off x="1025911" y="698964"/>
        <a:ext cx="1226430" cy="1226430"/>
      </dsp:txXfrm>
    </dsp:sp>
    <dsp:sp modelId="{2DDADD55-BD70-43AB-B072-3A09F45C8797}">
      <dsp:nvSpPr>
        <dsp:cNvPr id="0" name=""/>
        <dsp:cNvSpPr/>
      </dsp:nvSpPr>
      <dsp:spPr>
        <a:xfrm>
          <a:off x="4516322" y="516990"/>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a:t>Federal Data Strategy</a:t>
          </a:r>
          <a:br>
            <a:rPr kumimoji="1" lang="en-US" altLang="ja-JP" sz="900" kern="1200"/>
          </a:br>
          <a:r>
            <a:rPr kumimoji="1" lang="ja-JP" altLang="en-US" sz="900" kern="1200"/>
            <a:t>（</a:t>
          </a:r>
          <a:r>
            <a:rPr kumimoji="1" lang="en-US" altLang="ja-JP" sz="900" kern="1200"/>
            <a:t>FDS</a:t>
          </a:r>
          <a:r>
            <a:rPr kumimoji="1" lang="ja-JP" altLang="en-US" sz="900" kern="1200"/>
            <a:t>）</a:t>
          </a:r>
          <a:br>
            <a:rPr kumimoji="1" lang="en-US" altLang="ja-JP" sz="900" kern="1200"/>
          </a:br>
          <a:r>
            <a:rPr lang="en-US" sz="900" b="0" i="0" kern="1200"/>
            <a:t>National Information Exchange Model</a:t>
          </a:r>
          <a:br>
            <a:rPr lang="en-US" sz="900" b="0" i="0" kern="1200"/>
          </a:br>
          <a:r>
            <a:rPr lang="ja-JP" altLang="en-US" sz="900" b="0" i="0" kern="1200"/>
            <a:t>（</a:t>
          </a:r>
          <a:r>
            <a:rPr lang="en-US" altLang="ja-JP" sz="900" b="0" i="0" kern="1200"/>
            <a:t>NIEM</a:t>
          </a:r>
          <a:r>
            <a:rPr lang="ja-JP" altLang="en-US" sz="900" b="0" i="0" kern="1200"/>
            <a:t>）</a:t>
          </a:r>
          <a:endParaRPr kumimoji="1" lang="ja-JP" altLang="en-US" sz="900" b="0" kern="1200"/>
        </a:p>
      </dsp:txBody>
      <dsp:txXfrm>
        <a:off x="4770324" y="770992"/>
        <a:ext cx="1226430" cy="1226430"/>
      </dsp:txXfrm>
    </dsp:sp>
    <dsp:sp modelId="{F2509061-DCCA-47F5-925E-1F320CAD53C1}">
      <dsp:nvSpPr>
        <dsp:cNvPr id="0" name=""/>
        <dsp:cNvSpPr/>
      </dsp:nvSpPr>
      <dsp:spPr>
        <a:xfrm>
          <a:off x="2644115" y="3552818"/>
          <a:ext cx="1734434" cy="173443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kern="1200"/>
            <a:t>W3C</a:t>
          </a:r>
          <a:br>
            <a:rPr kumimoji="1" lang="en-US" altLang="ja-JP" sz="1000" kern="1200"/>
          </a:br>
          <a:r>
            <a:rPr kumimoji="1" lang="en-US" altLang="ja-JP" sz="1000" kern="1200"/>
            <a:t>Smart Data Model</a:t>
          </a:r>
          <a:br>
            <a:rPr kumimoji="1" lang="en-US" altLang="ja-JP" sz="1000" kern="1200"/>
          </a:br>
          <a:r>
            <a:rPr kumimoji="1" lang="en-US" altLang="ja-JP" sz="1000" kern="1200"/>
            <a:t>Schema.org </a:t>
          </a:r>
          <a:br>
            <a:rPr kumimoji="1" lang="en-US" altLang="ja-JP" sz="1000" kern="1200"/>
          </a:br>
          <a:r>
            <a:rPr kumimoji="1" lang="ja-JP" altLang="en-US" sz="1000" kern="1200"/>
            <a:t>等</a:t>
          </a:r>
        </a:p>
      </dsp:txBody>
      <dsp:txXfrm>
        <a:off x="2898117" y="3806820"/>
        <a:ext cx="1226430" cy="1226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solidFill>
                <a:schemeClr val="bg1"/>
              </a:solidFill>
            </a:rPr>
            <a:t>効果</a:t>
          </a:r>
          <a:r>
            <a:rPr kumimoji="1" lang="en-US" altLang="ja-JP" sz="2100" kern="1200" dirty="0">
              <a:solidFill>
                <a:schemeClr val="bg1"/>
              </a:solidFill>
            </a:rPr>
            <a:t>1.</a:t>
          </a:r>
          <a:r>
            <a:rPr kumimoji="1" lang="ja-JP" altLang="en-US" sz="2100" kern="1200" dirty="0">
              <a:solidFill>
                <a:schemeClr val="bg1"/>
              </a:solidFill>
            </a:rPr>
            <a:t>相互運用性、拡張性の向上効果</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solidFill>
                <a:schemeClr val="bg1"/>
              </a:solidFill>
            </a:rPr>
            <a:t>効果</a:t>
          </a:r>
          <a:r>
            <a:rPr kumimoji="1" lang="en-US" altLang="ja-JP" sz="2100" kern="1200">
              <a:solidFill>
                <a:schemeClr val="bg1"/>
              </a:solidFill>
            </a:rPr>
            <a:t>2.</a:t>
          </a:r>
          <a:r>
            <a:rPr kumimoji="1" lang="ja-JP" altLang="en-US" sz="2100" kern="1200">
              <a:solidFill>
                <a:schemeClr val="bg1"/>
              </a:solidFill>
            </a:rPr>
            <a:t>データ品質の向上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a:solidFill>
                <a:schemeClr val="bg1"/>
              </a:solidFill>
            </a:rPr>
            <a:t>効果</a:t>
          </a:r>
          <a:r>
            <a:rPr kumimoji="1" lang="en-US" altLang="ja-JP" sz="2100" kern="1200">
              <a:solidFill>
                <a:schemeClr val="bg1"/>
              </a:solidFill>
            </a:rPr>
            <a:t>3. </a:t>
          </a:r>
          <a:r>
            <a:rPr kumimoji="1" lang="ja-JP" altLang="en-US" sz="2100" kern="1200">
              <a:solidFill>
                <a:schemeClr val="bg1"/>
              </a:solidFill>
            </a:rPr>
            <a:t>設計コストや時間の削減</a:t>
          </a:r>
          <a:endParaRPr kumimoji="1" lang="ja-JP" altLang="en-US" sz="2100" kern="1200">
            <a:solidFill>
              <a:schemeClr val="bg1"/>
            </a:solidFill>
            <a:highlight>
              <a:srgbClr val="FFFF00"/>
            </a:highlight>
          </a:endParaRP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見つけられること</a:t>
          </a:r>
        </a:p>
      </dsp:txBody>
      <dsp:txXfrm>
        <a:off x="209414" y="2334118"/>
        <a:ext cx="1867806" cy="1637241"/>
      </dsp:txXfrm>
    </dsp:sp>
    <dsp:sp modelId="{D7A23B2E-6E1C-48F4-AE73-14D103F63012}">
      <dsp:nvSpPr>
        <dsp:cNvPr id="0" name=""/>
        <dsp:cNvSpPr/>
      </dsp:nvSpPr>
      <dsp:spPr>
        <a:xfrm>
          <a:off x="1724804" y="160298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209163"/>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85686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使えること</a:t>
          </a:r>
        </a:p>
      </dsp:txBody>
      <dsp:txXfrm>
        <a:off x="2495974" y="1856865"/>
        <a:ext cx="1867806" cy="1637241"/>
      </dsp:txXfrm>
    </dsp:sp>
    <dsp:sp modelId="{16783A57-7622-4C5F-AC2E-97CF2BD995B4}">
      <dsp:nvSpPr>
        <dsp:cNvPr id="0" name=""/>
        <dsp:cNvSpPr/>
      </dsp:nvSpPr>
      <dsp:spPr>
        <a:xfrm>
          <a:off x="4011364" y="103717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68269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9105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自動処理できること</a:t>
          </a:r>
        </a:p>
      </dsp:txBody>
      <dsp:txXfrm>
        <a:off x="4782534" y="1291054"/>
        <a:ext cx="1867806" cy="1637241"/>
      </dsp:txXfrm>
    </dsp:sp>
    <dsp:sp modelId="{41783545-89E6-452B-81CB-2FA59166EDE4}">
      <dsp:nvSpPr>
        <dsp:cNvPr id="0" name=""/>
        <dsp:cNvSpPr/>
      </dsp:nvSpPr>
      <dsp:spPr>
        <a:xfrm>
          <a:off x="6297924" y="579515"/>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66053"/>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784281"/>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a:t>ＡＩ等で解析ができること</a:t>
          </a:r>
        </a:p>
      </dsp:txBody>
      <dsp:txXfrm>
        <a:off x="7069094" y="784281"/>
        <a:ext cx="1867806" cy="163724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07A86A4F-2F3A-41B4-96D7-A6BC734F24E4}" type="datetimeFigureOut">
              <a:rPr kumimoji="1" lang="ja-JP" altLang="en-US" smtClean="0"/>
              <a:t>2025/3/27</a:t>
            </a:fld>
            <a:endParaRPr kumimoji="1" lang="ja-JP" altLang="en-US"/>
          </a:p>
        </p:txBody>
      </p:sp>
      <p:sp>
        <p:nvSpPr>
          <p:cNvPr id="4" name="フッター プレースホルダー 3"/>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1F3DC025-AECC-46A6-BBF6-25B58FD61275}" type="slidenum">
              <a:rPr kumimoji="1" lang="ja-JP" altLang="en-US" smtClean="0"/>
              <a:t>‹#›</a:t>
            </a:fld>
            <a:endParaRPr kumimoji="1" lang="ja-JP" altLang="en-US"/>
          </a:p>
        </p:txBody>
      </p:sp>
    </p:spTree>
    <p:extLst>
      <p:ext uri="{BB962C8B-B14F-4D97-AF65-F5344CB8AC3E}">
        <p14:creationId xmlns:p14="http://schemas.microsoft.com/office/powerpoint/2010/main" val="195379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D0AA0B1D-7A51-42D9-8DFA-09F3C87A49A6}" type="datetimeFigureOut">
              <a:rPr kumimoji="1" lang="ja-JP" altLang="en-US" smtClean="0"/>
              <a:t>2025/3/27</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96EFCBF7-8B09-4221-B653-D7FD288FFF6B}" type="slidenum">
              <a:rPr kumimoji="1" lang="ja-JP" altLang="en-US" smtClean="0"/>
              <a:t>‹#›</a:t>
            </a:fld>
            <a:endParaRPr kumimoji="1" lang="ja-JP" altLang="en-US"/>
          </a:p>
        </p:txBody>
      </p:sp>
    </p:spTree>
    <p:extLst>
      <p:ext uri="{BB962C8B-B14F-4D97-AF65-F5344CB8AC3E}">
        <p14:creationId xmlns:p14="http://schemas.microsoft.com/office/powerpoint/2010/main" val="8106958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11</a:t>
            </a:fld>
            <a:endParaRPr kumimoji="1" lang="ja-JP" altLang="en-US"/>
          </a:p>
        </p:txBody>
      </p:sp>
    </p:spTree>
    <p:extLst>
      <p:ext uri="{BB962C8B-B14F-4D97-AF65-F5344CB8AC3E}">
        <p14:creationId xmlns:p14="http://schemas.microsoft.com/office/powerpoint/2010/main" val="323387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46</a:t>
            </a:fld>
            <a:endParaRPr kumimoji="1" lang="ja-JP" altLang="en-US"/>
          </a:p>
        </p:txBody>
      </p:sp>
    </p:spTree>
    <p:extLst>
      <p:ext uri="{BB962C8B-B14F-4D97-AF65-F5344CB8AC3E}">
        <p14:creationId xmlns:p14="http://schemas.microsoft.com/office/powerpoint/2010/main" val="225662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EFCBF7-8B09-4221-B653-D7FD288FFF6B}" type="slidenum">
              <a:rPr kumimoji="1" lang="ja-JP" altLang="en-US" smtClean="0"/>
              <a:t>62</a:t>
            </a:fld>
            <a:endParaRPr kumimoji="1" lang="ja-JP" altLang="en-US"/>
          </a:p>
        </p:txBody>
      </p:sp>
    </p:spTree>
    <p:extLst>
      <p:ext uri="{BB962C8B-B14F-4D97-AF65-F5344CB8AC3E}">
        <p14:creationId xmlns:p14="http://schemas.microsoft.com/office/powerpoint/2010/main" val="19152499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12" name="図 1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タイトル 1"/>
          <p:cNvSpPr>
            <a:spLocks noGrp="1"/>
          </p:cNvSpPr>
          <p:nvPr>
            <p:ph type="ctrTitle" hasCustomPrompt="1"/>
          </p:nvPr>
        </p:nvSpPr>
        <p:spPr>
          <a:xfrm>
            <a:off x="1056000" y="2709000"/>
            <a:ext cx="10080000" cy="720000"/>
          </a:xfrm>
          <a:prstGeom prst="rect">
            <a:avLst/>
          </a:prstGeom>
        </p:spPr>
        <p:txBody>
          <a:bodyPr lIns="0" tIns="0" rIns="0" bIns="0" anchor="t"/>
          <a:lstStyle>
            <a:lvl1pPr algn="l">
              <a:lnSpc>
                <a:spcPct val="120000"/>
              </a:lnSpc>
              <a:defRPr sz="4000" b="0"/>
            </a:lvl1pPr>
          </a:lstStyle>
          <a:p>
            <a:r>
              <a:rPr kumimoji="1" lang="ja-JP" altLang="en-US"/>
              <a:t>資料タイトル</a:t>
            </a:r>
          </a:p>
        </p:txBody>
      </p:sp>
      <p:sp>
        <p:nvSpPr>
          <p:cNvPr id="3" name="サブタイトル 2"/>
          <p:cNvSpPr>
            <a:spLocks noGrp="1"/>
          </p:cNvSpPr>
          <p:nvPr>
            <p:ph type="subTitle" idx="1" hasCustomPrompt="1"/>
          </p:nvPr>
        </p:nvSpPr>
        <p:spPr>
          <a:xfrm>
            <a:off x="1054901" y="4149000"/>
            <a:ext cx="1261100" cy="437577"/>
          </a:xfrm>
          <a:prstGeom prst="rect">
            <a:avLst/>
          </a:prstGeom>
        </p:spPr>
        <p:txBody>
          <a:bodyPr lIns="0" tIns="0" rIns="0" bIns="0" anchor="t"/>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ja-JP"/>
              <a:t>YYYY/MM/DD</a:t>
            </a:r>
            <a:endParaRPr kumimoji="1" lang="ja-JP" altLang="en-US"/>
          </a:p>
        </p:txBody>
      </p:sp>
      <p:sp>
        <p:nvSpPr>
          <p:cNvPr id="11" name="テキスト プレースホルダー 10"/>
          <p:cNvSpPr>
            <a:spLocks noGrp="1"/>
          </p:cNvSpPr>
          <p:nvPr>
            <p:ph type="body" sz="quarter" idx="10" hasCustomPrompt="1"/>
          </p:nvPr>
        </p:nvSpPr>
        <p:spPr>
          <a:xfrm>
            <a:off x="1050299" y="1269000"/>
            <a:ext cx="10085701" cy="405000"/>
          </a:xfrm>
          <a:prstGeom prst="rect">
            <a:avLst/>
          </a:prstGeom>
        </p:spPr>
        <p:txBody>
          <a:bodyPr lIns="0" tIns="0" rIns="0" bIns="0" anchor="t"/>
          <a:lstStyle>
            <a:lvl1pPr marL="0" indent="0">
              <a:lnSpc>
                <a:spcPct val="100000"/>
              </a:lnSpc>
              <a:spcBef>
                <a:spcPts val="0"/>
              </a:spcBef>
              <a:buNone/>
              <a:defRPr sz="2000"/>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a:t>サブタイトル</a:t>
            </a:r>
          </a:p>
        </p:txBody>
      </p:sp>
      <p:sp>
        <p:nvSpPr>
          <p:cNvPr id="5" name="テキスト プレースホルダー 4"/>
          <p:cNvSpPr>
            <a:spLocks noGrp="1"/>
          </p:cNvSpPr>
          <p:nvPr>
            <p:ph type="body" sz="quarter" idx="11" hasCustomPrompt="1"/>
          </p:nvPr>
        </p:nvSpPr>
        <p:spPr>
          <a:xfrm>
            <a:off x="2361001" y="4149000"/>
            <a:ext cx="8775000" cy="437577"/>
          </a:xfrm>
          <a:prstGeom prst="rect">
            <a:avLst/>
          </a:prstGeom>
        </p:spPr>
        <p:txBody>
          <a:bodyPr lIns="0" tIns="0" rIns="0" bIns="0"/>
          <a:lstStyle>
            <a:lvl1pPr marL="0" indent="0">
              <a:lnSpc>
                <a:spcPct val="100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kumimoji="1" lang="ja-JP" altLang="en-US"/>
              <a:t>部署名・担当者名</a:t>
            </a:r>
          </a:p>
        </p:txBody>
      </p:sp>
    </p:spTree>
    <p:extLst>
      <p:ext uri="{BB962C8B-B14F-4D97-AF65-F5344CB8AC3E}">
        <p14:creationId xmlns:p14="http://schemas.microsoft.com/office/powerpoint/2010/main" val="3880034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オブジェクト(2)">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10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7296"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600" y="2452557"/>
            <a:ext cx="4993676" cy="367644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1" name="コンテンツ プレースホルダー 3"/>
          <p:cNvSpPr>
            <a:spLocks noGrp="1"/>
          </p:cNvSpPr>
          <p:nvPr>
            <p:ph sz="quarter" idx="19" hasCustomPrompt="1"/>
          </p:nvPr>
        </p:nvSpPr>
        <p:spPr>
          <a:xfrm>
            <a:off x="6455725" y="2452557"/>
            <a:ext cx="5004171" cy="367644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5" name="テキスト プレースホルダー 3"/>
          <p:cNvSpPr>
            <a:spLocks noGrp="1"/>
          </p:cNvSpPr>
          <p:nvPr>
            <p:ph type="body" sz="quarter" idx="18" hasCustomPrompt="1"/>
          </p:nvPr>
        </p:nvSpPr>
        <p:spPr>
          <a:xfrm>
            <a:off x="742600" y="1638000"/>
            <a:ext cx="10707193" cy="49500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338852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説明テキス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1696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6" name="テキスト プレースホルダー 4"/>
          <p:cNvSpPr>
            <a:spLocks noGrp="1"/>
          </p:cNvSpPr>
          <p:nvPr>
            <p:ph type="body" sz="quarter" idx="19" hasCustomPrompt="1"/>
          </p:nvPr>
        </p:nvSpPr>
        <p:spPr>
          <a:xfrm>
            <a:off x="742600" y="1269000"/>
            <a:ext cx="10707194" cy="4679363"/>
          </a:xfrm>
          <a:prstGeom prst="rect">
            <a:avLst/>
          </a:prstGeom>
        </p:spPr>
        <p:txBody>
          <a:bodyPr lIns="0" tIns="0" rIns="0" bIns="0"/>
          <a:lstStyle>
            <a:lvl1pPr marL="342900" indent="-342900">
              <a:lnSpc>
                <a:spcPct val="130000"/>
              </a:lnSpc>
              <a:spcBef>
                <a:spcPts val="0"/>
              </a:spcBef>
              <a:spcAft>
                <a:spcPts val="0"/>
              </a:spcAft>
              <a:buFont typeface="Arial" panose="020B0604020202020204" pitchFamily="34" charset="0"/>
              <a:buChar char="•"/>
              <a:defRPr sz="2000"/>
            </a:lvl1pPr>
            <a:lvl2pPr>
              <a:lnSpc>
                <a:spcPct val="120000"/>
              </a:lnSpc>
              <a:spcBef>
                <a:spcPts val="300"/>
              </a:spcBef>
              <a:defRPr sz="1800"/>
            </a:lvl2pPr>
            <a:lvl3pPr>
              <a:lnSpc>
                <a:spcPct val="120000"/>
              </a:lnSpc>
              <a:spcBef>
                <a:spcPts val="300"/>
              </a:spcBef>
              <a:defRPr sz="1600"/>
            </a:lvl3pPr>
            <a:lvl4pPr>
              <a:lnSpc>
                <a:spcPct val="120000"/>
              </a:lnSpc>
              <a:spcBef>
                <a:spcPts val="300"/>
              </a:spcBef>
              <a:defRPr sz="1400"/>
            </a:lvl4pPr>
            <a:lvl5pPr>
              <a:lnSpc>
                <a:spcPct val="120000"/>
              </a:lnSpc>
              <a:spcBef>
                <a:spcPts val="300"/>
              </a:spcBef>
              <a:defRPr sz="1400"/>
            </a:lvl5pPr>
          </a:lstStyle>
          <a:p>
            <a:pPr lvl="0"/>
            <a:r>
              <a:rPr kumimoji="1" lang="ja-JP" altLang="en-US"/>
              <a:t>ここには要点を箇条書きで入れてください。</a:t>
            </a:r>
          </a:p>
        </p:txBody>
      </p:sp>
    </p:spTree>
    <p:extLst>
      <p:ext uri="{BB962C8B-B14F-4D97-AF65-F5344CB8AC3E}">
        <p14:creationId xmlns:p14="http://schemas.microsoft.com/office/powerpoint/2010/main" val="2002332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オブジェク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800" y="6367463"/>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1066801" y="6367463"/>
            <a:ext cx="10294200" cy="365125"/>
          </a:xfrm>
          <a:prstGeom prst="rect">
            <a:avLst/>
          </a:prstGeom>
        </p:spPr>
        <p:txBody>
          <a:bodyPr lIns="0" anchor="ctr"/>
          <a:lstStyle>
            <a:lvl1pPr marL="0" indent="0" algn="r">
              <a:buNone/>
              <a:defRPr sz="8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07193" cy="315000"/>
          </a:xfrm>
          <a:prstGeom prst="rect">
            <a:avLst/>
          </a:prstGeom>
        </p:spPr>
        <p:txBody>
          <a:bodyPr lIns="0" t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599" y="1269000"/>
            <a:ext cx="10707193" cy="486000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Tree>
    <p:extLst>
      <p:ext uri="{BB962C8B-B14F-4D97-AF65-F5344CB8AC3E}">
        <p14:creationId xmlns:p14="http://schemas.microsoft.com/office/powerpoint/2010/main" val="2752943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635833"/>
            <a:ext cx="10707193" cy="1081363"/>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311"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5371" y="6367463"/>
            <a:ext cx="10615630" cy="365125"/>
          </a:xfrm>
          <a:prstGeom prst="rect">
            <a:avLst/>
          </a:prstGeom>
        </p:spPr>
        <p:txBody>
          <a:bodyPr lIns="0" rIns="9000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1" name="テキスト プレースホルダー 3"/>
          <p:cNvSpPr>
            <a:spLocks noGrp="1"/>
          </p:cNvSpPr>
          <p:nvPr>
            <p:ph type="body" sz="quarter" idx="17" hasCustomPrompt="1"/>
          </p:nvPr>
        </p:nvSpPr>
        <p:spPr>
          <a:xfrm>
            <a:off x="742599" y="2142198"/>
            <a:ext cx="10707192"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8" name="タイトル 1"/>
          <p:cNvSpPr>
            <a:spLocks noGrp="1"/>
          </p:cNvSpPr>
          <p:nvPr>
            <p:ph type="title" hasCustomPrompt="1"/>
          </p:nvPr>
        </p:nvSpPr>
        <p:spPr>
          <a:xfrm>
            <a:off x="742599" y="549001"/>
            <a:ext cx="10717295" cy="315000"/>
          </a:xfrm>
          <a:prstGeom prst="rect">
            <a:avLst/>
          </a:prstGeom>
        </p:spPr>
        <p:txBody>
          <a:bodyPr lIns="0" tIns="0" bIns="0"/>
          <a:lstStyle>
            <a:lvl1pPr>
              <a:lnSpc>
                <a:spcPct val="100000"/>
              </a:lnSpc>
              <a:defRPr sz="1400" baseline="0"/>
            </a:lvl1pPr>
          </a:lstStyle>
          <a:p>
            <a:r>
              <a:rPr kumimoji="1" lang="ja-JP" altLang="en-US"/>
              <a:t>タイトル（ページ概要）</a:t>
            </a:r>
          </a:p>
        </p:txBody>
      </p:sp>
      <p:sp>
        <p:nvSpPr>
          <p:cNvPr id="14" name="テキスト プレースホルダー 3"/>
          <p:cNvSpPr>
            <a:spLocks noGrp="1"/>
          </p:cNvSpPr>
          <p:nvPr>
            <p:ph type="body" sz="quarter" idx="19" hasCustomPrompt="1"/>
          </p:nvPr>
        </p:nvSpPr>
        <p:spPr>
          <a:xfrm>
            <a:off x="742599" y="3987198"/>
            <a:ext cx="10707192"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5" name="テキスト プレースホルダー 3"/>
          <p:cNvSpPr>
            <a:spLocks noGrp="1"/>
          </p:cNvSpPr>
          <p:nvPr>
            <p:ph type="body" sz="quarter" idx="23" hasCustomPrompt="1"/>
          </p:nvPr>
        </p:nvSpPr>
        <p:spPr>
          <a:xfrm>
            <a:off x="742599" y="4480833"/>
            <a:ext cx="10707193" cy="1081363"/>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92106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2)">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492663"/>
            <a:ext cx="4993401" cy="3149242"/>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7" name="テキスト プレースホルダー 3"/>
          <p:cNvSpPr>
            <a:spLocks noGrp="1"/>
          </p:cNvSpPr>
          <p:nvPr>
            <p:ph type="body" sz="quarter" idx="24" hasCustomPrompt="1"/>
          </p:nvPr>
        </p:nvSpPr>
        <p:spPr>
          <a:xfrm>
            <a:off x="6466369" y="2492663"/>
            <a:ext cx="4993525" cy="3149242"/>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800" y="6367462"/>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60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1" name="テキスト プレースホルダー 3"/>
          <p:cNvSpPr>
            <a:spLocks noGrp="1"/>
          </p:cNvSpPr>
          <p:nvPr>
            <p:ph type="body" sz="quarter" idx="17" hasCustomPrompt="1"/>
          </p:nvPr>
        </p:nvSpPr>
        <p:spPr>
          <a:xfrm>
            <a:off x="742599" y="1997663"/>
            <a:ext cx="499340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8"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6" name="テキスト プレースホルダー 3"/>
          <p:cNvSpPr>
            <a:spLocks noGrp="1"/>
          </p:cNvSpPr>
          <p:nvPr>
            <p:ph type="body" sz="quarter" idx="19" hasCustomPrompt="1"/>
          </p:nvPr>
        </p:nvSpPr>
        <p:spPr>
          <a:xfrm>
            <a:off x="6466370" y="1997663"/>
            <a:ext cx="4993524"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3691960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
    <p:spTree>
      <p:nvGrpSpPr>
        <p:cNvPr id="1" name=""/>
        <p:cNvGrpSpPr/>
        <p:nvPr/>
      </p:nvGrpSpPr>
      <p:grpSpPr>
        <a:xfrm>
          <a:off x="0" y="0"/>
          <a:ext cx="0" cy="0"/>
          <a:chOff x="0" y="0"/>
          <a:chExt cx="0" cy="0"/>
        </a:xfrm>
      </p:grpSpPr>
      <p:sp>
        <p:nvSpPr>
          <p:cNvPr id="10" name="テキスト プレースホルダー 3"/>
          <p:cNvSpPr>
            <a:spLocks noGrp="1"/>
          </p:cNvSpPr>
          <p:nvPr>
            <p:ph type="body" sz="quarter" idx="18" hasCustomPrompt="1"/>
          </p:nvPr>
        </p:nvSpPr>
        <p:spPr>
          <a:xfrm>
            <a:off x="742599" y="2492663"/>
            <a:ext cx="4453401" cy="312644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spcBef>
                <a:spcPts val="0"/>
              </a:spcBef>
              <a:buNone/>
              <a:defRPr sz="900">
                <a:solidFill>
                  <a:schemeClr val="accent6"/>
                </a:solidFill>
              </a:defRPr>
            </a:lvl1pPr>
          </a:lstStyle>
          <a:p>
            <a:pPr lvl="0"/>
            <a:r>
              <a:rPr kumimoji="1" lang="ja-JP" altLang="en-US"/>
              <a:t>ここには注釈や参考・引用文献の情報が入ります。</a:t>
            </a:r>
          </a:p>
        </p:txBody>
      </p:sp>
      <p:sp>
        <p:nvSpPr>
          <p:cNvPr id="11" name="テキスト プレースホルダー 3"/>
          <p:cNvSpPr>
            <a:spLocks noGrp="1"/>
          </p:cNvSpPr>
          <p:nvPr>
            <p:ph type="body" sz="quarter" idx="17" hasCustomPrompt="1"/>
          </p:nvPr>
        </p:nvSpPr>
        <p:spPr>
          <a:xfrm>
            <a:off x="742599" y="1997663"/>
            <a:ext cx="4453401" cy="405000"/>
          </a:xfrm>
          <a:prstGeom prst="rect">
            <a:avLst/>
          </a:prstGeom>
        </p:spPr>
        <p:txBody>
          <a:bodyPr lIns="0" tIns="0" rIns="0" bIns="0" anchor="t"/>
          <a:lstStyle>
            <a:lvl1pPr marL="0" indent="0">
              <a:lnSpc>
                <a:spcPct val="100000"/>
              </a:lnSpc>
              <a:spcBef>
                <a:spcPts val="0"/>
              </a:spcBef>
              <a:spcAft>
                <a:spcPts val="0"/>
              </a:spcAft>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4" name="コンテンツ プレースホルダー 3"/>
          <p:cNvSpPr>
            <a:spLocks noGrp="1"/>
          </p:cNvSpPr>
          <p:nvPr>
            <p:ph sz="quarter" idx="15" hasCustomPrompt="1"/>
          </p:nvPr>
        </p:nvSpPr>
        <p:spPr>
          <a:xfrm>
            <a:off x="5924698" y="2012560"/>
            <a:ext cx="5535195" cy="407144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5" name="テキスト プレースホルダー 3"/>
          <p:cNvSpPr>
            <a:spLocks noGrp="1"/>
          </p:cNvSpPr>
          <p:nvPr>
            <p:ph type="body" sz="quarter" idx="12" hasCustomPrompt="1"/>
          </p:nvPr>
        </p:nvSpPr>
        <p:spPr>
          <a:xfrm>
            <a:off x="742599" y="1022400"/>
            <a:ext cx="10707193" cy="706698"/>
          </a:xfrm>
          <a:prstGeom prst="rect">
            <a:avLst/>
          </a:prstGeom>
        </p:spPr>
        <p:txBody>
          <a:bodyPr lIns="0" tIns="0" rIns="0" bIns="0"/>
          <a:lstStyle>
            <a:lvl1pPr marL="0" indent="0">
              <a:lnSpc>
                <a:spcPct val="120000"/>
              </a:lnSpc>
              <a:spcBef>
                <a:spcPts val="0"/>
              </a:spcBef>
              <a:spcAft>
                <a:spcPts val="600"/>
              </a:spcAft>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8"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541216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2)">
    <p:spTree>
      <p:nvGrpSpPr>
        <p:cNvPr id="1" name=""/>
        <p:cNvGrpSpPr/>
        <p:nvPr/>
      </p:nvGrpSpPr>
      <p:grpSpPr>
        <a:xfrm>
          <a:off x="0" y="0"/>
          <a:ext cx="0" cy="0"/>
          <a:chOff x="0" y="0"/>
          <a:chExt cx="0" cy="0"/>
        </a:xfrm>
      </p:grpSpPr>
      <p:sp>
        <p:nvSpPr>
          <p:cNvPr id="19" name="テキスト プレースホルダー 3"/>
          <p:cNvSpPr>
            <a:spLocks noGrp="1"/>
          </p:cNvSpPr>
          <p:nvPr>
            <p:ph type="body" sz="quarter" idx="28" hasCustomPrompt="1"/>
          </p:nvPr>
        </p:nvSpPr>
        <p:spPr>
          <a:xfrm>
            <a:off x="6464980" y="2492663"/>
            <a:ext cx="4987585" cy="63000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8" name="テキスト プレースホルダー 3"/>
          <p:cNvSpPr>
            <a:spLocks noGrp="1"/>
          </p:cNvSpPr>
          <p:nvPr>
            <p:ph type="body" sz="quarter" idx="18" hasCustomPrompt="1"/>
          </p:nvPr>
        </p:nvSpPr>
        <p:spPr>
          <a:xfrm>
            <a:off x="742601" y="2492663"/>
            <a:ext cx="4993400" cy="63000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3" name="テキスト プレースホルダー 3"/>
          <p:cNvSpPr>
            <a:spLocks noGrp="1"/>
          </p:cNvSpPr>
          <p:nvPr>
            <p:ph type="body" sz="quarter" idx="22" hasCustomPrompt="1"/>
          </p:nvPr>
        </p:nvSpPr>
        <p:spPr>
          <a:xfrm>
            <a:off x="742601" y="1997663"/>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399"/>
            <a:ext cx="10707192" cy="712057"/>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247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601" y="3307434"/>
            <a:ext cx="4993400" cy="2756288"/>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15" name="コンテンツ プレースホルダー 3"/>
          <p:cNvSpPr>
            <a:spLocks noGrp="1"/>
          </p:cNvSpPr>
          <p:nvPr>
            <p:ph sz="quarter" idx="19" hasCustomPrompt="1"/>
          </p:nvPr>
        </p:nvSpPr>
        <p:spPr>
          <a:xfrm>
            <a:off x="6462208" y="3307434"/>
            <a:ext cx="4987584" cy="2756288"/>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27" name="テキスト プレースホルダー 3"/>
          <p:cNvSpPr>
            <a:spLocks noGrp="1"/>
          </p:cNvSpPr>
          <p:nvPr>
            <p:ph type="body" sz="quarter" idx="24" hasCustomPrompt="1"/>
          </p:nvPr>
        </p:nvSpPr>
        <p:spPr>
          <a:xfrm>
            <a:off x="6462207" y="1997663"/>
            <a:ext cx="4987585"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1191110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キーメッセージ・小見出し・説明テキスト・オブジェクト(3)">
    <p:spTree>
      <p:nvGrpSpPr>
        <p:cNvPr id="1" name=""/>
        <p:cNvGrpSpPr/>
        <p:nvPr/>
      </p:nvGrpSpPr>
      <p:grpSpPr>
        <a:xfrm>
          <a:off x="0" y="0"/>
          <a:ext cx="0" cy="0"/>
          <a:chOff x="0" y="0"/>
          <a:chExt cx="0" cy="0"/>
        </a:xfrm>
      </p:grpSpPr>
      <p:sp>
        <p:nvSpPr>
          <p:cNvPr id="17" name="テキスト プレースホルダー 3"/>
          <p:cNvSpPr>
            <a:spLocks noGrp="1"/>
          </p:cNvSpPr>
          <p:nvPr>
            <p:ph type="body" sz="quarter" idx="18" hasCustomPrompt="1"/>
          </p:nvPr>
        </p:nvSpPr>
        <p:spPr>
          <a:xfrm>
            <a:off x="742601" y="2416186"/>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8" name="テキスト プレースホルダー 3"/>
          <p:cNvSpPr>
            <a:spLocks noGrp="1"/>
          </p:cNvSpPr>
          <p:nvPr>
            <p:ph type="body" sz="quarter" idx="31" hasCustomPrompt="1"/>
          </p:nvPr>
        </p:nvSpPr>
        <p:spPr>
          <a:xfrm>
            <a:off x="742601" y="3839227"/>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19" name="テキスト プレースホルダー 3"/>
          <p:cNvSpPr>
            <a:spLocks noGrp="1"/>
          </p:cNvSpPr>
          <p:nvPr>
            <p:ph type="body" sz="quarter" idx="32" hasCustomPrompt="1"/>
          </p:nvPr>
        </p:nvSpPr>
        <p:spPr>
          <a:xfrm>
            <a:off x="742601" y="5271537"/>
            <a:ext cx="4993400" cy="789970"/>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3" name="テキスト プレースホルダー 3"/>
          <p:cNvSpPr>
            <a:spLocks noGrp="1"/>
          </p:cNvSpPr>
          <p:nvPr>
            <p:ph type="body" sz="quarter" idx="22" hasCustomPrompt="1"/>
          </p:nvPr>
        </p:nvSpPr>
        <p:spPr>
          <a:xfrm>
            <a:off x="742601" y="2011186"/>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2"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247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5" name="コンテンツ プレースホルダー 3"/>
          <p:cNvSpPr>
            <a:spLocks noGrp="1"/>
          </p:cNvSpPr>
          <p:nvPr>
            <p:ph sz="quarter" idx="19" hasCustomPrompt="1"/>
          </p:nvPr>
        </p:nvSpPr>
        <p:spPr>
          <a:xfrm>
            <a:off x="6096000" y="2011186"/>
            <a:ext cx="5353792" cy="4137765"/>
          </a:xfrm>
          <a:prstGeom prst="rect">
            <a:avLst/>
          </a:prstGeom>
          <a:solidFill>
            <a:schemeClr val="accent4"/>
          </a:solidFill>
        </p:spPr>
        <p:txBody>
          <a:bodyPr lIns="0">
            <a:normAutofit/>
          </a:bodyPr>
          <a:lstStyle>
            <a:lvl1pPr marL="0" indent="0">
              <a:buNone/>
              <a:defRPr sz="2800"/>
            </a:lvl1pPr>
          </a:lstStyle>
          <a:p>
            <a:pPr lvl="0"/>
            <a:r>
              <a:rPr kumimoji="1" lang="ja-JP" altLang="en-US"/>
              <a:t>写真・図・表</a:t>
            </a:r>
          </a:p>
        </p:txBody>
      </p:sp>
      <p:sp>
        <p:nvSpPr>
          <p:cNvPr id="27" name="テキスト プレースホルダー 3"/>
          <p:cNvSpPr>
            <a:spLocks noGrp="1"/>
          </p:cNvSpPr>
          <p:nvPr>
            <p:ph type="body" sz="quarter" idx="24" hasCustomPrompt="1"/>
          </p:nvPr>
        </p:nvSpPr>
        <p:spPr>
          <a:xfrm>
            <a:off x="742601" y="4859649"/>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
        <p:nvSpPr>
          <p:cNvPr id="16" name="テキスト プレースホルダー 3"/>
          <p:cNvSpPr>
            <a:spLocks noGrp="1"/>
          </p:cNvSpPr>
          <p:nvPr>
            <p:ph type="body" sz="quarter" idx="26" hasCustomPrompt="1"/>
          </p:nvPr>
        </p:nvSpPr>
        <p:spPr>
          <a:xfrm>
            <a:off x="742601" y="3435417"/>
            <a:ext cx="4993400"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ここには小見出しが入ります。</a:t>
            </a:r>
          </a:p>
        </p:txBody>
      </p:sp>
    </p:spTree>
    <p:extLst>
      <p:ext uri="{BB962C8B-B14F-4D97-AF65-F5344CB8AC3E}">
        <p14:creationId xmlns:p14="http://schemas.microsoft.com/office/powerpoint/2010/main" val="431640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つのポイント">
    <p:spTree>
      <p:nvGrpSpPr>
        <p:cNvPr id="1" name=""/>
        <p:cNvGrpSpPr/>
        <p:nvPr/>
      </p:nvGrpSpPr>
      <p:grpSpPr>
        <a:xfrm>
          <a:off x="0" y="0"/>
          <a:ext cx="0" cy="0"/>
          <a:chOff x="0" y="0"/>
          <a:chExt cx="0" cy="0"/>
        </a:xfrm>
      </p:grpSpPr>
      <p:sp>
        <p:nvSpPr>
          <p:cNvPr id="16" name="テキスト プレースホルダー 2"/>
          <p:cNvSpPr>
            <a:spLocks noGrp="1"/>
          </p:cNvSpPr>
          <p:nvPr>
            <p:ph type="body" sz="quarter" idx="35" hasCustomPrompt="1"/>
          </p:nvPr>
        </p:nvSpPr>
        <p:spPr>
          <a:xfrm>
            <a:off x="733905" y="4966412"/>
            <a:ext cx="3202093"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17" name="テキスト プレースホルダー 2"/>
          <p:cNvSpPr>
            <a:spLocks noGrp="1"/>
          </p:cNvSpPr>
          <p:nvPr>
            <p:ph type="body" sz="quarter" idx="36" hasCustomPrompt="1"/>
          </p:nvPr>
        </p:nvSpPr>
        <p:spPr>
          <a:xfrm>
            <a:off x="4496498" y="4966412"/>
            <a:ext cx="3193400"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21" name="テキスト プレースホルダー 2"/>
          <p:cNvSpPr>
            <a:spLocks noGrp="1"/>
          </p:cNvSpPr>
          <p:nvPr>
            <p:ph type="body" sz="quarter" idx="37" hasCustomPrompt="1"/>
          </p:nvPr>
        </p:nvSpPr>
        <p:spPr>
          <a:xfrm>
            <a:off x="8250400" y="4966412"/>
            <a:ext cx="3207693" cy="98258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lvl="0"/>
            <a:r>
              <a:rPr kumimoji="1" lang="ja-JP" altLang="en-US"/>
              <a:t>各ポイントの詳細が入ります。</a:t>
            </a:r>
            <a:endParaRPr kumimoji="1" lang="en-US" altLang="ja-JP"/>
          </a:p>
        </p:txBody>
      </p:sp>
      <p:sp>
        <p:nvSpPr>
          <p:cNvPr id="32" name="テキスト プレースホルダー 4"/>
          <p:cNvSpPr>
            <a:spLocks noGrp="1"/>
          </p:cNvSpPr>
          <p:nvPr>
            <p:ph type="body" sz="quarter" idx="29" hasCustomPrompt="1"/>
          </p:nvPr>
        </p:nvSpPr>
        <p:spPr>
          <a:xfrm>
            <a:off x="4496498" y="2529000"/>
            <a:ext cx="3193401" cy="360362"/>
          </a:xfrm>
          <a:prstGeom prst="rect">
            <a:avLst/>
          </a:prstGeom>
        </p:spPr>
        <p:txBody>
          <a:bodyPr lIns="0" tIns="0" rIns="0" bIns="0"/>
          <a:lstStyle>
            <a:lvl1pPr marL="0" indent="0" algn="ctr">
              <a:lnSpc>
                <a:spcPct val="120000"/>
              </a:lnSpc>
              <a:spcBef>
                <a:spcPts val="0"/>
              </a:spcBef>
              <a:buFont typeface="Wingdings" panose="05000000000000000000" pitchFamily="2" charset="2"/>
              <a:buNone/>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endParaRPr kumimoji="1" lang="ja-JP" altLang="en-US"/>
          </a:p>
        </p:txBody>
      </p:sp>
      <p:sp>
        <p:nvSpPr>
          <p:cNvPr id="7" name="図プレースホルダー 6"/>
          <p:cNvSpPr>
            <a:spLocks noGrp="1"/>
          </p:cNvSpPr>
          <p:nvPr>
            <p:ph type="pic" sz="quarter" idx="17" hasCustomPrompt="1"/>
          </p:nvPr>
        </p:nvSpPr>
        <p:spPr>
          <a:xfrm>
            <a:off x="742598" y="2941052"/>
            <a:ext cx="3193401" cy="1969460"/>
          </a:xfrm>
          <a:prstGeom prst="rect">
            <a:avLst/>
          </a:prstGeom>
          <a:solidFill>
            <a:schemeClr val="accent4"/>
          </a:solidFill>
        </p:spPr>
        <p:txBody>
          <a:bodyPr/>
          <a:lstStyle>
            <a:lvl1pPr marL="0" indent="0">
              <a:buNone/>
              <a:defRPr sz="2800"/>
            </a:lvl1pPr>
          </a:lstStyle>
          <a:p>
            <a:r>
              <a:rPr kumimoji="1" lang="ja-JP" altLang="en-US"/>
              <a:t>写真</a:t>
            </a:r>
          </a:p>
        </p:txBody>
      </p:sp>
      <p:sp>
        <p:nvSpPr>
          <p:cNvPr id="2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7" name="テキスト プレースホルダー 3"/>
          <p:cNvSpPr>
            <a:spLocks noGrp="1"/>
          </p:cNvSpPr>
          <p:nvPr>
            <p:ph type="body" sz="quarter" idx="27" hasCustomPrompt="1"/>
          </p:nvPr>
        </p:nvSpPr>
        <p:spPr>
          <a:xfrm>
            <a:off x="742597" y="6367463"/>
            <a:ext cx="10618403"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30" name="テキスト プレースホルダー 4"/>
          <p:cNvSpPr>
            <a:spLocks noGrp="1"/>
          </p:cNvSpPr>
          <p:nvPr>
            <p:ph type="body" sz="quarter" idx="19" hasCustomPrompt="1"/>
          </p:nvPr>
        </p:nvSpPr>
        <p:spPr>
          <a:xfrm>
            <a:off x="8250400" y="2529000"/>
            <a:ext cx="3207698" cy="360362"/>
          </a:xfrm>
          <a:prstGeom prst="rect">
            <a:avLst/>
          </a:prstGeom>
        </p:spPr>
        <p:txBody>
          <a:bodyPr lIns="0" tIns="0" rIns="0" bIns="0"/>
          <a:lstStyle>
            <a:lvl1pPr marL="0" marR="0" indent="0" algn="ctr" defTabSz="914400" rtl="0" eaLnBrk="1" fontAlgn="auto" latinLnBrk="0" hangingPunct="1">
              <a:lnSpc>
                <a:spcPct val="120000"/>
              </a:lnSpc>
              <a:spcBef>
                <a:spcPts val="0"/>
              </a:spcBef>
              <a:spcAft>
                <a:spcPts val="0"/>
              </a:spcAft>
              <a:buClrTx/>
              <a:buSzTx/>
              <a:buFont typeface="Wingdings" panose="05000000000000000000" pitchFamily="2" charset="2"/>
              <a:buNone/>
              <a:tabLst/>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marL="0" marR="0" lvl="0" indent="0" algn="ctr" defTabSz="914400"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a:t>ポイント</a:t>
            </a:r>
            <a:r>
              <a:rPr kumimoji="1" lang="en-US" altLang="ja-JP"/>
              <a:t>03</a:t>
            </a:r>
            <a:endParaRPr kumimoji="1" lang="ja-JP" altLang="en-US"/>
          </a:p>
        </p:txBody>
      </p:sp>
      <p:sp>
        <p:nvSpPr>
          <p:cNvPr id="31" name="テキスト プレースホルダー 4"/>
          <p:cNvSpPr>
            <a:spLocks noGrp="1"/>
          </p:cNvSpPr>
          <p:nvPr>
            <p:ph type="body" sz="quarter" idx="28" hasCustomPrompt="1"/>
          </p:nvPr>
        </p:nvSpPr>
        <p:spPr>
          <a:xfrm>
            <a:off x="733906" y="2529000"/>
            <a:ext cx="3202092" cy="360362"/>
          </a:xfrm>
          <a:prstGeom prst="rect">
            <a:avLst/>
          </a:prstGeom>
        </p:spPr>
        <p:txBody>
          <a:bodyPr lIns="0" tIns="0" rIns="0" bIns="0"/>
          <a:lstStyle>
            <a:lvl1pPr marL="0" indent="0" algn="ctr">
              <a:lnSpc>
                <a:spcPct val="120000"/>
              </a:lnSpc>
              <a:spcBef>
                <a:spcPts val="0"/>
              </a:spcBef>
              <a:buFont typeface="Wingdings" panose="05000000000000000000" pitchFamily="2" charset="2"/>
              <a:buNone/>
              <a:defRPr sz="14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endParaRPr kumimoji="1" lang="ja-JP" altLang="en-US"/>
          </a:p>
        </p:txBody>
      </p:sp>
      <p:sp>
        <p:nvSpPr>
          <p:cNvPr id="37" name="図プレースホルダー 6"/>
          <p:cNvSpPr>
            <a:spLocks noGrp="1"/>
          </p:cNvSpPr>
          <p:nvPr>
            <p:ph type="pic" sz="quarter" idx="33" hasCustomPrompt="1"/>
          </p:nvPr>
        </p:nvSpPr>
        <p:spPr>
          <a:xfrm>
            <a:off x="4496498" y="2941052"/>
            <a:ext cx="3193400" cy="196946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38" name="図プレースホルダー 6"/>
          <p:cNvSpPr>
            <a:spLocks noGrp="1"/>
          </p:cNvSpPr>
          <p:nvPr>
            <p:ph type="pic" sz="quarter" idx="34" hasCustomPrompt="1"/>
          </p:nvPr>
        </p:nvSpPr>
        <p:spPr>
          <a:xfrm>
            <a:off x="8250400" y="2941051"/>
            <a:ext cx="3209494" cy="1959151"/>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18" name="テキスト プレースホルダー 3"/>
          <p:cNvSpPr>
            <a:spLocks noGrp="1"/>
          </p:cNvSpPr>
          <p:nvPr>
            <p:ph type="body" sz="quarter" idx="12" hasCustomPrompt="1"/>
          </p:nvPr>
        </p:nvSpPr>
        <p:spPr>
          <a:xfrm>
            <a:off x="742599"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9" name="テキスト プレースホルダー 3"/>
          <p:cNvSpPr>
            <a:spLocks noGrp="1"/>
          </p:cNvSpPr>
          <p:nvPr>
            <p:ph type="body" sz="quarter" idx="18" hasCustomPrompt="1"/>
          </p:nvPr>
        </p:nvSpPr>
        <p:spPr>
          <a:xfrm>
            <a:off x="742599" y="1637999"/>
            <a:ext cx="10707193" cy="633487"/>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20" name="タイトル 1"/>
          <p:cNvSpPr>
            <a:spLocks noGrp="1"/>
          </p:cNvSpPr>
          <p:nvPr>
            <p:ph type="title" hasCustomPrompt="1"/>
          </p:nvPr>
        </p:nvSpPr>
        <p:spPr>
          <a:xfrm>
            <a:off x="742599" y="549001"/>
            <a:ext cx="1071729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1621371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前後比較">
    <p:spTree>
      <p:nvGrpSpPr>
        <p:cNvPr id="1" name=""/>
        <p:cNvGrpSpPr/>
        <p:nvPr/>
      </p:nvGrpSpPr>
      <p:grpSpPr>
        <a:xfrm>
          <a:off x="0" y="0"/>
          <a:ext cx="0" cy="0"/>
          <a:chOff x="0" y="0"/>
          <a:chExt cx="0" cy="0"/>
        </a:xfrm>
      </p:grpSpPr>
      <p:sp>
        <p:nvSpPr>
          <p:cNvPr id="11" name="テキスト プレースホルダー 3"/>
          <p:cNvSpPr>
            <a:spLocks noGrp="1"/>
          </p:cNvSpPr>
          <p:nvPr>
            <p:ph type="body" sz="quarter" idx="18" hasCustomPrompt="1"/>
          </p:nvPr>
        </p:nvSpPr>
        <p:spPr>
          <a:xfrm>
            <a:off x="742207" y="1639404"/>
            <a:ext cx="10707586" cy="654191"/>
          </a:xfrm>
          <a:prstGeom prst="rect">
            <a:avLst/>
          </a:prstGeom>
        </p:spPr>
        <p:txBody>
          <a:bodyPr lIns="0" tIns="0" rIns="0" bIns="0" anchor="t"/>
          <a:lstStyle>
            <a:lvl1pPr marL="0" indent="0">
              <a:lnSpc>
                <a:spcPct val="130000"/>
              </a:lnSpc>
              <a:spcBef>
                <a:spcPts val="0"/>
              </a:spcBef>
              <a:spcAft>
                <a:spcPts val="60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
        <p:nvSpPr>
          <p:cNvPr id="7" name="図プレースホルダー 6"/>
          <p:cNvSpPr>
            <a:spLocks noGrp="1"/>
          </p:cNvSpPr>
          <p:nvPr>
            <p:ph type="pic" sz="quarter" idx="17" hasCustomPrompt="1"/>
          </p:nvPr>
        </p:nvSpPr>
        <p:spPr>
          <a:xfrm>
            <a:off x="742207" y="2979000"/>
            <a:ext cx="4993793" cy="315000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2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7" name="テキスト プレースホルダー 3"/>
          <p:cNvSpPr>
            <a:spLocks noGrp="1"/>
          </p:cNvSpPr>
          <p:nvPr>
            <p:ph type="body" sz="quarter" idx="27" hasCustomPrompt="1"/>
          </p:nvPr>
        </p:nvSpPr>
        <p:spPr>
          <a:xfrm>
            <a:off x="742207" y="6367463"/>
            <a:ext cx="10618794"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31" name="テキスト プレースホルダー 4"/>
          <p:cNvSpPr>
            <a:spLocks noGrp="1"/>
          </p:cNvSpPr>
          <p:nvPr>
            <p:ph type="body" sz="quarter" idx="28" hasCustomPrompt="1"/>
          </p:nvPr>
        </p:nvSpPr>
        <p:spPr>
          <a:xfrm>
            <a:off x="742207" y="2529000"/>
            <a:ext cx="4993793" cy="360362"/>
          </a:xfrm>
          <a:prstGeom prst="rect">
            <a:avLst/>
          </a:prstGeom>
        </p:spPr>
        <p:txBody>
          <a:bodyPr lIns="0" tIns="0" rIns="0"/>
          <a:lstStyle>
            <a:lvl1pPr marL="0" indent="0" algn="ctr">
              <a:lnSpc>
                <a:spcPct val="120000"/>
              </a:lnSpc>
              <a:spcBef>
                <a:spcPts val="0"/>
              </a:spcBef>
              <a:buFont typeface="Wingdings" panose="05000000000000000000" pitchFamily="2" charset="2"/>
              <a:buNone/>
              <a:defRPr sz="18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これまで</a:t>
            </a:r>
          </a:p>
        </p:txBody>
      </p:sp>
      <p:sp>
        <p:nvSpPr>
          <p:cNvPr id="18" name="テキスト プレースホルダー 3"/>
          <p:cNvSpPr>
            <a:spLocks noGrp="1"/>
          </p:cNvSpPr>
          <p:nvPr>
            <p:ph type="body" sz="quarter" idx="12" hasCustomPrompt="1"/>
          </p:nvPr>
        </p:nvSpPr>
        <p:spPr>
          <a:xfrm>
            <a:off x="742601" y="1022707"/>
            <a:ext cx="10707192"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タイトル 1"/>
          <p:cNvSpPr>
            <a:spLocks noGrp="1"/>
          </p:cNvSpPr>
          <p:nvPr>
            <p:ph type="title" hasCustomPrompt="1"/>
          </p:nvPr>
        </p:nvSpPr>
        <p:spPr>
          <a:xfrm>
            <a:off x="742601" y="549001"/>
            <a:ext cx="10707192"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7" name="図プレースホルダー 6"/>
          <p:cNvSpPr>
            <a:spLocks noGrp="1"/>
          </p:cNvSpPr>
          <p:nvPr>
            <p:ph type="pic" sz="quarter" idx="29" hasCustomPrompt="1"/>
          </p:nvPr>
        </p:nvSpPr>
        <p:spPr>
          <a:xfrm>
            <a:off x="6455732" y="2979000"/>
            <a:ext cx="4994059" cy="3150000"/>
          </a:xfrm>
          <a:prstGeom prst="rect">
            <a:avLst/>
          </a:prstGeom>
          <a:solidFill>
            <a:schemeClr val="accent4"/>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a:lvl1pPr>
          </a:lstStyle>
          <a:p>
            <a:r>
              <a:rPr kumimoji="1" lang="ja-JP" altLang="en-US"/>
              <a:t>写真</a:t>
            </a:r>
          </a:p>
        </p:txBody>
      </p:sp>
      <p:sp>
        <p:nvSpPr>
          <p:cNvPr id="21" name="テキスト プレースホルダー 4"/>
          <p:cNvSpPr>
            <a:spLocks noGrp="1"/>
          </p:cNvSpPr>
          <p:nvPr>
            <p:ph type="body" sz="quarter" idx="30" hasCustomPrompt="1"/>
          </p:nvPr>
        </p:nvSpPr>
        <p:spPr>
          <a:xfrm>
            <a:off x="6458988" y="2524942"/>
            <a:ext cx="4987549" cy="360362"/>
          </a:xfrm>
          <a:prstGeom prst="rect">
            <a:avLst/>
          </a:prstGeom>
        </p:spPr>
        <p:txBody>
          <a:bodyPr lIns="0" tIns="0" rIns="0"/>
          <a:lstStyle>
            <a:lvl1pPr marL="0" indent="0" algn="ctr">
              <a:lnSpc>
                <a:spcPct val="120000"/>
              </a:lnSpc>
              <a:spcBef>
                <a:spcPts val="0"/>
              </a:spcBef>
              <a:buFont typeface="Wingdings" panose="05000000000000000000" pitchFamily="2" charset="2"/>
              <a:buNone/>
              <a:defRPr sz="1800" b="1">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これから</a:t>
            </a:r>
          </a:p>
        </p:txBody>
      </p:sp>
    </p:spTree>
    <p:extLst>
      <p:ext uri="{BB962C8B-B14F-4D97-AF65-F5344CB8AC3E}">
        <p14:creationId xmlns:p14="http://schemas.microsoft.com/office/powerpoint/2010/main" val="291136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9" hasCustomPrompt="1"/>
          </p:nvPr>
        </p:nvSpPr>
        <p:spPr>
          <a:xfrm>
            <a:off x="742600" y="1989000"/>
            <a:ext cx="10707192" cy="4004862"/>
          </a:xfrm>
          <a:prstGeom prst="rect">
            <a:avLst/>
          </a:prstGeom>
        </p:spPr>
        <p:txBody>
          <a:bodyPr lIns="0" tIns="0" rIns="0" bIns="0"/>
          <a:lstStyle>
            <a:lvl1pPr marL="457200" indent="-457200">
              <a:lnSpc>
                <a:spcPct val="130000"/>
              </a:lnSpc>
              <a:buFont typeface="+mj-lt"/>
              <a:buAutoNum type="arabicPeriod"/>
              <a:defRPr sz="2000"/>
            </a:lvl1pPr>
            <a:lvl2pPr marL="800100" indent="-342900">
              <a:lnSpc>
                <a:spcPct val="120000"/>
              </a:lnSpc>
              <a:buFont typeface="+mj-lt"/>
              <a:buAutoNum type="arabicPeriod"/>
              <a:defRPr sz="1800"/>
            </a:lvl2pPr>
            <a:lvl3pPr marL="1257300" indent="-342900">
              <a:lnSpc>
                <a:spcPct val="120000"/>
              </a:lnSpc>
              <a:buFont typeface="+mj-lt"/>
              <a:buAutoNum type="arabicPeriod"/>
              <a:defRPr sz="1600"/>
            </a:lvl3pPr>
            <a:lvl4pPr marL="1714500" indent="-342900">
              <a:lnSpc>
                <a:spcPct val="120000"/>
              </a:lnSpc>
              <a:buFont typeface="+mj-lt"/>
              <a:buAutoNum type="arabicPeriod"/>
              <a:defRPr sz="1400"/>
            </a:lvl4pPr>
            <a:lvl5pPr marL="2171700" indent="-342900">
              <a:lnSpc>
                <a:spcPct val="120000"/>
              </a:lnSpc>
              <a:buFont typeface="+mj-lt"/>
              <a:buAutoNum type="arabicPeriod"/>
              <a:defRPr sz="1400"/>
            </a:lvl5pPr>
          </a:lstStyle>
          <a:p>
            <a:pPr lvl="0"/>
            <a:r>
              <a:rPr kumimoji="1" lang="ja-JP" altLang="en-US"/>
              <a:t>目次を箇条書きでいれてください。</a:t>
            </a:r>
            <a:endParaRPr kumimoji="1" lang="en-US" altLang="ja-JP"/>
          </a:p>
        </p:txBody>
      </p:sp>
      <p:sp>
        <p:nvSpPr>
          <p:cNvPr id="33" name="スライド番号プレースホルダー 5"/>
          <p:cNvSpPr>
            <a:spLocks noGrp="1"/>
          </p:cNvSpPr>
          <p:nvPr>
            <p:ph type="sldNum" sz="quarter" idx="4"/>
          </p:nvPr>
        </p:nvSpPr>
        <p:spPr>
          <a:xfrm>
            <a:off x="11404310" y="6367301"/>
            <a:ext cx="447423"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35"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目次</a:t>
            </a:r>
          </a:p>
        </p:txBody>
      </p:sp>
    </p:spTree>
    <p:extLst>
      <p:ext uri="{BB962C8B-B14F-4D97-AF65-F5344CB8AC3E}">
        <p14:creationId xmlns:p14="http://schemas.microsoft.com/office/powerpoint/2010/main" val="1161712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ポイントまとめ(2)">
    <p:spTree>
      <p:nvGrpSpPr>
        <p:cNvPr id="1" name=""/>
        <p:cNvGrpSpPr/>
        <p:nvPr/>
      </p:nvGrpSpPr>
      <p:grpSpPr>
        <a:xfrm>
          <a:off x="0" y="0"/>
          <a:ext cx="0" cy="0"/>
          <a:chOff x="0" y="0"/>
          <a:chExt cx="0" cy="0"/>
        </a:xfrm>
      </p:grpSpPr>
      <p:sp>
        <p:nvSpPr>
          <p:cNvPr id="12" name="テキスト プレースホルダー 2"/>
          <p:cNvSpPr>
            <a:spLocks noGrp="1"/>
          </p:cNvSpPr>
          <p:nvPr>
            <p:ph type="body" sz="quarter" idx="25" hasCustomPrompt="1"/>
          </p:nvPr>
        </p:nvSpPr>
        <p:spPr>
          <a:xfrm>
            <a:off x="3971575" y="4095510"/>
            <a:ext cx="7474962" cy="1576864"/>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3" name="テキスト プレースホルダー 2"/>
          <p:cNvSpPr>
            <a:spLocks noGrp="1"/>
          </p:cNvSpPr>
          <p:nvPr>
            <p:ph type="body" sz="quarter" idx="24" hasCustomPrompt="1"/>
          </p:nvPr>
        </p:nvSpPr>
        <p:spPr>
          <a:xfrm>
            <a:off x="3971574" y="2034000"/>
            <a:ext cx="7474963" cy="1576864"/>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742600" y="6367463"/>
            <a:ext cx="10618401"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3" name="タイトル 1"/>
          <p:cNvSpPr>
            <a:spLocks noGrp="1"/>
          </p:cNvSpPr>
          <p:nvPr>
            <p:ph type="title" hasCustomPrompt="1"/>
          </p:nvPr>
        </p:nvSpPr>
        <p:spPr>
          <a:xfrm>
            <a:off x="742600" y="549001"/>
            <a:ext cx="10703938"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5" name="テキスト プレースホルダー 3"/>
          <p:cNvSpPr>
            <a:spLocks noGrp="1"/>
          </p:cNvSpPr>
          <p:nvPr>
            <p:ph type="body" sz="quarter" idx="12" hasCustomPrompt="1"/>
          </p:nvPr>
        </p:nvSpPr>
        <p:spPr>
          <a:xfrm>
            <a:off x="742601" y="1022400"/>
            <a:ext cx="10703936"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テキスト プレースホルダー 4"/>
          <p:cNvSpPr>
            <a:spLocks noGrp="1"/>
          </p:cNvSpPr>
          <p:nvPr>
            <p:ph type="body" sz="quarter" idx="10" hasCustomPrompt="1"/>
          </p:nvPr>
        </p:nvSpPr>
        <p:spPr>
          <a:xfrm>
            <a:off x="742600" y="2033615"/>
            <a:ext cx="2869199" cy="15772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21" name="テキスト プレースホルダー 4"/>
          <p:cNvSpPr>
            <a:spLocks noGrp="1"/>
          </p:cNvSpPr>
          <p:nvPr>
            <p:ph type="body" sz="quarter" idx="22" hasCustomPrompt="1"/>
          </p:nvPr>
        </p:nvSpPr>
        <p:spPr>
          <a:xfrm>
            <a:off x="742600" y="4095493"/>
            <a:ext cx="2869199" cy="15772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Tree>
    <p:extLst>
      <p:ext uri="{BB962C8B-B14F-4D97-AF65-F5344CB8AC3E}">
        <p14:creationId xmlns:p14="http://schemas.microsoft.com/office/powerpoint/2010/main" val="2235621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ポイントまとめ(3)">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26" hasCustomPrompt="1"/>
          </p:nvPr>
        </p:nvSpPr>
        <p:spPr>
          <a:xfrm>
            <a:off x="3971574" y="2029927"/>
            <a:ext cx="7474963"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5" name="テキスト プレースホルダー 2"/>
          <p:cNvSpPr>
            <a:spLocks noGrp="1"/>
          </p:cNvSpPr>
          <p:nvPr>
            <p:ph type="body" sz="quarter" idx="27" hasCustomPrompt="1"/>
          </p:nvPr>
        </p:nvSpPr>
        <p:spPr>
          <a:xfrm>
            <a:off x="3971574" y="3495034"/>
            <a:ext cx="7484959"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7" name="テキスト プレースホルダー 2"/>
          <p:cNvSpPr>
            <a:spLocks noGrp="1"/>
          </p:cNvSpPr>
          <p:nvPr>
            <p:ph type="body" sz="quarter" idx="28" hasCustomPrompt="1"/>
          </p:nvPr>
        </p:nvSpPr>
        <p:spPr>
          <a:xfrm>
            <a:off x="3971574" y="4961904"/>
            <a:ext cx="7484959" cy="1074191"/>
          </a:xfrm>
          <a:prstGeom prst="rect">
            <a:avLst/>
          </a:prstGeom>
        </p:spPr>
        <p:txBody>
          <a:bodyPr lIns="0" tIns="0" rIns="0" bIns="0" anchor="ctr"/>
          <a:lstStyle>
            <a:lvl1pPr marL="0" indent="0">
              <a:lnSpc>
                <a:spcPct val="130000"/>
              </a:lnSpc>
              <a:spcBef>
                <a:spcPts val="0"/>
              </a:spcBef>
              <a:buNone/>
              <a:defRPr sz="18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5" name="テキスト プレースホルダー 4"/>
          <p:cNvSpPr>
            <a:spLocks noGrp="1"/>
          </p:cNvSpPr>
          <p:nvPr>
            <p:ph type="body" sz="quarter" idx="10" hasCustomPrompt="1"/>
          </p:nvPr>
        </p:nvSpPr>
        <p:spPr>
          <a:xfrm>
            <a:off x="742599" y="2034000"/>
            <a:ext cx="2869199" cy="107011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2" name="タイトル 1"/>
          <p:cNvSpPr>
            <a:spLocks noGrp="1"/>
          </p:cNvSpPr>
          <p:nvPr>
            <p:ph type="title" hasCustomPrompt="1"/>
          </p:nvPr>
        </p:nvSpPr>
        <p:spPr>
          <a:xfrm>
            <a:off x="742599" y="549001"/>
            <a:ext cx="1071393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3" name="テキスト プレースホルダー 3"/>
          <p:cNvSpPr>
            <a:spLocks noGrp="1"/>
          </p:cNvSpPr>
          <p:nvPr>
            <p:ph type="body" sz="quarter" idx="12" hasCustomPrompt="1"/>
          </p:nvPr>
        </p:nvSpPr>
        <p:spPr>
          <a:xfrm>
            <a:off x="742598" y="1022400"/>
            <a:ext cx="10713935"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0" name="テキスト プレースホルダー 4"/>
          <p:cNvSpPr>
            <a:spLocks noGrp="1"/>
          </p:cNvSpPr>
          <p:nvPr>
            <p:ph type="body" sz="quarter" idx="22" hasCustomPrompt="1"/>
          </p:nvPr>
        </p:nvSpPr>
        <p:spPr>
          <a:xfrm>
            <a:off x="742599" y="3488832"/>
            <a:ext cx="2869199" cy="1081596"/>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
        <p:nvSpPr>
          <p:cNvPr id="24" name="テキスト プレースホルダー 4"/>
          <p:cNvSpPr>
            <a:spLocks noGrp="1"/>
          </p:cNvSpPr>
          <p:nvPr>
            <p:ph type="body" sz="quarter" idx="24" hasCustomPrompt="1"/>
          </p:nvPr>
        </p:nvSpPr>
        <p:spPr>
          <a:xfrm>
            <a:off x="742599" y="4955142"/>
            <a:ext cx="2869199" cy="1081596"/>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03</a:t>
            </a:r>
          </a:p>
        </p:txBody>
      </p:sp>
    </p:spTree>
    <p:extLst>
      <p:ext uri="{BB962C8B-B14F-4D97-AF65-F5344CB8AC3E}">
        <p14:creationId xmlns:p14="http://schemas.microsoft.com/office/powerpoint/2010/main" val="2965498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ポイントまとめ(4)">
    <p:spTree>
      <p:nvGrpSpPr>
        <p:cNvPr id="1" name=""/>
        <p:cNvGrpSpPr/>
        <p:nvPr/>
      </p:nvGrpSpPr>
      <p:grpSpPr>
        <a:xfrm>
          <a:off x="0" y="0"/>
          <a:ext cx="0" cy="0"/>
          <a:chOff x="0" y="0"/>
          <a:chExt cx="0" cy="0"/>
        </a:xfrm>
      </p:grpSpPr>
      <p:sp>
        <p:nvSpPr>
          <p:cNvPr id="14" name="テキスト プレースホルダー 2"/>
          <p:cNvSpPr>
            <a:spLocks noGrp="1"/>
          </p:cNvSpPr>
          <p:nvPr>
            <p:ph type="body" sz="quarter" idx="28" hasCustomPrompt="1"/>
          </p:nvPr>
        </p:nvSpPr>
        <p:spPr>
          <a:xfrm>
            <a:off x="3971573" y="2039514"/>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5" name="テキスト プレースホルダー 2"/>
          <p:cNvSpPr>
            <a:spLocks noGrp="1"/>
          </p:cNvSpPr>
          <p:nvPr>
            <p:ph type="body" sz="quarter" idx="29" hasCustomPrompt="1"/>
          </p:nvPr>
        </p:nvSpPr>
        <p:spPr>
          <a:xfrm>
            <a:off x="3971573" y="3088284"/>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17" name="テキスト プレースホルダー 2"/>
          <p:cNvSpPr>
            <a:spLocks noGrp="1"/>
          </p:cNvSpPr>
          <p:nvPr>
            <p:ph type="body" sz="quarter" idx="30" hasCustomPrompt="1"/>
          </p:nvPr>
        </p:nvSpPr>
        <p:spPr>
          <a:xfrm>
            <a:off x="3971573" y="4147697"/>
            <a:ext cx="7474964"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20" name="テキスト プレースホルダー 2"/>
          <p:cNvSpPr>
            <a:spLocks noGrp="1"/>
          </p:cNvSpPr>
          <p:nvPr>
            <p:ph type="body" sz="quarter" idx="31" hasCustomPrompt="1"/>
          </p:nvPr>
        </p:nvSpPr>
        <p:spPr>
          <a:xfrm>
            <a:off x="3971573" y="5207110"/>
            <a:ext cx="7484960" cy="735770"/>
          </a:xfrm>
          <a:prstGeom prst="rect">
            <a:avLst/>
          </a:prstGeom>
        </p:spPr>
        <p:txBody>
          <a:bodyPr lIns="0" tIns="0" rIns="0" bIns="0" anchor="ctr"/>
          <a:lstStyle>
            <a:lvl1pPr marL="0" indent="0">
              <a:lnSpc>
                <a:spcPct val="130000"/>
              </a:lnSpc>
              <a:spcBef>
                <a:spcPts val="0"/>
              </a:spcBef>
              <a:buNone/>
              <a:defRPr sz="1600"/>
            </a:lvl1pPr>
            <a:lvl2pPr>
              <a:lnSpc>
                <a:spcPct val="120000"/>
              </a:lnSpc>
              <a:spcBef>
                <a:spcPts val="0"/>
              </a:spcBef>
              <a:defRPr sz="1600"/>
            </a:lvl2pPr>
            <a:lvl3pPr>
              <a:lnSpc>
                <a:spcPct val="120000"/>
              </a:lnSpc>
              <a:spcBef>
                <a:spcPts val="0"/>
              </a:spcBef>
              <a:defRPr sz="1400"/>
            </a:lvl3pPr>
            <a:lvl4pPr>
              <a:lnSpc>
                <a:spcPct val="120000"/>
              </a:lnSpc>
              <a:spcBef>
                <a:spcPts val="0"/>
              </a:spcBef>
              <a:defRPr sz="1200"/>
            </a:lvl4pPr>
            <a:lvl5pPr>
              <a:lnSpc>
                <a:spcPct val="120000"/>
              </a:lnSpc>
              <a:spcBef>
                <a:spcPts val="0"/>
              </a:spcBef>
              <a:defRPr sz="1200"/>
            </a:lvl5pPr>
          </a:lstStyle>
          <a:p>
            <a:pPr lvl="0"/>
            <a:r>
              <a:rPr kumimoji="1" lang="ja-JP" altLang="en-US"/>
              <a:t>ここには説明テキストが入ります。</a:t>
            </a:r>
          </a:p>
        </p:txBody>
      </p:sp>
      <p:sp>
        <p:nvSpPr>
          <p:cNvPr id="5" name="テキスト プレースホルダー 4"/>
          <p:cNvSpPr>
            <a:spLocks noGrp="1"/>
          </p:cNvSpPr>
          <p:nvPr>
            <p:ph type="body" sz="quarter" idx="10" hasCustomPrompt="1"/>
          </p:nvPr>
        </p:nvSpPr>
        <p:spPr>
          <a:xfrm>
            <a:off x="742599" y="2034000"/>
            <a:ext cx="2869199" cy="741284"/>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01</a:t>
            </a:r>
          </a:p>
        </p:txBody>
      </p:sp>
      <p:sp>
        <p:nvSpPr>
          <p:cNvPr id="16"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8" name="テキスト プレースホルダー 3"/>
          <p:cNvSpPr>
            <a:spLocks noGrp="1"/>
          </p:cNvSpPr>
          <p:nvPr>
            <p:ph type="body" sz="quarter" idx="2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2" name="タイトル 1"/>
          <p:cNvSpPr>
            <a:spLocks noGrp="1"/>
          </p:cNvSpPr>
          <p:nvPr>
            <p:ph type="title" hasCustomPrompt="1"/>
          </p:nvPr>
        </p:nvSpPr>
        <p:spPr>
          <a:xfrm>
            <a:off x="742599" y="549001"/>
            <a:ext cx="10713935"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3" name="テキスト プレースホルダー 3"/>
          <p:cNvSpPr>
            <a:spLocks noGrp="1"/>
          </p:cNvSpPr>
          <p:nvPr>
            <p:ph type="body" sz="quarter" idx="12" hasCustomPrompt="1"/>
          </p:nvPr>
        </p:nvSpPr>
        <p:spPr>
          <a:xfrm>
            <a:off x="742599" y="1022400"/>
            <a:ext cx="10713934"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26" name="テキスト プレースホルダー 4"/>
          <p:cNvSpPr>
            <a:spLocks noGrp="1"/>
          </p:cNvSpPr>
          <p:nvPr>
            <p:ph type="body" sz="quarter" idx="22" hasCustomPrompt="1"/>
          </p:nvPr>
        </p:nvSpPr>
        <p:spPr>
          <a:xfrm>
            <a:off x="742599" y="3095381"/>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02</a:t>
            </a:r>
          </a:p>
        </p:txBody>
      </p:sp>
      <p:sp>
        <p:nvSpPr>
          <p:cNvPr id="28" name="テキスト プレースホルダー 4"/>
          <p:cNvSpPr>
            <a:spLocks noGrp="1"/>
          </p:cNvSpPr>
          <p:nvPr>
            <p:ph type="body" sz="quarter" idx="24" hasCustomPrompt="1"/>
          </p:nvPr>
        </p:nvSpPr>
        <p:spPr>
          <a:xfrm>
            <a:off x="742599" y="4151246"/>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03</a:t>
            </a:r>
          </a:p>
        </p:txBody>
      </p:sp>
      <p:sp>
        <p:nvSpPr>
          <p:cNvPr id="30" name="テキスト プレースホルダー 4"/>
          <p:cNvSpPr>
            <a:spLocks noGrp="1"/>
          </p:cNvSpPr>
          <p:nvPr>
            <p:ph type="body" sz="quarter" idx="26" hasCustomPrompt="1"/>
          </p:nvPr>
        </p:nvSpPr>
        <p:spPr>
          <a:xfrm>
            <a:off x="742599" y="5207112"/>
            <a:ext cx="2869199" cy="735768"/>
          </a:xfrm>
          <a:prstGeom prst="roundRect">
            <a:avLst>
              <a:gd name="adj" fmla="val 10132"/>
            </a:avLst>
          </a:prstGeom>
          <a:solidFill>
            <a:schemeClr val="bg2"/>
          </a:solidFill>
        </p:spPr>
        <p:txBody>
          <a:bodyPr lIns="72000" tIns="72000" rIns="72000" bIns="72000" anchor="ctr"/>
          <a:lstStyle>
            <a:lvl1pPr marL="0" indent="0" algn="ctr">
              <a:lnSpc>
                <a:spcPct val="130000"/>
              </a:lnSpc>
              <a:spcBef>
                <a:spcPts val="0"/>
              </a:spcBef>
              <a:spcAft>
                <a:spcPts val="600"/>
              </a:spcAft>
              <a:buNone/>
              <a:defRPr sz="1800">
                <a:solidFill>
                  <a:schemeClr val="tx2"/>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ポイント</a:t>
            </a:r>
            <a:r>
              <a:rPr kumimoji="1" lang="en-US" altLang="ja-JP"/>
              <a:t>04</a:t>
            </a:r>
          </a:p>
        </p:txBody>
      </p:sp>
    </p:spTree>
    <p:extLst>
      <p:ext uri="{BB962C8B-B14F-4D97-AF65-F5344CB8AC3E}">
        <p14:creationId xmlns:p14="http://schemas.microsoft.com/office/powerpoint/2010/main" val="193996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3)">
    <p:spTree>
      <p:nvGrpSpPr>
        <p:cNvPr id="1" name=""/>
        <p:cNvGrpSpPr/>
        <p:nvPr/>
      </p:nvGrpSpPr>
      <p:grpSpPr>
        <a:xfrm>
          <a:off x="0" y="0"/>
          <a:ext cx="0" cy="0"/>
          <a:chOff x="0" y="0"/>
          <a:chExt cx="0" cy="0"/>
        </a:xfrm>
      </p:grpSpPr>
      <p:sp>
        <p:nvSpPr>
          <p:cNvPr id="11" name="テキスト プレースホルダー 2"/>
          <p:cNvSpPr>
            <a:spLocks noGrp="1"/>
          </p:cNvSpPr>
          <p:nvPr>
            <p:ph type="body" sz="quarter" idx="23" hasCustomPrompt="1"/>
          </p:nvPr>
        </p:nvSpPr>
        <p:spPr>
          <a:xfrm>
            <a:off x="742589" y="171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2" name="テキスト プレースホルダー 2"/>
          <p:cNvSpPr>
            <a:spLocks noGrp="1"/>
          </p:cNvSpPr>
          <p:nvPr>
            <p:ph type="body" sz="quarter" idx="24" hasCustomPrompt="1"/>
          </p:nvPr>
        </p:nvSpPr>
        <p:spPr>
          <a:xfrm>
            <a:off x="742589" y="342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3" name="テキスト プレースホルダー 2"/>
          <p:cNvSpPr>
            <a:spLocks noGrp="1"/>
          </p:cNvSpPr>
          <p:nvPr>
            <p:ph type="body" sz="quarter" idx="25" hasCustomPrompt="1"/>
          </p:nvPr>
        </p:nvSpPr>
        <p:spPr>
          <a:xfrm>
            <a:off x="742589" y="5139000"/>
            <a:ext cx="10661723" cy="949547"/>
          </a:xfrm>
          <a:prstGeom prst="rect">
            <a:avLst/>
          </a:prstGeom>
        </p:spPr>
        <p:txBody>
          <a:bodyPr lIns="0" tIns="0" rIns="0" bIns="0"/>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400"/>
            </a:lvl1pPr>
            <a:lvl2pPr>
              <a:lnSpc>
                <a:spcPct val="120000"/>
              </a:lnSpc>
              <a:spcBef>
                <a:spcPts val="300"/>
              </a:spcBef>
              <a:defRPr sz="1100"/>
            </a:lvl2pPr>
            <a:lvl3pPr>
              <a:lnSpc>
                <a:spcPct val="120000"/>
              </a:lnSpc>
              <a:spcBef>
                <a:spcPts val="300"/>
              </a:spcBef>
              <a:defRPr sz="1050"/>
            </a:lvl3pPr>
            <a:lvl4pPr>
              <a:lnSpc>
                <a:spcPct val="120000"/>
              </a:lnSpc>
              <a:spcBef>
                <a:spcPts val="300"/>
              </a:spcBef>
              <a:defRPr sz="1000"/>
            </a:lvl4pPr>
            <a:lvl5pPr>
              <a:lnSpc>
                <a:spcPct val="120000"/>
              </a:lnSpc>
              <a:spcBef>
                <a:spcPts val="300"/>
              </a:spcBef>
              <a:defRPr sz="1000"/>
            </a:lvl5pPr>
          </a:lstStyle>
          <a:p>
            <a: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a:pPr>
            <a:r>
              <a:rPr kumimoji="1" lang="ja-JP" altLang="en-US"/>
              <a:t>ここには説明テキストが入ります。</a:t>
            </a:r>
          </a:p>
        </p:txBody>
      </p:sp>
      <p:sp>
        <p:nvSpPr>
          <p:cNvPr id="15"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7" name="テキスト プレースホルダー 3"/>
          <p:cNvSpPr>
            <a:spLocks noGrp="1"/>
          </p:cNvSpPr>
          <p:nvPr>
            <p:ph type="body" sz="quarter" idx="14"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6" name="テキスト プレースホルダー 3"/>
          <p:cNvSpPr>
            <a:spLocks noGrp="1"/>
          </p:cNvSpPr>
          <p:nvPr>
            <p:ph type="body" sz="quarter" idx="17" hasCustomPrompt="1"/>
          </p:nvPr>
        </p:nvSpPr>
        <p:spPr>
          <a:xfrm>
            <a:off x="742600" y="1270159"/>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
        <p:nvSpPr>
          <p:cNvPr id="26" name="タイトル 1"/>
          <p:cNvSpPr>
            <a:spLocks noGrp="1"/>
          </p:cNvSpPr>
          <p:nvPr>
            <p:ph type="title" hasCustomPrompt="1"/>
          </p:nvPr>
        </p:nvSpPr>
        <p:spPr>
          <a:xfrm>
            <a:off x="742600" y="549001"/>
            <a:ext cx="10661712"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27" name="テキスト プレースホルダー 3"/>
          <p:cNvSpPr>
            <a:spLocks noGrp="1"/>
          </p:cNvSpPr>
          <p:nvPr>
            <p:ph type="body" sz="quarter" idx="19" hasCustomPrompt="1"/>
          </p:nvPr>
        </p:nvSpPr>
        <p:spPr>
          <a:xfrm>
            <a:off x="742600" y="2980160"/>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
        <p:nvSpPr>
          <p:cNvPr id="29" name="テキスト プレースホルダー 3"/>
          <p:cNvSpPr>
            <a:spLocks noGrp="1"/>
          </p:cNvSpPr>
          <p:nvPr>
            <p:ph type="body" sz="quarter" idx="21" hasCustomPrompt="1"/>
          </p:nvPr>
        </p:nvSpPr>
        <p:spPr>
          <a:xfrm>
            <a:off x="742600" y="4690159"/>
            <a:ext cx="10661391" cy="405000"/>
          </a:xfrm>
          <a:prstGeom prst="rect">
            <a:avLst/>
          </a:prstGeom>
        </p:spPr>
        <p:txBody>
          <a:bodyPr lIns="0" tIns="0" rIns="0" bIns="0" anchor="t"/>
          <a:lstStyle>
            <a:lvl1pPr marL="0" indent="0">
              <a:lnSpc>
                <a:spcPct val="100000"/>
              </a:lnSpc>
              <a:spcBef>
                <a:spcPts val="0"/>
              </a:spcBef>
              <a:buFont typeface="Arial" panose="020B0604020202020204" pitchFamily="34" charset="0"/>
              <a:buNone/>
              <a:defRPr sz="2000" b="1"/>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ここには伝えたいメッセージが入ります。</a:t>
            </a:r>
            <a:endParaRPr kumimoji="1" lang="en-US" altLang="ja-JP"/>
          </a:p>
        </p:txBody>
      </p:sp>
    </p:spTree>
    <p:extLst>
      <p:ext uri="{BB962C8B-B14F-4D97-AF65-F5344CB8AC3E}">
        <p14:creationId xmlns:p14="http://schemas.microsoft.com/office/powerpoint/2010/main" val="3193282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己紹介(1)">
    <p:spTree>
      <p:nvGrpSpPr>
        <p:cNvPr id="1" name=""/>
        <p:cNvGrpSpPr/>
        <p:nvPr/>
      </p:nvGrpSpPr>
      <p:grpSpPr>
        <a:xfrm>
          <a:off x="0" y="0"/>
          <a:ext cx="0" cy="0"/>
          <a:chOff x="0" y="0"/>
          <a:chExt cx="0" cy="0"/>
        </a:xfrm>
      </p:grpSpPr>
      <p:sp>
        <p:nvSpPr>
          <p:cNvPr id="7" name="図プレースホルダー 6"/>
          <p:cNvSpPr>
            <a:spLocks noGrp="1"/>
          </p:cNvSpPr>
          <p:nvPr>
            <p:ph type="pic" sz="quarter" idx="17" hasCustomPrompt="1"/>
          </p:nvPr>
        </p:nvSpPr>
        <p:spPr>
          <a:xfrm>
            <a:off x="1506000" y="1691662"/>
            <a:ext cx="3456602" cy="347467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2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タイトル 1"/>
          <p:cNvSpPr>
            <a:spLocks noGrp="1"/>
          </p:cNvSpPr>
          <p:nvPr>
            <p:ph type="title" hasCustomPrompt="1"/>
          </p:nvPr>
        </p:nvSpPr>
        <p:spPr>
          <a:xfrm>
            <a:off x="742600" y="549001"/>
            <a:ext cx="10661712" cy="315000"/>
          </a:xfrm>
          <a:prstGeom prst="rect">
            <a:avLst/>
          </a:prstGeom>
        </p:spPr>
        <p:txBody>
          <a:bodyPr lIns="0" tIns="0" rIns="0" bIns="0"/>
          <a:lstStyle>
            <a:lvl1pPr>
              <a:lnSpc>
                <a:spcPct val="100000"/>
              </a:lnSpc>
              <a:defRPr sz="1400" baseline="0"/>
            </a:lvl1pPr>
          </a:lstStyle>
          <a:p>
            <a:r>
              <a:rPr kumimoji="1" lang="ja-JP" altLang="en-US"/>
              <a:t>登壇者</a:t>
            </a:r>
          </a:p>
        </p:txBody>
      </p:sp>
      <p:sp>
        <p:nvSpPr>
          <p:cNvPr id="10" name="テキスト プレースホルダー 2"/>
          <p:cNvSpPr>
            <a:spLocks noGrp="1"/>
          </p:cNvSpPr>
          <p:nvPr>
            <p:ph type="body" sz="quarter" idx="45" hasCustomPrompt="1"/>
          </p:nvPr>
        </p:nvSpPr>
        <p:spPr>
          <a:xfrm>
            <a:off x="5376002" y="2715118"/>
            <a:ext cx="5760312" cy="2874963"/>
          </a:xfrm>
          <a:prstGeom prst="rect">
            <a:avLst/>
          </a:prstGeom>
        </p:spPr>
        <p:txBody>
          <a:bodyPr lIns="0" tIns="0" rIns="0" bIns="0"/>
          <a:lstStyle>
            <a:lvl1pPr marL="0" indent="0">
              <a:lnSpc>
                <a:spcPct val="130000"/>
              </a:lnSpc>
              <a:spcBef>
                <a:spcPts val="0"/>
              </a:spcBef>
              <a:buNone/>
              <a:defRPr sz="1600"/>
            </a:lvl1pPr>
            <a:lvl2pPr>
              <a:lnSpc>
                <a:spcPct val="120000"/>
              </a:lnSpc>
              <a:spcBef>
                <a:spcPts val="0"/>
              </a:spcBef>
              <a:defRPr sz="1400"/>
            </a:lvl2pPr>
            <a:lvl3pPr>
              <a:lnSpc>
                <a:spcPct val="120000"/>
              </a:lnSpc>
              <a:spcBef>
                <a:spcPts val="0"/>
              </a:spcBef>
              <a:defRPr sz="1200"/>
            </a:lvl3pPr>
            <a:lvl4pPr>
              <a:lnSpc>
                <a:spcPct val="120000"/>
              </a:lnSpc>
              <a:spcBef>
                <a:spcPts val="0"/>
              </a:spcBef>
              <a:defRPr sz="1100"/>
            </a:lvl4pPr>
            <a:lvl5pPr>
              <a:lnSpc>
                <a:spcPct val="120000"/>
              </a:lnSpc>
              <a:spcBef>
                <a:spcPts val="0"/>
              </a:spcBef>
              <a:defRPr sz="1100"/>
            </a:lvl5pPr>
          </a:lstStyle>
          <a:p>
            <a:pPr lvl="0"/>
            <a:r>
              <a:rPr kumimoji="1" lang="ja-JP" altLang="en-US"/>
              <a:t>ここには経歴や所属など説明・紹介文が入ります。</a:t>
            </a:r>
          </a:p>
        </p:txBody>
      </p:sp>
      <p:sp>
        <p:nvSpPr>
          <p:cNvPr id="13" name="テキスト プレースホルダー 4"/>
          <p:cNvSpPr>
            <a:spLocks noGrp="1"/>
          </p:cNvSpPr>
          <p:nvPr>
            <p:ph type="body" sz="quarter" idx="46" hasCustomPrompt="1"/>
          </p:nvPr>
        </p:nvSpPr>
        <p:spPr>
          <a:xfrm>
            <a:off x="5376001" y="1691662"/>
            <a:ext cx="5759998" cy="391352"/>
          </a:xfrm>
          <a:prstGeom prst="rect">
            <a:avLst/>
          </a:prstGeom>
        </p:spPr>
        <p:txBody>
          <a:bodyPr lIns="0" tIns="0" bIns="0"/>
          <a:lstStyle>
            <a:lvl1pPr marL="0" indent="0" algn="l">
              <a:lnSpc>
                <a:spcPct val="120000"/>
              </a:lnSpc>
              <a:spcBef>
                <a:spcPts val="0"/>
              </a:spcBef>
              <a:buNone/>
              <a:defRPr sz="22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14" name="テキスト プレースホルダー 4"/>
          <p:cNvSpPr>
            <a:spLocks noGrp="1"/>
          </p:cNvSpPr>
          <p:nvPr>
            <p:ph type="body" sz="quarter" idx="47" hasCustomPrompt="1"/>
          </p:nvPr>
        </p:nvSpPr>
        <p:spPr>
          <a:xfrm>
            <a:off x="5376001" y="2141662"/>
            <a:ext cx="5759998" cy="270001"/>
          </a:xfrm>
          <a:prstGeom prst="rect">
            <a:avLst/>
          </a:prstGeom>
        </p:spPr>
        <p:txBody>
          <a:bodyPr lIns="0" tIns="0" bIns="0"/>
          <a:lstStyle>
            <a:lvl1pPr marL="0" indent="0" algn="l">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Tree>
    <p:extLst>
      <p:ext uri="{BB962C8B-B14F-4D97-AF65-F5344CB8AC3E}">
        <p14:creationId xmlns:p14="http://schemas.microsoft.com/office/powerpoint/2010/main" val="294349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己紹介(2)">
    <p:spTree>
      <p:nvGrpSpPr>
        <p:cNvPr id="1" name=""/>
        <p:cNvGrpSpPr/>
        <p:nvPr/>
      </p:nvGrpSpPr>
      <p:grpSpPr>
        <a:xfrm>
          <a:off x="0" y="0"/>
          <a:ext cx="0" cy="0"/>
          <a:chOff x="0" y="0"/>
          <a:chExt cx="0" cy="0"/>
        </a:xfrm>
      </p:grpSpPr>
      <p:sp>
        <p:nvSpPr>
          <p:cNvPr id="32" name="テキスト プレースホルダー 3"/>
          <p:cNvSpPr>
            <a:spLocks noGrp="1"/>
          </p:cNvSpPr>
          <p:nvPr>
            <p:ph type="body" sz="quarter" idx="33" hasCustomPrompt="1"/>
          </p:nvPr>
        </p:nvSpPr>
        <p:spPr>
          <a:xfrm>
            <a:off x="1113769" y="4885188"/>
            <a:ext cx="2595178" cy="1288811"/>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8" name="テキスト プレースホルダー 3"/>
          <p:cNvSpPr>
            <a:spLocks noGrp="1"/>
          </p:cNvSpPr>
          <p:nvPr>
            <p:ph type="body" sz="quarter" idx="42" hasCustomPrompt="1"/>
          </p:nvPr>
        </p:nvSpPr>
        <p:spPr>
          <a:xfrm>
            <a:off x="4799320" y="4885189"/>
            <a:ext cx="2595178" cy="1288810"/>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1" name="テキスト プレースホルダー 3"/>
          <p:cNvSpPr>
            <a:spLocks noGrp="1"/>
          </p:cNvSpPr>
          <p:nvPr>
            <p:ph type="body" sz="quarter" idx="45" hasCustomPrompt="1"/>
          </p:nvPr>
        </p:nvSpPr>
        <p:spPr>
          <a:xfrm>
            <a:off x="8484871" y="4885189"/>
            <a:ext cx="2595178" cy="1288810"/>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5" name="図プレースホルダー 6"/>
          <p:cNvSpPr>
            <a:spLocks noGrp="1"/>
          </p:cNvSpPr>
          <p:nvPr>
            <p:ph type="pic" sz="quarter" idx="35" hasCustomPrompt="1"/>
          </p:nvPr>
        </p:nvSpPr>
        <p:spPr>
          <a:xfrm>
            <a:off x="4797503" y="1294880"/>
            <a:ext cx="2596994"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4" name="図プレースホルダー 6"/>
          <p:cNvSpPr>
            <a:spLocks noGrp="1"/>
          </p:cNvSpPr>
          <p:nvPr>
            <p:ph type="pic" sz="quarter" idx="34" hasCustomPrompt="1"/>
          </p:nvPr>
        </p:nvSpPr>
        <p:spPr>
          <a:xfrm>
            <a:off x="8483053" y="1294880"/>
            <a:ext cx="2596994"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7" name="図プレースホルダー 6"/>
          <p:cNvSpPr>
            <a:spLocks noGrp="1"/>
          </p:cNvSpPr>
          <p:nvPr>
            <p:ph type="pic" sz="quarter" idx="17" hasCustomPrompt="1"/>
          </p:nvPr>
        </p:nvSpPr>
        <p:spPr>
          <a:xfrm>
            <a:off x="1111952" y="1294880"/>
            <a:ext cx="2596995" cy="2610573"/>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5" name="テキスト プレースホルダー 4"/>
          <p:cNvSpPr>
            <a:spLocks noGrp="1"/>
          </p:cNvSpPr>
          <p:nvPr>
            <p:ph type="body" sz="quarter" idx="10" hasCustomPrompt="1"/>
          </p:nvPr>
        </p:nvSpPr>
        <p:spPr>
          <a:xfrm>
            <a:off x="1111952"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26" name="テキスト プレースホルダー 4"/>
          <p:cNvSpPr>
            <a:spLocks noGrp="1"/>
          </p:cNvSpPr>
          <p:nvPr>
            <p:ph type="body" sz="quarter" idx="26" hasCustomPrompt="1"/>
          </p:nvPr>
        </p:nvSpPr>
        <p:spPr>
          <a:xfrm>
            <a:off x="1111952"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2" name="スライド番号プレースホルダー 5"/>
          <p:cNvSpPr>
            <a:spLocks noGrp="1"/>
          </p:cNvSpPr>
          <p:nvPr>
            <p:ph type="sldNum" sz="quarter" idx="4"/>
          </p:nvPr>
        </p:nvSpPr>
        <p:spPr>
          <a:xfrm>
            <a:off x="11404314"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18" name="タイトル 1"/>
          <p:cNvSpPr>
            <a:spLocks noGrp="1"/>
          </p:cNvSpPr>
          <p:nvPr>
            <p:ph type="title" hasCustomPrompt="1"/>
          </p:nvPr>
        </p:nvSpPr>
        <p:spPr>
          <a:xfrm>
            <a:off x="742600" y="549001"/>
            <a:ext cx="10393400" cy="315000"/>
          </a:xfrm>
          <a:prstGeom prst="rect">
            <a:avLst/>
          </a:prstGeom>
        </p:spPr>
        <p:txBody>
          <a:bodyPr lIns="0" tIns="0" rIns="0" bIns="0"/>
          <a:lstStyle>
            <a:lvl1pPr>
              <a:lnSpc>
                <a:spcPct val="100000"/>
              </a:lnSpc>
              <a:defRPr sz="1400" baseline="0"/>
            </a:lvl1pPr>
          </a:lstStyle>
          <a:p>
            <a:r>
              <a:rPr kumimoji="1" lang="ja-JP" altLang="en-US"/>
              <a:t>登壇者</a:t>
            </a:r>
          </a:p>
        </p:txBody>
      </p:sp>
      <p:sp>
        <p:nvSpPr>
          <p:cNvPr id="39" name="テキスト プレースホルダー 4"/>
          <p:cNvSpPr>
            <a:spLocks noGrp="1"/>
          </p:cNvSpPr>
          <p:nvPr>
            <p:ph type="body" sz="quarter" idx="43" hasCustomPrompt="1"/>
          </p:nvPr>
        </p:nvSpPr>
        <p:spPr>
          <a:xfrm>
            <a:off x="4797502"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0" name="テキスト プレースホルダー 4"/>
          <p:cNvSpPr>
            <a:spLocks noGrp="1"/>
          </p:cNvSpPr>
          <p:nvPr>
            <p:ph type="body" sz="quarter" idx="44" hasCustomPrompt="1"/>
          </p:nvPr>
        </p:nvSpPr>
        <p:spPr>
          <a:xfrm>
            <a:off x="4797502"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2" name="テキスト プレースホルダー 4"/>
          <p:cNvSpPr>
            <a:spLocks noGrp="1"/>
          </p:cNvSpPr>
          <p:nvPr>
            <p:ph type="body" sz="quarter" idx="46" hasCustomPrompt="1"/>
          </p:nvPr>
        </p:nvSpPr>
        <p:spPr>
          <a:xfrm>
            <a:off x="8483053" y="4148999"/>
            <a:ext cx="2596995" cy="315001"/>
          </a:xfrm>
          <a:prstGeom prst="rect">
            <a:avLst/>
          </a:prstGeom>
        </p:spPr>
        <p:txBody>
          <a:bodyPr lIns="0" tIns="0" rIns="0" bIns="0"/>
          <a:lstStyle>
            <a:lvl1pPr marL="0" indent="0" algn="ctr">
              <a:lnSpc>
                <a:spcPct val="120000"/>
              </a:lnSpc>
              <a:spcBef>
                <a:spcPts val="0"/>
              </a:spcBef>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3" name="テキスト プレースホルダー 4"/>
          <p:cNvSpPr>
            <a:spLocks noGrp="1"/>
          </p:cNvSpPr>
          <p:nvPr>
            <p:ph type="body" sz="quarter" idx="47" hasCustomPrompt="1"/>
          </p:nvPr>
        </p:nvSpPr>
        <p:spPr>
          <a:xfrm>
            <a:off x="8483053" y="4508998"/>
            <a:ext cx="2596995"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Tree>
    <p:extLst>
      <p:ext uri="{BB962C8B-B14F-4D97-AF65-F5344CB8AC3E}">
        <p14:creationId xmlns:p14="http://schemas.microsoft.com/office/powerpoint/2010/main" val="3747390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己紹介(4)">
    <p:spTree>
      <p:nvGrpSpPr>
        <p:cNvPr id="1" name=""/>
        <p:cNvGrpSpPr/>
        <p:nvPr/>
      </p:nvGrpSpPr>
      <p:grpSpPr>
        <a:xfrm>
          <a:off x="0" y="0"/>
          <a:ext cx="0" cy="0"/>
          <a:chOff x="0" y="0"/>
          <a:chExt cx="0" cy="0"/>
        </a:xfrm>
      </p:grpSpPr>
      <p:sp>
        <p:nvSpPr>
          <p:cNvPr id="32" name="テキスト プレースホルダー 3"/>
          <p:cNvSpPr>
            <a:spLocks noGrp="1"/>
          </p:cNvSpPr>
          <p:nvPr>
            <p:ph type="body" sz="quarter" idx="33" hasCustomPrompt="1"/>
          </p:nvPr>
        </p:nvSpPr>
        <p:spPr>
          <a:xfrm>
            <a:off x="742818"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28" name="テキスト プレースホルダー 3"/>
          <p:cNvSpPr>
            <a:spLocks noGrp="1"/>
          </p:cNvSpPr>
          <p:nvPr>
            <p:ph type="body" sz="quarter" idx="43" hasCustomPrompt="1"/>
          </p:nvPr>
        </p:nvSpPr>
        <p:spPr>
          <a:xfrm>
            <a:off x="3567154"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2" name="テキスト プレースホルダー 3"/>
          <p:cNvSpPr>
            <a:spLocks noGrp="1"/>
          </p:cNvSpPr>
          <p:nvPr>
            <p:ph type="body" sz="quarter" idx="46" hasCustomPrompt="1"/>
          </p:nvPr>
        </p:nvSpPr>
        <p:spPr>
          <a:xfrm>
            <a:off x="6391486"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45" name="テキスト プレースホルダー 3"/>
          <p:cNvSpPr>
            <a:spLocks noGrp="1"/>
          </p:cNvSpPr>
          <p:nvPr>
            <p:ph type="body" sz="quarter" idx="49" hasCustomPrompt="1"/>
          </p:nvPr>
        </p:nvSpPr>
        <p:spPr>
          <a:xfrm>
            <a:off x="9214368" y="4837736"/>
            <a:ext cx="2235432" cy="1381264"/>
          </a:xfrm>
          <a:prstGeom prst="rect">
            <a:avLst/>
          </a:prstGeom>
        </p:spPr>
        <p:txBody>
          <a:bodyPr lIns="0" tIns="0" rIns="0"/>
          <a:lstStyle>
            <a:lvl1pPr marL="0" indent="0">
              <a:lnSpc>
                <a:spcPct val="130000"/>
              </a:lnSpc>
              <a:spcBef>
                <a:spcPts val="0"/>
              </a:spcBef>
              <a:buNone/>
              <a:defRPr sz="1400"/>
            </a:lvl1pPr>
            <a:lvl2pPr marL="540000" indent="-252000">
              <a:lnSpc>
                <a:spcPct val="120000"/>
              </a:lnSpc>
              <a:defRPr sz="1400"/>
            </a:lvl2pPr>
            <a:lvl3pPr marL="792000" indent="-252000">
              <a:lnSpc>
                <a:spcPct val="120000"/>
              </a:lnSpc>
              <a:defRPr sz="1400"/>
            </a:lvl3pPr>
            <a:lvl4pPr>
              <a:lnSpc>
                <a:spcPct val="120000"/>
              </a:lnSpc>
              <a:defRPr sz="1400"/>
            </a:lvl4pPr>
            <a:lvl5pPr>
              <a:lnSpc>
                <a:spcPct val="120000"/>
              </a:lnSpc>
              <a:defRPr sz="1400"/>
            </a:lvl5pPr>
          </a:lstStyle>
          <a:p>
            <a:pPr lvl="0"/>
            <a:r>
              <a:rPr kumimoji="1" lang="ja-JP" altLang="en-US"/>
              <a:t>ここには経歴や所属など説明・紹介文が入ります。</a:t>
            </a:r>
            <a:endParaRPr kumimoji="1" lang="en-US" altLang="ja-JP"/>
          </a:p>
        </p:txBody>
      </p:sp>
      <p:sp>
        <p:nvSpPr>
          <p:cNvPr id="35" name="図プレースホルダー 6"/>
          <p:cNvSpPr>
            <a:spLocks noGrp="1"/>
          </p:cNvSpPr>
          <p:nvPr>
            <p:ph type="pic" sz="quarter" idx="35" hasCustomPrompt="1"/>
          </p:nvPr>
        </p:nvSpPr>
        <p:spPr>
          <a:xfrm>
            <a:off x="3565336"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4" name="図プレースホルダー 6"/>
          <p:cNvSpPr>
            <a:spLocks noGrp="1"/>
          </p:cNvSpPr>
          <p:nvPr>
            <p:ph type="pic" sz="quarter" idx="34" hasCustomPrompt="1"/>
          </p:nvPr>
        </p:nvSpPr>
        <p:spPr>
          <a:xfrm>
            <a:off x="9214005"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7" name="図プレースホルダー 6"/>
          <p:cNvSpPr>
            <a:spLocks noGrp="1"/>
          </p:cNvSpPr>
          <p:nvPr>
            <p:ph type="pic" sz="quarter" idx="17" hasCustomPrompt="1"/>
          </p:nvPr>
        </p:nvSpPr>
        <p:spPr>
          <a:xfrm>
            <a:off x="741001" y="1294881"/>
            <a:ext cx="2236996"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5" name="テキスト プレースホルダー 4"/>
          <p:cNvSpPr>
            <a:spLocks noGrp="1"/>
          </p:cNvSpPr>
          <p:nvPr>
            <p:ph type="body" sz="quarter" idx="10" hasCustomPrompt="1"/>
          </p:nvPr>
        </p:nvSpPr>
        <p:spPr>
          <a:xfrm>
            <a:off x="741000"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26" name="テキスト プレースホルダー 4"/>
          <p:cNvSpPr>
            <a:spLocks noGrp="1"/>
          </p:cNvSpPr>
          <p:nvPr>
            <p:ph type="body" sz="quarter" idx="26" hasCustomPrompt="1"/>
          </p:nvPr>
        </p:nvSpPr>
        <p:spPr>
          <a:xfrm>
            <a:off x="741000"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2" name="スライド番号プレースホルダー 5"/>
          <p:cNvSpPr>
            <a:spLocks noGrp="1"/>
          </p:cNvSpPr>
          <p:nvPr>
            <p:ph type="sldNum" sz="quarter" idx="4"/>
          </p:nvPr>
        </p:nvSpPr>
        <p:spPr>
          <a:xfrm>
            <a:off x="11404800"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9" name="テキスト プレースホルダー 3"/>
          <p:cNvSpPr>
            <a:spLocks noGrp="1"/>
          </p:cNvSpPr>
          <p:nvPr>
            <p:ph type="body" sz="quarter" idx="31" hasCustomPrompt="1"/>
          </p:nvPr>
        </p:nvSpPr>
        <p:spPr>
          <a:xfrm>
            <a:off x="1066801" y="6367463"/>
            <a:ext cx="10294200"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27" name="図プレースホルダー 6"/>
          <p:cNvSpPr>
            <a:spLocks noGrp="1"/>
          </p:cNvSpPr>
          <p:nvPr>
            <p:ph type="pic" sz="quarter" idx="42" hasCustomPrompt="1"/>
          </p:nvPr>
        </p:nvSpPr>
        <p:spPr>
          <a:xfrm>
            <a:off x="6389670" y="1294881"/>
            <a:ext cx="2236995" cy="2248692"/>
          </a:xfrm>
          <a:prstGeom prst="ellipse">
            <a:avLst/>
          </a:prstGeom>
          <a:solidFill>
            <a:schemeClr val="accent4"/>
          </a:solidFill>
        </p:spPr>
        <p:txBody>
          <a:bodyPr anchor="ctr"/>
          <a:lstStyle>
            <a:lvl1pPr marL="0" indent="0" algn="ctr">
              <a:buNone/>
              <a:defRPr sz="2800"/>
            </a:lvl1pPr>
          </a:lstStyle>
          <a:p>
            <a:r>
              <a:rPr kumimoji="1" lang="ja-JP" altLang="en-US"/>
              <a:t>顔写真</a:t>
            </a:r>
          </a:p>
        </p:txBody>
      </p:sp>
      <p:sp>
        <p:nvSpPr>
          <p:cNvPr id="30" name="テキスト プレースホルダー 4"/>
          <p:cNvSpPr>
            <a:spLocks noGrp="1"/>
          </p:cNvSpPr>
          <p:nvPr>
            <p:ph type="body" sz="quarter" idx="44" hasCustomPrompt="1"/>
          </p:nvPr>
        </p:nvSpPr>
        <p:spPr>
          <a:xfrm>
            <a:off x="3565336"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33" name="テキスト プレースホルダー 4"/>
          <p:cNvSpPr>
            <a:spLocks noGrp="1"/>
          </p:cNvSpPr>
          <p:nvPr>
            <p:ph type="body" sz="quarter" idx="45" hasCustomPrompt="1"/>
          </p:nvPr>
        </p:nvSpPr>
        <p:spPr>
          <a:xfrm>
            <a:off x="3565336"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3" name="テキスト プレースホルダー 4"/>
          <p:cNvSpPr>
            <a:spLocks noGrp="1"/>
          </p:cNvSpPr>
          <p:nvPr>
            <p:ph type="body" sz="quarter" idx="47" hasCustomPrompt="1"/>
          </p:nvPr>
        </p:nvSpPr>
        <p:spPr>
          <a:xfrm>
            <a:off x="6389668"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4" name="テキスト プレースホルダー 4"/>
          <p:cNvSpPr>
            <a:spLocks noGrp="1"/>
          </p:cNvSpPr>
          <p:nvPr>
            <p:ph type="body" sz="quarter" idx="48" hasCustomPrompt="1"/>
          </p:nvPr>
        </p:nvSpPr>
        <p:spPr>
          <a:xfrm>
            <a:off x="6389668"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46" name="テキスト プレースホルダー 4"/>
          <p:cNvSpPr>
            <a:spLocks noGrp="1"/>
          </p:cNvSpPr>
          <p:nvPr>
            <p:ph type="body" sz="quarter" idx="50" hasCustomPrompt="1"/>
          </p:nvPr>
        </p:nvSpPr>
        <p:spPr>
          <a:xfrm>
            <a:off x="9212550" y="4148999"/>
            <a:ext cx="2236997" cy="315001"/>
          </a:xfrm>
          <a:prstGeom prst="rect">
            <a:avLst/>
          </a:prstGeom>
        </p:spPr>
        <p:txBody>
          <a:bodyPr lIns="0" tIns="0" rIns="0" bIns="0"/>
          <a:lstStyle>
            <a:lvl1pPr marL="0" indent="0" algn="ctr">
              <a:lnSpc>
                <a:spcPct val="120000"/>
              </a:lnSpc>
              <a:buNone/>
              <a:defRPr sz="1800" b="1">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ja-JP" altLang="en-US"/>
              <a:t>名前</a:t>
            </a:r>
          </a:p>
        </p:txBody>
      </p:sp>
      <p:sp>
        <p:nvSpPr>
          <p:cNvPr id="47" name="テキスト プレースホルダー 4"/>
          <p:cNvSpPr>
            <a:spLocks noGrp="1"/>
          </p:cNvSpPr>
          <p:nvPr>
            <p:ph type="body" sz="quarter" idx="51" hasCustomPrompt="1"/>
          </p:nvPr>
        </p:nvSpPr>
        <p:spPr>
          <a:xfrm>
            <a:off x="9212550" y="4508998"/>
            <a:ext cx="2236997" cy="270001"/>
          </a:xfrm>
          <a:prstGeom prst="rect">
            <a:avLst/>
          </a:prstGeom>
        </p:spPr>
        <p:txBody>
          <a:bodyPr lIns="0" tIns="0" rIns="0" bIns="0"/>
          <a:lstStyle>
            <a:lvl1pPr marL="0" indent="0" algn="ctr">
              <a:lnSpc>
                <a:spcPct val="120000"/>
              </a:lnSpc>
              <a:spcBef>
                <a:spcPts val="0"/>
              </a:spcBef>
              <a:buNone/>
              <a:defRPr sz="12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kumimoji="1" lang="en-US" altLang="ja-JP"/>
              <a:t>Name / </a:t>
            </a:r>
            <a:r>
              <a:rPr kumimoji="1" lang="ja-JP" altLang="en-US"/>
              <a:t>ナマエ</a:t>
            </a:r>
          </a:p>
        </p:txBody>
      </p:sp>
      <p:sp>
        <p:nvSpPr>
          <p:cNvPr id="21" name="タイトル 1"/>
          <p:cNvSpPr>
            <a:spLocks noGrp="1"/>
          </p:cNvSpPr>
          <p:nvPr>
            <p:ph type="title" hasCustomPrompt="1"/>
          </p:nvPr>
        </p:nvSpPr>
        <p:spPr>
          <a:xfrm>
            <a:off x="742600" y="549001"/>
            <a:ext cx="10393400" cy="315000"/>
          </a:xfrm>
          <a:prstGeom prst="rect">
            <a:avLst/>
          </a:prstGeom>
        </p:spPr>
        <p:txBody>
          <a:bodyPr lIns="0" tIns="0" rIns="0" bIns="0"/>
          <a:lstStyle>
            <a:lvl1pPr>
              <a:lnSpc>
                <a:spcPct val="100000"/>
              </a:lnSpc>
              <a:defRPr sz="1400" baseline="0"/>
            </a:lvl1pPr>
          </a:lstStyle>
          <a:p>
            <a:r>
              <a:rPr kumimoji="1" lang="ja-JP" altLang="en-US"/>
              <a:t>登壇者</a:t>
            </a:r>
          </a:p>
        </p:txBody>
      </p:sp>
    </p:spTree>
    <p:extLst>
      <p:ext uri="{BB962C8B-B14F-4D97-AF65-F5344CB8AC3E}">
        <p14:creationId xmlns:p14="http://schemas.microsoft.com/office/powerpoint/2010/main" val="35773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表紙">
    <p:bg>
      <p:bgRef idx="1001">
        <a:schemeClr val="bg2"/>
      </p:bgRef>
    </p:bg>
    <p:spTree>
      <p:nvGrpSpPr>
        <p:cNvPr id="1" name=""/>
        <p:cNvGrpSpPr/>
        <p:nvPr/>
      </p:nvGrpSpPr>
      <p:grpSpPr>
        <a:xfrm>
          <a:off x="0" y="0"/>
          <a:ext cx="0" cy="0"/>
          <a:chOff x="0" y="0"/>
          <a:chExt cx="0" cy="0"/>
        </a:xfrm>
      </p:grpSpPr>
      <p:sp>
        <p:nvSpPr>
          <p:cNvPr id="8" name="スライド番号プレースホルダー 5"/>
          <p:cNvSpPr>
            <a:spLocks noGrp="1"/>
          </p:cNvSpPr>
          <p:nvPr>
            <p:ph type="sldNum" sz="quarter" idx="4"/>
          </p:nvPr>
        </p:nvSpPr>
        <p:spPr>
          <a:xfrm>
            <a:off x="11404311" y="6367301"/>
            <a:ext cx="451139"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2" name="タイトル 1"/>
          <p:cNvSpPr>
            <a:spLocks noGrp="1"/>
          </p:cNvSpPr>
          <p:nvPr>
            <p:ph type="ctrTitle" hasCustomPrompt="1"/>
          </p:nvPr>
        </p:nvSpPr>
        <p:spPr>
          <a:xfrm>
            <a:off x="1416000" y="1989000"/>
            <a:ext cx="9720000" cy="1440000"/>
          </a:xfrm>
          <a:prstGeom prst="rect">
            <a:avLst/>
          </a:prstGeom>
        </p:spPr>
        <p:txBody>
          <a:bodyPr lIns="0" tIns="0" rIns="0" bIns="0" anchor="t"/>
          <a:lstStyle>
            <a:lvl1pPr algn="l">
              <a:lnSpc>
                <a:spcPct val="130000"/>
              </a:lnSpc>
              <a:spcAft>
                <a:spcPts val="600"/>
              </a:spcAft>
              <a:defRPr sz="3200" b="1"/>
            </a:lvl1pPr>
          </a:lstStyle>
          <a:p>
            <a:r>
              <a:rPr kumimoji="1" lang="ja-JP" altLang="en-US"/>
              <a:t>セクションタイトル</a:t>
            </a:r>
            <a:br>
              <a:rPr kumimoji="1" lang="en-SG" altLang="ja-JP"/>
            </a:br>
            <a:r>
              <a:rPr kumimoji="1" lang="ja-JP" altLang="en-US"/>
              <a:t>セクションタイトル</a:t>
            </a:r>
          </a:p>
        </p:txBody>
      </p:sp>
    </p:spTree>
    <p:extLst>
      <p:ext uri="{BB962C8B-B14F-4D97-AF65-F5344CB8AC3E}">
        <p14:creationId xmlns:p14="http://schemas.microsoft.com/office/powerpoint/2010/main" val="198697515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158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15" name="タイトル 1"/>
          <p:cNvSpPr>
            <a:spLocks noGrp="1"/>
          </p:cNvSpPr>
          <p:nvPr>
            <p:ph type="title"/>
          </p:nvPr>
        </p:nvSpPr>
        <p:spPr bwMode="gray">
          <a:xfrm>
            <a:off x="150922" y="318832"/>
            <a:ext cx="3336170" cy="371064"/>
          </a:xfrm>
          <a:prstGeom prst="rect">
            <a:avLst/>
          </a:prstGeom>
        </p:spPr>
        <p:txBody>
          <a:bodyPr wrap="none">
            <a:spAutoFit/>
          </a:bodyPr>
          <a:lstStyle>
            <a:lvl1pPr>
              <a:defRPr sz="2000">
                <a:solidFill>
                  <a:schemeClr val="tx1"/>
                </a:solidFill>
                <a:latin typeface="+mj-ea"/>
                <a:ea typeface="+mj-ea"/>
              </a:defRPr>
            </a:lvl1pPr>
          </a:lstStyle>
          <a:p>
            <a:r>
              <a:rPr lang="ja-JP" altLang="en-US"/>
              <a:t>マスタ タイトルの書式設定</a:t>
            </a:r>
          </a:p>
        </p:txBody>
      </p:sp>
      <p:sp>
        <p:nvSpPr>
          <p:cNvPr id="17" name="スライド番号プレースホルダ 2"/>
          <p:cNvSpPr>
            <a:spLocks noGrp="1"/>
          </p:cNvSpPr>
          <p:nvPr>
            <p:ph type="sldNum" sz="quarter" idx="10"/>
          </p:nvPr>
        </p:nvSpPr>
        <p:spPr bwMode="gray">
          <a:xfrm>
            <a:off x="11472333" y="6545263"/>
            <a:ext cx="651934" cy="304800"/>
          </a:xfrm>
          <a:prstGeom prst="rect">
            <a:avLst/>
          </a:prstGeom>
        </p:spPr>
        <p:txBody>
          <a:bodyPr/>
          <a:lstStyle>
            <a:lvl1pPr algn="r">
              <a:defRPr sz="1400" smtClean="0">
                <a:solidFill>
                  <a:schemeClr val="tx1"/>
                </a:solidFill>
                <a:latin typeface="Arial" pitchFamily="34" charset="0"/>
                <a:cs typeface="Arial" pitchFamily="34" charset="0"/>
              </a:defRPr>
            </a:lvl1pPr>
          </a:lstStyle>
          <a:p>
            <a:pPr>
              <a:defRPr/>
            </a:pPr>
            <a:fld id="{B69A64E9-DEE1-40B5-88E8-A6C3DD001D0B}" type="slidenum">
              <a:rPr lang="en-US" altLang="ja-JP" smtClean="0"/>
              <a:pPr>
                <a:defRPr/>
              </a:pPr>
              <a:t>‹#›</a:t>
            </a:fld>
            <a:endParaRPr lang="en-US" altLang="ja-JP"/>
          </a:p>
        </p:txBody>
      </p:sp>
      <p:sp>
        <p:nvSpPr>
          <p:cNvPr id="12" name="正方形/長方形 11"/>
          <p:cNvSpPr>
            <a:spLocks noChangeArrowheads="1"/>
          </p:cNvSpPr>
          <p:nvPr/>
        </p:nvSpPr>
        <p:spPr bwMode="gray">
          <a:xfrm>
            <a:off x="1" y="739775"/>
            <a:ext cx="12192000" cy="43200"/>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sz="1800"/>
          </a:p>
        </p:txBody>
      </p:sp>
    </p:spTree>
    <p:extLst>
      <p:ext uri="{BB962C8B-B14F-4D97-AF65-F5344CB8AC3E}">
        <p14:creationId xmlns:p14="http://schemas.microsoft.com/office/powerpoint/2010/main" val="374945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9" hasCustomPrompt="1"/>
          </p:nvPr>
        </p:nvSpPr>
        <p:spPr>
          <a:xfrm>
            <a:off x="742588" y="1989000"/>
            <a:ext cx="10707205" cy="3959363"/>
          </a:xfrm>
          <a:prstGeom prst="rect">
            <a:avLst/>
          </a:prstGeom>
        </p:spPr>
        <p:txBody>
          <a:bodyPr lIns="0" tIns="0" rIns="0" bIns="0"/>
          <a:lstStyle>
            <a:lvl1pPr marL="0" indent="0">
              <a:lnSpc>
                <a:spcPct val="130000"/>
              </a:lnSpc>
              <a:spcBef>
                <a:spcPts val="0"/>
              </a:spcBef>
              <a:buNone/>
              <a:defRPr sz="2000"/>
            </a:lvl1pPr>
            <a:lvl2pPr>
              <a:lnSpc>
                <a:spcPct val="120000"/>
              </a:lnSpc>
              <a:spcBef>
                <a:spcPts val="300"/>
              </a:spcBef>
              <a:defRPr sz="1800"/>
            </a:lvl2pPr>
            <a:lvl3pPr>
              <a:lnSpc>
                <a:spcPct val="120000"/>
              </a:lnSpc>
              <a:spcBef>
                <a:spcPts val="300"/>
              </a:spcBef>
              <a:defRPr sz="1600"/>
            </a:lvl3pPr>
            <a:lvl4pPr>
              <a:lnSpc>
                <a:spcPct val="120000"/>
              </a:lnSpc>
              <a:spcBef>
                <a:spcPts val="300"/>
              </a:spcBef>
              <a:defRPr sz="1400"/>
            </a:lvl4pPr>
            <a:lvl5pPr>
              <a:lnSpc>
                <a:spcPct val="120000"/>
              </a:lnSpc>
              <a:spcBef>
                <a:spcPts val="300"/>
              </a:spcBef>
              <a:defRPr sz="1400"/>
            </a:lvl5pPr>
          </a:lstStyle>
          <a:p>
            <a:pPr lvl="0"/>
            <a:r>
              <a:rPr kumimoji="1" lang="ja-JP" altLang="en-US"/>
              <a:t>ここには説明テキストが入ります。</a:t>
            </a:r>
          </a:p>
        </p:txBody>
      </p:sp>
      <p:sp>
        <p:nvSpPr>
          <p:cNvPr id="12" name="スライド番号プレースホルダー 5"/>
          <p:cNvSpPr>
            <a:spLocks noGrp="1"/>
          </p:cNvSpPr>
          <p:nvPr>
            <p:ph type="sldNum" sz="quarter" idx="4"/>
          </p:nvPr>
        </p:nvSpPr>
        <p:spPr>
          <a:xfrm>
            <a:off x="11404311"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88" y="6367463"/>
            <a:ext cx="10618413" cy="365125"/>
          </a:xfrm>
          <a:prstGeom prst="rect">
            <a:avLst/>
          </a:prstGeom>
        </p:spPr>
        <p:txBody>
          <a:bodyPr lIns="0" rIns="9000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706871" cy="706698"/>
          </a:xfrm>
          <a:prstGeom prst="rect">
            <a:avLst/>
          </a:prstGeom>
        </p:spPr>
        <p:txBody>
          <a:bodyPr lIns="0" tIns="0" rIns="0" bIns="0"/>
          <a:lstStyle>
            <a:lvl1pPr marL="0" marR="0" indent="0" algn="l" defTabSz="914400" rtl="0" eaLnBrk="1" fontAlgn="auto" latinLnBrk="0" hangingPunct="1">
              <a:lnSpc>
                <a:spcPct val="120000"/>
              </a:lnSpc>
              <a:spcBef>
                <a:spcPts val="0"/>
              </a:spcBef>
              <a:spcAft>
                <a:spcPts val="0"/>
              </a:spcAft>
              <a:buClrTx/>
              <a:buSzTx/>
              <a:buFont typeface="Wingdings" panose="05000000000000000000" pitchFamily="2" charset="2"/>
              <a:buNone/>
              <a:tabLst/>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599" y="549001"/>
            <a:ext cx="1071696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364794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キーメッセージ・オブジェクト">
    <p:spTree>
      <p:nvGrpSpPr>
        <p:cNvPr id="1" name=""/>
        <p:cNvGrpSpPr/>
        <p:nvPr/>
      </p:nvGrpSpPr>
      <p:grpSpPr>
        <a:xfrm>
          <a:off x="0" y="0"/>
          <a:ext cx="0" cy="0"/>
          <a:chOff x="0" y="0"/>
          <a:chExt cx="0" cy="0"/>
        </a:xfrm>
      </p:grpSpPr>
      <p:sp>
        <p:nvSpPr>
          <p:cNvPr id="9" name="テキスト プレースホルダー 3"/>
          <p:cNvSpPr>
            <a:spLocks noGrp="1"/>
          </p:cNvSpPr>
          <p:nvPr>
            <p:ph type="body" sz="quarter" idx="12" hasCustomPrompt="1"/>
          </p:nvPr>
        </p:nvSpPr>
        <p:spPr>
          <a:xfrm>
            <a:off x="742600" y="1022400"/>
            <a:ext cx="10707193" cy="70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14" name="コンテンツ プレースホルダー 3"/>
          <p:cNvSpPr>
            <a:spLocks noGrp="1"/>
          </p:cNvSpPr>
          <p:nvPr>
            <p:ph sz="quarter" idx="15" hasCustomPrompt="1"/>
          </p:nvPr>
        </p:nvSpPr>
        <p:spPr>
          <a:xfrm>
            <a:off x="742600" y="1989000"/>
            <a:ext cx="10707193" cy="4140001"/>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8"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Tree>
    <p:extLst>
      <p:ext uri="{BB962C8B-B14F-4D97-AF65-F5344CB8AC3E}">
        <p14:creationId xmlns:p14="http://schemas.microsoft.com/office/powerpoint/2010/main" val="12940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キーメッセージ・オブジェクト(2)">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6000" y="6367301"/>
            <a:ext cx="4447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207" y="6367463"/>
            <a:ext cx="10618794"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600" y="1022400"/>
            <a:ext cx="10707193"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600" y="549001"/>
            <a:ext cx="10717296"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207" y="1989001"/>
            <a:ext cx="4994069" cy="4140000"/>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1" name="コンテンツ プレースホルダー 3"/>
          <p:cNvSpPr>
            <a:spLocks noGrp="1"/>
          </p:cNvSpPr>
          <p:nvPr>
            <p:ph sz="quarter" idx="19" hasCustomPrompt="1"/>
          </p:nvPr>
        </p:nvSpPr>
        <p:spPr>
          <a:xfrm>
            <a:off x="6455725" y="1989001"/>
            <a:ext cx="5004171" cy="4140000"/>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Tree>
    <p:extLst>
      <p:ext uri="{BB962C8B-B14F-4D97-AF65-F5344CB8AC3E}">
        <p14:creationId xmlns:p14="http://schemas.microsoft.com/office/powerpoint/2010/main" val="237336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キーメッセージ・説明テキスト・オブジェクト">
    <p:spTree>
      <p:nvGrpSpPr>
        <p:cNvPr id="1" name=""/>
        <p:cNvGrpSpPr/>
        <p:nvPr/>
      </p:nvGrpSpPr>
      <p:grpSpPr>
        <a:xfrm>
          <a:off x="0" y="0"/>
          <a:ext cx="0" cy="0"/>
          <a:chOff x="0" y="0"/>
          <a:chExt cx="0" cy="0"/>
        </a:xfrm>
      </p:grpSpPr>
      <p:sp>
        <p:nvSpPr>
          <p:cNvPr id="12" name="スライド番号プレースホルダー 5"/>
          <p:cNvSpPr>
            <a:spLocks noGrp="1"/>
          </p:cNvSpPr>
          <p:nvPr>
            <p:ph type="sldNum" sz="quarter" idx="4"/>
          </p:nvPr>
        </p:nvSpPr>
        <p:spPr>
          <a:xfrm>
            <a:off x="11404312" y="6367301"/>
            <a:ext cx="445944" cy="365125"/>
          </a:xfrm>
          <a:prstGeom prst="rect">
            <a:avLst/>
          </a:prstGeom>
        </p:spPr>
        <p:txBody>
          <a:bodyPr vert="horz" lIns="91440" tIns="45720" rIns="0" bIns="45720" rtlCol="0" anchor="ctr"/>
          <a:lstStyle>
            <a:lvl1pPr algn="r">
              <a:defRPr sz="1000">
                <a:solidFill>
                  <a:schemeClr val="tx1"/>
                </a:solidFill>
              </a:defRPr>
            </a:lvl1pPr>
          </a:lstStyle>
          <a:p>
            <a:fld id="{3202DECC-888D-4484-8ACD-C6BF8B24BC79}" type="slidenum">
              <a:rPr lang="ja-JP" altLang="en-US" smtClean="0"/>
              <a:pPr/>
              <a:t>‹#›</a:t>
            </a:fld>
            <a:endParaRPr lang="ja-JP" altLang="en-US"/>
          </a:p>
        </p:txBody>
      </p:sp>
      <p:sp>
        <p:nvSpPr>
          <p:cNvPr id="13" name="テキスト プレースホルダー 3"/>
          <p:cNvSpPr>
            <a:spLocks noGrp="1"/>
          </p:cNvSpPr>
          <p:nvPr>
            <p:ph type="body" sz="quarter" idx="10" hasCustomPrompt="1"/>
          </p:nvPr>
        </p:nvSpPr>
        <p:spPr>
          <a:xfrm>
            <a:off x="742599" y="6367463"/>
            <a:ext cx="10618402" cy="365125"/>
          </a:xfrm>
          <a:prstGeom prst="rect">
            <a:avLst/>
          </a:prstGeom>
        </p:spPr>
        <p:txBody>
          <a:bodyPr lIns="0" anchor="ctr"/>
          <a:lstStyle>
            <a:lvl1pPr marL="0" indent="0" algn="r">
              <a:buNone/>
              <a:defRPr sz="900">
                <a:solidFill>
                  <a:schemeClr val="accent6"/>
                </a:solidFill>
              </a:defRPr>
            </a:lvl1pPr>
          </a:lstStyle>
          <a:p>
            <a:pPr lvl="0"/>
            <a:r>
              <a:rPr kumimoji="1" lang="ja-JP" altLang="en-US"/>
              <a:t>ここには注釈や参考・引用文献の情報が入ります。</a:t>
            </a:r>
          </a:p>
        </p:txBody>
      </p:sp>
      <p:sp>
        <p:nvSpPr>
          <p:cNvPr id="9" name="テキスト プレースホルダー 3"/>
          <p:cNvSpPr>
            <a:spLocks noGrp="1"/>
          </p:cNvSpPr>
          <p:nvPr>
            <p:ph type="body" sz="quarter" idx="12" hasCustomPrompt="1"/>
          </p:nvPr>
        </p:nvSpPr>
        <p:spPr>
          <a:xfrm>
            <a:off x="742599" y="1022400"/>
            <a:ext cx="10697406" cy="526698"/>
          </a:xfrm>
          <a:prstGeom prst="rect">
            <a:avLst/>
          </a:prstGeom>
        </p:spPr>
        <p:txBody>
          <a:bodyPr lIns="0" tIns="0" rIns="0" bIns="0"/>
          <a:lstStyle>
            <a:lvl1pPr marL="0" indent="0">
              <a:lnSpc>
                <a:spcPct val="120000"/>
              </a:lnSpc>
              <a:spcBef>
                <a:spcPts val="0"/>
              </a:spcBef>
              <a:buFont typeface="Wingdings" panose="05000000000000000000" pitchFamily="2" charset="2"/>
              <a:buNone/>
              <a:defRPr sz="2800" b="1"/>
            </a:lvl1pPr>
            <a:lvl2pPr marL="684000">
              <a:lnSpc>
                <a:spcPct val="120000"/>
              </a:lnSpc>
              <a:defRPr sz="1600"/>
            </a:lvl2pPr>
            <a:lvl3pPr marL="1008000" indent="-252000">
              <a:lnSpc>
                <a:spcPct val="120000"/>
              </a:lnSpc>
              <a:defRPr sz="1400"/>
            </a:lvl3pPr>
            <a:lvl4pPr>
              <a:lnSpc>
                <a:spcPct val="120000"/>
              </a:lnSpc>
              <a:defRPr sz="1600"/>
            </a:lvl4pPr>
            <a:lvl5pPr>
              <a:lnSpc>
                <a:spcPct val="120000"/>
              </a:lnSpc>
              <a:defRPr sz="1600"/>
            </a:lvl5pPr>
          </a:lstStyle>
          <a:p>
            <a:pPr lvl="0"/>
            <a:r>
              <a:rPr kumimoji="1" lang="ja-JP" altLang="en-US"/>
              <a:t>ここには最も伝えたいメッセージが入ります。</a:t>
            </a:r>
            <a:endParaRPr kumimoji="1" lang="en-US" altLang="ja-JP"/>
          </a:p>
        </p:txBody>
      </p:sp>
      <p:sp>
        <p:nvSpPr>
          <p:cNvPr id="8" name="タイトル 1"/>
          <p:cNvSpPr>
            <a:spLocks noGrp="1"/>
          </p:cNvSpPr>
          <p:nvPr>
            <p:ph type="title" hasCustomPrompt="1"/>
          </p:nvPr>
        </p:nvSpPr>
        <p:spPr>
          <a:xfrm>
            <a:off x="742599" y="549001"/>
            <a:ext cx="10707193" cy="315000"/>
          </a:xfrm>
          <a:prstGeom prst="rect">
            <a:avLst/>
          </a:prstGeom>
        </p:spPr>
        <p:txBody>
          <a:bodyPr lIns="0" tIns="0" rIns="0" bIns="0"/>
          <a:lstStyle>
            <a:lvl1pPr>
              <a:lnSpc>
                <a:spcPct val="100000"/>
              </a:lnSpc>
              <a:defRPr sz="1400" baseline="0"/>
            </a:lvl1pPr>
          </a:lstStyle>
          <a:p>
            <a:r>
              <a:rPr kumimoji="1" lang="ja-JP" altLang="en-US"/>
              <a:t>タイトル（ページ概要）</a:t>
            </a:r>
          </a:p>
        </p:txBody>
      </p:sp>
      <p:sp>
        <p:nvSpPr>
          <p:cNvPr id="14" name="コンテンツ プレースホルダー 3"/>
          <p:cNvSpPr>
            <a:spLocks noGrp="1"/>
          </p:cNvSpPr>
          <p:nvPr>
            <p:ph sz="quarter" idx="15" hasCustomPrompt="1"/>
          </p:nvPr>
        </p:nvSpPr>
        <p:spPr>
          <a:xfrm>
            <a:off x="742599" y="2450207"/>
            <a:ext cx="10697406" cy="3678794"/>
          </a:xfrm>
          <a:prstGeom prst="rect">
            <a:avLst/>
          </a:prstGeom>
          <a:solidFill>
            <a:schemeClr val="accent4"/>
          </a:solidFill>
        </p:spPr>
        <p:txBody>
          <a:bodyPr lIns="0">
            <a:normAutofit/>
          </a:bodyPr>
          <a:lstStyle>
            <a:lvl1pPr marL="0" indent="0">
              <a:buNone/>
              <a:defRPr/>
            </a:lvl1pPr>
          </a:lstStyle>
          <a:p>
            <a:pPr lvl="0"/>
            <a:r>
              <a:rPr kumimoji="1" lang="ja-JP" altLang="en-US"/>
              <a:t>写真・図・表</a:t>
            </a:r>
          </a:p>
        </p:txBody>
      </p:sp>
      <p:sp>
        <p:nvSpPr>
          <p:cNvPr id="10" name="テキスト プレースホルダー 3"/>
          <p:cNvSpPr>
            <a:spLocks noGrp="1"/>
          </p:cNvSpPr>
          <p:nvPr>
            <p:ph type="body" sz="quarter" idx="18" hasCustomPrompt="1"/>
          </p:nvPr>
        </p:nvSpPr>
        <p:spPr>
          <a:xfrm>
            <a:off x="742599" y="1638000"/>
            <a:ext cx="10697406" cy="495000"/>
          </a:xfrm>
          <a:prstGeom prst="rect">
            <a:avLst/>
          </a:prstGeom>
        </p:spPr>
        <p:txBody>
          <a:bodyPr lIns="0" tIns="0" rIns="0" bIns="0" anchor="t"/>
          <a:lstStyle>
            <a:lvl1pPr marL="0" indent="0">
              <a:lnSpc>
                <a:spcPct val="130000"/>
              </a:lnSpc>
              <a:spcBef>
                <a:spcPts val="0"/>
              </a:spcBef>
              <a:spcAft>
                <a:spcPts val="0"/>
              </a:spcAft>
              <a:buFont typeface="Arial" panose="020B0604020202020204" pitchFamily="34" charset="0"/>
              <a:buNone/>
              <a:defRPr sz="1400"/>
            </a:lvl1pPr>
            <a:lvl2pPr marL="360000" indent="0">
              <a:lnSpc>
                <a:spcPct val="120000"/>
              </a:lnSpc>
              <a:buNone/>
              <a:defRPr sz="1200"/>
            </a:lvl2pPr>
            <a:lvl3pPr marL="756000" indent="0">
              <a:lnSpc>
                <a:spcPct val="120000"/>
              </a:lnSpc>
              <a:buNone/>
              <a:defRPr sz="1400"/>
            </a:lvl3pPr>
            <a:lvl4pPr>
              <a:lnSpc>
                <a:spcPct val="120000"/>
              </a:lnSpc>
              <a:defRPr sz="1600"/>
            </a:lvl4pPr>
            <a:lvl5pPr>
              <a:lnSpc>
                <a:spcPct val="120000"/>
              </a:lnSpc>
              <a:defRPr sz="1600"/>
            </a:lvl5pPr>
          </a:lstStyle>
          <a:p>
            <a:pPr lvl="0"/>
            <a:r>
              <a:rPr kumimoji="1" lang="ja-JP" altLang="en-US"/>
              <a:t>ここには説明テキストが入ります。</a:t>
            </a:r>
          </a:p>
        </p:txBody>
      </p:sp>
    </p:spTree>
    <p:extLst>
      <p:ext uri="{BB962C8B-B14F-4D97-AF65-F5344CB8AC3E}">
        <p14:creationId xmlns:p14="http://schemas.microsoft.com/office/powerpoint/2010/main" val="3942798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3.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288282"/>
      </p:ext>
    </p:extLst>
  </p:cSld>
  <p:clrMap bg1="lt1" tx1="dk1" bg2="lt2" tx2="dk2" accent1="accent1" accent2="accent2" accent3="accent3" accent4="accent4" accent5="accent5" accent6="accent6" hlink="hlink" folHlink="folHlink"/>
  <p:sldLayoutIdLst>
    <p:sldLayoutId id="2147483673" r:id="rId1"/>
    <p:sldLayoutId id="2147483847" r:id="rId2"/>
    <p:sldLayoutId id="2147483697" r:id="rId3"/>
    <p:sldLayoutId id="2147483696" r:id="rId4"/>
    <p:sldLayoutId id="2147483849" r:id="rId5"/>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12" userDrawn="1">
          <p15:clr>
            <a:srgbClr val="F26B43"/>
          </p15:clr>
        </p15:guide>
        <p15:guide id="4" pos="7468" userDrawn="1">
          <p15:clr>
            <a:srgbClr val="F26B43"/>
          </p15:clr>
        </p15:guide>
        <p15:guide id="5" orient="horz" pos="3974" userDrawn="1">
          <p15:clr>
            <a:srgbClr val="F26B43"/>
          </p15:clr>
        </p15:guide>
        <p15:guide id="6" orient="horz" pos="2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310082"/>
      </p:ext>
    </p:extLst>
  </p:cSld>
  <p:clrMap bg1="lt1" tx1="dk1" bg2="lt2" tx2="dk2" accent1="accent1" accent2="accent2" accent3="accent3" accent4="accent4" accent5="accent5" accent6="accent6" hlink="hlink" folHlink="folHlink"/>
  <p:sldLayoutIdLst>
    <p:sldLayoutId id="2147483848" r:id="rId1"/>
    <p:sldLayoutId id="2147483842" r:id="rId2"/>
    <p:sldLayoutId id="2147483843" r:id="rId3"/>
    <p:sldLayoutId id="2147483835" r:id="rId4"/>
    <p:sldLayoutId id="2147483837" r:id="rId5"/>
    <p:sldLayoutId id="2147483811" r:id="rId6"/>
    <p:sldLayoutId id="2147483836" r:id="rId7"/>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12" userDrawn="1">
          <p15:clr>
            <a:srgbClr val="F26B43"/>
          </p15:clr>
        </p15:guide>
        <p15:guide id="4" pos="7468" userDrawn="1">
          <p15:clr>
            <a:srgbClr val="F26B43"/>
          </p15:clr>
        </p15:guide>
        <p15:guide id="5" orient="horz" pos="3974" userDrawn="1">
          <p15:clr>
            <a:srgbClr val="F26B43"/>
          </p15:clr>
        </p15:guide>
        <p15:guide id="6" orient="horz" pos="23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308805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41" r:id="rId4"/>
    <p:sldLayoutId id="2147483844" r:id="rId5"/>
    <p:sldLayoutId id="2147483782" r:id="rId6"/>
    <p:sldLayoutId id="2147483840" r:id="rId7"/>
    <p:sldLayoutId id="2147483784" r:id="rId8"/>
    <p:sldLayoutId id="2147483829" r:id="rId9"/>
    <p:sldLayoutId id="2147483839" r:id="rId10"/>
    <p:sldLayoutId id="2147483813" r:id="rId11"/>
    <p:sldLayoutId id="2147483830" r:id="rId12"/>
    <p:sldLayoutId id="2147483831" r:id="rId13"/>
    <p:sldLayoutId id="2147483789" r:id="rId14"/>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2" userDrawn="1">
          <p15:clr>
            <a:srgbClr val="F26B43"/>
          </p15:clr>
        </p15:guide>
        <p15:guide id="2" orient="horz" pos="232" userDrawn="1">
          <p15:clr>
            <a:srgbClr val="F26B43"/>
          </p15:clr>
        </p15:guide>
        <p15:guide id="3" orient="horz" pos="3974" userDrawn="1">
          <p15:clr>
            <a:srgbClr val="F26B43"/>
          </p15:clr>
        </p15:guide>
        <p15:guide id="4" pos="74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ipa.go.jp/digital/data/ug65p90000001lp7-att/000089404.pdf"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20.jpeg"/><Relationship Id="rId4" Type="http://schemas.openxmlformats.org/officeDocument/2006/relationships/diagramQuickStyle" Target="../diagrams/quickStyle3.xml"/><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JDA-DM/GIF/blob/main/490_&#12381;&#12398;&#20182;/docx/492-1_&#12523;&#12540;&#12523;_GIF&#25512;&#36914;&#12395;&#26377;&#30410;&#12394;&#12523;&#12540;&#12523;&#31561;.docx"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hyperlink" Target="https://gbiz-id.go.jp/top/" TargetMode="External"/><Relationship Id="rId2" Type="http://schemas.openxmlformats.org/officeDocument/2006/relationships/hyperlink" Target="https://www.jpki.go.jp/index.html"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stat.go.jp/data/jinsui/1.html#sakusei" TargetMode="External"/><Relationship Id="rId2" Type="http://schemas.openxmlformats.org/officeDocument/2006/relationships/hyperlink" Target="https://github.com/JDA-DM/GIF/blob/main/460_&#23455;&#36341;&#12460;&#12452;&#12489;&#12502;&#12483;&#12463;/docx/468-1_&#12487;&#12540;&#12479;&#21697;&#36074;&#31649;&#29702;&#12460;&#12452;&#12489;&#12502;&#12483;&#12463;.docx" TargetMode="Externa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hyperlink" Target="https://www.digital.go.jp/policies/mynumber_faq_01" TargetMode="External"/><Relationship Id="rId7" Type="http://schemas.openxmlformats.org/officeDocument/2006/relationships/hyperlink" Target="https://www.mlit.go.jp/policy/shingikai/content/001609085.pdf"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www.mhlw.go.jp/content/001166427.pdf" TargetMode="External"/><Relationship Id="rId5" Type="http://schemas.openxmlformats.org/officeDocument/2006/relationships/hyperlink" Target="https://www.mext.go.jp/b_menu/toukei/mext_01087.html" TargetMode="External"/><Relationship Id="rId4" Type="http://schemas.openxmlformats.org/officeDocument/2006/relationships/hyperlink" Target="https://www.houjin-bangou.nta.go.jp/setsumei/index.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hyperlink" Target="https://github.com/JDA-DM/GIF/tree/main/490_&#12381;&#12398;&#20182;" TargetMode="External"/><Relationship Id="rId4" Type="http://schemas.openxmlformats.org/officeDocument/2006/relationships/hyperlink" Target="https://github.com/JDA-DM/GIF/blob/main/460_&#23455;&#36341;&#12460;&#12452;&#12489;&#12502;&#12483;&#12463;/docx/463-1_&#12467;&#12540;&#12489;&#65288;&#20998;&#39006;&#20307;&#31995;&#65289;&#23566;&#20837;&#23455;&#36341;&#12460;&#12452;&#12489;&#12502;&#12483;&#12463;.docx"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hyperlink" Target="https://imi.go.jp/goi/gif" TargetMode="External"/><Relationship Id="rId2" Type="http://schemas.openxmlformats.org/officeDocument/2006/relationships/hyperlink" Target="https://lp.geocoder.address-br.digital.go.jp/" TargetMode="Externa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 Id="rId5" Type="http://schemas.openxmlformats.org/officeDocument/2006/relationships/hyperlink" Target="https://www.digital.go.jp/resources/standard_guidelines" TargetMode="Externa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23392" y="4149000"/>
            <a:ext cx="1692609" cy="1224216"/>
          </a:xfrm>
        </p:spPr>
        <p:txBody>
          <a:bodyPr/>
          <a:lstStyle/>
          <a:p>
            <a:r>
              <a:rPr kumimoji="1" lang="ja-JP" altLang="en-US" dirty="0"/>
              <a:t>　　</a:t>
            </a:r>
            <a:r>
              <a:rPr kumimoji="1" lang="en-US" altLang="ja-JP" dirty="0"/>
              <a:t>2025/03/25</a:t>
            </a:r>
            <a:endParaRPr lang="en-US" altLang="ja-JP" dirty="0"/>
          </a:p>
          <a:p>
            <a:endParaRPr kumimoji="1" lang="en-US" altLang="ja-JP" dirty="0"/>
          </a:p>
          <a:p>
            <a:endParaRPr kumimoji="1" lang="ja-JP" altLang="en-US" dirty="0"/>
          </a:p>
        </p:txBody>
      </p:sp>
      <p:sp>
        <p:nvSpPr>
          <p:cNvPr id="5" name="テキスト プレースホルダー 4"/>
          <p:cNvSpPr>
            <a:spLocks noGrp="1"/>
          </p:cNvSpPr>
          <p:nvPr>
            <p:ph type="body" sz="quarter" idx="11"/>
          </p:nvPr>
        </p:nvSpPr>
        <p:spPr>
          <a:xfrm>
            <a:off x="2361001" y="4149000"/>
            <a:ext cx="8775000" cy="792168"/>
          </a:xfrm>
        </p:spPr>
        <p:txBody>
          <a:bodyPr/>
          <a:lstStyle/>
          <a:p>
            <a:r>
              <a:rPr kumimoji="1" lang="ja-JP" altLang="en-US"/>
              <a:t>デジタル庁　</a:t>
            </a:r>
          </a:p>
        </p:txBody>
      </p:sp>
      <p:sp>
        <p:nvSpPr>
          <p:cNvPr id="7" name="タイトル 6">
            <a:extLst>
              <a:ext uri="{FF2B5EF4-FFF2-40B4-BE49-F238E27FC236}">
                <a16:creationId xmlns:a16="http://schemas.microsoft.com/office/drawing/2014/main" id="{3F95D3A0-E3BE-76C5-D92D-DBA39AA35FD2}"/>
              </a:ext>
            </a:extLst>
          </p:cNvPr>
          <p:cNvSpPr>
            <a:spLocks noGrp="1"/>
          </p:cNvSpPr>
          <p:nvPr>
            <p:ph type="ctrTitle"/>
          </p:nvPr>
        </p:nvSpPr>
        <p:spPr>
          <a:xfrm>
            <a:off x="263352" y="1124744"/>
            <a:ext cx="11665296" cy="2160240"/>
          </a:xfrm>
        </p:spPr>
        <p:txBody>
          <a:bodyPr/>
          <a:lstStyle/>
          <a:p>
            <a:pPr algn="ctr"/>
            <a:r>
              <a:rPr lang="ja-JP" altLang="en-US">
                <a:latin typeface="+mn-ea"/>
                <a:ea typeface="+mn-ea"/>
              </a:rPr>
              <a:t>ＧＩＦ</a:t>
            </a:r>
            <a:r>
              <a:rPr lang="en-US" altLang="ja-JP">
                <a:latin typeface="+mn-ea"/>
                <a:ea typeface="+mn-ea"/>
              </a:rPr>
              <a:t>(</a:t>
            </a:r>
            <a:r>
              <a:rPr lang="en-US" altLang="ja-JP" sz="4000">
                <a:latin typeface="+mn-ea"/>
                <a:ea typeface="+mn-ea"/>
              </a:rPr>
              <a:t>Government Interoperability Framework</a:t>
            </a:r>
            <a:r>
              <a:rPr lang="en-US" altLang="ja-JP">
                <a:latin typeface="+mn-ea"/>
                <a:ea typeface="+mn-ea"/>
              </a:rPr>
              <a:t>)</a:t>
            </a:r>
            <a:br>
              <a:rPr lang="ja-JP" altLang="en-US">
                <a:latin typeface="+mn-ea"/>
                <a:ea typeface="+mn-ea"/>
              </a:rPr>
            </a:br>
            <a:r>
              <a:rPr lang="ja-JP" altLang="en-US">
                <a:latin typeface="+mn-ea"/>
                <a:ea typeface="+mn-ea"/>
              </a:rPr>
              <a:t>政府相互運用性フレームワーク</a:t>
            </a:r>
            <a:br>
              <a:rPr lang="en-US" altLang="ja-JP">
                <a:latin typeface="+mn-ea"/>
                <a:ea typeface="+mn-ea"/>
              </a:rPr>
            </a:br>
            <a:r>
              <a:rPr lang="ja-JP" altLang="en-US">
                <a:latin typeface="+mn-ea"/>
                <a:ea typeface="+mn-ea"/>
              </a:rPr>
              <a:t>説明資料</a:t>
            </a:r>
            <a:endParaRPr lang="ja-JP" altLang="en-US"/>
          </a:p>
        </p:txBody>
      </p:sp>
    </p:spTree>
    <p:extLst>
      <p:ext uri="{BB962C8B-B14F-4D97-AF65-F5344CB8AC3E}">
        <p14:creationId xmlns:p14="http://schemas.microsoft.com/office/powerpoint/2010/main" val="1755984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10</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4616648"/>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2800" dirty="0">
                <a:latin typeface="+mn-ea"/>
              </a:rPr>
              <a:t>GIF</a:t>
            </a:r>
            <a:r>
              <a:rPr kumimoji="1" lang="ja-JP" altLang="en-US" sz="2800" dirty="0">
                <a:latin typeface="+mn-ea"/>
              </a:rPr>
              <a:t>は、データの相互運用性を確保し、効率的な情報共有と情報連携を実現するためのデータモデルやルールのひな形です。</a:t>
            </a:r>
            <a:endParaRPr kumimoji="1" lang="en-US" altLang="ja-JP" sz="2800" dirty="0">
              <a:latin typeface="+mn-ea"/>
            </a:endParaRPr>
          </a:p>
          <a:p>
            <a:pPr marL="457200" indent="-457200">
              <a:buFont typeface="Arial" panose="020B0604020202020204" pitchFamily="34" charset="0"/>
              <a:buChar char="•"/>
            </a:pPr>
            <a:endParaRPr lang="en-US" altLang="ja-JP" sz="2800" dirty="0">
              <a:latin typeface="+mn-ea"/>
            </a:endParaRPr>
          </a:p>
          <a:p>
            <a:pPr marL="457200" indent="-457200">
              <a:buFont typeface="Arial" panose="020B0604020202020204" pitchFamily="34" charset="0"/>
              <a:buChar char="•"/>
            </a:pPr>
            <a:r>
              <a:rPr kumimoji="1" lang="ja-JP" altLang="en-US" sz="2800" dirty="0">
                <a:latin typeface="+mn-ea"/>
              </a:rPr>
              <a:t>設計等の拠りどころとなる</a:t>
            </a:r>
            <a:r>
              <a:rPr lang="ja-JP" altLang="en-US" sz="2800" dirty="0">
                <a:latin typeface="+mn-ea"/>
              </a:rPr>
              <a:t>フレームワーク</a:t>
            </a:r>
            <a:r>
              <a:rPr kumimoji="1" lang="ja-JP" altLang="en-US" sz="2800" dirty="0">
                <a:latin typeface="+mn-ea"/>
              </a:rPr>
              <a:t>であり、部分利用や拡張をして利用できます。</a:t>
            </a:r>
            <a:endParaRPr kumimoji="1" lang="en-US" altLang="ja-JP" sz="2800" dirty="0">
              <a:latin typeface="+mn-ea"/>
            </a:endParaRPr>
          </a:p>
          <a:p>
            <a:pPr marL="800100" lvl="1" indent="-342900">
              <a:buFont typeface="Wingdings" panose="05000000000000000000" pitchFamily="2" charset="2"/>
              <a:buChar char="Ø"/>
            </a:pPr>
            <a:r>
              <a:rPr kumimoji="1" lang="ja-JP" altLang="en-US" sz="2400" dirty="0"/>
              <a:t>参照モデルを使うことで高い相互運用性や設計の正確化、効率化がはかれます</a:t>
            </a:r>
            <a:r>
              <a:rPr lang="ja-JP" altLang="en-US" sz="2400" dirty="0"/>
              <a:t>。</a:t>
            </a:r>
            <a:r>
              <a:rPr kumimoji="1" lang="ja-JP" altLang="en-US" sz="2400" dirty="0"/>
              <a:t>従来データやシステムとの移行があるので</a:t>
            </a:r>
            <a:r>
              <a:rPr lang="ja-JP" altLang="en-US" sz="2400" dirty="0"/>
              <a:t>導入は任意にしています</a:t>
            </a:r>
            <a:r>
              <a:rPr kumimoji="1" lang="ja-JP" altLang="en-US" sz="2400" dirty="0"/>
              <a:t>。</a:t>
            </a:r>
            <a:endParaRPr kumimoji="1" lang="en-US" altLang="ja-JP" sz="2400" dirty="0"/>
          </a:p>
          <a:p>
            <a:pPr marL="457200" lvl="1" indent="0">
              <a:buNone/>
            </a:pPr>
            <a:r>
              <a:rPr kumimoji="1" lang="ja-JP" altLang="en-US" dirty="0"/>
              <a:t>　</a:t>
            </a:r>
            <a:r>
              <a:rPr kumimoji="1" lang="en-US" altLang="ja-JP" dirty="0"/>
              <a:t>※</a:t>
            </a:r>
            <a:r>
              <a:rPr kumimoji="1" lang="ja-JP" altLang="en-US" dirty="0"/>
              <a:t>参照モデルは「ひな形」であり、ひな型を参考にドキュメントやモデルを作っていくことができます。</a:t>
            </a:r>
            <a:endParaRPr kumimoji="1" lang="en-US" altLang="ja-JP" dirty="0"/>
          </a:p>
          <a:p>
            <a:endParaRPr kumimoji="1" lang="en-US" altLang="ja-JP" sz="4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画面表示や印字のためでなく、</a:t>
            </a:r>
            <a:r>
              <a:rPr kumimoji="1" lang="ja-JP" altLang="en-US" sz="2800" b="1" u="sng" dirty="0">
                <a:solidFill>
                  <a:srgbClr val="FF0000"/>
                </a:solidFill>
              </a:rPr>
              <a:t>データの</a:t>
            </a:r>
            <a:r>
              <a:rPr lang="ja-JP" altLang="en-US" sz="2800" b="1" u="sng" dirty="0">
                <a:solidFill>
                  <a:srgbClr val="FF0000"/>
                </a:solidFill>
              </a:rPr>
              <a:t>相互運用を実現する</a:t>
            </a:r>
            <a:r>
              <a:rPr kumimoji="1" lang="ja-JP" altLang="en-US" sz="2800" b="1" u="sng" dirty="0">
                <a:solidFill>
                  <a:srgbClr val="FF0000"/>
                </a:solidFill>
              </a:rPr>
              <a:t>ための参照モデル</a:t>
            </a:r>
            <a:r>
              <a:rPr kumimoji="1" lang="ja-JP" altLang="en-US" sz="2800" dirty="0"/>
              <a:t>です。</a:t>
            </a: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2.1 GIF</a:t>
            </a:r>
            <a:r>
              <a:rPr lang="ja-JP" altLang="en-US" sz="3200"/>
              <a:t>の基本原則・コンセプト</a:t>
            </a:r>
            <a:endParaRPr kumimoji="1" lang="en-US" altLang="ja-JP" sz="3200"/>
          </a:p>
        </p:txBody>
      </p:sp>
    </p:spTree>
    <p:extLst>
      <p:ext uri="{BB962C8B-B14F-4D97-AF65-F5344CB8AC3E}">
        <p14:creationId xmlns:p14="http://schemas.microsoft.com/office/powerpoint/2010/main" val="350231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a:extLst>
              <a:ext uri="{FF2B5EF4-FFF2-40B4-BE49-F238E27FC236}">
                <a16:creationId xmlns:a16="http://schemas.microsoft.com/office/drawing/2014/main" id="{FA609B10-E32C-CCC6-F574-E3E388C9AD28}"/>
              </a:ext>
            </a:extLst>
          </p:cNvPr>
          <p:cNvSpPr/>
          <p:nvPr/>
        </p:nvSpPr>
        <p:spPr>
          <a:xfrm>
            <a:off x="7437160" y="3031093"/>
            <a:ext cx="4357150" cy="3054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500"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sz="1400" b="1" i="0" u="none" strike="noStrike" kern="1200" cap="none" spc="0" normalizeH="0" baseline="0" noProof="0" dirty="0">
                <a:ln>
                  <a:noFill/>
                </a:ln>
                <a:solidFill>
                  <a:prstClr val="black"/>
                </a:solidFill>
                <a:effectLst/>
                <a:uLnTx/>
                <a:uFillTx/>
                <a:latin typeface="+mn-ea"/>
                <a:cs typeface="+mn-cs"/>
              </a:rPr>
            </a:b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1" lang="en-US" altLang="ja-JP" sz="1400" b="1" i="0" u="none" strike="noStrike" kern="1200" cap="none" spc="0" normalizeH="0" baseline="0" noProof="0" dirty="0">
                <a:ln>
                  <a:noFill/>
                </a:ln>
                <a:solidFill>
                  <a:prstClr val="black"/>
                </a:solidFill>
                <a:effectLst/>
                <a:uLnTx/>
                <a:uFillTx/>
                <a:latin typeface="+mn-ea"/>
                <a:cs typeface="+mn-cs"/>
              </a:rPr>
            </a:b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sz="1400" b="1" dirty="0">
                <a:solidFill>
                  <a:prstClr val="black"/>
                </a:solidFill>
                <a:latin typeface="+mn-ea"/>
              </a:rPr>
            </a:br>
            <a:br>
              <a:rPr lang="en-US" altLang="ja-JP" sz="1400" b="1" dirty="0">
                <a:solidFill>
                  <a:prstClr val="black"/>
                </a:solidFill>
                <a:latin typeface="+mn-ea"/>
              </a:rPr>
            </a:br>
            <a:br>
              <a:rPr lang="en-US" altLang="ja-JP" sz="1400" b="1" dirty="0">
                <a:solidFill>
                  <a:prstClr val="black"/>
                </a:solidFill>
                <a:latin typeface="+mn-ea"/>
              </a:rPr>
            </a:br>
            <a:endParaRPr lang="en-US" altLang="ja-JP" sz="20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n-ea"/>
                <a:cs typeface="+mn-cs"/>
              </a:rPr>
              <a:t>利用方法が標準化され広く利用されているインタフェース</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124" name="正方形/長方形 123">
            <a:extLst>
              <a:ext uri="{FF2B5EF4-FFF2-40B4-BE49-F238E27FC236}">
                <a16:creationId xmlns:a16="http://schemas.microsoft.com/office/drawing/2014/main" id="{D814FAF9-2A67-E632-3F12-B4FD2BA2B403}"/>
              </a:ext>
            </a:extLst>
          </p:cNvPr>
          <p:cNvSpPr/>
          <p:nvPr/>
        </p:nvSpPr>
        <p:spPr>
          <a:xfrm>
            <a:off x="3855236" y="3049539"/>
            <a:ext cx="3488772" cy="305402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500"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b="1" i="0" u="none" strike="noStrike" kern="1200" cap="none" spc="0" normalizeH="0" baseline="0" noProof="0" dirty="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b="1" dirty="0">
              <a:solidFill>
                <a:prstClr val="black"/>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b="1" dirty="0">
                <a:solidFill>
                  <a:prstClr val="black"/>
                </a:solidFill>
                <a:latin typeface="+mn-ea"/>
              </a:rPr>
              <a:t>ハブ</a:t>
            </a:r>
            <a:r>
              <a:rPr kumimoji="1" lang="ja-JP" altLang="en-US" sz="1400" b="1" i="0" u="none" strike="noStrike" kern="1200" cap="none" spc="0" normalizeH="0" baseline="0" noProof="0" dirty="0">
                <a:ln>
                  <a:noFill/>
                </a:ln>
                <a:solidFill>
                  <a:prstClr val="black"/>
                </a:solidFill>
                <a:effectLst/>
                <a:uLnTx/>
                <a:uFillTx/>
                <a:latin typeface="+mn-ea"/>
                <a:cs typeface="+mn-cs"/>
              </a:rPr>
              <a:t>システムの規則に則ったインターフェース</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123" name="正方形/長方形 122">
            <a:extLst>
              <a:ext uri="{FF2B5EF4-FFF2-40B4-BE49-F238E27FC236}">
                <a16:creationId xmlns:a16="http://schemas.microsoft.com/office/drawing/2014/main" id="{FC030F21-F955-D88A-7B26-5F7DE04AFF2D}"/>
              </a:ext>
            </a:extLst>
          </p:cNvPr>
          <p:cNvSpPr/>
          <p:nvPr/>
        </p:nvSpPr>
        <p:spPr>
          <a:xfrm>
            <a:off x="263355" y="3045121"/>
            <a:ext cx="3488772" cy="305402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mn-ea"/>
                <a:cs typeface="+mn-cs"/>
              </a:rPr>
              <a:t>フォーマットやコードを変換する独自インターフェースでシステム間を接続</a:t>
            </a:r>
            <a:endParaRPr kumimoji="1" lang="en-US" altLang="ja-JP" sz="1400" b="1" i="0" u="none" strike="noStrike" kern="1200" cap="none" spc="0" normalizeH="0" baseline="0" noProof="0" dirty="0">
              <a:ln>
                <a:noFill/>
              </a:ln>
              <a:solidFill>
                <a:prstClr val="black"/>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0F50B067-35D0-230B-C881-AD51DE89F22E}"/>
              </a:ext>
            </a:extLst>
          </p:cNvPr>
          <p:cNvSpPr>
            <a:spLocks noGrp="1"/>
          </p:cNvSpPr>
          <p:nvPr>
            <p:ph type="sldNum" sz="quarter" idx="10"/>
          </p:nvPr>
        </p:nvSpPr>
        <p:spPr/>
        <p:txBody>
          <a:bodyPr/>
          <a:lstStyle/>
          <a:p>
            <a:pPr>
              <a:defRPr/>
            </a:pPr>
            <a:fld id="{B69A64E9-DEE1-40B5-88E8-A6C3DD001D0B}" type="slidenum">
              <a:rPr lang="en-US" altLang="ja-JP" smtClean="0"/>
              <a:pPr>
                <a:defRPr/>
              </a:pPr>
              <a:t>11</a:t>
            </a:fld>
            <a:endParaRPr lang="en-US" altLang="ja-JP"/>
          </a:p>
        </p:txBody>
      </p:sp>
      <p:sp>
        <p:nvSpPr>
          <p:cNvPr id="4" name="タイトル 1">
            <a:extLst>
              <a:ext uri="{FF2B5EF4-FFF2-40B4-BE49-F238E27FC236}">
                <a16:creationId xmlns:a16="http://schemas.microsoft.com/office/drawing/2014/main" id="{7F1AF68F-58B5-B87D-CDE1-E08E3C475B2D}"/>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2.2 </a:t>
            </a:r>
            <a:r>
              <a:rPr lang="ja-JP" altLang="en-US" sz="3200" dirty="0"/>
              <a:t>相互運用性とは</a:t>
            </a:r>
            <a:endParaRPr kumimoji="1" lang="en-US" altLang="ja-JP" sz="3200" dirty="0"/>
          </a:p>
        </p:txBody>
      </p:sp>
      <p:sp>
        <p:nvSpPr>
          <p:cNvPr id="5" name="コンテンツ プレースホルダー 1">
            <a:extLst>
              <a:ext uri="{FF2B5EF4-FFF2-40B4-BE49-F238E27FC236}">
                <a16:creationId xmlns:a16="http://schemas.microsoft.com/office/drawing/2014/main" id="{C07AA47B-2D37-CF11-08BF-30590741A16B}"/>
              </a:ext>
            </a:extLst>
          </p:cNvPr>
          <p:cNvSpPr txBox="1">
            <a:spLocks/>
          </p:cNvSpPr>
          <p:nvPr/>
        </p:nvSpPr>
        <p:spPr>
          <a:xfrm>
            <a:off x="47328" y="836712"/>
            <a:ext cx="11953328" cy="19264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相互運用性とは、</a:t>
            </a:r>
            <a:r>
              <a:rPr lang="en-US" altLang="ja-JP" sz="2400" dirty="0"/>
              <a:t>2</a:t>
            </a:r>
            <a:r>
              <a:rPr lang="ja-JP" altLang="en-US" sz="2400" dirty="0"/>
              <a:t>つ以上のシステムあるいはサービスの間で共通の仕様やデータ形式、ルールなどに対応することで情報交換（データ連携）ができ、交換された情報を想定したとおりに使用（運用）できることです。</a:t>
            </a:r>
            <a:endParaRPr lang="en-US" altLang="ja-JP" sz="2400" dirty="0"/>
          </a:p>
          <a:p>
            <a:r>
              <a:rPr lang="ja-JP" altLang="en-US" sz="2400" dirty="0"/>
              <a:t>相互運用性を高めるためには、データ連携を行うシステムそれぞれが標準化され参照可能なデータモデルを使用するといった取組が重要です。</a:t>
            </a:r>
            <a:br>
              <a:rPr lang="en-US" altLang="ja-JP" sz="2400" dirty="0"/>
            </a:br>
            <a:r>
              <a:rPr lang="en-US" altLang="ja-JP" sz="2000" dirty="0"/>
              <a:t>※</a:t>
            </a:r>
            <a:r>
              <a:rPr lang="ja-JP" altLang="en-US" sz="2000" dirty="0"/>
              <a:t>相互運用性は、システム間でどのように連携するかによって、高くもなり、低くもなります。</a:t>
            </a:r>
            <a:br>
              <a:rPr lang="en-US" altLang="ja-JP" sz="2000" dirty="0"/>
            </a:br>
            <a:endParaRPr lang="ja-JP" altLang="en-US" sz="2000" dirty="0"/>
          </a:p>
        </p:txBody>
      </p:sp>
      <p:sp>
        <p:nvSpPr>
          <p:cNvPr id="11" name="円柱 10">
            <a:extLst>
              <a:ext uri="{FF2B5EF4-FFF2-40B4-BE49-F238E27FC236}">
                <a16:creationId xmlns:a16="http://schemas.microsoft.com/office/drawing/2014/main" id="{25C59AAA-B3E8-4754-0372-89AEA1BD8340}"/>
              </a:ext>
            </a:extLst>
          </p:cNvPr>
          <p:cNvSpPr/>
          <p:nvPr/>
        </p:nvSpPr>
        <p:spPr>
          <a:xfrm>
            <a:off x="1721888" y="3457552"/>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2" name="円柱 11">
            <a:extLst>
              <a:ext uri="{FF2B5EF4-FFF2-40B4-BE49-F238E27FC236}">
                <a16:creationId xmlns:a16="http://schemas.microsoft.com/office/drawing/2014/main" id="{681FD1FA-A466-51AB-9834-866BDCCC0FB0}"/>
              </a:ext>
            </a:extLst>
          </p:cNvPr>
          <p:cNvSpPr/>
          <p:nvPr/>
        </p:nvSpPr>
        <p:spPr>
          <a:xfrm>
            <a:off x="609400" y="4199730"/>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3" name="円柱 12">
            <a:extLst>
              <a:ext uri="{FF2B5EF4-FFF2-40B4-BE49-F238E27FC236}">
                <a16:creationId xmlns:a16="http://schemas.microsoft.com/office/drawing/2014/main" id="{F01B112D-82B1-B016-220A-DDEC6FD1682B}"/>
              </a:ext>
            </a:extLst>
          </p:cNvPr>
          <p:cNvSpPr/>
          <p:nvPr/>
        </p:nvSpPr>
        <p:spPr>
          <a:xfrm>
            <a:off x="9380979" y="4777178"/>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参照可能な定義に紐づけられた</a:t>
            </a: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sp>
        <p:nvSpPr>
          <p:cNvPr id="16" name="円柱 15">
            <a:extLst>
              <a:ext uri="{FF2B5EF4-FFF2-40B4-BE49-F238E27FC236}">
                <a16:creationId xmlns:a16="http://schemas.microsoft.com/office/drawing/2014/main" id="{E2AC30BE-49C7-0210-A6C0-DD514FDAD0B2}"/>
              </a:ext>
            </a:extLst>
          </p:cNvPr>
          <p:cNvSpPr/>
          <p:nvPr/>
        </p:nvSpPr>
        <p:spPr>
          <a:xfrm>
            <a:off x="2761184" y="4158891"/>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17" name="円柱 16">
            <a:extLst>
              <a:ext uri="{FF2B5EF4-FFF2-40B4-BE49-F238E27FC236}">
                <a16:creationId xmlns:a16="http://schemas.microsoft.com/office/drawing/2014/main" id="{5EA51D38-B2BB-BA51-C043-6B641708CB0B}"/>
              </a:ext>
            </a:extLst>
          </p:cNvPr>
          <p:cNvSpPr/>
          <p:nvPr/>
        </p:nvSpPr>
        <p:spPr>
          <a:xfrm>
            <a:off x="1732575" y="4923026"/>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cxnSp>
        <p:nvCxnSpPr>
          <p:cNvPr id="19" name="直線矢印コネクタ 18">
            <a:extLst>
              <a:ext uri="{FF2B5EF4-FFF2-40B4-BE49-F238E27FC236}">
                <a16:creationId xmlns:a16="http://schemas.microsoft.com/office/drawing/2014/main" id="{AE7B8DA3-1862-9E22-5C5B-9666FF50DE32}"/>
              </a:ext>
            </a:extLst>
          </p:cNvPr>
          <p:cNvCxnSpPr>
            <a:cxnSpLocks/>
          </p:cNvCxnSpPr>
          <p:nvPr/>
        </p:nvCxnSpPr>
        <p:spPr>
          <a:xfrm flipH="1">
            <a:off x="1319057" y="3969954"/>
            <a:ext cx="580133" cy="41596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9BFB25B-52A9-830B-04EE-36CC01EB0C0F}"/>
              </a:ext>
            </a:extLst>
          </p:cNvPr>
          <p:cNvCxnSpPr>
            <a:cxnSpLocks/>
          </p:cNvCxnSpPr>
          <p:nvPr/>
        </p:nvCxnSpPr>
        <p:spPr>
          <a:xfrm>
            <a:off x="2179845" y="3969954"/>
            <a:ext cx="502131" cy="36799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5CF7DDD-DCD3-C1C3-1736-44D38F4AE297}"/>
              </a:ext>
            </a:extLst>
          </p:cNvPr>
          <p:cNvCxnSpPr>
            <a:cxnSpLocks/>
          </p:cNvCxnSpPr>
          <p:nvPr/>
        </p:nvCxnSpPr>
        <p:spPr>
          <a:xfrm>
            <a:off x="1319057" y="4443263"/>
            <a:ext cx="592840" cy="405255"/>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0FA7396-E3A1-7575-44DD-D4F18683DAC7}"/>
              </a:ext>
            </a:extLst>
          </p:cNvPr>
          <p:cNvCxnSpPr>
            <a:cxnSpLocks/>
          </p:cNvCxnSpPr>
          <p:nvPr/>
        </p:nvCxnSpPr>
        <p:spPr>
          <a:xfrm flipH="1">
            <a:off x="2152096" y="4495718"/>
            <a:ext cx="537245" cy="36953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FF64FF9-BBC3-0F9B-FDDB-6658595EF369}"/>
              </a:ext>
            </a:extLst>
          </p:cNvPr>
          <p:cNvCxnSpPr>
            <a:cxnSpLocks/>
          </p:cNvCxnSpPr>
          <p:nvPr/>
        </p:nvCxnSpPr>
        <p:spPr>
          <a:xfrm>
            <a:off x="2051590" y="4008682"/>
            <a:ext cx="0" cy="81573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28D7FA3-DFC6-07C2-5F56-B04709DEDE05}"/>
              </a:ext>
            </a:extLst>
          </p:cNvPr>
          <p:cNvCxnSpPr>
            <a:cxnSpLocks/>
          </p:cNvCxnSpPr>
          <p:nvPr/>
        </p:nvCxnSpPr>
        <p:spPr>
          <a:xfrm flipV="1">
            <a:off x="1413840" y="4407229"/>
            <a:ext cx="1268136" cy="5229"/>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円柱 56">
            <a:extLst>
              <a:ext uri="{FF2B5EF4-FFF2-40B4-BE49-F238E27FC236}">
                <a16:creationId xmlns:a16="http://schemas.microsoft.com/office/drawing/2014/main" id="{8382963F-8E19-B749-8A12-216A17AC7F82}"/>
              </a:ext>
            </a:extLst>
          </p:cNvPr>
          <p:cNvSpPr/>
          <p:nvPr/>
        </p:nvSpPr>
        <p:spPr>
          <a:xfrm>
            <a:off x="10481756" y="4059649"/>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参照可能な定義に紐づけられた</a:t>
            </a: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58" name="円柱 57">
            <a:extLst>
              <a:ext uri="{FF2B5EF4-FFF2-40B4-BE49-F238E27FC236}">
                <a16:creationId xmlns:a16="http://schemas.microsoft.com/office/drawing/2014/main" id="{8E700B65-D71A-A43B-02E2-8C83B96806C8}"/>
              </a:ext>
            </a:extLst>
          </p:cNvPr>
          <p:cNvSpPr/>
          <p:nvPr/>
        </p:nvSpPr>
        <p:spPr>
          <a:xfrm>
            <a:off x="7707520" y="4050778"/>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参照可能な定義に紐づけられた</a:t>
            </a: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sp>
        <p:nvSpPr>
          <p:cNvPr id="59" name="円柱 58">
            <a:extLst>
              <a:ext uri="{FF2B5EF4-FFF2-40B4-BE49-F238E27FC236}">
                <a16:creationId xmlns:a16="http://schemas.microsoft.com/office/drawing/2014/main" id="{6889516A-8A6A-82ED-051C-0857636D035D}"/>
              </a:ext>
            </a:extLst>
          </p:cNvPr>
          <p:cNvSpPr/>
          <p:nvPr/>
        </p:nvSpPr>
        <p:spPr>
          <a:xfrm>
            <a:off x="9065948" y="3429773"/>
            <a:ext cx="1077447" cy="666268"/>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参照可能な定義に紐づけられた</a:t>
            </a: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68" name="円柱 67">
            <a:extLst>
              <a:ext uri="{FF2B5EF4-FFF2-40B4-BE49-F238E27FC236}">
                <a16:creationId xmlns:a16="http://schemas.microsoft.com/office/drawing/2014/main" id="{EAF8A2BC-EEE3-DCBD-AE42-DE3B113E695C}"/>
              </a:ext>
            </a:extLst>
          </p:cNvPr>
          <p:cNvSpPr/>
          <p:nvPr/>
        </p:nvSpPr>
        <p:spPr>
          <a:xfrm>
            <a:off x="5283451" y="3434191"/>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69" name="円柱 68">
            <a:extLst>
              <a:ext uri="{FF2B5EF4-FFF2-40B4-BE49-F238E27FC236}">
                <a16:creationId xmlns:a16="http://schemas.microsoft.com/office/drawing/2014/main" id="{23A96D55-88DC-46F2-995F-3B37343CD14C}"/>
              </a:ext>
            </a:extLst>
          </p:cNvPr>
          <p:cNvSpPr/>
          <p:nvPr/>
        </p:nvSpPr>
        <p:spPr>
          <a:xfrm>
            <a:off x="4089209" y="4175473"/>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70" name="円柱 69">
            <a:extLst>
              <a:ext uri="{FF2B5EF4-FFF2-40B4-BE49-F238E27FC236}">
                <a16:creationId xmlns:a16="http://schemas.microsoft.com/office/drawing/2014/main" id="{FEC49AFD-FEB4-9A90-2371-6C0FCAB95A56}"/>
              </a:ext>
            </a:extLst>
          </p:cNvPr>
          <p:cNvSpPr/>
          <p:nvPr/>
        </p:nvSpPr>
        <p:spPr>
          <a:xfrm>
            <a:off x="6433931" y="4176047"/>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データ</a:t>
            </a:r>
            <a:endParaRPr kumimoji="1" lang="ja-JP" altLang="en-US" sz="1200" b="1" i="0" u="none" strike="noStrike" kern="1200" cap="none" spc="0" normalizeH="0" baseline="0" noProof="0">
              <a:ln>
                <a:noFill/>
              </a:ln>
              <a:solidFill>
                <a:prstClr val="black"/>
              </a:solidFill>
              <a:effectLst/>
              <a:uLnTx/>
              <a:uFillTx/>
              <a:latin typeface="+mn-ea"/>
              <a:cs typeface="+mn-cs"/>
            </a:endParaRPr>
          </a:p>
        </p:txBody>
      </p:sp>
      <p:sp>
        <p:nvSpPr>
          <p:cNvPr id="71" name="円柱 70">
            <a:extLst>
              <a:ext uri="{FF2B5EF4-FFF2-40B4-BE49-F238E27FC236}">
                <a16:creationId xmlns:a16="http://schemas.microsoft.com/office/drawing/2014/main" id="{1B37A8F9-49B0-FD73-23B0-A65D892D0F74}"/>
              </a:ext>
            </a:extLst>
          </p:cNvPr>
          <p:cNvSpPr/>
          <p:nvPr/>
        </p:nvSpPr>
        <p:spPr>
          <a:xfrm>
            <a:off x="5976843" y="4864372"/>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prstClr val="black"/>
                </a:solidFill>
                <a:effectLst/>
                <a:uLnTx/>
                <a:uFillTx/>
                <a:latin typeface="+mn-ea"/>
                <a:cs typeface="+mn-cs"/>
              </a:rPr>
              <a:t>独自</a:t>
            </a:r>
            <a:endParaRPr kumimoji="1" lang="en-US" altLang="ja-JP" sz="1200" b="1" i="0" u="none" strike="noStrike" kern="1200" cap="none" spc="0" normalizeH="0" baseline="0" noProof="0" dirty="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dirty="0">
                <a:solidFill>
                  <a:prstClr val="black"/>
                </a:solidFill>
                <a:latin typeface="+mn-ea"/>
              </a:rPr>
              <a:t>データ</a:t>
            </a:r>
            <a:endParaRPr kumimoji="1" lang="ja-JP" altLang="en-US" sz="1200" b="1" i="0" u="none" strike="noStrike" kern="1200" cap="none" spc="0" normalizeH="0" baseline="0" noProof="0" dirty="0">
              <a:ln>
                <a:noFill/>
              </a:ln>
              <a:solidFill>
                <a:prstClr val="black"/>
              </a:solidFill>
              <a:effectLst/>
              <a:uLnTx/>
              <a:uFillTx/>
              <a:latin typeface="+mn-ea"/>
              <a:cs typeface="+mn-cs"/>
            </a:endParaRPr>
          </a:p>
        </p:txBody>
      </p:sp>
      <p:grpSp>
        <p:nvGrpSpPr>
          <p:cNvPr id="74" name="グループ化 73">
            <a:extLst>
              <a:ext uri="{FF2B5EF4-FFF2-40B4-BE49-F238E27FC236}">
                <a16:creationId xmlns:a16="http://schemas.microsoft.com/office/drawing/2014/main" id="{2B31B826-FBD1-D9DF-B559-5FAC367CA6DC}"/>
              </a:ext>
            </a:extLst>
          </p:cNvPr>
          <p:cNvGrpSpPr/>
          <p:nvPr/>
        </p:nvGrpSpPr>
        <p:grpSpPr>
          <a:xfrm>
            <a:off x="4978566" y="4151957"/>
            <a:ext cx="1281875" cy="501086"/>
            <a:chOff x="5250649" y="4365104"/>
            <a:chExt cx="1281875" cy="501086"/>
          </a:xfrm>
        </p:grpSpPr>
        <p:sp>
          <p:nvSpPr>
            <p:cNvPr id="72" name="楕円 71">
              <a:extLst>
                <a:ext uri="{FF2B5EF4-FFF2-40B4-BE49-F238E27FC236}">
                  <a16:creationId xmlns:a16="http://schemas.microsoft.com/office/drawing/2014/main" id="{808015B7-5A25-3698-E6A8-4D2ADD689305}"/>
                </a:ext>
              </a:extLst>
            </p:cNvPr>
            <p:cNvSpPr/>
            <p:nvPr/>
          </p:nvSpPr>
          <p:spPr>
            <a:xfrm>
              <a:off x="5289055" y="4365104"/>
              <a:ext cx="1162187" cy="501086"/>
            </a:xfrm>
            <a:prstGeom prst="ellips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en-US" altLang="ja-JP"/>
            </a:p>
            <a:p>
              <a:pPr algn="ctr"/>
              <a:endParaRPr kumimoji="1" lang="ja-JP" altLang="en-US"/>
            </a:p>
          </p:txBody>
        </p:sp>
        <p:sp>
          <p:nvSpPr>
            <p:cNvPr id="73" name="フローチャート: 処理 72">
              <a:extLst>
                <a:ext uri="{FF2B5EF4-FFF2-40B4-BE49-F238E27FC236}">
                  <a16:creationId xmlns:a16="http://schemas.microsoft.com/office/drawing/2014/main" id="{BECC748B-94C5-0DF7-C320-BB362FAA5144}"/>
                </a:ext>
              </a:extLst>
            </p:cNvPr>
            <p:cNvSpPr/>
            <p:nvPr/>
          </p:nvSpPr>
          <p:spPr>
            <a:xfrm>
              <a:off x="5250649" y="4379753"/>
              <a:ext cx="1281875" cy="479764"/>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chemeClr val="tx1"/>
                  </a:solidFill>
                </a:rPr>
                <a:t>ハブシステム</a:t>
              </a:r>
              <a:endParaRPr kumimoji="1" lang="ja-JP" altLang="en-US" sz="1200" b="1" dirty="0">
                <a:solidFill>
                  <a:schemeClr val="tx1"/>
                </a:solidFill>
              </a:endParaRPr>
            </a:p>
          </p:txBody>
        </p:sp>
      </p:grpSp>
      <p:cxnSp>
        <p:nvCxnSpPr>
          <p:cNvPr id="75" name="直線矢印コネクタ 74">
            <a:extLst>
              <a:ext uri="{FF2B5EF4-FFF2-40B4-BE49-F238E27FC236}">
                <a16:creationId xmlns:a16="http://schemas.microsoft.com/office/drawing/2014/main" id="{6B15A282-5857-4B74-7F82-B1E0D2F251CC}"/>
              </a:ext>
            </a:extLst>
          </p:cNvPr>
          <p:cNvCxnSpPr>
            <a:cxnSpLocks/>
            <a:stCxn id="73" idx="2"/>
            <a:endCxn id="71" idx="1"/>
          </p:cNvCxnSpPr>
          <p:nvPr/>
        </p:nvCxnSpPr>
        <p:spPr>
          <a:xfrm>
            <a:off x="5619504" y="4646370"/>
            <a:ext cx="687041" cy="21800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418204ED-8CAB-3191-6FCE-0563AE0086D3}"/>
              </a:ext>
            </a:extLst>
          </p:cNvPr>
          <p:cNvCxnSpPr>
            <a:cxnSpLocks/>
            <a:stCxn id="68" idx="3"/>
            <a:endCxn id="73" idx="0"/>
          </p:cNvCxnSpPr>
          <p:nvPr/>
        </p:nvCxnSpPr>
        <p:spPr>
          <a:xfrm>
            <a:off x="5613153" y="3888245"/>
            <a:ext cx="6351" cy="2783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98CC5C2C-3537-7F02-48AA-F0FED27AAC25}"/>
              </a:ext>
            </a:extLst>
          </p:cNvPr>
          <p:cNvCxnSpPr>
            <a:cxnSpLocks/>
            <a:stCxn id="69" idx="4"/>
            <a:endCxn id="72" idx="2"/>
          </p:cNvCxnSpPr>
          <p:nvPr/>
        </p:nvCxnSpPr>
        <p:spPr>
          <a:xfrm>
            <a:off x="4748613" y="4402500"/>
            <a:ext cx="268359"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77879C5E-8BC0-4C10-CC7D-B028CC409A22}"/>
              </a:ext>
            </a:extLst>
          </p:cNvPr>
          <p:cNvCxnSpPr>
            <a:cxnSpLocks/>
            <a:stCxn id="72" idx="6"/>
            <a:endCxn id="70" idx="2"/>
          </p:cNvCxnSpPr>
          <p:nvPr/>
        </p:nvCxnSpPr>
        <p:spPr>
          <a:xfrm>
            <a:off x="6179159" y="4402500"/>
            <a:ext cx="254772" cy="574"/>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0" name="矢印: 左右 129">
            <a:extLst>
              <a:ext uri="{FF2B5EF4-FFF2-40B4-BE49-F238E27FC236}">
                <a16:creationId xmlns:a16="http://schemas.microsoft.com/office/drawing/2014/main" id="{4A844241-1A4D-CB21-C9D6-5080FA7283EB}"/>
              </a:ext>
            </a:extLst>
          </p:cNvPr>
          <p:cNvSpPr/>
          <p:nvPr/>
        </p:nvSpPr>
        <p:spPr>
          <a:xfrm>
            <a:off x="462342" y="6039948"/>
            <a:ext cx="10916859" cy="502293"/>
          </a:xfrm>
          <a:prstGeom prst="leftRightArrow">
            <a:avLst>
              <a:gd name="adj1" fmla="val 50000"/>
              <a:gd name="adj2" fmla="val 45979"/>
            </a:avLst>
          </a:prstGeom>
          <a:gradFill flip="none" rotWithShape="1">
            <a:gsLst>
              <a:gs pos="0">
                <a:schemeClr val="accent1">
                  <a:lumMod val="5000"/>
                  <a:lumOff val="95000"/>
                </a:schemeClr>
              </a:gs>
              <a:gs pos="100000">
                <a:schemeClr val="accent1">
                  <a:lumMod val="75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solidFill>
              </a:rPr>
              <a:t>低　　　　　　　　　　　　　　　　　　　　　　　　　相互運用性　　　　　　　　　　　　　　　　　　　　　</a:t>
            </a:r>
            <a:r>
              <a:rPr kumimoji="1" lang="ja-JP" altLang="en-US" sz="1400" b="1" dirty="0">
                <a:solidFill>
                  <a:schemeClr val="bg1"/>
                </a:solidFill>
              </a:rPr>
              <a:t>　高　</a:t>
            </a:r>
            <a:r>
              <a:rPr kumimoji="1" lang="ja-JP" altLang="en-US" sz="1400" b="1" dirty="0">
                <a:solidFill>
                  <a:schemeClr val="tx1"/>
                </a:solidFill>
              </a:rPr>
              <a:t>　　　　　　　　　　　　　　　　　　　　</a:t>
            </a:r>
          </a:p>
        </p:txBody>
      </p:sp>
      <p:sp>
        <p:nvSpPr>
          <p:cNvPr id="131" name="フローチャート: 複数書類 130">
            <a:extLst>
              <a:ext uri="{FF2B5EF4-FFF2-40B4-BE49-F238E27FC236}">
                <a16:creationId xmlns:a16="http://schemas.microsoft.com/office/drawing/2014/main" id="{E02F2587-05C9-5C3C-BA05-1A5BF2352972}"/>
              </a:ext>
            </a:extLst>
          </p:cNvPr>
          <p:cNvSpPr/>
          <p:nvPr/>
        </p:nvSpPr>
        <p:spPr>
          <a:xfrm>
            <a:off x="7595384" y="3291886"/>
            <a:ext cx="1384068" cy="623940"/>
          </a:xfrm>
          <a:prstGeom prst="flowChartMultidocument">
            <a:avLst/>
          </a:prstGeom>
          <a:solidFill>
            <a:schemeClr val="bg1"/>
          </a:solidFill>
          <a:ln>
            <a:solidFill>
              <a:schemeClr val="accent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950" b="1">
                <a:solidFill>
                  <a:schemeClr val="tx1"/>
                </a:solidFill>
              </a:rPr>
              <a:t>データの表す意味</a:t>
            </a:r>
            <a:endParaRPr kumimoji="1" lang="en-US" altLang="ja-JP" sz="950" b="1">
              <a:solidFill>
                <a:schemeClr val="tx1"/>
              </a:solidFill>
            </a:endParaRPr>
          </a:p>
          <a:p>
            <a:r>
              <a:rPr lang="ja-JP" altLang="en-US" sz="950" b="1">
                <a:solidFill>
                  <a:schemeClr val="tx1"/>
                </a:solidFill>
              </a:rPr>
              <a:t>データの表現形式　</a:t>
            </a:r>
            <a:br>
              <a:rPr lang="en-US" altLang="ja-JP" sz="950" b="1">
                <a:solidFill>
                  <a:schemeClr val="tx1"/>
                </a:solidFill>
              </a:rPr>
            </a:br>
            <a:r>
              <a:rPr lang="ja-JP" altLang="en-US" sz="950" b="1">
                <a:solidFill>
                  <a:schemeClr val="tx1"/>
                </a:solidFill>
              </a:rPr>
              <a:t>　等</a:t>
            </a:r>
            <a:endParaRPr kumimoji="1" lang="ja-JP" altLang="en-US" sz="950" b="1">
              <a:solidFill>
                <a:schemeClr val="tx1"/>
              </a:solidFill>
            </a:endParaRPr>
          </a:p>
        </p:txBody>
      </p:sp>
      <p:cxnSp>
        <p:nvCxnSpPr>
          <p:cNvPr id="133" name="直線矢印コネクタ 132">
            <a:extLst>
              <a:ext uri="{FF2B5EF4-FFF2-40B4-BE49-F238E27FC236}">
                <a16:creationId xmlns:a16="http://schemas.microsoft.com/office/drawing/2014/main" id="{DE4FE7A0-4CFD-8CA4-37E5-8A212067A06F}"/>
              </a:ext>
            </a:extLst>
          </p:cNvPr>
          <p:cNvCxnSpPr>
            <a:cxnSpLocks/>
          </p:cNvCxnSpPr>
          <p:nvPr/>
        </p:nvCxnSpPr>
        <p:spPr>
          <a:xfrm>
            <a:off x="8340922" y="3883827"/>
            <a:ext cx="732638" cy="22696"/>
          </a:xfrm>
          <a:prstGeom prst="straightConnector1">
            <a:avLst/>
          </a:prstGeom>
          <a:ln>
            <a:solidFill>
              <a:schemeClr val="accent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矢印コネクタ 134">
            <a:extLst>
              <a:ext uri="{FF2B5EF4-FFF2-40B4-BE49-F238E27FC236}">
                <a16:creationId xmlns:a16="http://schemas.microsoft.com/office/drawing/2014/main" id="{3C8F53B4-516C-1367-7E9D-E22B0DFEF881}"/>
              </a:ext>
            </a:extLst>
          </p:cNvPr>
          <p:cNvCxnSpPr>
            <a:cxnSpLocks/>
            <a:endCxn id="58" idx="1"/>
          </p:cNvCxnSpPr>
          <p:nvPr/>
        </p:nvCxnSpPr>
        <p:spPr>
          <a:xfrm flipH="1">
            <a:off x="8246244" y="3883827"/>
            <a:ext cx="94678" cy="166951"/>
          </a:xfrm>
          <a:prstGeom prst="straightConnector1">
            <a:avLst/>
          </a:prstGeom>
          <a:ln>
            <a:solidFill>
              <a:schemeClr val="accent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正方形/長方形 144">
            <a:extLst>
              <a:ext uri="{FF2B5EF4-FFF2-40B4-BE49-F238E27FC236}">
                <a16:creationId xmlns:a16="http://schemas.microsoft.com/office/drawing/2014/main" id="{9C856769-B421-DA79-8164-EEA31BDF5D8A}"/>
              </a:ext>
            </a:extLst>
          </p:cNvPr>
          <p:cNvSpPr/>
          <p:nvPr/>
        </p:nvSpPr>
        <p:spPr>
          <a:xfrm>
            <a:off x="8741739" y="4034629"/>
            <a:ext cx="437890" cy="2618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a:solidFill>
                  <a:schemeClr val="tx1"/>
                </a:solidFill>
              </a:rPr>
              <a:t>参照</a:t>
            </a:r>
          </a:p>
        </p:txBody>
      </p:sp>
      <p:sp>
        <p:nvSpPr>
          <p:cNvPr id="147" name="正方形/長方形 146">
            <a:extLst>
              <a:ext uri="{FF2B5EF4-FFF2-40B4-BE49-F238E27FC236}">
                <a16:creationId xmlns:a16="http://schemas.microsoft.com/office/drawing/2014/main" id="{38B784FF-2E3C-D639-1D0A-729427F5D245}"/>
              </a:ext>
            </a:extLst>
          </p:cNvPr>
          <p:cNvSpPr/>
          <p:nvPr/>
        </p:nvSpPr>
        <p:spPr>
          <a:xfrm>
            <a:off x="7526756" y="3026301"/>
            <a:ext cx="1800199" cy="2618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tx1"/>
                </a:solidFill>
              </a:rPr>
              <a:t>標準化され参照可能な定義</a:t>
            </a:r>
          </a:p>
        </p:txBody>
      </p:sp>
      <p:sp>
        <p:nvSpPr>
          <p:cNvPr id="152" name="吹き出し: 四角形 151">
            <a:extLst>
              <a:ext uri="{FF2B5EF4-FFF2-40B4-BE49-F238E27FC236}">
                <a16:creationId xmlns:a16="http://schemas.microsoft.com/office/drawing/2014/main" id="{E9A5AF9A-8E98-936C-410E-E4079EA0852C}"/>
              </a:ext>
            </a:extLst>
          </p:cNvPr>
          <p:cNvSpPr/>
          <p:nvPr/>
        </p:nvSpPr>
        <p:spPr>
          <a:xfrm>
            <a:off x="10261976" y="3018167"/>
            <a:ext cx="1731321" cy="848294"/>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1"/>
                </a:solidFill>
              </a:rPr>
              <a:t>GIF</a:t>
            </a:r>
            <a:r>
              <a:rPr kumimoji="1" lang="ja-JP" altLang="en-US" sz="1400" b="1" dirty="0">
                <a:solidFill>
                  <a:schemeClr val="tx1"/>
                </a:solidFill>
              </a:rPr>
              <a:t>が目指す姿</a:t>
            </a:r>
            <a:endParaRPr kumimoji="1" lang="en-US" altLang="ja-JP" sz="1400" b="1" dirty="0">
              <a:solidFill>
                <a:schemeClr val="tx1"/>
              </a:solidFill>
            </a:endParaRPr>
          </a:p>
          <a:p>
            <a:pPr algn="ctr"/>
            <a:r>
              <a:rPr lang="ja-JP" altLang="en-US" sz="1050" b="1" dirty="0">
                <a:solidFill>
                  <a:schemeClr val="tx1"/>
                </a:solidFill>
              </a:rPr>
              <a:t>プラットフォームと組合せることでデータ連携を容易に実現</a:t>
            </a:r>
            <a:endParaRPr kumimoji="1" lang="en-US" altLang="ja-JP" sz="1400" b="1" dirty="0">
              <a:solidFill>
                <a:schemeClr val="tx1"/>
              </a:solidFill>
            </a:endParaRPr>
          </a:p>
        </p:txBody>
      </p:sp>
      <p:sp>
        <p:nvSpPr>
          <p:cNvPr id="155" name="フッター プレースホルダー 6">
            <a:extLst>
              <a:ext uri="{FF2B5EF4-FFF2-40B4-BE49-F238E27FC236}">
                <a16:creationId xmlns:a16="http://schemas.microsoft.com/office/drawing/2014/main" id="{ABE7892E-26E0-6330-6CDC-4BF516AE4AC9}"/>
              </a:ext>
            </a:extLst>
          </p:cNvPr>
          <p:cNvSpPr txBox="1">
            <a:spLocks/>
          </p:cNvSpPr>
          <p:nvPr/>
        </p:nvSpPr>
        <p:spPr bwMode="gray">
          <a:xfrm>
            <a:off x="421106" y="6576881"/>
            <a:ext cx="11308552" cy="304800"/>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b="1" dirty="0"/>
              <a:t>※</a:t>
            </a:r>
            <a:r>
              <a:rPr lang="ja-JP" altLang="en-US" sz="1200" b="1" dirty="0"/>
              <a:t>上図は、「データの相互運用性向上のためのガイド（本編）」</a:t>
            </a:r>
            <a:r>
              <a:rPr lang="en-US" altLang="ja-JP" sz="1200" b="1" dirty="0"/>
              <a:t>(IPA)</a:t>
            </a:r>
            <a:r>
              <a:rPr lang="ja-JP" altLang="en-US" sz="1200" b="1" dirty="0"/>
              <a:t>の図を基に作成　</a:t>
            </a:r>
            <a:r>
              <a:rPr lang="en-US" altLang="ja-JP" sz="1200" b="1" dirty="0">
                <a:hlinkClick r:id="rId3"/>
              </a:rPr>
              <a:t>https://www.ipa.go.jp/digital/data/ug65p90000001lp7-att/000089404.pdf</a:t>
            </a:r>
            <a:endParaRPr lang="en-US" altLang="ja-JP" sz="1200" b="1" dirty="0"/>
          </a:p>
        </p:txBody>
      </p:sp>
      <p:sp>
        <p:nvSpPr>
          <p:cNvPr id="9" name="フローチャート: 処理 8">
            <a:extLst>
              <a:ext uri="{FF2B5EF4-FFF2-40B4-BE49-F238E27FC236}">
                <a16:creationId xmlns:a16="http://schemas.microsoft.com/office/drawing/2014/main" id="{70F6B30D-A4C6-945C-77D0-0E8C6C300814}"/>
              </a:ext>
            </a:extLst>
          </p:cNvPr>
          <p:cNvSpPr/>
          <p:nvPr/>
        </p:nvSpPr>
        <p:spPr>
          <a:xfrm>
            <a:off x="7673336" y="4781067"/>
            <a:ext cx="1523934" cy="801472"/>
          </a:xfrm>
          <a:prstGeom prst="flowChartProcess">
            <a:avLst/>
          </a:prstGeom>
          <a:solidFill>
            <a:schemeClr val="bg1">
              <a:alpha val="7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プラットフォーム</a:t>
            </a:r>
            <a:endParaRPr kumimoji="1" lang="en-US" altLang="ja-JP" sz="1200" b="1" dirty="0">
              <a:solidFill>
                <a:schemeClr val="tx1"/>
              </a:solidFill>
            </a:endParaRPr>
          </a:p>
          <a:p>
            <a:pPr algn="ctr"/>
            <a:r>
              <a:rPr kumimoji="1" lang="en-US" altLang="ja-JP" sz="1100" b="1" dirty="0">
                <a:solidFill>
                  <a:schemeClr val="tx1"/>
                </a:solidFill>
              </a:rPr>
              <a:t>(</a:t>
            </a:r>
            <a:r>
              <a:rPr kumimoji="1" lang="ja-JP" altLang="en-US" sz="1100" b="1" dirty="0">
                <a:solidFill>
                  <a:schemeClr val="tx1"/>
                </a:solidFill>
              </a:rPr>
              <a:t>カタログ、コネクタ等のデータ</a:t>
            </a:r>
            <a:r>
              <a:rPr lang="ja-JP" altLang="en-US" sz="1100" b="1" dirty="0">
                <a:solidFill>
                  <a:schemeClr val="tx1"/>
                </a:solidFill>
              </a:rPr>
              <a:t>連携をしやすくする仕組み</a:t>
            </a:r>
            <a:r>
              <a:rPr kumimoji="1" lang="en-US" altLang="ja-JP" sz="1100" b="1" dirty="0">
                <a:solidFill>
                  <a:schemeClr val="tx1"/>
                </a:solidFill>
              </a:rPr>
              <a:t>)</a:t>
            </a:r>
          </a:p>
        </p:txBody>
      </p:sp>
      <p:cxnSp>
        <p:nvCxnSpPr>
          <p:cNvPr id="10" name="直線矢印コネクタ 9">
            <a:extLst>
              <a:ext uri="{FF2B5EF4-FFF2-40B4-BE49-F238E27FC236}">
                <a16:creationId xmlns:a16="http://schemas.microsoft.com/office/drawing/2014/main" id="{CC88A989-112F-87FD-7A92-39F7D49A65E4}"/>
              </a:ext>
            </a:extLst>
          </p:cNvPr>
          <p:cNvCxnSpPr>
            <a:cxnSpLocks/>
          </p:cNvCxnSpPr>
          <p:nvPr/>
        </p:nvCxnSpPr>
        <p:spPr>
          <a:xfrm flipV="1">
            <a:off x="8808579" y="4577080"/>
            <a:ext cx="518376" cy="200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34046F9A-EFFD-D547-ACFF-C33C80863D23}"/>
              </a:ext>
            </a:extLst>
          </p:cNvPr>
          <p:cNvCxnSpPr>
            <a:cxnSpLocks/>
            <a:stCxn id="58" idx="4"/>
          </p:cNvCxnSpPr>
          <p:nvPr/>
        </p:nvCxnSpPr>
        <p:spPr>
          <a:xfrm>
            <a:off x="8784967" y="4383912"/>
            <a:ext cx="776301" cy="887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A41441E3-A12C-14FA-FBA2-E3D471EDD6FC}"/>
              </a:ext>
            </a:extLst>
          </p:cNvPr>
          <p:cNvCxnSpPr>
            <a:cxnSpLocks/>
            <a:endCxn id="57" idx="2"/>
          </p:cNvCxnSpPr>
          <p:nvPr/>
        </p:nvCxnSpPr>
        <p:spPr>
          <a:xfrm>
            <a:off x="9660703" y="4392783"/>
            <a:ext cx="821053"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CAF99DE8-87A7-27A2-BB63-7C0B5298EE19}"/>
              </a:ext>
            </a:extLst>
          </p:cNvPr>
          <p:cNvCxnSpPr>
            <a:cxnSpLocks/>
            <a:stCxn id="59" idx="3"/>
          </p:cNvCxnSpPr>
          <p:nvPr/>
        </p:nvCxnSpPr>
        <p:spPr>
          <a:xfrm>
            <a:off x="9604672" y="4096041"/>
            <a:ext cx="3321" cy="294988"/>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7A00211B-E7DE-4ABD-C111-8CF102E39692}"/>
              </a:ext>
            </a:extLst>
          </p:cNvPr>
          <p:cNvCxnSpPr>
            <a:cxnSpLocks/>
            <a:endCxn id="13" idx="1"/>
          </p:cNvCxnSpPr>
          <p:nvPr/>
        </p:nvCxnSpPr>
        <p:spPr>
          <a:xfrm>
            <a:off x="9581341" y="4423496"/>
            <a:ext cx="338362" cy="353682"/>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吹き出し: 四角形 1">
            <a:extLst>
              <a:ext uri="{FF2B5EF4-FFF2-40B4-BE49-F238E27FC236}">
                <a16:creationId xmlns:a16="http://schemas.microsoft.com/office/drawing/2014/main" id="{9E3A1679-371C-4BC1-340F-3A377608B3CC}"/>
              </a:ext>
            </a:extLst>
          </p:cNvPr>
          <p:cNvSpPr/>
          <p:nvPr/>
        </p:nvSpPr>
        <p:spPr>
          <a:xfrm>
            <a:off x="267922" y="3055419"/>
            <a:ext cx="1367469" cy="697705"/>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b="1" dirty="0">
                <a:solidFill>
                  <a:schemeClr val="tx1"/>
                </a:solidFill>
              </a:rPr>
              <a:t>連携するシステムごとに連携方式の取決め、データ変換が必要</a:t>
            </a:r>
            <a:endParaRPr kumimoji="1" lang="en-US" altLang="ja-JP" sz="1050" b="1" dirty="0">
              <a:solidFill>
                <a:schemeClr val="tx1"/>
              </a:solidFill>
            </a:endParaRPr>
          </a:p>
        </p:txBody>
      </p:sp>
      <p:sp>
        <p:nvSpPr>
          <p:cNvPr id="6" name="吹き出し: 四角形 5">
            <a:extLst>
              <a:ext uri="{FF2B5EF4-FFF2-40B4-BE49-F238E27FC236}">
                <a16:creationId xmlns:a16="http://schemas.microsoft.com/office/drawing/2014/main" id="{40CD6E80-22DF-D6A2-12C5-6188F07FEA3C}"/>
              </a:ext>
            </a:extLst>
          </p:cNvPr>
          <p:cNvSpPr/>
          <p:nvPr/>
        </p:nvSpPr>
        <p:spPr>
          <a:xfrm>
            <a:off x="3854403" y="3058804"/>
            <a:ext cx="1343350" cy="694790"/>
          </a:xfrm>
          <a:prstGeom prst="wedgeRectCallout">
            <a:avLst>
              <a:gd name="adj1" fmla="val -40092"/>
              <a:gd name="adj2" fmla="val 38511"/>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50" b="1" dirty="0">
                <a:solidFill>
                  <a:schemeClr val="tx1"/>
                </a:solidFill>
              </a:rPr>
              <a:t>ハブシステムの規約、インターフェースに即したデータ変換が必要</a:t>
            </a:r>
            <a:endParaRPr kumimoji="1" lang="en-US" altLang="ja-JP" sz="1050" b="1" dirty="0">
              <a:solidFill>
                <a:schemeClr val="tx1"/>
              </a:solidFill>
            </a:endParaRPr>
          </a:p>
        </p:txBody>
      </p:sp>
      <p:sp>
        <p:nvSpPr>
          <p:cNvPr id="7" name="楕円 6">
            <a:extLst>
              <a:ext uri="{FF2B5EF4-FFF2-40B4-BE49-F238E27FC236}">
                <a16:creationId xmlns:a16="http://schemas.microsoft.com/office/drawing/2014/main" id="{47C9E11B-9AF1-6DB3-1760-286BD60B03FF}"/>
              </a:ext>
            </a:extLst>
          </p:cNvPr>
          <p:cNvSpPr/>
          <p:nvPr/>
        </p:nvSpPr>
        <p:spPr>
          <a:xfrm>
            <a:off x="8940800" y="4211320"/>
            <a:ext cx="1397000" cy="365760"/>
          </a:xfrm>
          <a:prstGeom prst="ellips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en-US" altLang="ja-JP"/>
          </a:p>
          <a:p>
            <a:pPr algn="ctr"/>
            <a:endParaRPr kumimoji="1" lang="ja-JP" altLang="en-US"/>
          </a:p>
        </p:txBody>
      </p:sp>
      <p:sp>
        <p:nvSpPr>
          <p:cNvPr id="14" name="フローチャート: 処理 13">
            <a:extLst>
              <a:ext uri="{FF2B5EF4-FFF2-40B4-BE49-F238E27FC236}">
                <a16:creationId xmlns:a16="http://schemas.microsoft.com/office/drawing/2014/main" id="{397BB6E4-42B0-367B-6884-3AC5ADB8582E}"/>
              </a:ext>
            </a:extLst>
          </p:cNvPr>
          <p:cNvSpPr/>
          <p:nvPr/>
        </p:nvSpPr>
        <p:spPr>
          <a:xfrm>
            <a:off x="9037486" y="4141206"/>
            <a:ext cx="1281875" cy="479764"/>
          </a:xfrm>
          <a:prstGeom prst="flowChartProcess">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chemeClr val="tx1"/>
                </a:solidFill>
              </a:rPr>
              <a:t>プラットフォーム</a:t>
            </a:r>
            <a:endParaRPr kumimoji="1" lang="ja-JP" altLang="en-US" sz="1200" b="1" dirty="0">
              <a:solidFill>
                <a:schemeClr val="tx1"/>
              </a:solidFill>
            </a:endParaRPr>
          </a:p>
        </p:txBody>
      </p:sp>
      <p:sp>
        <p:nvSpPr>
          <p:cNvPr id="15" name="フローチャート: 処理 14">
            <a:extLst>
              <a:ext uri="{FF2B5EF4-FFF2-40B4-BE49-F238E27FC236}">
                <a16:creationId xmlns:a16="http://schemas.microsoft.com/office/drawing/2014/main" id="{08DEF2DA-DC59-A179-EEB3-B92E65EBBE16}"/>
              </a:ext>
            </a:extLst>
          </p:cNvPr>
          <p:cNvSpPr/>
          <p:nvPr/>
        </p:nvSpPr>
        <p:spPr>
          <a:xfrm>
            <a:off x="3900394" y="4777177"/>
            <a:ext cx="1775768" cy="847545"/>
          </a:xfrm>
          <a:prstGeom prst="flowChartProcess">
            <a:avLst/>
          </a:prstGeom>
          <a:solidFill>
            <a:schemeClr val="bg1">
              <a:alpha val="7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ハブシステム</a:t>
            </a:r>
            <a:endParaRPr kumimoji="1" lang="en-US" altLang="ja-JP" sz="1200" b="1" dirty="0">
              <a:solidFill>
                <a:schemeClr val="tx1"/>
              </a:solidFill>
            </a:endParaRPr>
          </a:p>
          <a:p>
            <a:pPr algn="ctr"/>
            <a:r>
              <a:rPr kumimoji="1" lang="en-US" altLang="ja-JP" sz="1100" b="1" dirty="0">
                <a:solidFill>
                  <a:schemeClr val="tx1"/>
                </a:solidFill>
              </a:rPr>
              <a:t>(</a:t>
            </a:r>
            <a:r>
              <a:rPr kumimoji="1" lang="ja-JP" altLang="en-US" sz="1100" b="1" dirty="0">
                <a:solidFill>
                  <a:schemeClr val="tx1"/>
                </a:solidFill>
              </a:rPr>
              <a:t>各種データに用いられる多様な文字情報やフォーマットの変換等の処理を行うシステム</a:t>
            </a:r>
            <a:r>
              <a:rPr kumimoji="1" lang="en-US" altLang="ja-JP" sz="1100" b="1" dirty="0">
                <a:solidFill>
                  <a:schemeClr val="tx1"/>
                </a:solidFill>
              </a:rPr>
              <a:t>)</a:t>
            </a:r>
          </a:p>
        </p:txBody>
      </p:sp>
      <p:cxnSp>
        <p:nvCxnSpPr>
          <p:cNvPr id="18" name="直線矢印コネクタ 17">
            <a:extLst>
              <a:ext uri="{FF2B5EF4-FFF2-40B4-BE49-F238E27FC236}">
                <a16:creationId xmlns:a16="http://schemas.microsoft.com/office/drawing/2014/main" id="{A00D2E74-FA9A-490E-B424-A68F769810AF}"/>
              </a:ext>
            </a:extLst>
          </p:cNvPr>
          <p:cNvCxnSpPr>
            <a:cxnSpLocks/>
          </p:cNvCxnSpPr>
          <p:nvPr/>
        </p:nvCxnSpPr>
        <p:spPr>
          <a:xfrm flipV="1">
            <a:off x="5035637" y="4627874"/>
            <a:ext cx="247814" cy="145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153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二等辺三角形 1028">
            <a:extLst>
              <a:ext uri="{FF2B5EF4-FFF2-40B4-BE49-F238E27FC236}">
                <a16:creationId xmlns:a16="http://schemas.microsoft.com/office/drawing/2014/main" id="{0FA8F96E-40D6-13F3-052A-C4FEC690CE35}"/>
              </a:ext>
            </a:extLst>
          </p:cNvPr>
          <p:cNvSpPr/>
          <p:nvPr/>
        </p:nvSpPr>
        <p:spPr>
          <a:xfrm>
            <a:off x="387598" y="2520939"/>
            <a:ext cx="8156673" cy="4200738"/>
          </a:xfrm>
          <a:prstGeom prst="triangle">
            <a:avLst>
              <a:gd name="adj" fmla="val 50057"/>
            </a:avLst>
          </a:prstGeom>
          <a:gradFill>
            <a:gsLst>
              <a:gs pos="0">
                <a:srgbClr val="FFC000"/>
              </a:gs>
              <a:gs pos="100000">
                <a:srgbClr val="FFF5D5"/>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0F50B067-35D0-230B-C881-AD51DE89F22E}"/>
              </a:ext>
            </a:extLst>
          </p:cNvPr>
          <p:cNvSpPr>
            <a:spLocks noGrp="1"/>
          </p:cNvSpPr>
          <p:nvPr>
            <p:ph type="sldNum" sz="quarter" idx="10"/>
          </p:nvPr>
        </p:nvSpPr>
        <p:spPr/>
        <p:txBody>
          <a:bodyPr/>
          <a:lstStyle/>
          <a:p>
            <a:pPr>
              <a:defRPr/>
            </a:pPr>
            <a:fld id="{B69A64E9-DEE1-40B5-88E8-A6C3DD001D0B}" type="slidenum">
              <a:rPr lang="en-US" altLang="ja-JP" smtClean="0"/>
              <a:pPr>
                <a:defRPr/>
              </a:pPr>
              <a:t>12</a:t>
            </a:fld>
            <a:endParaRPr lang="en-US" altLang="ja-JP"/>
          </a:p>
        </p:txBody>
      </p:sp>
      <p:sp>
        <p:nvSpPr>
          <p:cNvPr id="4" name="タイトル 1">
            <a:extLst>
              <a:ext uri="{FF2B5EF4-FFF2-40B4-BE49-F238E27FC236}">
                <a16:creationId xmlns:a16="http://schemas.microsoft.com/office/drawing/2014/main" id="{7F1AF68F-58B5-B87D-CDE1-E08E3C475B2D}"/>
              </a:ext>
            </a:extLst>
          </p:cNvPr>
          <p:cNvSpPr txBox="1">
            <a:spLocks/>
          </p:cNvSpPr>
          <p:nvPr/>
        </p:nvSpPr>
        <p:spPr bwMode="gray">
          <a:xfrm>
            <a:off x="142558" y="208738"/>
            <a:ext cx="1185809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2.3 </a:t>
            </a:r>
            <a:r>
              <a:rPr lang="ja-JP" altLang="en-US" sz="3200" dirty="0"/>
              <a:t>相互運用性の確保に向けて　～</a:t>
            </a:r>
            <a:r>
              <a:rPr lang="en-US" altLang="ja-JP" sz="3200" dirty="0"/>
              <a:t>GIF</a:t>
            </a:r>
            <a:r>
              <a:rPr lang="ja-JP" altLang="en-US" sz="3200" dirty="0"/>
              <a:t>の意義と役割～</a:t>
            </a:r>
            <a:endParaRPr kumimoji="1" lang="en-US" altLang="ja-JP" sz="3200" dirty="0"/>
          </a:p>
        </p:txBody>
      </p:sp>
      <p:sp>
        <p:nvSpPr>
          <p:cNvPr id="5" name="コンテンツ プレースホルダー 1">
            <a:extLst>
              <a:ext uri="{FF2B5EF4-FFF2-40B4-BE49-F238E27FC236}">
                <a16:creationId xmlns:a16="http://schemas.microsoft.com/office/drawing/2014/main" id="{C07AA47B-2D37-CF11-08BF-30590741A16B}"/>
              </a:ext>
            </a:extLst>
          </p:cNvPr>
          <p:cNvSpPr txBox="1">
            <a:spLocks/>
          </p:cNvSpPr>
          <p:nvPr/>
        </p:nvSpPr>
        <p:spPr>
          <a:xfrm>
            <a:off x="47328" y="836712"/>
            <a:ext cx="11953328" cy="16313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政府</a:t>
            </a:r>
            <a:r>
              <a:rPr kumimoji="1" lang="ja-JP" altLang="en-US" dirty="0"/>
              <a:t>が</a:t>
            </a:r>
            <a:r>
              <a:rPr kumimoji="1" lang="en-US" altLang="ja-JP" dirty="0"/>
              <a:t>GIF</a:t>
            </a:r>
            <a:r>
              <a:rPr kumimoji="1" lang="ja-JP" altLang="en-US" dirty="0"/>
              <a:t>として標準化されたデータモデルやルール、ツールを整備し、政府自らがこれらを積極的に活用していくことで、データモデルやルール、ツールを地方公共団体（都道府県、市区町村）、民間へと普及させ、高い相互運用性の確保を図っていきます。</a:t>
            </a:r>
            <a:endParaRPr lang="ja-JP" altLang="en-US" dirty="0"/>
          </a:p>
        </p:txBody>
      </p:sp>
      <p:sp>
        <p:nvSpPr>
          <p:cNvPr id="6" name="楕円 5">
            <a:extLst>
              <a:ext uri="{FF2B5EF4-FFF2-40B4-BE49-F238E27FC236}">
                <a16:creationId xmlns:a16="http://schemas.microsoft.com/office/drawing/2014/main" id="{4689F204-98C9-CA3A-73E9-B21E4733D217}"/>
              </a:ext>
            </a:extLst>
          </p:cNvPr>
          <p:cNvSpPr/>
          <p:nvPr/>
        </p:nvSpPr>
        <p:spPr>
          <a:xfrm>
            <a:off x="2407597" y="3303411"/>
            <a:ext cx="3976472"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FF80C92B-A39C-1D16-7BC4-447560543A64}"/>
              </a:ext>
            </a:extLst>
          </p:cNvPr>
          <p:cNvSpPr/>
          <p:nvPr/>
        </p:nvSpPr>
        <p:spPr>
          <a:xfrm>
            <a:off x="1343379" y="4881990"/>
            <a:ext cx="5976757"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2128F918-691F-21E5-E7EB-B24A2752AC82}"/>
              </a:ext>
            </a:extLst>
          </p:cNvPr>
          <p:cNvSpPr/>
          <p:nvPr/>
        </p:nvSpPr>
        <p:spPr>
          <a:xfrm>
            <a:off x="479375" y="6411032"/>
            <a:ext cx="7937227" cy="402344"/>
          </a:xfrm>
          <a:prstGeom prst="ellipse">
            <a:avLst/>
          </a:prstGeom>
          <a:effectLst>
            <a:outerShdw blurRad="50800" dist="38100" dir="2700000" algn="tl" rotWithShape="0">
              <a:prstClr val="black">
                <a:alpha val="40000"/>
              </a:prstClr>
            </a:outerShdw>
          </a:effectLst>
          <a:scene3d>
            <a:camera prst="perspectiveRelaxed"/>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3F359FCB-E76C-3079-1290-C3C7A8ECBFEA}"/>
              </a:ext>
            </a:extLst>
          </p:cNvPr>
          <p:cNvSpPr/>
          <p:nvPr/>
        </p:nvSpPr>
        <p:spPr>
          <a:xfrm>
            <a:off x="6224338" y="2520939"/>
            <a:ext cx="792088"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a:t>政府</a:t>
            </a:r>
          </a:p>
        </p:txBody>
      </p:sp>
      <p:sp>
        <p:nvSpPr>
          <p:cNvPr id="19" name="正方形/長方形 18">
            <a:extLst>
              <a:ext uri="{FF2B5EF4-FFF2-40B4-BE49-F238E27FC236}">
                <a16:creationId xmlns:a16="http://schemas.microsoft.com/office/drawing/2014/main" id="{9383FE27-764D-868B-7CB2-0320804BBBCC}"/>
              </a:ext>
            </a:extLst>
          </p:cNvPr>
          <p:cNvSpPr/>
          <p:nvPr/>
        </p:nvSpPr>
        <p:spPr>
          <a:xfrm>
            <a:off x="5866760" y="3977111"/>
            <a:ext cx="1737845"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a:t>都道府県</a:t>
            </a:r>
            <a:endParaRPr kumimoji="1" lang="ja-JP" altLang="en-US"/>
          </a:p>
        </p:txBody>
      </p:sp>
      <p:sp>
        <p:nvSpPr>
          <p:cNvPr id="20" name="正方形/長方形 19">
            <a:extLst>
              <a:ext uri="{FF2B5EF4-FFF2-40B4-BE49-F238E27FC236}">
                <a16:creationId xmlns:a16="http://schemas.microsoft.com/office/drawing/2014/main" id="{FA2A5F93-D309-69E6-6E1F-614E9A6EE15A}"/>
              </a:ext>
            </a:extLst>
          </p:cNvPr>
          <p:cNvSpPr/>
          <p:nvPr/>
        </p:nvSpPr>
        <p:spPr>
          <a:xfrm>
            <a:off x="7032104" y="5529136"/>
            <a:ext cx="1384499" cy="38438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a:t>市区町村</a:t>
            </a:r>
          </a:p>
        </p:txBody>
      </p:sp>
      <p:sp>
        <p:nvSpPr>
          <p:cNvPr id="22" name="矢印: ストライプ 21">
            <a:extLst>
              <a:ext uri="{FF2B5EF4-FFF2-40B4-BE49-F238E27FC236}">
                <a16:creationId xmlns:a16="http://schemas.microsoft.com/office/drawing/2014/main" id="{CC88DDDB-8069-76DA-75DF-9407A3223E0F}"/>
              </a:ext>
            </a:extLst>
          </p:cNvPr>
          <p:cNvSpPr/>
          <p:nvPr/>
        </p:nvSpPr>
        <p:spPr>
          <a:xfrm rot="5400000">
            <a:off x="4084756" y="3610400"/>
            <a:ext cx="655745" cy="846215"/>
          </a:xfrm>
          <a:prstGeom prst="stripedRightArrow">
            <a:avLst>
              <a:gd name="adj1" fmla="val 50000"/>
              <a:gd name="adj2" fmla="val 36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サーバーのイラスト">
            <a:extLst>
              <a:ext uri="{FF2B5EF4-FFF2-40B4-BE49-F238E27FC236}">
                <a16:creationId xmlns:a16="http://schemas.microsoft.com/office/drawing/2014/main" id="{01D5027D-4CC6-7B67-7DC4-640F9869DA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554" y="267288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 name="円柱 9">
            <a:extLst>
              <a:ext uri="{FF2B5EF4-FFF2-40B4-BE49-F238E27FC236}">
                <a16:creationId xmlns:a16="http://schemas.microsoft.com/office/drawing/2014/main" id="{EDC673CF-81EC-E399-C221-1F666E639039}"/>
              </a:ext>
            </a:extLst>
          </p:cNvPr>
          <p:cNvSpPr/>
          <p:nvPr/>
        </p:nvSpPr>
        <p:spPr>
          <a:xfrm>
            <a:off x="3944920" y="3011259"/>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23" name="正方形/長方形 22">
            <a:extLst>
              <a:ext uri="{FF2B5EF4-FFF2-40B4-BE49-F238E27FC236}">
                <a16:creationId xmlns:a16="http://schemas.microsoft.com/office/drawing/2014/main" id="{C7822D30-DE66-B640-6E4B-E7429FE82848}"/>
              </a:ext>
            </a:extLst>
          </p:cNvPr>
          <p:cNvSpPr/>
          <p:nvPr/>
        </p:nvSpPr>
        <p:spPr>
          <a:xfrm>
            <a:off x="2385720" y="2520939"/>
            <a:ext cx="4630707" cy="116003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pic>
        <p:nvPicPr>
          <p:cNvPr id="27" name="Picture 2" descr="サーバーのイラスト">
            <a:extLst>
              <a:ext uri="{FF2B5EF4-FFF2-40B4-BE49-F238E27FC236}">
                <a16:creationId xmlns:a16="http://schemas.microsoft.com/office/drawing/2014/main" id="{4D2C29E6-FCB0-F5A6-2ABA-B4DA66FD98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208" y="2706122"/>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28" name="円柱 27">
            <a:extLst>
              <a:ext uri="{FF2B5EF4-FFF2-40B4-BE49-F238E27FC236}">
                <a16:creationId xmlns:a16="http://schemas.microsoft.com/office/drawing/2014/main" id="{DD78B935-BDCF-15A2-1EF6-5792037EEA32}"/>
              </a:ext>
            </a:extLst>
          </p:cNvPr>
          <p:cNvSpPr/>
          <p:nvPr/>
        </p:nvSpPr>
        <p:spPr>
          <a:xfrm>
            <a:off x="5197388" y="3023237"/>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29" name="Picture 2" descr="サーバーのイラスト">
            <a:extLst>
              <a:ext uri="{FF2B5EF4-FFF2-40B4-BE49-F238E27FC236}">
                <a16:creationId xmlns:a16="http://schemas.microsoft.com/office/drawing/2014/main" id="{4D07692B-1F4E-E87B-5429-6223F188AA6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3978" y="43534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0" name="円柱 29">
            <a:extLst>
              <a:ext uri="{FF2B5EF4-FFF2-40B4-BE49-F238E27FC236}">
                <a16:creationId xmlns:a16="http://schemas.microsoft.com/office/drawing/2014/main" id="{8A30AA9D-F4E0-43B4-13F6-D012D2DE666F}"/>
              </a:ext>
            </a:extLst>
          </p:cNvPr>
          <p:cNvSpPr/>
          <p:nvPr/>
        </p:nvSpPr>
        <p:spPr>
          <a:xfrm>
            <a:off x="3051344" y="4691816"/>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2" name="Picture 2" descr="サーバーのイラスト">
            <a:extLst>
              <a:ext uri="{FF2B5EF4-FFF2-40B4-BE49-F238E27FC236}">
                <a16:creationId xmlns:a16="http://schemas.microsoft.com/office/drawing/2014/main" id="{38C2141B-2E04-AD20-E2E9-617CE65CF0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6119" y="43479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3" name="円柱 32">
            <a:extLst>
              <a:ext uri="{FF2B5EF4-FFF2-40B4-BE49-F238E27FC236}">
                <a16:creationId xmlns:a16="http://schemas.microsoft.com/office/drawing/2014/main" id="{6D243082-2A15-554C-4667-A98A0B51195F}"/>
              </a:ext>
            </a:extLst>
          </p:cNvPr>
          <p:cNvSpPr/>
          <p:nvPr/>
        </p:nvSpPr>
        <p:spPr>
          <a:xfrm>
            <a:off x="4427145" y="4677511"/>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4" name="Picture 2" descr="サーバーのイラスト">
            <a:extLst>
              <a:ext uri="{FF2B5EF4-FFF2-40B4-BE49-F238E27FC236}">
                <a16:creationId xmlns:a16="http://schemas.microsoft.com/office/drawing/2014/main" id="{C9585691-E4DE-6194-F634-863F6990D6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0282" y="4353443"/>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5" name="円柱 34">
            <a:extLst>
              <a:ext uri="{FF2B5EF4-FFF2-40B4-BE49-F238E27FC236}">
                <a16:creationId xmlns:a16="http://schemas.microsoft.com/office/drawing/2014/main" id="{32ECE2F6-02D4-D5A6-757B-DF88C5AA44A5}"/>
              </a:ext>
            </a:extLst>
          </p:cNvPr>
          <p:cNvSpPr/>
          <p:nvPr/>
        </p:nvSpPr>
        <p:spPr>
          <a:xfrm>
            <a:off x="5792290" y="4683011"/>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6" name="Picture 2" descr="サーバーのイラスト">
            <a:extLst>
              <a:ext uri="{FF2B5EF4-FFF2-40B4-BE49-F238E27FC236}">
                <a16:creationId xmlns:a16="http://schemas.microsoft.com/office/drawing/2014/main" id="{0BE94C53-63AB-B753-5741-379054FD9A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1890" y="5785565"/>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7" name="円柱 36">
            <a:extLst>
              <a:ext uri="{FF2B5EF4-FFF2-40B4-BE49-F238E27FC236}">
                <a16:creationId xmlns:a16="http://schemas.microsoft.com/office/drawing/2014/main" id="{7BB300F7-894B-12CE-C246-D465F003BE6F}"/>
              </a:ext>
            </a:extLst>
          </p:cNvPr>
          <p:cNvSpPr/>
          <p:nvPr/>
        </p:nvSpPr>
        <p:spPr>
          <a:xfrm>
            <a:off x="2252916" y="6115133"/>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38" name="Picture 2" descr="サーバーのイラスト">
            <a:extLst>
              <a:ext uri="{FF2B5EF4-FFF2-40B4-BE49-F238E27FC236}">
                <a16:creationId xmlns:a16="http://schemas.microsoft.com/office/drawing/2014/main" id="{87B314CA-6A24-54B6-1BC3-45013B7AD4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2819" y="579448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39" name="円柱 38">
            <a:extLst>
              <a:ext uri="{FF2B5EF4-FFF2-40B4-BE49-F238E27FC236}">
                <a16:creationId xmlns:a16="http://schemas.microsoft.com/office/drawing/2014/main" id="{333678B7-386E-C3C5-3B91-DB9900B4F7C7}"/>
              </a:ext>
            </a:extLst>
          </p:cNvPr>
          <p:cNvSpPr/>
          <p:nvPr/>
        </p:nvSpPr>
        <p:spPr>
          <a:xfrm>
            <a:off x="3633845" y="6124054"/>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40" name="Picture 2" descr="サーバーのイラスト">
            <a:extLst>
              <a:ext uri="{FF2B5EF4-FFF2-40B4-BE49-F238E27FC236}">
                <a16:creationId xmlns:a16="http://schemas.microsoft.com/office/drawing/2014/main" id="{DC7EDF93-A252-60AF-BC4F-E0515653AF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7649" y="5793527"/>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41" name="円柱 40">
            <a:extLst>
              <a:ext uri="{FF2B5EF4-FFF2-40B4-BE49-F238E27FC236}">
                <a16:creationId xmlns:a16="http://schemas.microsoft.com/office/drawing/2014/main" id="{8518B3AE-EC61-88F5-9C8E-142E64EFB004}"/>
              </a:ext>
            </a:extLst>
          </p:cNvPr>
          <p:cNvSpPr/>
          <p:nvPr/>
        </p:nvSpPr>
        <p:spPr>
          <a:xfrm>
            <a:off x="5308675" y="6123095"/>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42" name="Picture 2" descr="サーバーのイラスト">
            <a:extLst>
              <a:ext uri="{FF2B5EF4-FFF2-40B4-BE49-F238E27FC236}">
                <a16:creationId xmlns:a16="http://schemas.microsoft.com/office/drawing/2014/main" id="{EB7F54D4-65ED-8231-CD16-269895F7C6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7155" y="5802448"/>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43" name="円柱 42">
            <a:extLst>
              <a:ext uri="{FF2B5EF4-FFF2-40B4-BE49-F238E27FC236}">
                <a16:creationId xmlns:a16="http://schemas.microsoft.com/office/drawing/2014/main" id="{AE121FA4-0EF9-0278-586C-BC33361C7B8C}"/>
              </a:ext>
            </a:extLst>
          </p:cNvPr>
          <p:cNvSpPr/>
          <p:nvPr/>
        </p:nvSpPr>
        <p:spPr>
          <a:xfrm>
            <a:off x="6658181" y="6132016"/>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44" name="正方形/長方形 43">
            <a:extLst>
              <a:ext uri="{FF2B5EF4-FFF2-40B4-BE49-F238E27FC236}">
                <a16:creationId xmlns:a16="http://schemas.microsoft.com/office/drawing/2014/main" id="{79708312-A04C-936A-40C0-34888D236F76}"/>
              </a:ext>
            </a:extLst>
          </p:cNvPr>
          <p:cNvSpPr/>
          <p:nvPr/>
        </p:nvSpPr>
        <p:spPr>
          <a:xfrm>
            <a:off x="479377" y="5534894"/>
            <a:ext cx="7920956" cy="1266778"/>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45" name="正方形/長方形 44">
            <a:extLst>
              <a:ext uri="{FF2B5EF4-FFF2-40B4-BE49-F238E27FC236}">
                <a16:creationId xmlns:a16="http://schemas.microsoft.com/office/drawing/2014/main" id="{4A78DCCB-0DD6-EABD-2A73-303EC6403775}"/>
              </a:ext>
            </a:extLst>
          </p:cNvPr>
          <p:cNvSpPr/>
          <p:nvPr/>
        </p:nvSpPr>
        <p:spPr>
          <a:xfrm>
            <a:off x="1343379" y="3985861"/>
            <a:ext cx="6264983" cy="1253126"/>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48" name="矢印: 上下 47">
            <a:extLst>
              <a:ext uri="{FF2B5EF4-FFF2-40B4-BE49-F238E27FC236}">
                <a16:creationId xmlns:a16="http://schemas.microsoft.com/office/drawing/2014/main" id="{B3D5EBB7-475C-CC11-8436-4B6091156D87}"/>
              </a:ext>
            </a:extLst>
          </p:cNvPr>
          <p:cNvSpPr/>
          <p:nvPr/>
        </p:nvSpPr>
        <p:spPr>
          <a:xfrm rot="5400000">
            <a:off x="4745958" y="2973575"/>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矢印: 上下 48">
            <a:extLst>
              <a:ext uri="{FF2B5EF4-FFF2-40B4-BE49-F238E27FC236}">
                <a16:creationId xmlns:a16="http://schemas.microsoft.com/office/drawing/2014/main" id="{E32030E0-C5A3-7F3E-C828-F3A84302F642}"/>
              </a:ext>
            </a:extLst>
          </p:cNvPr>
          <p:cNvSpPr/>
          <p:nvPr/>
        </p:nvSpPr>
        <p:spPr>
          <a:xfrm rot="5400000">
            <a:off x="3932222" y="4587971"/>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矢印: 上下 49">
            <a:extLst>
              <a:ext uri="{FF2B5EF4-FFF2-40B4-BE49-F238E27FC236}">
                <a16:creationId xmlns:a16="http://schemas.microsoft.com/office/drawing/2014/main" id="{4E7F8C97-DA25-72DD-3A63-8E66F4C27EFB}"/>
              </a:ext>
            </a:extLst>
          </p:cNvPr>
          <p:cNvSpPr/>
          <p:nvPr/>
        </p:nvSpPr>
        <p:spPr>
          <a:xfrm rot="5400000">
            <a:off x="5322539" y="4587971"/>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矢印: 上下 50">
            <a:extLst>
              <a:ext uri="{FF2B5EF4-FFF2-40B4-BE49-F238E27FC236}">
                <a16:creationId xmlns:a16="http://schemas.microsoft.com/office/drawing/2014/main" id="{419C5934-C1F8-0D2A-B5AE-C0850E205125}"/>
              </a:ext>
            </a:extLst>
          </p:cNvPr>
          <p:cNvSpPr/>
          <p:nvPr/>
        </p:nvSpPr>
        <p:spPr>
          <a:xfrm rot="5400000">
            <a:off x="3148524" y="5984091"/>
            <a:ext cx="268760"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上下 51">
            <a:extLst>
              <a:ext uri="{FF2B5EF4-FFF2-40B4-BE49-F238E27FC236}">
                <a16:creationId xmlns:a16="http://schemas.microsoft.com/office/drawing/2014/main" id="{419E26B1-AA79-F941-0837-A9065C46ABBF}"/>
              </a:ext>
            </a:extLst>
          </p:cNvPr>
          <p:cNvSpPr/>
          <p:nvPr/>
        </p:nvSpPr>
        <p:spPr>
          <a:xfrm rot="5400000">
            <a:off x="4707929" y="5814813"/>
            <a:ext cx="258933" cy="10481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上下 52">
            <a:extLst>
              <a:ext uri="{FF2B5EF4-FFF2-40B4-BE49-F238E27FC236}">
                <a16:creationId xmlns:a16="http://schemas.microsoft.com/office/drawing/2014/main" id="{D9882FEE-3B09-BE8A-FA07-835F4F917FA0}"/>
              </a:ext>
            </a:extLst>
          </p:cNvPr>
          <p:cNvSpPr/>
          <p:nvPr/>
        </p:nvSpPr>
        <p:spPr>
          <a:xfrm rot="5400000">
            <a:off x="6189553" y="6017667"/>
            <a:ext cx="258933" cy="70188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矢印: 上下 53">
            <a:extLst>
              <a:ext uri="{FF2B5EF4-FFF2-40B4-BE49-F238E27FC236}">
                <a16:creationId xmlns:a16="http://schemas.microsoft.com/office/drawing/2014/main" id="{D8D798DF-71BF-C2A5-F4B8-4F2576EC8A03}"/>
              </a:ext>
            </a:extLst>
          </p:cNvPr>
          <p:cNvSpPr/>
          <p:nvPr/>
        </p:nvSpPr>
        <p:spPr>
          <a:xfrm rot="19794575">
            <a:off x="3587884" y="5099184"/>
            <a:ext cx="265009" cy="1070209"/>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矢印: 上下 55">
            <a:extLst>
              <a:ext uri="{FF2B5EF4-FFF2-40B4-BE49-F238E27FC236}">
                <a16:creationId xmlns:a16="http://schemas.microsoft.com/office/drawing/2014/main" id="{E4C06193-040A-2434-6D45-487DDC5B83EA}"/>
              </a:ext>
            </a:extLst>
          </p:cNvPr>
          <p:cNvSpPr/>
          <p:nvPr/>
        </p:nvSpPr>
        <p:spPr>
          <a:xfrm rot="19702111">
            <a:off x="6452650" y="5066301"/>
            <a:ext cx="265009" cy="11294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上下 56">
            <a:extLst>
              <a:ext uri="{FF2B5EF4-FFF2-40B4-BE49-F238E27FC236}">
                <a16:creationId xmlns:a16="http://schemas.microsoft.com/office/drawing/2014/main" id="{F4555AD8-5CE3-F494-8C0A-89675855F7FA}"/>
              </a:ext>
            </a:extLst>
          </p:cNvPr>
          <p:cNvSpPr/>
          <p:nvPr/>
        </p:nvSpPr>
        <p:spPr>
          <a:xfrm rot="20377159">
            <a:off x="5547995" y="3475384"/>
            <a:ext cx="265009" cy="1231213"/>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7" name="Picture 2" descr="サーバーのイラスト">
            <a:extLst>
              <a:ext uri="{FF2B5EF4-FFF2-40B4-BE49-F238E27FC236}">
                <a16:creationId xmlns:a16="http://schemas.microsoft.com/office/drawing/2014/main" id="{76B4AA9F-5B38-0853-5460-7180B5BF9D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413" y="5781841"/>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28" name="円柱 1027">
            <a:extLst>
              <a:ext uri="{FF2B5EF4-FFF2-40B4-BE49-F238E27FC236}">
                <a16:creationId xmlns:a16="http://schemas.microsoft.com/office/drawing/2014/main" id="{DAA8A197-CBC1-0C0B-CBDD-AC1286F56E4E}"/>
              </a:ext>
            </a:extLst>
          </p:cNvPr>
          <p:cNvSpPr/>
          <p:nvPr/>
        </p:nvSpPr>
        <p:spPr>
          <a:xfrm>
            <a:off x="972465" y="6102409"/>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32" name="Picture 2" descr="サーバーのイラスト">
            <a:extLst>
              <a:ext uri="{FF2B5EF4-FFF2-40B4-BE49-F238E27FC236}">
                <a16:creationId xmlns:a16="http://schemas.microsoft.com/office/drawing/2014/main" id="{D663ADAB-06AC-EC83-C112-E05BE83113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7329" y="4343318"/>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33" name="円柱 1032">
            <a:extLst>
              <a:ext uri="{FF2B5EF4-FFF2-40B4-BE49-F238E27FC236}">
                <a16:creationId xmlns:a16="http://schemas.microsoft.com/office/drawing/2014/main" id="{5E0FA241-8D0E-F301-5089-77098B030C8F}"/>
              </a:ext>
            </a:extLst>
          </p:cNvPr>
          <p:cNvSpPr/>
          <p:nvPr/>
        </p:nvSpPr>
        <p:spPr>
          <a:xfrm>
            <a:off x="1848381" y="4663886"/>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34" name="Picture 2" descr="サーバーのイラスト">
            <a:extLst>
              <a:ext uri="{FF2B5EF4-FFF2-40B4-BE49-F238E27FC236}">
                <a16:creationId xmlns:a16="http://schemas.microsoft.com/office/drawing/2014/main" id="{0B593E95-CDD3-B04A-D533-B7D0623E3D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1189" y="2704236"/>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35" name="円柱 1034">
            <a:extLst>
              <a:ext uri="{FF2B5EF4-FFF2-40B4-BE49-F238E27FC236}">
                <a16:creationId xmlns:a16="http://schemas.microsoft.com/office/drawing/2014/main" id="{BF47F7C5-E706-3BA5-3D28-F946293DCACF}"/>
              </a:ext>
            </a:extLst>
          </p:cNvPr>
          <p:cNvSpPr/>
          <p:nvPr/>
        </p:nvSpPr>
        <p:spPr>
          <a:xfrm>
            <a:off x="2612241" y="3024804"/>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1036" name="矢印: 上下 1035">
            <a:extLst>
              <a:ext uri="{FF2B5EF4-FFF2-40B4-BE49-F238E27FC236}">
                <a16:creationId xmlns:a16="http://schemas.microsoft.com/office/drawing/2014/main" id="{B9628726-895E-FE05-7C5E-7DD2B85121D3}"/>
              </a:ext>
            </a:extLst>
          </p:cNvPr>
          <p:cNvSpPr/>
          <p:nvPr/>
        </p:nvSpPr>
        <p:spPr>
          <a:xfrm rot="5400000">
            <a:off x="3432326" y="2993398"/>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9" name="矢印: 上下 1038">
            <a:extLst>
              <a:ext uri="{FF2B5EF4-FFF2-40B4-BE49-F238E27FC236}">
                <a16:creationId xmlns:a16="http://schemas.microsoft.com/office/drawing/2014/main" id="{023DA39D-5D89-5F9C-BBD2-AD5D0A930ED4}"/>
              </a:ext>
            </a:extLst>
          </p:cNvPr>
          <p:cNvSpPr/>
          <p:nvPr/>
        </p:nvSpPr>
        <p:spPr>
          <a:xfrm rot="2120612">
            <a:off x="1572371" y="4999699"/>
            <a:ext cx="265009" cy="120201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0" name="矢印: 上下 1039">
            <a:extLst>
              <a:ext uri="{FF2B5EF4-FFF2-40B4-BE49-F238E27FC236}">
                <a16:creationId xmlns:a16="http://schemas.microsoft.com/office/drawing/2014/main" id="{868D5474-B3BF-E723-9A84-D9CDA0F7826F}"/>
              </a:ext>
            </a:extLst>
          </p:cNvPr>
          <p:cNvSpPr/>
          <p:nvPr/>
        </p:nvSpPr>
        <p:spPr>
          <a:xfrm rot="20448781">
            <a:off x="2237375" y="5077116"/>
            <a:ext cx="275611" cy="1052258"/>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1" name="矢印: 上下 1040">
            <a:extLst>
              <a:ext uri="{FF2B5EF4-FFF2-40B4-BE49-F238E27FC236}">
                <a16:creationId xmlns:a16="http://schemas.microsoft.com/office/drawing/2014/main" id="{5F5854FF-326F-0295-7D74-CFD036109255}"/>
              </a:ext>
            </a:extLst>
          </p:cNvPr>
          <p:cNvSpPr/>
          <p:nvPr/>
        </p:nvSpPr>
        <p:spPr>
          <a:xfrm rot="1347246">
            <a:off x="4903090" y="3476533"/>
            <a:ext cx="265009" cy="1259357"/>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2" name="矢印: 上下 1041">
            <a:extLst>
              <a:ext uri="{FF2B5EF4-FFF2-40B4-BE49-F238E27FC236}">
                <a16:creationId xmlns:a16="http://schemas.microsoft.com/office/drawing/2014/main" id="{F5328BB3-9BD6-4063-D344-9021D92351CA}"/>
              </a:ext>
            </a:extLst>
          </p:cNvPr>
          <p:cNvSpPr/>
          <p:nvPr/>
        </p:nvSpPr>
        <p:spPr>
          <a:xfrm rot="1289362">
            <a:off x="5783686" y="5088512"/>
            <a:ext cx="265009" cy="1070209"/>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3" name="矢印: 上下 1042">
            <a:extLst>
              <a:ext uri="{FF2B5EF4-FFF2-40B4-BE49-F238E27FC236}">
                <a16:creationId xmlns:a16="http://schemas.microsoft.com/office/drawing/2014/main" id="{69656594-C501-3C6B-A9EB-F78EC3B568CD}"/>
              </a:ext>
            </a:extLst>
          </p:cNvPr>
          <p:cNvSpPr/>
          <p:nvPr/>
        </p:nvSpPr>
        <p:spPr>
          <a:xfrm rot="5400000">
            <a:off x="1804473" y="6050927"/>
            <a:ext cx="258933" cy="614542"/>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矢印: 上下 1043">
            <a:extLst>
              <a:ext uri="{FF2B5EF4-FFF2-40B4-BE49-F238E27FC236}">
                <a16:creationId xmlns:a16="http://schemas.microsoft.com/office/drawing/2014/main" id="{A7C760A2-9079-E383-676F-92F26C879D96}"/>
              </a:ext>
            </a:extLst>
          </p:cNvPr>
          <p:cNvSpPr/>
          <p:nvPr/>
        </p:nvSpPr>
        <p:spPr>
          <a:xfrm rot="5400000">
            <a:off x="2670555" y="4690080"/>
            <a:ext cx="258933" cy="497666"/>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5" name="正方形/長方形 1044">
            <a:extLst>
              <a:ext uri="{FF2B5EF4-FFF2-40B4-BE49-F238E27FC236}">
                <a16:creationId xmlns:a16="http://schemas.microsoft.com/office/drawing/2014/main" id="{90EA4966-B0AC-C1F8-AE66-81D6127DE866}"/>
              </a:ext>
            </a:extLst>
          </p:cNvPr>
          <p:cNvSpPr/>
          <p:nvPr/>
        </p:nvSpPr>
        <p:spPr>
          <a:xfrm>
            <a:off x="3923019" y="3750443"/>
            <a:ext cx="1019210" cy="264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prstClr val="black"/>
                </a:solidFill>
                <a:latin typeface="+mn-ea"/>
              </a:rPr>
              <a:t>普及</a:t>
            </a:r>
            <a:r>
              <a:rPr lang="en-US" altLang="ja-JP" sz="1600" b="1">
                <a:solidFill>
                  <a:prstClr val="black"/>
                </a:solidFill>
                <a:latin typeface="+mn-ea"/>
              </a:rPr>
              <a:t>/</a:t>
            </a:r>
            <a:r>
              <a:rPr lang="ja-JP" altLang="en-US" sz="1600" b="1">
                <a:solidFill>
                  <a:prstClr val="black"/>
                </a:solidFill>
                <a:latin typeface="+mn-ea"/>
              </a:rPr>
              <a:t>浸透</a:t>
            </a:r>
            <a:endParaRPr kumimoji="1" lang="ja-JP" altLang="en-US" sz="1600" b="1" i="0" u="none" strike="noStrike" kern="1200" cap="none" spc="0" normalizeH="0" baseline="0" noProof="0">
              <a:ln>
                <a:noFill/>
              </a:ln>
              <a:solidFill>
                <a:prstClr val="black"/>
              </a:solidFill>
              <a:effectLst/>
              <a:uLnTx/>
              <a:uFillTx/>
              <a:latin typeface="+mn-ea"/>
              <a:cs typeface="+mn-cs"/>
            </a:endParaRPr>
          </a:p>
        </p:txBody>
      </p:sp>
      <p:sp>
        <p:nvSpPr>
          <p:cNvPr id="1046" name="矢印: ストライプ 1045">
            <a:extLst>
              <a:ext uri="{FF2B5EF4-FFF2-40B4-BE49-F238E27FC236}">
                <a16:creationId xmlns:a16="http://schemas.microsoft.com/office/drawing/2014/main" id="{D49CF50C-53B3-F8FB-EF8D-6AF5B68D6601}"/>
              </a:ext>
            </a:extLst>
          </p:cNvPr>
          <p:cNvSpPr/>
          <p:nvPr/>
        </p:nvSpPr>
        <p:spPr>
          <a:xfrm rot="5400000">
            <a:off x="4036447" y="5186357"/>
            <a:ext cx="655745" cy="846215"/>
          </a:xfrm>
          <a:prstGeom prst="stripedRightArrow">
            <a:avLst>
              <a:gd name="adj1" fmla="val 50000"/>
              <a:gd name="adj2" fmla="val 36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7" name="正方形/長方形 1046">
            <a:extLst>
              <a:ext uri="{FF2B5EF4-FFF2-40B4-BE49-F238E27FC236}">
                <a16:creationId xmlns:a16="http://schemas.microsoft.com/office/drawing/2014/main" id="{7EB8D005-2E36-462C-70C0-2929A8C1A393}"/>
              </a:ext>
            </a:extLst>
          </p:cNvPr>
          <p:cNvSpPr/>
          <p:nvPr/>
        </p:nvSpPr>
        <p:spPr>
          <a:xfrm>
            <a:off x="3874710" y="5326400"/>
            <a:ext cx="1019210" cy="264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prstClr val="black"/>
                </a:solidFill>
                <a:latin typeface="+mn-ea"/>
              </a:rPr>
              <a:t>普及</a:t>
            </a:r>
            <a:r>
              <a:rPr lang="en-US" altLang="ja-JP" sz="1600" b="1">
                <a:solidFill>
                  <a:prstClr val="black"/>
                </a:solidFill>
                <a:latin typeface="+mn-ea"/>
              </a:rPr>
              <a:t>/</a:t>
            </a:r>
            <a:r>
              <a:rPr lang="ja-JP" altLang="en-US" sz="1600" b="1">
                <a:solidFill>
                  <a:prstClr val="black"/>
                </a:solidFill>
                <a:latin typeface="+mn-ea"/>
              </a:rPr>
              <a:t>浸透</a:t>
            </a:r>
            <a:endParaRPr kumimoji="1" lang="ja-JP" altLang="en-US" sz="1600" b="1" i="0" u="none" strike="noStrike" kern="1200" cap="none" spc="0" normalizeH="0" baseline="0" noProof="0">
              <a:ln>
                <a:noFill/>
              </a:ln>
              <a:solidFill>
                <a:prstClr val="black"/>
              </a:solidFill>
              <a:effectLst/>
              <a:uLnTx/>
              <a:uFillTx/>
              <a:latin typeface="+mn-ea"/>
              <a:cs typeface="+mn-cs"/>
            </a:endParaRPr>
          </a:p>
        </p:txBody>
      </p:sp>
      <p:pic>
        <p:nvPicPr>
          <p:cNvPr id="1049" name="Picture 6">
            <a:extLst>
              <a:ext uri="{FF2B5EF4-FFF2-40B4-BE49-F238E27FC236}">
                <a16:creationId xmlns:a16="http://schemas.microsoft.com/office/drawing/2014/main" id="{5C0547AD-A60B-82E2-1D2A-930271F6D1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5720" y="4644535"/>
            <a:ext cx="282883" cy="282883"/>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6">
            <a:extLst>
              <a:ext uri="{FF2B5EF4-FFF2-40B4-BE49-F238E27FC236}">
                <a16:creationId xmlns:a16="http://schemas.microsoft.com/office/drawing/2014/main" id="{FB191ABA-9834-3BFB-F718-C5849A6E28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7726" y="3016539"/>
            <a:ext cx="282883" cy="282883"/>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a:extLst>
              <a:ext uri="{FF2B5EF4-FFF2-40B4-BE49-F238E27FC236}">
                <a16:creationId xmlns:a16="http://schemas.microsoft.com/office/drawing/2014/main" id="{BFA35C38-9D42-A271-4E5C-D152F522B3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383" y="6102159"/>
            <a:ext cx="282883" cy="282883"/>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グループ化 1058">
            <a:extLst>
              <a:ext uri="{FF2B5EF4-FFF2-40B4-BE49-F238E27FC236}">
                <a16:creationId xmlns:a16="http://schemas.microsoft.com/office/drawing/2014/main" id="{29A29031-6D04-AB01-8943-4B6CBD17A9D1}"/>
              </a:ext>
            </a:extLst>
          </p:cNvPr>
          <p:cNvGrpSpPr/>
          <p:nvPr/>
        </p:nvGrpSpPr>
        <p:grpSpPr>
          <a:xfrm>
            <a:off x="8626829" y="3439194"/>
            <a:ext cx="3699599" cy="3050485"/>
            <a:chOff x="8132658" y="2275914"/>
            <a:chExt cx="3699599" cy="3050485"/>
          </a:xfrm>
        </p:grpSpPr>
        <p:sp>
          <p:nvSpPr>
            <p:cNvPr id="58" name="正方形/長方形 57">
              <a:extLst>
                <a:ext uri="{FF2B5EF4-FFF2-40B4-BE49-F238E27FC236}">
                  <a16:creationId xmlns:a16="http://schemas.microsoft.com/office/drawing/2014/main" id="{AE6BFD57-96DF-F0EE-3507-C68F8A233A30}"/>
                </a:ext>
              </a:extLst>
            </p:cNvPr>
            <p:cNvSpPr/>
            <p:nvPr/>
          </p:nvSpPr>
          <p:spPr>
            <a:xfrm>
              <a:off x="8132659" y="2276872"/>
              <a:ext cx="3273761" cy="3049527"/>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ja-JP" altLang="en-US" sz="1400" b="1">
                <a:solidFill>
                  <a:schemeClr val="tx1"/>
                </a:solidFill>
                <a:latin typeface="Noto Sans JP 本文"/>
              </a:endParaRPr>
            </a:p>
          </p:txBody>
        </p:sp>
        <p:sp>
          <p:nvSpPr>
            <p:cNvPr id="59" name="正方形/長方形 58">
              <a:extLst>
                <a:ext uri="{FF2B5EF4-FFF2-40B4-BE49-F238E27FC236}">
                  <a16:creationId xmlns:a16="http://schemas.microsoft.com/office/drawing/2014/main" id="{5DDACBD5-4587-9CF4-AC82-8635D5F3E557}"/>
                </a:ext>
              </a:extLst>
            </p:cNvPr>
            <p:cNvSpPr/>
            <p:nvPr/>
          </p:nvSpPr>
          <p:spPr>
            <a:xfrm>
              <a:off x="8132658" y="2275914"/>
              <a:ext cx="792088" cy="375522"/>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a:t>凡例</a:t>
              </a:r>
              <a:endParaRPr kumimoji="1" lang="ja-JP" altLang="en-US"/>
            </a:p>
          </p:txBody>
        </p:sp>
        <p:sp>
          <p:nvSpPr>
            <p:cNvPr id="61" name="矢印: 上下 60">
              <a:extLst>
                <a:ext uri="{FF2B5EF4-FFF2-40B4-BE49-F238E27FC236}">
                  <a16:creationId xmlns:a16="http://schemas.microsoft.com/office/drawing/2014/main" id="{72BA3125-F88F-7D6F-DB9E-05FF85593F60}"/>
                </a:ext>
              </a:extLst>
            </p:cNvPr>
            <p:cNvSpPr/>
            <p:nvPr/>
          </p:nvSpPr>
          <p:spPr>
            <a:xfrm rot="5400000">
              <a:off x="8578681" y="4163902"/>
              <a:ext cx="258933" cy="76638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2" name="Picture 2" descr="サーバーのイラスト">
              <a:extLst>
                <a:ext uri="{FF2B5EF4-FFF2-40B4-BE49-F238E27FC236}">
                  <a16:creationId xmlns:a16="http://schemas.microsoft.com/office/drawing/2014/main" id="{BF127C72-EC78-B732-102B-21250A22378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9486" y="2644867"/>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24" name="正方形/長方形 1023">
              <a:extLst>
                <a:ext uri="{FF2B5EF4-FFF2-40B4-BE49-F238E27FC236}">
                  <a16:creationId xmlns:a16="http://schemas.microsoft.com/office/drawing/2014/main" id="{A5BB3F23-6F50-364A-859E-95E0932689EF}"/>
                </a:ext>
              </a:extLst>
            </p:cNvPr>
            <p:cNvSpPr/>
            <p:nvPr/>
          </p:nvSpPr>
          <p:spPr>
            <a:xfrm>
              <a:off x="9342476" y="2833441"/>
              <a:ext cx="1895724" cy="57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に準拠した標準化されたデータモデルを適用したシステム</a:t>
              </a:r>
            </a:p>
          </p:txBody>
        </p:sp>
        <p:sp>
          <p:nvSpPr>
            <p:cNvPr id="1025" name="正方形/長方形 1024">
              <a:extLst>
                <a:ext uri="{FF2B5EF4-FFF2-40B4-BE49-F238E27FC236}">
                  <a16:creationId xmlns:a16="http://schemas.microsoft.com/office/drawing/2014/main" id="{2BE7E7D0-C593-68B2-6B72-3A3516D008BA}"/>
                </a:ext>
              </a:extLst>
            </p:cNvPr>
            <p:cNvSpPr/>
            <p:nvPr/>
          </p:nvSpPr>
          <p:spPr>
            <a:xfrm>
              <a:off x="9343891" y="4305916"/>
              <a:ext cx="1895724" cy="419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prstClr val="black"/>
                  </a:solidFill>
                  <a:effectLst/>
                  <a:uLnTx/>
                  <a:uFillTx/>
                  <a:latin typeface="+mn-ea"/>
                  <a:cs typeface="+mn-cs"/>
                </a:rPr>
                <a:t>GIF</a:t>
              </a:r>
              <a:r>
                <a:rPr kumimoji="1" lang="ja-JP" altLang="en-US" sz="1200" b="1" i="0" u="none" strike="noStrike" kern="1200" cap="none" spc="0" normalizeH="0" baseline="0" noProof="0" dirty="0">
                  <a:ln>
                    <a:noFill/>
                  </a:ln>
                  <a:solidFill>
                    <a:prstClr val="black"/>
                  </a:solidFill>
                  <a:effectLst/>
                  <a:uLnTx/>
                  <a:uFillTx/>
                  <a:latin typeface="+mn-ea"/>
                  <a:cs typeface="+mn-cs"/>
                </a:rPr>
                <a:t>が整備するツールやルールに則ったデータの流れ</a:t>
              </a:r>
            </a:p>
          </p:txBody>
        </p:sp>
        <p:sp>
          <p:nvSpPr>
            <p:cNvPr id="1053" name="正方形/長方形 1052">
              <a:extLst>
                <a:ext uri="{FF2B5EF4-FFF2-40B4-BE49-F238E27FC236}">
                  <a16:creationId xmlns:a16="http://schemas.microsoft.com/office/drawing/2014/main" id="{C7BC8D48-427D-162A-86B8-8276878F0862}"/>
                </a:ext>
              </a:extLst>
            </p:cNvPr>
            <p:cNvSpPr/>
            <p:nvPr/>
          </p:nvSpPr>
          <p:spPr>
            <a:xfrm>
              <a:off x="9345262" y="4822937"/>
              <a:ext cx="2486995" cy="267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対応コンバータ</a:t>
              </a:r>
            </a:p>
          </p:txBody>
        </p:sp>
        <p:pic>
          <p:nvPicPr>
            <p:cNvPr id="1054" name="Picture 2" descr="サーバーのイラスト">
              <a:extLst>
                <a:ext uri="{FF2B5EF4-FFF2-40B4-BE49-F238E27FC236}">
                  <a16:creationId xmlns:a16="http://schemas.microsoft.com/office/drawing/2014/main" id="{F7CD7F4A-64F0-1193-C471-5CB0B02AEE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9486" y="3436644"/>
              <a:ext cx="995335" cy="928149"/>
            </a:xfrm>
            <a:prstGeom prst="rect">
              <a:avLst/>
            </a:prstGeom>
            <a:noFill/>
            <a:extLst>
              <a:ext uri="{909E8E84-426E-40DD-AFC4-6F175D3DCCD1}">
                <a14:hiddenFill xmlns:a14="http://schemas.microsoft.com/office/drawing/2010/main">
                  <a:solidFill>
                    <a:srgbClr val="FFFFFF"/>
                  </a:solidFill>
                </a14:hiddenFill>
              </a:ext>
            </a:extLst>
          </p:spPr>
        </p:pic>
        <p:sp>
          <p:nvSpPr>
            <p:cNvPr id="1055" name="円柱 1054">
              <a:extLst>
                <a:ext uri="{FF2B5EF4-FFF2-40B4-BE49-F238E27FC236}">
                  <a16:creationId xmlns:a16="http://schemas.microsoft.com/office/drawing/2014/main" id="{A2719EBE-1D61-D37A-433B-ABB51DE5F6D9}"/>
                </a:ext>
              </a:extLst>
            </p:cNvPr>
            <p:cNvSpPr/>
            <p:nvPr/>
          </p:nvSpPr>
          <p:spPr>
            <a:xfrm>
              <a:off x="8262236" y="2965612"/>
              <a:ext cx="659404" cy="454054"/>
            </a:xfrm>
            <a:prstGeom prst="can">
              <a:avLst>
                <a:gd name="adj" fmla="val 14793"/>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sp>
          <p:nvSpPr>
            <p:cNvPr id="1056" name="正方形/長方形 1055">
              <a:extLst>
                <a:ext uri="{FF2B5EF4-FFF2-40B4-BE49-F238E27FC236}">
                  <a16:creationId xmlns:a16="http://schemas.microsoft.com/office/drawing/2014/main" id="{B4341D98-EF29-05C2-7AD4-D9703C4431C5}"/>
                </a:ext>
              </a:extLst>
            </p:cNvPr>
            <p:cNvSpPr/>
            <p:nvPr/>
          </p:nvSpPr>
          <p:spPr>
            <a:xfrm>
              <a:off x="9342477" y="3604073"/>
              <a:ext cx="1895724" cy="57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に準拠していないデータモデルを適用したシステム</a:t>
              </a:r>
            </a:p>
          </p:txBody>
        </p:sp>
        <p:sp>
          <p:nvSpPr>
            <p:cNvPr id="1057" name="円柱 1056">
              <a:extLst>
                <a:ext uri="{FF2B5EF4-FFF2-40B4-BE49-F238E27FC236}">
                  <a16:creationId xmlns:a16="http://schemas.microsoft.com/office/drawing/2014/main" id="{567F3C57-F46B-73F7-59C1-FE9BFB8393B1}"/>
                </a:ext>
              </a:extLst>
            </p:cNvPr>
            <p:cNvSpPr/>
            <p:nvPr/>
          </p:nvSpPr>
          <p:spPr>
            <a:xfrm>
              <a:off x="8276297" y="3775394"/>
              <a:ext cx="659404" cy="454054"/>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モデル</a:t>
              </a:r>
            </a:p>
          </p:txBody>
        </p:sp>
        <p:pic>
          <p:nvPicPr>
            <p:cNvPr id="1058" name="Picture 6">
              <a:extLst>
                <a:ext uri="{FF2B5EF4-FFF2-40B4-BE49-F238E27FC236}">
                  <a16:creationId xmlns:a16="http://schemas.microsoft.com/office/drawing/2014/main" id="{CB9AEEA0-537B-0E2F-BEBE-F6AA471D4E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48276" y="4848682"/>
              <a:ext cx="282883" cy="28288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矢印: 上下 1">
            <a:extLst>
              <a:ext uri="{FF2B5EF4-FFF2-40B4-BE49-F238E27FC236}">
                <a16:creationId xmlns:a16="http://schemas.microsoft.com/office/drawing/2014/main" id="{044761A6-A299-6349-C6C2-E91DCB75BBA1}"/>
              </a:ext>
            </a:extLst>
          </p:cNvPr>
          <p:cNvSpPr/>
          <p:nvPr/>
        </p:nvSpPr>
        <p:spPr>
          <a:xfrm rot="1924791">
            <a:off x="2819448" y="5110359"/>
            <a:ext cx="265009" cy="106396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上下 8">
            <a:extLst>
              <a:ext uri="{FF2B5EF4-FFF2-40B4-BE49-F238E27FC236}">
                <a16:creationId xmlns:a16="http://schemas.microsoft.com/office/drawing/2014/main" id="{70E6CE6E-4D81-1543-100F-B7B9ED3F7F44}"/>
              </a:ext>
            </a:extLst>
          </p:cNvPr>
          <p:cNvSpPr/>
          <p:nvPr/>
        </p:nvSpPr>
        <p:spPr>
          <a:xfrm rot="19702111">
            <a:off x="5102639" y="5056974"/>
            <a:ext cx="265009" cy="1129414"/>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上下 10">
            <a:extLst>
              <a:ext uri="{FF2B5EF4-FFF2-40B4-BE49-F238E27FC236}">
                <a16:creationId xmlns:a16="http://schemas.microsoft.com/office/drawing/2014/main" id="{E690C52C-9E61-1582-209F-66A918B15BE8}"/>
              </a:ext>
            </a:extLst>
          </p:cNvPr>
          <p:cNvSpPr/>
          <p:nvPr/>
        </p:nvSpPr>
        <p:spPr>
          <a:xfrm rot="20701957">
            <a:off x="3052005" y="3475994"/>
            <a:ext cx="265009" cy="1233593"/>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上下 11">
            <a:extLst>
              <a:ext uri="{FF2B5EF4-FFF2-40B4-BE49-F238E27FC236}">
                <a16:creationId xmlns:a16="http://schemas.microsoft.com/office/drawing/2014/main" id="{598DD93E-332D-321C-33E4-7688E3D05C2C}"/>
              </a:ext>
            </a:extLst>
          </p:cNvPr>
          <p:cNvSpPr/>
          <p:nvPr/>
        </p:nvSpPr>
        <p:spPr>
          <a:xfrm rot="1873834">
            <a:off x="2382084" y="3384743"/>
            <a:ext cx="265009" cy="1365218"/>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上下 12">
            <a:extLst>
              <a:ext uri="{FF2B5EF4-FFF2-40B4-BE49-F238E27FC236}">
                <a16:creationId xmlns:a16="http://schemas.microsoft.com/office/drawing/2014/main" id="{9DB1AB96-00F9-99A9-A6DC-A55A706E5770}"/>
              </a:ext>
            </a:extLst>
          </p:cNvPr>
          <p:cNvSpPr/>
          <p:nvPr/>
        </p:nvSpPr>
        <p:spPr>
          <a:xfrm rot="1421162">
            <a:off x="3641585" y="3426365"/>
            <a:ext cx="265009" cy="1314331"/>
          </a:xfrm>
          <a:prstGeom prst="up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834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13</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2.4 GIF</a:t>
            </a:r>
            <a:r>
              <a:rPr lang="ja-JP" altLang="en-US" sz="3200" dirty="0"/>
              <a:t>の目指す姿：データドリブンな社会を作る</a:t>
            </a:r>
            <a:endParaRPr kumimoji="1" lang="en-US" altLang="ja-JP" sz="3200" dirty="0"/>
          </a:p>
        </p:txBody>
      </p:sp>
      <p:pic>
        <p:nvPicPr>
          <p:cNvPr id="9" name="Picture 2">
            <a:extLst>
              <a:ext uri="{FF2B5EF4-FFF2-40B4-BE49-F238E27FC236}">
                <a16:creationId xmlns:a16="http://schemas.microsoft.com/office/drawing/2014/main" id="{FFAAB65D-ACF7-C89B-3520-2A169B76A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78" y="2315976"/>
            <a:ext cx="10007228" cy="957724"/>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B829A11C-4146-9F55-F3E9-F70EE458159B}"/>
              </a:ext>
            </a:extLst>
          </p:cNvPr>
          <p:cNvSpPr/>
          <p:nvPr/>
        </p:nvSpPr>
        <p:spPr>
          <a:xfrm>
            <a:off x="391886" y="4655447"/>
            <a:ext cx="10972800" cy="2137392"/>
          </a:xfrm>
          <a:prstGeom prst="roundRect">
            <a:avLst>
              <a:gd name="adj" fmla="val 544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a:ea typeface="游ゴシック"/>
              <a:cs typeface="+mn-cs"/>
            </a:endParaRPr>
          </a:p>
        </p:txBody>
      </p:sp>
      <p:sp>
        <p:nvSpPr>
          <p:cNvPr id="11" name="テキスト ボックス 10">
            <a:extLst>
              <a:ext uri="{FF2B5EF4-FFF2-40B4-BE49-F238E27FC236}">
                <a16:creationId xmlns:a16="http://schemas.microsoft.com/office/drawing/2014/main" id="{070F7C76-BB9B-2C77-00D2-7227E3021906}"/>
              </a:ext>
            </a:extLst>
          </p:cNvPr>
          <p:cNvSpPr txBox="1"/>
          <p:nvPr/>
        </p:nvSpPr>
        <p:spPr>
          <a:xfrm>
            <a:off x="4663333" y="2949312"/>
            <a:ext cx="1808508" cy="369332"/>
          </a:xfrm>
          <a:prstGeom prst="rect">
            <a:avLst/>
          </a:prstGeom>
          <a:solidFill>
            <a:srgbClr val="FFFFFF">
              <a:alpha val="80000"/>
            </a:srgb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chemeClr val="accent4">
                    <a:lumMod val="50000"/>
                  </a:schemeClr>
                </a:solidFill>
                <a:effectLst/>
                <a:uLnTx/>
                <a:uFillTx/>
                <a:latin typeface="+mn-ea"/>
                <a:cs typeface="+mn-cs"/>
              </a:rPr>
              <a:t>Trust &amp; Safety</a:t>
            </a:r>
            <a:endParaRPr kumimoji="1" lang="ja-JP" altLang="en-US" sz="1800" b="1" i="0" u="none" strike="noStrike" kern="1200" cap="none" spc="0" normalizeH="0" baseline="0" noProof="0">
              <a:ln>
                <a:noFill/>
              </a:ln>
              <a:solidFill>
                <a:schemeClr val="accent4">
                  <a:lumMod val="50000"/>
                </a:schemeClr>
              </a:solidFill>
              <a:effectLst/>
              <a:uLnTx/>
              <a:uFillTx/>
              <a:latin typeface="+mn-ea"/>
              <a:cs typeface="+mn-cs"/>
            </a:endParaRPr>
          </a:p>
        </p:txBody>
      </p:sp>
      <p:sp>
        <p:nvSpPr>
          <p:cNvPr id="12" name="テキスト ボックス 11">
            <a:extLst>
              <a:ext uri="{FF2B5EF4-FFF2-40B4-BE49-F238E27FC236}">
                <a16:creationId xmlns:a16="http://schemas.microsoft.com/office/drawing/2014/main" id="{BD3FEB47-CDB5-B5F8-EEB0-6C4090FFA5F4}"/>
              </a:ext>
            </a:extLst>
          </p:cNvPr>
          <p:cNvSpPr txBox="1"/>
          <p:nvPr/>
        </p:nvSpPr>
        <p:spPr>
          <a:xfrm>
            <a:off x="8832304" y="3501008"/>
            <a:ext cx="3240360" cy="923330"/>
          </a:xfrm>
          <a:prstGeom prst="rect">
            <a:avLst/>
          </a:prstGeom>
          <a:solidFill>
            <a:srgbClr val="FFFFFF">
              <a:alpha val="80000"/>
            </a:srgbClr>
          </a:solidFill>
        </p:spPr>
        <p:txBody>
          <a:bodyPr wrap="square" rtlCol="0">
            <a:spAutoFit/>
          </a:bodyPr>
          <a:lstStyle/>
          <a:p>
            <a:pPr>
              <a:defRPr/>
            </a:pPr>
            <a:r>
              <a:rPr kumimoji="1" lang="ja-JP" altLang="en-US" sz="1800" b="1" i="0" u="none" strike="noStrike" kern="1200" cap="none" spc="0" normalizeH="0" baseline="0" noProof="0">
                <a:ln>
                  <a:noFill/>
                </a:ln>
                <a:solidFill>
                  <a:schemeClr val="bg2">
                    <a:lumMod val="25000"/>
                  </a:schemeClr>
                </a:solidFill>
                <a:effectLst/>
                <a:uLnTx/>
                <a:uFillTx/>
                <a:latin typeface="+mn-ea"/>
              </a:rPr>
              <a:t>社会の維持管理コストが減少</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rPr>
              <a:t>作業の自動化が進み、</a:t>
            </a:r>
            <a:endParaRPr kumimoji="1" lang="en-US" altLang="ja-JP" sz="1800" b="1" i="0" u="none" strike="noStrike" kern="1200" cap="none" spc="0" normalizeH="0" baseline="0" noProof="0">
              <a:ln>
                <a:noFill/>
              </a:ln>
              <a:solidFill>
                <a:schemeClr val="bg2">
                  <a:lumMod val="25000"/>
                </a:schemeClr>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rPr>
              <a:t>スピードが</a:t>
            </a:r>
            <a:r>
              <a:rPr lang="ja-JP" altLang="en-US" b="1">
                <a:solidFill>
                  <a:schemeClr val="bg2">
                    <a:lumMod val="25000"/>
                  </a:schemeClr>
                </a:solidFill>
                <a:latin typeface="+mn-ea"/>
              </a:rPr>
              <a:t>向上</a:t>
            </a:r>
            <a:endParaRPr kumimoji="1" lang="ja-JP" altLang="en-US" sz="1800" b="1" i="0" u="none" strike="noStrike" kern="1200" cap="none" spc="0" normalizeH="0" baseline="0" noProof="0">
              <a:ln>
                <a:noFill/>
              </a:ln>
              <a:solidFill>
                <a:schemeClr val="bg2">
                  <a:lumMod val="25000"/>
                </a:schemeClr>
              </a:solidFill>
              <a:effectLst/>
              <a:uLnTx/>
              <a:uFillTx/>
              <a:latin typeface="+mn-ea"/>
            </a:endParaRPr>
          </a:p>
        </p:txBody>
      </p:sp>
      <p:graphicFrame>
        <p:nvGraphicFramePr>
          <p:cNvPr id="13" name="図表 12">
            <a:extLst>
              <a:ext uri="{FF2B5EF4-FFF2-40B4-BE49-F238E27FC236}">
                <a16:creationId xmlns:a16="http://schemas.microsoft.com/office/drawing/2014/main" id="{C3048CC5-5F7C-BD54-0630-01F93C9A056B}"/>
              </a:ext>
            </a:extLst>
          </p:cNvPr>
          <p:cNvGraphicFramePr/>
          <p:nvPr>
            <p:extLst>
              <p:ext uri="{D42A27DB-BD31-4B8C-83A1-F6EECF244321}">
                <p14:modId xmlns:p14="http://schemas.microsoft.com/office/powerpoint/2010/main" val="3264480371"/>
              </p:ext>
            </p:extLst>
          </p:nvPr>
        </p:nvGraphicFramePr>
        <p:xfrm>
          <a:off x="610711" y="4678448"/>
          <a:ext cx="8558866"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正方形/長方形 13">
            <a:extLst>
              <a:ext uri="{FF2B5EF4-FFF2-40B4-BE49-F238E27FC236}">
                <a16:creationId xmlns:a16="http://schemas.microsoft.com/office/drawing/2014/main" id="{30E373BB-6951-521B-CE95-C822E77246E3}"/>
              </a:ext>
            </a:extLst>
          </p:cNvPr>
          <p:cNvSpPr/>
          <p:nvPr/>
        </p:nvSpPr>
        <p:spPr>
          <a:xfrm>
            <a:off x="4291951" y="3974425"/>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重要データ</a:t>
            </a:r>
          </a:p>
        </p:txBody>
      </p:sp>
      <p:sp>
        <p:nvSpPr>
          <p:cNvPr id="15" name="正方形/長方形 14">
            <a:extLst>
              <a:ext uri="{FF2B5EF4-FFF2-40B4-BE49-F238E27FC236}">
                <a16:creationId xmlns:a16="http://schemas.microsoft.com/office/drawing/2014/main" id="{0B9DC255-47F5-E6FA-18C7-F76D97EFC9E4}"/>
              </a:ext>
            </a:extLst>
          </p:cNvPr>
          <p:cNvSpPr/>
          <p:nvPr/>
        </p:nvSpPr>
        <p:spPr>
          <a:xfrm>
            <a:off x="5835014" y="3968651"/>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統計データ</a:t>
            </a:r>
          </a:p>
        </p:txBody>
      </p:sp>
      <p:sp>
        <p:nvSpPr>
          <p:cNvPr id="16" name="正方形/長方形 15">
            <a:extLst>
              <a:ext uri="{FF2B5EF4-FFF2-40B4-BE49-F238E27FC236}">
                <a16:creationId xmlns:a16="http://schemas.microsoft.com/office/drawing/2014/main" id="{A7686809-8325-014D-02D6-304558213940}"/>
              </a:ext>
            </a:extLst>
          </p:cNvPr>
          <p:cNvSpPr/>
          <p:nvPr/>
        </p:nvSpPr>
        <p:spPr>
          <a:xfrm>
            <a:off x="7378076" y="3958820"/>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a:solidFill>
                  <a:prstClr val="black"/>
                </a:solidFill>
                <a:latin typeface="+mn-ea"/>
              </a:rPr>
              <a:t>社会基盤</a:t>
            </a:r>
            <a:r>
              <a:rPr kumimoji="1" lang="ja-JP" altLang="en-US" sz="1800" b="1" i="0" u="none" strike="noStrike" kern="1200" cap="none" spc="0" normalizeH="0" baseline="0" noProof="0">
                <a:ln>
                  <a:noFill/>
                </a:ln>
                <a:solidFill>
                  <a:prstClr val="black"/>
                </a:solidFill>
                <a:effectLst/>
                <a:uLnTx/>
                <a:uFillTx/>
                <a:latin typeface="+mn-ea"/>
              </a:rPr>
              <a:t>データ</a:t>
            </a:r>
          </a:p>
        </p:txBody>
      </p:sp>
      <p:sp>
        <p:nvSpPr>
          <p:cNvPr id="17" name="フリーフォーム: 図形 16">
            <a:extLst>
              <a:ext uri="{FF2B5EF4-FFF2-40B4-BE49-F238E27FC236}">
                <a16:creationId xmlns:a16="http://schemas.microsoft.com/office/drawing/2014/main" id="{9266A1D9-173D-466E-8DC8-DB269A51C50F}"/>
              </a:ext>
            </a:extLst>
          </p:cNvPr>
          <p:cNvSpPr/>
          <p:nvPr/>
        </p:nvSpPr>
        <p:spPr>
          <a:xfrm>
            <a:off x="2748888" y="1806126"/>
            <a:ext cx="613954" cy="2052028"/>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8" name="フリーフォーム: 図形 17">
            <a:extLst>
              <a:ext uri="{FF2B5EF4-FFF2-40B4-BE49-F238E27FC236}">
                <a16:creationId xmlns:a16="http://schemas.microsoft.com/office/drawing/2014/main" id="{D4039389-9903-A6CA-92C1-DA74D5BAC208}"/>
              </a:ext>
            </a:extLst>
          </p:cNvPr>
          <p:cNvSpPr/>
          <p:nvPr/>
        </p:nvSpPr>
        <p:spPr>
          <a:xfrm>
            <a:off x="8099766" y="1806125"/>
            <a:ext cx="598029" cy="2024463"/>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9" name="テキスト ボックス 18">
            <a:extLst>
              <a:ext uri="{FF2B5EF4-FFF2-40B4-BE49-F238E27FC236}">
                <a16:creationId xmlns:a16="http://schemas.microsoft.com/office/drawing/2014/main" id="{2BB93177-AF9A-F17F-AC3D-3F208518A14E}"/>
              </a:ext>
            </a:extLst>
          </p:cNvPr>
          <p:cNvSpPr txBox="1"/>
          <p:nvPr/>
        </p:nvSpPr>
        <p:spPr bwMode="auto">
          <a:xfrm>
            <a:off x="6894409" y="1113472"/>
            <a:ext cx="3936150" cy="646298"/>
          </a:xfrm>
          <a:prstGeom prst="rect">
            <a:avLst/>
          </a:prstGeom>
          <a:solidFill>
            <a:srgbClr val="FFFFFF">
              <a:alpha val="80000"/>
            </a:srgbClr>
          </a:solid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多様な価値に合わせた様々な</a:t>
            </a:r>
            <a:endParaRPr kumimoji="1" lang="en-US" altLang="ja-JP" sz="1800" b="1" i="0" u="none" strike="noStrike" kern="1200" cap="none" spc="0" normalizeH="0" baseline="0" noProof="0">
              <a:ln>
                <a:noFill/>
              </a:ln>
              <a:solidFill>
                <a:schemeClr val="bg2">
                  <a:lumMod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サービスが選択でき、暮らしやすい</a:t>
            </a:r>
          </a:p>
        </p:txBody>
      </p:sp>
      <p:sp>
        <p:nvSpPr>
          <p:cNvPr id="20" name="正方形/長方形 19">
            <a:extLst>
              <a:ext uri="{FF2B5EF4-FFF2-40B4-BE49-F238E27FC236}">
                <a16:creationId xmlns:a16="http://schemas.microsoft.com/office/drawing/2014/main" id="{8C8A489D-893E-982C-B9D8-4C136089E00D}"/>
              </a:ext>
            </a:extLst>
          </p:cNvPr>
          <p:cNvSpPr/>
          <p:nvPr/>
        </p:nvSpPr>
        <p:spPr>
          <a:xfrm>
            <a:off x="2748888" y="3968651"/>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ベース・</a:t>
            </a:r>
            <a:endParaRPr kumimoji="1" lang="en-US" altLang="ja-JP" sz="18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レジストリ</a:t>
            </a:r>
          </a:p>
        </p:txBody>
      </p:sp>
      <p:sp>
        <p:nvSpPr>
          <p:cNvPr id="21" name="テキスト ボックス 20">
            <a:extLst>
              <a:ext uri="{FF2B5EF4-FFF2-40B4-BE49-F238E27FC236}">
                <a16:creationId xmlns:a16="http://schemas.microsoft.com/office/drawing/2014/main" id="{A408B389-DFB4-6D0F-9142-AE4DA24DAF14}"/>
              </a:ext>
            </a:extLst>
          </p:cNvPr>
          <p:cNvSpPr txBox="1"/>
          <p:nvPr/>
        </p:nvSpPr>
        <p:spPr bwMode="auto">
          <a:xfrm>
            <a:off x="1059459" y="2483354"/>
            <a:ext cx="1800424" cy="369300"/>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00FF"/>
                </a:solidFill>
                <a:effectLst/>
                <a:uLnTx/>
                <a:uFillTx/>
                <a:latin typeface="+mn-ea"/>
                <a:cs typeface="+mn-cs"/>
              </a:rPr>
              <a:t>オープンデータ</a:t>
            </a:r>
          </a:p>
        </p:txBody>
      </p:sp>
      <p:sp>
        <p:nvSpPr>
          <p:cNvPr id="22" name="楕円 21">
            <a:extLst>
              <a:ext uri="{FF2B5EF4-FFF2-40B4-BE49-F238E27FC236}">
                <a16:creationId xmlns:a16="http://schemas.microsoft.com/office/drawing/2014/main" id="{33F5C606-AA9A-E1BA-F957-93FAB581D13B}"/>
              </a:ext>
            </a:extLst>
          </p:cNvPr>
          <p:cNvSpPr/>
          <p:nvPr/>
        </p:nvSpPr>
        <p:spPr>
          <a:xfrm>
            <a:off x="2539999" y="3364969"/>
            <a:ext cx="6279535" cy="646331"/>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00FF"/>
                </a:solidFill>
                <a:effectLst/>
                <a:uLnTx/>
                <a:uFillTx/>
                <a:latin typeface="+mn-ea"/>
                <a:cs typeface="+mn-cs"/>
              </a:rPr>
              <a:t>プラットフォーム＋データモデル</a:t>
            </a:r>
            <a:endParaRPr kumimoji="1" lang="en-US" altLang="ja-JP" sz="1800" b="1" i="0" u="none" strike="noStrike" kern="1200" cap="none" spc="0" normalizeH="0" baseline="0" noProof="0">
              <a:ln>
                <a:noFill/>
              </a:ln>
              <a:solidFill>
                <a:srgbClr val="0000FF"/>
              </a:solidFill>
              <a:effectLst/>
              <a:uLnTx/>
              <a:uFillTx/>
              <a:latin typeface="+mn-ea"/>
              <a:cs typeface="+mn-cs"/>
            </a:endParaRPr>
          </a:p>
        </p:txBody>
      </p:sp>
      <p:sp>
        <p:nvSpPr>
          <p:cNvPr id="23" name="テキスト ボックス 22">
            <a:extLst>
              <a:ext uri="{FF2B5EF4-FFF2-40B4-BE49-F238E27FC236}">
                <a16:creationId xmlns:a16="http://schemas.microsoft.com/office/drawing/2014/main" id="{DC6100B4-1F50-1F92-1A9D-1698C1E534A1}"/>
              </a:ext>
            </a:extLst>
          </p:cNvPr>
          <p:cNvSpPr txBox="1"/>
          <p:nvPr/>
        </p:nvSpPr>
        <p:spPr bwMode="auto">
          <a:xfrm>
            <a:off x="545926" y="1165125"/>
            <a:ext cx="3416251" cy="646298"/>
          </a:xfrm>
          <a:prstGeom prst="rect">
            <a:avLst/>
          </a:prstGeom>
          <a:solidFill>
            <a:srgbClr val="FFFFFF">
              <a:alpha val="80000"/>
            </a:srgbClr>
          </a:solid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データを組み合わせることで、</a:t>
            </a:r>
            <a:endParaRPr kumimoji="1" lang="en-US" altLang="ja-JP" sz="1800" b="1" i="0" u="none" strike="noStrike" kern="1200" cap="none" spc="0" normalizeH="0" baseline="0" noProof="0">
              <a:ln>
                <a:noFill/>
              </a:ln>
              <a:solidFill>
                <a:schemeClr val="bg2">
                  <a:lumMod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イノベーションが生まれやすい</a:t>
            </a:r>
          </a:p>
        </p:txBody>
      </p:sp>
      <p:sp>
        <p:nvSpPr>
          <p:cNvPr id="24" name="テキスト ボックス 23">
            <a:extLst>
              <a:ext uri="{FF2B5EF4-FFF2-40B4-BE49-F238E27FC236}">
                <a16:creationId xmlns:a16="http://schemas.microsoft.com/office/drawing/2014/main" id="{05E05E34-FAAE-82C5-74E9-A3B921DE6293}"/>
              </a:ext>
            </a:extLst>
          </p:cNvPr>
          <p:cNvSpPr txBox="1"/>
          <p:nvPr/>
        </p:nvSpPr>
        <p:spPr>
          <a:xfrm>
            <a:off x="62302" y="3410044"/>
            <a:ext cx="2490343" cy="923330"/>
          </a:xfrm>
          <a:prstGeom prst="rect">
            <a:avLst/>
          </a:prstGeom>
          <a:solidFill>
            <a:srgbClr val="FFFFFF">
              <a:alpha val="80000"/>
            </a:srgb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chemeClr val="bg2">
                    <a:lumMod val="25000"/>
                  </a:schemeClr>
                </a:solidFill>
                <a:effectLst/>
                <a:uLnTx/>
                <a:uFillTx/>
                <a:latin typeface="+mn-ea"/>
                <a:cs typeface="+mn-cs"/>
              </a:rPr>
              <a:t>データへのアクセスが容易になり重複投資がなくなる</a:t>
            </a:r>
          </a:p>
        </p:txBody>
      </p:sp>
      <p:sp>
        <p:nvSpPr>
          <p:cNvPr id="26" name="テキスト ボックス 25">
            <a:extLst>
              <a:ext uri="{FF2B5EF4-FFF2-40B4-BE49-F238E27FC236}">
                <a16:creationId xmlns:a16="http://schemas.microsoft.com/office/drawing/2014/main" id="{F4758222-50AA-39C4-8530-3EBA221112C1}"/>
              </a:ext>
            </a:extLst>
          </p:cNvPr>
          <p:cNvSpPr txBox="1"/>
          <p:nvPr/>
        </p:nvSpPr>
        <p:spPr>
          <a:xfrm>
            <a:off x="9433717" y="5325940"/>
            <a:ext cx="2031325" cy="523220"/>
          </a:xfrm>
          <a:prstGeom prst="rect">
            <a:avLst/>
          </a:prstGeom>
          <a:noFill/>
        </p:spPr>
        <p:txBody>
          <a:bodyPr wrap="none" rtlCol="0">
            <a:spAutoFit/>
          </a:bodyPr>
          <a:lstStyle/>
          <a:p>
            <a:pPr>
              <a:defRPr/>
            </a:pPr>
            <a:r>
              <a:rPr kumimoji="1" lang="ja-JP" altLang="en-US" sz="1600" b="1" i="0" u="none" strike="noStrike" kern="1200" cap="none" spc="0" normalizeH="0" baseline="0" noProof="0" dirty="0">
                <a:ln>
                  <a:noFill/>
                </a:ln>
                <a:solidFill>
                  <a:srgbClr val="FF0000"/>
                </a:solidFill>
                <a:effectLst/>
                <a:uLnTx/>
                <a:uFillTx/>
                <a:latin typeface="+mn-ea"/>
                <a:cs typeface="+mn-cs"/>
              </a:rPr>
              <a:t>相互運用性の確保</a:t>
            </a:r>
            <a:endParaRPr kumimoji="1" lang="en-US" altLang="ja-JP" sz="1600" b="1" i="0" u="none" strike="noStrike" kern="1200" cap="none" spc="0" normalizeH="0" baseline="0" noProof="0" dirty="0">
              <a:ln>
                <a:noFill/>
              </a:ln>
              <a:solidFill>
                <a:srgbClr val="FF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dirty="0">
                <a:ln>
                  <a:noFill/>
                </a:ln>
                <a:solidFill>
                  <a:srgbClr val="FF0000"/>
                </a:solidFill>
                <a:effectLst/>
                <a:uLnTx/>
                <a:uFillTx/>
                <a:latin typeface="+mn-ea"/>
                <a:cs typeface="+mn-cs"/>
              </a:rPr>
              <a:t>（インタオペラビリティ）</a:t>
            </a:r>
            <a:endParaRPr kumimoji="1" lang="en-US" altLang="ja-JP" sz="1200" b="1" i="0" u="none" strike="noStrike" kern="1200" cap="none" spc="0" normalizeH="0" baseline="0" noProof="0" dirty="0">
              <a:ln>
                <a:noFill/>
              </a:ln>
              <a:solidFill>
                <a:srgbClr val="FF0000"/>
              </a:solidFill>
              <a:effectLst/>
              <a:uLnTx/>
              <a:uFillTx/>
              <a:latin typeface="+mn-ea"/>
              <a:cs typeface="+mn-cs"/>
            </a:endParaRPr>
          </a:p>
        </p:txBody>
      </p:sp>
      <p:sp>
        <p:nvSpPr>
          <p:cNvPr id="27" name="右中かっこ 26">
            <a:extLst>
              <a:ext uri="{FF2B5EF4-FFF2-40B4-BE49-F238E27FC236}">
                <a16:creationId xmlns:a16="http://schemas.microsoft.com/office/drawing/2014/main" id="{591A7AE0-C10B-57C5-45AA-72EBF8719596}"/>
              </a:ext>
            </a:extLst>
          </p:cNvPr>
          <p:cNvSpPr/>
          <p:nvPr/>
        </p:nvSpPr>
        <p:spPr>
          <a:xfrm>
            <a:off x="9169577" y="4703779"/>
            <a:ext cx="268448" cy="203013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a:ea typeface="游ゴシック"/>
              <a:cs typeface="+mn-cs"/>
            </a:endParaRPr>
          </a:p>
        </p:txBody>
      </p:sp>
      <p:sp>
        <p:nvSpPr>
          <p:cNvPr id="28" name="テキスト ボックス 27">
            <a:extLst>
              <a:ext uri="{FF2B5EF4-FFF2-40B4-BE49-F238E27FC236}">
                <a16:creationId xmlns:a16="http://schemas.microsoft.com/office/drawing/2014/main" id="{D02A6EFD-3BF1-C563-178C-F525EBCD6E49}"/>
              </a:ext>
            </a:extLst>
          </p:cNvPr>
          <p:cNvSpPr txBox="1"/>
          <p:nvPr/>
        </p:nvSpPr>
        <p:spPr bwMode="auto">
          <a:xfrm>
            <a:off x="8608339" y="2358047"/>
            <a:ext cx="1338759" cy="369300"/>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a:solidFill>
                  <a:srgbClr val="0000FF"/>
                </a:solidFill>
                <a:latin typeface="+mn-ea"/>
              </a:rPr>
              <a:t>官民</a:t>
            </a:r>
            <a:r>
              <a:rPr kumimoji="1" lang="ja-JP" altLang="en-US" sz="1800" b="1" i="0" u="none" strike="noStrike" kern="1200" cap="none" spc="0" normalizeH="0" baseline="0" noProof="0">
                <a:ln>
                  <a:noFill/>
                </a:ln>
                <a:solidFill>
                  <a:srgbClr val="0000FF"/>
                </a:solidFill>
                <a:effectLst/>
                <a:uLnTx/>
                <a:uFillTx/>
                <a:latin typeface="+mn-ea"/>
              </a:rPr>
              <a:t>データ</a:t>
            </a:r>
          </a:p>
        </p:txBody>
      </p:sp>
    </p:spTree>
    <p:extLst>
      <p:ext uri="{BB962C8B-B14F-4D97-AF65-F5344CB8AC3E}">
        <p14:creationId xmlns:p14="http://schemas.microsoft.com/office/powerpoint/2010/main" val="134797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2.5 </a:t>
            </a:r>
            <a:r>
              <a:rPr lang="ja-JP" altLang="en-US" sz="3200" dirty="0"/>
              <a:t>世界との連携</a:t>
            </a:r>
            <a:endParaRPr kumimoji="1" lang="en-US" altLang="ja-JP" sz="3200" dirty="0"/>
          </a:p>
        </p:txBody>
      </p:sp>
      <p:sp>
        <p:nvSpPr>
          <p:cNvPr id="2" name="コンテンツ プレースホルダー 1">
            <a:extLst>
              <a:ext uri="{FF2B5EF4-FFF2-40B4-BE49-F238E27FC236}">
                <a16:creationId xmlns:a16="http://schemas.microsoft.com/office/drawing/2014/main" id="{0BD1CA5B-FB13-8FF2-C66E-F1D1F9F354ED}"/>
              </a:ext>
            </a:extLst>
          </p:cNvPr>
          <p:cNvSpPr txBox="1">
            <a:spLocks/>
          </p:cNvSpPr>
          <p:nvPr/>
        </p:nvSpPr>
        <p:spPr>
          <a:xfrm>
            <a:off x="47328" y="836712"/>
            <a:ext cx="6495473" cy="4217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データは世界中で連携が可能です。</a:t>
            </a:r>
            <a:br>
              <a:rPr lang="en-US" altLang="ja-JP" dirty="0"/>
            </a:br>
            <a:r>
              <a:rPr lang="ja-JP" altLang="en-US" dirty="0"/>
              <a:t>そのため</a:t>
            </a:r>
            <a:r>
              <a:rPr lang="en-US" altLang="ja-JP" dirty="0"/>
              <a:t>GIF</a:t>
            </a:r>
            <a:r>
              <a:rPr lang="ja-JP" altLang="en-US" dirty="0"/>
              <a:t>・</a:t>
            </a:r>
            <a:r>
              <a:rPr lang="en-US" altLang="ja-JP" dirty="0"/>
              <a:t>IMI</a:t>
            </a:r>
            <a:r>
              <a:rPr lang="ja-JP" altLang="en-US" dirty="0"/>
              <a:t>では、グローバルな相互運用性フレームワークを参照し、グローバルなコミュニティと意見交換しながら作成しています。</a:t>
            </a:r>
            <a:endParaRPr lang="en-US" altLang="ja-JP" dirty="0"/>
          </a:p>
          <a:p>
            <a:endParaRPr lang="en-US" altLang="ja-JP" dirty="0"/>
          </a:p>
          <a:p>
            <a:r>
              <a:rPr lang="ja-JP" altLang="en-US" dirty="0"/>
              <a:t>データを構造化すると、翻訳すべきデータ項目が明確になり、自動翻訳も効率的に行えるようになります。</a:t>
            </a:r>
            <a:endParaRPr lang="en-US" altLang="ja-JP" dirty="0"/>
          </a:p>
          <a:p>
            <a:endParaRPr lang="ja-JP" altLang="en-US" dirty="0"/>
          </a:p>
        </p:txBody>
      </p:sp>
      <p:graphicFrame>
        <p:nvGraphicFramePr>
          <p:cNvPr id="4" name="図表 3">
            <a:extLst>
              <a:ext uri="{FF2B5EF4-FFF2-40B4-BE49-F238E27FC236}">
                <a16:creationId xmlns:a16="http://schemas.microsoft.com/office/drawing/2014/main" id="{985CD86D-8B07-F2D5-6A1B-EEC1BE0120F6}"/>
              </a:ext>
            </a:extLst>
          </p:cNvPr>
          <p:cNvGraphicFramePr/>
          <p:nvPr>
            <p:extLst>
              <p:ext uri="{D42A27DB-BD31-4B8C-83A1-F6EECF244321}">
                <p14:modId xmlns:p14="http://schemas.microsoft.com/office/powerpoint/2010/main" val="1956032331"/>
              </p:ext>
            </p:extLst>
          </p:nvPr>
        </p:nvGraphicFramePr>
        <p:xfrm>
          <a:off x="5828145" y="1255833"/>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4" name="図 43">
            <a:extLst>
              <a:ext uri="{FF2B5EF4-FFF2-40B4-BE49-F238E27FC236}">
                <a16:creationId xmlns:a16="http://schemas.microsoft.com/office/drawing/2014/main" id="{8A2A1F53-34EE-3993-A391-21D74824AE00}"/>
              </a:ext>
            </a:extLst>
          </p:cNvPr>
          <p:cNvPicPr>
            <a:picLocks noChangeAspect="1"/>
          </p:cNvPicPr>
          <p:nvPr/>
        </p:nvPicPr>
        <p:blipFill>
          <a:blip r:embed="rId7"/>
          <a:stretch>
            <a:fillRect/>
          </a:stretch>
        </p:blipFill>
        <p:spPr>
          <a:xfrm>
            <a:off x="10992544" y="1481451"/>
            <a:ext cx="554137" cy="369332"/>
          </a:xfrm>
          <a:prstGeom prst="rect">
            <a:avLst/>
          </a:prstGeom>
          <a:effectLst>
            <a:outerShdw blurRad="50800" dist="38100" dir="13500000" algn="br" rotWithShape="0">
              <a:prstClr val="black">
                <a:alpha val="40000"/>
              </a:prstClr>
            </a:outerShdw>
          </a:effectLst>
        </p:spPr>
      </p:pic>
      <p:pic>
        <p:nvPicPr>
          <p:cNvPr id="45" name="図 44" descr="図形&#10;&#10;自動的に生成された説明">
            <a:extLst>
              <a:ext uri="{FF2B5EF4-FFF2-40B4-BE49-F238E27FC236}">
                <a16:creationId xmlns:a16="http://schemas.microsoft.com/office/drawing/2014/main" id="{B49A1329-4BCA-13F3-31CF-5CE05F2EA72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9012210" y="2609844"/>
            <a:ext cx="641517" cy="427571"/>
          </a:xfrm>
          <a:prstGeom prst="rect">
            <a:avLst/>
          </a:prstGeom>
          <a:effectLst>
            <a:outerShdw blurRad="50800" dist="38100" dir="13500000" algn="br" rotWithShape="0">
              <a:prstClr val="black">
                <a:alpha val="40000"/>
              </a:prstClr>
            </a:outerShdw>
          </a:effectLst>
        </p:spPr>
      </p:pic>
      <p:pic>
        <p:nvPicPr>
          <p:cNvPr id="46" name="図 45" descr="背景パターン が含まれている画像&#10;&#10;自動的に生成された説明">
            <a:extLst>
              <a:ext uri="{FF2B5EF4-FFF2-40B4-BE49-F238E27FC236}">
                <a16:creationId xmlns:a16="http://schemas.microsoft.com/office/drawing/2014/main" id="{3ED153EB-2763-57CA-D2B8-4DED5769CE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27204" y="1301537"/>
            <a:ext cx="671637" cy="447646"/>
          </a:xfrm>
          <a:prstGeom prst="rect">
            <a:avLst/>
          </a:prstGeom>
          <a:effectLst>
            <a:outerShdw blurRad="50800" dist="38100" dir="16200000" rotWithShape="0">
              <a:prstClr val="black">
                <a:alpha val="40000"/>
              </a:prstClr>
            </a:outerShdw>
          </a:effectLst>
        </p:spPr>
      </p:pic>
      <p:pic>
        <p:nvPicPr>
          <p:cNvPr id="47" name="図 46" descr="挿絵, カップ が含まれている画像&#10;&#10;自動的に生成された説明">
            <a:extLst>
              <a:ext uri="{FF2B5EF4-FFF2-40B4-BE49-F238E27FC236}">
                <a16:creationId xmlns:a16="http://schemas.microsoft.com/office/drawing/2014/main" id="{E8E684DA-8230-82CD-C872-36A62E05E86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1196" r="-1196"/>
          <a:stretch/>
        </p:blipFill>
        <p:spPr>
          <a:xfrm>
            <a:off x="8893282" y="6215810"/>
            <a:ext cx="879372" cy="527115"/>
          </a:xfrm>
          <a:prstGeom prst="ellipse">
            <a:avLst/>
          </a:prstGeom>
          <a:effectLst>
            <a:outerShdw blurRad="50800" dist="38100" dir="16200000" rotWithShape="0">
              <a:prstClr val="black">
                <a:alpha val="40000"/>
              </a:prstClr>
            </a:outerShdw>
          </a:effectLst>
        </p:spPr>
      </p:pic>
      <p:sp>
        <p:nvSpPr>
          <p:cNvPr id="49" name="正方形/長方形 48">
            <a:extLst>
              <a:ext uri="{FF2B5EF4-FFF2-40B4-BE49-F238E27FC236}">
                <a16:creationId xmlns:a16="http://schemas.microsoft.com/office/drawing/2014/main" id="{C3A63FA8-F248-28A0-A360-608399242269}"/>
              </a:ext>
            </a:extLst>
          </p:cNvPr>
          <p:cNvSpPr/>
          <p:nvPr/>
        </p:nvSpPr>
        <p:spPr>
          <a:xfrm>
            <a:off x="8760296" y="3016032"/>
            <a:ext cx="1093509" cy="11330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a:t>GIF</a:t>
            </a:r>
            <a:br>
              <a:rPr kumimoji="1" lang="en-US" altLang="ja-JP" sz="2000"/>
            </a:br>
            <a:r>
              <a:rPr kumimoji="1" lang="ja-JP" altLang="en-US" sz="2000"/>
              <a:t>＋</a:t>
            </a:r>
            <a:endParaRPr kumimoji="1" lang="en-US" altLang="ja-JP" sz="2000"/>
          </a:p>
          <a:p>
            <a:pPr algn="ctr"/>
            <a:r>
              <a:rPr lang="en-US" altLang="ja-JP" sz="2000"/>
              <a:t>IMI</a:t>
            </a:r>
            <a:endParaRPr kumimoji="1" lang="ja-JP" altLang="en-US" sz="2000"/>
          </a:p>
        </p:txBody>
      </p:sp>
    </p:spTree>
    <p:extLst>
      <p:ext uri="{BB962C8B-B14F-4D97-AF65-F5344CB8AC3E}">
        <p14:creationId xmlns:p14="http://schemas.microsoft.com/office/powerpoint/2010/main" val="427322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en-US" altLang="ja-JP" sz="6000">
                <a:latin typeface="+mj-ea"/>
              </a:rPr>
              <a:t>3. GIF</a:t>
            </a:r>
            <a:r>
              <a:rPr lang="ja-JP" altLang="en-US" sz="6000">
                <a:latin typeface="+mj-ea"/>
              </a:rPr>
              <a:t>の効果</a:t>
            </a:r>
            <a:endParaRPr lang="en-US" sz="6000">
              <a:latin typeface="+mj-ea"/>
            </a:endParaRPr>
          </a:p>
        </p:txBody>
      </p:sp>
      <p:sp>
        <p:nvSpPr>
          <p:cNvPr id="4" name="スライド番号プレースホルダー 2">
            <a:extLst>
              <a:ext uri="{FF2B5EF4-FFF2-40B4-BE49-F238E27FC236}">
                <a16:creationId xmlns:a16="http://schemas.microsoft.com/office/drawing/2014/main" id="{D43CE23C-4689-32FC-413E-659283052A48}"/>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15</a:t>
            </a:fld>
            <a:endParaRPr lang="en-US" altLang="ja-JP" sz="1400"/>
          </a:p>
        </p:txBody>
      </p:sp>
    </p:spTree>
    <p:extLst>
      <p:ext uri="{BB962C8B-B14F-4D97-AF65-F5344CB8AC3E}">
        <p14:creationId xmlns:p14="http://schemas.microsoft.com/office/powerpoint/2010/main" val="4248284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16</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3.1 </a:t>
            </a:r>
            <a:r>
              <a:rPr lang="ja-JP" altLang="en-US" sz="3200"/>
              <a:t>「参照モデル」としての</a:t>
            </a:r>
            <a:r>
              <a:rPr lang="en-US" altLang="ja-JP" sz="3200"/>
              <a:t>GIF</a:t>
            </a:r>
            <a:r>
              <a:rPr lang="ja-JP" altLang="en-US" sz="3200"/>
              <a:t>とその効果</a:t>
            </a:r>
            <a:endParaRPr kumimoji="1" lang="en-US" altLang="ja-JP" sz="3200"/>
          </a:p>
        </p:txBody>
      </p:sp>
      <p:sp>
        <p:nvSpPr>
          <p:cNvPr id="6" name="コンテンツ プレースホルダー 5">
            <a:extLst>
              <a:ext uri="{FF2B5EF4-FFF2-40B4-BE49-F238E27FC236}">
                <a16:creationId xmlns:a16="http://schemas.microsoft.com/office/drawing/2014/main" id="{3FBC5692-B6A7-2B63-8FA8-8745262DD177}"/>
              </a:ext>
            </a:extLst>
          </p:cNvPr>
          <p:cNvSpPr txBox="1">
            <a:spLocks/>
          </p:cNvSpPr>
          <p:nvPr/>
        </p:nvSpPr>
        <p:spPr>
          <a:xfrm>
            <a:off x="47328" y="836712"/>
            <a:ext cx="12025336" cy="1361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mn-ea"/>
              </a:rPr>
              <a:t>GIF</a:t>
            </a:r>
            <a:r>
              <a:rPr lang="ja-JP" altLang="en-US">
                <a:latin typeface="+mn-ea"/>
              </a:rPr>
              <a:t>を適用することで以下の効果があります。</a:t>
            </a:r>
          </a:p>
        </p:txBody>
      </p:sp>
      <p:graphicFrame>
        <p:nvGraphicFramePr>
          <p:cNvPr id="7" name="図表 6">
            <a:extLst>
              <a:ext uri="{FF2B5EF4-FFF2-40B4-BE49-F238E27FC236}">
                <a16:creationId xmlns:a16="http://schemas.microsoft.com/office/drawing/2014/main" id="{63EA68C6-E845-76F2-13AF-08C6A96D6C91}"/>
              </a:ext>
            </a:extLst>
          </p:cNvPr>
          <p:cNvGraphicFramePr/>
          <p:nvPr>
            <p:extLst>
              <p:ext uri="{D42A27DB-BD31-4B8C-83A1-F6EECF244321}">
                <p14:modId xmlns:p14="http://schemas.microsoft.com/office/powerpoint/2010/main" val="902653698"/>
              </p:ext>
            </p:extLst>
          </p:nvPr>
        </p:nvGraphicFramePr>
        <p:xfrm>
          <a:off x="1703512" y="1700808"/>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テキスト ボックス 7">
            <a:extLst>
              <a:ext uri="{FF2B5EF4-FFF2-40B4-BE49-F238E27FC236}">
                <a16:creationId xmlns:a16="http://schemas.microsoft.com/office/drawing/2014/main" id="{6D286303-08B3-3E01-1193-DC40B8419E45}"/>
              </a:ext>
            </a:extLst>
          </p:cNvPr>
          <p:cNvSpPr txBox="1"/>
          <p:nvPr/>
        </p:nvSpPr>
        <p:spPr>
          <a:xfrm>
            <a:off x="626935" y="2678672"/>
            <a:ext cx="1259462"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4000" b="1" i="0" u="none" strike="noStrike" kern="1200" cap="none" spc="0" normalizeH="0" baseline="0" noProof="0">
                <a:ln>
                  <a:noFill/>
                </a:ln>
                <a:solidFill>
                  <a:prstClr val="black"/>
                </a:solidFill>
                <a:effectLst/>
                <a:uLnTx/>
                <a:uFillTx/>
                <a:latin typeface="游ゴシック"/>
                <a:ea typeface="游ゴシック"/>
                <a:cs typeface="+mn-cs"/>
              </a:rPr>
              <a:t>GIF</a:t>
            </a:r>
            <a:endParaRPr kumimoji="1" lang="ja-JP" altLang="en-US" sz="4000" b="1" i="0" u="none" strike="noStrike" kern="1200" cap="none" spc="0" normalizeH="0" baseline="0" noProof="0">
              <a:ln>
                <a:noFill/>
              </a:ln>
              <a:solidFill>
                <a:prstClr val="black"/>
              </a:solidFill>
              <a:effectLst/>
              <a:uLnTx/>
              <a:uFillTx/>
              <a:latin typeface="游ゴシック"/>
              <a:ea typeface="游ゴシック"/>
              <a:cs typeface="+mn-cs"/>
            </a:endParaRPr>
          </a:p>
        </p:txBody>
      </p:sp>
      <p:sp>
        <p:nvSpPr>
          <p:cNvPr id="9" name="テキスト ボックス 8">
            <a:extLst>
              <a:ext uri="{FF2B5EF4-FFF2-40B4-BE49-F238E27FC236}">
                <a16:creationId xmlns:a16="http://schemas.microsoft.com/office/drawing/2014/main" id="{66BEA3FC-7186-8D56-18A8-8D7221B48670}"/>
              </a:ext>
            </a:extLst>
          </p:cNvPr>
          <p:cNvSpPr txBox="1"/>
          <p:nvPr/>
        </p:nvSpPr>
        <p:spPr>
          <a:xfrm>
            <a:off x="7269816" y="3559522"/>
            <a:ext cx="43469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ひな形を活用できるので設計・運用コスト</a:t>
            </a:r>
            <a:r>
              <a:rPr kumimoji="1" lang="en-US" altLang="ja-JP" sz="1800" b="0" i="0" u="none" strike="noStrike" kern="1200" cap="none" spc="0" normalizeH="0" baseline="0" noProof="0">
                <a:ln>
                  <a:noFill/>
                </a:ln>
                <a:effectLst/>
                <a:uLnTx/>
                <a:uFillTx/>
                <a:latin typeface="+mn-ea"/>
                <a:cs typeface="+mn-cs"/>
              </a:rPr>
              <a:t>(※)</a:t>
            </a:r>
            <a:r>
              <a:rPr kumimoji="1" lang="ja-JP" altLang="en-US" sz="1800" b="0" i="0" u="none" strike="noStrike" kern="1200" cap="none" spc="0" normalizeH="0" baseline="0" noProof="0">
                <a:ln>
                  <a:noFill/>
                </a:ln>
                <a:solidFill>
                  <a:prstClr val="black"/>
                </a:solidFill>
                <a:effectLst/>
                <a:uLnTx/>
                <a:uFillTx/>
                <a:latin typeface="+mn-ea"/>
                <a:cs typeface="+mn-cs"/>
              </a:rPr>
              <a:t>が下がり、時間が短縮できます</a:t>
            </a:r>
          </a:p>
        </p:txBody>
      </p:sp>
      <p:sp>
        <p:nvSpPr>
          <p:cNvPr id="10" name="テキスト ボックス 9">
            <a:extLst>
              <a:ext uri="{FF2B5EF4-FFF2-40B4-BE49-F238E27FC236}">
                <a16:creationId xmlns:a16="http://schemas.microsoft.com/office/drawing/2014/main" id="{D8F270CB-BFC3-4A7A-8931-2DC6234E5B2C}"/>
              </a:ext>
            </a:extLst>
          </p:cNvPr>
          <p:cNvSpPr txBox="1"/>
          <p:nvPr/>
        </p:nvSpPr>
        <p:spPr>
          <a:xfrm>
            <a:off x="7269816" y="1916538"/>
            <a:ext cx="434691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ひな形を活用するので他の組織との連携や既存アプリの活用がしやすくなります</a:t>
            </a:r>
          </a:p>
        </p:txBody>
      </p:sp>
      <p:sp>
        <p:nvSpPr>
          <p:cNvPr id="11" name="テキスト ボックス 10">
            <a:extLst>
              <a:ext uri="{FF2B5EF4-FFF2-40B4-BE49-F238E27FC236}">
                <a16:creationId xmlns:a16="http://schemas.microsoft.com/office/drawing/2014/main" id="{79D273A0-239B-3AA2-5688-29131DDC622A}"/>
              </a:ext>
            </a:extLst>
          </p:cNvPr>
          <p:cNvSpPr txBox="1"/>
          <p:nvPr/>
        </p:nvSpPr>
        <p:spPr>
          <a:xfrm>
            <a:off x="7269816" y="2624907"/>
            <a:ext cx="456730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latin typeface="+mn-ea"/>
              </a:rPr>
              <a:t>モデル化によって、扱うデータの形式的な品質、意味的な品質、モデルとしての品質が向上します</a:t>
            </a:r>
            <a:endParaRPr kumimoji="1" lang="ja-JP" altLang="en-US" sz="1800" b="0" i="0" u="none" strike="noStrike" kern="1200" cap="none" spc="0" normalizeH="0" baseline="0" noProof="0">
              <a:ln>
                <a:noFill/>
              </a:ln>
              <a:effectLst/>
              <a:uLnTx/>
              <a:uFillTx/>
              <a:latin typeface="+mn-ea"/>
            </a:endParaRPr>
          </a:p>
        </p:txBody>
      </p:sp>
      <p:sp>
        <p:nvSpPr>
          <p:cNvPr id="12" name="テキスト ボックス 11">
            <a:extLst>
              <a:ext uri="{FF2B5EF4-FFF2-40B4-BE49-F238E27FC236}">
                <a16:creationId xmlns:a16="http://schemas.microsoft.com/office/drawing/2014/main" id="{5F8C2C42-E280-8BB4-0BC4-9409BBE248EF}"/>
              </a:ext>
            </a:extLst>
          </p:cNvPr>
          <p:cNvSpPr txBox="1"/>
          <p:nvPr/>
        </p:nvSpPr>
        <p:spPr>
          <a:xfrm>
            <a:off x="7058309" y="5037134"/>
            <a:ext cx="4567309" cy="1323439"/>
          </a:xfrm>
          <a:prstGeom prst="rect">
            <a:avLst/>
          </a:prstGeom>
          <a:noFill/>
        </p:spPr>
        <p:txBody>
          <a:bodyPr wrap="square" rtlCol="0">
            <a:spAutoFit/>
          </a:bodyPr>
          <a:lstStyle/>
          <a:p>
            <a:pPr marL="84138" marR="0" lvl="0" indent="-84138"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mn-ea"/>
                <a:cs typeface="+mn-cs"/>
              </a:rPr>
              <a:t>(※)</a:t>
            </a:r>
            <a:r>
              <a:rPr kumimoji="1" lang="ja-JP" altLang="en-US" sz="1600" b="0" i="0" u="none" strike="noStrike" kern="1200" cap="none" spc="0" normalizeH="0" baseline="0" noProof="0" dirty="0">
                <a:ln>
                  <a:noFill/>
                </a:ln>
                <a:solidFill>
                  <a:prstClr val="black"/>
                </a:solidFill>
                <a:effectLst/>
                <a:uLnTx/>
                <a:uFillTx/>
                <a:latin typeface="+mn-ea"/>
                <a:cs typeface="+mn-cs"/>
              </a:rPr>
              <a:t>既存の制度やシステムがある場合、移行に一時的に費用がかかることがありますが、中長期には設計や運用コスト削減により回収が可能です</a:t>
            </a:r>
            <a:r>
              <a:rPr lang="ja-JP" altLang="en-US" sz="1600" dirty="0">
                <a:solidFill>
                  <a:prstClr val="black"/>
                </a:solidFill>
                <a:latin typeface="+mn-ea"/>
              </a:rPr>
              <a:t>（</a:t>
            </a:r>
            <a:r>
              <a:rPr kumimoji="1" lang="en-US" altLang="ja-JP" sz="1600" b="0" i="0" u="none" strike="noStrike" kern="1200" cap="none" spc="0" normalizeH="0" baseline="0" noProof="0" dirty="0">
                <a:ln>
                  <a:noFill/>
                </a:ln>
                <a:solidFill>
                  <a:prstClr val="black"/>
                </a:solidFill>
                <a:effectLst/>
                <a:uLnTx/>
                <a:uFillTx/>
                <a:latin typeface="+mn-ea"/>
                <a:cs typeface="+mn-cs"/>
              </a:rPr>
              <a:t>GIF</a:t>
            </a:r>
            <a:r>
              <a:rPr kumimoji="1" lang="ja-JP" altLang="en-US" sz="1600" b="0" i="0" u="none" strike="noStrike" kern="1200" cap="none" spc="0" normalizeH="0" baseline="0" noProof="0" dirty="0">
                <a:ln>
                  <a:noFill/>
                </a:ln>
                <a:solidFill>
                  <a:prstClr val="black"/>
                </a:solidFill>
                <a:effectLst/>
                <a:uLnTx/>
                <a:uFillTx/>
                <a:latin typeface="+mn-ea"/>
                <a:cs typeface="+mn-cs"/>
              </a:rPr>
              <a:t>では、既存システムからの移行を支援するツール等も紹介していき</a:t>
            </a:r>
            <a:r>
              <a:rPr lang="ja-JP" altLang="en-US" sz="1600" dirty="0">
                <a:solidFill>
                  <a:prstClr val="black"/>
                </a:solidFill>
                <a:latin typeface="+mn-ea"/>
              </a:rPr>
              <a:t>ます</a:t>
            </a:r>
            <a:r>
              <a:rPr kumimoji="1" lang="ja-JP" altLang="en-US" sz="1600" b="0" i="0" u="none" strike="noStrike" kern="1200" cap="none" spc="0" normalizeH="0" baseline="0" noProof="0" dirty="0">
                <a:ln>
                  <a:noFill/>
                </a:ln>
                <a:solidFill>
                  <a:prstClr val="black"/>
                </a:solidFill>
                <a:effectLst/>
                <a:uLnTx/>
                <a:uFillTx/>
                <a:latin typeface="+mn-ea"/>
                <a:cs typeface="+mn-cs"/>
              </a:rPr>
              <a:t>）。</a:t>
            </a:r>
          </a:p>
        </p:txBody>
      </p:sp>
    </p:spTree>
    <p:extLst>
      <p:ext uri="{BB962C8B-B14F-4D97-AF65-F5344CB8AC3E}">
        <p14:creationId xmlns:p14="http://schemas.microsoft.com/office/powerpoint/2010/main" val="334816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3.2 </a:t>
            </a:r>
            <a:r>
              <a:rPr lang="ja-JP" altLang="en-US" sz="3200"/>
              <a:t>参照モデルについて（具体的な使い方のイメージ）</a:t>
            </a:r>
            <a:endParaRPr kumimoji="1" lang="en-US" altLang="ja-JP" sz="3200"/>
          </a:p>
        </p:txBody>
      </p:sp>
      <p:sp>
        <p:nvSpPr>
          <p:cNvPr id="2" name="正方形/長方形 1">
            <a:extLst>
              <a:ext uri="{FF2B5EF4-FFF2-40B4-BE49-F238E27FC236}">
                <a16:creationId xmlns:a16="http://schemas.microsoft.com/office/drawing/2014/main" id="{F075B137-EF2E-7E2E-F7B9-B18AA37FB27F}"/>
              </a:ext>
            </a:extLst>
          </p:cNvPr>
          <p:cNvSpPr/>
          <p:nvPr/>
        </p:nvSpPr>
        <p:spPr>
          <a:xfrm>
            <a:off x="191245" y="2302841"/>
            <a:ext cx="3253174"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400">
              <a:solidFill>
                <a:schemeClr val="tx1"/>
              </a:solidFill>
              <a:latin typeface="+mn-ea"/>
            </a:endParaRPr>
          </a:p>
        </p:txBody>
      </p:sp>
      <p:sp>
        <p:nvSpPr>
          <p:cNvPr id="4" name="正方形/長方形 3">
            <a:extLst>
              <a:ext uri="{FF2B5EF4-FFF2-40B4-BE49-F238E27FC236}">
                <a16:creationId xmlns:a16="http://schemas.microsoft.com/office/drawing/2014/main" id="{E5806E3E-5974-06C5-8B74-6D661FC8291E}"/>
              </a:ext>
            </a:extLst>
          </p:cNvPr>
          <p:cNvSpPr/>
          <p:nvPr/>
        </p:nvSpPr>
        <p:spPr>
          <a:xfrm>
            <a:off x="7871956" y="2370258"/>
            <a:ext cx="4081843"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en-US" altLang="ja-JP" sz="900">
                <a:solidFill>
                  <a:schemeClr val="tx1"/>
                </a:solidFill>
              </a:rPr>
              <a:t>(*)ID</a:t>
            </a:r>
            <a:r>
              <a:rPr kumimoji="1" lang="ja-JP" altLang="en-US" sz="900">
                <a:solidFill>
                  <a:schemeClr val="tx1"/>
                </a:solidFill>
              </a:rPr>
              <a:t>とは、「</a:t>
            </a:r>
            <a:r>
              <a:rPr kumimoji="1" lang="en-US" altLang="ja-JP" sz="900">
                <a:solidFill>
                  <a:schemeClr val="tx1"/>
                </a:solidFill>
              </a:rPr>
              <a:t>ID</a:t>
            </a:r>
            <a:r>
              <a:rPr kumimoji="1" lang="ja-JP" altLang="en-US" sz="900">
                <a:solidFill>
                  <a:schemeClr val="tx1"/>
                </a:solidFill>
              </a:rPr>
              <a:t>群」を意味します。</a:t>
            </a:r>
          </a:p>
        </p:txBody>
      </p:sp>
      <p:sp>
        <p:nvSpPr>
          <p:cNvPr id="14" name="正方形/長方形 13">
            <a:extLst>
              <a:ext uri="{FF2B5EF4-FFF2-40B4-BE49-F238E27FC236}">
                <a16:creationId xmlns:a16="http://schemas.microsoft.com/office/drawing/2014/main" id="{9669D0CE-2710-C4F4-DA8E-9B324CCF2082}"/>
              </a:ext>
            </a:extLst>
          </p:cNvPr>
          <p:cNvSpPr/>
          <p:nvPr/>
        </p:nvSpPr>
        <p:spPr>
          <a:xfrm>
            <a:off x="3953563" y="2302841"/>
            <a:ext cx="3253174" cy="444311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400">
                <a:solidFill>
                  <a:schemeClr val="tx1"/>
                </a:solidFill>
                <a:latin typeface="+mn-ea"/>
              </a:rPr>
              <a:t>パーツを組み合わせてモデル（ひな形）を作っています。</a:t>
            </a:r>
          </a:p>
          <a:p>
            <a:r>
              <a:rPr kumimoji="1" lang="ja-JP" altLang="en-US" sz="1400">
                <a:solidFill>
                  <a:schemeClr val="tx1"/>
                </a:solidFill>
                <a:latin typeface="+mn-ea"/>
              </a:rPr>
              <a:t>基本形</a:t>
            </a:r>
            <a:r>
              <a:rPr lang="ja-JP" altLang="en-US" sz="1400">
                <a:solidFill>
                  <a:schemeClr val="tx1"/>
                </a:solidFill>
                <a:latin typeface="+mn-ea"/>
              </a:rPr>
              <a:t>であり、</a:t>
            </a:r>
            <a:r>
              <a:rPr kumimoji="1" lang="ja-JP" altLang="en-US" sz="1400">
                <a:solidFill>
                  <a:schemeClr val="tx1"/>
                </a:solidFill>
                <a:latin typeface="+mn-ea"/>
              </a:rPr>
              <a:t>多くの項目があります。</a:t>
            </a:r>
          </a:p>
        </p:txBody>
      </p:sp>
      <p:sp>
        <p:nvSpPr>
          <p:cNvPr id="15" name="コンテンツ プレースホルダー 1">
            <a:extLst>
              <a:ext uri="{FF2B5EF4-FFF2-40B4-BE49-F238E27FC236}">
                <a16:creationId xmlns:a16="http://schemas.microsoft.com/office/drawing/2014/main" id="{EED4B115-F38B-1370-5503-300342D790F6}"/>
              </a:ext>
            </a:extLst>
          </p:cNvPr>
          <p:cNvSpPr txBox="1">
            <a:spLocks/>
          </p:cNvSpPr>
          <p:nvPr/>
        </p:nvSpPr>
        <p:spPr>
          <a:xfrm>
            <a:off x="47328" y="836712"/>
            <a:ext cx="11953328" cy="11741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a:latin typeface="+mn-ea"/>
              </a:rPr>
              <a:t>GIF</a:t>
            </a:r>
            <a:r>
              <a:rPr lang="ja-JP" altLang="en-US" b="1">
                <a:latin typeface="+mn-ea"/>
              </a:rPr>
              <a:t>は参照モデル</a:t>
            </a:r>
            <a:r>
              <a:rPr lang="ja-JP" altLang="en-US">
                <a:latin typeface="+mn-ea"/>
              </a:rPr>
              <a:t>であることから、利用者が必要な部分を</a:t>
            </a:r>
            <a:r>
              <a:rPr lang="ja-JP" altLang="en-US" b="1">
                <a:latin typeface="+mn-ea"/>
              </a:rPr>
              <a:t>選択</a:t>
            </a:r>
            <a:r>
              <a:rPr lang="ja-JP" altLang="en-US">
                <a:latin typeface="+mn-ea"/>
              </a:rPr>
              <a:t>して使ったり、</a:t>
            </a:r>
            <a:r>
              <a:rPr lang="ja-JP" altLang="en-US" b="1">
                <a:latin typeface="+mn-ea"/>
              </a:rPr>
              <a:t>独自拡張</a:t>
            </a:r>
            <a:r>
              <a:rPr lang="ja-JP" altLang="en-US">
                <a:latin typeface="+mn-ea"/>
              </a:rPr>
              <a:t>したり、柔軟に活用できます。</a:t>
            </a:r>
            <a:endParaRPr lang="en-US" altLang="ja-JP">
              <a:latin typeface="+mn-ea"/>
            </a:endParaRPr>
          </a:p>
          <a:p>
            <a:r>
              <a:rPr lang="ja-JP" altLang="en-US"/>
              <a:t>基本部分は同じなので、部分利用や拡張していても情報交換が容易です</a:t>
            </a:r>
          </a:p>
        </p:txBody>
      </p:sp>
      <p:sp>
        <p:nvSpPr>
          <p:cNvPr id="16" name="テキスト ボックス 6">
            <a:extLst>
              <a:ext uri="{FF2B5EF4-FFF2-40B4-BE49-F238E27FC236}">
                <a16:creationId xmlns:a16="http://schemas.microsoft.com/office/drawing/2014/main" id="{35B14142-BDE6-B587-B2DB-72DA5DD5039B}"/>
              </a:ext>
            </a:extLst>
          </p:cNvPr>
          <p:cNvSpPr txBox="1"/>
          <p:nvPr/>
        </p:nvSpPr>
        <p:spPr bwMode="auto">
          <a:xfrm>
            <a:off x="3974358" y="2714429"/>
            <a:ext cx="3253174" cy="338522"/>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600">
                <a:solidFill>
                  <a:prstClr val="black"/>
                </a:solidFill>
                <a:latin typeface="+mn-ea"/>
              </a:rPr>
              <a:t>※</a:t>
            </a:r>
            <a:r>
              <a:rPr lang="ja-JP" altLang="en-US" sz="1600">
                <a:solidFill>
                  <a:prstClr val="black"/>
                </a:solidFill>
                <a:latin typeface="+mn-ea"/>
              </a:rPr>
              <a:t>「個人」のデータモデルを例示</a:t>
            </a:r>
            <a:endParaRPr kumimoji="1" lang="ja-JP" altLang="en-US" sz="1600" b="0" i="0" u="none" strike="noStrike" kern="1200" cap="none" spc="0" normalizeH="0" baseline="0" noProof="0">
              <a:ln>
                <a:noFill/>
              </a:ln>
              <a:solidFill>
                <a:prstClr val="black"/>
              </a:solidFill>
              <a:effectLst/>
              <a:uLnTx/>
              <a:uFillTx/>
              <a:latin typeface="+mn-ea"/>
              <a:cs typeface="+mn-cs"/>
            </a:endParaRPr>
          </a:p>
        </p:txBody>
      </p:sp>
      <p:sp>
        <p:nvSpPr>
          <p:cNvPr id="17" name="右矢印 7">
            <a:extLst>
              <a:ext uri="{FF2B5EF4-FFF2-40B4-BE49-F238E27FC236}">
                <a16:creationId xmlns:a16="http://schemas.microsoft.com/office/drawing/2014/main" id="{1197F5BD-EEA2-14A1-E75F-572139D44E05}"/>
              </a:ext>
            </a:extLst>
          </p:cNvPr>
          <p:cNvSpPr/>
          <p:nvPr/>
        </p:nvSpPr>
        <p:spPr>
          <a:xfrm>
            <a:off x="3584269" y="3987971"/>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8" name="テキスト ボックス 17">
            <a:extLst>
              <a:ext uri="{FF2B5EF4-FFF2-40B4-BE49-F238E27FC236}">
                <a16:creationId xmlns:a16="http://schemas.microsoft.com/office/drawing/2014/main" id="{DFB7EAF9-6DE2-79B6-AE33-6D8D349D9A8A}"/>
              </a:ext>
            </a:extLst>
          </p:cNvPr>
          <p:cNvSpPr txBox="1"/>
          <p:nvPr/>
        </p:nvSpPr>
        <p:spPr>
          <a:xfrm>
            <a:off x="7765991" y="2728000"/>
            <a:ext cx="175760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部分利用例①</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19" name="テキスト ボックス 18">
            <a:extLst>
              <a:ext uri="{FF2B5EF4-FFF2-40B4-BE49-F238E27FC236}">
                <a16:creationId xmlns:a16="http://schemas.microsoft.com/office/drawing/2014/main" id="{EA817FAB-819D-3BC5-E58A-3C743EB56B36}"/>
              </a:ext>
            </a:extLst>
          </p:cNvPr>
          <p:cNvSpPr txBox="1"/>
          <p:nvPr/>
        </p:nvSpPr>
        <p:spPr>
          <a:xfrm>
            <a:off x="7819796" y="4553190"/>
            <a:ext cx="23482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dirty="0">
                <a:ln>
                  <a:noFill/>
                </a:ln>
                <a:solidFill>
                  <a:prstClr val="black"/>
                </a:solidFill>
                <a:effectLst/>
                <a:uLnTx/>
                <a:uFillTx/>
                <a:latin typeface="+mn-ea"/>
                <a:cs typeface="+mn-cs"/>
              </a:rPr>
              <a:t>【</a:t>
            </a:r>
            <a:r>
              <a:rPr kumimoji="1" lang="ja-JP" altLang="en-US" sz="1400" b="1" i="0" u="none" strike="noStrike" kern="1200" cap="none" spc="0" normalizeH="0" baseline="0" noProof="0" dirty="0">
                <a:ln>
                  <a:noFill/>
                </a:ln>
                <a:solidFill>
                  <a:prstClr val="black"/>
                </a:solidFill>
                <a:effectLst/>
                <a:uLnTx/>
                <a:uFillTx/>
                <a:latin typeface="+mn-ea"/>
                <a:cs typeface="+mn-cs"/>
              </a:rPr>
              <a:t>独自項目の拡張例①</a:t>
            </a:r>
            <a:r>
              <a:rPr kumimoji="1" lang="en-US" altLang="ja-JP" sz="1400" b="1" i="0" u="none" strike="noStrike" kern="1200" cap="none" spc="0" normalizeH="0" baseline="0" noProof="0" dirty="0">
                <a:ln>
                  <a:noFill/>
                </a:ln>
                <a:solidFill>
                  <a:prstClr val="black"/>
                </a:solidFill>
                <a:effectLst/>
                <a:uLnTx/>
                <a:uFillTx/>
                <a:latin typeface="+mn-ea"/>
                <a:cs typeface="+mn-cs"/>
              </a:rPr>
              <a:t>】</a:t>
            </a:r>
            <a:endParaRPr kumimoji="1" lang="ja-JP" altLang="en-US" sz="1400" b="1" i="0" u="none" strike="noStrike" kern="1200" cap="none" spc="0" normalizeH="0" baseline="0" noProof="0" dirty="0">
              <a:ln>
                <a:noFill/>
              </a:ln>
              <a:solidFill>
                <a:prstClr val="black"/>
              </a:solidFill>
              <a:effectLst/>
              <a:uLnTx/>
              <a:uFillTx/>
              <a:latin typeface="+mn-ea"/>
              <a:cs typeface="+mn-cs"/>
            </a:endParaRPr>
          </a:p>
        </p:txBody>
      </p:sp>
      <p:sp>
        <p:nvSpPr>
          <p:cNvPr id="20" name="右矢印 7">
            <a:extLst>
              <a:ext uri="{FF2B5EF4-FFF2-40B4-BE49-F238E27FC236}">
                <a16:creationId xmlns:a16="http://schemas.microsoft.com/office/drawing/2014/main" id="{8D549B01-9DF1-167C-C9D0-3DFDE0E107DA}"/>
              </a:ext>
            </a:extLst>
          </p:cNvPr>
          <p:cNvSpPr/>
          <p:nvPr/>
        </p:nvSpPr>
        <p:spPr>
          <a:xfrm>
            <a:off x="7419468" y="4921985"/>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1" name="右矢印 7">
            <a:extLst>
              <a:ext uri="{FF2B5EF4-FFF2-40B4-BE49-F238E27FC236}">
                <a16:creationId xmlns:a16="http://schemas.microsoft.com/office/drawing/2014/main" id="{81BA4DD1-92B7-F0A2-E1D6-F7E961DD88F3}"/>
              </a:ext>
            </a:extLst>
          </p:cNvPr>
          <p:cNvSpPr/>
          <p:nvPr/>
        </p:nvSpPr>
        <p:spPr>
          <a:xfrm>
            <a:off x="7403905" y="3000083"/>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2" name="正方形/長方形 21">
            <a:extLst>
              <a:ext uri="{FF2B5EF4-FFF2-40B4-BE49-F238E27FC236}">
                <a16:creationId xmlns:a16="http://schemas.microsoft.com/office/drawing/2014/main" id="{DDC6690E-D883-A8EA-F2E8-7BA60680E2B3}"/>
              </a:ext>
            </a:extLst>
          </p:cNvPr>
          <p:cNvSpPr/>
          <p:nvPr/>
        </p:nvSpPr>
        <p:spPr>
          <a:xfrm>
            <a:off x="1007992" y="4472541"/>
            <a:ext cx="638326"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endParaRPr kumimoji="1" lang="ja-JP" altLang="en-US" sz="1200" b="1">
              <a:solidFill>
                <a:schemeClr val="tx1"/>
              </a:solidFill>
              <a:latin typeface="+mn-ea"/>
            </a:endParaRPr>
          </a:p>
        </p:txBody>
      </p:sp>
      <p:sp>
        <p:nvSpPr>
          <p:cNvPr id="23" name="正方形/長方形 22">
            <a:extLst>
              <a:ext uri="{FF2B5EF4-FFF2-40B4-BE49-F238E27FC236}">
                <a16:creationId xmlns:a16="http://schemas.microsoft.com/office/drawing/2014/main" id="{28FEC3F3-B5C6-8FFB-0A14-7ECC3F84A96B}"/>
              </a:ext>
            </a:extLst>
          </p:cNvPr>
          <p:cNvSpPr/>
          <p:nvPr/>
        </p:nvSpPr>
        <p:spPr>
          <a:xfrm rot="1478853">
            <a:off x="996748" y="5407594"/>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24" name="正方形/長方形 23">
            <a:extLst>
              <a:ext uri="{FF2B5EF4-FFF2-40B4-BE49-F238E27FC236}">
                <a16:creationId xmlns:a16="http://schemas.microsoft.com/office/drawing/2014/main" id="{7C0AB7FB-84CC-B656-E934-3B17D181D2B9}"/>
              </a:ext>
            </a:extLst>
          </p:cNvPr>
          <p:cNvSpPr/>
          <p:nvPr/>
        </p:nvSpPr>
        <p:spPr>
          <a:xfrm>
            <a:off x="2059285" y="4402387"/>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25" name="正方形/長方形 24">
            <a:extLst>
              <a:ext uri="{FF2B5EF4-FFF2-40B4-BE49-F238E27FC236}">
                <a16:creationId xmlns:a16="http://schemas.microsoft.com/office/drawing/2014/main" id="{57488DC0-1F52-0441-CEDC-C0536E4A5033}"/>
              </a:ext>
            </a:extLst>
          </p:cNvPr>
          <p:cNvSpPr/>
          <p:nvPr/>
        </p:nvSpPr>
        <p:spPr>
          <a:xfrm>
            <a:off x="712774" y="4998536"/>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26" name="正方形/長方形 25">
            <a:extLst>
              <a:ext uri="{FF2B5EF4-FFF2-40B4-BE49-F238E27FC236}">
                <a16:creationId xmlns:a16="http://schemas.microsoft.com/office/drawing/2014/main" id="{4E478A0C-2630-1B53-ACB8-6145D3754986}"/>
              </a:ext>
            </a:extLst>
          </p:cNvPr>
          <p:cNvSpPr/>
          <p:nvPr/>
        </p:nvSpPr>
        <p:spPr>
          <a:xfrm rot="1941006">
            <a:off x="1285625" y="5047904"/>
            <a:ext cx="890615" cy="224264"/>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生年月日</a:t>
            </a:r>
          </a:p>
        </p:txBody>
      </p:sp>
      <p:sp>
        <p:nvSpPr>
          <p:cNvPr id="27" name="正方形/長方形 26">
            <a:extLst>
              <a:ext uri="{FF2B5EF4-FFF2-40B4-BE49-F238E27FC236}">
                <a16:creationId xmlns:a16="http://schemas.microsoft.com/office/drawing/2014/main" id="{21E838E7-EAED-70A0-637E-B8A6755092D4}"/>
              </a:ext>
            </a:extLst>
          </p:cNvPr>
          <p:cNvSpPr/>
          <p:nvPr/>
        </p:nvSpPr>
        <p:spPr>
          <a:xfrm rot="2435082">
            <a:off x="1072826" y="4309712"/>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28" name="正方形/長方形 27">
            <a:extLst>
              <a:ext uri="{FF2B5EF4-FFF2-40B4-BE49-F238E27FC236}">
                <a16:creationId xmlns:a16="http://schemas.microsoft.com/office/drawing/2014/main" id="{00FDE09C-785D-2D4F-3E8C-9EEFA225C6EB}"/>
              </a:ext>
            </a:extLst>
          </p:cNvPr>
          <p:cNvSpPr/>
          <p:nvPr/>
        </p:nvSpPr>
        <p:spPr>
          <a:xfrm rot="731373">
            <a:off x="1613468" y="4817317"/>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年齢</a:t>
            </a:r>
          </a:p>
        </p:txBody>
      </p:sp>
      <p:sp>
        <p:nvSpPr>
          <p:cNvPr id="29" name="正方形/長方形 28">
            <a:extLst>
              <a:ext uri="{FF2B5EF4-FFF2-40B4-BE49-F238E27FC236}">
                <a16:creationId xmlns:a16="http://schemas.microsoft.com/office/drawing/2014/main" id="{5C4BD642-4354-E6CC-E98C-CBC1BC37A19B}"/>
              </a:ext>
            </a:extLst>
          </p:cNvPr>
          <p:cNvSpPr/>
          <p:nvPr/>
        </p:nvSpPr>
        <p:spPr>
          <a:xfrm rot="18642968">
            <a:off x="1393724" y="4237595"/>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趣味</a:t>
            </a:r>
          </a:p>
        </p:txBody>
      </p:sp>
      <p:sp>
        <p:nvSpPr>
          <p:cNvPr id="30" name="正方形/長方形 29">
            <a:extLst>
              <a:ext uri="{FF2B5EF4-FFF2-40B4-BE49-F238E27FC236}">
                <a16:creationId xmlns:a16="http://schemas.microsoft.com/office/drawing/2014/main" id="{E3C642EA-FD9F-5DA1-7947-4D105D9031B4}"/>
              </a:ext>
            </a:extLst>
          </p:cNvPr>
          <p:cNvSpPr/>
          <p:nvPr/>
        </p:nvSpPr>
        <p:spPr>
          <a:xfrm rot="3681955">
            <a:off x="1055731" y="5242814"/>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年収</a:t>
            </a:r>
            <a:endParaRPr kumimoji="1" lang="ja-JP" altLang="en-US" sz="1200" b="1">
              <a:solidFill>
                <a:schemeClr val="tx1"/>
              </a:solidFill>
              <a:latin typeface="+mn-ea"/>
            </a:endParaRPr>
          </a:p>
        </p:txBody>
      </p:sp>
      <p:sp>
        <p:nvSpPr>
          <p:cNvPr id="31" name="爆発: 8 pt 30">
            <a:extLst>
              <a:ext uri="{FF2B5EF4-FFF2-40B4-BE49-F238E27FC236}">
                <a16:creationId xmlns:a16="http://schemas.microsoft.com/office/drawing/2014/main" id="{10633683-83E7-9F44-DF2A-402F0998AE8B}"/>
              </a:ext>
            </a:extLst>
          </p:cNvPr>
          <p:cNvSpPr/>
          <p:nvPr/>
        </p:nvSpPr>
        <p:spPr>
          <a:xfrm rot="20809775">
            <a:off x="374124" y="3073410"/>
            <a:ext cx="2858381" cy="929814"/>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latin typeface="+mn-ea"/>
              </a:rPr>
              <a:t>バラバラ</a:t>
            </a:r>
          </a:p>
        </p:txBody>
      </p:sp>
      <p:sp>
        <p:nvSpPr>
          <p:cNvPr id="32" name="テキスト ボックス 31">
            <a:extLst>
              <a:ext uri="{FF2B5EF4-FFF2-40B4-BE49-F238E27FC236}">
                <a16:creationId xmlns:a16="http://schemas.microsoft.com/office/drawing/2014/main" id="{6C9B95F4-7E9A-778D-F774-F6880CC8E064}"/>
              </a:ext>
            </a:extLst>
          </p:cNvPr>
          <p:cNvSpPr txBox="1"/>
          <p:nvPr/>
        </p:nvSpPr>
        <p:spPr>
          <a:xfrm>
            <a:off x="9701483" y="2709440"/>
            <a:ext cx="168821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部分利用例②</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33" name="正方形/長方形 32">
            <a:extLst>
              <a:ext uri="{FF2B5EF4-FFF2-40B4-BE49-F238E27FC236}">
                <a16:creationId xmlns:a16="http://schemas.microsoft.com/office/drawing/2014/main" id="{2844F5FF-9D75-E512-4FE3-99D758F7A72B}"/>
              </a:ext>
            </a:extLst>
          </p:cNvPr>
          <p:cNvSpPr/>
          <p:nvPr/>
        </p:nvSpPr>
        <p:spPr>
          <a:xfrm>
            <a:off x="1485572" y="2308189"/>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chemeClr val="tx1"/>
                </a:solidFill>
                <a:latin typeface="+mn-ea"/>
              </a:rPr>
              <a:t>今まで</a:t>
            </a:r>
          </a:p>
        </p:txBody>
      </p:sp>
      <p:sp>
        <p:nvSpPr>
          <p:cNvPr id="34" name="正方形/長方形 33">
            <a:extLst>
              <a:ext uri="{FF2B5EF4-FFF2-40B4-BE49-F238E27FC236}">
                <a16:creationId xmlns:a16="http://schemas.microsoft.com/office/drawing/2014/main" id="{AB4311C3-636C-D164-1D35-C3FBC563C8A7}"/>
              </a:ext>
            </a:extLst>
          </p:cNvPr>
          <p:cNvSpPr/>
          <p:nvPr/>
        </p:nvSpPr>
        <p:spPr>
          <a:xfrm>
            <a:off x="5248715" y="2308189"/>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a:solidFill>
                  <a:schemeClr val="tx1"/>
                </a:solidFill>
                <a:latin typeface="+mn-ea"/>
              </a:rPr>
              <a:t>GIF</a:t>
            </a:r>
            <a:r>
              <a:rPr lang="ja-JP" altLang="en-US" b="1">
                <a:solidFill>
                  <a:schemeClr val="tx1"/>
                </a:solidFill>
                <a:latin typeface="+mn-ea"/>
              </a:rPr>
              <a:t>の参照モデル</a:t>
            </a:r>
            <a:endParaRPr kumimoji="1" lang="en-US" altLang="ja-JP" b="1">
              <a:solidFill>
                <a:schemeClr val="tx1"/>
              </a:solidFill>
              <a:latin typeface="+mn-ea"/>
            </a:endParaRPr>
          </a:p>
        </p:txBody>
      </p:sp>
      <p:sp>
        <p:nvSpPr>
          <p:cNvPr id="35" name="正方形/長方形 34">
            <a:extLst>
              <a:ext uri="{FF2B5EF4-FFF2-40B4-BE49-F238E27FC236}">
                <a16:creationId xmlns:a16="http://schemas.microsoft.com/office/drawing/2014/main" id="{A796B687-CA06-ED0E-EB7A-F11887908160}"/>
              </a:ext>
            </a:extLst>
          </p:cNvPr>
          <p:cNvSpPr/>
          <p:nvPr/>
        </p:nvSpPr>
        <p:spPr>
          <a:xfrm>
            <a:off x="9974451" y="2310092"/>
            <a:ext cx="1958847"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n-ea"/>
              </a:rPr>
              <a:t>実際の利用例</a:t>
            </a:r>
            <a:endParaRPr kumimoji="1" lang="en-US" altLang="ja-JP" b="1">
              <a:solidFill>
                <a:schemeClr val="tx1"/>
              </a:solidFill>
              <a:latin typeface="+mn-ea"/>
            </a:endParaRPr>
          </a:p>
        </p:txBody>
      </p:sp>
      <p:sp>
        <p:nvSpPr>
          <p:cNvPr id="36" name="テキスト ボックス 35">
            <a:extLst>
              <a:ext uri="{FF2B5EF4-FFF2-40B4-BE49-F238E27FC236}">
                <a16:creationId xmlns:a16="http://schemas.microsoft.com/office/drawing/2014/main" id="{95BBB666-8912-0513-6D9C-D2AF682DD2F3}"/>
              </a:ext>
            </a:extLst>
          </p:cNvPr>
          <p:cNvSpPr txBox="1"/>
          <p:nvPr/>
        </p:nvSpPr>
        <p:spPr>
          <a:xfrm>
            <a:off x="9785522" y="4543696"/>
            <a:ext cx="2348296"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prstClr val="black"/>
                </a:solidFill>
                <a:effectLst/>
                <a:uLnTx/>
                <a:uFillTx/>
                <a:latin typeface="+mn-ea"/>
                <a:cs typeface="+mn-cs"/>
              </a:rPr>
              <a:t>【</a:t>
            </a:r>
            <a:r>
              <a:rPr kumimoji="1" lang="ja-JP" altLang="en-US" sz="1400" b="1" i="0" u="none" strike="noStrike" kern="1200" cap="none" spc="0" normalizeH="0" baseline="0" noProof="0">
                <a:ln>
                  <a:noFill/>
                </a:ln>
                <a:solidFill>
                  <a:prstClr val="black"/>
                </a:solidFill>
                <a:effectLst/>
                <a:uLnTx/>
                <a:uFillTx/>
                <a:latin typeface="+mn-ea"/>
                <a:cs typeface="+mn-cs"/>
              </a:rPr>
              <a:t>独自項目の拡張例</a:t>
            </a:r>
            <a:r>
              <a:rPr lang="ja-JP" altLang="en-US" sz="1400" b="1">
                <a:solidFill>
                  <a:prstClr val="black"/>
                </a:solidFill>
                <a:latin typeface="+mn-ea"/>
              </a:rPr>
              <a:t>②</a:t>
            </a:r>
            <a:r>
              <a:rPr kumimoji="1" lang="en-US" altLang="ja-JP" sz="1400" b="1" i="0" u="none" strike="noStrike" kern="1200" cap="none" spc="0" normalizeH="0" baseline="0" noProof="0">
                <a:ln>
                  <a:noFill/>
                </a:ln>
                <a:solidFill>
                  <a:prstClr val="black"/>
                </a:solidFill>
                <a:effectLst/>
                <a:uLnTx/>
                <a:uFillTx/>
                <a:latin typeface="+mn-ea"/>
                <a:cs typeface="+mn-cs"/>
              </a:rPr>
              <a:t>】</a:t>
            </a:r>
            <a:endParaRPr kumimoji="1" lang="ja-JP" altLang="en-US" sz="1400" b="1" i="0" u="none" strike="noStrike" kern="1200" cap="none" spc="0" normalizeH="0" baseline="0" noProof="0">
              <a:ln>
                <a:noFill/>
              </a:ln>
              <a:solidFill>
                <a:prstClr val="black"/>
              </a:solidFill>
              <a:effectLst/>
              <a:uLnTx/>
              <a:uFillTx/>
              <a:latin typeface="+mn-ea"/>
              <a:cs typeface="+mn-cs"/>
            </a:endParaRPr>
          </a:p>
        </p:txBody>
      </p:sp>
      <p:sp>
        <p:nvSpPr>
          <p:cNvPr id="37" name="正方形/長方形 36">
            <a:extLst>
              <a:ext uri="{FF2B5EF4-FFF2-40B4-BE49-F238E27FC236}">
                <a16:creationId xmlns:a16="http://schemas.microsoft.com/office/drawing/2014/main" id="{F77E968D-F978-ED8C-BF00-E1254E33A3F7}"/>
              </a:ext>
            </a:extLst>
          </p:cNvPr>
          <p:cNvSpPr/>
          <p:nvPr/>
        </p:nvSpPr>
        <p:spPr>
          <a:xfrm rot="18073551">
            <a:off x="2203462" y="5059742"/>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38" name="正方形/長方形 37">
            <a:extLst>
              <a:ext uri="{FF2B5EF4-FFF2-40B4-BE49-F238E27FC236}">
                <a16:creationId xmlns:a16="http://schemas.microsoft.com/office/drawing/2014/main" id="{BABC6504-70FB-75FF-C0C3-B1A6ED662EB4}"/>
              </a:ext>
            </a:extLst>
          </p:cNvPr>
          <p:cNvSpPr/>
          <p:nvPr/>
        </p:nvSpPr>
        <p:spPr>
          <a:xfrm rot="2229894">
            <a:off x="2200075" y="4188400"/>
            <a:ext cx="772798" cy="224264"/>
          </a:xfrm>
          <a:prstGeom prst="rect">
            <a:avLst/>
          </a:prstGeom>
          <a:solidFill>
            <a:srgbClr val="00B0F0"/>
          </a:solid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39" name="正方形/長方形 38">
            <a:extLst>
              <a:ext uri="{FF2B5EF4-FFF2-40B4-BE49-F238E27FC236}">
                <a16:creationId xmlns:a16="http://schemas.microsoft.com/office/drawing/2014/main" id="{D88733F4-8A72-4C37-CCC5-53D95F5890F1}"/>
              </a:ext>
            </a:extLst>
          </p:cNvPr>
          <p:cNvSpPr/>
          <p:nvPr/>
        </p:nvSpPr>
        <p:spPr>
          <a:xfrm rot="412772">
            <a:off x="1765861" y="5510924"/>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sp>
        <p:nvSpPr>
          <p:cNvPr id="40" name="正方形/長方形 39">
            <a:extLst>
              <a:ext uri="{FF2B5EF4-FFF2-40B4-BE49-F238E27FC236}">
                <a16:creationId xmlns:a16="http://schemas.microsoft.com/office/drawing/2014/main" id="{68ED317A-897E-A11B-55A8-56D50060C889}"/>
              </a:ext>
            </a:extLst>
          </p:cNvPr>
          <p:cNvSpPr/>
          <p:nvPr/>
        </p:nvSpPr>
        <p:spPr>
          <a:xfrm rot="2100629">
            <a:off x="598920" y="4594590"/>
            <a:ext cx="1069815" cy="224263"/>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死亡年月日</a:t>
            </a:r>
            <a:endParaRPr kumimoji="1" lang="ja-JP" altLang="en-US" sz="1200" b="1">
              <a:solidFill>
                <a:schemeClr val="tx1"/>
              </a:solidFill>
              <a:latin typeface="+mn-ea"/>
            </a:endParaRPr>
          </a:p>
        </p:txBody>
      </p:sp>
      <p:sp>
        <p:nvSpPr>
          <p:cNvPr id="41" name="正方形/長方形 40">
            <a:extLst>
              <a:ext uri="{FF2B5EF4-FFF2-40B4-BE49-F238E27FC236}">
                <a16:creationId xmlns:a16="http://schemas.microsoft.com/office/drawing/2014/main" id="{BACBABCE-194D-7BD5-15D4-E7AA94F852C6}"/>
              </a:ext>
            </a:extLst>
          </p:cNvPr>
          <p:cNvSpPr/>
          <p:nvPr/>
        </p:nvSpPr>
        <p:spPr>
          <a:xfrm>
            <a:off x="842373" y="5690010"/>
            <a:ext cx="1069815" cy="224264"/>
          </a:xfrm>
          <a:prstGeom prst="rect">
            <a:avLst/>
          </a:prstGeom>
          <a:solidFill>
            <a:srgbClr val="00B050"/>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出生国</a:t>
            </a:r>
          </a:p>
        </p:txBody>
      </p:sp>
      <p:sp>
        <p:nvSpPr>
          <p:cNvPr id="42" name="正方形/長方形 41">
            <a:extLst>
              <a:ext uri="{FF2B5EF4-FFF2-40B4-BE49-F238E27FC236}">
                <a16:creationId xmlns:a16="http://schemas.microsoft.com/office/drawing/2014/main" id="{A9CA6E43-349F-D74F-82F7-1647E1BAB0CE}"/>
              </a:ext>
            </a:extLst>
          </p:cNvPr>
          <p:cNvSpPr/>
          <p:nvPr/>
        </p:nvSpPr>
        <p:spPr>
          <a:xfrm rot="19629780">
            <a:off x="1946985" y="4826691"/>
            <a:ext cx="1078427" cy="218853"/>
          </a:xfrm>
          <a:prstGeom prst="rect">
            <a:avLst/>
          </a:prstGeom>
          <a:solidFill>
            <a:srgbClr val="FFC0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grpSp>
        <p:nvGrpSpPr>
          <p:cNvPr id="43" name="グループ化 42">
            <a:extLst>
              <a:ext uri="{FF2B5EF4-FFF2-40B4-BE49-F238E27FC236}">
                <a16:creationId xmlns:a16="http://schemas.microsoft.com/office/drawing/2014/main" id="{74F6CA6E-8DD1-2006-25CC-63DA630AD0D2}"/>
              </a:ext>
            </a:extLst>
          </p:cNvPr>
          <p:cNvGrpSpPr/>
          <p:nvPr/>
        </p:nvGrpSpPr>
        <p:grpSpPr>
          <a:xfrm>
            <a:off x="4368621" y="5116536"/>
            <a:ext cx="1071646" cy="678009"/>
            <a:chOff x="4380353" y="5137795"/>
            <a:chExt cx="1071646" cy="678009"/>
          </a:xfrm>
          <a:solidFill>
            <a:srgbClr val="00B050"/>
          </a:solidFill>
        </p:grpSpPr>
        <p:sp>
          <p:nvSpPr>
            <p:cNvPr id="44" name="正方形/長方形 43">
              <a:extLst>
                <a:ext uri="{FF2B5EF4-FFF2-40B4-BE49-F238E27FC236}">
                  <a16:creationId xmlns:a16="http://schemas.microsoft.com/office/drawing/2014/main" id="{E7B2C26D-BBF0-5F33-1BF6-4045F000A828}"/>
                </a:ext>
              </a:extLst>
            </p:cNvPr>
            <p:cNvSpPr/>
            <p:nvPr/>
          </p:nvSpPr>
          <p:spPr>
            <a:xfrm>
              <a:off x="4380353" y="5137795"/>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出生国</a:t>
              </a:r>
            </a:p>
          </p:txBody>
        </p:sp>
        <p:sp>
          <p:nvSpPr>
            <p:cNvPr id="45" name="正方形/長方形 44">
              <a:extLst>
                <a:ext uri="{FF2B5EF4-FFF2-40B4-BE49-F238E27FC236}">
                  <a16:creationId xmlns:a16="http://schemas.microsoft.com/office/drawing/2014/main" id="{53F47D97-3EC6-895B-1694-8066EE2DC454}"/>
                </a:ext>
              </a:extLst>
            </p:cNvPr>
            <p:cNvSpPr/>
            <p:nvPr/>
          </p:nvSpPr>
          <p:spPr>
            <a:xfrm>
              <a:off x="4382184" y="5362952"/>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年齢</a:t>
              </a:r>
            </a:p>
          </p:txBody>
        </p:sp>
        <p:sp>
          <p:nvSpPr>
            <p:cNvPr id="46" name="正方形/長方形 45">
              <a:extLst>
                <a:ext uri="{FF2B5EF4-FFF2-40B4-BE49-F238E27FC236}">
                  <a16:creationId xmlns:a16="http://schemas.microsoft.com/office/drawing/2014/main" id="{0AB04077-9E82-4840-C263-BDABFE533578}"/>
                </a:ext>
              </a:extLst>
            </p:cNvPr>
            <p:cNvSpPr/>
            <p:nvPr/>
          </p:nvSpPr>
          <p:spPr>
            <a:xfrm>
              <a:off x="4380353" y="5591540"/>
              <a:ext cx="1069815" cy="224264"/>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grpSp>
      <p:grpSp>
        <p:nvGrpSpPr>
          <p:cNvPr id="47" name="グループ化 46">
            <a:extLst>
              <a:ext uri="{FF2B5EF4-FFF2-40B4-BE49-F238E27FC236}">
                <a16:creationId xmlns:a16="http://schemas.microsoft.com/office/drawing/2014/main" id="{6EAFC21A-5F18-7C32-DCBF-73D772648958}"/>
              </a:ext>
            </a:extLst>
          </p:cNvPr>
          <p:cNvGrpSpPr/>
          <p:nvPr/>
        </p:nvGrpSpPr>
        <p:grpSpPr>
          <a:xfrm>
            <a:off x="4356918" y="3097814"/>
            <a:ext cx="1549840" cy="888944"/>
            <a:chOff x="4368650" y="3119073"/>
            <a:chExt cx="1549840" cy="888944"/>
          </a:xfrm>
          <a:solidFill>
            <a:srgbClr val="00B0F0"/>
          </a:solidFill>
        </p:grpSpPr>
        <p:sp>
          <p:nvSpPr>
            <p:cNvPr id="48" name="正方形/長方形 47">
              <a:extLst>
                <a:ext uri="{FF2B5EF4-FFF2-40B4-BE49-F238E27FC236}">
                  <a16:creationId xmlns:a16="http://schemas.microsoft.com/office/drawing/2014/main" id="{EBE0E5A3-584D-99BC-F12F-50FD6CDFF666}"/>
                </a:ext>
              </a:extLst>
            </p:cNvPr>
            <p:cNvSpPr/>
            <p:nvPr/>
          </p:nvSpPr>
          <p:spPr>
            <a:xfrm>
              <a:off x="4369992" y="3119073"/>
              <a:ext cx="638326"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r>
                <a:rPr kumimoji="1" lang="ja-JP" altLang="en-US" sz="800" b="1" baseline="30000">
                  <a:solidFill>
                    <a:schemeClr val="tx1"/>
                  </a:solidFill>
                  <a:latin typeface="+mn-ea"/>
                </a:rPr>
                <a:t>*</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49" name="正方形/長方形 48">
              <a:extLst>
                <a:ext uri="{FF2B5EF4-FFF2-40B4-BE49-F238E27FC236}">
                  <a16:creationId xmlns:a16="http://schemas.microsoft.com/office/drawing/2014/main" id="{397689D8-0729-F484-E802-461C01CCFDB5}"/>
                </a:ext>
              </a:extLst>
            </p:cNvPr>
            <p:cNvSpPr/>
            <p:nvPr/>
          </p:nvSpPr>
          <p:spPr>
            <a:xfrm>
              <a:off x="4368650" y="3337856"/>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50" name="正方形/長方形 49">
              <a:extLst>
                <a:ext uri="{FF2B5EF4-FFF2-40B4-BE49-F238E27FC236}">
                  <a16:creationId xmlns:a16="http://schemas.microsoft.com/office/drawing/2014/main" id="{3BAB9EE1-CA26-F8B8-9278-82D8279FCA61}"/>
                </a:ext>
              </a:extLst>
            </p:cNvPr>
            <p:cNvSpPr/>
            <p:nvPr/>
          </p:nvSpPr>
          <p:spPr>
            <a:xfrm>
              <a:off x="5145692" y="3338068"/>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51" name="正方形/長方形 50">
              <a:extLst>
                <a:ext uri="{FF2B5EF4-FFF2-40B4-BE49-F238E27FC236}">
                  <a16:creationId xmlns:a16="http://schemas.microsoft.com/office/drawing/2014/main" id="{36433043-425C-B3AB-2E83-908D9E3827DD}"/>
                </a:ext>
              </a:extLst>
            </p:cNvPr>
            <p:cNvSpPr/>
            <p:nvPr/>
          </p:nvSpPr>
          <p:spPr>
            <a:xfrm>
              <a:off x="4369971" y="3556945"/>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2" name="正方形/長方形 51">
              <a:extLst>
                <a:ext uri="{FF2B5EF4-FFF2-40B4-BE49-F238E27FC236}">
                  <a16:creationId xmlns:a16="http://schemas.microsoft.com/office/drawing/2014/main" id="{850D3C21-F213-A6F3-5976-10FE6CEE9FE3}"/>
                </a:ext>
              </a:extLst>
            </p:cNvPr>
            <p:cNvSpPr/>
            <p:nvPr/>
          </p:nvSpPr>
          <p:spPr>
            <a:xfrm>
              <a:off x="5144733" y="3559032"/>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3" name="正方形/長方形 52">
              <a:extLst>
                <a:ext uri="{FF2B5EF4-FFF2-40B4-BE49-F238E27FC236}">
                  <a16:creationId xmlns:a16="http://schemas.microsoft.com/office/drawing/2014/main" id="{F3F8F5DC-E5C8-46B5-64D9-885A673AFACE}"/>
                </a:ext>
              </a:extLst>
            </p:cNvPr>
            <p:cNvSpPr/>
            <p:nvPr/>
          </p:nvSpPr>
          <p:spPr>
            <a:xfrm>
              <a:off x="5144733" y="3783456"/>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54" name="正方形/長方形 53">
              <a:extLst>
                <a:ext uri="{FF2B5EF4-FFF2-40B4-BE49-F238E27FC236}">
                  <a16:creationId xmlns:a16="http://schemas.microsoft.com/office/drawing/2014/main" id="{1B28A76B-345B-1C5C-E172-5110BB0A8265}"/>
                </a:ext>
              </a:extLst>
            </p:cNvPr>
            <p:cNvSpPr/>
            <p:nvPr/>
          </p:nvSpPr>
          <p:spPr>
            <a:xfrm>
              <a:off x="4369971" y="3783753"/>
              <a:ext cx="772798" cy="224264"/>
            </a:xfrm>
            <a:prstGeom prst="rect">
              <a:avLst/>
            </a:prstGeom>
            <a:grp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grpSp>
        <p:nvGrpSpPr>
          <p:cNvPr id="55" name="グループ化 54">
            <a:extLst>
              <a:ext uri="{FF2B5EF4-FFF2-40B4-BE49-F238E27FC236}">
                <a16:creationId xmlns:a16="http://schemas.microsoft.com/office/drawing/2014/main" id="{772BCE6A-A17A-F7A6-C469-4BA383D1D1B7}"/>
              </a:ext>
            </a:extLst>
          </p:cNvPr>
          <p:cNvGrpSpPr/>
          <p:nvPr/>
        </p:nvGrpSpPr>
        <p:grpSpPr>
          <a:xfrm>
            <a:off x="4367163" y="4193438"/>
            <a:ext cx="1079335" cy="691748"/>
            <a:chOff x="4378895" y="4214697"/>
            <a:chExt cx="1079335" cy="691748"/>
          </a:xfrm>
          <a:solidFill>
            <a:srgbClr val="FFC000"/>
          </a:solidFill>
        </p:grpSpPr>
        <p:sp>
          <p:nvSpPr>
            <p:cNvPr id="56" name="正方形/長方形 55">
              <a:extLst>
                <a:ext uri="{FF2B5EF4-FFF2-40B4-BE49-F238E27FC236}">
                  <a16:creationId xmlns:a16="http://schemas.microsoft.com/office/drawing/2014/main" id="{5DDA6D17-AEC8-BE4E-E779-7BB85398F347}"/>
                </a:ext>
              </a:extLst>
            </p:cNvPr>
            <p:cNvSpPr/>
            <p:nvPr/>
          </p:nvSpPr>
          <p:spPr>
            <a:xfrm>
              <a:off x="4378895" y="4214697"/>
              <a:ext cx="1078427" cy="218853"/>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57" name="正方形/長方形 56">
              <a:extLst>
                <a:ext uri="{FF2B5EF4-FFF2-40B4-BE49-F238E27FC236}">
                  <a16:creationId xmlns:a16="http://schemas.microsoft.com/office/drawing/2014/main" id="{83DCB8C9-9030-AEE2-022C-66AA4458D1B6}"/>
                </a:ext>
              </a:extLst>
            </p:cNvPr>
            <p:cNvSpPr/>
            <p:nvPr/>
          </p:nvSpPr>
          <p:spPr>
            <a:xfrm>
              <a:off x="4379803" y="4439414"/>
              <a:ext cx="1078427" cy="232746"/>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生年月日</a:t>
              </a:r>
              <a:endParaRPr kumimoji="1" lang="ja-JP" altLang="en-US" sz="1200" b="1">
                <a:solidFill>
                  <a:schemeClr val="tx1"/>
                </a:solidFill>
                <a:latin typeface="+mn-ea"/>
              </a:endParaRPr>
            </a:p>
          </p:txBody>
        </p:sp>
        <p:sp>
          <p:nvSpPr>
            <p:cNvPr id="58" name="正方形/長方形 57">
              <a:extLst>
                <a:ext uri="{FF2B5EF4-FFF2-40B4-BE49-F238E27FC236}">
                  <a16:creationId xmlns:a16="http://schemas.microsoft.com/office/drawing/2014/main" id="{D39DE45A-B811-05E6-0C70-1EAB3E7972B5}"/>
                </a:ext>
              </a:extLst>
            </p:cNvPr>
            <p:cNvSpPr/>
            <p:nvPr/>
          </p:nvSpPr>
          <p:spPr>
            <a:xfrm>
              <a:off x="4378895" y="4682182"/>
              <a:ext cx="1079335" cy="224263"/>
            </a:xfrm>
            <a:prstGeom prst="rect">
              <a:avLst/>
            </a:prstGeom>
            <a:grp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死亡年月日</a:t>
              </a:r>
              <a:endParaRPr kumimoji="1" lang="ja-JP" altLang="en-US" sz="1200" b="1">
                <a:solidFill>
                  <a:schemeClr val="tx1"/>
                </a:solidFill>
                <a:latin typeface="+mn-ea"/>
              </a:endParaRPr>
            </a:p>
          </p:txBody>
        </p:sp>
      </p:grpSp>
      <p:grpSp>
        <p:nvGrpSpPr>
          <p:cNvPr id="60" name="グループ化 59">
            <a:extLst>
              <a:ext uri="{FF2B5EF4-FFF2-40B4-BE49-F238E27FC236}">
                <a16:creationId xmlns:a16="http://schemas.microsoft.com/office/drawing/2014/main" id="{1BFA499C-778A-2E3C-B20D-72EDCDB20335}"/>
              </a:ext>
            </a:extLst>
          </p:cNvPr>
          <p:cNvGrpSpPr/>
          <p:nvPr/>
        </p:nvGrpSpPr>
        <p:grpSpPr>
          <a:xfrm>
            <a:off x="7995903" y="3027910"/>
            <a:ext cx="1549840" cy="665311"/>
            <a:chOff x="4368650" y="3119073"/>
            <a:chExt cx="1549840" cy="665311"/>
          </a:xfrm>
          <a:solidFill>
            <a:srgbClr val="00B0F0"/>
          </a:solidFill>
        </p:grpSpPr>
        <p:sp>
          <p:nvSpPr>
            <p:cNvPr id="63" name="正方形/長方形 62">
              <a:extLst>
                <a:ext uri="{FF2B5EF4-FFF2-40B4-BE49-F238E27FC236}">
                  <a16:creationId xmlns:a16="http://schemas.microsoft.com/office/drawing/2014/main" id="{B14A37ED-2012-DC31-45BA-2DC7720A0CC1}"/>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p>
          </p:txBody>
        </p:sp>
        <p:sp>
          <p:nvSpPr>
            <p:cNvPr id="64" name="正方形/長方形 63">
              <a:extLst>
                <a:ext uri="{FF2B5EF4-FFF2-40B4-BE49-F238E27FC236}">
                  <a16:creationId xmlns:a16="http://schemas.microsoft.com/office/drawing/2014/main" id="{48DF7201-9E4A-2B59-2574-4790C52D8401}"/>
                </a:ext>
              </a:extLst>
            </p:cNvPr>
            <p:cNvSpPr/>
            <p:nvPr/>
          </p:nvSpPr>
          <p:spPr>
            <a:xfrm>
              <a:off x="4368650"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65" name="正方形/長方形 64">
              <a:extLst>
                <a:ext uri="{FF2B5EF4-FFF2-40B4-BE49-F238E27FC236}">
                  <a16:creationId xmlns:a16="http://schemas.microsoft.com/office/drawing/2014/main" id="{69DBC14D-A40B-3625-2CDC-DDA1368AC2E2}"/>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66" name="正方形/長方形 65">
              <a:extLst>
                <a:ext uri="{FF2B5EF4-FFF2-40B4-BE49-F238E27FC236}">
                  <a16:creationId xmlns:a16="http://schemas.microsoft.com/office/drawing/2014/main" id="{08C3CE0F-4E5C-9A95-B30A-DAFF2342ED2F}"/>
                </a:ext>
              </a:extLst>
            </p:cNvPr>
            <p:cNvSpPr/>
            <p:nvPr/>
          </p:nvSpPr>
          <p:spPr>
            <a:xfrm>
              <a:off x="4369971" y="3560120"/>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67" name="正方形/長方形 66">
              <a:extLst>
                <a:ext uri="{FF2B5EF4-FFF2-40B4-BE49-F238E27FC236}">
                  <a16:creationId xmlns:a16="http://schemas.microsoft.com/office/drawing/2014/main" id="{F0C1BC70-7C58-AC1B-3460-68790D033A21}"/>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61" name="正方形/長方形 60">
            <a:extLst>
              <a:ext uri="{FF2B5EF4-FFF2-40B4-BE49-F238E27FC236}">
                <a16:creationId xmlns:a16="http://schemas.microsoft.com/office/drawing/2014/main" id="{90A2EF6D-5AE2-FAAF-1551-E45DAFAFFEE6}"/>
              </a:ext>
            </a:extLst>
          </p:cNvPr>
          <p:cNvSpPr/>
          <p:nvPr/>
        </p:nvSpPr>
        <p:spPr>
          <a:xfrm>
            <a:off x="7993912" y="3707718"/>
            <a:ext cx="890615" cy="224264"/>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62" name="正方形/長方形 61">
            <a:extLst>
              <a:ext uri="{FF2B5EF4-FFF2-40B4-BE49-F238E27FC236}">
                <a16:creationId xmlns:a16="http://schemas.microsoft.com/office/drawing/2014/main" id="{B87338DE-0B49-AD89-5495-6C807BAF850B}"/>
              </a:ext>
            </a:extLst>
          </p:cNvPr>
          <p:cNvSpPr/>
          <p:nvPr/>
        </p:nvSpPr>
        <p:spPr>
          <a:xfrm>
            <a:off x="7992844" y="3935745"/>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grpSp>
        <p:nvGrpSpPr>
          <p:cNvPr id="69" name="グループ化 68">
            <a:extLst>
              <a:ext uri="{FF2B5EF4-FFF2-40B4-BE49-F238E27FC236}">
                <a16:creationId xmlns:a16="http://schemas.microsoft.com/office/drawing/2014/main" id="{1F303BFA-D7A3-ADE1-199A-D0D8A57BB5EA}"/>
              </a:ext>
            </a:extLst>
          </p:cNvPr>
          <p:cNvGrpSpPr/>
          <p:nvPr/>
        </p:nvGrpSpPr>
        <p:grpSpPr>
          <a:xfrm>
            <a:off x="9909040" y="3023397"/>
            <a:ext cx="1549840" cy="888944"/>
            <a:chOff x="4368650" y="3119073"/>
            <a:chExt cx="1549840" cy="888944"/>
          </a:xfrm>
          <a:solidFill>
            <a:srgbClr val="00B0F0"/>
          </a:solidFill>
        </p:grpSpPr>
        <p:sp>
          <p:nvSpPr>
            <p:cNvPr id="72" name="正方形/長方形 71">
              <a:extLst>
                <a:ext uri="{FF2B5EF4-FFF2-40B4-BE49-F238E27FC236}">
                  <a16:creationId xmlns:a16="http://schemas.microsoft.com/office/drawing/2014/main" id="{495D1BBF-B59A-668B-0434-010B304E76C9}"/>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en-US" altLang="ja-JP" sz="1200" b="1" baseline="30000">
                <a:solidFill>
                  <a:schemeClr val="tx1"/>
                </a:solidFill>
                <a:latin typeface="+mn-ea"/>
              </a:endParaRPr>
            </a:p>
          </p:txBody>
        </p:sp>
        <p:sp>
          <p:nvSpPr>
            <p:cNvPr id="73" name="正方形/長方形 72">
              <a:extLst>
                <a:ext uri="{FF2B5EF4-FFF2-40B4-BE49-F238E27FC236}">
                  <a16:creationId xmlns:a16="http://schemas.microsoft.com/office/drawing/2014/main" id="{396E2215-FBBF-43EB-A5A8-51AFEE6DA506}"/>
                </a:ext>
              </a:extLst>
            </p:cNvPr>
            <p:cNvSpPr/>
            <p:nvPr/>
          </p:nvSpPr>
          <p:spPr>
            <a:xfrm>
              <a:off x="4368650"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74" name="正方形/長方形 73">
              <a:extLst>
                <a:ext uri="{FF2B5EF4-FFF2-40B4-BE49-F238E27FC236}">
                  <a16:creationId xmlns:a16="http://schemas.microsoft.com/office/drawing/2014/main" id="{EAA5092D-F664-2595-0012-EA4735A0FA60}"/>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75" name="正方形/長方形 74">
              <a:extLst>
                <a:ext uri="{FF2B5EF4-FFF2-40B4-BE49-F238E27FC236}">
                  <a16:creationId xmlns:a16="http://schemas.microsoft.com/office/drawing/2014/main" id="{9A041B75-D4D9-C775-3967-FAF06FF475EB}"/>
                </a:ext>
              </a:extLst>
            </p:cNvPr>
            <p:cNvSpPr/>
            <p:nvPr/>
          </p:nvSpPr>
          <p:spPr>
            <a:xfrm>
              <a:off x="4369971" y="3556945"/>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6" name="正方形/長方形 75">
              <a:extLst>
                <a:ext uri="{FF2B5EF4-FFF2-40B4-BE49-F238E27FC236}">
                  <a16:creationId xmlns:a16="http://schemas.microsoft.com/office/drawing/2014/main" id="{B0C0C4F3-93F0-E2B0-678B-C11A6EE57C65}"/>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7" name="正方形/長方形 76">
              <a:extLst>
                <a:ext uri="{FF2B5EF4-FFF2-40B4-BE49-F238E27FC236}">
                  <a16:creationId xmlns:a16="http://schemas.microsoft.com/office/drawing/2014/main" id="{89F58B4B-3193-E068-A231-7CA10D73A2EC}"/>
                </a:ext>
              </a:extLst>
            </p:cNvPr>
            <p:cNvSpPr/>
            <p:nvPr/>
          </p:nvSpPr>
          <p:spPr>
            <a:xfrm>
              <a:off x="5144733" y="37834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78" name="正方形/長方形 77">
              <a:extLst>
                <a:ext uri="{FF2B5EF4-FFF2-40B4-BE49-F238E27FC236}">
                  <a16:creationId xmlns:a16="http://schemas.microsoft.com/office/drawing/2014/main" id="{BC1A7B66-F8ED-E40A-E2CA-9E80759D18D2}"/>
                </a:ext>
              </a:extLst>
            </p:cNvPr>
            <p:cNvSpPr/>
            <p:nvPr/>
          </p:nvSpPr>
          <p:spPr>
            <a:xfrm>
              <a:off x="4369971" y="3783753"/>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70" name="正方形/長方形 69">
            <a:extLst>
              <a:ext uri="{FF2B5EF4-FFF2-40B4-BE49-F238E27FC236}">
                <a16:creationId xmlns:a16="http://schemas.microsoft.com/office/drawing/2014/main" id="{EFA0CC4B-B915-C180-1C6E-55F17F2F6DF2}"/>
              </a:ext>
            </a:extLst>
          </p:cNvPr>
          <p:cNvSpPr/>
          <p:nvPr/>
        </p:nvSpPr>
        <p:spPr>
          <a:xfrm>
            <a:off x="9909710" y="3922859"/>
            <a:ext cx="1078427" cy="232746"/>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性別</a:t>
            </a:r>
            <a:endParaRPr kumimoji="1" lang="ja-JP" altLang="en-US" sz="1200" b="1">
              <a:solidFill>
                <a:schemeClr val="tx1"/>
              </a:solidFill>
              <a:latin typeface="+mn-ea"/>
            </a:endParaRPr>
          </a:p>
        </p:txBody>
      </p:sp>
      <p:sp>
        <p:nvSpPr>
          <p:cNvPr id="71" name="正方形/長方形 70">
            <a:extLst>
              <a:ext uri="{FF2B5EF4-FFF2-40B4-BE49-F238E27FC236}">
                <a16:creationId xmlns:a16="http://schemas.microsoft.com/office/drawing/2014/main" id="{5707C19B-14D7-17EC-1CB8-31CF58F84149}"/>
              </a:ext>
            </a:extLst>
          </p:cNvPr>
          <p:cNvSpPr/>
          <p:nvPr/>
        </p:nvSpPr>
        <p:spPr>
          <a:xfrm>
            <a:off x="9909040" y="4159118"/>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出生国</a:t>
            </a:r>
            <a:endParaRPr kumimoji="1" lang="ja-JP" altLang="en-US" sz="1200" b="1">
              <a:solidFill>
                <a:schemeClr val="tx1"/>
              </a:solidFill>
              <a:latin typeface="+mn-ea"/>
            </a:endParaRPr>
          </a:p>
        </p:txBody>
      </p:sp>
      <p:grpSp>
        <p:nvGrpSpPr>
          <p:cNvPr id="83" name="グループ化 82">
            <a:extLst>
              <a:ext uri="{FF2B5EF4-FFF2-40B4-BE49-F238E27FC236}">
                <a16:creationId xmlns:a16="http://schemas.microsoft.com/office/drawing/2014/main" id="{25BDACE2-392D-9A80-7E41-55B9C109F438}"/>
              </a:ext>
            </a:extLst>
          </p:cNvPr>
          <p:cNvGrpSpPr/>
          <p:nvPr/>
        </p:nvGrpSpPr>
        <p:grpSpPr>
          <a:xfrm>
            <a:off x="8046531" y="4889238"/>
            <a:ext cx="1548519" cy="665311"/>
            <a:chOff x="4369971" y="3119073"/>
            <a:chExt cx="1548519" cy="665311"/>
          </a:xfrm>
          <a:solidFill>
            <a:srgbClr val="00B0F0"/>
          </a:solidFill>
        </p:grpSpPr>
        <p:sp>
          <p:nvSpPr>
            <p:cNvPr id="86" name="正方形/長方形 85">
              <a:extLst>
                <a:ext uri="{FF2B5EF4-FFF2-40B4-BE49-F238E27FC236}">
                  <a16:creationId xmlns:a16="http://schemas.microsoft.com/office/drawing/2014/main" id="{10BCDC39-090E-3743-B73F-4F537A44F5BF}"/>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87" name="正方形/長方形 86">
              <a:extLst>
                <a:ext uri="{FF2B5EF4-FFF2-40B4-BE49-F238E27FC236}">
                  <a16:creationId xmlns:a16="http://schemas.microsoft.com/office/drawing/2014/main" id="{CFF7ED5D-1336-8B48-CD79-949AA3A65BD9}"/>
                </a:ext>
              </a:extLst>
            </p:cNvPr>
            <p:cNvSpPr/>
            <p:nvPr/>
          </p:nvSpPr>
          <p:spPr>
            <a:xfrm>
              <a:off x="4377442"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88" name="正方形/長方形 87">
              <a:extLst>
                <a:ext uri="{FF2B5EF4-FFF2-40B4-BE49-F238E27FC236}">
                  <a16:creationId xmlns:a16="http://schemas.microsoft.com/office/drawing/2014/main" id="{D532BE74-18B8-E960-D35B-FECC05D49068}"/>
                </a:ext>
              </a:extLst>
            </p:cNvPr>
            <p:cNvSpPr/>
            <p:nvPr/>
          </p:nvSpPr>
          <p:spPr>
            <a:xfrm>
              <a:off x="5145692"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89" name="正方形/長方形 88">
              <a:extLst>
                <a:ext uri="{FF2B5EF4-FFF2-40B4-BE49-F238E27FC236}">
                  <a16:creationId xmlns:a16="http://schemas.microsoft.com/office/drawing/2014/main" id="{B2802486-43E7-D8FB-643D-BFD1F03D67F1}"/>
                </a:ext>
              </a:extLst>
            </p:cNvPr>
            <p:cNvSpPr/>
            <p:nvPr/>
          </p:nvSpPr>
          <p:spPr>
            <a:xfrm>
              <a:off x="4369971" y="3560120"/>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90" name="正方形/長方形 89">
              <a:extLst>
                <a:ext uri="{FF2B5EF4-FFF2-40B4-BE49-F238E27FC236}">
                  <a16:creationId xmlns:a16="http://schemas.microsoft.com/office/drawing/2014/main" id="{BF95D085-E8FA-DA75-893D-3048107BA69D}"/>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84" name="正方形/長方形 83">
            <a:extLst>
              <a:ext uri="{FF2B5EF4-FFF2-40B4-BE49-F238E27FC236}">
                <a16:creationId xmlns:a16="http://schemas.microsoft.com/office/drawing/2014/main" id="{A86090A5-99E0-D2AE-CB5C-638D7293923E}"/>
              </a:ext>
            </a:extLst>
          </p:cNvPr>
          <p:cNvSpPr/>
          <p:nvPr/>
        </p:nvSpPr>
        <p:spPr>
          <a:xfrm>
            <a:off x="8043219" y="5559214"/>
            <a:ext cx="890615" cy="224264"/>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1200" b="1">
                <a:solidFill>
                  <a:schemeClr val="tx1"/>
                </a:solidFill>
                <a:latin typeface="+mn-ea"/>
              </a:rPr>
              <a:t>性別</a:t>
            </a:r>
          </a:p>
        </p:txBody>
      </p:sp>
      <p:sp>
        <p:nvSpPr>
          <p:cNvPr id="85" name="正方形/長方形 84">
            <a:extLst>
              <a:ext uri="{FF2B5EF4-FFF2-40B4-BE49-F238E27FC236}">
                <a16:creationId xmlns:a16="http://schemas.microsoft.com/office/drawing/2014/main" id="{D56C9824-10B6-8357-4AF3-3568D327609F}"/>
              </a:ext>
            </a:extLst>
          </p:cNvPr>
          <p:cNvSpPr/>
          <p:nvPr/>
        </p:nvSpPr>
        <p:spPr>
          <a:xfrm>
            <a:off x="8042151" y="5787241"/>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収入の有無</a:t>
            </a:r>
          </a:p>
        </p:txBody>
      </p:sp>
      <p:sp>
        <p:nvSpPr>
          <p:cNvPr id="81" name="正方形/長方形 80">
            <a:extLst>
              <a:ext uri="{FF2B5EF4-FFF2-40B4-BE49-F238E27FC236}">
                <a16:creationId xmlns:a16="http://schemas.microsoft.com/office/drawing/2014/main" id="{21BE4383-4B9A-7169-17C7-524B0ED67787}"/>
              </a:ext>
            </a:extLst>
          </p:cNvPr>
          <p:cNvSpPr/>
          <p:nvPr/>
        </p:nvSpPr>
        <p:spPr>
          <a:xfrm>
            <a:off x="8042151" y="6013043"/>
            <a:ext cx="1167386" cy="21518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趣味</a:t>
            </a:r>
          </a:p>
        </p:txBody>
      </p:sp>
      <p:sp>
        <p:nvSpPr>
          <p:cNvPr id="82" name="正方形/長方形 81">
            <a:extLst>
              <a:ext uri="{FF2B5EF4-FFF2-40B4-BE49-F238E27FC236}">
                <a16:creationId xmlns:a16="http://schemas.microsoft.com/office/drawing/2014/main" id="{439F29AB-9E17-EAB2-812B-E40594C3501B}"/>
              </a:ext>
            </a:extLst>
          </p:cNvPr>
          <p:cNvSpPr/>
          <p:nvPr/>
        </p:nvSpPr>
        <p:spPr>
          <a:xfrm>
            <a:off x="8042151" y="6221350"/>
            <a:ext cx="1167386" cy="215186"/>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年収</a:t>
            </a:r>
          </a:p>
        </p:txBody>
      </p:sp>
      <p:grpSp>
        <p:nvGrpSpPr>
          <p:cNvPr id="94" name="グループ化 93">
            <a:extLst>
              <a:ext uri="{FF2B5EF4-FFF2-40B4-BE49-F238E27FC236}">
                <a16:creationId xmlns:a16="http://schemas.microsoft.com/office/drawing/2014/main" id="{06BE7D7A-9C37-6272-D1D5-55CDB2B1E55D}"/>
              </a:ext>
            </a:extLst>
          </p:cNvPr>
          <p:cNvGrpSpPr/>
          <p:nvPr/>
        </p:nvGrpSpPr>
        <p:grpSpPr>
          <a:xfrm>
            <a:off x="9959668" y="4884725"/>
            <a:ext cx="1553282" cy="888944"/>
            <a:chOff x="4369971" y="3119073"/>
            <a:chExt cx="1553282" cy="888944"/>
          </a:xfrm>
          <a:solidFill>
            <a:srgbClr val="00B0F0"/>
          </a:solidFill>
        </p:grpSpPr>
        <p:sp>
          <p:nvSpPr>
            <p:cNvPr id="97" name="正方形/長方形 96">
              <a:extLst>
                <a:ext uri="{FF2B5EF4-FFF2-40B4-BE49-F238E27FC236}">
                  <a16:creationId xmlns:a16="http://schemas.microsoft.com/office/drawing/2014/main" id="{D337E45F-DED4-0988-C2BC-97FB38CCBB65}"/>
                </a:ext>
              </a:extLst>
            </p:cNvPr>
            <p:cNvSpPr/>
            <p:nvPr/>
          </p:nvSpPr>
          <p:spPr>
            <a:xfrm>
              <a:off x="4369992" y="3119073"/>
              <a:ext cx="638326"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a:solidFill>
                    <a:schemeClr val="tx1"/>
                  </a:solidFill>
                  <a:latin typeface="+mn-ea"/>
                </a:rPr>
                <a:t>ID</a:t>
              </a:r>
              <a:r>
                <a:rPr kumimoji="1" lang="en-US" altLang="ja-JP" sz="800" b="1" baseline="30000">
                  <a:solidFill>
                    <a:schemeClr val="tx1"/>
                  </a:solidFill>
                  <a:latin typeface="+mn-ea"/>
                </a:rPr>
                <a:t>(*)</a:t>
              </a:r>
              <a:endParaRPr kumimoji="1" lang="ja-JP" altLang="en-US" sz="800" b="1" baseline="30000">
                <a:solidFill>
                  <a:schemeClr val="tx1"/>
                </a:solidFill>
                <a:latin typeface="+mn-ea"/>
              </a:endParaRPr>
            </a:p>
          </p:txBody>
        </p:sp>
        <p:sp>
          <p:nvSpPr>
            <p:cNvPr id="98" name="正方形/長方形 97">
              <a:extLst>
                <a:ext uri="{FF2B5EF4-FFF2-40B4-BE49-F238E27FC236}">
                  <a16:creationId xmlns:a16="http://schemas.microsoft.com/office/drawing/2014/main" id="{64109812-8416-6303-F2F7-AECACD1F3111}"/>
                </a:ext>
              </a:extLst>
            </p:cNvPr>
            <p:cNvSpPr/>
            <p:nvPr/>
          </p:nvSpPr>
          <p:spPr>
            <a:xfrm>
              <a:off x="4373413" y="33378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p>
          </p:txBody>
        </p:sp>
        <p:sp>
          <p:nvSpPr>
            <p:cNvPr id="99" name="正方形/長方形 98">
              <a:extLst>
                <a:ext uri="{FF2B5EF4-FFF2-40B4-BE49-F238E27FC236}">
                  <a16:creationId xmlns:a16="http://schemas.microsoft.com/office/drawing/2014/main" id="{7333BA60-14C6-6780-B849-27E32A85C7B6}"/>
                </a:ext>
              </a:extLst>
            </p:cNvPr>
            <p:cNvSpPr/>
            <p:nvPr/>
          </p:nvSpPr>
          <p:spPr>
            <a:xfrm>
              <a:off x="5150455" y="3338068"/>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p>
          </p:txBody>
        </p:sp>
        <p:sp>
          <p:nvSpPr>
            <p:cNvPr id="100" name="正方形/長方形 99">
              <a:extLst>
                <a:ext uri="{FF2B5EF4-FFF2-40B4-BE49-F238E27FC236}">
                  <a16:creationId xmlns:a16="http://schemas.microsoft.com/office/drawing/2014/main" id="{FCF7A3F6-3ABC-0AB3-8125-4F1D2C4E04D3}"/>
                </a:ext>
              </a:extLst>
            </p:cNvPr>
            <p:cNvSpPr/>
            <p:nvPr/>
          </p:nvSpPr>
          <p:spPr>
            <a:xfrm>
              <a:off x="4369971" y="3556945"/>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1" name="正方形/長方形 100">
              <a:extLst>
                <a:ext uri="{FF2B5EF4-FFF2-40B4-BE49-F238E27FC236}">
                  <a16:creationId xmlns:a16="http://schemas.microsoft.com/office/drawing/2014/main" id="{4B7BF561-747C-B015-E5A7-00AE635A4CF4}"/>
                </a:ext>
              </a:extLst>
            </p:cNvPr>
            <p:cNvSpPr/>
            <p:nvPr/>
          </p:nvSpPr>
          <p:spPr>
            <a:xfrm>
              <a:off x="5144733" y="3559032"/>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カナ</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2" name="正方形/長方形 101">
              <a:extLst>
                <a:ext uri="{FF2B5EF4-FFF2-40B4-BE49-F238E27FC236}">
                  <a16:creationId xmlns:a16="http://schemas.microsoft.com/office/drawing/2014/main" id="{ACC981FB-E814-CBF1-CAB8-E4B01BD0C8B5}"/>
                </a:ext>
              </a:extLst>
            </p:cNvPr>
            <p:cNvSpPr/>
            <p:nvPr/>
          </p:nvSpPr>
          <p:spPr>
            <a:xfrm>
              <a:off x="5144733" y="3783456"/>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名</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sp>
          <p:nvSpPr>
            <p:cNvPr id="103" name="正方形/長方形 102">
              <a:extLst>
                <a:ext uri="{FF2B5EF4-FFF2-40B4-BE49-F238E27FC236}">
                  <a16:creationId xmlns:a16="http://schemas.microsoft.com/office/drawing/2014/main" id="{A5B98CC7-07A3-69F6-1E74-3B711DDF7CBC}"/>
                </a:ext>
              </a:extLst>
            </p:cNvPr>
            <p:cNvSpPr/>
            <p:nvPr/>
          </p:nvSpPr>
          <p:spPr>
            <a:xfrm>
              <a:off x="4369971" y="3783753"/>
              <a:ext cx="772798" cy="224264"/>
            </a:xfrm>
            <a:prstGeom prst="rect">
              <a:avLst/>
            </a:prstGeom>
            <a:grpFill/>
            <a:ln>
              <a:solidFill>
                <a:schemeClr val="tx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tx1"/>
                  </a:solidFill>
                  <a:latin typeface="+mn-ea"/>
                </a:rPr>
                <a:t>氏</a:t>
              </a:r>
              <a:r>
                <a:rPr kumimoji="1" lang="en-US" altLang="ja-JP" sz="1200" b="1">
                  <a:solidFill>
                    <a:schemeClr val="tx1"/>
                  </a:solidFill>
                  <a:latin typeface="+mn-ea"/>
                </a:rPr>
                <a:t>(</a:t>
              </a:r>
              <a:r>
                <a:rPr kumimoji="1" lang="ja-JP" altLang="en-US" sz="1200" b="1">
                  <a:solidFill>
                    <a:schemeClr val="tx1"/>
                  </a:solidFill>
                  <a:latin typeface="+mn-ea"/>
                </a:rPr>
                <a:t>英字</a:t>
              </a:r>
              <a:r>
                <a:rPr kumimoji="1" lang="en-US" altLang="ja-JP" sz="1200" b="1">
                  <a:solidFill>
                    <a:schemeClr val="tx1"/>
                  </a:solidFill>
                  <a:latin typeface="+mn-ea"/>
                </a:rPr>
                <a:t>)</a:t>
              </a:r>
              <a:endParaRPr kumimoji="1" lang="ja-JP" altLang="en-US" sz="1200" b="1">
                <a:solidFill>
                  <a:schemeClr val="tx1"/>
                </a:solidFill>
                <a:latin typeface="+mn-ea"/>
              </a:endParaRPr>
            </a:p>
          </p:txBody>
        </p:sp>
      </p:grpSp>
      <p:sp>
        <p:nvSpPr>
          <p:cNvPr id="95" name="正方形/長方形 94">
            <a:extLst>
              <a:ext uri="{FF2B5EF4-FFF2-40B4-BE49-F238E27FC236}">
                <a16:creationId xmlns:a16="http://schemas.microsoft.com/office/drawing/2014/main" id="{3BD0CAD9-E1EA-0F81-E7FF-4F8083421FD9}"/>
              </a:ext>
            </a:extLst>
          </p:cNvPr>
          <p:cNvSpPr/>
          <p:nvPr/>
        </p:nvSpPr>
        <p:spPr>
          <a:xfrm>
            <a:off x="9959017" y="5784187"/>
            <a:ext cx="1078427" cy="232746"/>
          </a:xfrm>
          <a:prstGeom prst="rect">
            <a:avLst/>
          </a:prstGeom>
          <a:solidFill>
            <a:srgbClr val="FFC000"/>
          </a:solidFill>
          <a:ln>
            <a:solidFill>
              <a:schemeClr val="tx1"/>
            </a:solidFill>
          </a:ln>
          <a:effectLst>
            <a:outerShdw blurRad="50800" dist="38100" dir="5400000" algn="t"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1200" b="1">
                <a:solidFill>
                  <a:schemeClr val="tx1"/>
                </a:solidFill>
                <a:latin typeface="+mn-ea"/>
              </a:rPr>
              <a:t>性別</a:t>
            </a:r>
            <a:endParaRPr kumimoji="1" lang="ja-JP" altLang="en-US" sz="1200" b="1">
              <a:solidFill>
                <a:schemeClr val="tx1"/>
              </a:solidFill>
              <a:latin typeface="+mn-ea"/>
            </a:endParaRPr>
          </a:p>
        </p:txBody>
      </p:sp>
      <p:sp>
        <p:nvSpPr>
          <p:cNvPr id="96" name="正方形/長方形 95">
            <a:extLst>
              <a:ext uri="{FF2B5EF4-FFF2-40B4-BE49-F238E27FC236}">
                <a16:creationId xmlns:a16="http://schemas.microsoft.com/office/drawing/2014/main" id="{CBDB7783-CA5F-E0D1-FEC9-17B1EC0787C1}"/>
              </a:ext>
            </a:extLst>
          </p:cNvPr>
          <p:cNvSpPr/>
          <p:nvPr/>
        </p:nvSpPr>
        <p:spPr>
          <a:xfrm>
            <a:off x="9958347" y="6020446"/>
            <a:ext cx="1069815" cy="224264"/>
          </a:xfrm>
          <a:prstGeom prst="rect">
            <a:avLst/>
          </a:prstGeom>
          <a:solidFill>
            <a:srgbClr val="00B050"/>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a:solidFill>
                  <a:schemeClr val="tx1"/>
                </a:solidFill>
                <a:latin typeface="+mn-ea"/>
              </a:rPr>
              <a:t>出生国</a:t>
            </a:r>
            <a:endParaRPr kumimoji="1" lang="ja-JP" altLang="en-US" sz="1200" b="1">
              <a:solidFill>
                <a:schemeClr val="tx1"/>
              </a:solidFill>
              <a:latin typeface="+mn-ea"/>
            </a:endParaRPr>
          </a:p>
        </p:txBody>
      </p:sp>
      <p:sp>
        <p:nvSpPr>
          <p:cNvPr id="93" name="正方形/長方形 92">
            <a:extLst>
              <a:ext uri="{FF2B5EF4-FFF2-40B4-BE49-F238E27FC236}">
                <a16:creationId xmlns:a16="http://schemas.microsoft.com/office/drawing/2014/main" id="{72C56F82-6196-CA79-0779-1B8E57F5A4D0}"/>
              </a:ext>
            </a:extLst>
          </p:cNvPr>
          <p:cNvSpPr/>
          <p:nvPr/>
        </p:nvSpPr>
        <p:spPr>
          <a:xfrm>
            <a:off x="9958206" y="6248879"/>
            <a:ext cx="1069815" cy="238372"/>
          </a:xfrm>
          <a:prstGeom prst="rect">
            <a:avLst/>
          </a:prstGeom>
          <a:solidFill>
            <a:schemeClr val="bg1"/>
          </a:solidFill>
          <a:ln>
            <a:solidFill>
              <a:schemeClr val="tx1"/>
            </a:solidFill>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b="1" dirty="0">
                <a:solidFill>
                  <a:schemeClr val="tx1"/>
                </a:solidFill>
                <a:latin typeface="+mn-ea"/>
              </a:rPr>
              <a:t>国籍</a:t>
            </a:r>
            <a:endParaRPr kumimoji="1" lang="ja-JP" altLang="en-US" sz="1200" b="1" dirty="0">
              <a:solidFill>
                <a:schemeClr val="tx1"/>
              </a:solidFill>
              <a:latin typeface="+mn-ea"/>
            </a:endParaRPr>
          </a:p>
        </p:txBody>
      </p:sp>
      <p:sp>
        <p:nvSpPr>
          <p:cNvPr id="104" name="正方形/長方形 103">
            <a:extLst>
              <a:ext uri="{FF2B5EF4-FFF2-40B4-BE49-F238E27FC236}">
                <a16:creationId xmlns:a16="http://schemas.microsoft.com/office/drawing/2014/main" id="{3B5A3303-BE14-806B-0F68-5F60F1D9C48B}"/>
              </a:ext>
            </a:extLst>
          </p:cNvPr>
          <p:cNvSpPr/>
          <p:nvPr/>
        </p:nvSpPr>
        <p:spPr>
          <a:xfrm rot="20232022">
            <a:off x="1200922" y="5883607"/>
            <a:ext cx="1167386" cy="215186"/>
          </a:xfrm>
          <a:prstGeom prst="rect">
            <a:avLst/>
          </a:prstGeom>
          <a:solidFill>
            <a:schemeClr val="bg1"/>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b="1">
                <a:solidFill>
                  <a:schemeClr val="tx1"/>
                </a:solidFill>
                <a:latin typeface="+mn-ea"/>
              </a:rPr>
              <a:t>国籍</a:t>
            </a:r>
          </a:p>
        </p:txBody>
      </p:sp>
    </p:spTree>
    <p:extLst>
      <p:ext uri="{BB962C8B-B14F-4D97-AF65-F5344CB8AC3E}">
        <p14:creationId xmlns:p14="http://schemas.microsoft.com/office/powerpoint/2010/main" val="4179090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3.3 GIF</a:t>
            </a:r>
            <a:r>
              <a:rPr lang="ja-JP" altLang="en-US" sz="3200" dirty="0"/>
              <a:t>の効果</a:t>
            </a:r>
            <a:r>
              <a:rPr lang="en-US" altLang="ja-JP" sz="3200" dirty="0"/>
              <a:t>1</a:t>
            </a:r>
            <a:r>
              <a:rPr lang="ja-JP" altLang="en-US" sz="3200" dirty="0"/>
              <a:t>：相互運用性、拡張性の向上</a:t>
            </a:r>
            <a:endParaRPr kumimoji="1" lang="en-US" altLang="ja-JP" sz="3200" dirty="0"/>
          </a:p>
        </p:txBody>
      </p:sp>
      <p:sp>
        <p:nvSpPr>
          <p:cNvPr id="6" name="正方形/長方形 5">
            <a:extLst>
              <a:ext uri="{FF2B5EF4-FFF2-40B4-BE49-F238E27FC236}">
                <a16:creationId xmlns:a16="http://schemas.microsoft.com/office/drawing/2014/main" id="{081221B4-D837-E28E-6526-5E0E3D63F827}"/>
              </a:ext>
            </a:extLst>
          </p:cNvPr>
          <p:cNvSpPr/>
          <p:nvPr/>
        </p:nvSpPr>
        <p:spPr>
          <a:xfrm>
            <a:off x="298053" y="2552249"/>
            <a:ext cx="11597110" cy="41896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7" name="スライド番号プレースホルダー 3">
            <a:extLst>
              <a:ext uri="{FF2B5EF4-FFF2-40B4-BE49-F238E27FC236}">
                <a16:creationId xmlns:a16="http://schemas.microsoft.com/office/drawing/2014/main" id="{858823C6-3EBC-B9B5-593A-62F3E2505EE7}"/>
              </a:ext>
            </a:extLst>
          </p:cNvPr>
          <p:cNvSpPr txBox="1">
            <a:spLocks/>
          </p:cNvSpPr>
          <p:nvPr/>
        </p:nvSpPr>
        <p:spPr>
          <a:xfrm>
            <a:off x="8822245" y="6332039"/>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DFD4F317-19D0-4848-B5EB-5B174DBE8CF9}" type="slidenum">
              <a:rPr lang="ja-JP" altLang="en-US" sz="1400" smtClean="0">
                <a:solidFill>
                  <a:prstClr val="white">
                    <a:lumMod val="50000"/>
                  </a:prstClr>
                </a:solidFill>
                <a:latin typeface="+mn-ea"/>
              </a:rPr>
              <a:pPr algn="r">
                <a:defRPr/>
              </a:pPr>
              <a:t>18</a:t>
            </a:fld>
            <a:endParaRPr lang="ja-JP" altLang="en-US" sz="1400">
              <a:solidFill>
                <a:prstClr val="white">
                  <a:lumMod val="50000"/>
                </a:prstClr>
              </a:solidFill>
              <a:latin typeface="+mn-ea"/>
            </a:endParaRPr>
          </a:p>
        </p:txBody>
      </p:sp>
      <p:sp>
        <p:nvSpPr>
          <p:cNvPr id="8" name="正方形/長方形 7">
            <a:extLst>
              <a:ext uri="{FF2B5EF4-FFF2-40B4-BE49-F238E27FC236}">
                <a16:creationId xmlns:a16="http://schemas.microsoft.com/office/drawing/2014/main" id="{A3B2AA1E-698E-2BF9-6FE9-D2E9EA9E46D5}"/>
              </a:ext>
            </a:extLst>
          </p:cNvPr>
          <p:cNvSpPr/>
          <p:nvPr/>
        </p:nvSpPr>
        <p:spPr>
          <a:xfrm>
            <a:off x="451327" y="3117164"/>
            <a:ext cx="5615711" cy="3580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200" i="0" u="none" strike="noStrike" kern="1200" cap="none" spc="0" normalizeH="0" baseline="0" noProof="0">
                <a:ln>
                  <a:noFill/>
                </a:ln>
                <a:solidFill>
                  <a:prstClr val="black"/>
                </a:solidFill>
                <a:effectLst/>
                <a:uLnTx/>
                <a:uFillTx/>
                <a:latin typeface="+mn-ea"/>
              </a:rPr>
              <a:t>各サービス・システムのデータ項目が独自で設計されるため、</a:t>
            </a:r>
            <a:r>
              <a:rPr kumimoji="1" lang="ja-JP" altLang="en-US" sz="1200">
                <a:solidFill>
                  <a:schemeClr val="tx1"/>
                </a:solidFill>
                <a:latin typeface="+mn-ea"/>
              </a:rPr>
              <a:t>完成後に他システムとの連携が必要となった場合にそのままでは</a:t>
            </a:r>
            <a:r>
              <a:rPr kumimoji="1" lang="ja-JP" altLang="en-US" sz="1200" i="0" u="none" strike="noStrike" kern="1200" cap="none" spc="0" normalizeH="0" baseline="0" noProof="0">
                <a:ln>
                  <a:noFill/>
                </a:ln>
                <a:solidFill>
                  <a:prstClr val="black"/>
                </a:solidFill>
                <a:effectLst/>
                <a:uLnTx/>
                <a:uFillTx/>
                <a:latin typeface="+mn-ea"/>
              </a:rPr>
              <a:t>繋がらず、データ変換や、データモデルの</a:t>
            </a:r>
            <a:r>
              <a:rPr kumimoji="1" lang="ja-JP" altLang="en-US" sz="1200">
                <a:solidFill>
                  <a:schemeClr val="tx1"/>
                </a:solidFill>
                <a:latin typeface="+mn-ea"/>
              </a:rPr>
              <a:t>再設計のコストがさらに必要となります。</a:t>
            </a:r>
          </a:p>
        </p:txBody>
      </p:sp>
      <p:sp>
        <p:nvSpPr>
          <p:cNvPr id="9" name="正方形/長方形 8">
            <a:extLst>
              <a:ext uri="{FF2B5EF4-FFF2-40B4-BE49-F238E27FC236}">
                <a16:creationId xmlns:a16="http://schemas.microsoft.com/office/drawing/2014/main" id="{8005665D-883F-1B1C-AFE4-341009055886}"/>
              </a:ext>
            </a:extLst>
          </p:cNvPr>
          <p:cNvSpPr/>
          <p:nvPr/>
        </p:nvSpPr>
        <p:spPr>
          <a:xfrm>
            <a:off x="6183963" y="3116843"/>
            <a:ext cx="5615711" cy="357708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rPr>
              <a:t>標準化されたデータ項目から設計するため、完成後に他システムとの連携が必要となった場合でも、連携可能（</a:t>
            </a:r>
            <a:r>
              <a:rPr kumimoji="1" lang="ja-JP" altLang="en-US" sz="1200">
                <a:solidFill>
                  <a:schemeClr val="tx1"/>
                </a:solidFill>
                <a:latin typeface="+mn-ea"/>
              </a:rPr>
              <a:t>連携のためのデータモデルの部分にかかる再設計コスト</a:t>
            </a:r>
            <a:r>
              <a:rPr lang="ja-JP" altLang="en-US" sz="1200">
                <a:solidFill>
                  <a:schemeClr val="tx1"/>
                </a:solidFill>
                <a:latin typeface="+mn-ea"/>
              </a:rPr>
              <a:t>は不要）</a:t>
            </a:r>
            <a:r>
              <a:rPr kumimoji="1" lang="ja-JP" altLang="en-US" sz="1200">
                <a:solidFill>
                  <a:schemeClr val="tx1"/>
                </a:solidFill>
                <a:latin typeface="+mn-ea"/>
              </a:rPr>
              <a:t>。また、独自で拡張ルール、データ項目の利用も可能です。</a:t>
            </a:r>
          </a:p>
        </p:txBody>
      </p:sp>
      <p:grpSp>
        <p:nvGrpSpPr>
          <p:cNvPr id="10" name="グループ化 9">
            <a:extLst>
              <a:ext uri="{FF2B5EF4-FFF2-40B4-BE49-F238E27FC236}">
                <a16:creationId xmlns:a16="http://schemas.microsoft.com/office/drawing/2014/main" id="{3343D531-9862-9CDD-9578-BAE5CA238E29}"/>
              </a:ext>
            </a:extLst>
          </p:cNvPr>
          <p:cNvGrpSpPr/>
          <p:nvPr/>
        </p:nvGrpSpPr>
        <p:grpSpPr>
          <a:xfrm>
            <a:off x="952612" y="4875586"/>
            <a:ext cx="4606408" cy="733706"/>
            <a:chOff x="1079659" y="4816677"/>
            <a:chExt cx="4606408" cy="733706"/>
          </a:xfrm>
        </p:grpSpPr>
        <p:sp>
          <p:nvSpPr>
            <p:cNvPr id="11" name="正方形/長方形 10">
              <a:extLst>
                <a:ext uri="{FF2B5EF4-FFF2-40B4-BE49-F238E27FC236}">
                  <a16:creationId xmlns:a16="http://schemas.microsoft.com/office/drawing/2014/main" id="{661A6E21-4108-16C0-D298-747E7E687645}"/>
                </a:ext>
              </a:extLst>
            </p:cNvPr>
            <p:cNvSpPr/>
            <p:nvPr/>
          </p:nvSpPr>
          <p:spPr>
            <a:xfrm>
              <a:off x="1169840" y="4816677"/>
              <a:ext cx="1606068" cy="262792"/>
            </a:xfrm>
            <a:custGeom>
              <a:avLst/>
              <a:gdLst>
                <a:gd name="connsiteX0" fmla="*/ 0 w 1606068"/>
                <a:gd name="connsiteY0" fmla="*/ 0 h 262792"/>
                <a:gd name="connsiteX1" fmla="*/ 551417 w 1606068"/>
                <a:gd name="connsiteY1" fmla="*/ 0 h 262792"/>
                <a:gd name="connsiteX2" fmla="*/ 1054651 w 1606068"/>
                <a:gd name="connsiteY2" fmla="*/ 0 h 262792"/>
                <a:gd name="connsiteX3" fmla="*/ 1606068 w 1606068"/>
                <a:gd name="connsiteY3" fmla="*/ 0 h 262792"/>
                <a:gd name="connsiteX4" fmla="*/ 1606068 w 1606068"/>
                <a:gd name="connsiteY4" fmla="*/ 262792 h 262792"/>
                <a:gd name="connsiteX5" fmla="*/ 1054651 w 1606068"/>
                <a:gd name="connsiteY5" fmla="*/ 262792 h 262792"/>
                <a:gd name="connsiteX6" fmla="*/ 503235 w 1606068"/>
                <a:gd name="connsiteY6" fmla="*/ 262792 h 262792"/>
                <a:gd name="connsiteX7" fmla="*/ 0 w 1606068"/>
                <a:gd name="connsiteY7" fmla="*/ 262792 h 262792"/>
                <a:gd name="connsiteX8" fmla="*/ 0 w 1606068"/>
                <a:gd name="connsiteY8" fmla="*/ 0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068" h="262792" fill="none" extrusionOk="0">
                  <a:moveTo>
                    <a:pt x="0" y="0"/>
                  </a:moveTo>
                  <a:cubicBezTo>
                    <a:pt x="189329" y="19658"/>
                    <a:pt x="323780" y="-23173"/>
                    <a:pt x="551417" y="0"/>
                  </a:cubicBezTo>
                  <a:cubicBezTo>
                    <a:pt x="779054" y="23173"/>
                    <a:pt x="891595" y="-10163"/>
                    <a:pt x="1054651" y="0"/>
                  </a:cubicBezTo>
                  <a:cubicBezTo>
                    <a:pt x="1217707" y="10163"/>
                    <a:pt x="1382784" y="11222"/>
                    <a:pt x="1606068" y="0"/>
                  </a:cubicBezTo>
                  <a:cubicBezTo>
                    <a:pt x="1608625" y="90843"/>
                    <a:pt x="1614108" y="164140"/>
                    <a:pt x="1606068" y="262792"/>
                  </a:cubicBezTo>
                  <a:cubicBezTo>
                    <a:pt x="1386330" y="278394"/>
                    <a:pt x="1268694" y="278056"/>
                    <a:pt x="1054651" y="262792"/>
                  </a:cubicBezTo>
                  <a:cubicBezTo>
                    <a:pt x="840608" y="247528"/>
                    <a:pt x="772863" y="284503"/>
                    <a:pt x="503235" y="262792"/>
                  </a:cubicBezTo>
                  <a:cubicBezTo>
                    <a:pt x="233607" y="241081"/>
                    <a:pt x="176297" y="248516"/>
                    <a:pt x="0" y="262792"/>
                  </a:cubicBezTo>
                  <a:cubicBezTo>
                    <a:pt x="11666" y="209265"/>
                    <a:pt x="5532" y="89200"/>
                    <a:pt x="0" y="0"/>
                  </a:cubicBezTo>
                  <a:close/>
                </a:path>
                <a:path w="1606068" h="262792" stroke="0" extrusionOk="0">
                  <a:moveTo>
                    <a:pt x="0" y="0"/>
                  </a:moveTo>
                  <a:cubicBezTo>
                    <a:pt x="214782" y="-22382"/>
                    <a:pt x="307435" y="-7601"/>
                    <a:pt x="503235" y="0"/>
                  </a:cubicBezTo>
                  <a:cubicBezTo>
                    <a:pt x="699035" y="7601"/>
                    <a:pt x="864805" y="11858"/>
                    <a:pt x="990409" y="0"/>
                  </a:cubicBezTo>
                  <a:cubicBezTo>
                    <a:pt x="1116013" y="-11858"/>
                    <a:pt x="1343303" y="-24742"/>
                    <a:pt x="1606068" y="0"/>
                  </a:cubicBezTo>
                  <a:cubicBezTo>
                    <a:pt x="1599326" y="126737"/>
                    <a:pt x="1610173" y="157907"/>
                    <a:pt x="1606068" y="262792"/>
                  </a:cubicBezTo>
                  <a:cubicBezTo>
                    <a:pt x="1376990" y="245114"/>
                    <a:pt x="1195685" y="275273"/>
                    <a:pt x="1086773" y="262792"/>
                  </a:cubicBezTo>
                  <a:cubicBezTo>
                    <a:pt x="977861" y="250311"/>
                    <a:pt x="762237" y="253672"/>
                    <a:pt x="599599" y="262792"/>
                  </a:cubicBezTo>
                  <a:cubicBezTo>
                    <a:pt x="436961" y="271912"/>
                    <a:pt x="122689" y="259055"/>
                    <a:pt x="0" y="262792"/>
                  </a:cubicBezTo>
                  <a:cubicBezTo>
                    <a:pt x="-10460" y="191247"/>
                    <a:pt x="-12338" y="127057"/>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独自Ａルール</a:t>
              </a:r>
            </a:p>
          </p:txBody>
        </p:sp>
        <p:sp>
          <p:nvSpPr>
            <p:cNvPr id="12" name="円柱 11">
              <a:extLst>
                <a:ext uri="{FF2B5EF4-FFF2-40B4-BE49-F238E27FC236}">
                  <a16:creationId xmlns:a16="http://schemas.microsoft.com/office/drawing/2014/main" id="{F9CE1EEA-782F-5078-81CB-FD4510F88E52}"/>
                </a:ext>
              </a:extLst>
            </p:cNvPr>
            <p:cNvSpPr/>
            <p:nvPr/>
          </p:nvSpPr>
          <p:spPr>
            <a:xfrm>
              <a:off x="1079659" y="5249857"/>
              <a:ext cx="1786429" cy="283992"/>
            </a:xfrm>
            <a:custGeom>
              <a:avLst/>
              <a:gdLst>
                <a:gd name="connsiteX0" fmla="*/ 0 w 1786429"/>
                <a:gd name="connsiteY0" fmla="*/ 35499 h 283992"/>
                <a:gd name="connsiteX1" fmla="*/ 893215 w 1786429"/>
                <a:gd name="connsiteY1" fmla="*/ 70998 h 283992"/>
                <a:gd name="connsiteX2" fmla="*/ 1786430 w 1786429"/>
                <a:gd name="connsiteY2" fmla="*/ 35499 h 283992"/>
                <a:gd name="connsiteX3" fmla="*/ 1786429 w 1786429"/>
                <a:gd name="connsiteY3" fmla="*/ 248493 h 283992"/>
                <a:gd name="connsiteX4" fmla="*/ 893214 w 1786429"/>
                <a:gd name="connsiteY4" fmla="*/ 283992 h 283992"/>
                <a:gd name="connsiteX5" fmla="*/ -1 w 1786429"/>
                <a:gd name="connsiteY5" fmla="*/ 248493 h 283992"/>
                <a:gd name="connsiteX6" fmla="*/ 0 w 1786429"/>
                <a:gd name="connsiteY6" fmla="*/ 35499 h 283992"/>
                <a:gd name="connsiteX0" fmla="*/ 0 w 1786429"/>
                <a:gd name="connsiteY0" fmla="*/ 35499 h 283992"/>
                <a:gd name="connsiteX1" fmla="*/ 893215 w 1786429"/>
                <a:gd name="connsiteY1" fmla="*/ 0 h 283992"/>
                <a:gd name="connsiteX2" fmla="*/ 1786430 w 1786429"/>
                <a:gd name="connsiteY2" fmla="*/ 35499 h 283992"/>
                <a:gd name="connsiteX3" fmla="*/ 893215 w 1786429"/>
                <a:gd name="connsiteY3" fmla="*/ 70998 h 283992"/>
                <a:gd name="connsiteX4" fmla="*/ 0 w 1786429"/>
                <a:gd name="connsiteY4" fmla="*/ 35499 h 283992"/>
                <a:gd name="connsiteX0" fmla="*/ 1786429 w 1786429"/>
                <a:gd name="connsiteY0" fmla="*/ 35499 h 283992"/>
                <a:gd name="connsiteX1" fmla="*/ 893214 w 1786429"/>
                <a:gd name="connsiteY1" fmla="*/ 70998 h 283992"/>
                <a:gd name="connsiteX2" fmla="*/ -1 w 1786429"/>
                <a:gd name="connsiteY2" fmla="*/ 35499 h 283992"/>
                <a:gd name="connsiteX3" fmla="*/ 893214 w 1786429"/>
                <a:gd name="connsiteY3" fmla="*/ 0 h 283992"/>
                <a:gd name="connsiteX4" fmla="*/ 1786429 w 1786429"/>
                <a:gd name="connsiteY4" fmla="*/ 35499 h 283992"/>
                <a:gd name="connsiteX5" fmla="*/ 1786429 w 1786429"/>
                <a:gd name="connsiteY5" fmla="*/ 248493 h 283992"/>
                <a:gd name="connsiteX6" fmla="*/ 893214 w 1786429"/>
                <a:gd name="connsiteY6" fmla="*/ 283992 h 283992"/>
                <a:gd name="connsiteX7" fmla="*/ -1 w 1786429"/>
                <a:gd name="connsiteY7" fmla="*/ 248493 h 283992"/>
                <a:gd name="connsiteX8" fmla="*/ 0 w 1786429"/>
                <a:gd name="connsiteY8" fmla="*/ 35499 h 2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429" h="283992" stroke="0" extrusionOk="0">
                  <a:moveTo>
                    <a:pt x="0" y="35499"/>
                  </a:moveTo>
                  <a:cubicBezTo>
                    <a:pt x="-38937" y="-926"/>
                    <a:pt x="318768" y="76970"/>
                    <a:pt x="893215" y="70998"/>
                  </a:cubicBezTo>
                  <a:cubicBezTo>
                    <a:pt x="1386659" y="66251"/>
                    <a:pt x="1787251" y="55348"/>
                    <a:pt x="1786430" y="35499"/>
                  </a:cubicBezTo>
                  <a:cubicBezTo>
                    <a:pt x="1787479" y="113539"/>
                    <a:pt x="1781295" y="177413"/>
                    <a:pt x="1786429" y="248493"/>
                  </a:cubicBezTo>
                  <a:cubicBezTo>
                    <a:pt x="1790836" y="248878"/>
                    <a:pt x="1454028" y="353723"/>
                    <a:pt x="893214" y="283992"/>
                  </a:cubicBezTo>
                  <a:cubicBezTo>
                    <a:pt x="395504" y="282541"/>
                    <a:pt x="-3854" y="267087"/>
                    <a:pt x="-1" y="248493"/>
                  </a:cubicBezTo>
                  <a:cubicBezTo>
                    <a:pt x="9569" y="177926"/>
                    <a:pt x="-9649" y="113436"/>
                    <a:pt x="0" y="35499"/>
                  </a:cubicBezTo>
                  <a:close/>
                </a:path>
                <a:path w="1786429" h="283992" fill="lighten" stroke="0" extrusionOk="0">
                  <a:moveTo>
                    <a:pt x="0" y="35499"/>
                  </a:moveTo>
                  <a:cubicBezTo>
                    <a:pt x="77090" y="-16621"/>
                    <a:pt x="430280" y="28115"/>
                    <a:pt x="893215" y="0"/>
                  </a:cubicBezTo>
                  <a:cubicBezTo>
                    <a:pt x="1388333" y="392"/>
                    <a:pt x="1782900" y="16862"/>
                    <a:pt x="1786430" y="35499"/>
                  </a:cubicBezTo>
                  <a:cubicBezTo>
                    <a:pt x="1782371" y="-40392"/>
                    <a:pt x="1385069" y="116428"/>
                    <a:pt x="893215" y="70998"/>
                  </a:cubicBezTo>
                  <a:cubicBezTo>
                    <a:pt x="402359" y="67688"/>
                    <a:pt x="-1612" y="57831"/>
                    <a:pt x="0" y="35499"/>
                  </a:cubicBezTo>
                  <a:close/>
                </a:path>
                <a:path w="1786429" h="283992" fill="none" extrusionOk="0">
                  <a:moveTo>
                    <a:pt x="1786429" y="35499"/>
                  </a:moveTo>
                  <a:cubicBezTo>
                    <a:pt x="1794886" y="43043"/>
                    <a:pt x="1454077" y="114281"/>
                    <a:pt x="893214" y="70998"/>
                  </a:cubicBezTo>
                  <a:cubicBezTo>
                    <a:pt x="401315" y="68954"/>
                    <a:pt x="-1313" y="55012"/>
                    <a:pt x="-1" y="35499"/>
                  </a:cubicBezTo>
                  <a:cubicBezTo>
                    <a:pt x="-91874" y="953"/>
                    <a:pt x="370310" y="-59045"/>
                    <a:pt x="893214" y="0"/>
                  </a:cubicBezTo>
                  <a:cubicBezTo>
                    <a:pt x="1383631" y="-2092"/>
                    <a:pt x="1785693" y="15200"/>
                    <a:pt x="1786429" y="35499"/>
                  </a:cubicBezTo>
                  <a:cubicBezTo>
                    <a:pt x="1794935" y="87981"/>
                    <a:pt x="1787613" y="194217"/>
                    <a:pt x="1786429" y="248493"/>
                  </a:cubicBezTo>
                  <a:cubicBezTo>
                    <a:pt x="1825215" y="280072"/>
                    <a:pt x="1420889" y="286412"/>
                    <a:pt x="893214" y="283992"/>
                  </a:cubicBezTo>
                  <a:cubicBezTo>
                    <a:pt x="396828" y="284115"/>
                    <a:pt x="-3007" y="264768"/>
                    <a:pt x="-1" y="248493"/>
                  </a:cubicBezTo>
                  <a:cubicBezTo>
                    <a:pt x="11793" y="176062"/>
                    <a:pt x="14782" y="104833"/>
                    <a:pt x="0" y="35499"/>
                  </a:cubicBezTo>
                </a:path>
                <a:path w="1786429" h="283992" fill="none" stroke="0" extrusionOk="0">
                  <a:moveTo>
                    <a:pt x="1786429" y="35499"/>
                  </a:moveTo>
                  <a:cubicBezTo>
                    <a:pt x="1772612" y="76636"/>
                    <a:pt x="1377036" y="62831"/>
                    <a:pt x="893214" y="70998"/>
                  </a:cubicBezTo>
                  <a:cubicBezTo>
                    <a:pt x="401299" y="69234"/>
                    <a:pt x="-3491" y="53825"/>
                    <a:pt x="-1" y="35499"/>
                  </a:cubicBezTo>
                  <a:cubicBezTo>
                    <a:pt x="-48961" y="70987"/>
                    <a:pt x="377989" y="79831"/>
                    <a:pt x="893214" y="0"/>
                  </a:cubicBezTo>
                  <a:cubicBezTo>
                    <a:pt x="1390352" y="-295"/>
                    <a:pt x="1787967" y="15706"/>
                    <a:pt x="1786429" y="35499"/>
                  </a:cubicBezTo>
                  <a:cubicBezTo>
                    <a:pt x="1794385" y="126345"/>
                    <a:pt x="1796838" y="148866"/>
                    <a:pt x="1786429" y="248493"/>
                  </a:cubicBezTo>
                  <a:cubicBezTo>
                    <a:pt x="1790263" y="256086"/>
                    <a:pt x="1362037" y="283502"/>
                    <a:pt x="893214" y="283992"/>
                  </a:cubicBezTo>
                  <a:cubicBezTo>
                    <a:pt x="399805" y="279243"/>
                    <a:pt x="797" y="264696"/>
                    <a:pt x="-1" y="248493"/>
                  </a:cubicBezTo>
                  <a:cubicBezTo>
                    <a:pt x="2983" y="173893"/>
                    <a:pt x="-8024" y="109022"/>
                    <a:pt x="0" y="35499"/>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独自Ａデータモデル</a:t>
              </a:r>
            </a:p>
          </p:txBody>
        </p:sp>
        <p:sp>
          <p:nvSpPr>
            <p:cNvPr id="13" name="正方形/長方形 12">
              <a:extLst>
                <a:ext uri="{FF2B5EF4-FFF2-40B4-BE49-F238E27FC236}">
                  <a16:creationId xmlns:a16="http://schemas.microsoft.com/office/drawing/2014/main" id="{26BEEB03-E4D1-C270-DD3C-4D44DAF3706F}"/>
                </a:ext>
              </a:extLst>
            </p:cNvPr>
            <p:cNvSpPr/>
            <p:nvPr/>
          </p:nvSpPr>
          <p:spPr>
            <a:xfrm>
              <a:off x="3802550" y="4828832"/>
              <a:ext cx="1883517" cy="262792"/>
            </a:xfrm>
            <a:custGeom>
              <a:avLst/>
              <a:gdLst>
                <a:gd name="connsiteX0" fmla="*/ 0 w 1883517"/>
                <a:gd name="connsiteY0" fmla="*/ 0 h 262792"/>
                <a:gd name="connsiteX1" fmla="*/ 508550 w 1883517"/>
                <a:gd name="connsiteY1" fmla="*/ 0 h 262792"/>
                <a:gd name="connsiteX2" fmla="*/ 960594 w 1883517"/>
                <a:gd name="connsiteY2" fmla="*/ 0 h 262792"/>
                <a:gd name="connsiteX3" fmla="*/ 1412638 w 1883517"/>
                <a:gd name="connsiteY3" fmla="*/ 0 h 262792"/>
                <a:gd name="connsiteX4" fmla="*/ 1883517 w 1883517"/>
                <a:gd name="connsiteY4" fmla="*/ 0 h 262792"/>
                <a:gd name="connsiteX5" fmla="*/ 1883517 w 1883517"/>
                <a:gd name="connsiteY5" fmla="*/ 262792 h 262792"/>
                <a:gd name="connsiteX6" fmla="*/ 1393803 w 1883517"/>
                <a:gd name="connsiteY6" fmla="*/ 262792 h 262792"/>
                <a:gd name="connsiteX7" fmla="*/ 941759 w 1883517"/>
                <a:gd name="connsiteY7" fmla="*/ 262792 h 262792"/>
                <a:gd name="connsiteX8" fmla="*/ 489714 w 1883517"/>
                <a:gd name="connsiteY8" fmla="*/ 262792 h 262792"/>
                <a:gd name="connsiteX9" fmla="*/ 0 w 1883517"/>
                <a:gd name="connsiteY9" fmla="*/ 262792 h 262792"/>
                <a:gd name="connsiteX10" fmla="*/ 0 w 1883517"/>
                <a:gd name="connsiteY10" fmla="*/ 0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83517" h="262792" fill="none" extrusionOk="0">
                  <a:moveTo>
                    <a:pt x="0" y="0"/>
                  </a:moveTo>
                  <a:cubicBezTo>
                    <a:pt x="146273" y="-37048"/>
                    <a:pt x="294477" y="1335"/>
                    <a:pt x="508550" y="0"/>
                  </a:cubicBezTo>
                  <a:cubicBezTo>
                    <a:pt x="722623" y="-1335"/>
                    <a:pt x="735363" y="42193"/>
                    <a:pt x="960594" y="0"/>
                  </a:cubicBezTo>
                  <a:cubicBezTo>
                    <a:pt x="1185825" y="-42193"/>
                    <a:pt x="1205489" y="32955"/>
                    <a:pt x="1412638" y="0"/>
                  </a:cubicBezTo>
                  <a:cubicBezTo>
                    <a:pt x="1619787" y="-32955"/>
                    <a:pt x="1786290" y="30224"/>
                    <a:pt x="1883517" y="0"/>
                  </a:cubicBezTo>
                  <a:cubicBezTo>
                    <a:pt x="1894534" y="82596"/>
                    <a:pt x="1862112" y="169792"/>
                    <a:pt x="1883517" y="262792"/>
                  </a:cubicBezTo>
                  <a:cubicBezTo>
                    <a:pt x="1703952" y="316653"/>
                    <a:pt x="1611671" y="257891"/>
                    <a:pt x="1393803" y="262792"/>
                  </a:cubicBezTo>
                  <a:cubicBezTo>
                    <a:pt x="1175935" y="267693"/>
                    <a:pt x="1116078" y="214901"/>
                    <a:pt x="941759" y="262792"/>
                  </a:cubicBezTo>
                  <a:cubicBezTo>
                    <a:pt x="767440" y="310683"/>
                    <a:pt x="711699" y="262330"/>
                    <a:pt x="489714" y="262792"/>
                  </a:cubicBezTo>
                  <a:cubicBezTo>
                    <a:pt x="267730" y="263254"/>
                    <a:pt x="189504" y="255907"/>
                    <a:pt x="0" y="262792"/>
                  </a:cubicBezTo>
                  <a:cubicBezTo>
                    <a:pt x="-14501" y="155375"/>
                    <a:pt x="1151" y="67846"/>
                    <a:pt x="0" y="0"/>
                  </a:cubicBezTo>
                  <a:close/>
                </a:path>
                <a:path w="1883517" h="262792" stroke="0" extrusionOk="0">
                  <a:moveTo>
                    <a:pt x="0" y="0"/>
                  </a:moveTo>
                  <a:cubicBezTo>
                    <a:pt x="176264" y="-39526"/>
                    <a:pt x="256681" y="24347"/>
                    <a:pt x="433209" y="0"/>
                  </a:cubicBezTo>
                  <a:cubicBezTo>
                    <a:pt x="609737" y="-24347"/>
                    <a:pt x="763534" y="15785"/>
                    <a:pt x="847583" y="0"/>
                  </a:cubicBezTo>
                  <a:cubicBezTo>
                    <a:pt x="931632" y="-15785"/>
                    <a:pt x="1112745" y="42392"/>
                    <a:pt x="1299627" y="0"/>
                  </a:cubicBezTo>
                  <a:cubicBezTo>
                    <a:pt x="1486509" y="-42392"/>
                    <a:pt x="1738208" y="35745"/>
                    <a:pt x="1883517" y="0"/>
                  </a:cubicBezTo>
                  <a:cubicBezTo>
                    <a:pt x="1895123" y="120755"/>
                    <a:pt x="1876941" y="154723"/>
                    <a:pt x="1883517" y="262792"/>
                  </a:cubicBezTo>
                  <a:cubicBezTo>
                    <a:pt x="1660831" y="269133"/>
                    <a:pt x="1506712" y="223453"/>
                    <a:pt x="1393803" y="262792"/>
                  </a:cubicBezTo>
                  <a:cubicBezTo>
                    <a:pt x="1280894" y="302131"/>
                    <a:pt x="1091052" y="235468"/>
                    <a:pt x="979429" y="262792"/>
                  </a:cubicBezTo>
                  <a:cubicBezTo>
                    <a:pt x="867806" y="290116"/>
                    <a:pt x="697987" y="238863"/>
                    <a:pt x="508550" y="262792"/>
                  </a:cubicBezTo>
                  <a:cubicBezTo>
                    <a:pt x="319113" y="286721"/>
                    <a:pt x="161187" y="226032"/>
                    <a:pt x="0" y="262792"/>
                  </a:cubicBezTo>
                  <a:cubicBezTo>
                    <a:pt x="-5929" y="197192"/>
                    <a:pt x="26989" y="119494"/>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a:t>
              </a:r>
              <a:r>
                <a:rPr kumimoji="1" lang="en-US" altLang="ja-JP" sz="1300" b="1" i="0" u="none" strike="noStrike" kern="1200" cap="none" spc="0" normalizeH="0" baseline="0" noProof="0">
                  <a:ln>
                    <a:noFill/>
                  </a:ln>
                  <a:solidFill>
                    <a:prstClr val="black"/>
                  </a:solidFill>
                  <a:effectLst/>
                  <a:uLnTx/>
                  <a:uFillTx/>
                  <a:latin typeface="+mn-ea"/>
                  <a:cs typeface="+mn-cs"/>
                </a:rPr>
                <a:t>B</a:t>
              </a:r>
              <a:r>
                <a:rPr kumimoji="1" lang="ja-JP" altLang="en-US" sz="1300" b="1" i="0" u="none" strike="noStrike" kern="1200" cap="none" spc="0" normalizeH="0" baseline="0" noProof="0">
                  <a:ln>
                    <a:noFill/>
                  </a:ln>
                  <a:solidFill>
                    <a:prstClr val="black"/>
                  </a:solidFill>
                  <a:effectLst/>
                  <a:uLnTx/>
                  <a:uFillTx/>
                  <a:latin typeface="+mn-ea"/>
                  <a:cs typeface="+mn-cs"/>
                </a:rPr>
                <a:t>ルール</a:t>
              </a:r>
            </a:p>
          </p:txBody>
        </p:sp>
        <p:sp>
          <p:nvSpPr>
            <p:cNvPr id="59" name="円柱 58">
              <a:extLst>
                <a:ext uri="{FF2B5EF4-FFF2-40B4-BE49-F238E27FC236}">
                  <a16:creationId xmlns:a16="http://schemas.microsoft.com/office/drawing/2014/main" id="{29AA337A-07FA-D9BE-268A-03B4145D397B}"/>
                </a:ext>
              </a:extLst>
            </p:cNvPr>
            <p:cNvSpPr/>
            <p:nvPr/>
          </p:nvSpPr>
          <p:spPr>
            <a:xfrm>
              <a:off x="3845263" y="5287591"/>
              <a:ext cx="1783035" cy="262792"/>
            </a:xfrm>
            <a:custGeom>
              <a:avLst/>
              <a:gdLst>
                <a:gd name="connsiteX0" fmla="*/ 0 w 1783035"/>
                <a:gd name="connsiteY0" fmla="*/ 32849 h 262792"/>
                <a:gd name="connsiteX1" fmla="*/ 891518 w 1783035"/>
                <a:gd name="connsiteY1" fmla="*/ 65698 h 262792"/>
                <a:gd name="connsiteX2" fmla="*/ 1783036 w 1783035"/>
                <a:gd name="connsiteY2" fmla="*/ 32849 h 262792"/>
                <a:gd name="connsiteX3" fmla="*/ 1783035 w 1783035"/>
                <a:gd name="connsiteY3" fmla="*/ 229943 h 262792"/>
                <a:gd name="connsiteX4" fmla="*/ 891517 w 1783035"/>
                <a:gd name="connsiteY4" fmla="*/ 262792 h 262792"/>
                <a:gd name="connsiteX5" fmla="*/ -1 w 1783035"/>
                <a:gd name="connsiteY5" fmla="*/ 229943 h 262792"/>
                <a:gd name="connsiteX6" fmla="*/ 0 w 1783035"/>
                <a:gd name="connsiteY6" fmla="*/ 32849 h 262792"/>
                <a:gd name="connsiteX0" fmla="*/ 0 w 1783035"/>
                <a:gd name="connsiteY0" fmla="*/ 32849 h 262792"/>
                <a:gd name="connsiteX1" fmla="*/ 891518 w 1783035"/>
                <a:gd name="connsiteY1" fmla="*/ 0 h 262792"/>
                <a:gd name="connsiteX2" fmla="*/ 1783036 w 1783035"/>
                <a:gd name="connsiteY2" fmla="*/ 32849 h 262792"/>
                <a:gd name="connsiteX3" fmla="*/ 891518 w 1783035"/>
                <a:gd name="connsiteY3" fmla="*/ 65698 h 262792"/>
                <a:gd name="connsiteX4" fmla="*/ 0 w 1783035"/>
                <a:gd name="connsiteY4" fmla="*/ 32849 h 262792"/>
                <a:gd name="connsiteX0" fmla="*/ 1783035 w 1783035"/>
                <a:gd name="connsiteY0" fmla="*/ 32849 h 262792"/>
                <a:gd name="connsiteX1" fmla="*/ 891517 w 1783035"/>
                <a:gd name="connsiteY1" fmla="*/ 65698 h 262792"/>
                <a:gd name="connsiteX2" fmla="*/ -1 w 1783035"/>
                <a:gd name="connsiteY2" fmla="*/ 32849 h 262792"/>
                <a:gd name="connsiteX3" fmla="*/ 891517 w 1783035"/>
                <a:gd name="connsiteY3" fmla="*/ 0 h 262792"/>
                <a:gd name="connsiteX4" fmla="*/ 1783035 w 1783035"/>
                <a:gd name="connsiteY4" fmla="*/ 32849 h 262792"/>
                <a:gd name="connsiteX5" fmla="*/ 1783035 w 1783035"/>
                <a:gd name="connsiteY5" fmla="*/ 229943 h 262792"/>
                <a:gd name="connsiteX6" fmla="*/ 891517 w 1783035"/>
                <a:gd name="connsiteY6" fmla="*/ 262792 h 262792"/>
                <a:gd name="connsiteX7" fmla="*/ -1 w 1783035"/>
                <a:gd name="connsiteY7" fmla="*/ 229943 h 262792"/>
                <a:gd name="connsiteX8" fmla="*/ 0 w 1783035"/>
                <a:gd name="connsiteY8" fmla="*/ 32849 h 262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3035" h="262792" stroke="0" extrusionOk="0">
                  <a:moveTo>
                    <a:pt x="0" y="32849"/>
                  </a:moveTo>
                  <a:cubicBezTo>
                    <a:pt x="-62620" y="-39120"/>
                    <a:pt x="315849" y="71829"/>
                    <a:pt x="891518" y="65698"/>
                  </a:cubicBezTo>
                  <a:cubicBezTo>
                    <a:pt x="1384005" y="61660"/>
                    <a:pt x="1787225" y="52231"/>
                    <a:pt x="1783036" y="32849"/>
                  </a:cubicBezTo>
                  <a:cubicBezTo>
                    <a:pt x="1784764" y="110143"/>
                    <a:pt x="1767765" y="164002"/>
                    <a:pt x="1783035" y="229943"/>
                  </a:cubicBezTo>
                  <a:cubicBezTo>
                    <a:pt x="1800285" y="172850"/>
                    <a:pt x="1407264" y="286938"/>
                    <a:pt x="891517" y="262792"/>
                  </a:cubicBezTo>
                  <a:cubicBezTo>
                    <a:pt x="398694" y="262644"/>
                    <a:pt x="-725" y="247895"/>
                    <a:pt x="-1" y="229943"/>
                  </a:cubicBezTo>
                  <a:cubicBezTo>
                    <a:pt x="3532" y="164404"/>
                    <a:pt x="-13785" y="108460"/>
                    <a:pt x="0" y="32849"/>
                  </a:cubicBezTo>
                  <a:close/>
                </a:path>
                <a:path w="1783035" h="262792" fill="lighten" stroke="0" extrusionOk="0">
                  <a:moveTo>
                    <a:pt x="0" y="32849"/>
                  </a:moveTo>
                  <a:cubicBezTo>
                    <a:pt x="101650" y="-28165"/>
                    <a:pt x="473747" y="69053"/>
                    <a:pt x="891518" y="0"/>
                  </a:cubicBezTo>
                  <a:cubicBezTo>
                    <a:pt x="1388236" y="941"/>
                    <a:pt x="1779573" y="15658"/>
                    <a:pt x="1783036" y="32849"/>
                  </a:cubicBezTo>
                  <a:cubicBezTo>
                    <a:pt x="1780808" y="-1433"/>
                    <a:pt x="1383015" y="93013"/>
                    <a:pt x="891518" y="65698"/>
                  </a:cubicBezTo>
                  <a:cubicBezTo>
                    <a:pt x="401772" y="62155"/>
                    <a:pt x="-286" y="51475"/>
                    <a:pt x="0" y="32849"/>
                  </a:cubicBezTo>
                  <a:close/>
                </a:path>
                <a:path w="1783035" h="262792" fill="none" extrusionOk="0">
                  <a:moveTo>
                    <a:pt x="1783035" y="32849"/>
                  </a:moveTo>
                  <a:cubicBezTo>
                    <a:pt x="1846382" y="-39358"/>
                    <a:pt x="1484625" y="130241"/>
                    <a:pt x="891517" y="65698"/>
                  </a:cubicBezTo>
                  <a:cubicBezTo>
                    <a:pt x="401027" y="62970"/>
                    <a:pt x="-721" y="50940"/>
                    <a:pt x="-1" y="32849"/>
                  </a:cubicBezTo>
                  <a:cubicBezTo>
                    <a:pt x="-57084" y="5424"/>
                    <a:pt x="369964" y="-58218"/>
                    <a:pt x="891517" y="0"/>
                  </a:cubicBezTo>
                  <a:cubicBezTo>
                    <a:pt x="1380651" y="-2342"/>
                    <a:pt x="1782168" y="13891"/>
                    <a:pt x="1783035" y="32849"/>
                  </a:cubicBezTo>
                  <a:cubicBezTo>
                    <a:pt x="1790927" y="74641"/>
                    <a:pt x="1780503" y="141671"/>
                    <a:pt x="1783035" y="229943"/>
                  </a:cubicBezTo>
                  <a:cubicBezTo>
                    <a:pt x="1889495" y="280949"/>
                    <a:pt x="1462280" y="268313"/>
                    <a:pt x="891517" y="262792"/>
                  </a:cubicBezTo>
                  <a:cubicBezTo>
                    <a:pt x="396693" y="262890"/>
                    <a:pt x="-635" y="247383"/>
                    <a:pt x="-1" y="229943"/>
                  </a:cubicBezTo>
                  <a:cubicBezTo>
                    <a:pt x="3801" y="163783"/>
                    <a:pt x="6433" y="97823"/>
                    <a:pt x="0" y="32849"/>
                  </a:cubicBezTo>
                </a:path>
                <a:path w="1783035" h="262792" fill="none" stroke="0" extrusionOk="0">
                  <a:moveTo>
                    <a:pt x="1783035" y="32849"/>
                  </a:moveTo>
                  <a:cubicBezTo>
                    <a:pt x="1760744" y="85726"/>
                    <a:pt x="1316344" y="7553"/>
                    <a:pt x="891517" y="65698"/>
                  </a:cubicBezTo>
                  <a:cubicBezTo>
                    <a:pt x="401111" y="63211"/>
                    <a:pt x="-1658" y="50383"/>
                    <a:pt x="-1" y="32849"/>
                  </a:cubicBezTo>
                  <a:cubicBezTo>
                    <a:pt x="-12235" y="28474"/>
                    <a:pt x="370775" y="103344"/>
                    <a:pt x="891517" y="0"/>
                  </a:cubicBezTo>
                  <a:cubicBezTo>
                    <a:pt x="1384964" y="-83"/>
                    <a:pt x="1785914" y="14358"/>
                    <a:pt x="1783035" y="32849"/>
                  </a:cubicBezTo>
                  <a:cubicBezTo>
                    <a:pt x="1784613" y="82411"/>
                    <a:pt x="1761258" y="185747"/>
                    <a:pt x="1783035" y="229943"/>
                  </a:cubicBezTo>
                  <a:cubicBezTo>
                    <a:pt x="1796854" y="204790"/>
                    <a:pt x="1309863" y="261312"/>
                    <a:pt x="891517" y="262792"/>
                  </a:cubicBezTo>
                  <a:cubicBezTo>
                    <a:pt x="399063" y="258906"/>
                    <a:pt x="1115" y="243324"/>
                    <a:pt x="-1" y="229943"/>
                  </a:cubicBezTo>
                  <a:cubicBezTo>
                    <a:pt x="2991" y="160632"/>
                    <a:pt x="-17623" y="104092"/>
                    <a:pt x="0" y="32849"/>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300" b="1" i="0" u="none" strike="noStrike" kern="1200" cap="none" spc="0" normalizeH="0" baseline="0" noProof="0">
                  <a:ln>
                    <a:noFill/>
                  </a:ln>
                  <a:solidFill>
                    <a:prstClr val="black"/>
                  </a:solidFill>
                  <a:effectLst/>
                  <a:uLnTx/>
                  <a:uFillTx/>
                  <a:latin typeface="+mn-ea"/>
                  <a:cs typeface="+mn-cs"/>
                </a:rPr>
                <a:t>独自</a:t>
              </a:r>
              <a:r>
                <a:rPr kumimoji="1" lang="en-US" altLang="ja-JP" sz="1300" b="1" i="0" u="none" strike="noStrike" kern="1200" cap="none" spc="0" normalizeH="0" baseline="0" noProof="0">
                  <a:ln>
                    <a:noFill/>
                  </a:ln>
                  <a:solidFill>
                    <a:prstClr val="black"/>
                  </a:solidFill>
                  <a:effectLst/>
                  <a:uLnTx/>
                  <a:uFillTx/>
                  <a:latin typeface="+mn-ea"/>
                  <a:cs typeface="+mn-cs"/>
                </a:rPr>
                <a:t>B</a:t>
              </a:r>
              <a:r>
                <a:rPr kumimoji="1" lang="ja-JP" altLang="en-US" sz="1300" b="1" i="0" u="none" strike="noStrike" kern="1200" cap="none" spc="0" normalizeH="0" baseline="0" noProof="0">
                  <a:ln>
                    <a:noFill/>
                  </a:ln>
                  <a:solidFill>
                    <a:prstClr val="black"/>
                  </a:solidFill>
                  <a:effectLst/>
                  <a:uLnTx/>
                  <a:uFillTx/>
                  <a:latin typeface="+mn-ea"/>
                  <a:cs typeface="+mn-cs"/>
                </a:rPr>
                <a:t>データモデル</a:t>
              </a:r>
            </a:p>
          </p:txBody>
        </p:sp>
      </p:grpSp>
      <p:sp>
        <p:nvSpPr>
          <p:cNvPr id="68" name="正方形/長方形 67">
            <a:extLst>
              <a:ext uri="{FF2B5EF4-FFF2-40B4-BE49-F238E27FC236}">
                <a16:creationId xmlns:a16="http://schemas.microsoft.com/office/drawing/2014/main" id="{0E5133AB-1483-3A87-D48A-CEC2B6E5696A}"/>
              </a:ext>
            </a:extLst>
          </p:cNvPr>
          <p:cNvSpPr/>
          <p:nvPr/>
        </p:nvSpPr>
        <p:spPr>
          <a:xfrm>
            <a:off x="6579483" y="4802940"/>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79" name="正方形/長方形 78">
            <a:extLst>
              <a:ext uri="{FF2B5EF4-FFF2-40B4-BE49-F238E27FC236}">
                <a16:creationId xmlns:a16="http://schemas.microsoft.com/office/drawing/2014/main" id="{5BFB3374-5AE0-D2C6-6B64-D1F16CC63399}"/>
              </a:ext>
            </a:extLst>
          </p:cNvPr>
          <p:cNvSpPr/>
          <p:nvPr/>
        </p:nvSpPr>
        <p:spPr>
          <a:xfrm>
            <a:off x="7666654" y="4802940"/>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80" name="正方形/長方形 79">
            <a:extLst>
              <a:ext uri="{FF2B5EF4-FFF2-40B4-BE49-F238E27FC236}">
                <a16:creationId xmlns:a16="http://schemas.microsoft.com/office/drawing/2014/main" id="{096BC096-5023-58D5-1186-F1E74CFD3E01}"/>
              </a:ext>
            </a:extLst>
          </p:cNvPr>
          <p:cNvSpPr/>
          <p:nvPr/>
        </p:nvSpPr>
        <p:spPr>
          <a:xfrm>
            <a:off x="9314240" y="4795223"/>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91" name="円柱 90">
            <a:extLst>
              <a:ext uri="{FF2B5EF4-FFF2-40B4-BE49-F238E27FC236}">
                <a16:creationId xmlns:a16="http://schemas.microsoft.com/office/drawing/2014/main" id="{B3177B25-8DC5-B199-EB1B-A47B716AFE82}"/>
              </a:ext>
            </a:extLst>
          </p:cNvPr>
          <p:cNvSpPr/>
          <p:nvPr/>
        </p:nvSpPr>
        <p:spPr>
          <a:xfrm>
            <a:off x="9314240" y="5205239"/>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92" name="正方形/長方形 91">
            <a:extLst>
              <a:ext uri="{FF2B5EF4-FFF2-40B4-BE49-F238E27FC236}">
                <a16:creationId xmlns:a16="http://schemas.microsoft.com/office/drawing/2014/main" id="{00B6EA8D-33CA-E44E-CA37-E2036A7D496A}"/>
              </a:ext>
            </a:extLst>
          </p:cNvPr>
          <p:cNvSpPr/>
          <p:nvPr/>
        </p:nvSpPr>
        <p:spPr>
          <a:xfrm>
            <a:off x="10401411" y="4795223"/>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105" name="円柱 104">
            <a:extLst>
              <a:ext uri="{FF2B5EF4-FFF2-40B4-BE49-F238E27FC236}">
                <a16:creationId xmlns:a16="http://schemas.microsoft.com/office/drawing/2014/main" id="{99BF1B7E-D7B0-491B-F73B-326B2401999F}"/>
              </a:ext>
            </a:extLst>
          </p:cNvPr>
          <p:cNvSpPr/>
          <p:nvPr/>
        </p:nvSpPr>
        <p:spPr>
          <a:xfrm>
            <a:off x="10411035" y="5217479"/>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06" name="正方形/長方形 105">
            <a:extLst>
              <a:ext uri="{FF2B5EF4-FFF2-40B4-BE49-F238E27FC236}">
                <a16:creationId xmlns:a16="http://schemas.microsoft.com/office/drawing/2014/main" id="{F02DC255-A6BE-8C76-B0E7-85293A851ED4}"/>
              </a:ext>
            </a:extLst>
          </p:cNvPr>
          <p:cNvSpPr/>
          <p:nvPr/>
        </p:nvSpPr>
        <p:spPr>
          <a:xfrm>
            <a:off x="6428145" y="4744205"/>
            <a:ext cx="2505643" cy="98905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7" name="正方形/長方形 106">
            <a:extLst>
              <a:ext uri="{FF2B5EF4-FFF2-40B4-BE49-F238E27FC236}">
                <a16:creationId xmlns:a16="http://schemas.microsoft.com/office/drawing/2014/main" id="{2136559E-AACD-9C36-6B76-B3EF2565E201}"/>
              </a:ext>
            </a:extLst>
          </p:cNvPr>
          <p:cNvSpPr/>
          <p:nvPr/>
        </p:nvSpPr>
        <p:spPr>
          <a:xfrm>
            <a:off x="9148589" y="4749456"/>
            <a:ext cx="2505643" cy="98179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8" name="正方形/長方形 107">
            <a:extLst>
              <a:ext uri="{FF2B5EF4-FFF2-40B4-BE49-F238E27FC236}">
                <a16:creationId xmlns:a16="http://schemas.microsoft.com/office/drawing/2014/main" id="{8C4FA02F-57A5-4485-FE88-25B499C988A0}"/>
              </a:ext>
            </a:extLst>
          </p:cNvPr>
          <p:cNvSpPr/>
          <p:nvPr/>
        </p:nvSpPr>
        <p:spPr>
          <a:xfrm>
            <a:off x="6428145" y="4501101"/>
            <a:ext cx="1043875" cy="247785"/>
          </a:xfrm>
          <a:prstGeom prst="rect">
            <a:avLst/>
          </a:prstGeom>
          <a:solidFill>
            <a:schemeClr val="accent3">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sp>
        <p:nvSpPr>
          <p:cNvPr id="109" name="円柱 108">
            <a:extLst>
              <a:ext uri="{FF2B5EF4-FFF2-40B4-BE49-F238E27FC236}">
                <a16:creationId xmlns:a16="http://schemas.microsoft.com/office/drawing/2014/main" id="{9080F766-08C4-5F80-C435-1FE195F7484A}"/>
              </a:ext>
            </a:extLst>
          </p:cNvPr>
          <p:cNvSpPr/>
          <p:nvPr/>
        </p:nvSpPr>
        <p:spPr>
          <a:xfrm>
            <a:off x="6579483" y="5213834"/>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10" name="円柱 109">
            <a:extLst>
              <a:ext uri="{FF2B5EF4-FFF2-40B4-BE49-F238E27FC236}">
                <a16:creationId xmlns:a16="http://schemas.microsoft.com/office/drawing/2014/main" id="{639AE0CC-524A-7ED7-3148-F08B35EA9AD3}"/>
              </a:ext>
            </a:extLst>
          </p:cNvPr>
          <p:cNvSpPr/>
          <p:nvPr/>
        </p:nvSpPr>
        <p:spPr>
          <a:xfrm>
            <a:off x="7676278" y="5226074"/>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111" name="正方形/長方形 110">
            <a:extLst>
              <a:ext uri="{FF2B5EF4-FFF2-40B4-BE49-F238E27FC236}">
                <a16:creationId xmlns:a16="http://schemas.microsoft.com/office/drawing/2014/main" id="{F898101F-D49A-0BBC-9944-4FCEDEA06ACF}"/>
              </a:ext>
            </a:extLst>
          </p:cNvPr>
          <p:cNvSpPr/>
          <p:nvPr/>
        </p:nvSpPr>
        <p:spPr>
          <a:xfrm>
            <a:off x="10610357" y="4493383"/>
            <a:ext cx="1043875" cy="247785"/>
          </a:xfrm>
          <a:prstGeom prst="rect">
            <a:avLst/>
          </a:prstGeom>
          <a:solidFill>
            <a:schemeClr val="accent4">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B</a:t>
            </a:r>
            <a:r>
              <a:rPr kumimoji="1" lang="ja-JP" altLang="en-US" sz="1400">
                <a:solidFill>
                  <a:schemeClr val="tx1"/>
                </a:solidFill>
                <a:latin typeface="+mn-ea"/>
              </a:rPr>
              <a:t>システム</a:t>
            </a:r>
          </a:p>
        </p:txBody>
      </p:sp>
      <p:cxnSp>
        <p:nvCxnSpPr>
          <p:cNvPr id="112" name="直線矢印コネクタ 111">
            <a:extLst>
              <a:ext uri="{FF2B5EF4-FFF2-40B4-BE49-F238E27FC236}">
                <a16:creationId xmlns:a16="http://schemas.microsoft.com/office/drawing/2014/main" id="{23A07FA8-FD2E-715D-D7F1-57E9A2B0E506}"/>
              </a:ext>
            </a:extLst>
          </p:cNvPr>
          <p:cNvCxnSpPr>
            <a:cxnSpLocks/>
          </p:cNvCxnSpPr>
          <p:nvPr/>
        </p:nvCxnSpPr>
        <p:spPr>
          <a:xfrm>
            <a:off x="7469514" y="4361008"/>
            <a:ext cx="167234" cy="41763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BF5D5210-1097-B89D-09F0-1AFD38F4CC77}"/>
              </a:ext>
            </a:extLst>
          </p:cNvPr>
          <p:cNvCxnSpPr>
            <a:cxnSpLocks/>
          </p:cNvCxnSpPr>
          <p:nvPr/>
        </p:nvCxnSpPr>
        <p:spPr>
          <a:xfrm>
            <a:off x="7469514" y="4379762"/>
            <a:ext cx="2366663" cy="34237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4" name="Picture 2">
            <a:extLst>
              <a:ext uri="{FF2B5EF4-FFF2-40B4-BE49-F238E27FC236}">
                <a16:creationId xmlns:a16="http://schemas.microsoft.com/office/drawing/2014/main" id="{CA5A92ED-890E-5EF5-EAFA-3096FAD323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4650" y="3408736"/>
            <a:ext cx="1038276" cy="1038276"/>
          </a:xfrm>
          <a:prstGeom prst="rect">
            <a:avLst/>
          </a:prstGeom>
          <a:noFill/>
          <a:extLst>
            <a:ext uri="{909E8E84-426E-40DD-AFC4-6F175D3DCCD1}">
              <a14:hiddenFill xmlns:a14="http://schemas.microsoft.com/office/drawing/2010/main">
                <a:solidFill>
                  <a:srgbClr val="FFFFFF"/>
                </a:solidFill>
              </a14:hiddenFill>
            </a:ext>
          </a:extLst>
        </p:spPr>
      </p:pic>
      <p:grpSp>
        <p:nvGrpSpPr>
          <p:cNvPr id="115" name="グループ化 114">
            <a:extLst>
              <a:ext uri="{FF2B5EF4-FFF2-40B4-BE49-F238E27FC236}">
                <a16:creationId xmlns:a16="http://schemas.microsoft.com/office/drawing/2014/main" id="{88A017D7-FAB6-3B31-96F7-EE317AC24FB3}"/>
              </a:ext>
            </a:extLst>
          </p:cNvPr>
          <p:cNvGrpSpPr/>
          <p:nvPr/>
        </p:nvGrpSpPr>
        <p:grpSpPr>
          <a:xfrm>
            <a:off x="6412264" y="3358847"/>
            <a:ext cx="1962064" cy="1009878"/>
            <a:chOff x="6538171" y="3000003"/>
            <a:chExt cx="1962064" cy="1009878"/>
          </a:xfrm>
        </p:grpSpPr>
        <p:sp>
          <p:nvSpPr>
            <p:cNvPr id="116" name="正方形/長方形 115">
              <a:extLst>
                <a:ext uri="{FF2B5EF4-FFF2-40B4-BE49-F238E27FC236}">
                  <a16:creationId xmlns:a16="http://schemas.microsoft.com/office/drawing/2014/main" id="{5FD9C0EE-3CAE-DCD8-87FA-E338DC6B1AD1}"/>
                </a:ext>
              </a:extLst>
            </p:cNvPr>
            <p:cNvSpPr/>
            <p:nvPr/>
          </p:nvSpPr>
          <p:spPr>
            <a:xfrm>
              <a:off x="6692528" y="3041270"/>
              <a:ext cx="1043876" cy="37885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a:t>
              </a:r>
            </a:p>
          </p:txBody>
        </p:sp>
        <p:sp>
          <p:nvSpPr>
            <p:cNvPr id="117" name="円柱 116">
              <a:extLst>
                <a:ext uri="{FF2B5EF4-FFF2-40B4-BE49-F238E27FC236}">
                  <a16:creationId xmlns:a16="http://schemas.microsoft.com/office/drawing/2014/main" id="{CD4A4627-A09C-5EBC-1023-9D6EDD665D1D}"/>
                </a:ext>
              </a:extLst>
            </p:cNvPr>
            <p:cNvSpPr/>
            <p:nvPr/>
          </p:nvSpPr>
          <p:spPr>
            <a:xfrm>
              <a:off x="6692528" y="3483911"/>
              <a:ext cx="1043875" cy="474592"/>
            </a:xfrm>
            <a:prstGeom prst="can">
              <a:avLst>
                <a:gd name="adj" fmla="val 18606"/>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データ項目</a:t>
              </a:r>
            </a:p>
          </p:txBody>
        </p:sp>
        <p:sp>
          <p:nvSpPr>
            <p:cNvPr id="118" name="正方形/長方形 117">
              <a:extLst>
                <a:ext uri="{FF2B5EF4-FFF2-40B4-BE49-F238E27FC236}">
                  <a16:creationId xmlns:a16="http://schemas.microsoft.com/office/drawing/2014/main" id="{EE0ED315-5D29-500A-EADA-D8884062DCFE}"/>
                </a:ext>
              </a:extLst>
            </p:cNvPr>
            <p:cNvSpPr/>
            <p:nvPr/>
          </p:nvSpPr>
          <p:spPr>
            <a:xfrm>
              <a:off x="6538171" y="3000004"/>
              <a:ext cx="1962064" cy="10098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9" name="正方形/長方形 118">
              <a:extLst>
                <a:ext uri="{FF2B5EF4-FFF2-40B4-BE49-F238E27FC236}">
                  <a16:creationId xmlns:a16="http://schemas.microsoft.com/office/drawing/2014/main" id="{D663BD75-5864-A7D2-A44E-59755D37CF55}"/>
                </a:ext>
              </a:extLst>
            </p:cNvPr>
            <p:cNvSpPr/>
            <p:nvPr/>
          </p:nvSpPr>
          <p:spPr>
            <a:xfrm>
              <a:off x="7938328" y="3000003"/>
              <a:ext cx="559369" cy="247785"/>
            </a:xfrm>
            <a:prstGeom prst="rect">
              <a:avLst/>
            </a:prstGeom>
            <a:solidFill>
              <a:schemeClr val="bg1"/>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rgbClr val="FF0000"/>
                  </a:solidFill>
                  <a:latin typeface="+mn-ea"/>
                </a:rPr>
                <a:t>GIF</a:t>
              </a:r>
              <a:endParaRPr kumimoji="1" lang="ja-JP" altLang="en-US" sz="1400" b="1">
                <a:solidFill>
                  <a:srgbClr val="FF0000"/>
                </a:solidFill>
                <a:latin typeface="+mn-ea"/>
              </a:endParaRPr>
            </a:p>
          </p:txBody>
        </p:sp>
      </p:grpSp>
      <p:sp>
        <p:nvSpPr>
          <p:cNvPr id="120" name="正方形/長方形 119">
            <a:extLst>
              <a:ext uri="{FF2B5EF4-FFF2-40B4-BE49-F238E27FC236}">
                <a16:creationId xmlns:a16="http://schemas.microsoft.com/office/drawing/2014/main" id="{341AF5BD-4D83-4229-D3CA-0609694832E1}"/>
              </a:ext>
            </a:extLst>
          </p:cNvPr>
          <p:cNvSpPr/>
          <p:nvPr/>
        </p:nvSpPr>
        <p:spPr>
          <a:xfrm>
            <a:off x="638544" y="4745965"/>
            <a:ext cx="2505643" cy="98573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1" name="正方形/長方形 120">
            <a:extLst>
              <a:ext uri="{FF2B5EF4-FFF2-40B4-BE49-F238E27FC236}">
                <a16:creationId xmlns:a16="http://schemas.microsoft.com/office/drawing/2014/main" id="{3AF713F2-4404-9FD0-BC82-E619C274CB46}"/>
              </a:ext>
            </a:extLst>
          </p:cNvPr>
          <p:cNvSpPr/>
          <p:nvPr/>
        </p:nvSpPr>
        <p:spPr>
          <a:xfrm>
            <a:off x="3358988" y="4751464"/>
            <a:ext cx="2505643" cy="98179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2" name="正方形/長方形 121">
            <a:extLst>
              <a:ext uri="{FF2B5EF4-FFF2-40B4-BE49-F238E27FC236}">
                <a16:creationId xmlns:a16="http://schemas.microsoft.com/office/drawing/2014/main" id="{ABB24CB6-24D8-2A85-E3F7-B70683D2A060}"/>
              </a:ext>
            </a:extLst>
          </p:cNvPr>
          <p:cNvSpPr/>
          <p:nvPr/>
        </p:nvSpPr>
        <p:spPr>
          <a:xfrm>
            <a:off x="641313" y="4498180"/>
            <a:ext cx="1043875" cy="247785"/>
          </a:xfrm>
          <a:prstGeom prst="rect">
            <a:avLst/>
          </a:prstGeom>
          <a:solidFill>
            <a:schemeClr val="accent3">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sp>
        <p:nvSpPr>
          <p:cNvPr id="123" name="正方形/長方形 122">
            <a:extLst>
              <a:ext uri="{FF2B5EF4-FFF2-40B4-BE49-F238E27FC236}">
                <a16:creationId xmlns:a16="http://schemas.microsoft.com/office/drawing/2014/main" id="{A3B2C39F-2419-99D5-E92D-B50044ED102D}"/>
              </a:ext>
            </a:extLst>
          </p:cNvPr>
          <p:cNvSpPr/>
          <p:nvPr/>
        </p:nvSpPr>
        <p:spPr>
          <a:xfrm>
            <a:off x="4820756" y="4509454"/>
            <a:ext cx="1043875" cy="247785"/>
          </a:xfrm>
          <a:prstGeom prst="rect">
            <a:avLst/>
          </a:prstGeom>
          <a:solidFill>
            <a:schemeClr val="accent4">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B</a:t>
            </a:r>
            <a:r>
              <a:rPr kumimoji="1" lang="ja-JP" altLang="en-US" sz="1400">
                <a:solidFill>
                  <a:schemeClr val="tx1"/>
                </a:solidFill>
                <a:latin typeface="+mn-ea"/>
              </a:rPr>
              <a:t>システム</a:t>
            </a:r>
          </a:p>
        </p:txBody>
      </p:sp>
      <p:grpSp>
        <p:nvGrpSpPr>
          <p:cNvPr id="124" name="グループ化 123">
            <a:extLst>
              <a:ext uri="{FF2B5EF4-FFF2-40B4-BE49-F238E27FC236}">
                <a16:creationId xmlns:a16="http://schemas.microsoft.com/office/drawing/2014/main" id="{6074A745-F7C9-962D-D4BF-967FB5651223}"/>
              </a:ext>
            </a:extLst>
          </p:cNvPr>
          <p:cNvGrpSpPr/>
          <p:nvPr/>
        </p:nvGrpSpPr>
        <p:grpSpPr>
          <a:xfrm>
            <a:off x="636947" y="3356992"/>
            <a:ext cx="1962064" cy="1010223"/>
            <a:chOff x="753452" y="3018474"/>
            <a:chExt cx="1962064" cy="1010223"/>
          </a:xfrm>
        </p:grpSpPr>
        <p:sp>
          <p:nvSpPr>
            <p:cNvPr id="125" name="正方形/長方形 124">
              <a:extLst>
                <a:ext uri="{FF2B5EF4-FFF2-40B4-BE49-F238E27FC236}">
                  <a16:creationId xmlns:a16="http://schemas.microsoft.com/office/drawing/2014/main" id="{645E14DC-96A0-E034-2D5B-C30AF16E5921}"/>
                </a:ext>
              </a:extLst>
            </p:cNvPr>
            <p:cNvSpPr/>
            <p:nvPr/>
          </p:nvSpPr>
          <p:spPr>
            <a:xfrm>
              <a:off x="907809" y="3059741"/>
              <a:ext cx="1043876" cy="3788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ルール</a:t>
              </a:r>
            </a:p>
          </p:txBody>
        </p:sp>
        <p:sp>
          <p:nvSpPr>
            <p:cNvPr id="126" name="円柱 125">
              <a:extLst>
                <a:ext uri="{FF2B5EF4-FFF2-40B4-BE49-F238E27FC236}">
                  <a16:creationId xmlns:a16="http://schemas.microsoft.com/office/drawing/2014/main" id="{89FD8FC0-7D56-5647-AF0B-6E994780FC53}"/>
                </a:ext>
              </a:extLst>
            </p:cNvPr>
            <p:cNvSpPr/>
            <p:nvPr/>
          </p:nvSpPr>
          <p:spPr>
            <a:xfrm>
              <a:off x="907809" y="3502382"/>
              <a:ext cx="1043875" cy="474592"/>
            </a:xfrm>
            <a:prstGeom prst="can">
              <a:avLst>
                <a:gd name="adj" fmla="val 18606"/>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mn-ea"/>
                  <a:cs typeface="+mn-cs"/>
                </a:rPr>
                <a:t>データ項目</a:t>
              </a:r>
            </a:p>
          </p:txBody>
        </p:sp>
        <p:sp>
          <p:nvSpPr>
            <p:cNvPr id="127" name="正方形/長方形 126">
              <a:extLst>
                <a:ext uri="{FF2B5EF4-FFF2-40B4-BE49-F238E27FC236}">
                  <a16:creationId xmlns:a16="http://schemas.microsoft.com/office/drawing/2014/main" id="{5075FBEE-A7D8-3358-4F26-1B79F30878AC}"/>
                </a:ext>
              </a:extLst>
            </p:cNvPr>
            <p:cNvSpPr/>
            <p:nvPr/>
          </p:nvSpPr>
          <p:spPr>
            <a:xfrm>
              <a:off x="753452" y="3018475"/>
              <a:ext cx="1962064" cy="1010222"/>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latin typeface="+mn-ea"/>
              </a:endParaRPr>
            </a:p>
          </p:txBody>
        </p:sp>
        <p:sp>
          <p:nvSpPr>
            <p:cNvPr id="128" name="正方形/長方形 127">
              <a:extLst>
                <a:ext uri="{FF2B5EF4-FFF2-40B4-BE49-F238E27FC236}">
                  <a16:creationId xmlns:a16="http://schemas.microsoft.com/office/drawing/2014/main" id="{181E9351-61DA-61F7-6D4B-F72DD8C5F7AB}"/>
                </a:ext>
              </a:extLst>
            </p:cNvPr>
            <p:cNvSpPr/>
            <p:nvPr/>
          </p:nvSpPr>
          <p:spPr>
            <a:xfrm>
              <a:off x="2153609" y="3018474"/>
              <a:ext cx="559369" cy="247785"/>
            </a:xfrm>
            <a:prstGeom prst="rect">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chemeClr val="bg1">
                      <a:lumMod val="65000"/>
                    </a:schemeClr>
                  </a:solidFill>
                  <a:latin typeface="+mn-ea"/>
                </a:rPr>
                <a:t>GIF</a:t>
              </a:r>
              <a:endParaRPr kumimoji="1" lang="ja-JP" altLang="en-US" sz="1400" b="1">
                <a:solidFill>
                  <a:schemeClr val="bg1">
                    <a:lumMod val="65000"/>
                  </a:schemeClr>
                </a:solidFill>
                <a:latin typeface="+mn-ea"/>
              </a:endParaRPr>
            </a:p>
          </p:txBody>
        </p:sp>
      </p:grpSp>
      <p:sp>
        <p:nvSpPr>
          <p:cNvPr id="129" name="正方形/長方形 128">
            <a:extLst>
              <a:ext uri="{FF2B5EF4-FFF2-40B4-BE49-F238E27FC236}">
                <a16:creationId xmlns:a16="http://schemas.microsoft.com/office/drawing/2014/main" id="{A96BE764-F425-0442-9CDA-20C60D00E3E3}"/>
              </a:ext>
            </a:extLst>
          </p:cNvPr>
          <p:cNvSpPr/>
          <p:nvPr/>
        </p:nvSpPr>
        <p:spPr>
          <a:xfrm>
            <a:off x="928078" y="3187844"/>
            <a:ext cx="1421600" cy="14652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0" b="1">
                <a:solidFill>
                  <a:srgbClr val="FF0000"/>
                </a:solidFill>
                <a:latin typeface="+mn-ea"/>
              </a:rPr>
              <a:t>×</a:t>
            </a:r>
            <a:endParaRPr kumimoji="1" lang="ja-JP" altLang="en-US" sz="16000" b="1">
              <a:solidFill>
                <a:srgbClr val="FF0000"/>
              </a:solidFill>
              <a:latin typeface="+mn-ea"/>
            </a:endParaRPr>
          </a:p>
        </p:txBody>
      </p:sp>
      <p:pic>
        <p:nvPicPr>
          <p:cNvPr id="130" name="Picture 4" descr="頭を抱えて悩んでいる人のイラスト（男性）">
            <a:extLst>
              <a:ext uri="{FF2B5EF4-FFF2-40B4-BE49-F238E27FC236}">
                <a16:creationId xmlns:a16="http://schemas.microsoft.com/office/drawing/2014/main" id="{E3333089-0671-9E13-B774-93D2AFECE1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6747" y="3432460"/>
            <a:ext cx="1038276" cy="1038276"/>
          </a:xfrm>
          <a:prstGeom prst="rect">
            <a:avLst/>
          </a:prstGeom>
          <a:noFill/>
          <a:extLst>
            <a:ext uri="{909E8E84-426E-40DD-AFC4-6F175D3DCCD1}">
              <a14:hiddenFill xmlns:a14="http://schemas.microsoft.com/office/drawing/2010/main">
                <a:solidFill>
                  <a:srgbClr val="FFFFFF"/>
                </a:solidFill>
              </a14:hiddenFill>
            </a:ext>
          </a:extLst>
        </p:spPr>
      </p:pic>
      <p:sp>
        <p:nvSpPr>
          <p:cNvPr id="131" name="吹き出し: 円形 130">
            <a:extLst>
              <a:ext uri="{FF2B5EF4-FFF2-40B4-BE49-F238E27FC236}">
                <a16:creationId xmlns:a16="http://schemas.microsoft.com/office/drawing/2014/main" id="{9B7094E7-8EF6-1318-22A9-CFD3DDA347CF}"/>
              </a:ext>
            </a:extLst>
          </p:cNvPr>
          <p:cNvSpPr/>
          <p:nvPr/>
        </p:nvSpPr>
        <p:spPr>
          <a:xfrm>
            <a:off x="9470055" y="3464280"/>
            <a:ext cx="2235469" cy="1017086"/>
          </a:xfrm>
          <a:prstGeom prst="wedgeEllipseCallout">
            <a:avLst>
              <a:gd name="adj1" fmla="val -48468"/>
              <a:gd name="adj2" fmla="val 330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n-ea"/>
              </a:rPr>
              <a:t>共通化されたルール（ひな形）でデータ項目を作るから、連携できるね♪</a:t>
            </a:r>
            <a:endParaRPr kumimoji="1" lang="ja-JP" altLang="en-US" sz="1200">
              <a:latin typeface="+mn-ea"/>
            </a:endParaRPr>
          </a:p>
        </p:txBody>
      </p:sp>
      <p:sp>
        <p:nvSpPr>
          <p:cNvPr id="132" name="矢印: 上下 131">
            <a:extLst>
              <a:ext uri="{FF2B5EF4-FFF2-40B4-BE49-F238E27FC236}">
                <a16:creationId xmlns:a16="http://schemas.microsoft.com/office/drawing/2014/main" id="{7D51F459-D9D9-0524-6783-C87D9DC7BE81}"/>
              </a:ext>
            </a:extLst>
          </p:cNvPr>
          <p:cNvSpPr/>
          <p:nvPr/>
        </p:nvSpPr>
        <p:spPr>
          <a:xfrm rot="16200000">
            <a:off x="2974526" y="4863769"/>
            <a:ext cx="541730" cy="2019927"/>
          </a:xfrm>
          <a:prstGeom prst="upDownArrow">
            <a:avLst>
              <a:gd name="adj1" fmla="val 50000"/>
              <a:gd name="adj2" fmla="val 35316"/>
            </a:avLst>
          </a:prstGeom>
          <a:solidFill>
            <a:srgbClr val="FFC000"/>
          </a:solidFill>
        </p:spPr>
        <p:style>
          <a:lnRef idx="2">
            <a:schemeClr val="accent2">
              <a:shade val="15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600">
                <a:solidFill>
                  <a:schemeClr val="tx1"/>
                </a:solidFill>
                <a:latin typeface="+mn-ea"/>
              </a:rPr>
              <a:t>データ連携：困難</a:t>
            </a:r>
          </a:p>
        </p:txBody>
      </p:sp>
      <p:sp>
        <p:nvSpPr>
          <p:cNvPr id="133" name="矢印: 上下 132">
            <a:extLst>
              <a:ext uri="{FF2B5EF4-FFF2-40B4-BE49-F238E27FC236}">
                <a16:creationId xmlns:a16="http://schemas.microsoft.com/office/drawing/2014/main" id="{D1AC2DB2-403A-CC71-7F38-6479D474D702}"/>
              </a:ext>
            </a:extLst>
          </p:cNvPr>
          <p:cNvSpPr/>
          <p:nvPr/>
        </p:nvSpPr>
        <p:spPr>
          <a:xfrm rot="16200000">
            <a:off x="8839979" y="4868865"/>
            <a:ext cx="518919" cy="1975939"/>
          </a:xfrm>
          <a:prstGeom prst="upDownArrow">
            <a:avLst>
              <a:gd name="adj1" fmla="val 50000"/>
              <a:gd name="adj2" fmla="val 35316"/>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600">
                <a:latin typeface="+mn-ea"/>
              </a:rPr>
              <a:t>データ連携：</a:t>
            </a:r>
            <a:r>
              <a:rPr kumimoji="1" lang="ja-JP" altLang="en-US" sz="1600">
                <a:solidFill>
                  <a:schemeClr val="bg1"/>
                </a:solidFill>
                <a:latin typeface="+mn-ea"/>
              </a:rPr>
              <a:t>容易</a:t>
            </a:r>
          </a:p>
        </p:txBody>
      </p:sp>
      <p:sp>
        <p:nvSpPr>
          <p:cNvPr id="134" name="正方形/長方形 133">
            <a:extLst>
              <a:ext uri="{FF2B5EF4-FFF2-40B4-BE49-F238E27FC236}">
                <a16:creationId xmlns:a16="http://schemas.microsoft.com/office/drawing/2014/main" id="{D4F107F3-6149-3DD5-9E7E-DC42F9989A57}"/>
              </a:ext>
            </a:extLst>
          </p:cNvPr>
          <p:cNvSpPr/>
          <p:nvPr/>
        </p:nvSpPr>
        <p:spPr>
          <a:xfrm>
            <a:off x="4213833" y="3112474"/>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がないと</a:t>
            </a:r>
          </a:p>
        </p:txBody>
      </p:sp>
      <p:sp>
        <p:nvSpPr>
          <p:cNvPr id="135" name="正方形/長方形 134">
            <a:extLst>
              <a:ext uri="{FF2B5EF4-FFF2-40B4-BE49-F238E27FC236}">
                <a16:creationId xmlns:a16="http://schemas.microsoft.com/office/drawing/2014/main" id="{F6DE6BB1-89D1-A4AE-9234-3EF553E84B84}"/>
              </a:ext>
            </a:extLst>
          </p:cNvPr>
          <p:cNvSpPr/>
          <p:nvPr/>
        </p:nvSpPr>
        <p:spPr>
          <a:xfrm>
            <a:off x="9941088" y="3116844"/>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があると</a:t>
            </a:r>
          </a:p>
        </p:txBody>
      </p:sp>
      <p:sp>
        <p:nvSpPr>
          <p:cNvPr id="136" name="吹き出し: 円形 135">
            <a:extLst>
              <a:ext uri="{FF2B5EF4-FFF2-40B4-BE49-F238E27FC236}">
                <a16:creationId xmlns:a16="http://schemas.microsoft.com/office/drawing/2014/main" id="{9284AD48-20F2-2C83-7AFA-BA1769A08691}"/>
              </a:ext>
            </a:extLst>
          </p:cNvPr>
          <p:cNvSpPr/>
          <p:nvPr/>
        </p:nvSpPr>
        <p:spPr>
          <a:xfrm>
            <a:off x="3725333" y="3514469"/>
            <a:ext cx="2266029" cy="932544"/>
          </a:xfrm>
          <a:prstGeom prst="wedgeEllipseCallout">
            <a:avLst>
              <a:gd name="adj1" fmla="val -58091"/>
              <a:gd name="adj2" fmla="val -231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latin typeface="+mn-ea"/>
              </a:rPr>
              <a:t>連携のためのデータ項目の設計・調整コストが追加で必要だ・・・</a:t>
            </a:r>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1501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80975" marR="0" lvl="0" indent="-180975"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ja-JP" altLang="en-US" sz="2400" dirty="0">
                <a:latin typeface="+mn-ea"/>
              </a:rPr>
              <a:t>・</a:t>
            </a:r>
            <a:r>
              <a:rPr kumimoji="1" lang="ja-JP" altLang="en-US" sz="2400" b="0" i="0" u="none" strike="noStrike" kern="1200" cap="none" spc="0" normalizeH="0" baseline="0" noProof="0" dirty="0">
                <a:ln>
                  <a:noFill/>
                </a:ln>
                <a:solidFill>
                  <a:prstClr val="black"/>
                </a:solidFill>
                <a:effectLst/>
                <a:uLnTx/>
                <a:uFillTx/>
                <a:latin typeface="+mn-ea"/>
                <a:cs typeface="+mn-cs"/>
              </a:rPr>
              <a:t>データの相互運用を高めることを目的に、共通化したデータ項目・ルールを策定し、参照を推進しています。各サービス・システムを共通化したデータ項目を参照して整備することで、データ連携が確保され、システム間の相互運用性を高めることができます。</a:t>
            </a:r>
            <a:br>
              <a:rPr lang="en-US" altLang="ja-JP" sz="2400" dirty="0">
                <a:solidFill>
                  <a:prstClr val="black"/>
                </a:solidFill>
                <a:latin typeface="+mn-ea"/>
              </a:rPr>
            </a:br>
            <a:r>
              <a:rPr kumimoji="1" lang="en-US" altLang="ja-JP" sz="1400" b="0" i="0" u="none" strike="noStrike" kern="1200" cap="none" spc="0" normalizeH="0" baseline="0" noProof="0" dirty="0">
                <a:ln>
                  <a:noFill/>
                </a:ln>
                <a:solidFill>
                  <a:prstClr val="black"/>
                </a:solidFill>
                <a:effectLst/>
                <a:uLnTx/>
                <a:uFillTx/>
                <a:latin typeface="+mn-ea"/>
                <a:cs typeface="+mn-cs"/>
              </a:rPr>
              <a:t>※</a:t>
            </a:r>
            <a:r>
              <a:rPr kumimoji="1" lang="ja-JP" altLang="en-US" sz="1400" b="0" i="0" u="none" strike="noStrike" kern="1200" cap="none" spc="0" normalizeH="0" baseline="0" noProof="0" dirty="0">
                <a:ln>
                  <a:noFill/>
                </a:ln>
                <a:solidFill>
                  <a:prstClr val="black"/>
                </a:solidFill>
                <a:effectLst/>
                <a:uLnTx/>
                <a:uFillTx/>
                <a:latin typeface="+mn-ea"/>
                <a:cs typeface="+mn-cs"/>
              </a:rPr>
              <a:t>主に</a:t>
            </a:r>
            <a:r>
              <a:rPr kumimoji="1" lang="ja-JP" altLang="en-US" sz="1400" b="0" i="0" u="sng" strike="noStrike" kern="1200" cap="none" spc="0" normalizeH="0" baseline="0" noProof="0" dirty="0">
                <a:ln>
                  <a:noFill/>
                </a:ln>
                <a:solidFill>
                  <a:prstClr val="black"/>
                </a:solidFill>
                <a:effectLst/>
                <a:uLnTx/>
                <a:uFillTx/>
                <a:latin typeface="+mn-ea"/>
                <a:cs typeface="+mn-cs"/>
              </a:rPr>
              <a:t>共通化したデータ項目における</a:t>
            </a:r>
            <a:r>
              <a:rPr kumimoji="1" lang="en-US" altLang="ja-JP" sz="1400" b="0" i="0" u="none" strike="noStrike" kern="1200" cap="none" spc="0" normalizeH="0" baseline="0" noProof="0" dirty="0">
                <a:ln>
                  <a:noFill/>
                </a:ln>
                <a:solidFill>
                  <a:prstClr val="black"/>
                </a:solidFill>
                <a:effectLst/>
                <a:uLnTx/>
                <a:uFillTx/>
                <a:latin typeface="+mn-ea"/>
                <a:cs typeface="+mn-cs"/>
              </a:rPr>
              <a:t>GIF</a:t>
            </a:r>
            <a:r>
              <a:rPr kumimoji="1" lang="ja-JP" altLang="en-US" sz="1400" b="0" i="0" u="none" strike="noStrike" kern="1200" cap="none" spc="0" normalizeH="0" baseline="0" noProof="0" dirty="0">
                <a:ln>
                  <a:noFill/>
                </a:ln>
                <a:solidFill>
                  <a:prstClr val="black"/>
                </a:solidFill>
                <a:effectLst/>
                <a:uLnTx/>
                <a:uFillTx/>
                <a:latin typeface="+mn-ea"/>
                <a:cs typeface="+mn-cs"/>
              </a:rPr>
              <a:t>の効果・役割を、以下に説明します。</a:t>
            </a:r>
            <a:endParaRPr kumimoji="1" lang="en-US" altLang="ja-JP" sz="2000" b="0" i="0" u="none" strike="noStrike" kern="1200" cap="none" spc="0" normalizeH="0" baseline="0" noProof="0" dirty="0">
              <a:ln>
                <a:noFill/>
              </a:ln>
              <a:solidFill>
                <a:prstClr val="black"/>
              </a:solidFill>
              <a:effectLst/>
              <a:uLnTx/>
              <a:uFillTx/>
              <a:latin typeface="+mn-ea"/>
              <a:cs typeface="+mn-cs"/>
            </a:endParaRPr>
          </a:p>
        </p:txBody>
      </p:sp>
      <p:sp>
        <p:nvSpPr>
          <p:cNvPr id="138" name="テキスト ボックス 137">
            <a:extLst>
              <a:ext uri="{FF2B5EF4-FFF2-40B4-BE49-F238E27FC236}">
                <a16:creationId xmlns:a16="http://schemas.microsoft.com/office/drawing/2014/main" id="{675A5C5D-F2D4-92C0-FF08-B347F53EBF4F}"/>
              </a:ext>
            </a:extLst>
          </p:cNvPr>
          <p:cNvSpPr txBox="1"/>
          <p:nvPr/>
        </p:nvSpPr>
        <p:spPr>
          <a:xfrm>
            <a:off x="334402" y="2552249"/>
            <a:ext cx="5355953" cy="35394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b="1" i="0" u="sng" strike="noStrike" kern="1200" cap="none" spc="0" normalizeH="0" baseline="0" noProof="0">
                <a:ln>
                  <a:noFill/>
                </a:ln>
                <a:solidFill>
                  <a:prstClr val="black"/>
                </a:solidFill>
                <a:effectLst/>
                <a:uLnTx/>
                <a:uFillTx/>
                <a:latin typeface="+mn-ea"/>
                <a:cs typeface="+mn-cs"/>
              </a:rPr>
              <a:t>独自</a:t>
            </a:r>
            <a:r>
              <a:rPr kumimoji="1" lang="ja-JP" altLang="en-US" sz="1700" b="1" i="0" u="sng" strike="noStrike" kern="1200" cap="none" spc="0" normalizeH="0" baseline="0" noProof="0">
                <a:ln>
                  <a:noFill/>
                </a:ln>
                <a:effectLst/>
                <a:uLnTx/>
                <a:uFillTx/>
                <a:latin typeface="+mn-ea"/>
                <a:cs typeface="+mn-cs"/>
              </a:rPr>
              <a:t>設計の場合と</a:t>
            </a:r>
            <a:r>
              <a:rPr kumimoji="1" lang="en-US" altLang="ja-JP" sz="1700" b="1" i="0" u="sng" strike="noStrike" kern="1200" cap="none" spc="0" normalizeH="0" baseline="0" noProof="0">
                <a:ln>
                  <a:noFill/>
                </a:ln>
                <a:effectLst/>
                <a:uLnTx/>
                <a:uFillTx/>
                <a:latin typeface="+mn-ea"/>
                <a:cs typeface="+mn-cs"/>
              </a:rPr>
              <a:t>GIF</a:t>
            </a:r>
            <a:r>
              <a:rPr kumimoji="1" lang="ja-JP" altLang="en-US" sz="1700" b="1" i="0" u="sng" strike="noStrike" kern="1200" cap="none" spc="0" normalizeH="0" baseline="0" noProof="0">
                <a:ln>
                  <a:noFill/>
                </a:ln>
                <a:effectLst/>
                <a:uLnTx/>
                <a:uFillTx/>
                <a:latin typeface="+mn-ea"/>
                <a:cs typeface="+mn-cs"/>
              </a:rPr>
              <a:t>に準拠した設計の場合と</a:t>
            </a:r>
            <a:r>
              <a:rPr kumimoji="1" lang="ja-JP" altLang="en-US" sz="1700" b="1" i="0" u="sng" strike="noStrike" kern="1200" cap="none" spc="0" normalizeH="0" baseline="0" noProof="0">
                <a:ln>
                  <a:noFill/>
                </a:ln>
                <a:solidFill>
                  <a:prstClr val="black"/>
                </a:solidFill>
                <a:effectLst/>
                <a:uLnTx/>
                <a:uFillTx/>
                <a:latin typeface="+mn-ea"/>
                <a:cs typeface="+mn-cs"/>
              </a:rPr>
              <a:t>の比較</a:t>
            </a:r>
          </a:p>
        </p:txBody>
      </p:sp>
      <p:sp>
        <p:nvSpPr>
          <p:cNvPr id="139" name="テキスト ボックス 138">
            <a:extLst>
              <a:ext uri="{FF2B5EF4-FFF2-40B4-BE49-F238E27FC236}">
                <a16:creationId xmlns:a16="http://schemas.microsoft.com/office/drawing/2014/main" id="{DC536E2F-13D8-2EC9-157D-8E97FD3C43AD}"/>
              </a:ext>
            </a:extLst>
          </p:cNvPr>
          <p:cNvSpPr txBox="1"/>
          <p:nvPr/>
        </p:nvSpPr>
        <p:spPr>
          <a:xfrm>
            <a:off x="460679" y="2825432"/>
            <a:ext cx="11223047" cy="2923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i="0" u="none" strike="noStrike" kern="1200" cap="none" spc="0" normalizeH="0" baseline="0" noProof="0">
                <a:ln>
                  <a:noFill/>
                </a:ln>
                <a:solidFill>
                  <a:prstClr val="black"/>
                </a:solidFill>
                <a:effectLst/>
                <a:uLnTx/>
                <a:uFillTx/>
                <a:latin typeface="+mn-ea"/>
                <a:cs typeface="+mn-cs"/>
              </a:rPr>
              <a:t>標準化したデータ項目は参照データ項目のため、必要項目のみの部分利用であったり、独自データ項目の拡張などといった、柔軟な整備が可能です。</a:t>
            </a:r>
          </a:p>
        </p:txBody>
      </p:sp>
    </p:spTree>
    <p:extLst>
      <p:ext uri="{BB962C8B-B14F-4D97-AF65-F5344CB8AC3E}">
        <p14:creationId xmlns:p14="http://schemas.microsoft.com/office/powerpoint/2010/main" val="1711133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矢印: 右 6">
            <a:extLst>
              <a:ext uri="{FF2B5EF4-FFF2-40B4-BE49-F238E27FC236}">
                <a16:creationId xmlns:a16="http://schemas.microsoft.com/office/drawing/2014/main" id="{BD08546E-04AF-F27B-850F-A7C0190232B7}"/>
              </a:ext>
            </a:extLst>
          </p:cNvPr>
          <p:cNvSpPr/>
          <p:nvPr/>
        </p:nvSpPr>
        <p:spPr>
          <a:xfrm>
            <a:off x="8400256" y="2708920"/>
            <a:ext cx="3672408"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6" name="矢印: 右 5">
            <a:extLst>
              <a:ext uri="{FF2B5EF4-FFF2-40B4-BE49-F238E27FC236}">
                <a16:creationId xmlns:a16="http://schemas.microsoft.com/office/drawing/2014/main" id="{D6EC44C1-0833-9007-5CD0-FE9B6645E936}"/>
              </a:ext>
            </a:extLst>
          </p:cNvPr>
          <p:cNvSpPr/>
          <p:nvPr/>
        </p:nvSpPr>
        <p:spPr>
          <a:xfrm>
            <a:off x="4583832" y="2708920"/>
            <a:ext cx="3744416"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19</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3.4 GIF</a:t>
            </a:r>
            <a:r>
              <a:rPr lang="ja-JP" altLang="en-US" sz="3200"/>
              <a:t>の効果</a:t>
            </a:r>
            <a:r>
              <a:rPr lang="en-US" altLang="ja-JP" sz="3200"/>
              <a:t>2</a:t>
            </a:r>
            <a:r>
              <a:rPr lang="ja-JP" altLang="en-US" sz="3200"/>
              <a:t>：データ品質の向上</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6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a:t>ひな形（テンプレート）となる標準化されたデータモデルを活用し設計を行うことで、形式、モデル、意味的な品質をそれぞれ向上させることができます。</a:t>
            </a:r>
            <a:endParaRPr kumimoji="1" lang="en-US" altLang="ja-JP"/>
          </a:p>
        </p:txBody>
      </p:sp>
      <p:sp>
        <p:nvSpPr>
          <p:cNvPr id="2" name="矢印: 右 1">
            <a:extLst>
              <a:ext uri="{FF2B5EF4-FFF2-40B4-BE49-F238E27FC236}">
                <a16:creationId xmlns:a16="http://schemas.microsoft.com/office/drawing/2014/main" id="{B6CA14FF-DF66-2689-8919-3E86F2F43A52}"/>
              </a:ext>
            </a:extLst>
          </p:cNvPr>
          <p:cNvSpPr/>
          <p:nvPr/>
        </p:nvSpPr>
        <p:spPr>
          <a:xfrm>
            <a:off x="359936" y="2710226"/>
            <a:ext cx="4151888"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 name="テキスト ボックス 3">
            <a:extLst>
              <a:ext uri="{FF2B5EF4-FFF2-40B4-BE49-F238E27FC236}">
                <a16:creationId xmlns:a16="http://schemas.microsoft.com/office/drawing/2014/main" id="{143AA3C3-F51B-11E8-5692-6ED1A9B7A5CF}"/>
              </a:ext>
            </a:extLst>
          </p:cNvPr>
          <p:cNvSpPr txBox="1"/>
          <p:nvPr/>
        </p:nvSpPr>
        <p:spPr>
          <a:xfrm>
            <a:off x="8353221" y="2191385"/>
            <a:ext cx="3024000" cy="2132378"/>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データの持つ意味が標準化された内容で保持される。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・世帯</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・顧客</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・高さ（地表、基礎、海抜）</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・面積（壁芯、内法面積）</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14" name="テキスト ボックス 13">
            <a:extLst>
              <a:ext uri="{FF2B5EF4-FFF2-40B4-BE49-F238E27FC236}">
                <a16:creationId xmlns:a16="http://schemas.microsoft.com/office/drawing/2014/main" id="{E9682BA8-EE9F-8545-54F8-3509C7E5CF1E}"/>
              </a:ext>
            </a:extLst>
          </p:cNvPr>
          <p:cNvSpPr txBox="1"/>
          <p:nvPr/>
        </p:nvSpPr>
        <p:spPr>
          <a:xfrm>
            <a:off x="8378527" y="4476942"/>
            <a:ext cx="3200398"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prstClr val="black"/>
                </a:solidFill>
                <a:latin typeface="+mn-ea"/>
              </a:rPr>
              <a:t>「高さ</a:t>
            </a:r>
            <a:r>
              <a:rPr kumimoji="1" lang="ja-JP" altLang="en-US" sz="1200" b="0" i="0" u="none" strike="noStrike" kern="1200" cap="none" spc="0" normalizeH="0" baseline="0" noProof="0">
                <a:ln>
                  <a:noFill/>
                </a:ln>
                <a:solidFill>
                  <a:prstClr val="black"/>
                </a:solidFill>
                <a:effectLst/>
                <a:uLnTx/>
                <a:uFillTx/>
                <a:latin typeface="+mn-ea"/>
                <a:cs typeface="+mn-cs"/>
              </a:rPr>
              <a:t>」の定義（例）</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mn-ea"/>
                <a:cs typeface="+mn-cs"/>
              </a:rPr>
              <a:t>構造物等を含め高さには、地表からの高さ、建物基礎からの高さ、海抜からの高さなど、様々な値が存在します。</a:t>
            </a:r>
            <a:endParaRPr kumimoji="1" lang="en-US" altLang="ja-JP" sz="1200" b="0" i="0" u="none" strike="noStrike" kern="1200" cap="none" spc="0" normalizeH="0" baseline="0" noProof="0">
              <a:ln>
                <a:noFill/>
              </a:ln>
              <a:solidFill>
                <a:srgbClr val="00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mn-ea"/>
                <a:cs typeface="+mn-cs"/>
              </a:rPr>
              <a:t>これらデータの持つ意味が標準化されていないと</a:t>
            </a:r>
            <a:r>
              <a:rPr lang="ja-JP" altLang="en-US" sz="1200">
                <a:solidFill>
                  <a:srgbClr val="000000"/>
                </a:solidFill>
                <a:latin typeface="+mn-ea"/>
              </a:rPr>
              <a:t>、</a:t>
            </a:r>
            <a:r>
              <a:rPr kumimoji="1" lang="ja-JP" altLang="en-US" sz="1200" b="0" i="0" u="none" strike="noStrike" kern="1200" cap="none" spc="0" normalizeH="0" baseline="0" noProof="0">
                <a:ln>
                  <a:noFill/>
                </a:ln>
                <a:solidFill>
                  <a:srgbClr val="000000"/>
                </a:solidFill>
                <a:effectLst/>
                <a:uLnTx/>
                <a:uFillTx/>
                <a:latin typeface="+mn-ea"/>
                <a:cs typeface="+mn-cs"/>
              </a:rPr>
              <a:t>どの高さを示しているのはわからない。</a:t>
            </a:r>
            <a:endParaRPr kumimoji="1" lang="en-US" altLang="ja-JP" sz="1200" b="0" i="0" u="none" strike="noStrike" kern="1200" cap="none" spc="0" normalizeH="0" baseline="0" noProof="0">
              <a:ln>
                <a:noFill/>
              </a:ln>
              <a:solidFill>
                <a:srgbClr val="000000"/>
              </a:solidFill>
              <a:effectLst/>
              <a:uLnTx/>
              <a:uFillTx/>
              <a:latin typeface="+mn-ea"/>
              <a:cs typeface="+mn-cs"/>
            </a:endParaRPr>
          </a:p>
        </p:txBody>
      </p:sp>
      <p:sp>
        <p:nvSpPr>
          <p:cNvPr id="15" name="右中かっこ 14">
            <a:extLst>
              <a:ext uri="{FF2B5EF4-FFF2-40B4-BE49-F238E27FC236}">
                <a16:creationId xmlns:a16="http://schemas.microsoft.com/office/drawing/2014/main" id="{C6DA1675-ADD8-DE52-321E-361B622B4EC8}"/>
              </a:ext>
            </a:extLst>
          </p:cNvPr>
          <p:cNvSpPr/>
          <p:nvPr/>
        </p:nvSpPr>
        <p:spPr>
          <a:xfrm rot="5400000">
            <a:off x="9818529" y="4626920"/>
            <a:ext cx="194883" cy="320039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16" name="テキスト ボックス 15">
            <a:extLst>
              <a:ext uri="{FF2B5EF4-FFF2-40B4-BE49-F238E27FC236}">
                <a16:creationId xmlns:a16="http://schemas.microsoft.com/office/drawing/2014/main" id="{58A21C54-19EA-6E64-88A2-695F9397FEFD}"/>
              </a:ext>
            </a:extLst>
          </p:cNvPr>
          <p:cNvSpPr txBox="1"/>
          <p:nvPr/>
        </p:nvSpPr>
        <p:spPr>
          <a:xfrm>
            <a:off x="8696934" y="6340137"/>
            <a:ext cx="2492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定義された意味に整合</a:t>
            </a:r>
          </a:p>
        </p:txBody>
      </p:sp>
      <p:cxnSp>
        <p:nvCxnSpPr>
          <p:cNvPr id="17" name="直線矢印コネクタ 16">
            <a:extLst>
              <a:ext uri="{FF2B5EF4-FFF2-40B4-BE49-F238E27FC236}">
                <a16:creationId xmlns:a16="http://schemas.microsoft.com/office/drawing/2014/main" id="{FE4E5B0A-31DF-4E39-35F8-2917115FA313}"/>
              </a:ext>
            </a:extLst>
          </p:cNvPr>
          <p:cNvCxnSpPr>
            <a:cxnSpLocks/>
          </p:cNvCxnSpPr>
          <p:nvPr/>
        </p:nvCxnSpPr>
        <p:spPr>
          <a:xfrm>
            <a:off x="1080475" y="4868527"/>
            <a:ext cx="313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A386CAF-C81A-6432-3CA8-E4847FD162C4}"/>
              </a:ext>
            </a:extLst>
          </p:cNvPr>
          <p:cNvCxnSpPr>
            <a:cxnSpLocks/>
          </p:cNvCxnSpPr>
          <p:nvPr/>
        </p:nvCxnSpPr>
        <p:spPr>
          <a:xfrm>
            <a:off x="438103" y="5949280"/>
            <a:ext cx="3137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E3BBBA5-511B-8910-80DC-DB415D034032}"/>
              </a:ext>
            </a:extLst>
          </p:cNvPr>
          <p:cNvSpPr txBox="1"/>
          <p:nvPr/>
        </p:nvSpPr>
        <p:spPr>
          <a:xfrm>
            <a:off x="4560314" y="2174047"/>
            <a:ext cx="3041937" cy="2146567"/>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データ間の論理構造、依存性を整合されて保持される。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・会社情報と</a:t>
            </a:r>
            <a:r>
              <a:rPr lang="ja-JP" altLang="en-US" sz="1500">
                <a:solidFill>
                  <a:prstClr val="black"/>
                </a:solidFill>
                <a:latin typeface="+mn-ea"/>
              </a:rPr>
              <a:t>部署情報の関係</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・部署情報と社員情報の関係</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のデータ要件をモデル化する。</a:t>
            </a: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20" name="テキスト ボックス 19">
            <a:extLst>
              <a:ext uri="{FF2B5EF4-FFF2-40B4-BE49-F238E27FC236}">
                <a16:creationId xmlns:a16="http://schemas.microsoft.com/office/drawing/2014/main" id="{C7B5609F-1742-B542-C359-A2498C8505FB}"/>
              </a:ext>
            </a:extLst>
          </p:cNvPr>
          <p:cNvSpPr txBox="1"/>
          <p:nvPr/>
        </p:nvSpPr>
        <p:spPr>
          <a:xfrm>
            <a:off x="4560313" y="1775996"/>
            <a:ext cx="3041937"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モデルとしての品質</a:t>
            </a:r>
          </a:p>
        </p:txBody>
      </p:sp>
      <p:cxnSp>
        <p:nvCxnSpPr>
          <p:cNvPr id="21" name="コネクタ: カギ線 20">
            <a:extLst>
              <a:ext uri="{FF2B5EF4-FFF2-40B4-BE49-F238E27FC236}">
                <a16:creationId xmlns:a16="http://schemas.microsoft.com/office/drawing/2014/main" id="{244CD24F-4489-2632-E544-6992D26C9A7E}"/>
              </a:ext>
            </a:extLst>
          </p:cNvPr>
          <p:cNvCxnSpPr>
            <a:cxnSpLocks/>
            <a:stCxn id="24" idx="3"/>
            <a:endCxn id="27" idx="1"/>
          </p:cNvCxnSpPr>
          <p:nvPr/>
        </p:nvCxnSpPr>
        <p:spPr>
          <a:xfrm flipV="1">
            <a:off x="5368067" y="5108952"/>
            <a:ext cx="466166" cy="1"/>
          </a:xfrm>
          <a:prstGeom prst="bentConnector3">
            <a:avLst>
              <a:gd name="adj1" fmla="val 50000"/>
            </a:avLst>
          </a:prstGeom>
          <a:ln w="38100">
            <a:tailEnd type="non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A1FDB3F-0F23-BDD6-143C-74A3921DD984}"/>
              </a:ext>
            </a:extLst>
          </p:cNvPr>
          <p:cNvSpPr txBox="1"/>
          <p:nvPr/>
        </p:nvSpPr>
        <p:spPr>
          <a:xfrm>
            <a:off x="5314994" y="4855251"/>
            <a:ext cx="82475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n-ea"/>
                <a:cs typeface="+mn-cs"/>
              </a:rPr>
              <a:t>1    N</a:t>
            </a:r>
            <a:endParaRPr kumimoji="1" lang="ja-JP" altLang="en-US" sz="1100" b="0" i="0" u="none" strike="noStrike" kern="1200" cap="none" spc="0" normalizeH="0" baseline="0" noProof="0">
              <a:ln>
                <a:noFill/>
              </a:ln>
              <a:solidFill>
                <a:prstClr val="black"/>
              </a:solidFill>
              <a:effectLst/>
              <a:uLnTx/>
              <a:uFillTx/>
              <a:latin typeface="+mn-ea"/>
              <a:cs typeface="+mn-cs"/>
            </a:endParaRPr>
          </a:p>
        </p:txBody>
      </p:sp>
      <p:sp>
        <p:nvSpPr>
          <p:cNvPr id="23" name="テキスト ボックス 22">
            <a:extLst>
              <a:ext uri="{FF2B5EF4-FFF2-40B4-BE49-F238E27FC236}">
                <a16:creationId xmlns:a16="http://schemas.microsoft.com/office/drawing/2014/main" id="{27C8759C-5F8C-D500-EB2B-D5284FD891D5}"/>
              </a:ext>
            </a:extLst>
          </p:cNvPr>
          <p:cNvSpPr txBox="1"/>
          <p:nvPr/>
        </p:nvSpPr>
        <p:spPr>
          <a:xfrm>
            <a:off x="7241690" y="4500966"/>
            <a:ext cx="968187" cy="1210233"/>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社員情報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社員番号</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氏名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役職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24" name="テキスト ボックス 23">
            <a:extLst>
              <a:ext uri="{FF2B5EF4-FFF2-40B4-BE49-F238E27FC236}">
                <a16:creationId xmlns:a16="http://schemas.microsoft.com/office/drawing/2014/main" id="{BD68097F-ABF9-BB98-313A-8E4DCE2EF13B}"/>
              </a:ext>
            </a:extLst>
          </p:cNvPr>
          <p:cNvSpPr txBox="1"/>
          <p:nvPr/>
        </p:nvSpPr>
        <p:spPr>
          <a:xfrm>
            <a:off x="4099236" y="4476942"/>
            <a:ext cx="1268831" cy="1264022"/>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会社情報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法人番号</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法人名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所在地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代表電話番号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25" name="右中かっこ 24">
            <a:extLst>
              <a:ext uri="{FF2B5EF4-FFF2-40B4-BE49-F238E27FC236}">
                <a16:creationId xmlns:a16="http://schemas.microsoft.com/office/drawing/2014/main" id="{EE991652-F3CD-B80E-EFA2-5F06525AC8CD}"/>
              </a:ext>
            </a:extLst>
          </p:cNvPr>
          <p:cNvSpPr/>
          <p:nvPr/>
        </p:nvSpPr>
        <p:spPr>
          <a:xfrm rot="5400000">
            <a:off x="6063475" y="4139336"/>
            <a:ext cx="192218" cy="419583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26" name="テキスト ボックス 25">
            <a:extLst>
              <a:ext uri="{FF2B5EF4-FFF2-40B4-BE49-F238E27FC236}">
                <a16:creationId xmlns:a16="http://schemas.microsoft.com/office/drawing/2014/main" id="{400FADF3-A89F-49D2-E025-5C1C7851801D}"/>
              </a:ext>
            </a:extLst>
          </p:cNvPr>
          <p:cNvSpPr txBox="1"/>
          <p:nvPr/>
        </p:nvSpPr>
        <p:spPr>
          <a:xfrm>
            <a:off x="5009239" y="6372036"/>
            <a:ext cx="227703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データの構造に整合</a:t>
            </a:r>
          </a:p>
        </p:txBody>
      </p:sp>
      <p:sp>
        <p:nvSpPr>
          <p:cNvPr id="27" name="テキスト ボックス 26">
            <a:extLst>
              <a:ext uri="{FF2B5EF4-FFF2-40B4-BE49-F238E27FC236}">
                <a16:creationId xmlns:a16="http://schemas.microsoft.com/office/drawing/2014/main" id="{036FA174-C06F-167A-316B-EFE5CDB8A154}"/>
              </a:ext>
            </a:extLst>
          </p:cNvPr>
          <p:cNvSpPr txBox="1"/>
          <p:nvPr/>
        </p:nvSpPr>
        <p:spPr>
          <a:xfrm>
            <a:off x="5834233" y="4485905"/>
            <a:ext cx="959223" cy="1246093"/>
          </a:xfrm>
          <a:prstGeom prst="rect">
            <a:avLst/>
          </a:prstGeom>
          <a:noFill/>
          <a:ln>
            <a:solidFill>
              <a:schemeClr val="tx1"/>
            </a:solidFill>
          </a:ln>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prstClr val="black"/>
                </a:solidFill>
                <a:effectLst/>
                <a:uLnTx/>
                <a:uFillTx/>
                <a:latin typeface="+mn-ea"/>
                <a:cs typeface="+mn-cs"/>
              </a:rPr>
              <a:t>部署情報</a:t>
            </a:r>
            <a:endParaRPr kumimoji="1" lang="en-US" altLang="ja-JP" sz="14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部署名</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事業所</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電話番号</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cxnSp>
        <p:nvCxnSpPr>
          <p:cNvPr id="28" name="コネクタ: カギ線 27">
            <a:extLst>
              <a:ext uri="{FF2B5EF4-FFF2-40B4-BE49-F238E27FC236}">
                <a16:creationId xmlns:a16="http://schemas.microsoft.com/office/drawing/2014/main" id="{2A300ADC-69D0-9F1A-515A-92AC9268A296}"/>
              </a:ext>
            </a:extLst>
          </p:cNvPr>
          <p:cNvCxnSpPr>
            <a:cxnSpLocks/>
            <a:stCxn id="27" idx="3"/>
            <a:endCxn id="23" idx="1"/>
          </p:cNvCxnSpPr>
          <p:nvPr/>
        </p:nvCxnSpPr>
        <p:spPr>
          <a:xfrm flipV="1">
            <a:off x="6793456" y="5106083"/>
            <a:ext cx="448234" cy="2869"/>
          </a:xfrm>
          <a:prstGeom prst="bentConnector3">
            <a:avLst>
              <a:gd name="adj1" fmla="val 50000"/>
            </a:avLst>
          </a:prstGeom>
          <a:ln w="38100">
            <a:tailEnd type="non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433F98-8AA6-4CCC-32B4-DDCCEFD6D049}"/>
              </a:ext>
            </a:extLst>
          </p:cNvPr>
          <p:cNvSpPr txBox="1"/>
          <p:nvPr/>
        </p:nvSpPr>
        <p:spPr>
          <a:xfrm>
            <a:off x="6722453" y="4882145"/>
            <a:ext cx="82475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prstClr val="black"/>
                </a:solidFill>
                <a:effectLst/>
                <a:uLnTx/>
                <a:uFillTx/>
                <a:latin typeface="+mn-ea"/>
                <a:cs typeface="+mn-cs"/>
              </a:rPr>
              <a:t>N    </a:t>
            </a:r>
            <a:r>
              <a:rPr kumimoji="1" lang="en-US" altLang="ja-JP" sz="1100" b="0" i="0" u="none" strike="noStrike" kern="1200" cap="none" spc="0" normalizeH="0" baseline="0" noProof="0" err="1">
                <a:ln>
                  <a:noFill/>
                </a:ln>
                <a:solidFill>
                  <a:prstClr val="black"/>
                </a:solidFill>
                <a:effectLst/>
                <a:uLnTx/>
                <a:uFillTx/>
                <a:latin typeface="+mn-ea"/>
                <a:cs typeface="+mn-cs"/>
              </a:rPr>
              <a:t>N</a:t>
            </a:r>
            <a:endParaRPr kumimoji="1" lang="ja-JP" altLang="en-US" sz="1100" b="0" i="0" u="none" strike="noStrike" kern="1200" cap="none" spc="0" normalizeH="0" baseline="0" noProof="0">
              <a:ln>
                <a:noFill/>
              </a:ln>
              <a:solidFill>
                <a:prstClr val="black"/>
              </a:solidFill>
              <a:effectLst/>
              <a:uLnTx/>
              <a:uFillTx/>
              <a:latin typeface="+mn-ea"/>
              <a:cs typeface="+mn-cs"/>
            </a:endParaRPr>
          </a:p>
        </p:txBody>
      </p:sp>
      <p:sp>
        <p:nvSpPr>
          <p:cNvPr id="30" name="テキスト ボックス 29">
            <a:extLst>
              <a:ext uri="{FF2B5EF4-FFF2-40B4-BE49-F238E27FC236}">
                <a16:creationId xmlns:a16="http://schemas.microsoft.com/office/drawing/2014/main" id="{4C83F026-A36B-613A-4C99-64ADD5EAB310}"/>
              </a:ext>
            </a:extLst>
          </p:cNvPr>
          <p:cNvSpPr txBox="1"/>
          <p:nvPr/>
        </p:nvSpPr>
        <p:spPr>
          <a:xfrm>
            <a:off x="767408" y="2174047"/>
            <a:ext cx="3024000" cy="2149715"/>
          </a:xfrm>
          <a:prstGeom prst="rect">
            <a:avLst/>
          </a:prstGeom>
          <a:solidFill>
            <a:srgbClr val="D4D9EC"/>
          </a:solidFill>
          <a:ln>
            <a:solidFill>
              <a:schemeClr val="tx1"/>
            </a:solidFill>
          </a:ln>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データの形式、正規化、標準化されたルールによりデータが保持される。</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sng" strike="noStrike" kern="1200" cap="none" spc="0" normalizeH="0" baseline="0" noProof="0">
                <a:ln>
                  <a:noFill/>
                </a:ln>
                <a:solidFill>
                  <a:prstClr val="black"/>
                </a:solidFill>
                <a:effectLst/>
                <a:uLnTx/>
                <a:uFillTx/>
                <a:latin typeface="+mn-ea"/>
                <a:cs typeface="+mn-cs"/>
              </a:rPr>
              <a:t>具体例</a:t>
            </a:r>
            <a:endParaRPr kumimoji="1" lang="en-US" altLang="ja-JP" sz="1500" b="0" i="0" u="sng"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・型、桁</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・区分値、コード値</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・住所や氏名の持ち方</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・カナやＩＤの保持</a:t>
            </a:r>
            <a:endParaRPr kumimoji="1" lang="en-US" altLang="ja-JP" sz="15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b="0" i="0" u="none" strike="noStrike" kern="1200" cap="none" spc="0" normalizeH="0" baseline="0" noProof="0">
                <a:ln>
                  <a:noFill/>
                </a:ln>
                <a:solidFill>
                  <a:prstClr val="black"/>
                </a:solidFill>
                <a:effectLst/>
                <a:uLnTx/>
                <a:uFillTx/>
                <a:latin typeface="+mn-ea"/>
                <a:cs typeface="+mn-cs"/>
              </a:rPr>
              <a:t>・データの必須項目</a:t>
            </a:r>
            <a:endParaRPr kumimoji="1" lang="en-US" altLang="ja-JP" sz="1500" b="0" i="0" u="none" strike="noStrike" kern="1200" cap="none" spc="0" normalizeH="0" baseline="0" noProof="0">
              <a:ln>
                <a:noFill/>
              </a:ln>
              <a:solidFill>
                <a:prstClr val="black"/>
              </a:solidFill>
              <a:effectLst/>
              <a:uLnTx/>
              <a:uFillTx/>
              <a:latin typeface="+mn-ea"/>
              <a:cs typeface="+mn-cs"/>
            </a:endParaRPr>
          </a:p>
        </p:txBody>
      </p:sp>
      <p:sp>
        <p:nvSpPr>
          <p:cNvPr id="31" name="テキスト ボックス 30">
            <a:extLst>
              <a:ext uri="{FF2B5EF4-FFF2-40B4-BE49-F238E27FC236}">
                <a16:creationId xmlns:a16="http://schemas.microsoft.com/office/drawing/2014/main" id="{C86CC3E0-CFCB-F75C-1308-BD4BEEE3F6F0}"/>
              </a:ext>
            </a:extLst>
          </p:cNvPr>
          <p:cNvSpPr txBox="1"/>
          <p:nvPr/>
        </p:nvSpPr>
        <p:spPr>
          <a:xfrm>
            <a:off x="189558" y="4369024"/>
            <a:ext cx="3863788"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性別（例）</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[0]</a:t>
            </a:r>
            <a:r>
              <a:rPr kumimoji="1" lang="ja-JP" altLang="en-US" sz="1200" b="0" i="0" u="none" strike="noStrike" kern="1200" cap="none" spc="0" normalizeH="0" baseline="0" noProof="0">
                <a:ln>
                  <a:noFill/>
                </a:ln>
                <a:solidFill>
                  <a:prstClr val="black"/>
                </a:solidFill>
                <a:effectLst/>
                <a:uLnTx/>
                <a:uFillTx/>
                <a:latin typeface="+mn-ea"/>
                <a:cs typeface="+mn-cs"/>
              </a:rPr>
              <a:t>男性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[0]</a:t>
            </a:r>
            <a:r>
              <a:rPr kumimoji="1" lang="ja-JP" altLang="en-US" sz="1200" b="0" i="0" u="none" strike="noStrike" kern="1200" cap="none" spc="0" normalizeH="0" baseline="0" noProof="0">
                <a:ln>
                  <a:noFill/>
                </a:ln>
                <a:solidFill>
                  <a:prstClr val="black"/>
                </a:solidFill>
                <a:effectLst/>
                <a:uLnTx/>
                <a:uFillTx/>
                <a:latin typeface="+mn-ea"/>
                <a:cs typeface="+mn-cs"/>
              </a:rPr>
              <a:t>不明</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[1]</a:t>
            </a:r>
            <a:r>
              <a:rPr kumimoji="1" lang="ja-JP" altLang="en-US" sz="1200" b="0" i="0" u="none" strike="noStrike" kern="1200" cap="none" spc="0" normalizeH="0" baseline="0" noProof="0">
                <a:ln>
                  <a:noFill/>
                </a:ln>
                <a:solidFill>
                  <a:prstClr val="black"/>
                </a:solidFill>
                <a:effectLst/>
                <a:uLnTx/>
                <a:uFillTx/>
                <a:latin typeface="+mn-ea"/>
                <a:cs typeface="+mn-cs"/>
              </a:rPr>
              <a:t>女性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[1]</a:t>
            </a:r>
            <a:r>
              <a:rPr kumimoji="1" lang="ja-JP" altLang="en-US" sz="1200" b="0" i="0" u="none" strike="noStrike" kern="1200" cap="none" spc="0" normalizeH="0" baseline="0" noProof="0">
                <a:ln>
                  <a:noFill/>
                </a:ln>
                <a:solidFill>
                  <a:prstClr val="black"/>
                </a:solidFill>
                <a:effectLst/>
                <a:uLnTx/>
                <a:uFillTx/>
                <a:latin typeface="+mn-ea"/>
                <a:cs typeface="+mn-cs"/>
              </a:rPr>
              <a:t>男性</a:t>
            </a: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[2]</a:t>
            </a:r>
            <a:r>
              <a:rPr kumimoji="1" lang="ja-JP" altLang="en-US" sz="1200" b="0" i="0" u="none" strike="noStrike" kern="1200" cap="none" spc="0" normalizeH="0" baseline="0" noProof="0">
                <a:ln>
                  <a:noFill/>
                </a:ln>
                <a:solidFill>
                  <a:prstClr val="black"/>
                </a:solidFill>
                <a:effectLst/>
                <a:uLnTx/>
                <a:uFillTx/>
                <a:latin typeface="+mn-ea"/>
                <a:cs typeface="+mn-cs"/>
              </a:rPr>
              <a:t>不明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[2]</a:t>
            </a:r>
            <a:r>
              <a:rPr kumimoji="1" lang="ja-JP" altLang="en-US" sz="1200" b="0" i="0" u="none" strike="noStrike" kern="1200" cap="none" spc="0" normalizeH="0" baseline="0" noProof="0">
                <a:ln>
                  <a:noFill/>
                </a:ln>
                <a:solidFill>
                  <a:prstClr val="black"/>
                </a:solidFill>
                <a:effectLst/>
                <a:uLnTx/>
                <a:uFillTx/>
                <a:latin typeface="+mn-ea"/>
                <a:cs typeface="+mn-cs"/>
              </a:rPr>
              <a:t>女性</a:t>
            </a:r>
            <a:endParaRPr kumimoji="1" lang="en-US" altLang="ja-JP" sz="1200" b="0" i="0" u="none" strike="noStrike" kern="1200" cap="none" spc="0" normalizeH="0" baseline="0" noProof="0">
              <a:ln>
                <a:noFill/>
              </a:ln>
              <a:solidFill>
                <a:prstClr val="black"/>
              </a:solidFill>
              <a:effectLst/>
              <a:uLnTx/>
              <a:uFillTx/>
              <a:latin typeface="+mn-ea"/>
              <a:cs typeface="+mn-cs"/>
            </a:endParaRPr>
          </a:p>
          <a:p>
            <a:pPr>
              <a:defRPr/>
            </a:pP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[3]</a:t>
            </a:r>
            <a:r>
              <a:rPr kumimoji="1" lang="ja-JP" altLang="en-US" sz="1200" b="0" i="0" u="none" strike="noStrike" kern="1200" cap="none" spc="0" normalizeH="0" baseline="0" noProof="0">
                <a:ln>
                  <a:noFill/>
                </a:ln>
                <a:solidFill>
                  <a:prstClr val="black"/>
                </a:solidFill>
                <a:effectLst/>
                <a:uLnTx/>
                <a:uFillTx/>
                <a:latin typeface="+mn-ea"/>
                <a:cs typeface="+mn-cs"/>
              </a:rPr>
              <a:t>その他　</a:t>
            </a: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　</a:t>
            </a:r>
            <a:r>
              <a:rPr kumimoji="1" lang="en-US" altLang="ja-JP" sz="1200" b="0" i="0" u="none" strike="noStrike" kern="1200" cap="none" spc="0" normalizeH="0" baseline="0" noProof="0">
                <a:ln>
                  <a:noFill/>
                </a:ln>
                <a:solidFill>
                  <a:prstClr val="black"/>
                </a:solidFill>
                <a:effectLst/>
                <a:uLnTx/>
                <a:uFillTx/>
                <a:latin typeface="+mn-ea"/>
                <a:cs typeface="+mn-cs"/>
              </a:rPr>
              <a:t>[9]</a:t>
            </a:r>
            <a:r>
              <a:rPr kumimoji="1" lang="ja-JP" altLang="en-US" sz="1200" b="0" i="0" u="none" strike="noStrike" kern="1200" cap="none" spc="0" normalizeH="0" baseline="0" noProof="0">
                <a:ln>
                  <a:noFill/>
                </a:ln>
                <a:solidFill>
                  <a:prstClr val="black"/>
                </a:solidFill>
                <a:effectLst/>
                <a:uLnTx/>
                <a:uFillTx/>
                <a:latin typeface="+mn-ea"/>
                <a:cs typeface="+mn-cs"/>
              </a:rPr>
              <a:t>その他</a:t>
            </a:r>
            <a:endParaRPr kumimoji="1" lang="en-US" altLang="ja-JP" sz="1200" b="0" i="0" u="none" strike="noStrike" kern="1200" cap="none" spc="0" normalizeH="0" baseline="0" noProof="0">
              <a:ln>
                <a:noFill/>
              </a:ln>
              <a:solidFill>
                <a:prstClr val="black"/>
              </a:solidFill>
              <a:effectLst/>
              <a:uLnTx/>
              <a:uFillTx/>
              <a:latin typeface="+mn-ea"/>
              <a:cs typeface="+mn-cs"/>
            </a:endParaRPr>
          </a:p>
          <a:p>
            <a:pPr>
              <a:defRPr/>
            </a:pPr>
            <a:endParaRPr kumimoji="1" lang="en-US" altLang="ja-JP" sz="12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住所（例）</a:t>
            </a:r>
            <a:br>
              <a:rPr kumimoji="1" lang="en-US" altLang="ja-JP" sz="1200" b="0" i="0" u="none" strike="noStrike" kern="1200" cap="none" spc="0" normalizeH="0" baseline="0" noProof="0">
                <a:ln>
                  <a:noFill/>
                </a:ln>
                <a:solidFill>
                  <a:prstClr val="black"/>
                </a:solidFill>
                <a:effectLst/>
                <a:uLnTx/>
                <a:uFillTx/>
                <a:latin typeface="+mn-ea"/>
                <a:cs typeface="+mn-cs"/>
              </a:rPr>
            </a:br>
            <a:r>
              <a:rPr kumimoji="1" lang="ja-JP" altLang="en-US" sz="1200" b="0" i="0" u="none" strike="noStrike" kern="1200" cap="none" spc="0" normalizeH="0" baseline="0" noProof="0">
                <a:ln>
                  <a:noFill/>
                </a:ln>
                <a:solidFill>
                  <a:prstClr val="black"/>
                </a:solidFill>
                <a:effectLst/>
                <a:uLnTx/>
                <a:uFillTx/>
                <a:latin typeface="+mn-ea"/>
                <a:cs typeface="+mn-cs"/>
              </a:rPr>
              <a:t>　</a:t>
            </a:r>
            <a:r>
              <a:rPr lang="ja-JP" altLang="en-US" sz="1200">
                <a:solidFill>
                  <a:prstClr val="black"/>
                </a:solidFill>
                <a:latin typeface="+mn-ea"/>
              </a:rPr>
              <a:t>東京都</a:t>
            </a:r>
            <a:r>
              <a:rPr kumimoji="1" lang="ja-JP" altLang="en-US" sz="1200" b="0" i="0" u="none" strike="noStrike" kern="1200" cap="none" spc="0" normalizeH="0" baseline="0" noProof="0">
                <a:ln>
                  <a:noFill/>
                </a:ln>
                <a:solidFill>
                  <a:prstClr val="black"/>
                </a:solidFill>
                <a:effectLst/>
                <a:uLnTx/>
                <a:uFillTx/>
                <a:latin typeface="+mn-ea"/>
                <a:cs typeface="+mn-cs"/>
              </a:rPr>
              <a:t>千代田区永田町</a:t>
            </a:r>
            <a:r>
              <a:rPr kumimoji="1" lang="en-US" altLang="ja-JP" sz="1200" b="0" i="0" u="none" strike="noStrike" kern="1200" cap="none" spc="0" normalizeH="0" baseline="0" noProof="0">
                <a:ln>
                  <a:noFill/>
                </a:ln>
                <a:solidFill>
                  <a:prstClr val="black"/>
                </a:solidFill>
                <a:effectLst/>
                <a:uLnTx/>
                <a:uFillTx/>
                <a:latin typeface="+mn-ea"/>
                <a:cs typeface="+mn-cs"/>
              </a:rPr>
              <a:t>1-X-X</a:t>
            </a:r>
            <a:br>
              <a:rPr kumimoji="1" lang="en-US" altLang="ja-JP" sz="1200" b="0" i="0" u="none" strike="noStrike" kern="1200" cap="none" spc="0" normalizeH="0" baseline="0" noProof="0">
                <a:ln>
                  <a:noFill/>
                </a:ln>
                <a:solidFill>
                  <a:prstClr val="black"/>
                </a:solidFill>
                <a:effectLst/>
                <a:uLnTx/>
                <a:uFillTx/>
                <a:latin typeface="+mn-ea"/>
                <a:cs typeface="+mn-cs"/>
              </a:rPr>
            </a:br>
            <a:r>
              <a:rPr kumimoji="1" lang="en-US" altLang="ja-JP" sz="1200" b="0" i="0" u="none" strike="noStrike" kern="1200" cap="none" spc="0" normalizeH="0" baseline="0" noProof="0">
                <a:ln>
                  <a:noFill/>
                </a:ln>
                <a:solidFill>
                  <a:prstClr val="black"/>
                </a:solidFill>
                <a:effectLst/>
                <a:uLnTx/>
                <a:uFillTx/>
                <a:latin typeface="+mn-ea"/>
                <a:cs typeface="+mn-cs"/>
              </a:rPr>
              <a:t>             [</a:t>
            </a:r>
            <a:r>
              <a:rPr kumimoji="1" lang="ja-JP" altLang="en-US" sz="1200" b="0" i="0" u="none" strike="noStrike" kern="1200" cap="none" spc="0" normalizeH="0" baseline="0" noProof="0">
                <a:ln>
                  <a:noFill/>
                </a:ln>
                <a:solidFill>
                  <a:prstClr val="black"/>
                </a:solidFill>
                <a:effectLst/>
                <a:uLnTx/>
                <a:uFillTx/>
                <a:latin typeface="+mn-ea"/>
                <a:cs typeface="+mn-cs"/>
              </a:rPr>
              <a:t>東京都</a:t>
            </a:r>
            <a:r>
              <a:rPr kumimoji="1" lang="en-US" altLang="ja-JP" sz="1200" b="0" i="0" u="none" strike="noStrike" kern="1200" cap="none" spc="0" normalizeH="0" baseline="0" noProof="0">
                <a:ln>
                  <a:noFill/>
                </a:ln>
                <a:solidFill>
                  <a:prstClr val="black"/>
                </a:solidFill>
                <a:effectLst/>
                <a:uLnTx/>
                <a:uFillTx/>
                <a:latin typeface="+mn-ea"/>
                <a:cs typeface="+mn-cs"/>
              </a:rPr>
              <a:t>][</a:t>
            </a:r>
            <a:r>
              <a:rPr kumimoji="1" lang="ja-JP" altLang="en-US" sz="1200" b="0" i="0" u="none" strike="noStrike" kern="1200" cap="none" spc="0" normalizeH="0" baseline="0" noProof="0">
                <a:ln>
                  <a:noFill/>
                </a:ln>
                <a:solidFill>
                  <a:prstClr val="black"/>
                </a:solidFill>
                <a:effectLst/>
                <a:uLnTx/>
                <a:uFillTx/>
                <a:latin typeface="+mn-ea"/>
                <a:cs typeface="+mn-cs"/>
              </a:rPr>
              <a:t>千代田区</a:t>
            </a:r>
            <a:r>
              <a:rPr kumimoji="1" lang="en-US" altLang="ja-JP" sz="1200" b="0" i="0" u="none" strike="noStrike" kern="1200" cap="none" spc="0" normalizeH="0" baseline="0" noProof="0">
                <a:ln>
                  <a:noFill/>
                </a:ln>
                <a:solidFill>
                  <a:prstClr val="black"/>
                </a:solidFill>
                <a:effectLst/>
                <a:uLnTx/>
                <a:uFillTx/>
                <a:latin typeface="+mn-ea"/>
                <a:cs typeface="+mn-cs"/>
              </a:rPr>
              <a:t>][</a:t>
            </a:r>
            <a:r>
              <a:rPr kumimoji="1" lang="ja-JP" altLang="en-US" sz="1200" b="0" i="0" u="none" strike="noStrike" kern="1200" cap="none" spc="0" normalizeH="0" baseline="0" noProof="0">
                <a:ln>
                  <a:noFill/>
                </a:ln>
                <a:solidFill>
                  <a:prstClr val="black"/>
                </a:solidFill>
                <a:effectLst/>
                <a:uLnTx/>
                <a:uFillTx/>
                <a:latin typeface="+mn-ea"/>
                <a:cs typeface="+mn-cs"/>
              </a:rPr>
              <a:t>永田町一丁目</a:t>
            </a:r>
            <a:r>
              <a:rPr kumimoji="1" lang="en-US" altLang="ja-JP" sz="1200" b="0" i="0" u="none" strike="noStrike" kern="1200" cap="none" spc="0" normalizeH="0" baseline="0" noProof="0">
                <a:ln>
                  <a:noFill/>
                </a:ln>
                <a:solidFill>
                  <a:prstClr val="black"/>
                </a:solidFill>
                <a:effectLst/>
                <a:uLnTx/>
                <a:uFillTx/>
                <a:latin typeface="+mn-ea"/>
                <a:cs typeface="+mn-cs"/>
              </a:rPr>
              <a:t>][X-X]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u="none" strike="noStrike" kern="1200" cap="none" spc="0" normalizeH="0" baseline="0" noProof="0">
              <a:ln>
                <a:noFill/>
              </a:ln>
              <a:solidFill>
                <a:prstClr val="black"/>
              </a:solidFill>
              <a:effectLst/>
              <a:uLnTx/>
              <a:uFillTx/>
              <a:latin typeface="+mn-ea"/>
              <a:cs typeface="+mn-cs"/>
            </a:endParaRPr>
          </a:p>
        </p:txBody>
      </p:sp>
      <p:sp>
        <p:nvSpPr>
          <p:cNvPr id="32" name="右中かっこ 31">
            <a:extLst>
              <a:ext uri="{FF2B5EF4-FFF2-40B4-BE49-F238E27FC236}">
                <a16:creationId xmlns:a16="http://schemas.microsoft.com/office/drawing/2014/main" id="{533A0002-C8AB-1C75-423E-3F09D5CDA33C}"/>
              </a:ext>
            </a:extLst>
          </p:cNvPr>
          <p:cNvSpPr/>
          <p:nvPr/>
        </p:nvSpPr>
        <p:spPr>
          <a:xfrm rot="5400000">
            <a:off x="2027601" y="4392666"/>
            <a:ext cx="188258" cy="367553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33" name="テキスト ボックス 32">
            <a:extLst>
              <a:ext uri="{FF2B5EF4-FFF2-40B4-BE49-F238E27FC236}">
                <a16:creationId xmlns:a16="http://schemas.microsoft.com/office/drawing/2014/main" id="{26434DA2-EE56-4FDA-0681-281A58A87507}"/>
              </a:ext>
            </a:extLst>
          </p:cNvPr>
          <p:cNvSpPr txBox="1"/>
          <p:nvPr/>
        </p:nvSpPr>
        <p:spPr>
          <a:xfrm>
            <a:off x="895362" y="6340298"/>
            <a:ext cx="24921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定義された形式に整合</a:t>
            </a:r>
          </a:p>
        </p:txBody>
      </p:sp>
      <p:sp>
        <p:nvSpPr>
          <p:cNvPr id="34" name="テキスト ボックス 33">
            <a:extLst>
              <a:ext uri="{FF2B5EF4-FFF2-40B4-BE49-F238E27FC236}">
                <a16:creationId xmlns:a16="http://schemas.microsoft.com/office/drawing/2014/main" id="{F9BC9F52-BB3F-9F13-1615-A756E9942137}"/>
              </a:ext>
            </a:extLst>
          </p:cNvPr>
          <p:cNvSpPr txBox="1"/>
          <p:nvPr/>
        </p:nvSpPr>
        <p:spPr>
          <a:xfrm>
            <a:off x="8353221" y="1785428"/>
            <a:ext cx="3024000"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意味的な品質</a:t>
            </a:r>
          </a:p>
        </p:txBody>
      </p:sp>
      <p:sp>
        <p:nvSpPr>
          <p:cNvPr id="35" name="テキスト ボックス 34">
            <a:extLst>
              <a:ext uri="{FF2B5EF4-FFF2-40B4-BE49-F238E27FC236}">
                <a16:creationId xmlns:a16="http://schemas.microsoft.com/office/drawing/2014/main" id="{EF61A7E9-8446-D0DF-66BE-FB28D4E80E60}"/>
              </a:ext>
            </a:extLst>
          </p:cNvPr>
          <p:cNvSpPr txBox="1"/>
          <p:nvPr/>
        </p:nvSpPr>
        <p:spPr>
          <a:xfrm>
            <a:off x="767408" y="1772816"/>
            <a:ext cx="3024000" cy="369332"/>
          </a:xfrm>
          <a:prstGeom prst="rect">
            <a:avLst/>
          </a:prstGeom>
          <a:solidFill>
            <a:srgbClr val="4472C4"/>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i="0" u="none" strike="noStrike" kern="1200" cap="none" spc="0" normalizeH="0" baseline="0" noProof="0">
                <a:ln>
                  <a:noFill/>
                </a:ln>
                <a:solidFill>
                  <a:schemeClr val="bg1"/>
                </a:solidFill>
                <a:effectLst/>
                <a:uLnTx/>
                <a:uFillTx/>
                <a:latin typeface="+mn-ea"/>
                <a:cs typeface="+mn-cs"/>
              </a:rPr>
              <a:t>形式的な品質</a:t>
            </a:r>
          </a:p>
        </p:txBody>
      </p:sp>
    </p:spTree>
    <p:extLst>
      <p:ext uri="{BB962C8B-B14F-4D97-AF65-F5344CB8AC3E}">
        <p14:creationId xmlns:p14="http://schemas.microsoft.com/office/powerpoint/2010/main" val="117644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当資料は、以下の構成となっています。</a:t>
            </a:r>
            <a:endParaRPr kumimoji="1" lang="en-US" altLang="ja-JP" sz="280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当資料の構成</a:t>
            </a:r>
            <a:endParaRPr kumimoji="1" lang="en-US" altLang="ja-JP" sz="3200"/>
          </a:p>
        </p:txBody>
      </p:sp>
      <p:sp>
        <p:nvSpPr>
          <p:cNvPr id="6" name="正方形/長方形 5">
            <a:extLst>
              <a:ext uri="{FF2B5EF4-FFF2-40B4-BE49-F238E27FC236}">
                <a16:creationId xmlns:a16="http://schemas.microsoft.com/office/drawing/2014/main" id="{3D461669-C08D-C9D7-F0AC-B981600B99A7}"/>
              </a:ext>
            </a:extLst>
          </p:cNvPr>
          <p:cNvSpPr/>
          <p:nvPr/>
        </p:nvSpPr>
        <p:spPr>
          <a:xfrm>
            <a:off x="263352" y="1556792"/>
            <a:ext cx="11610558" cy="3848519"/>
          </a:xfrm>
          <a:prstGeom prst="rect">
            <a:avLst/>
          </a:prstGeom>
          <a:solidFill>
            <a:srgbClr val="FFFFFF">
              <a:lumMod val="85000"/>
              <a:alpha val="50000"/>
            </a:srgbClr>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a:ln>
                <a:noFill/>
              </a:ln>
              <a:solidFill>
                <a:srgbClr val="24235C"/>
              </a:solidFill>
              <a:effectLst/>
              <a:uLnTx/>
              <a:uFillTx/>
              <a:latin typeface="Meiryo UI"/>
              <a:ea typeface="Meiryo UI"/>
              <a:cs typeface="+mn-cs"/>
            </a:endParaRPr>
          </a:p>
        </p:txBody>
      </p:sp>
      <p:sp>
        <p:nvSpPr>
          <p:cNvPr id="7" name="フローチャート: 処理 6">
            <a:extLst>
              <a:ext uri="{FF2B5EF4-FFF2-40B4-BE49-F238E27FC236}">
                <a16:creationId xmlns:a16="http://schemas.microsoft.com/office/drawing/2014/main" id="{DF2EA066-FF26-BD8F-8FC4-7D120DD939EA}"/>
              </a:ext>
            </a:extLst>
          </p:cNvPr>
          <p:cNvSpPr/>
          <p:nvPr/>
        </p:nvSpPr>
        <p:spPr>
          <a:xfrm>
            <a:off x="438755" y="1974579"/>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用語集</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br>
              <a:rPr kumimoji="0" lang="en-US" altLang="ja-JP" sz="1600" b="0" i="0" u="none" strike="noStrike" kern="0" cap="none" spc="0" normalizeH="0" baseline="0" noProof="0">
                <a:ln>
                  <a:noFill/>
                </a:ln>
                <a:solidFill>
                  <a:srgbClr val="24235C"/>
                </a:solidFill>
                <a:effectLst/>
                <a:uLnTx/>
                <a:uFillTx/>
                <a:latin typeface="Meiryo UI"/>
                <a:ea typeface="Meiryo UI"/>
                <a:cs typeface="+mn-cs"/>
              </a:rPr>
            </a:b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1. </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はじめに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とは何か</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が目指す世界観</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の世界観におけるデータ</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設計・サービス設計</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kern="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2. 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の概要</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の基本原則・コンセプト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の目指す姿</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・世界との連携</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p:txBody>
      </p:sp>
      <p:sp>
        <p:nvSpPr>
          <p:cNvPr id="8" name="フローチャート: 処理 7">
            <a:extLst>
              <a:ext uri="{FF2B5EF4-FFF2-40B4-BE49-F238E27FC236}">
                <a16:creationId xmlns:a16="http://schemas.microsoft.com/office/drawing/2014/main" id="{C81F69E8-6DB8-5A05-544B-E25BA0681DC5}"/>
              </a:ext>
            </a:extLst>
          </p:cNvPr>
          <p:cNvSpPr/>
          <p:nvPr/>
        </p:nvSpPr>
        <p:spPr>
          <a:xfrm>
            <a:off x="3305607" y="1962484"/>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3. 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の効果</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・「参照モデル」としての</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とその効果</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・「参照モデル」について</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の効果</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1</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、２、</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3</a:t>
            </a: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AI</a:t>
            </a:r>
            <a:r>
              <a:rPr kumimoji="0" lang="ja-JP" altLang="en-US" sz="1600" kern="0">
                <a:solidFill>
                  <a:srgbClr val="24235C"/>
                </a:solidFill>
                <a:latin typeface="Meiryo UI"/>
                <a:ea typeface="Meiryo UI"/>
              </a:rPr>
              <a:t>等の技術との連携には、</a:t>
            </a:r>
            <a:br>
              <a:rPr kumimoji="0" lang="en-US" altLang="ja-JP" sz="1600" kern="0">
                <a:solidFill>
                  <a:srgbClr val="24235C"/>
                </a:solidFill>
                <a:latin typeface="Meiryo UI"/>
                <a:ea typeface="Meiryo UI"/>
              </a:rPr>
            </a:br>
            <a:r>
              <a:rPr kumimoji="0" lang="ja-JP" altLang="en-US" sz="1600" kern="0">
                <a:solidFill>
                  <a:srgbClr val="24235C"/>
                </a:solidFill>
                <a:latin typeface="Meiryo UI"/>
                <a:ea typeface="Meiryo UI"/>
              </a:rPr>
              <a:t>　 データ品質の確保が不可欠</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・データ活用のステップ</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4.</a:t>
            </a:r>
            <a:r>
              <a:rPr kumimoji="0" lang="ja-JP" altLang="en-US" sz="1600" kern="0">
                <a:solidFill>
                  <a:srgbClr val="24235C"/>
                </a:solidFill>
                <a:latin typeface="Meiryo UI"/>
                <a:ea typeface="Meiryo UI"/>
              </a:rPr>
              <a:t> </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データマネジメント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・データマネジメント</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p>
        </p:txBody>
      </p:sp>
      <p:sp>
        <p:nvSpPr>
          <p:cNvPr id="9" name="フローチャート: 処理 8">
            <a:extLst>
              <a:ext uri="{FF2B5EF4-FFF2-40B4-BE49-F238E27FC236}">
                <a16:creationId xmlns:a16="http://schemas.microsoft.com/office/drawing/2014/main" id="{6624197E-392C-673E-4A86-50DD18D41035}"/>
              </a:ext>
            </a:extLst>
          </p:cNvPr>
          <p:cNvSpPr/>
          <p:nvPr/>
        </p:nvSpPr>
        <p:spPr>
          <a:xfrm>
            <a:off x="6152420" y="1965336"/>
            <a:ext cx="2703555" cy="327133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５．</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の全体体系と</a:t>
            </a:r>
            <a:b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b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各レイヤの説明</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の全体体系</a:t>
            </a:r>
            <a:r>
              <a:rPr kumimoji="0" lang="ja-JP" altLang="en-US" sz="1600" kern="0" dirty="0">
                <a:solidFill>
                  <a:srgbClr val="24235C"/>
                </a:solidFill>
                <a:latin typeface="Meiryo UI"/>
                <a:ea typeface="Meiryo UI"/>
              </a:rPr>
              <a:t>と範囲</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・ルール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  </a:t>
            </a: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・利活用・流通基盤</a:t>
            </a:r>
            <a: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t>/</a:t>
            </a:r>
            <a:br>
              <a:rPr kumimoji="0" lang="en-US" altLang="ja-JP" sz="1600" b="0" i="0" u="none" strike="noStrike" kern="0" cap="none" spc="0" normalizeH="0" baseline="0" noProof="0" dirty="0">
                <a:ln>
                  <a:noFill/>
                </a:ln>
                <a:solidFill>
                  <a:srgbClr val="24235C"/>
                </a:solidFill>
                <a:effectLst/>
                <a:uLnTx/>
                <a:uFillTx/>
                <a:latin typeface="Meiryo UI"/>
                <a:ea typeface="Meiryo UI"/>
                <a:cs typeface="+mn-cs"/>
              </a:rPr>
            </a:b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連携基盤（ツール）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r>
              <a:rPr kumimoji="0" lang="ja-JP" altLang="en-US" sz="1600" kern="0" dirty="0">
                <a:solidFill>
                  <a:srgbClr val="24235C"/>
                </a:solidFill>
                <a:latin typeface="Meiryo UI"/>
                <a:ea typeface="Meiryo UI"/>
              </a:rPr>
              <a:t>・データ</a:t>
            </a:r>
            <a:endParaRPr kumimoji="0" lang="en-US" altLang="ja-JP" sz="1600" kern="0" dirty="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dirty="0">
                <a:solidFill>
                  <a:srgbClr val="24235C"/>
                </a:solidFill>
                <a:latin typeface="Meiryo UI"/>
                <a:ea typeface="Meiryo UI"/>
              </a:rPr>
              <a:t>　・データモデル</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dirty="0">
                <a:ln>
                  <a:noFill/>
                </a:ln>
                <a:solidFill>
                  <a:srgbClr val="24235C"/>
                </a:solidFill>
                <a:effectLst/>
                <a:uLnTx/>
                <a:uFillTx/>
                <a:latin typeface="Meiryo UI"/>
                <a:ea typeface="Meiryo UI"/>
                <a:cs typeface="+mn-cs"/>
              </a:rPr>
              <a:t>　　</a:t>
            </a:r>
            <a:endParaRPr kumimoji="0" lang="en-US" altLang="ja-JP" sz="1600" b="0" i="0" u="none" strike="noStrike" kern="0" cap="none" spc="0" normalizeH="0" baseline="0" noProof="0" dirty="0">
              <a:ln>
                <a:noFill/>
              </a:ln>
              <a:solidFill>
                <a:srgbClr val="24235C"/>
              </a:solidFill>
              <a:effectLst/>
              <a:uLnTx/>
              <a:uFillTx/>
              <a:latin typeface="Meiryo UI"/>
              <a:ea typeface="Meiryo UI"/>
              <a:cs typeface="+mn-cs"/>
            </a:endParaRPr>
          </a:p>
        </p:txBody>
      </p:sp>
      <p:sp>
        <p:nvSpPr>
          <p:cNvPr id="10" name="フローチャート: 処理 9">
            <a:extLst>
              <a:ext uri="{FF2B5EF4-FFF2-40B4-BE49-F238E27FC236}">
                <a16:creationId xmlns:a16="http://schemas.microsoft.com/office/drawing/2014/main" id="{E7D08C1D-A813-3F9E-66C0-604AA5CCB232}"/>
              </a:ext>
            </a:extLst>
          </p:cNvPr>
          <p:cNvSpPr/>
          <p:nvPr/>
        </p:nvSpPr>
        <p:spPr>
          <a:xfrm>
            <a:off x="9015767" y="3213905"/>
            <a:ext cx="2703555" cy="1960707"/>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７．おわりに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は成長し続けます</a:t>
            </a:r>
            <a:endParaRPr kumimoji="0" lang="en-US" altLang="ja-JP" sz="1600" kern="0">
              <a:solidFill>
                <a:srgbClr val="24235C"/>
              </a:solidFill>
              <a:latin typeface="Meiryo UI"/>
              <a:ea typeface="Meiryo UI"/>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　・</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定義ファイル</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参考資料</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a:t>
            </a:r>
          </a:p>
        </p:txBody>
      </p:sp>
      <p:sp>
        <p:nvSpPr>
          <p:cNvPr id="11" name="矢印: 山形 10">
            <a:extLst>
              <a:ext uri="{FF2B5EF4-FFF2-40B4-BE49-F238E27FC236}">
                <a16:creationId xmlns:a16="http://schemas.microsoft.com/office/drawing/2014/main" id="{7553EC93-437A-AFF0-A864-465C1BAED50F}"/>
              </a:ext>
            </a:extLst>
          </p:cNvPr>
          <p:cNvSpPr/>
          <p:nvPr/>
        </p:nvSpPr>
        <p:spPr>
          <a:xfrm>
            <a:off x="579967" y="1753281"/>
            <a:ext cx="2231518"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b="1" kern="0">
                <a:solidFill>
                  <a:schemeClr val="bg1"/>
                </a:solidFill>
                <a:latin typeface="Meiryo UI"/>
                <a:ea typeface="Meiryo UI"/>
              </a:rPr>
              <a:t>GIF</a:t>
            </a:r>
            <a:r>
              <a:rPr kumimoji="0" lang="ja-JP" altLang="en-US" b="1" kern="0">
                <a:solidFill>
                  <a:schemeClr val="bg1"/>
                </a:solidFill>
                <a:latin typeface="Meiryo UI"/>
                <a:ea typeface="Meiryo UI"/>
              </a:rPr>
              <a:t>の</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概要</a:t>
            </a:r>
          </a:p>
        </p:txBody>
      </p:sp>
      <p:sp>
        <p:nvSpPr>
          <p:cNvPr id="12" name="矢印: 山形 11">
            <a:extLst>
              <a:ext uri="{FF2B5EF4-FFF2-40B4-BE49-F238E27FC236}">
                <a16:creationId xmlns:a16="http://schemas.microsoft.com/office/drawing/2014/main" id="{9615C0E5-89B1-8B3D-13F6-D5F34B297ED6}"/>
              </a:ext>
            </a:extLst>
          </p:cNvPr>
          <p:cNvSpPr/>
          <p:nvPr/>
        </p:nvSpPr>
        <p:spPr>
          <a:xfrm>
            <a:off x="3420729" y="1753282"/>
            <a:ext cx="2194254"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の効果</a:t>
            </a:r>
          </a:p>
        </p:txBody>
      </p:sp>
      <p:sp>
        <p:nvSpPr>
          <p:cNvPr id="13" name="矢印: 山形 12">
            <a:extLst>
              <a:ext uri="{FF2B5EF4-FFF2-40B4-BE49-F238E27FC236}">
                <a16:creationId xmlns:a16="http://schemas.microsoft.com/office/drawing/2014/main" id="{2F9471C0-CC72-CA7D-787D-F8F8A6F432E9}"/>
              </a:ext>
            </a:extLst>
          </p:cNvPr>
          <p:cNvSpPr/>
          <p:nvPr/>
        </p:nvSpPr>
        <p:spPr>
          <a:xfrm>
            <a:off x="9174708" y="3008124"/>
            <a:ext cx="2194254" cy="411563"/>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の今後</a:t>
            </a:r>
            <a:endParaRPr kumimoji="0" lang="en-US" altLang="ja-JP" sz="1800" b="1" i="0" u="none" strike="noStrike" kern="0" cap="none" spc="0" normalizeH="0" baseline="0" noProof="0">
              <a:ln>
                <a:noFill/>
              </a:ln>
              <a:solidFill>
                <a:schemeClr val="bg1"/>
              </a:solidFill>
              <a:effectLst/>
              <a:uLnTx/>
              <a:uFillTx/>
              <a:latin typeface="Meiryo UI"/>
              <a:ea typeface="Meiryo UI"/>
              <a:cs typeface="+mn-cs"/>
            </a:endParaRPr>
          </a:p>
        </p:txBody>
      </p:sp>
      <p:sp>
        <p:nvSpPr>
          <p:cNvPr id="14" name="フローチャート: 処理 13">
            <a:extLst>
              <a:ext uri="{FF2B5EF4-FFF2-40B4-BE49-F238E27FC236}">
                <a16:creationId xmlns:a16="http://schemas.microsoft.com/office/drawing/2014/main" id="{3731DF29-0344-E048-85CE-3C58D3B2E015}"/>
              </a:ext>
            </a:extLst>
          </p:cNvPr>
          <p:cNvSpPr/>
          <p:nvPr/>
        </p:nvSpPr>
        <p:spPr>
          <a:xfrm>
            <a:off x="8863748" y="1964966"/>
            <a:ext cx="2836271" cy="900473"/>
          </a:xfrm>
          <a:prstGeom prst="flowChartProcess">
            <a:avLst/>
          </a:prstGeom>
          <a:solidFill>
            <a:srgbClr val="FFFFFF"/>
          </a:solidFill>
          <a:ln w="25400" cap="flat" cmpd="sng" algn="ctr">
            <a:solidFill>
              <a:srgbClr val="006DAA"/>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６．</a:t>
            </a:r>
            <a:r>
              <a:rPr kumimoji="0" lang="en-US" altLang="ja-JP" sz="1600" b="0" i="0" u="none" strike="noStrike" kern="0" cap="none" spc="0" normalizeH="0" baseline="0" noProof="0">
                <a:ln>
                  <a:noFill/>
                </a:ln>
                <a:solidFill>
                  <a:srgbClr val="24235C"/>
                </a:solidFill>
                <a:effectLst/>
                <a:uLnTx/>
                <a:uFillTx/>
                <a:latin typeface="Meiryo UI"/>
                <a:ea typeface="Meiryo UI"/>
                <a:cs typeface="+mn-cs"/>
              </a:rPr>
              <a:t>GIF</a:t>
            </a:r>
            <a:r>
              <a:rPr kumimoji="0" lang="ja-JP" altLang="en-US" sz="1600" b="0" i="0" u="none" strike="noStrike" kern="0" cap="none" spc="0" normalizeH="0" baseline="0" noProof="0">
                <a:ln>
                  <a:noFill/>
                </a:ln>
                <a:solidFill>
                  <a:srgbClr val="24235C"/>
                </a:solidFill>
                <a:effectLst/>
                <a:uLnTx/>
                <a:uFillTx/>
                <a:latin typeface="Meiryo UI"/>
                <a:ea typeface="Meiryo UI"/>
                <a:cs typeface="+mn-cs"/>
              </a:rPr>
              <a:t>導入への留意点</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600" kern="0">
                <a:solidFill>
                  <a:srgbClr val="24235C"/>
                </a:solidFill>
                <a:latin typeface="Meiryo UI"/>
                <a:ea typeface="Meiryo UI"/>
              </a:rPr>
              <a:t>　・</a:t>
            </a:r>
            <a:r>
              <a:rPr kumimoji="0" lang="en-US" altLang="ja-JP" sz="1600" kern="0">
                <a:solidFill>
                  <a:srgbClr val="24235C"/>
                </a:solidFill>
                <a:latin typeface="Meiryo UI"/>
                <a:ea typeface="Meiryo UI"/>
              </a:rPr>
              <a:t>GIF</a:t>
            </a:r>
            <a:r>
              <a:rPr kumimoji="0" lang="ja-JP" altLang="en-US" sz="1600" kern="0">
                <a:solidFill>
                  <a:srgbClr val="24235C"/>
                </a:solidFill>
                <a:latin typeface="Meiryo UI"/>
                <a:ea typeface="Meiryo UI"/>
              </a:rPr>
              <a:t>導入への留意点</a:t>
            </a:r>
            <a:endParaRPr kumimoji="0" lang="en-US" altLang="ja-JP" sz="1600" b="0" i="0" u="none" strike="noStrike" kern="0" cap="none" spc="0" normalizeH="0" baseline="0" noProof="0">
              <a:ln>
                <a:noFill/>
              </a:ln>
              <a:solidFill>
                <a:srgbClr val="24235C"/>
              </a:solidFill>
              <a:effectLst/>
              <a:uLnTx/>
              <a:uFillTx/>
              <a:latin typeface="Meiryo UI"/>
              <a:ea typeface="Meiryo UI"/>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24235C"/>
              </a:solidFill>
              <a:effectLst/>
              <a:uLnTx/>
              <a:uFillTx/>
              <a:latin typeface="Meiryo UI"/>
              <a:ea typeface="Meiryo UI"/>
              <a:cs typeface="+mn-cs"/>
            </a:endParaRPr>
          </a:p>
        </p:txBody>
      </p:sp>
      <p:sp>
        <p:nvSpPr>
          <p:cNvPr id="15" name="矢印: 山形 14">
            <a:extLst>
              <a:ext uri="{FF2B5EF4-FFF2-40B4-BE49-F238E27FC236}">
                <a16:creationId xmlns:a16="http://schemas.microsoft.com/office/drawing/2014/main" id="{DC24CC56-5938-ADF5-89A5-08B82993E00A}"/>
              </a:ext>
            </a:extLst>
          </p:cNvPr>
          <p:cNvSpPr/>
          <p:nvPr/>
        </p:nvSpPr>
        <p:spPr>
          <a:xfrm>
            <a:off x="6294279" y="1751123"/>
            <a:ext cx="5125198" cy="402716"/>
          </a:xfrm>
          <a:prstGeom prst="chevron">
            <a:avLst>
              <a:gd name="adj" fmla="val 28461"/>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800" b="1" i="0" u="none" strike="noStrike" kern="0" cap="none" spc="0" normalizeH="0" baseline="0" noProof="0">
                <a:ln>
                  <a:noFill/>
                </a:ln>
                <a:solidFill>
                  <a:schemeClr val="bg1"/>
                </a:solidFill>
                <a:effectLst/>
                <a:uLnTx/>
                <a:uFillTx/>
                <a:latin typeface="Meiryo UI"/>
                <a:ea typeface="Meiryo UI"/>
                <a:cs typeface="+mn-cs"/>
              </a:rPr>
              <a:t>GIF</a:t>
            </a:r>
            <a:r>
              <a:rPr kumimoji="0" lang="ja-JP" altLang="en-US" sz="1800" b="1" i="0" u="none" strike="noStrike" kern="0" cap="none" spc="0" normalizeH="0" baseline="0" noProof="0">
                <a:ln>
                  <a:noFill/>
                </a:ln>
                <a:solidFill>
                  <a:schemeClr val="bg1"/>
                </a:solidFill>
                <a:effectLst/>
                <a:uLnTx/>
                <a:uFillTx/>
                <a:latin typeface="Meiryo UI"/>
                <a:ea typeface="Meiryo UI"/>
                <a:cs typeface="+mn-cs"/>
              </a:rPr>
              <a:t>の全体体系と導入への留意点</a:t>
            </a:r>
          </a:p>
        </p:txBody>
      </p:sp>
    </p:spTree>
    <p:extLst>
      <p:ext uri="{BB962C8B-B14F-4D97-AF65-F5344CB8AC3E}">
        <p14:creationId xmlns:p14="http://schemas.microsoft.com/office/powerpoint/2010/main" val="315015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20</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3.5 GIF</a:t>
            </a:r>
            <a:r>
              <a:rPr lang="ja-JP" altLang="en-US" sz="3200"/>
              <a:t>の効果</a:t>
            </a:r>
            <a:r>
              <a:rPr lang="en-US" altLang="ja-JP" sz="3200"/>
              <a:t>3</a:t>
            </a:r>
            <a:r>
              <a:rPr lang="ja-JP" altLang="en-US" sz="3200"/>
              <a:t>：設計コストや時間の削減</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19336" y="836712"/>
            <a:ext cx="11737304" cy="6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a:t>ひな形（テンプレート）となる標準化されたデータモデルを活用し設計を行うことで、設計にかかるコスト、時間を削減することができます。</a:t>
            </a:r>
            <a:endParaRPr kumimoji="1" lang="en-US" altLang="ja-JP" sz="2400"/>
          </a:p>
        </p:txBody>
      </p:sp>
      <p:sp>
        <p:nvSpPr>
          <p:cNvPr id="6" name="正方形/長方形 5">
            <a:extLst>
              <a:ext uri="{FF2B5EF4-FFF2-40B4-BE49-F238E27FC236}">
                <a16:creationId xmlns:a16="http://schemas.microsoft.com/office/drawing/2014/main" id="{533EB2FD-DD83-5E51-9501-A0B2BAB08E6C}"/>
              </a:ext>
            </a:extLst>
          </p:cNvPr>
          <p:cNvSpPr/>
          <p:nvPr/>
        </p:nvSpPr>
        <p:spPr>
          <a:xfrm>
            <a:off x="767408" y="1995308"/>
            <a:ext cx="5088349" cy="46461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2000">
                <a:solidFill>
                  <a:schemeClr val="tx1"/>
                </a:solidFill>
              </a:rPr>
              <a:t>ひな形がないため、ルールやデータモデルを都度、最初から設計する必要があり、その分のコスト、時間が必要になります。</a:t>
            </a:r>
            <a:endParaRPr kumimoji="1" lang="en-US" altLang="ja-JP" sz="2000">
              <a:solidFill>
                <a:schemeClr val="tx1"/>
              </a:solidFill>
            </a:endParaRPr>
          </a:p>
        </p:txBody>
      </p:sp>
      <p:sp>
        <p:nvSpPr>
          <p:cNvPr id="7" name="正方形/長方形 6">
            <a:extLst>
              <a:ext uri="{FF2B5EF4-FFF2-40B4-BE49-F238E27FC236}">
                <a16:creationId xmlns:a16="http://schemas.microsoft.com/office/drawing/2014/main" id="{344B4823-FA57-05F9-9BBB-6FBD6A4F5875}"/>
              </a:ext>
            </a:extLst>
          </p:cNvPr>
          <p:cNvSpPr/>
          <p:nvPr/>
        </p:nvSpPr>
        <p:spPr>
          <a:xfrm>
            <a:off x="6087090" y="1992074"/>
            <a:ext cx="5088349" cy="46461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2000">
                <a:solidFill>
                  <a:schemeClr val="tx1"/>
                </a:solidFill>
              </a:rPr>
              <a:t>ひな形のルールやデータモデルを設計に活用することで、その部分の検討等のコスト、時間を削減することができます。</a:t>
            </a:r>
            <a:endParaRPr kumimoji="1" lang="en-US" altLang="ja-JP" sz="2000">
              <a:solidFill>
                <a:schemeClr val="tx1"/>
              </a:solidFill>
            </a:endParaRPr>
          </a:p>
        </p:txBody>
      </p:sp>
      <p:grpSp>
        <p:nvGrpSpPr>
          <p:cNvPr id="8" name="グループ化 7">
            <a:extLst>
              <a:ext uri="{FF2B5EF4-FFF2-40B4-BE49-F238E27FC236}">
                <a16:creationId xmlns:a16="http://schemas.microsoft.com/office/drawing/2014/main" id="{44D13337-641D-176D-0F43-4871C517BD81}"/>
              </a:ext>
            </a:extLst>
          </p:cNvPr>
          <p:cNvGrpSpPr/>
          <p:nvPr/>
        </p:nvGrpSpPr>
        <p:grpSpPr>
          <a:xfrm>
            <a:off x="2195901" y="4498056"/>
            <a:ext cx="1786429" cy="802510"/>
            <a:chOff x="1079659" y="4816677"/>
            <a:chExt cx="1786429" cy="802510"/>
          </a:xfrm>
        </p:grpSpPr>
        <p:sp>
          <p:nvSpPr>
            <p:cNvPr id="9" name="正方形/長方形 8">
              <a:extLst>
                <a:ext uri="{FF2B5EF4-FFF2-40B4-BE49-F238E27FC236}">
                  <a16:creationId xmlns:a16="http://schemas.microsoft.com/office/drawing/2014/main" id="{BBA95655-0A26-E4FB-3C58-E432A326D0B6}"/>
                </a:ext>
              </a:extLst>
            </p:cNvPr>
            <p:cNvSpPr/>
            <p:nvPr/>
          </p:nvSpPr>
          <p:spPr>
            <a:xfrm>
              <a:off x="1169840" y="4816677"/>
              <a:ext cx="1606068" cy="341760"/>
            </a:xfrm>
            <a:custGeom>
              <a:avLst/>
              <a:gdLst>
                <a:gd name="connsiteX0" fmla="*/ 0 w 1606068"/>
                <a:gd name="connsiteY0" fmla="*/ 0 h 341760"/>
                <a:gd name="connsiteX1" fmla="*/ 551417 w 1606068"/>
                <a:gd name="connsiteY1" fmla="*/ 0 h 341760"/>
                <a:gd name="connsiteX2" fmla="*/ 1054651 w 1606068"/>
                <a:gd name="connsiteY2" fmla="*/ 0 h 341760"/>
                <a:gd name="connsiteX3" fmla="*/ 1606068 w 1606068"/>
                <a:gd name="connsiteY3" fmla="*/ 0 h 341760"/>
                <a:gd name="connsiteX4" fmla="*/ 1606068 w 1606068"/>
                <a:gd name="connsiteY4" fmla="*/ 341760 h 341760"/>
                <a:gd name="connsiteX5" fmla="*/ 1054651 w 1606068"/>
                <a:gd name="connsiteY5" fmla="*/ 341760 h 341760"/>
                <a:gd name="connsiteX6" fmla="*/ 503235 w 1606068"/>
                <a:gd name="connsiteY6" fmla="*/ 341760 h 341760"/>
                <a:gd name="connsiteX7" fmla="*/ 0 w 1606068"/>
                <a:gd name="connsiteY7" fmla="*/ 341760 h 341760"/>
                <a:gd name="connsiteX8" fmla="*/ 0 w 1606068"/>
                <a:gd name="connsiteY8" fmla="*/ 0 h 34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6068" h="341760" fill="none" extrusionOk="0">
                  <a:moveTo>
                    <a:pt x="0" y="0"/>
                  </a:moveTo>
                  <a:cubicBezTo>
                    <a:pt x="189329" y="19658"/>
                    <a:pt x="323780" y="-23173"/>
                    <a:pt x="551417" y="0"/>
                  </a:cubicBezTo>
                  <a:cubicBezTo>
                    <a:pt x="779054" y="23173"/>
                    <a:pt x="891595" y="-10163"/>
                    <a:pt x="1054651" y="0"/>
                  </a:cubicBezTo>
                  <a:cubicBezTo>
                    <a:pt x="1217707" y="10163"/>
                    <a:pt x="1382784" y="11222"/>
                    <a:pt x="1606068" y="0"/>
                  </a:cubicBezTo>
                  <a:cubicBezTo>
                    <a:pt x="1607007" y="109745"/>
                    <a:pt x="1592173" y="243169"/>
                    <a:pt x="1606068" y="341760"/>
                  </a:cubicBezTo>
                  <a:cubicBezTo>
                    <a:pt x="1386330" y="357362"/>
                    <a:pt x="1268694" y="357024"/>
                    <a:pt x="1054651" y="341760"/>
                  </a:cubicBezTo>
                  <a:cubicBezTo>
                    <a:pt x="840608" y="326496"/>
                    <a:pt x="772863" y="363471"/>
                    <a:pt x="503235" y="341760"/>
                  </a:cubicBezTo>
                  <a:cubicBezTo>
                    <a:pt x="233607" y="320049"/>
                    <a:pt x="176297" y="327484"/>
                    <a:pt x="0" y="341760"/>
                  </a:cubicBezTo>
                  <a:cubicBezTo>
                    <a:pt x="15849" y="222543"/>
                    <a:pt x="-583" y="143872"/>
                    <a:pt x="0" y="0"/>
                  </a:cubicBezTo>
                  <a:close/>
                </a:path>
                <a:path w="1606068" h="341760" stroke="0" extrusionOk="0">
                  <a:moveTo>
                    <a:pt x="0" y="0"/>
                  </a:moveTo>
                  <a:cubicBezTo>
                    <a:pt x="214782" y="-22382"/>
                    <a:pt x="307435" y="-7601"/>
                    <a:pt x="503235" y="0"/>
                  </a:cubicBezTo>
                  <a:cubicBezTo>
                    <a:pt x="699035" y="7601"/>
                    <a:pt x="864805" y="11858"/>
                    <a:pt x="990409" y="0"/>
                  </a:cubicBezTo>
                  <a:cubicBezTo>
                    <a:pt x="1116013" y="-11858"/>
                    <a:pt x="1343303" y="-24742"/>
                    <a:pt x="1606068" y="0"/>
                  </a:cubicBezTo>
                  <a:cubicBezTo>
                    <a:pt x="1603841" y="92460"/>
                    <a:pt x="1619968" y="214944"/>
                    <a:pt x="1606068" y="341760"/>
                  </a:cubicBezTo>
                  <a:cubicBezTo>
                    <a:pt x="1376990" y="324082"/>
                    <a:pt x="1195685" y="354241"/>
                    <a:pt x="1086773" y="341760"/>
                  </a:cubicBezTo>
                  <a:cubicBezTo>
                    <a:pt x="977861" y="329279"/>
                    <a:pt x="762237" y="332640"/>
                    <a:pt x="599599" y="341760"/>
                  </a:cubicBezTo>
                  <a:cubicBezTo>
                    <a:pt x="436961" y="350880"/>
                    <a:pt x="122689" y="338023"/>
                    <a:pt x="0" y="341760"/>
                  </a:cubicBezTo>
                  <a:cubicBezTo>
                    <a:pt x="-6993" y="233085"/>
                    <a:pt x="-9874" y="95201"/>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独自Ａルール</a:t>
              </a:r>
            </a:p>
          </p:txBody>
        </p:sp>
        <p:sp>
          <p:nvSpPr>
            <p:cNvPr id="10" name="円柱 9">
              <a:extLst>
                <a:ext uri="{FF2B5EF4-FFF2-40B4-BE49-F238E27FC236}">
                  <a16:creationId xmlns:a16="http://schemas.microsoft.com/office/drawing/2014/main" id="{C3E640CC-F224-BE57-52A6-376217BE8497}"/>
                </a:ext>
              </a:extLst>
            </p:cNvPr>
            <p:cNvSpPr/>
            <p:nvPr/>
          </p:nvSpPr>
          <p:spPr>
            <a:xfrm>
              <a:off x="1079659" y="5249856"/>
              <a:ext cx="1786429" cy="369331"/>
            </a:xfrm>
            <a:custGeom>
              <a:avLst/>
              <a:gdLst>
                <a:gd name="connsiteX0" fmla="*/ 0 w 1786429"/>
                <a:gd name="connsiteY0" fmla="*/ 46166 h 369331"/>
                <a:gd name="connsiteX1" fmla="*/ 893215 w 1786429"/>
                <a:gd name="connsiteY1" fmla="*/ 92332 h 369331"/>
                <a:gd name="connsiteX2" fmla="*/ 1786430 w 1786429"/>
                <a:gd name="connsiteY2" fmla="*/ 46166 h 369331"/>
                <a:gd name="connsiteX3" fmla="*/ 1786429 w 1786429"/>
                <a:gd name="connsiteY3" fmla="*/ 323165 h 369331"/>
                <a:gd name="connsiteX4" fmla="*/ 893214 w 1786429"/>
                <a:gd name="connsiteY4" fmla="*/ 369331 h 369331"/>
                <a:gd name="connsiteX5" fmla="*/ -1 w 1786429"/>
                <a:gd name="connsiteY5" fmla="*/ 323165 h 369331"/>
                <a:gd name="connsiteX6" fmla="*/ 0 w 1786429"/>
                <a:gd name="connsiteY6" fmla="*/ 46166 h 369331"/>
                <a:gd name="connsiteX0" fmla="*/ 0 w 1786429"/>
                <a:gd name="connsiteY0" fmla="*/ 46166 h 369331"/>
                <a:gd name="connsiteX1" fmla="*/ 893215 w 1786429"/>
                <a:gd name="connsiteY1" fmla="*/ 0 h 369331"/>
                <a:gd name="connsiteX2" fmla="*/ 1786430 w 1786429"/>
                <a:gd name="connsiteY2" fmla="*/ 46166 h 369331"/>
                <a:gd name="connsiteX3" fmla="*/ 893215 w 1786429"/>
                <a:gd name="connsiteY3" fmla="*/ 92332 h 369331"/>
                <a:gd name="connsiteX4" fmla="*/ 0 w 1786429"/>
                <a:gd name="connsiteY4" fmla="*/ 46166 h 369331"/>
                <a:gd name="connsiteX0" fmla="*/ 1786429 w 1786429"/>
                <a:gd name="connsiteY0" fmla="*/ 46166 h 369331"/>
                <a:gd name="connsiteX1" fmla="*/ 893214 w 1786429"/>
                <a:gd name="connsiteY1" fmla="*/ 92332 h 369331"/>
                <a:gd name="connsiteX2" fmla="*/ -1 w 1786429"/>
                <a:gd name="connsiteY2" fmla="*/ 46166 h 369331"/>
                <a:gd name="connsiteX3" fmla="*/ 893214 w 1786429"/>
                <a:gd name="connsiteY3" fmla="*/ 0 h 369331"/>
                <a:gd name="connsiteX4" fmla="*/ 1786429 w 1786429"/>
                <a:gd name="connsiteY4" fmla="*/ 46166 h 369331"/>
                <a:gd name="connsiteX5" fmla="*/ 1786429 w 1786429"/>
                <a:gd name="connsiteY5" fmla="*/ 323165 h 369331"/>
                <a:gd name="connsiteX6" fmla="*/ 893214 w 1786429"/>
                <a:gd name="connsiteY6" fmla="*/ 369331 h 369331"/>
                <a:gd name="connsiteX7" fmla="*/ -1 w 1786429"/>
                <a:gd name="connsiteY7" fmla="*/ 323165 h 369331"/>
                <a:gd name="connsiteX8" fmla="*/ 0 w 1786429"/>
                <a:gd name="connsiteY8" fmla="*/ 46166 h 36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6429" h="369331" stroke="0" extrusionOk="0">
                  <a:moveTo>
                    <a:pt x="0" y="46166"/>
                  </a:moveTo>
                  <a:cubicBezTo>
                    <a:pt x="-37178" y="18163"/>
                    <a:pt x="338838" y="96827"/>
                    <a:pt x="893215" y="92332"/>
                  </a:cubicBezTo>
                  <a:cubicBezTo>
                    <a:pt x="1386670" y="87196"/>
                    <a:pt x="1790585" y="72893"/>
                    <a:pt x="1786430" y="46166"/>
                  </a:cubicBezTo>
                  <a:cubicBezTo>
                    <a:pt x="1788047" y="149350"/>
                    <a:pt x="1768105" y="230541"/>
                    <a:pt x="1786429" y="323165"/>
                  </a:cubicBezTo>
                  <a:cubicBezTo>
                    <a:pt x="1804762" y="268704"/>
                    <a:pt x="1433390" y="417743"/>
                    <a:pt x="893214" y="369331"/>
                  </a:cubicBezTo>
                  <a:cubicBezTo>
                    <a:pt x="396767" y="368297"/>
                    <a:pt x="-1671" y="348223"/>
                    <a:pt x="-1" y="323165"/>
                  </a:cubicBezTo>
                  <a:cubicBezTo>
                    <a:pt x="21462" y="231799"/>
                    <a:pt x="-12534" y="147512"/>
                    <a:pt x="0" y="46166"/>
                  </a:cubicBezTo>
                  <a:close/>
                </a:path>
                <a:path w="1786429" h="369331" fill="lighten" stroke="0" extrusionOk="0">
                  <a:moveTo>
                    <a:pt x="0" y="46166"/>
                  </a:moveTo>
                  <a:cubicBezTo>
                    <a:pt x="10092" y="16413"/>
                    <a:pt x="464529" y="59817"/>
                    <a:pt x="893215" y="0"/>
                  </a:cubicBezTo>
                  <a:cubicBezTo>
                    <a:pt x="1389581" y="662"/>
                    <a:pt x="1785000" y="21062"/>
                    <a:pt x="1786430" y="46166"/>
                  </a:cubicBezTo>
                  <a:cubicBezTo>
                    <a:pt x="1785902" y="59234"/>
                    <a:pt x="1384381" y="159224"/>
                    <a:pt x="893215" y="92332"/>
                  </a:cubicBezTo>
                  <a:cubicBezTo>
                    <a:pt x="401084" y="90742"/>
                    <a:pt x="-1489" y="74182"/>
                    <a:pt x="0" y="46166"/>
                  </a:cubicBezTo>
                  <a:close/>
                </a:path>
                <a:path w="1786429" h="369331" fill="none" extrusionOk="0">
                  <a:moveTo>
                    <a:pt x="1786429" y="46166"/>
                  </a:moveTo>
                  <a:cubicBezTo>
                    <a:pt x="1821325" y="21892"/>
                    <a:pt x="1436719" y="124493"/>
                    <a:pt x="893214" y="92332"/>
                  </a:cubicBezTo>
                  <a:cubicBezTo>
                    <a:pt x="401049" y="90673"/>
                    <a:pt x="-2373" y="71495"/>
                    <a:pt x="-1" y="46166"/>
                  </a:cubicBezTo>
                  <a:cubicBezTo>
                    <a:pt x="-54194" y="11856"/>
                    <a:pt x="382956" y="-33814"/>
                    <a:pt x="893214" y="0"/>
                  </a:cubicBezTo>
                  <a:cubicBezTo>
                    <a:pt x="1381890" y="-3351"/>
                    <a:pt x="1783481" y="17894"/>
                    <a:pt x="1786429" y="46166"/>
                  </a:cubicBezTo>
                  <a:cubicBezTo>
                    <a:pt x="1785569" y="102897"/>
                    <a:pt x="1797920" y="218352"/>
                    <a:pt x="1786429" y="323165"/>
                  </a:cubicBezTo>
                  <a:cubicBezTo>
                    <a:pt x="1877587" y="376803"/>
                    <a:pt x="1469363" y="375165"/>
                    <a:pt x="893214" y="369331"/>
                  </a:cubicBezTo>
                  <a:cubicBezTo>
                    <a:pt x="398095" y="369404"/>
                    <a:pt x="-1314" y="347207"/>
                    <a:pt x="-1" y="323165"/>
                  </a:cubicBezTo>
                  <a:cubicBezTo>
                    <a:pt x="7124" y="229967"/>
                    <a:pt x="3256" y="138132"/>
                    <a:pt x="0" y="46166"/>
                  </a:cubicBezTo>
                </a:path>
                <a:path w="1786429" h="369331" fill="none" stroke="0" extrusionOk="0">
                  <a:moveTo>
                    <a:pt x="1786429" y="46166"/>
                  </a:moveTo>
                  <a:cubicBezTo>
                    <a:pt x="1733711" y="153814"/>
                    <a:pt x="1314991" y="30755"/>
                    <a:pt x="893214" y="92332"/>
                  </a:cubicBezTo>
                  <a:cubicBezTo>
                    <a:pt x="403777" y="87433"/>
                    <a:pt x="-2541" y="70731"/>
                    <a:pt x="-1" y="46166"/>
                  </a:cubicBezTo>
                  <a:cubicBezTo>
                    <a:pt x="-31203" y="55780"/>
                    <a:pt x="389278" y="38712"/>
                    <a:pt x="893214" y="0"/>
                  </a:cubicBezTo>
                  <a:cubicBezTo>
                    <a:pt x="1391270" y="-366"/>
                    <a:pt x="1788325" y="20439"/>
                    <a:pt x="1786429" y="46166"/>
                  </a:cubicBezTo>
                  <a:cubicBezTo>
                    <a:pt x="1787108" y="160412"/>
                    <a:pt x="1795183" y="230773"/>
                    <a:pt x="1786429" y="323165"/>
                  </a:cubicBezTo>
                  <a:cubicBezTo>
                    <a:pt x="1791518" y="332717"/>
                    <a:pt x="1347671" y="368554"/>
                    <a:pt x="893214" y="369331"/>
                  </a:cubicBezTo>
                  <a:cubicBezTo>
                    <a:pt x="399858" y="367100"/>
                    <a:pt x="247" y="347605"/>
                    <a:pt x="-1" y="323165"/>
                  </a:cubicBezTo>
                  <a:cubicBezTo>
                    <a:pt x="4494" y="225405"/>
                    <a:pt x="-2497" y="139285"/>
                    <a:pt x="0" y="46166"/>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独自Ａデータモデル</a:t>
              </a:r>
            </a:p>
          </p:txBody>
        </p:sp>
      </p:grpSp>
      <p:sp>
        <p:nvSpPr>
          <p:cNvPr id="11" name="正方形/長方形 10">
            <a:extLst>
              <a:ext uri="{FF2B5EF4-FFF2-40B4-BE49-F238E27FC236}">
                <a16:creationId xmlns:a16="http://schemas.microsoft.com/office/drawing/2014/main" id="{39897179-FEE3-3E24-F9D6-04CAEA668186}"/>
              </a:ext>
            </a:extLst>
          </p:cNvPr>
          <p:cNvSpPr/>
          <p:nvPr/>
        </p:nvSpPr>
        <p:spPr>
          <a:xfrm>
            <a:off x="7026873" y="4350555"/>
            <a:ext cx="2850771" cy="106348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12" name="グループ化 11">
            <a:extLst>
              <a:ext uri="{FF2B5EF4-FFF2-40B4-BE49-F238E27FC236}">
                <a16:creationId xmlns:a16="http://schemas.microsoft.com/office/drawing/2014/main" id="{D7965CB4-332C-E467-DEBD-B1447DC84C66}"/>
              </a:ext>
            </a:extLst>
          </p:cNvPr>
          <p:cNvGrpSpPr/>
          <p:nvPr/>
        </p:nvGrpSpPr>
        <p:grpSpPr>
          <a:xfrm>
            <a:off x="7413609" y="4457203"/>
            <a:ext cx="2131047" cy="889726"/>
            <a:chOff x="7673599" y="4450721"/>
            <a:chExt cx="2131047" cy="889726"/>
          </a:xfrm>
        </p:grpSpPr>
        <p:sp>
          <p:nvSpPr>
            <p:cNvPr id="13" name="正方形/長方形 12">
              <a:extLst>
                <a:ext uri="{FF2B5EF4-FFF2-40B4-BE49-F238E27FC236}">
                  <a16:creationId xmlns:a16="http://schemas.microsoft.com/office/drawing/2014/main" id="{F80815D8-ACD3-475B-B1FF-43CB2CD52A2C}"/>
                </a:ext>
              </a:extLst>
            </p:cNvPr>
            <p:cNvSpPr/>
            <p:nvPr/>
          </p:nvSpPr>
          <p:spPr>
            <a:xfrm>
              <a:off x="7673599" y="445072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36" name="正方形/長方形 35">
              <a:extLst>
                <a:ext uri="{FF2B5EF4-FFF2-40B4-BE49-F238E27FC236}">
                  <a16:creationId xmlns:a16="http://schemas.microsoft.com/office/drawing/2014/main" id="{5172FAAA-6E36-2BD7-2B71-EF111F48C743}"/>
                </a:ext>
              </a:extLst>
            </p:cNvPr>
            <p:cNvSpPr/>
            <p:nvPr/>
          </p:nvSpPr>
          <p:spPr>
            <a:xfrm>
              <a:off x="8760770" y="445072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ルール</a:t>
              </a:r>
            </a:p>
          </p:txBody>
        </p:sp>
        <p:sp>
          <p:nvSpPr>
            <p:cNvPr id="37" name="円柱 36">
              <a:extLst>
                <a:ext uri="{FF2B5EF4-FFF2-40B4-BE49-F238E27FC236}">
                  <a16:creationId xmlns:a16="http://schemas.microsoft.com/office/drawing/2014/main" id="{D5FDB32A-B7B2-2C0B-CE8C-E6050BF35219}"/>
                </a:ext>
              </a:extLst>
            </p:cNvPr>
            <p:cNvSpPr/>
            <p:nvPr/>
          </p:nvSpPr>
          <p:spPr>
            <a:xfrm>
              <a:off x="7673599" y="4861615"/>
              <a:ext cx="1043875" cy="466592"/>
            </a:xfrm>
            <a:prstGeom prst="can">
              <a:avLst>
                <a:gd name="adj" fmla="val 147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prstClr val="black"/>
                  </a:solidFill>
                  <a:effectLst/>
                  <a:uLnTx/>
                  <a:uFillTx/>
                  <a:latin typeface="+mn-ea"/>
                  <a:cs typeface="+mn-cs"/>
                </a:rPr>
                <a:t>GIF</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sp>
          <p:nvSpPr>
            <p:cNvPr id="38" name="円柱 37">
              <a:extLst>
                <a:ext uri="{FF2B5EF4-FFF2-40B4-BE49-F238E27FC236}">
                  <a16:creationId xmlns:a16="http://schemas.microsoft.com/office/drawing/2014/main" id="{52A61383-F7C7-EF29-39B8-BC07E1DB7BDC}"/>
                </a:ext>
              </a:extLst>
            </p:cNvPr>
            <p:cNvSpPr/>
            <p:nvPr/>
          </p:nvSpPr>
          <p:spPr>
            <a:xfrm>
              <a:off x="8770394" y="4873855"/>
              <a:ext cx="1028652" cy="466592"/>
            </a:xfrm>
            <a:prstGeom prst="can">
              <a:avLst>
                <a:gd name="adj" fmla="val 1683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拡張</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データ項目</a:t>
              </a:r>
            </a:p>
          </p:txBody>
        </p:sp>
      </p:grpSp>
      <p:cxnSp>
        <p:nvCxnSpPr>
          <p:cNvPr id="39" name="直線矢印コネクタ 38">
            <a:extLst>
              <a:ext uri="{FF2B5EF4-FFF2-40B4-BE49-F238E27FC236}">
                <a16:creationId xmlns:a16="http://schemas.microsoft.com/office/drawing/2014/main" id="{6507E52A-EF5B-CDE9-FB25-25F060E3350A}"/>
              </a:ext>
            </a:extLst>
          </p:cNvPr>
          <p:cNvCxnSpPr>
            <a:cxnSpLocks/>
          </p:cNvCxnSpPr>
          <p:nvPr/>
        </p:nvCxnSpPr>
        <p:spPr>
          <a:xfrm>
            <a:off x="7206124" y="3710138"/>
            <a:ext cx="684663" cy="65795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0" name="Picture 2">
            <a:extLst>
              <a:ext uri="{FF2B5EF4-FFF2-40B4-BE49-F238E27FC236}">
                <a16:creationId xmlns:a16="http://schemas.microsoft.com/office/drawing/2014/main" id="{2E2685D6-FD42-4F34-FFB8-07018A2391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26421" y="2990618"/>
            <a:ext cx="1038276" cy="1038276"/>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グループ化 40">
            <a:extLst>
              <a:ext uri="{FF2B5EF4-FFF2-40B4-BE49-F238E27FC236}">
                <a16:creationId xmlns:a16="http://schemas.microsoft.com/office/drawing/2014/main" id="{C19F69FC-E02D-B0B2-793A-22F69DDBC0D8}"/>
              </a:ext>
            </a:extLst>
          </p:cNvPr>
          <p:cNvGrpSpPr/>
          <p:nvPr/>
        </p:nvGrpSpPr>
        <p:grpSpPr>
          <a:xfrm>
            <a:off x="6529830" y="2497778"/>
            <a:ext cx="1962064" cy="1272942"/>
            <a:chOff x="7069977" y="2635788"/>
            <a:chExt cx="1962064" cy="1272942"/>
          </a:xfrm>
        </p:grpSpPr>
        <p:sp>
          <p:nvSpPr>
            <p:cNvPr id="42" name="正方形/長方形 41">
              <a:extLst>
                <a:ext uri="{FF2B5EF4-FFF2-40B4-BE49-F238E27FC236}">
                  <a16:creationId xmlns:a16="http://schemas.microsoft.com/office/drawing/2014/main" id="{CC20E099-165D-9CC0-2845-33CFA867340D}"/>
                </a:ext>
              </a:extLst>
            </p:cNvPr>
            <p:cNvSpPr/>
            <p:nvPr/>
          </p:nvSpPr>
          <p:spPr>
            <a:xfrm>
              <a:off x="7224333" y="2721444"/>
              <a:ext cx="1043876" cy="47567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a:t>
              </a:r>
            </a:p>
          </p:txBody>
        </p:sp>
        <p:sp>
          <p:nvSpPr>
            <p:cNvPr id="43" name="円柱 42">
              <a:extLst>
                <a:ext uri="{FF2B5EF4-FFF2-40B4-BE49-F238E27FC236}">
                  <a16:creationId xmlns:a16="http://schemas.microsoft.com/office/drawing/2014/main" id="{59407B54-AFE4-7260-3172-E697A40737BB}"/>
                </a:ext>
              </a:extLst>
            </p:cNvPr>
            <p:cNvSpPr/>
            <p:nvPr/>
          </p:nvSpPr>
          <p:spPr>
            <a:xfrm>
              <a:off x="7224333" y="3244251"/>
              <a:ext cx="1043875" cy="595878"/>
            </a:xfrm>
            <a:prstGeom prst="can">
              <a:avLst>
                <a:gd name="adj" fmla="val 18606"/>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共通化</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データ項目</a:t>
              </a:r>
            </a:p>
          </p:txBody>
        </p:sp>
        <p:sp>
          <p:nvSpPr>
            <p:cNvPr id="44" name="正方形/長方形 43">
              <a:extLst>
                <a:ext uri="{FF2B5EF4-FFF2-40B4-BE49-F238E27FC236}">
                  <a16:creationId xmlns:a16="http://schemas.microsoft.com/office/drawing/2014/main" id="{2FFF3A8B-930C-862A-FD58-E017726AD439}"/>
                </a:ext>
              </a:extLst>
            </p:cNvPr>
            <p:cNvSpPr/>
            <p:nvPr/>
          </p:nvSpPr>
          <p:spPr>
            <a:xfrm>
              <a:off x="7069977" y="2635788"/>
              <a:ext cx="1962064" cy="127294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45" name="正方形/長方形 44">
              <a:extLst>
                <a:ext uri="{FF2B5EF4-FFF2-40B4-BE49-F238E27FC236}">
                  <a16:creationId xmlns:a16="http://schemas.microsoft.com/office/drawing/2014/main" id="{2AE6D2AA-74DD-6325-E502-E7CBEF929CE3}"/>
                </a:ext>
              </a:extLst>
            </p:cNvPr>
            <p:cNvSpPr/>
            <p:nvPr/>
          </p:nvSpPr>
          <p:spPr>
            <a:xfrm>
              <a:off x="8470134" y="2635788"/>
              <a:ext cx="559369" cy="247785"/>
            </a:xfrm>
            <a:prstGeom prst="rect">
              <a:avLst/>
            </a:prstGeom>
            <a:solidFill>
              <a:schemeClr val="bg1"/>
            </a:solid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rgbClr val="FF0000"/>
                  </a:solidFill>
                  <a:latin typeface="+mn-ea"/>
                </a:rPr>
                <a:t>GIF</a:t>
              </a:r>
              <a:endParaRPr kumimoji="1" lang="ja-JP" altLang="en-US" sz="1400" b="1">
                <a:solidFill>
                  <a:srgbClr val="FF0000"/>
                </a:solidFill>
                <a:latin typeface="+mn-ea"/>
              </a:endParaRPr>
            </a:p>
          </p:txBody>
        </p:sp>
      </p:grpSp>
      <p:sp>
        <p:nvSpPr>
          <p:cNvPr id="46" name="正方形/長方形 45">
            <a:extLst>
              <a:ext uri="{FF2B5EF4-FFF2-40B4-BE49-F238E27FC236}">
                <a16:creationId xmlns:a16="http://schemas.microsoft.com/office/drawing/2014/main" id="{03C2650D-7995-B0DB-3D09-7ACB59740988}"/>
              </a:ext>
            </a:extLst>
          </p:cNvPr>
          <p:cNvSpPr/>
          <p:nvPr/>
        </p:nvSpPr>
        <p:spPr>
          <a:xfrm>
            <a:off x="1876739" y="4350555"/>
            <a:ext cx="2505643" cy="105991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47" name="グループ化 46">
            <a:extLst>
              <a:ext uri="{FF2B5EF4-FFF2-40B4-BE49-F238E27FC236}">
                <a16:creationId xmlns:a16="http://schemas.microsoft.com/office/drawing/2014/main" id="{50006822-5C65-D5C9-B39C-FABEBFF34A09}"/>
              </a:ext>
            </a:extLst>
          </p:cNvPr>
          <p:cNvGrpSpPr/>
          <p:nvPr/>
        </p:nvGrpSpPr>
        <p:grpSpPr>
          <a:xfrm>
            <a:off x="1182936" y="2638650"/>
            <a:ext cx="1043876" cy="1118685"/>
            <a:chOff x="1852569" y="2695526"/>
            <a:chExt cx="1043876" cy="1118685"/>
          </a:xfrm>
        </p:grpSpPr>
        <p:sp>
          <p:nvSpPr>
            <p:cNvPr id="48" name="正方形/長方形 47">
              <a:extLst>
                <a:ext uri="{FF2B5EF4-FFF2-40B4-BE49-F238E27FC236}">
                  <a16:creationId xmlns:a16="http://schemas.microsoft.com/office/drawing/2014/main" id="{4618E144-F273-870E-7202-FDCCE20FD945}"/>
                </a:ext>
              </a:extLst>
            </p:cNvPr>
            <p:cNvSpPr/>
            <p:nvPr/>
          </p:nvSpPr>
          <p:spPr>
            <a:xfrm>
              <a:off x="1852569" y="2695526"/>
              <a:ext cx="1043876" cy="47567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ルール</a:t>
              </a:r>
            </a:p>
          </p:txBody>
        </p:sp>
        <p:sp>
          <p:nvSpPr>
            <p:cNvPr id="49" name="円柱 48">
              <a:extLst>
                <a:ext uri="{FF2B5EF4-FFF2-40B4-BE49-F238E27FC236}">
                  <a16:creationId xmlns:a16="http://schemas.microsoft.com/office/drawing/2014/main" id="{6DC0613C-7DCC-E26C-968A-AB7CE5E1F29E}"/>
                </a:ext>
              </a:extLst>
            </p:cNvPr>
            <p:cNvSpPr/>
            <p:nvPr/>
          </p:nvSpPr>
          <p:spPr>
            <a:xfrm>
              <a:off x="1852569" y="3218333"/>
              <a:ext cx="1043875" cy="595878"/>
            </a:xfrm>
            <a:prstGeom prst="can">
              <a:avLst>
                <a:gd name="adj" fmla="val 18606"/>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共通化</a:t>
              </a:r>
              <a:endParaRPr kumimoji="1" lang="en-US" altLang="ja-JP" sz="1200" b="1" i="0" u="none" strike="noStrike" kern="1200" cap="none" spc="0" normalizeH="0" baseline="0" noProof="0">
                <a:ln>
                  <a:noFill/>
                </a:ln>
                <a:solidFill>
                  <a:schemeClr val="bg1">
                    <a:lumMod val="65000"/>
                  </a:schemeClr>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bg1">
                      <a:lumMod val="65000"/>
                    </a:schemeClr>
                  </a:solidFill>
                  <a:effectLst/>
                  <a:uLnTx/>
                  <a:uFillTx/>
                  <a:latin typeface="游ゴシック"/>
                  <a:ea typeface="游ゴシック"/>
                  <a:cs typeface="+mn-cs"/>
                </a:rPr>
                <a:t>データ項目</a:t>
              </a:r>
            </a:p>
          </p:txBody>
        </p:sp>
      </p:grpSp>
      <p:sp>
        <p:nvSpPr>
          <p:cNvPr id="50" name="正方形/長方形 49">
            <a:extLst>
              <a:ext uri="{FF2B5EF4-FFF2-40B4-BE49-F238E27FC236}">
                <a16:creationId xmlns:a16="http://schemas.microsoft.com/office/drawing/2014/main" id="{7D7217EC-6088-1BA6-215F-415A620BE562}"/>
              </a:ext>
            </a:extLst>
          </p:cNvPr>
          <p:cNvSpPr/>
          <p:nvPr/>
        </p:nvSpPr>
        <p:spPr>
          <a:xfrm>
            <a:off x="1009171" y="2543242"/>
            <a:ext cx="1962064" cy="1272942"/>
          </a:xfrm>
          <a:prstGeom prst="rect">
            <a:avLst/>
          </a:prstGeom>
          <a:no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sp>
        <p:nvSpPr>
          <p:cNvPr id="51" name="正方形/長方形 50">
            <a:extLst>
              <a:ext uri="{FF2B5EF4-FFF2-40B4-BE49-F238E27FC236}">
                <a16:creationId xmlns:a16="http://schemas.microsoft.com/office/drawing/2014/main" id="{10902A2A-0B88-7473-D808-BF971DF3C260}"/>
              </a:ext>
            </a:extLst>
          </p:cNvPr>
          <p:cNvSpPr/>
          <p:nvPr/>
        </p:nvSpPr>
        <p:spPr>
          <a:xfrm>
            <a:off x="2409328" y="2543242"/>
            <a:ext cx="559369" cy="247785"/>
          </a:xfrm>
          <a:prstGeom prst="rect">
            <a:avLst/>
          </a:prstGeom>
          <a:solidFill>
            <a:schemeClr val="bg1"/>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a:solidFill>
                  <a:schemeClr val="bg1">
                    <a:lumMod val="65000"/>
                  </a:schemeClr>
                </a:solidFill>
              </a:rPr>
              <a:t>GIF</a:t>
            </a:r>
            <a:endParaRPr kumimoji="1" lang="ja-JP" altLang="en-US" sz="1400" b="1">
              <a:solidFill>
                <a:schemeClr val="bg1">
                  <a:lumMod val="65000"/>
                </a:schemeClr>
              </a:solidFill>
            </a:endParaRPr>
          </a:p>
        </p:txBody>
      </p:sp>
      <p:sp>
        <p:nvSpPr>
          <p:cNvPr id="52" name="正方形/長方形 51">
            <a:extLst>
              <a:ext uri="{FF2B5EF4-FFF2-40B4-BE49-F238E27FC236}">
                <a16:creationId xmlns:a16="http://schemas.microsoft.com/office/drawing/2014/main" id="{A9DDE674-1CE5-CED2-2CAD-2714C28CEA47}"/>
              </a:ext>
            </a:extLst>
          </p:cNvPr>
          <p:cNvSpPr/>
          <p:nvPr/>
        </p:nvSpPr>
        <p:spPr>
          <a:xfrm>
            <a:off x="1038321" y="2592318"/>
            <a:ext cx="1421600" cy="14652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0" b="1">
                <a:solidFill>
                  <a:srgbClr val="FF0000"/>
                </a:solidFill>
              </a:rPr>
              <a:t>×</a:t>
            </a:r>
            <a:endParaRPr kumimoji="1" lang="ja-JP" altLang="en-US" sz="16000" b="1">
              <a:solidFill>
                <a:srgbClr val="FF0000"/>
              </a:solidFill>
            </a:endParaRPr>
          </a:p>
        </p:txBody>
      </p:sp>
      <p:pic>
        <p:nvPicPr>
          <p:cNvPr id="53" name="Picture 4" descr="頭を抱えて悩んでいる人のイラスト（男性）">
            <a:extLst>
              <a:ext uri="{FF2B5EF4-FFF2-40B4-BE49-F238E27FC236}">
                <a16:creationId xmlns:a16="http://schemas.microsoft.com/office/drawing/2014/main" id="{CCD98B27-A56F-D0E7-DAEB-10C1DD5E51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7534" y="2990618"/>
            <a:ext cx="1038276" cy="1038276"/>
          </a:xfrm>
          <a:prstGeom prst="rect">
            <a:avLst/>
          </a:prstGeom>
          <a:noFill/>
          <a:extLst>
            <a:ext uri="{909E8E84-426E-40DD-AFC4-6F175D3DCCD1}">
              <a14:hiddenFill xmlns:a14="http://schemas.microsoft.com/office/drawing/2010/main">
                <a:solidFill>
                  <a:srgbClr val="FFFFFF"/>
                </a:solidFill>
              </a14:hiddenFill>
            </a:ext>
          </a:extLst>
        </p:spPr>
      </p:pic>
      <p:sp>
        <p:nvSpPr>
          <p:cNvPr id="54" name="吹き出し: 円形 53">
            <a:extLst>
              <a:ext uri="{FF2B5EF4-FFF2-40B4-BE49-F238E27FC236}">
                <a16:creationId xmlns:a16="http://schemas.microsoft.com/office/drawing/2014/main" id="{6D6DBE21-25F2-FC24-B1DC-E40DDA1BF580}"/>
              </a:ext>
            </a:extLst>
          </p:cNvPr>
          <p:cNvSpPr/>
          <p:nvPr/>
        </p:nvSpPr>
        <p:spPr>
          <a:xfrm>
            <a:off x="3917171" y="2500622"/>
            <a:ext cx="1570707" cy="744421"/>
          </a:xfrm>
          <a:prstGeom prst="wedgeEllipseCallout">
            <a:avLst>
              <a:gd name="adj1" fmla="val -38924"/>
              <a:gd name="adj2" fmla="val 480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何を根拠に</a:t>
            </a:r>
            <a:endParaRPr kumimoji="1" lang="en-US" altLang="ja-JP" sz="1200"/>
          </a:p>
          <a:p>
            <a:pPr algn="ctr"/>
            <a:r>
              <a:rPr kumimoji="1" lang="ja-JP" altLang="en-US" sz="1200"/>
              <a:t>設計したらいいんだ・・・</a:t>
            </a:r>
          </a:p>
        </p:txBody>
      </p:sp>
      <p:sp>
        <p:nvSpPr>
          <p:cNvPr id="55" name="吹き出し: 円形 54">
            <a:extLst>
              <a:ext uri="{FF2B5EF4-FFF2-40B4-BE49-F238E27FC236}">
                <a16:creationId xmlns:a16="http://schemas.microsoft.com/office/drawing/2014/main" id="{F180DCE4-734A-3BF2-8C17-3D6723B1F115}"/>
              </a:ext>
            </a:extLst>
          </p:cNvPr>
          <p:cNvSpPr/>
          <p:nvPr/>
        </p:nvSpPr>
        <p:spPr>
          <a:xfrm>
            <a:off x="9442128" y="2553320"/>
            <a:ext cx="1600873" cy="642688"/>
          </a:xfrm>
          <a:prstGeom prst="wedgeEllipseCallout">
            <a:avLst>
              <a:gd name="adj1" fmla="val -38924"/>
              <a:gd name="adj2" fmla="val 480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n-ea"/>
              </a:rPr>
              <a:t>ひな形活用で設計コスト</a:t>
            </a:r>
            <a:endParaRPr lang="en-US" altLang="ja-JP" sz="1200">
              <a:latin typeface="+mn-ea"/>
            </a:endParaRPr>
          </a:p>
          <a:p>
            <a:pPr algn="ctr"/>
            <a:r>
              <a:rPr lang="ja-JP" altLang="en-US" sz="1200">
                <a:latin typeface="+mn-ea"/>
              </a:rPr>
              <a:t>削減♪</a:t>
            </a:r>
            <a:endParaRPr kumimoji="1" lang="ja-JP" altLang="en-US" sz="1200">
              <a:latin typeface="+mn-ea"/>
            </a:endParaRPr>
          </a:p>
        </p:txBody>
      </p:sp>
      <p:sp>
        <p:nvSpPr>
          <p:cNvPr id="56" name="正方形/長方形 55">
            <a:extLst>
              <a:ext uri="{FF2B5EF4-FFF2-40B4-BE49-F238E27FC236}">
                <a16:creationId xmlns:a16="http://schemas.microsoft.com/office/drawing/2014/main" id="{AA69D541-7850-0C7D-E022-24C924CABF70}"/>
              </a:ext>
            </a:extLst>
          </p:cNvPr>
          <p:cNvSpPr/>
          <p:nvPr/>
        </p:nvSpPr>
        <p:spPr>
          <a:xfrm>
            <a:off x="3982330" y="1998975"/>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rPr>
              <a:t>GIF</a:t>
            </a:r>
            <a:r>
              <a:rPr kumimoji="1" lang="ja-JP" altLang="en-US" sz="2000" b="1">
                <a:solidFill>
                  <a:schemeClr val="tx1"/>
                </a:solidFill>
              </a:rPr>
              <a:t>がないと</a:t>
            </a:r>
          </a:p>
        </p:txBody>
      </p:sp>
      <p:sp>
        <p:nvSpPr>
          <p:cNvPr id="57" name="正方形/長方形 56">
            <a:extLst>
              <a:ext uri="{FF2B5EF4-FFF2-40B4-BE49-F238E27FC236}">
                <a16:creationId xmlns:a16="http://schemas.microsoft.com/office/drawing/2014/main" id="{31F7001F-89E6-C1BC-5950-067490FE6AC4}"/>
              </a:ext>
            </a:extLst>
          </p:cNvPr>
          <p:cNvSpPr/>
          <p:nvPr/>
        </p:nvSpPr>
        <p:spPr>
          <a:xfrm>
            <a:off x="9313272" y="1988840"/>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n-ea"/>
              </a:rPr>
              <a:t>GIF</a:t>
            </a:r>
            <a:r>
              <a:rPr kumimoji="1" lang="ja-JP" altLang="en-US" sz="2000" b="1">
                <a:solidFill>
                  <a:schemeClr val="tx1"/>
                </a:solidFill>
                <a:latin typeface="+mn-ea"/>
              </a:rPr>
              <a:t>があると</a:t>
            </a:r>
          </a:p>
        </p:txBody>
      </p:sp>
      <p:cxnSp>
        <p:nvCxnSpPr>
          <p:cNvPr id="58" name="直線矢印コネクタ 57">
            <a:extLst>
              <a:ext uri="{FF2B5EF4-FFF2-40B4-BE49-F238E27FC236}">
                <a16:creationId xmlns:a16="http://schemas.microsoft.com/office/drawing/2014/main" id="{DBAB3889-7C95-8C2F-F4A1-4613656CB9F3}"/>
              </a:ext>
            </a:extLst>
          </p:cNvPr>
          <p:cNvCxnSpPr>
            <a:cxnSpLocks/>
          </p:cNvCxnSpPr>
          <p:nvPr/>
        </p:nvCxnSpPr>
        <p:spPr>
          <a:xfrm>
            <a:off x="1796000" y="3730194"/>
            <a:ext cx="684663" cy="657956"/>
          </a:xfrm>
          <a:prstGeom prst="straightConnector1">
            <a:avLst/>
          </a:prstGeom>
          <a:ln w="508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064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21</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3.6 AI</a:t>
            </a:r>
            <a:r>
              <a:rPr lang="ja-JP" altLang="en-US" sz="3200"/>
              <a:t>等の技術との連携には、データ品質の確保が不可欠</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47328" y="836712"/>
            <a:ext cx="11953328"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en-US" altLang="ja-JP" u="sng">
                <a:solidFill>
                  <a:srgbClr val="FF0000"/>
                </a:solidFill>
              </a:rPr>
              <a:t>AI</a:t>
            </a:r>
            <a:r>
              <a:rPr kumimoji="1" lang="ja-JP" altLang="en-US" u="sng">
                <a:solidFill>
                  <a:srgbClr val="FF0000"/>
                </a:solidFill>
              </a:rPr>
              <a:t>等の技術を利用するには、質の高い十分な量のデータが必要不可欠</a:t>
            </a:r>
            <a:r>
              <a:rPr kumimoji="1" lang="ja-JP" altLang="en-US"/>
              <a:t>です。また、その信頼性を確保するためのデータの入手経路が必要な場合もあります。</a:t>
            </a:r>
            <a:endParaRPr kumimoji="1" lang="en-US" altLang="ja-JP"/>
          </a:p>
          <a:p>
            <a:pPr marL="0" indent="0">
              <a:buNone/>
            </a:pPr>
            <a:endParaRPr lang="en-US" altLang="ja-JP" sz="400"/>
          </a:p>
          <a:p>
            <a:r>
              <a:rPr kumimoji="1" lang="en-US" altLang="ja-JP"/>
              <a:t>GIF</a:t>
            </a:r>
            <a:r>
              <a:rPr kumimoji="1" lang="ja-JP" altLang="en-US"/>
              <a:t>のデータモデルの普及により、</a:t>
            </a:r>
            <a:r>
              <a:rPr kumimoji="1" lang="ja-JP" altLang="en-US" u="sng">
                <a:solidFill>
                  <a:srgbClr val="FF0000"/>
                </a:solidFill>
              </a:rPr>
              <a:t>多様で質の高い十分な量のデータ</a:t>
            </a:r>
            <a:r>
              <a:rPr kumimoji="1" lang="ja-JP" altLang="en-US"/>
              <a:t>が蓄積され、それらが</a:t>
            </a:r>
            <a:r>
              <a:rPr kumimoji="1" lang="ja-JP" altLang="en-US" u="sng">
                <a:solidFill>
                  <a:srgbClr val="FF0000"/>
                </a:solidFill>
              </a:rPr>
              <a:t>オープン化（有料、限定公開を含め）</a:t>
            </a:r>
            <a:r>
              <a:rPr kumimoji="1" lang="ja-JP" altLang="en-US"/>
              <a:t>され、供給されるようになります。</a:t>
            </a:r>
            <a:endParaRPr lang="en-US" altLang="ja-JP"/>
          </a:p>
          <a:p>
            <a:endParaRPr lang="en-US" altLang="ja-JP" sz="400"/>
          </a:p>
        </p:txBody>
      </p:sp>
    </p:spTree>
    <p:extLst>
      <p:ext uri="{BB962C8B-B14F-4D97-AF65-F5344CB8AC3E}">
        <p14:creationId xmlns:p14="http://schemas.microsoft.com/office/powerpoint/2010/main" val="21850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22</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3.7 </a:t>
            </a:r>
            <a:r>
              <a:rPr lang="ja-JP" altLang="en-US" sz="3200"/>
              <a:t>データ活用のステップ</a:t>
            </a:r>
            <a:endParaRPr kumimoji="1" lang="en-US" altLang="ja-JP" sz="3200"/>
          </a:p>
        </p:txBody>
      </p:sp>
      <p:sp>
        <p:nvSpPr>
          <p:cNvPr id="2" name="直角三角形 1">
            <a:extLst>
              <a:ext uri="{FF2B5EF4-FFF2-40B4-BE49-F238E27FC236}">
                <a16:creationId xmlns:a16="http://schemas.microsoft.com/office/drawing/2014/main" id="{BFD3FB6A-12CA-C7B2-C761-4BEF1AE8D282}"/>
              </a:ext>
            </a:extLst>
          </p:cNvPr>
          <p:cNvSpPr/>
          <p:nvPr/>
        </p:nvSpPr>
        <p:spPr>
          <a:xfrm flipH="1">
            <a:off x="1988460" y="5358635"/>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4" name="コンテンツ プレースホルダー 2">
            <a:extLst>
              <a:ext uri="{FF2B5EF4-FFF2-40B4-BE49-F238E27FC236}">
                <a16:creationId xmlns:a16="http://schemas.microsoft.com/office/drawing/2014/main" id="{5B542F93-391E-5259-851A-4418D19DFB9B}"/>
              </a:ext>
            </a:extLst>
          </p:cNvPr>
          <p:cNvSpPr txBox="1">
            <a:spLocks/>
          </p:cNvSpPr>
          <p:nvPr/>
        </p:nvSpPr>
        <p:spPr>
          <a:xfrm>
            <a:off x="119336" y="908720"/>
            <a:ext cx="10153128" cy="16044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latin typeface="+mn-ea"/>
              </a:rPr>
              <a:t>データの価値を高めるためには段階的な取り組みが必要です。</a:t>
            </a:r>
            <a:endParaRPr lang="en-US" altLang="ja-JP">
              <a:latin typeface="+mn-ea"/>
            </a:endParaRPr>
          </a:p>
          <a:p>
            <a:r>
              <a:rPr lang="ja-JP" altLang="en-US">
                <a:latin typeface="+mn-ea"/>
              </a:rPr>
              <a:t>システム更新のタイミングにデータモデルの</a:t>
            </a:r>
            <a:br>
              <a:rPr lang="en-US" altLang="ja-JP">
                <a:latin typeface="+mn-ea"/>
              </a:rPr>
            </a:br>
            <a:r>
              <a:rPr lang="ja-JP" altLang="en-US">
                <a:latin typeface="+mn-ea"/>
              </a:rPr>
              <a:t>刷新を行います。</a:t>
            </a:r>
            <a:endParaRPr lang="en-US" altLang="ja-JP">
              <a:latin typeface="+mn-ea"/>
            </a:endParaRPr>
          </a:p>
        </p:txBody>
      </p:sp>
      <p:graphicFrame>
        <p:nvGraphicFramePr>
          <p:cNvPr id="6" name="図表 5">
            <a:extLst>
              <a:ext uri="{FF2B5EF4-FFF2-40B4-BE49-F238E27FC236}">
                <a16:creationId xmlns:a16="http://schemas.microsoft.com/office/drawing/2014/main" id="{5B32E42E-ED0C-EE27-18EE-93995664B8D1}"/>
              </a:ext>
            </a:extLst>
          </p:cNvPr>
          <p:cNvGraphicFramePr/>
          <p:nvPr>
            <p:extLst>
              <p:ext uri="{D42A27DB-BD31-4B8C-83A1-F6EECF244321}">
                <p14:modId xmlns:p14="http://schemas.microsoft.com/office/powerpoint/2010/main" val="136461032"/>
              </p:ext>
            </p:extLst>
          </p:nvPr>
        </p:nvGraphicFramePr>
        <p:xfrm>
          <a:off x="1988461" y="1666247"/>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5A329610-F639-595E-B40D-701416EC5658}"/>
              </a:ext>
            </a:extLst>
          </p:cNvPr>
          <p:cNvSpPr txBox="1"/>
          <p:nvPr/>
        </p:nvSpPr>
        <p:spPr bwMode="auto">
          <a:xfrm>
            <a:off x="1957876" y="5060802"/>
            <a:ext cx="2188072" cy="307744"/>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データが見つけられる</a:t>
            </a:r>
          </a:p>
        </p:txBody>
      </p:sp>
      <p:sp>
        <p:nvSpPr>
          <p:cNvPr id="8" name="テキスト ボックス 7">
            <a:extLst>
              <a:ext uri="{FF2B5EF4-FFF2-40B4-BE49-F238E27FC236}">
                <a16:creationId xmlns:a16="http://schemas.microsoft.com/office/drawing/2014/main" id="{2F917C94-C0B0-150F-2D64-984399DCA562}"/>
              </a:ext>
            </a:extLst>
          </p:cNvPr>
          <p:cNvSpPr txBox="1"/>
          <p:nvPr/>
        </p:nvSpPr>
        <p:spPr bwMode="auto">
          <a:xfrm>
            <a:off x="6561045" y="4039198"/>
            <a:ext cx="2143061"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データが項目に分かれていると自動審査ができる</a:t>
            </a:r>
          </a:p>
        </p:txBody>
      </p:sp>
      <p:sp>
        <p:nvSpPr>
          <p:cNvPr id="9" name="テキスト ボックス 8">
            <a:extLst>
              <a:ext uri="{FF2B5EF4-FFF2-40B4-BE49-F238E27FC236}">
                <a16:creationId xmlns:a16="http://schemas.microsoft.com/office/drawing/2014/main" id="{255E8581-0939-EDAB-B4BF-26C9066F0352}"/>
              </a:ext>
            </a:extLst>
          </p:cNvPr>
          <p:cNvSpPr txBox="1"/>
          <p:nvPr/>
        </p:nvSpPr>
        <p:spPr bwMode="auto">
          <a:xfrm>
            <a:off x="8873681" y="3488018"/>
            <a:ext cx="2157907"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データの各項目を使って様々な分析ができる</a:t>
            </a:r>
          </a:p>
        </p:txBody>
      </p:sp>
      <p:sp>
        <p:nvSpPr>
          <p:cNvPr id="10" name="テキスト ボックス 9">
            <a:extLst>
              <a:ext uri="{FF2B5EF4-FFF2-40B4-BE49-F238E27FC236}">
                <a16:creationId xmlns:a16="http://schemas.microsoft.com/office/drawing/2014/main" id="{D5DA9244-2164-8241-4D2E-F5F037A82615}"/>
              </a:ext>
            </a:extLst>
          </p:cNvPr>
          <p:cNvSpPr txBox="1"/>
          <p:nvPr/>
        </p:nvSpPr>
        <p:spPr bwMode="auto">
          <a:xfrm>
            <a:off x="1896250" y="5356406"/>
            <a:ext cx="2339033" cy="1384962"/>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・検索用メタデータ整備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a:t>
            </a:r>
            <a:r>
              <a:rPr kumimoji="1" lang="en-US" altLang="ja-JP" sz="1400" b="0" i="0" u="none" strike="noStrike" kern="1200" cap="none" spc="0" normalizeH="0" baseline="0" noProof="0">
                <a:ln>
                  <a:noFill/>
                </a:ln>
                <a:solidFill>
                  <a:prstClr val="black"/>
                </a:solidFill>
                <a:effectLst/>
                <a:uLnTx/>
                <a:uFillTx/>
                <a:latin typeface="+mn-ea"/>
                <a:cs typeface="+mn-cs"/>
              </a:rPr>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・コード標準</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・レジストリカタログ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・オープンデータカタログ</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prstClr val="black"/>
              </a:solidFill>
              <a:effectLst/>
              <a:uLnTx/>
              <a:uFillTx/>
              <a:latin typeface="+mn-ea"/>
              <a:cs typeface="+mn-cs"/>
            </a:endParaRPr>
          </a:p>
        </p:txBody>
      </p:sp>
      <p:sp>
        <p:nvSpPr>
          <p:cNvPr id="11" name="テキスト ボックス 10">
            <a:extLst>
              <a:ext uri="{FF2B5EF4-FFF2-40B4-BE49-F238E27FC236}">
                <a16:creationId xmlns:a16="http://schemas.microsoft.com/office/drawing/2014/main" id="{8C1DAEA5-4FCA-851F-9874-DA23DF95050C}"/>
              </a:ext>
            </a:extLst>
          </p:cNvPr>
          <p:cNvSpPr txBox="1"/>
          <p:nvPr/>
        </p:nvSpPr>
        <p:spPr bwMode="auto">
          <a:xfrm>
            <a:off x="4447721" y="5089116"/>
            <a:ext cx="1441352" cy="954075"/>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・構造化データ</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・共通語彙基盤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・文字情報基盤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・利用ルール</a:t>
            </a:r>
          </a:p>
        </p:txBody>
      </p:sp>
      <p:sp>
        <p:nvSpPr>
          <p:cNvPr id="12" name="テキスト ボックス 11">
            <a:extLst>
              <a:ext uri="{FF2B5EF4-FFF2-40B4-BE49-F238E27FC236}">
                <a16:creationId xmlns:a16="http://schemas.microsoft.com/office/drawing/2014/main" id="{A1CC0E9D-9179-DC33-1C1B-0273E971377C}"/>
              </a:ext>
            </a:extLst>
          </p:cNvPr>
          <p:cNvSpPr txBox="1"/>
          <p:nvPr/>
        </p:nvSpPr>
        <p:spPr bwMode="auto">
          <a:xfrm>
            <a:off x="6583510" y="4607223"/>
            <a:ext cx="1979961" cy="954075"/>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・データ連携基盤</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・自動審査のための</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n-ea"/>
              </a:rPr>
              <a:t>　高品質な</a:t>
            </a:r>
            <a:r>
              <a:rPr kumimoji="1" lang="ja-JP" altLang="en-US" sz="1400" b="0" i="0" u="none" strike="noStrike" kern="1200" cap="none" spc="0" normalizeH="0" baseline="0" noProof="0">
                <a:ln>
                  <a:noFill/>
                </a:ln>
                <a:solidFill>
                  <a:prstClr val="black"/>
                </a:solidFill>
                <a:effectLst/>
                <a:uLnTx/>
                <a:uFillTx/>
                <a:latin typeface="+mn-ea"/>
                <a:cs typeface="+mn-cs"/>
              </a:rPr>
              <a:t>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n-ea"/>
              </a:rPr>
              <a:t>・ビジュアライズ</a:t>
            </a:r>
            <a:endParaRPr kumimoji="1" lang="en-US" altLang="ja-JP" sz="1400" b="0" i="0" u="none" strike="noStrike" kern="1200" cap="none" spc="0" normalizeH="0" baseline="0" noProof="0">
              <a:ln>
                <a:noFill/>
              </a:ln>
              <a:solidFill>
                <a:prstClr val="black"/>
              </a:solidFill>
              <a:effectLst/>
              <a:uLnTx/>
              <a:uFillTx/>
              <a:latin typeface="+mn-ea"/>
              <a:cs typeface="+mn-cs"/>
            </a:endParaRPr>
          </a:p>
        </p:txBody>
      </p:sp>
      <p:sp>
        <p:nvSpPr>
          <p:cNvPr id="13" name="テキスト ボックス 12">
            <a:extLst>
              <a:ext uri="{FF2B5EF4-FFF2-40B4-BE49-F238E27FC236}">
                <a16:creationId xmlns:a16="http://schemas.microsoft.com/office/drawing/2014/main" id="{295F1805-0D04-5991-5B9D-0BE590E1AD71}"/>
              </a:ext>
            </a:extLst>
          </p:cNvPr>
          <p:cNvSpPr txBox="1"/>
          <p:nvPr/>
        </p:nvSpPr>
        <p:spPr bwMode="auto">
          <a:xfrm>
            <a:off x="8863848" y="4045755"/>
            <a:ext cx="2339033" cy="523188"/>
          </a:xfrm>
          <a:prstGeom prst="rect">
            <a:avLst/>
          </a:prstGeom>
          <a:noFill/>
          <a:ln w="9525" algn="ctr">
            <a:noFill/>
            <a:miter lim="800000"/>
            <a:headEnd/>
            <a:tailEnd/>
          </a:ln>
          <a:effectLst/>
        </p:spPr>
        <p:txBody>
          <a:bodyPr wrap="non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・ＡＩのためのデータ整備</a:t>
            </a:r>
            <a:endParaRPr kumimoji="1" lang="en-US" altLang="ja-JP" sz="14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・ビッグデータ解析技術</a:t>
            </a:r>
          </a:p>
        </p:txBody>
      </p:sp>
      <p:sp>
        <p:nvSpPr>
          <p:cNvPr id="14" name="テキスト ボックス 13">
            <a:extLst>
              <a:ext uri="{FF2B5EF4-FFF2-40B4-BE49-F238E27FC236}">
                <a16:creationId xmlns:a16="http://schemas.microsoft.com/office/drawing/2014/main" id="{3ADDAC5E-E0BD-562C-CE9F-E612174EA2A3}"/>
              </a:ext>
            </a:extLst>
          </p:cNvPr>
          <p:cNvSpPr txBox="1"/>
          <p:nvPr/>
        </p:nvSpPr>
        <p:spPr>
          <a:xfrm>
            <a:off x="1988461" y="3093681"/>
            <a:ext cx="15696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オープン化</a:t>
            </a:r>
            <a:endParaRPr kumimoji="1" lang="en-US" altLang="ja-JP" sz="1800" b="0" i="0" u="none" strike="noStrike" kern="1200" cap="none" spc="0" normalizeH="0" baseline="0" noProof="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カタログ整備</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
        <p:nvSpPr>
          <p:cNvPr id="15" name="テキスト ボックス 14">
            <a:extLst>
              <a:ext uri="{FF2B5EF4-FFF2-40B4-BE49-F238E27FC236}">
                <a16:creationId xmlns:a16="http://schemas.microsoft.com/office/drawing/2014/main" id="{112964C9-7B6F-8D17-8814-2D357AA43D7A}"/>
              </a:ext>
            </a:extLst>
          </p:cNvPr>
          <p:cNvSpPr txBox="1"/>
          <p:nvPr/>
        </p:nvSpPr>
        <p:spPr>
          <a:xfrm>
            <a:off x="8755475" y="1517455"/>
            <a:ext cx="226215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大量データ処理</a:t>
            </a:r>
            <a:endParaRPr kumimoji="1" lang="en-US" altLang="ja-JP" sz="1800" b="0" i="0" u="none" strike="noStrike" kern="1200" cap="none" spc="0" normalizeH="0" baseline="0" noProof="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エコシステムの実現</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
        <p:nvSpPr>
          <p:cNvPr id="16" name="テキスト ボックス 15">
            <a:extLst>
              <a:ext uri="{FF2B5EF4-FFF2-40B4-BE49-F238E27FC236}">
                <a16:creationId xmlns:a16="http://schemas.microsoft.com/office/drawing/2014/main" id="{05F599E7-C15A-87D5-3730-13529E9DC8D5}"/>
              </a:ext>
            </a:extLst>
          </p:cNvPr>
          <p:cNvSpPr txBox="1"/>
          <p:nvPr/>
        </p:nvSpPr>
        <p:spPr>
          <a:xfrm>
            <a:off x="6666630" y="2066365"/>
            <a:ext cx="156966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11AC51"/>
                </a:solidFill>
                <a:effectLst/>
                <a:uLnTx/>
                <a:uFillTx/>
                <a:latin typeface="+mn-ea"/>
                <a:cs typeface="+mn-cs"/>
              </a:rPr>
              <a:t>連携</a:t>
            </a:r>
            <a:endParaRPr kumimoji="1" lang="en-US" altLang="ja-JP" sz="1800" b="0" i="0" u="none" strike="noStrike" kern="1200" cap="none" spc="0" normalizeH="0" baseline="0" noProof="0" dirty="0">
              <a:ln>
                <a:noFill/>
              </a:ln>
              <a:solidFill>
                <a:srgbClr val="11AC5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11AC51"/>
                </a:solidFill>
                <a:effectLst/>
                <a:uLnTx/>
                <a:uFillTx/>
                <a:latin typeface="+mn-ea"/>
                <a:cs typeface="+mn-cs"/>
              </a:rPr>
              <a:t>ツール高度化</a:t>
            </a:r>
            <a:endParaRPr kumimoji="1" lang="en-US" altLang="ja-JP" sz="1800" b="0" i="0" u="none" strike="noStrike" kern="1200" cap="none" spc="0" normalizeH="0" baseline="0" noProof="0" dirty="0">
              <a:ln>
                <a:noFill/>
              </a:ln>
              <a:solidFill>
                <a:srgbClr val="11AC51"/>
              </a:solidFill>
              <a:effectLst/>
              <a:uLnTx/>
              <a:uFillTx/>
              <a:latin typeface="+mn-ea"/>
              <a:cs typeface="+mn-cs"/>
            </a:endParaRPr>
          </a:p>
        </p:txBody>
      </p:sp>
      <p:cxnSp>
        <p:nvCxnSpPr>
          <p:cNvPr id="17" name="直線矢印コネクタ 16">
            <a:extLst>
              <a:ext uri="{FF2B5EF4-FFF2-40B4-BE49-F238E27FC236}">
                <a16:creationId xmlns:a16="http://schemas.microsoft.com/office/drawing/2014/main" id="{13BCF5C6-6542-A82A-332E-8854346AB511}"/>
              </a:ext>
            </a:extLst>
          </p:cNvPr>
          <p:cNvCxnSpPr/>
          <p:nvPr/>
        </p:nvCxnSpPr>
        <p:spPr>
          <a:xfrm>
            <a:off x="1988461" y="6671662"/>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989BD5C-A63B-DB50-5DE6-FFF0CBB519D5}"/>
              </a:ext>
            </a:extLst>
          </p:cNvPr>
          <p:cNvCxnSpPr>
            <a:cxnSpLocks/>
          </p:cNvCxnSpPr>
          <p:nvPr/>
        </p:nvCxnSpPr>
        <p:spPr>
          <a:xfrm>
            <a:off x="6551213" y="6246088"/>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5084ABDF-8D6E-41E9-0B28-B868A2C7169C}"/>
              </a:ext>
            </a:extLst>
          </p:cNvPr>
          <p:cNvSpPr txBox="1"/>
          <p:nvPr/>
        </p:nvSpPr>
        <p:spPr>
          <a:xfrm>
            <a:off x="4873410" y="6315258"/>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データ基盤整備</a:t>
            </a:r>
          </a:p>
        </p:txBody>
      </p:sp>
      <p:sp>
        <p:nvSpPr>
          <p:cNvPr id="20" name="テキスト ボックス 19">
            <a:extLst>
              <a:ext uri="{FF2B5EF4-FFF2-40B4-BE49-F238E27FC236}">
                <a16:creationId xmlns:a16="http://schemas.microsoft.com/office/drawing/2014/main" id="{0E2B8EC4-1789-7CC6-C02A-C47B80262340}"/>
              </a:ext>
            </a:extLst>
          </p:cNvPr>
          <p:cNvSpPr txBox="1"/>
          <p:nvPr/>
        </p:nvSpPr>
        <p:spPr>
          <a:xfrm>
            <a:off x="7678611" y="5896806"/>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データ活用</a:t>
            </a:r>
          </a:p>
        </p:txBody>
      </p:sp>
      <p:sp>
        <p:nvSpPr>
          <p:cNvPr id="21" name="テキスト ボックス 20">
            <a:extLst>
              <a:ext uri="{FF2B5EF4-FFF2-40B4-BE49-F238E27FC236}">
                <a16:creationId xmlns:a16="http://schemas.microsoft.com/office/drawing/2014/main" id="{5FEAA8E2-7437-2F45-7BF0-27B98687F03A}"/>
              </a:ext>
            </a:extLst>
          </p:cNvPr>
          <p:cNvSpPr txBox="1"/>
          <p:nvPr/>
        </p:nvSpPr>
        <p:spPr bwMode="auto">
          <a:xfrm rot="21127117">
            <a:off x="8823379" y="5495714"/>
            <a:ext cx="2159497" cy="307744"/>
          </a:xfrm>
          <a:prstGeom prst="rect">
            <a:avLst/>
          </a:prstGeom>
          <a:noFill/>
          <a:ln w="9525" algn="ctr">
            <a:noFill/>
            <a:miter lim="800000"/>
            <a:headEnd/>
            <a:tailEnd/>
          </a:ln>
          <a:effectLst/>
        </p:spPr>
        <p:txBody>
          <a:bodyPr wrap="none" lIns="91406" tIns="45704" rIns="91406" bIns="45704"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n-ea"/>
                <a:cs typeface="+mn-cs"/>
              </a:rPr>
              <a:t>データの種類と質の増加</a:t>
            </a:r>
          </a:p>
        </p:txBody>
      </p:sp>
      <p:sp>
        <p:nvSpPr>
          <p:cNvPr id="22" name="テキスト ボックス 21">
            <a:extLst>
              <a:ext uri="{FF2B5EF4-FFF2-40B4-BE49-F238E27FC236}">
                <a16:creationId xmlns:a16="http://schemas.microsoft.com/office/drawing/2014/main" id="{1AC7DD09-074D-19CA-05EF-E380A8029753}"/>
              </a:ext>
            </a:extLst>
          </p:cNvPr>
          <p:cNvSpPr txBox="1"/>
          <p:nvPr/>
        </p:nvSpPr>
        <p:spPr bwMode="auto">
          <a:xfrm>
            <a:off x="4247990" y="4562385"/>
            <a:ext cx="2220844" cy="523188"/>
          </a:xfrm>
          <a:prstGeom prst="rect">
            <a:avLst/>
          </a:prstGeom>
          <a:noFill/>
          <a:ln w="9525" algn="ctr">
            <a:noFill/>
            <a:miter lim="800000"/>
            <a:headEnd/>
            <a:tailEnd/>
          </a:ln>
          <a:effectLst/>
        </p:spPr>
        <p:txBody>
          <a:bodyPr wrap="square" lIns="91406" tIns="45704" rIns="91406" bIns="45704"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FF0000"/>
                </a:solidFill>
                <a:effectLst/>
                <a:uLnTx/>
                <a:uFillTx/>
                <a:latin typeface="+mn-ea"/>
                <a:cs typeface="+mn-cs"/>
              </a:rPr>
              <a:t>データを組み合わせて利用できる</a:t>
            </a:r>
          </a:p>
        </p:txBody>
      </p:sp>
      <p:sp>
        <p:nvSpPr>
          <p:cNvPr id="23" name="テキスト ボックス 22">
            <a:extLst>
              <a:ext uri="{FF2B5EF4-FFF2-40B4-BE49-F238E27FC236}">
                <a16:creationId xmlns:a16="http://schemas.microsoft.com/office/drawing/2014/main" id="{D8347076-CB1D-53C3-F90A-B5CD0FE35784}"/>
              </a:ext>
            </a:extLst>
          </p:cNvPr>
          <p:cNvSpPr txBox="1"/>
          <p:nvPr/>
        </p:nvSpPr>
        <p:spPr>
          <a:xfrm>
            <a:off x="4238158" y="2701136"/>
            <a:ext cx="1800493"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11AC51"/>
                </a:solidFill>
                <a:effectLst/>
                <a:uLnTx/>
                <a:uFillTx/>
                <a:latin typeface="+mn-ea"/>
                <a:cs typeface="+mn-cs"/>
              </a:rPr>
              <a:t>データ品質向上</a:t>
            </a:r>
            <a:endParaRPr kumimoji="1" lang="en-US" altLang="ja-JP" sz="1800" b="0" i="0" u="none" strike="noStrike" kern="1200" cap="none" spc="0" normalizeH="0" baseline="0" noProof="0">
              <a:ln>
                <a:noFill/>
              </a:ln>
              <a:solidFill>
                <a:srgbClr val="11AC51"/>
              </a:solidFill>
              <a:effectLst/>
              <a:uLnTx/>
              <a:uFillTx/>
              <a:latin typeface="+mn-ea"/>
              <a:cs typeface="+mn-cs"/>
            </a:endParaRPr>
          </a:p>
        </p:txBody>
      </p:sp>
    </p:spTree>
    <p:extLst>
      <p:ext uri="{BB962C8B-B14F-4D97-AF65-F5344CB8AC3E}">
        <p14:creationId xmlns:p14="http://schemas.microsoft.com/office/powerpoint/2010/main" val="2847044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４</a:t>
            </a:r>
            <a:r>
              <a:rPr lang="en-US" altLang="ja-JP" sz="6000">
                <a:latin typeface="+mj-ea"/>
              </a:rPr>
              <a:t>.</a:t>
            </a:r>
            <a:r>
              <a:rPr lang="ja-JP" altLang="en-US" sz="6000">
                <a:latin typeface="+mj-ea"/>
              </a:rPr>
              <a:t>データマネジメント</a:t>
            </a:r>
            <a:endParaRPr lang="en-US" sz="6000">
              <a:latin typeface="+mj-ea"/>
            </a:endParaRPr>
          </a:p>
        </p:txBody>
      </p:sp>
      <p:sp>
        <p:nvSpPr>
          <p:cNvPr id="4" name="スライド番号プレースホルダー 2">
            <a:extLst>
              <a:ext uri="{FF2B5EF4-FFF2-40B4-BE49-F238E27FC236}">
                <a16:creationId xmlns:a16="http://schemas.microsoft.com/office/drawing/2014/main" id="{E0303CC2-3439-8DDE-8B83-65114614B678}"/>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23</a:t>
            </a:fld>
            <a:endParaRPr lang="en-US" altLang="ja-JP" sz="1400"/>
          </a:p>
        </p:txBody>
      </p:sp>
    </p:spTree>
    <p:extLst>
      <p:ext uri="{BB962C8B-B14F-4D97-AF65-F5344CB8AC3E}">
        <p14:creationId xmlns:p14="http://schemas.microsoft.com/office/powerpoint/2010/main" val="2179363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4.1 </a:t>
            </a:r>
            <a:r>
              <a:rPr lang="ja-JP" altLang="en-US" sz="3200"/>
              <a:t>データマネジメント①</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a:t>データマネジメントとは、ビジネスや公共の活動における</a:t>
            </a:r>
            <a:r>
              <a:rPr kumimoji="1" lang="ja-JP" altLang="en-US" u="sng"/>
              <a:t>成果（価値）を最大化させる</a:t>
            </a:r>
            <a:r>
              <a:rPr kumimoji="1" lang="ja-JP" altLang="en-US"/>
              <a:t>ため、データの重要性に着目し、</a:t>
            </a:r>
            <a:r>
              <a:rPr kumimoji="1" lang="ja-JP" altLang="en-US">
                <a:solidFill>
                  <a:srgbClr val="FF0000"/>
                </a:solidFill>
              </a:rPr>
              <a:t>データを情報資産として捉え、その利活用戦略からシステム実装に向けた設計や開発、さらに稼働後の運用、利用に至るまでのデータ品質の維持・向上をベースとした継続的、組織的な活動のこと</a:t>
            </a:r>
            <a:r>
              <a:rPr kumimoji="1" lang="ja-JP" altLang="en-US"/>
              <a:t>を言います</a:t>
            </a:r>
            <a:r>
              <a:rPr kumimoji="1" lang="en-US" altLang="ja-JP" baseline="30000"/>
              <a:t>(*)</a:t>
            </a:r>
            <a:r>
              <a:rPr kumimoji="1" lang="ja-JP" altLang="en-US"/>
              <a:t>。</a:t>
            </a:r>
            <a:endParaRPr kumimoji="1" lang="en-US" altLang="ja-JP"/>
          </a:p>
        </p:txBody>
      </p:sp>
      <p:sp>
        <p:nvSpPr>
          <p:cNvPr id="2" name="フッター プレースホルダー 6">
            <a:extLst>
              <a:ext uri="{FF2B5EF4-FFF2-40B4-BE49-F238E27FC236}">
                <a16:creationId xmlns:a16="http://schemas.microsoft.com/office/drawing/2014/main" id="{D46BEE3C-4A82-FB2C-828C-09BFA65FB9B5}"/>
              </a:ext>
            </a:extLst>
          </p:cNvPr>
          <p:cNvSpPr txBox="1">
            <a:spLocks/>
          </p:cNvSpPr>
          <p:nvPr/>
        </p:nvSpPr>
        <p:spPr bwMode="gray">
          <a:xfrm>
            <a:off x="191344" y="6374632"/>
            <a:ext cx="11424363"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「データマネジメント実践ガイドブック（運用編）」</a:t>
            </a:r>
            <a:endParaRPr lang="en-US" altLang="ja-JP" sz="1200">
              <a:latin typeface="+mn-ea"/>
            </a:endParaRPr>
          </a:p>
          <a:p>
            <a:pPr algn="l"/>
            <a:r>
              <a:rPr lang="en-US" altLang="ja-JP" sz="1200">
                <a:latin typeface="+mn-ea"/>
              </a:rPr>
              <a:t>https://github.com/JDA-DM/GIF/tree/main/460_</a:t>
            </a:r>
            <a:r>
              <a:rPr lang="ja-JP" altLang="en-US" sz="1200">
                <a:latin typeface="+mn-ea"/>
              </a:rPr>
              <a:t>実践ガイドブック</a:t>
            </a:r>
            <a:r>
              <a:rPr lang="en-US" altLang="ja-JP" sz="1200">
                <a:latin typeface="+mn-ea"/>
              </a:rPr>
              <a:t>/docx</a:t>
            </a:r>
          </a:p>
        </p:txBody>
      </p:sp>
    </p:spTree>
    <p:extLst>
      <p:ext uri="{BB962C8B-B14F-4D97-AF65-F5344CB8AC3E}">
        <p14:creationId xmlns:p14="http://schemas.microsoft.com/office/powerpoint/2010/main" val="148595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25</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4.1 </a:t>
            </a:r>
            <a:r>
              <a:rPr lang="ja-JP" altLang="en-US" sz="3200"/>
              <a:t>データマネジメント②</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19336" y="836712"/>
            <a:ext cx="11809312"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400" dirty="0">
                <a:latin typeface="+mn-ea"/>
              </a:rPr>
              <a:t>データマネジメントのスコープは、データの生成・収集から廃棄に至るライフサイクル全般が対象です。</a:t>
            </a:r>
            <a:endParaRPr kumimoji="1" lang="en-US" altLang="ja-JP" sz="2400" dirty="0">
              <a:latin typeface="+mn-ea"/>
            </a:endParaRPr>
          </a:p>
          <a:p>
            <a:r>
              <a:rPr kumimoji="1" lang="en-US" altLang="ja-JP" sz="2400" dirty="0">
                <a:latin typeface="+mn-ea"/>
              </a:rPr>
              <a:t>GIF</a:t>
            </a:r>
            <a:r>
              <a:rPr kumimoji="1" lang="ja-JP" altLang="en-US" sz="2400" dirty="0">
                <a:latin typeface="+mn-ea"/>
              </a:rPr>
              <a:t>では、データマネジメントのガイドブック</a:t>
            </a:r>
            <a:r>
              <a:rPr kumimoji="1" lang="ja-JP" altLang="en-US" sz="2400" u="sng" dirty="0">
                <a:solidFill>
                  <a:srgbClr val="FF0000"/>
                </a:solidFill>
                <a:latin typeface="+mn-ea"/>
              </a:rPr>
              <a:t>「データマネジメント実践ガイドブック（導入編）、（運用編）」</a:t>
            </a:r>
            <a:r>
              <a:rPr kumimoji="1" lang="en-US" altLang="ja-JP" sz="2400" u="sng" baseline="30000" dirty="0">
                <a:solidFill>
                  <a:srgbClr val="FF0000"/>
                </a:solidFill>
                <a:latin typeface="+mn-ea"/>
              </a:rPr>
              <a:t>(*)</a:t>
            </a:r>
            <a:r>
              <a:rPr kumimoji="1" lang="ja-JP" altLang="en-US" sz="2400" dirty="0">
                <a:latin typeface="+mn-ea"/>
              </a:rPr>
              <a:t>を提供しています。</a:t>
            </a:r>
            <a:endParaRPr kumimoji="1" lang="en-US" altLang="ja-JP" sz="2400" dirty="0">
              <a:latin typeface="+mn-ea"/>
            </a:endParaRPr>
          </a:p>
        </p:txBody>
      </p:sp>
      <p:sp>
        <p:nvSpPr>
          <p:cNvPr id="37" name="フッター プレースホルダー 6">
            <a:extLst>
              <a:ext uri="{FF2B5EF4-FFF2-40B4-BE49-F238E27FC236}">
                <a16:creationId xmlns:a16="http://schemas.microsoft.com/office/drawing/2014/main" id="{DB5C50F4-77FE-4D15-3A88-6FF653DA23F5}"/>
              </a:ext>
            </a:extLst>
          </p:cNvPr>
          <p:cNvSpPr txBox="1">
            <a:spLocks/>
          </p:cNvSpPr>
          <p:nvPr/>
        </p:nvSpPr>
        <p:spPr bwMode="gray">
          <a:xfrm>
            <a:off x="191344" y="6374632"/>
            <a:ext cx="11424363"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「データマネジメント実践ガイドブック（導入編）」、「データマネジメント実践ガイドブック（運用編）」</a:t>
            </a:r>
            <a:endParaRPr lang="en-US" altLang="ja-JP" sz="1200">
              <a:latin typeface="+mn-ea"/>
            </a:endParaRPr>
          </a:p>
          <a:p>
            <a:pPr algn="l"/>
            <a:r>
              <a:rPr lang="en-US" altLang="ja-JP" sz="1200">
                <a:latin typeface="+mn-ea"/>
              </a:rPr>
              <a:t>https://github.com/JDA-DM/GIF/tree/main/460_</a:t>
            </a:r>
            <a:r>
              <a:rPr lang="ja-JP" altLang="en-US" sz="1200">
                <a:latin typeface="+mn-ea"/>
              </a:rPr>
              <a:t>実践ガイドブック</a:t>
            </a:r>
            <a:r>
              <a:rPr lang="en-US" altLang="ja-JP" sz="1200">
                <a:latin typeface="+mn-ea"/>
              </a:rPr>
              <a:t>/docx</a:t>
            </a:r>
          </a:p>
        </p:txBody>
      </p:sp>
      <p:sp>
        <p:nvSpPr>
          <p:cNvPr id="38" name="矢印: 右 37">
            <a:extLst>
              <a:ext uri="{FF2B5EF4-FFF2-40B4-BE49-F238E27FC236}">
                <a16:creationId xmlns:a16="http://schemas.microsoft.com/office/drawing/2014/main" id="{5663D517-1F93-7702-C8E9-26D8E5AAE814}"/>
              </a:ext>
            </a:extLst>
          </p:cNvPr>
          <p:cNvSpPr/>
          <p:nvPr/>
        </p:nvSpPr>
        <p:spPr>
          <a:xfrm>
            <a:off x="2451178" y="2284459"/>
            <a:ext cx="9274627" cy="4286980"/>
          </a:xfrm>
          <a:prstGeom prst="rightArrow">
            <a:avLst>
              <a:gd name="adj1" fmla="val 50000"/>
              <a:gd name="adj2" fmla="val 395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accent1">
                  <a:lumMod val="20000"/>
                  <a:lumOff val="80000"/>
                </a:schemeClr>
              </a:solidFill>
            </a:endParaRPr>
          </a:p>
        </p:txBody>
      </p:sp>
      <p:sp>
        <p:nvSpPr>
          <p:cNvPr id="39" name="四角形: 角を丸くする 38">
            <a:extLst>
              <a:ext uri="{FF2B5EF4-FFF2-40B4-BE49-F238E27FC236}">
                <a16:creationId xmlns:a16="http://schemas.microsoft.com/office/drawing/2014/main" id="{DB7F381B-D7A0-1138-F5A0-80996F664216}"/>
              </a:ext>
            </a:extLst>
          </p:cNvPr>
          <p:cNvSpPr/>
          <p:nvPr/>
        </p:nvSpPr>
        <p:spPr>
          <a:xfrm>
            <a:off x="2644273" y="342139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収集・</a:t>
            </a:r>
            <a:endParaRPr kumimoji="1" lang="en-US" altLang="ja-JP"/>
          </a:p>
          <a:p>
            <a:pPr algn="ctr"/>
            <a:r>
              <a:rPr kumimoji="1" lang="ja-JP" altLang="en-US"/>
              <a:t>作成</a:t>
            </a:r>
          </a:p>
        </p:txBody>
      </p:sp>
      <p:sp>
        <p:nvSpPr>
          <p:cNvPr id="40" name="四角形: 角を丸くする 39">
            <a:extLst>
              <a:ext uri="{FF2B5EF4-FFF2-40B4-BE49-F238E27FC236}">
                <a16:creationId xmlns:a16="http://schemas.microsoft.com/office/drawing/2014/main" id="{289488DC-1AEC-88F2-CC23-4E607BE4EB47}"/>
              </a:ext>
            </a:extLst>
          </p:cNvPr>
          <p:cNvSpPr/>
          <p:nvPr/>
        </p:nvSpPr>
        <p:spPr>
          <a:xfrm>
            <a:off x="351612" y="3208370"/>
            <a:ext cx="1683003" cy="46125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数値データ</a:t>
            </a:r>
            <a:endParaRPr kumimoji="1" lang="en-US" altLang="ja-JP" sz="1600"/>
          </a:p>
        </p:txBody>
      </p:sp>
      <p:sp>
        <p:nvSpPr>
          <p:cNvPr id="41" name="四角形: 角を丸くする 40">
            <a:extLst>
              <a:ext uri="{FF2B5EF4-FFF2-40B4-BE49-F238E27FC236}">
                <a16:creationId xmlns:a16="http://schemas.microsoft.com/office/drawing/2014/main" id="{2EEC14C0-2020-63AF-3542-65C8EA1F6115}"/>
              </a:ext>
            </a:extLst>
          </p:cNvPr>
          <p:cNvSpPr/>
          <p:nvPr/>
        </p:nvSpPr>
        <p:spPr>
          <a:xfrm>
            <a:off x="2639616" y="2564904"/>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設計</a:t>
            </a:r>
          </a:p>
        </p:txBody>
      </p:sp>
      <p:sp>
        <p:nvSpPr>
          <p:cNvPr id="42" name="四角形: 角を丸くする 41">
            <a:extLst>
              <a:ext uri="{FF2B5EF4-FFF2-40B4-BE49-F238E27FC236}">
                <a16:creationId xmlns:a16="http://schemas.microsoft.com/office/drawing/2014/main" id="{DCB67E50-6317-9842-19A3-34525FC430EF}"/>
              </a:ext>
            </a:extLst>
          </p:cNvPr>
          <p:cNvSpPr/>
          <p:nvPr/>
        </p:nvSpPr>
        <p:spPr>
          <a:xfrm>
            <a:off x="4649966"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加工</a:t>
            </a:r>
          </a:p>
        </p:txBody>
      </p:sp>
      <p:sp>
        <p:nvSpPr>
          <p:cNvPr id="43" name="四角形: 角を丸くする 42">
            <a:extLst>
              <a:ext uri="{FF2B5EF4-FFF2-40B4-BE49-F238E27FC236}">
                <a16:creationId xmlns:a16="http://schemas.microsoft.com/office/drawing/2014/main" id="{5BBA3BF1-2A8A-9A47-7A16-0846FF69E626}"/>
              </a:ext>
            </a:extLst>
          </p:cNvPr>
          <p:cNvSpPr/>
          <p:nvPr/>
        </p:nvSpPr>
        <p:spPr>
          <a:xfrm>
            <a:off x="6638539" y="3417310"/>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公開</a:t>
            </a:r>
            <a:endParaRPr kumimoji="1" lang="en-US" altLang="ja-JP"/>
          </a:p>
          <a:p>
            <a:pPr algn="ctr"/>
            <a:r>
              <a:rPr kumimoji="1" lang="ja-JP" altLang="en-US"/>
              <a:t>（検索）</a:t>
            </a:r>
          </a:p>
        </p:txBody>
      </p:sp>
      <p:sp>
        <p:nvSpPr>
          <p:cNvPr id="44" name="四角形: 角を丸くする 43">
            <a:extLst>
              <a:ext uri="{FF2B5EF4-FFF2-40B4-BE49-F238E27FC236}">
                <a16:creationId xmlns:a16="http://schemas.microsoft.com/office/drawing/2014/main" id="{BE89FF4D-2CC7-9630-BBF8-7B2DF5F00FF5}"/>
              </a:ext>
            </a:extLst>
          </p:cNvPr>
          <p:cNvSpPr/>
          <p:nvPr/>
        </p:nvSpPr>
        <p:spPr>
          <a:xfrm>
            <a:off x="6638539" y="4825554"/>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蓄積</a:t>
            </a:r>
          </a:p>
        </p:txBody>
      </p:sp>
      <p:sp>
        <p:nvSpPr>
          <p:cNvPr id="45" name="四角形: 角を丸くする 44">
            <a:extLst>
              <a:ext uri="{FF2B5EF4-FFF2-40B4-BE49-F238E27FC236}">
                <a16:creationId xmlns:a16="http://schemas.microsoft.com/office/drawing/2014/main" id="{476ADDB5-84C3-132B-7289-51CBEC46A3EF}"/>
              </a:ext>
            </a:extLst>
          </p:cNvPr>
          <p:cNvSpPr/>
          <p:nvPr/>
        </p:nvSpPr>
        <p:spPr>
          <a:xfrm>
            <a:off x="10615686"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廃棄</a:t>
            </a:r>
          </a:p>
        </p:txBody>
      </p:sp>
      <p:sp>
        <p:nvSpPr>
          <p:cNvPr id="46" name="四角形: 角を丸くする 45">
            <a:extLst>
              <a:ext uri="{FF2B5EF4-FFF2-40B4-BE49-F238E27FC236}">
                <a16:creationId xmlns:a16="http://schemas.microsoft.com/office/drawing/2014/main" id="{5D12FEBC-A913-5B84-57AF-835803AFF448}"/>
              </a:ext>
            </a:extLst>
          </p:cNvPr>
          <p:cNvSpPr/>
          <p:nvPr/>
        </p:nvSpPr>
        <p:spPr>
          <a:xfrm>
            <a:off x="6638539"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連携</a:t>
            </a:r>
          </a:p>
        </p:txBody>
      </p:sp>
      <p:sp>
        <p:nvSpPr>
          <p:cNvPr id="47" name="四角形: 角を丸くする 46">
            <a:extLst>
              <a:ext uri="{FF2B5EF4-FFF2-40B4-BE49-F238E27FC236}">
                <a16:creationId xmlns:a16="http://schemas.microsoft.com/office/drawing/2014/main" id="{066B0F68-D751-B6E2-9E2C-682BA47145E0}"/>
              </a:ext>
            </a:extLst>
          </p:cNvPr>
          <p:cNvSpPr/>
          <p:nvPr/>
        </p:nvSpPr>
        <p:spPr>
          <a:xfrm>
            <a:off x="8627112"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利活用</a:t>
            </a:r>
          </a:p>
        </p:txBody>
      </p:sp>
      <p:cxnSp>
        <p:nvCxnSpPr>
          <p:cNvPr id="48" name="直線矢印コネクタ 47">
            <a:extLst>
              <a:ext uri="{FF2B5EF4-FFF2-40B4-BE49-F238E27FC236}">
                <a16:creationId xmlns:a16="http://schemas.microsoft.com/office/drawing/2014/main" id="{9DB18A3C-2672-5E68-7A20-C69D76B57A92}"/>
              </a:ext>
            </a:extLst>
          </p:cNvPr>
          <p:cNvCxnSpPr>
            <a:cxnSpLocks/>
            <a:stCxn id="41" idx="2"/>
            <a:endCxn id="39" idx="0"/>
          </p:cNvCxnSpPr>
          <p:nvPr/>
        </p:nvCxnSpPr>
        <p:spPr>
          <a:xfrm>
            <a:off x="3369270" y="3137421"/>
            <a:ext cx="4657" cy="28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6A8B232F-26FF-997F-6399-1F6BF00C6B98}"/>
              </a:ext>
            </a:extLst>
          </p:cNvPr>
          <p:cNvCxnSpPr>
            <a:cxnSpLocks/>
            <a:stCxn id="40" idx="3"/>
            <a:endCxn id="39" idx="1"/>
          </p:cNvCxnSpPr>
          <p:nvPr/>
        </p:nvCxnSpPr>
        <p:spPr>
          <a:xfrm>
            <a:off x="2034615" y="3438999"/>
            <a:ext cx="609658" cy="268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6BFF0726-954B-DD2B-0E7B-13885F01AA06}"/>
              </a:ext>
            </a:extLst>
          </p:cNvPr>
          <p:cNvCxnSpPr>
            <a:cxnSpLocks/>
            <a:stCxn id="57" idx="3"/>
            <a:endCxn id="42" idx="1"/>
          </p:cNvCxnSpPr>
          <p:nvPr/>
        </p:nvCxnSpPr>
        <p:spPr>
          <a:xfrm>
            <a:off x="4120701"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C2D1F363-C6C0-0840-70FE-927685AD1834}"/>
              </a:ext>
            </a:extLst>
          </p:cNvPr>
          <p:cNvCxnSpPr>
            <a:cxnSpLocks/>
            <a:stCxn id="42" idx="3"/>
            <a:endCxn id="46" idx="1"/>
          </p:cNvCxnSpPr>
          <p:nvPr/>
        </p:nvCxnSpPr>
        <p:spPr>
          <a:xfrm>
            <a:off x="6109274"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7B59C9A6-BAC7-B622-251C-DFE4F935E1A2}"/>
              </a:ext>
            </a:extLst>
          </p:cNvPr>
          <p:cNvCxnSpPr>
            <a:cxnSpLocks/>
            <a:stCxn id="46" idx="3"/>
            <a:endCxn id="47" idx="1"/>
          </p:cNvCxnSpPr>
          <p:nvPr/>
        </p:nvCxnSpPr>
        <p:spPr>
          <a:xfrm>
            <a:off x="8097847" y="4407691"/>
            <a:ext cx="5292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FDF1CA8-A7B1-A8B8-0116-01BC5689BAA1}"/>
              </a:ext>
            </a:extLst>
          </p:cNvPr>
          <p:cNvCxnSpPr>
            <a:cxnSpLocks/>
            <a:stCxn id="47" idx="3"/>
            <a:endCxn id="45" idx="1"/>
          </p:cNvCxnSpPr>
          <p:nvPr/>
        </p:nvCxnSpPr>
        <p:spPr>
          <a:xfrm>
            <a:off x="10086420" y="4407691"/>
            <a:ext cx="5292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00E588-BA95-0DFF-CFF7-CC90368612F2}"/>
              </a:ext>
            </a:extLst>
          </p:cNvPr>
          <p:cNvCxnSpPr>
            <a:cxnSpLocks/>
            <a:stCxn id="42" idx="3"/>
            <a:endCxn id="43" idx="1"/>
          </p:cNvCxnSpPr>
          <p:nvPr/>
        </p:nvCxnSpPr>
        <p:spPr>
          <a:xfrm flipV="1">
            <a:off x="6109274" y="3703569"/>
            <a:ext cx="529265" cy="70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A5B20540-2CB5-F4CC-D40E-9C444EBB56B5}"/>
              </a:ext>
            </a:extLst>
          </p:cNvPr>
          <p:cNvCxnSpPr>
            <a:cxnSpLocks/>
            <a:stCxn id="42" idx="3"/>
            <a:endCxn id="44" idx="1"/>
          </p:cNvCxnSpPr>
          <p:nvPr/>
        </p:nvCxnSpPr>
        <p:spPr>
          <a:xfrm>
            <a:off x="6109274" y="4407691"/>
            <a:ext cx="529265" cy="70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四角形: 角を丸くする 55">
            <a:extLst>
              <a:ext uri="{FF2B5EF4-FFF2-40B4-BE49-F238E27FC236}">
                <a16:creationId xmlns:a16="http://schemas.microsoft.com/office/drawing/2014/main" id="{C2B4C5EB-2FC6-F456-976A-28E04CB24867}"/>
              </a:ext>
            </a:extLst>
          </p:cNvPr>
          <p:cNvSpPr/>
          <p:nvPr/>
        </p:nvSpPr>
        <p:spPr>
          <a:xfrm>
            <a:off x="2661393" y="4825553"/>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外部データ連携</a:t>
            </a:r>
          </a:p>
        </p:txBody>
      </p:sp>
      <p:sp>
        <p:nvSpPr>
          <p:cNvPr id="57" name="四角形: 角を丸くする 56">
            <a:extLst>
              <a:ext uri="{FF2B5EF4-FFF2-40B4-BE49-F238E27FC236}">
                <a16:creationId xmlns:a16="http://schemas.microsoft.com/office/drawing/2014/main" id="{F5E62BCC-74E8-C350-AD0A-FF9D3DDFB170}"/>
              </a:ext>
            </a:extLst>
          </p:cNvPr>
          <p:cNvSpPr/>
          <p:nvPr/>
        </p:nvSpPr>
        <p:spPr>
          <a:xfrm>
            <a:off x="2661393" y="4121432"/>
            <a:ext cx="1459308" cy="57251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a:t>マッシュアップ</a:t>
            </a:r>
          </a:p>
        </p:txBody>
      </p:sp>
      <p:cxnSp>
        <p:nvCxnSpPr>
          <p:cNvPr id="58" name="直線矢印コネクタ 57">
            <a:extLst>
              <a:ext uri="{FF2B5EF4-FFF2-40B4-BE49-F238E27FC236}">
                <a16:creationId xmlns:a16="http://schemas.microsoft.com/office/drawing/2014/main" id="{6DFCAEA0-10D6-57FC-9151-9DDB52FEEBC1}"/>
              </a:ext>
            </a:extLst>
          </p:cNvPr>
          <p:cNvCxnSpPr>
            <a:cxnSpLocks/>
            <a:stCxn id="39" idx="2"/>
            <a:endCxn id="57" idx="0"/>
          </p:cNvCxnSpPr>
          <p:nvPr/>
        </p:nvCxnSpPr>
        <p:spPr>
          <a:xfrm>
            <a:off x="3373927" y="3993909"/>
            <a:ext cx="17120" cy="127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DD48E5B4-1D19-8D0D-B8AB-3E9E4DE2DEE4}"/>
              </a:ext>
            </a:extLst>
          </p:cNvPr>
          <p:cNvCxnSpPr>
            <a:cxnSpLocks/>
            <a:stCxn id="56" idx="0"/>
            <a:endCxn id="57" idx="2"/>
          </p:cNvCxnSpPr>
          <p:nvPr/>
        </p:nvCxnSpPr>
        <p:spPr>
          <a:xfrm flipV="1">
            <a:off x="3391047" y="4693949"/>
            <a:ext cx="0" cy="131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四角形: 角を丸くする 59">
            <a:extLst>
              <a:ext uri="{FF2B5EF4-FFF2-40B4-BE49-F238E27FC236}">
                <a16:creationId xmlns:a16="http://schemas.microsoft.com/office/drawing/2014/main" id="{455B5093-0110-92C8-7888-093A3485D97B}"/>
              </a:ext>
            </a:extLst>
          </p:cNvPr>
          <p:cNvSpPr/>
          <p:nvPr/>
        </p:nvSpPr>
        <p:spPr>
          <a:xfrm>
            <a:off x="350757" y="3863706"/>
            <a:ext cx="1683003" cy="4612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イメージデータ</a:t>
            </a:r>
          </a:p>
        </p:txBody>
      </p:sp>
      <p:cxnSp>
        <p:nvCxnSpPr>
          <p:cNvPr id="61" name="直線矢印コネクタ 60">
            <a:extLst>
              <a:ext uri="{FF2B5EF4-FFF2-40B4-BE49-F238E27FC236}">
                <a16:creationId xmlns:a16="http://schemas.microsoft.com/office/drawing/2014/main" id="{8D608F56-8B6D-55F1-2422-C16CA69122AD}"/>
              </a:ext>
            </a:extLst>
          </p:cNvPr>
          <p:cNvCxnSpPr>
            <a:cxnSpLocks/>
            <a:stCxn id="60" idx="3"/>
            <a:endCxn id="39" idx="1"/>
          </p:cNvCxnSpPr>
          <p:nvPr/>
        </p:nvCxnSpPr>
        <p:spPr>
          <a:xfrm flipV="1">
            <a:off x="2033760" y="3707651"/>
            <a:ext cx="610513" cy="3866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四角形: 角を丸くする 61">
            <a:extLst>
              <a:ext uri="{FF2B5EF4-FFF2-40B4-BE49-F238E27FC236}">
                <a16:creationId xmlns:a16="http://schemas.microsoft.com/office/drawing/2014/main" id="{DEA0A2DA-9A75-30D3-2E1A-FF0FF7B744AA}"/>
              </a:ext>
            </a:extLst>
          </p:cNvPr>
          <p:cNvSpPr/>
          <p:nvPr/>
        </p:nvSpPr>
        <p:spPr>
          <a:xfrm>
            <a:off x="337530" y="4519043"/>
            <a:ext cx="1683003" cy="46125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地理空間データ</a:t>
            </a:r>
          </a:p>
        </p:txBody>
      </p:sp>
      <p:cxnSp>
        <p:nvCxnSpPr>
          <p:cNvPr id="63" name="直線矢印コネクタ 62">
            <a:extLst>
              <a:ext uri="{FF2B5EF4-FFF2-40B4-BE49-F238E27FC236}">
                <a16:creationId xmlns:a16="http://schemas.microsoft.com/office/drawing/2014/main" id="{8983AF58-9E31-279F-C223-2E297CF03AE3}"/>
              </a:ext>
            </a:extLst>
          </p:cNvPr>
          <p:cNvCxnSpPr>
            <a:cxnSpLocks/>
            <a:stCxn id="62" idx="3"/>
            <a:endCxn id="56" idx="1"/>
          </p:cNvCxnSpPr>
          <p:nvPr/>
        </p:nvCxnSpPr>
        <p:spPr>
          <a:xfrm>
            <a:off x="2020533" y="4749672"/>
            <a:ext cx="640860" cy="362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四角形: 角を丸くする 127">
            <a:extLst>
              <a:ext uri="{FF2B5EF4-FFF2-40B4-BE49-F238E27FC236}">
                <a16:creationId xmlns:a16="http://schemas.microsoft.com/office/drawing/2014/main" id="{75564C91-349C-1979-8462-6F4E8E35BB6F}"/>
              </a:ext>
            </a:extLst>
          </p:cNvPr>
          <p:cNvSpPr/>
          <p:nvPr/>
        </p:nvSpPr>
        <p:spPr>
          <a:xfrm>
            <a:off x="337530" y="5174380"/>
            <a:ext cx="1683003" cy="46125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ja-JP" altLang="en-US" sz="1600"/>
              <a:t>文字</a:t>
            </a:r>
            <a:r>
              <a:rPr lang="ja-JP" altLang="en-US" sz="1600"/>
              <a:t>データ</a:t>
            </a:r>
            <a:endParaRPr lang="en-US" altLang="ja-JP" sz="1600"/>
          </a:p>
        </p:txBody>
      </p:sp>
      <p:cxnSp>
        <p:nvCxnSpPr>
          <p:cNvPr id="129" name="直線矢印コネクタ 128">
            <a:extLst>
              <a:ext uri="{FF2B5EF4-FFF2-40B4-BE49-F238E27FC236}">
                <a16:creationId xmlns:a16="http://schemas.microsoft.com/office/drawing/2014/main" id="{97221D27-CC6E-D6E9-7527-989628F010A8}"/>
              </a:ext>
            </a:extLst>
          </p:cNvPr>
          <p:cNvCxnSpPr>
            <a:cxnSpLocks/>
            <a:stCxn id="128" idx="3"/>
            <a:endCxn id="56" idx="1"/>
          </p:cNvCxnSpPr>
          <p:nvPr/>
        </p:nvCxnSpPr>
        <p:spPr>
          <a:xfrm flipV="1">
            <a:off x="2020533" y="5111812"/>
            <a:ext cx="640860" cy="293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0826D9F-F9B9-30A7-00B2-502331384145}"/>
              </a:ext>
            </a:extLst>
          </p:cNvPr>
          <p:cNvCxnSpPr>
            <a:cxnSpLocks/>
            <a:stCxn id="128" idx="3"/>
            <a:endCxn id="39" idx="1"/>
          </p:cNvCxnSpPr>
          <p:nvPr/>
        </p:nvCxnSpPr>
        <p:spPr>
          <a:xfrm flipV="1">
            <a:off x="2020533" y="3707651"/>
            <a:ext cx="623740" cy="1697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3065656-CC87-D63D-536B-05611D0EDD03}"/>
              </a:ext>
            </a:extLst>
          </p:cNvPr>
          <p:cNvCxnSpPr>
            <a:cxnSpLocks/>
            <a:stCxn id="62" idx="3"/>
            <a:endCxn id="39" idx="1"/>
          </p:cNvCxnSpPr>
          <p:nvPr/>
        </p:nvCxnSpPr>
        <p:spPr>
          <a:xfrm flipV="1">
            <a:off x="2020533" y="3707651"/>
            <a:ext cx="623740" cy="104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F95E4B46-F9CC-F3D8-D88F-B65068AD82DF}"/>
              </a:ext>
            </a:extLst>
          </p:cNvPr>
          <p:cNvCxnSpPr>
            <a:cxnSpLocks/>
            <a:stCxn id="60" idx="3"/>
            <a:endCxn id="56" idx="1"/>
          </p:cNvCxnSpPr>
          <p:nvPr/>
        </p:nvCxnSpPr>
        <p:spPr>
          <a:xfrm>
            <a:off x="2033760" y="4094336"/>
            <a:ext cx="627633" cy="1017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E512E16D-A26F-BB33-F9DC-6D4A1B9ECB7D}"/>
              </a:ext>
            </a:extLst>
          </p:cNvPr>
          <p:cNvCxnSpPr>
            <a:cxnSpLocks/>
            <a:stCxn id="40" idx="3"/>
            <a:endCxn id="56" idx="1"/>
          </p:cNvCxnSpPr>
          <p:nvPr/>
        </p:nvCxnSpPr>
        <p:spPr>
          <a:xfrm>
            <a:off x="2034615" y="3438999"/>
            <a:ext cx="626778" cy="1672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844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５</a:t>
            </a:r>
            <a:r>
              <a:rPr lang="en-US" altLang="ja-JP" sz="6000">
                <a:latin typeface="+mj-ea"/>
              </a:rPr>
              <a:t>. GIF</a:t>
            </a:r>
            <a:r>
              <a:rPr lang="ja-JP" altLang="en-US" sz="6000">
                <a:latin typeface="+mj-ea"/>
              </a:rPr>
              <a:t>体系と各レイヤの概要説明</a:t>
            </a:r>
            <a:endParaRPr lang="en-US" sz="6000">
              <a:latin typeface="+mj-ea"/>
            </a:endParaRPr>
          </a:p>
        </p:txBody>
      </p:sp>
      <p:sp>
        <p:nvSpPr>
          <p:cNvPr id="4" name="スライド番号プレースホルダー 2">
            <a:extLst>
              <a:ext uri="{FF2B5EF4-FFF2-40B4-BE49-F238E27FC236}">
                <a16:creationId xmlns:a16="http://schemas.microsoft.com/office/drawing/2014/main" id="{091EDDC1-0269-A11A-7C37-2353A8C0BB12}"/>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26</a:t>
            </a:fld>
            <a:endParaRPr lang="en-US" altLang="ja-JP" sz="1400"/>
          </a:p>
        </p:txBody>
      </p:sp>
    </p:spTree>
    <p:extLst>
      <p:ext uri="{BB962C8B-B14F-4D97-AF65-F5344CB8AC3E}">
        <p14:creationId xmlns:p14="http://schemas.microsoft.com/office/powerpoint/2010/main" val="3087221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5.1 GIF</a:t>
            </a:r>
            <a:r>
              <a:rPr lang="ja-JP" altLang="en-US" sz="3200"/>
              <a:t>の全体体系と範囲</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0"/>
            <a:r>
              <a:rPr kumimoji="1" lang="en-US" altLang="ja-JP" sz="2400">
                <a:latin typeface="+mn-ea"/>
              </a:rPr>
              <a:t>GIF</a:t>
            </a:r>
            <a:r>
              <a:rPr kumimoji="1" lang="ja-JP" altLang="en-US" sz="2400">
                <a:latin typeface="+mn-ea"/>
              </a:rPr>
              <a:t>の全体体系</a:t>
            </a:r>
            <a:r>
              <a:rPr lang="ja-JP" altLang="en-US" sz="2400">
                <a:latin typeface="+mn-ea"/>
              </a:rPr>
              <a:t>を以下に示します</a:t>
            </a:r>
            <a:r>
              <a:rPr kumimoji="1" lang="ja-JP" altLang="en-US" sz="2400">
                <a:latin typeface="+mn-ea"/>
              </a:rPr>
              <a:t>。</a:t>
            </a:r>
            <a:endParaRPr kumimoji="1" lang="en-US" altLang="ja-JP" sz="2400">
              <a:latin typeface="+mn-ea"/>
            </a:endParaRPr>
          </a:p>
          <a:p>
            <a:pPr lvl="0"/>
            <a:r>
              <a:rPr lang="ja-JP" altLang="en-US" sz="2400">
                <a:latin typeface="+mn-ea"/>
              </a:rPr>
              <a:t>先行して整備の進むデータレイヤを核に、他のレイヤーの記述も今後追加していきます。</a:t>
            </a:r>
            <a:endParaRPr lang="ja-JP" altLang="ja-JP" sz="2400">
              <a:latin typeface="+mn-ea"/>
            </a:endParaRPr>
          </a:p>
        </p:txBody>
      </p:sp>
      <p:sp>
        <p:nvSpPr>
          <p:cNvPr id="2" name="正方形/長方形 1">
            <a:extLst>
              <a:ext uri="{FF2B5EF4-FFF2-40B4-BE49-F238E27FC236}">
                <a16:creationId xmlns:a16="http://schemas.microsoft.com/office/drawing/2014/main" id="{C16BF945-D109-606B-EF26-4644D799A38C}"/>
              </a:ext>
            </a:extLst>
          </p:cNvPr>
          <p:cNvSpPr/>
          <p:nvPr/>
        </p:nvSpPr>
        <p:spPr>
          <a:xfrm>
            <a:off x="5676119" y="1743572"/>
            <a:ext cx="6396545" cy="492578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a:solidFill>
                  <a:schemeClr val="tx1"/>
                </a:solidFill>
                <a:latin typeface="+mn-ea"/>
              </a:rPr>
              <a:t>【GIF</a:t>
            </a:r>
            <a:r>
              <a:rPr lang="ja-JP" altLang="en-US" sz="1600" b="1">
                <a:solidFill>
                  <a:schemeClr val="tx1"/>
                </a:solidFill>
                <a:latin typeface="+mn-ea"/>
              </a:rPr>
              <a:t>の整備状況</a:t>
            </a:r>
            <a:r>
              <a:rPr lang="en-US" altLang="ja-JP" sz="1600" b="1">
                <a:solidFill>
                  <a:schemeClr val="tx1"/>
                </a:solidFill>
                <a:latin typeface="+mn-ea"/>
              </a:rPr>
              <a:t>】</a:t>
            </a:r>
            <a:endParaRPr lang="ja-JP" altLang="en-US" sz="1600" b="1">
              <a:solidFill>
                <a:schemeClr val="tx1"/>
              </a:solidFill>
              <a:latin typeface="+mn-ea"/>
            </a:endParaRPr>
          </a:p>
        </p:txBody>
      </p:sp>
      <p:sp>
        <p:nvSpPr>
          <p:cNvPr id="4" name="正方形/長方形 3">
            <a:extLst>
              <a:ext uri="{FF2B5EF4-FFF2-40B4-BE49-F238E27FC236}">
                <a16:creationId xmlns:a16="http://schemas.microsoft.com/office/drawing/2014/main" id="{B390E3E3-3027-8F01-C903-44513985BAF4}"/>
              </a:ext>
            </a:extLst>
          </p:cNvPr>
          <p:cNvSpPr/>
          <p:nvPr/>
        </p:nvSpPr>
        <p:spPr>
          <a:xfrm>
            <a:off x="197169" y="2201050"/>
            <a:ext cx="5323298" cy="4468310"/>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1">
                <a:solidFill>
                  <a:schemeClr val="tx1"/>
                </a:solidFill>
                <a:latin typeface="+mn-ea"/>
              </a:rPr>
              <a:t>【GIF</a:t>
            </a:r>
            <a:r>
              <a:rPr lang="ja-JP" altLang="en-US" sz="1600" b="1">
                <a:solidFill>
                  <a:schemeClr val="tx1"/>
                </a:solidFill>
                <a:latin typeface="+mn-ea"/>
              </a:rPr>
              <a:t>のアーキテクチャ</a:t>
            </a:r>
            <a:r>
              <a:rPr lang="en-US" altLang="ja-JP" sz="1600" b="1">
                <a:solidFill>
                  <a:schemeClr val="tx1"/>
                </a:solidFill>
                <a:latin typeface="+mn-ea"/>
              </a:rPr>
              <a:t>】</a:t>
            </a:r>
            <a:endParaRPr lang="ja-JP" altLang="en-US" sz="1600" b="1">
              <a:solidFill>
                <a:schemeClr val="tx1"/>
              </a:solidFill>
              <a:latin typeface="+mn-ea"/>
            </a:endParaRPr>
          </a:p>
        </p:txBody>
      </p:sp>
      <p:sp>
        <p:nvSpPr>
          <p:cNvPr id="6" name="四角形: 角を丸くする 5">
            <a:extLst>
              <a:ext uri="{FF2B5EF4-FFF2-40B4-BE49-F238E27FC236}">
                <a16:creationId xmlns:a16="http://schemas.microsoft.com/office/drawing/2014/main" id="{F3D65665-1B56-9E4B-6D14-900391D91149}"/>
              </a:ext>
            </a:extLst>
          </p:cNvPr>
          <p:cNvSpPr/>
          <p:nvPr/>
        </p:nvSpPr>
        <p:spPr>
          <a:xfrm>
            <a:off x="284021" y="2559761"/>
            <a:ext cx="5097458" cy="3952875"/>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3200" b="0" i="0" u="none" strike="noStrike" kern="1200" cap="none" spc="0" normalizeH="0" baseline="0" noProof="0">
                <a:ln>
                  <a:noFill/>
                </a:ln>
                <a:solidFill>
                  <a:prstClr val="black"/>
                </a:solidFill>
                <a:effectLst/>
                <a:uLnTx/>
                <a:uFillTx/>
                <a:latin typeface="+mn-ea"/>
                <a:cs typeface="+mn-cs"/>
              </a:rPr>
              <a:t>Trust</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a:t>
            </a:r>
            <a:r>
              <a:rPr kumimoji="1" lang="en-US" altLang="ja-JP" sz="1600" b="0" i="0" u="none" strike="noStrike" kern="1200" cap="none" spc="0" normalizeH="0" baseline="0" noProof="0">
                <a:ln>
                  <a:noFill/>
                </a:ln>
                <a:solidFill>
                  <a:prstClr val="black"/>
                </a:solidFill>
                <a:effectLst/>
                <a:uLnTx/>
                <a:uFillTx/>
                <a:latin typeface="+mn-ea"/>
                <a:cs typeface="+mn-cs"/>
              </a:rPr>
              <a:t>DFFT</a:t>
            </a:r>
            <a:r>
              <a:rPr kumimoji="1" lang="ja-JP" altLang="en-US" sz="1600" b="0" i="0" u="none" strike="noStrike" kern="1200" cap="none" spc="0" normalizeH="0" baseline="0" noProof="0">
                <a:ln>
                  <a:noFill/>
                </a:ln>
                <a:solidFill>
                  <a:prstClr val="black"/>
                </a:solidFill>
                <a:effectLst/>
                <a:uLnTx/>
                <a:uFillTx/>
                <a:latin typeface="+mn-ea"/>
                <a:cs typeface="+mn-cs"/>
              </a:rPr>
              <a:t>）</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ja-JP" sz="1600">
              <a:solidFill>
                <a:prstClr val="black"/>
              </a:solidFill>
              <a:latin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altLang="ja-JP" sz="1600">
              <a:solidFill>
                <a:prstClr val="black"/>
              </a:solidFill>
              <a:latin typeface="+mn-ea"/>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prstClr val="black"/>
              </a:solidFill>
              <a:effectLst/>
              <a:uLnTx/>
              <a:uFillTx/>
              <a:latin typeface="+mn-ea"/>
              <a:cs typeface="+mn-cs"/>
            </a:endParaRPr>
          </a:p>
        </p:txBody>
      </p:sp>
      <p:sp>
        <p:nvSpPr>
          <p:cNvPr id="7" name="四角形: 角を丸くする 6">
            <a:extLst>
              <a:ext uri="{FF2B5EF4-FFF2-40B4-BE49-F238E27FC236}">
                <a16:creationId xmlns:a16="http://schemas.microsoft.com/office/drawing/2014/main" id="{399A2DC9-6601-93F8-9939-5ABAAE0F4DD5}"/>
              </a:ext>
            </a:extLst>
          </p:cNvPr>
          <p:cNvSpPr/>
          <p:nvPr/>
        </p:nvSpPr>
        <p:spPr>
          <a:xfrm>
            <a:off x="941635" y="5420804"/>
            <a:ext cx="3119845" cy="500407"/>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8" name="四角形: 角を丸くする 7">
            <a:extLst>
              <a:ext uri="{FF2B5EF4-FFF2-40B4-BE49-F238E27FC236}">
                <a16:creationId xmlns:a16="http://schemas.microsoft.com/office/drawing/2014/main" id="{89545AB0-DCC3-2C56-6E78-25799C54812A}"/>
              </a:ext>
            </a:extLst>
          </p:cNvPr>
          <p:cNvSpPr/>
          <p:nvPr/>
        </p:nvSpPr>
        <p:spPr>
          <a:xfrm>
            <a:off x="941635" y="4495744"/>
            <a:ext cx="3119845" cy="369332"/>
          </a:xfrm>
          <a:prstGeom prst="roundRect">
            <a:avLst/>
          </a:prstGeom>
          <a:solidFill>
            <a:schemeClr val="bg1">
              <a:lumMod val="85000"/>
            </a:schemeClr>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利活用・流通環境</a:t>
            </a: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9" name="四角形: 角を丸くする 8">
            <a:extLst>
              <a:ext uri="{FF2B5EF4-FFF2-40B4-BE49-F238E27FC236}">
                <a16:creationId xmlns:a16="http://schemas.microsoft.com/office/drawing/2014/main" id="{4A732465-6D9C-3C25-B143-0B030795D604}"/>
              </a:ext>
            </a:extLst>
          </p:cNvPr>
          <p:cNvSpPr/>
          <p:nvPr/>
        </p:nvSpPr>
        <p:spPr>
          <a:xfrm>
            <a:off x="941635" y="4033214"/>
            <a:ext cx="3119845" cy="369332"/>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ルール</a:t>
            </a:r>
          </a:p>
        </p:txBody>
      </p:sp>
      <p:sp>
        <p:nvSpPr>
          <p:cNvPr id="10" name="四角形: 角を丸くする 9">
            <a:extLst>
              <a:ext uri="{FF2B5EF4-FFF2-40B4-BE49-F238E27FC236}">
                <a16:creationId xmlns:a16="http://schemas.microsoft.com/office/drawing/2014/main" id="{74681744-A36A-AA2F-37B7-576FD009B193}"/>
              </a:ext>
            </a:extLst>
          </p:cNvPr>
          <p:cNvSpPr/>
          <p:nvPr/>
        </p:nvSpPr>
        <p:spPr>
          <a:xfrm rot="16200000">
            <a:off x="-1224717" y="4305177"/>
            <a:ext cx="3747647" cy="409491"/>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セキュリティ、プライバシ・認証</a:t>
            </a:r>
          </a:p>
        </p:txBody>
      </p:sp>
      <p:sp>
        <p:nvSpPr>
          <p:cNvPr id="11" name="四角形: 角を丸くする 10">
            <a:extLst>
              <a:ext uri="{FF2B5EF4-FFF2-40B4-BE49-F238E27FC236}">
                <a16:creationId xmlns:a16="http://schemas.microsoft.com/office/drawing/2014/main" id="{F04A35D9-158C-489B-55B6-946B8D7FFDA6}"/>
              </a:ext>
            </a:extLst>
          </p:cNvPr>
          <p:cNvSpPr/>
          <p:nvPr/>
        </p:nvSpPr>
        <p:spPr>
          <a:xfrm>
            <a:off x="941635" y="310815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組織・人材</a:t>
            </a:r>
          </a:p>
        </p:txBody>
      </p:sp>
      <p:sp>
        <p:nvSpPr>
          <p:cNvPr id="12" name="四角形: 角を丸くする 11">
            <a:extLst>
              <a:ext uri="{FF2B5EF4-FFF2-40B4-BE49-F238E27FC236}">
                <a16:creationId xmlns:a16="http://schemas.microsoft.com/office/drawing/2014/main" id="{B937141F-4BDF-AF78-523F-FA213260CCC7}"/>
              </a:ext>
            </a:extLst>
          </p:cNvPr>
          <p:cNvSpPr/>
          <p:nvPr/>
        </p:nvSpPr>
        <p:spPr>
          <a:xfrm>
            <a:off x="941635" y="357068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ビジネス・サービス</a:t>
            </a:r>
          </a:p>
        </p:txBody>
      </p:sp>
      <p:sp>
        <p:nvSpPr>
          <p:cNvPr id="13" name="四角形: 角を丸くする 12">
            <a:extLst>
              <a:ext uri="{FF2B5EF4-FFF2-40B4-BE49-F238E27FC236}">
                <a16:creationId xmlns:a16="http://schemas.microsoft.com/office/drawing/2014/main" id="{4FB6F330-586D-BE9E-AEA1-451270D36170}"/>
              </a:ext>
            </a:extLst>
          </p:cNvPr>
          <p:cNvSpPr/>
          <p:nvPr/>
        </p:nvSpPr>
        <p:spPr>
          <a:xfrm>
            <a:off x="941635" y="4958274"/>
            <a:ext cx="3119845" cy="369332"/>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連携基盤（ツール）</a:t>
            </a:r>
            <a:endParaRPr kumimoji="1" lang="en-US" altLang="ja-JP" sz="1800" b="0" i="0" u="none" strike="noStrike" kern="1200" cap="none" spc="0" normalizeH="0" baseline="0" noProof="0" dirty="0">
              <a:ln>
                <a:noFill/>
              </a:ln>
              <a:solidFill>
                <a:prstClr val="black"/>
              </a:solidFill>
              <a:effectLst/>
              <a:uLnTx/>
              <a:uFillTx/>
              <a:latin typeface="+mn-ea"/>
              <a:cs typeface="+mn-cs"/>
            </a:endParaRPr>
          </a:p>
        </p:txBody>
      </p:sp>
      <p:sp>
        <p:nvSpPr>
          <p:cNvPr id="14" name="四角形: 角を丸くする 13">
            <a:extLst>
              <a:ext uri="{FF2B5EF4-FFF2-40B4-BE49-F238E27FC236}">
                <a16:creationId xmlns:a16="http://schemas.microsoft.com/office/drawing/2014/main" id="{D5156704-1297-E575-029C-20615B64EA32}"/>
              </a:ext>
            </a:extLst>
          </p:cNvPr>
          <p:cNvSpPr/>
          <p:nvPr/>
        </p:nvSpPr>
        <p:spPr>
          <a:xfrm>
            <a:off x="941635" y="2645624"/>
            <a:ext cx="3119845" cy="369332"/>
          </a:xfrm>
          <a:prstGeom prst="roundRect">
            <a:avLst/>
          </a:prstGeom>
          <a:solidFill>
            <a:schemeClr val="bg1">
              <a:lumMod val="8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戦略</a:t>
            </a:r>
          </a:p>
        </p:txBody>
      </p:sp>
      <p:sp>
        <p:nvSpPr>
          <p:cNvPr id="15" name="四角形: 角を丸くする 14">
            <a:extLst>
              <a:ext uri="{FF2B5EF4-FFF2-40B4-BE49-F238E27FC236}">
                <a16:creationId xmlns:a16="http://schemas.microsoft.com/office/drawing/2014/main" id="{8B5E5005-F934-F039-9D73-98112B704392}"/>
              </a:ext>
            </a:extLst>
          </p:cNvPr>
          <p:cNvSpPr/>
          <p:nvPr/>
        </p:nvSpPr>
        <p:spPr>
          <a:xfrm>
            <a:off x="941635" y="6014412"/>
            <a:ext cx="3119845" cy="369332"/>
          </a:xfrm>
          <a:prstGeom prst="roundRect">
            <a:avLst/>
          </a:prstGeom>
          <a:solidFill>
            <a:schemeClr val="bg1">
              <a:lumMod val="75000"/>
            </a:schemeClr>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アセット</a:t>
            </a:r>
            <a:endParaRPr kumimoji="1" lang="en-US" altLang="ja-JP" sz="1800" b="0" i="0" u="none" strike="noStrike" kern="1200" cap="none" spc="0" normalizeH="0" baseline="0" noProof="0">
              <a:ln>
                <a:noFill/>
              </a:ln>
              <a:solidFill>
                <a:prstClr val="black"/>
              </a:solidFill>
              <a:effectLst/>
              <a:uLnTx/>
              <a:uFillTx/>
              <a:latin typeface="+mn-ea"/>
              <a:cs typeface="+mn-cs"/>
            </a:endParaRPr>
          </a:p>
        </p:txBody>
      </p:sp>
      <p:sp>
        <p:nvSpPr>
          <p:cNvPr id="16" name="四角形: 角を丸くする 15">
            <a:extLst>
              <a:ext uri="{FF2B5EF4-FFF2-40B4-BE49-F238E27FC236}">
                <a16:creationId xmlns:a16="http://schemas.microsoft.com/office/drawing/2014/main" id="{4B19D4FA-9AA6-C4D2-A89B-B0E3EC1699E5}"/>
              </a:ext>
            </a:extLst>
          </p:cNvPr>
          <p:cNvSpPr/>
          <p:nvPr/>
        </p:nvSpPr>
        <p:spPr>
          <a:xfrm>
            <a:off x="1042763" y="5696610"/>
            <a:ext cx="2956851" cy="193425"/>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n-ea"/>
                <a:cs typeface="+mn-cs"/>
              </a:rPr>
              <a:t>データモデル</a:t>
            </a:r>
            <a:endParaRPr kumimoji="1" lang="en-US" altLang="ja-JP" sz="1200" b="0" i="0" u="none" strike="noStrike" kern="1200" cap="none" spc="0" normalizeH="0" baseline="0" noProof="0">
              <a:ln>
                <a:noFill/>
              </a:ln>
              <a:solidFill>
                <a:prstClr val="black"/>
              </a:solidFill>
              <a:effectLst/>
              <a:uLnTx/>
              <a:uFillTx/>
              <a:latin typeface="+mn-ea"/>
              <a:cs typeface="+mn-cs"/>
            </a:endParaRPr>
          </a:p>
        </p:txBody>
      </p:sp>
      <p:sp>
        <p:nvSpPr>
          <p:cNvPr id="17" name="右中かっこ 16">
            <a:extLst>
              <a:ext uri="{FF2B5EF4-FFF2-40B4-BE49-F238E27FC236}">
                <a16:creationId xmlns:a16="http://schemas.microsoft.com/office/drawing/2014/main" id="{991C5D0B-1AFB-FEEC-75A1-3EC1FF581933}"/>
              </a:ext>
            </a:extLst>
          </p:cNvPr>
          <p:cNvSpPr/>
          <p:nvPr/>
        </p:nvSpPr>
        <p:spPr>
          <a:xfrm>
            <a:off x="4051206" y="4487133"/>
            <a:ext cx="238874" cy="871292"/>
          </a:xfrm>
          <a:prstGeom prst="rightBrace">
            <a:avLst>
              <a:gd name="adj1" fmla="val 8333"/>
              <a:gd name="adj2" fmla="val 19575"/>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prstClr val="black"/>
              </a:solidFill>
              <a:effectLst/>
              <a:uLnTx/>
              <a:uFillTx/>
              <a:latin typeface="+mn-ea"/>
              <a:cs typeface="+mn-cs"/>
            </a:endParaRPr>
          </a:p>
        </p:txBody>
      </p:sp>
      <p:sp>
        <p:nvSpPr>
          <p:cNvPr id="18" name="テキスト ボックス 17">
            <a:extLst>
              <a:ext uri="{FF2B5EF4-FFF2-40B4-BE49-F238E27FC236}">
                <a16:creationId xmlns:a16="http://schemas.microsoft.com/office/drawing/2014/main" id="{E7B0F784-5EC0-2AFD-03C0-52B7FE1C7644}"/>
              </a:ext>
            </a:extLst>
          </p:cNvPr>
          <p:cNvSpPr txBox="1"/>
          <p:nvPr/>
        </p:nvSpPr>
        <p:spPr>
          <a:xfrm>
            <a:off x="4222243" y="4487133"/>
            <a:ext cx="12703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00B0F0"/>
                </a:solidFill>
                <a:effectLst/>
                <a:uLnTx/>
                <a:uFillTx/>
                <a:latin typeface="+mn-ea"/>
                <a:cs typeface="+mn-cs"/>
              </a:rPr>
              <a:t>プラットフォーム</a:t>
            </a:r>
          </a:p>
        </p:txBody>
      </p:sp>
      <p:graphicFrame>
        <p:nvGraphicFramePr>
          <p:cNvPr id="20" name="表 13">
            <a:extLst>
              <a:ext uri="{FF2B5EF4-FFF2-40B4-BE49-F238E27FC236}">
                <a16:creationId xmlns:a16="http://schemas.microsoft.com/office/drawing/2014/main" id="{5CEE629C-20A5-9959-2BC3-20D36A5D39FF}"/>
              </a:ext>
            </a:extLst>
          </p:cNvPr>
          <p:cNvGraphicFramePr>
            <a:graphicFrameLocks noGrp="1"/>
          </p:cNvGraphicFramePr>
          <p:nvPr/>
        </p:nvGraphicFramePr>
        <p:xfrm>
          <a:off x="5751667" y="2059000"/>
          <a:ext cx="6234113" cy="4590752"/>
        </p:xfrm>
        <a:graphic>
          <a:graphicData uri="http://schemas.openxmlformats.org/drawingml/2006/table">
            <a:tbl>
              <a:tblPr firstRow="1" bandRow="1">
                <a:tableStyleId>{5C22544A-7EE6-4342-B048-85BDC9FD1C3A}</a:tableStyleId>
              </a:tblPr>
              <a:tblGrid>
                <a:gridCol w="1677067">
                  <a:extLst>
                    <a:ext uri="{9D8B030D-6E8A-4147-A177-3AD203B41FA5}">
                      <a16:colId xmlns:a16="http://schemas.microsoft.com/office/drawing/2014/main" val="1154538770"/>
                    </a:ext>
                  </a:extLst>
                </a:gridCol>
                <a:gridCol w="1087442">
                  <a:extLst>
                    <a:ext uri="{9D8B030D-6E8A-4147-A177-3AD203B41FA5}">
                      <a16:colId xmlns:a16="http://schemas.microsoft.com/office/drawing/2014/main" val="1822037582"/>
                    </a:ext>
                  </a:extLst>
                </a:gridCol>
                <a:gridCol w="3469604">
                  <a:extLst>
                    <a:ext uri="{9D8B030D-6E8A-4147-A177-3AD203B41FA5}">
                      <a16:colId xmlns:a16="http://schemas.microsoft.com/office/drawing/2014/main" val="1097934115"/>
                    </a:ext>
                  </a:extLst>
                </a:gridCol>
              </a:tblGrid>
              <a:tr h="253006">
                <a:tc>
                  <a:txBody>
                    <a:bodyPr/>
                    <a:lstStyle/>
                    <a:p>
                      <a:pPr algn="ctr"/>
                      <a:r>
                        <a:rPr kumimoji="1" lang="ja-JP" altLang="en-US" sz="1300" dirty="0"/>
                        <a:t>レイヤ</a:t>
                      </a:r>
                    </a:p>
                  </a:txBody>
                  <a:tcPr/>
                </a:tc>
                <a:tc>
                  <a:txBody>
                    <a:bodyPr/>
                    <a:lstStyle/>
                    <a:p>
                      <a:pPr algn="ctr"/>
                      <a:r>
                        <a:rPr kumimoji="1" lang="ja-JP" altLang="en-US" sz="1300"/>
                        <a:t>ステータス</a:t>
                      </a:r>
                    </a:p>
                  </a:txBody>
                  <a:tcPr/>
                </a:tc>
                <a:tc>
                  <a:txBody>
                    <a:bodyPr/>
                    <a:lstStyle/>
                    <a:p>
                      <a:pPr algn="ctr"/>
                      <a:r>
                        <a:rPr kumimoji="1" lang="ja-JP" altLang="en-US" sz="1300"/>
                        <a:t>説明</a:t>
                      </a:r>
                    </a:p>
                  </a:txBody>
                  <a:tcPr/>
                </a:tc>
                <a:extLst>
                  <a:ext uri="{0D108BD9-81ED-4DB2-BD59-A6C34878D82A}">
                    <a16:rowId xmlns:a16="http://schemas.microsoft.com/office/drawing/2014/main" val="968965904"/>
                  </a:ext>
                </a:extLst>
              </a:tr>
              <a:tr h="607214">
                <a:tc>
                  <a:txBody>
                    <a:bodyPr/>
                    <a:lstStyle/>
                    <a:p>
                      <a:r>
                        <a:rPr kumimoji="1" lang="ja-JP" altLang="en-US" sz="1200"/>
                        <a:t>戦略</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a:t>目標達成に向けて、データを活用した価値創造の方向性を示し、優先順位やロードマップ、成功指標、リスク対応策を定義。</a:t>
                      </a:r>
                    </a:p>
                  </a:txBody>
                  <a:tcPr>
                    <a:solidFill>
                      <a:schemeClr val="bg1">
                        <a:lumMod val="85000"/>
                      </a:schemeClr>
                    </a:solidFill>
                  </a:tcPr>
                </a:tc>
                <a:extLst>
                  <a:ext uri="{0D108BD9-81ED-4DB2-BD59-A6C34878D82A}">
                    <a16:rowId xmlns:a16="http://schemas.microsoft.com/office/drawing/2014/main" val="2805689373"/>
                  </a:ext>
                </a:extLst>
              </a:tr>
              <a:tr h="430110">
                <a:tc>
                  <a:txBody>
                    <a:bodyPr/>
                    <a:lstStyle/>
                    <a:p>
                      <a:r>
                        <a:rPr kumimoji="1" lang="ja-JP" altLang="en-US" sz="1200"/>
                        <a:t>組織・人材</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a:t>データ管理組織の在り方やそこで働く個人のスキル管理の仕組みを定義。</a:t>
                      </a:r>
                    </a:p>
                  </a:txBody>
                  <a:tcPr>
                    <a:solidFill>
                      <a:schemeClr val="bg1">
                        <a:lumMod val="85000"/>
                      </a:schemeClr>
                    </a:solidFill>
                  </a:tcPr>
                </a:tc>
                <a:extLst>
                  <a:ext uri="{0D108BD9-81ED-4DB2-BD59-A6C34878D82A}">
                    <a16:rowId xmlns:a16="http://schemas.microsoft.com/office/drawing/2014/main" val="2412108207"/>
                  </a:ext>
                </a:extLst>
              </a:tr>
              <a:tr h="430110">
                <a:tc>
                  <a:txBody>
                    <a:bodyPr/>
                    <a:lstStyle/>
                    <a:p>
                      <a:r>
                        <a:rPr kumimoji="1" lang="ja-JP" altLang="en-US" sz="1200"/>
                        <a:t>ビジネス・サービス</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必要に応じ検討</a:t>
                      </a:r>
                    </a:p>
                  </a:txBody>
                  <a:tcPr>
                    <a:solidFill>
                      <a:schemeClr val="bg1">
                        <a:lumMod val="85000"/>
                      </a:schemeClr>
                    </a:solidFill>
                  </a:tcPr>
                </a:tc>
                <a:tc>
                  <a:txBody>
                    <a:bodyPr/>
                    <a:lstStyle/>
                    <a:p>
                      <a:r>
                        <a:rPr kumimoji="1" lang="ja-JP" altLang="en-US" sz="1200" dirty="0"/>
                        <a:t>ビジネスやサービスの相互運用性を確保するためのプロセスモデル等を定義。</a:t>
                      </a:r>
                    </a:p>
                  </a:txBody>
                  <a:tcPr>
                    <a:solidFill>
                      <a:schemeClr val="bg1">
                        <a:lumMod val="85000"/>
                      </a:schemeClr>
                    </a:solidFill>
                  </a:tcPr>
                </a:tc>
                <a:extLst>
                  <a:ext uri="{0D108BD9-81ED-4DB2-BD59-A6C34878D82A}">
                    <a16:rowId xmlns:a16="http://schemas.microsoft.com/office/drawing/2014/main" val="2459964250"/>
                  </a:ext>
                </a:extLst>
              </a:tr>
              <a:tr h="430110">
                <a:tc>
                  <a:txBody>
                    <a:bodyPr/>
                    <a:lstStyle/>
                    <a:p>
                      <a:r>
                        <a:rPr kumimoji="1" lang="ja-JP" altLang="en-US" sz="1200" b="1"/>
                        <a:t>ルール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一部記載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データ品質、プライバシ、セキュリティ等を管理するためのポリシーを定義。</a:t>
                      </a:r>
                    </a:p>
                  </a:txBody>
                  <a:tcPr/>
                </a:tc>
                <a:extLst>
                  <a:ext uri="{0D108BD9-81ED-4DB2-BD59-A6C34878D82A}">
                    <a16:rowId xmlns:a16="http://schemas.microsoft.com/office/drawing/2014/main" val="530137399"/>
                  </a:ext>
                </a:extLst>
              </a:tr>
              <a:tr h="430110">
                <a:tc>
                  <a:txBody>
                    <a:bodyPr/>
                    <a:lstStyle/>
                    <a:p>
                      <a:r>
                        <a:rPr kumimoji="1" lang="ja-JP" altLang="en-US" sz="1200"/>
                        <a:t>利活用</a:t>
                      </a:r>
                      <a:endParaRPr kumimoji="1" lang="en-US" altLang="ja-JP" sz="1200"/>
                    </a:p>
                    <a:p>
                      <a:r>
                        <a:rPr kumimoji="1" lang="ja-JP" altLang="en-US" sz="1200"/>
                        <a:t>・流通環境</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r>
                        <a:rPr kumimoji="1" lang="ja-JP" altLang="en-US" sz="1200" dirty="0"/>
                        <a:t>機械学習やＡＩ、ビックデータ分析などの高度な分析ツールが利用できる環境を定義。</a:t>
                      </a:r>
                    </a:p>
                  </a:txBody>
                  <a:tcPr>
                    <a:solidFill>
                      <a:schemeClr val="bg1">
                        <a:lumMod val="85000"/>
                      </a:schemeClr>
                    </a:solidFill>
                  </a:tcPr>
                </a:tc>
                <a:extLst>
                  <a:ext uri="{0D108BD9-81ED-4DB2-BD59-A6C34878D82A}">
                    <a16:rowId xmlns:a16="http://schemas.microsoft.com/office/drawing/2014/main" val="2066518087"/>
                  </a:ext>
                </a:extLst>
              </a:tr>
              <a:tr h="430110">
                <a:tc>
                  <a:txBody>
                    <a:bodyPr/>
                    <a:lstStyle/>
                    <a:p>
                      <a:r>
                        <a:rPr kumimoji="1" lang="ja-JP" altLang="en-US" sz="1200" b="1" dirty="0"/>
                        <a:t>連携基盤</a:t>
                      </a:r>
                      <a:endParaRPr kumimoji="1" lang="en-US" altLang="ja-JP" sz="1200" b="1" dirty="0"/>
                    </a:p>
                    <a:p>
                      <a:r>
                        <a:rPr kumimoji="1" lang="ja-JP" altLang="en-US" sz="1200" b="1" dirty="0"/>
                        <a:t>（ツール）</a:t>
                      </a:r>
                    </a:p>
                  </a:txBody>
                  <a:tcPr/>
                </a:tc>
                <a:tc>
                  <a:txBody>
                    <a:bodyPr/>
                    <a:lstStyle/>
                    <a:p>
                      <a:r>
                        <a:rPr kumimoji="1" lang="ja-JP" altLang="en-US" sz="1200" b="1"/>
                        <a:t>一部記載</a:t>
                      </a:r>
                    </a:p>
                  </a:txBody>
                  <a:tcPr/>
                </a:tc>
                <a:tc>
                  <a:txBody>
                    <a:bodyPr/>
                    <a:lstStyle/>
                    <a:p>
                      <a:r>
                        <a:rPr kumimoji="1" lang="ja-JP" altLang="en-US" sz="1200" b="1"/>
                        <a:t>異なるシステム、分野間のデータをシームレスに共有できる仕組みを定義。</a:t>
                      </a:r>
                    </a:p>
                  </a:txBody>
                  <a:tcPr/>
                </a:tc>
                <a:extLst>
                  <a:ext uri="{0D108BD9-81ED-4DB2-BD59-A6C34878D82A}">
                    <a16:rowId xmlns:a16="http://schemas.microsoft.com/office/drawing/2014/main" val="2399993153"/>
                  </a:ext>
                </a:extLst>
              </a:tr>
              <a:tr h="430110">
                <a:tc>
                  <a:txBody>
                    <a:bodyPr/>
                    <a:lstStyle/>
                    <a:p>
                      <a:r>
                        <a:rPr kumimoji="1" lang="ja-JP" altLang="en-US" sz="1200" b="1"/>
                        <a:t>データ</a:t>
                      </a:r>
                      <a:endParaRPr kumimoji="1" lang="en-US" altLang="ja-JP" sz="1200" b="1"/>
                    </a:p>
                    <a:p>
                      <a:r>
                        <a:rPr kumimoji="1" lang="ja-JP" altLang="en-US" sz="1200" b="1"/>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a:t>記載</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t>データ相互運用性実現のための、標準化されたデータモデル</a:t>
                      </a:r>
                      <a:r>
                        <a:rPr kumimoji="1" lang="en-US" altLang="ja-JP" sz="1200" b="1" dirty="0"/>
                        <a:t>(</a:t>
                      </a:r>
                      <a:r>
                        <a:rPr kumimoji="1" lang="ja-JP" altLang="en-US" sz="1200" b="1" dirty="0"/>
                        <a:t>交換フォーマット</a:t>
                      </a:r>
                      <a:r>
                        <a:rPr kumimoji="1" lang="en-US" altLang="ja-JP" sz="1200" b="1" dirty="0"/>
                        <a:t>)</a:t>
                      </a:r>
                      <a:r>
                        <a:rPr kumimoji="1" lang="ja-JP" altLang="en-US" sz="1200" b="1" dirty="0"/>
                        <a:t>を定義。</a:t>
                      </a:r>
                    </a:p>
                  </a:txBody>
                  <a:tcPr/>
                </a:tc>
                <a:extLst>
                  <a:ext uri="{0D108BD9-81ED-4DB2-BD59-A6C34878D82A}">
                    <a16:rowId xmlns:a16="http://schemas.microsoft.com/office/drawing/2014/main" val="888472453"/>
                  </a:ext>
                </a:extLst>
              </a:tr>
              <a:tr h="430110">
                <a:tc>
                  <a:txBody>
                    <a:bodyPr/>
                    <a:lstStyle/>
                    <a:p>
                      <a:r>
                        <a:rPr kumimoji="1" lang="ja-JP" altLang="en-US" sz="1200"/>
                        <a:t>アセット</a:t>
                      </a:r>
                    </a:p>
                  </a:txBody>
                  <a:tcPr>
                    <a:solidFill>
                      <a:schemeClr val="bg1">
                        <a:lumMod val="75000"/>
                      </a:schemeClr>
                    </a:solidFill>
                  </a:tcPr>
                </a:tc>
                <a:tc>
                  <a:txBody>
                    <a:bodyPr/>
                    <a:lstStyle/>
                    <a:p>
                      <a:r>
                        <a:rPr kumimoji="1" lang="ja-JP" altLang="en-US" sz="1200"/>
                        <a:t>対象外</a:t>
                      </a:r>
                      <a:endParaRPr kumimoji="1" lang="en-US" altLang="ja-JP" sz="1200"/>
                    </a:p>
                  </a:txBody>
                  <a:tcPr>
                    <a:solidFill>
                      <a:schemeClr val="bg1">
                        <a:lumMod val="75000"/>
                      </a:schemeClr>
                    </a:solidFill>
                  </a:tcPr>
                </a:tc>
                <a:tc>
                  <a:txBody>
                    <a:bodyPr/>
                    <a:lstStyle/>
                    <a:p>
                      <a:r>
                        <a:rPr kumimoji="1" lang="ja-JP" altLang="en-US" sz="1200"/>
                        <a:t>通信やハードウェア等の</a:t>
                      </a:r>
                      <a:r>
                        <a:rPr kumimoji="1" lang="en-US" altLang="ja-JP" sz="1200"/>
                        <a:t>IT</a:t>
                      </a:r>
                      <a:r>
                        <a:rPr kumimoji="1" lang="ja-JP" altLang="en-US" sz="1200"/>
                        <a:t>資産であり、既に相互運用性が確立している領域である。</a:t>
                      </a:r>
                      <a:endParaRPr kumimoji="1" lang="en-US" altLang="ja-JP" sz="1200"/>
                    </a:p>
                  </a:txBody>
                  <a:tcPr>
                    <a:solidFill>
                      <a:schemeClr val="bg1">
                        <a:lumMod val="75000"/>
                      </a:schemeClr>
                    </a:solidFill>
                  </a:tcPr>
                </a:tc>
                <a:extLst>
                  <a:ext uri="{0D108BD9-81ED-4DB2-BD59-A6C34878D82A}">
                    <a16:rowId xmlns:a16="http://schemas.microsoft.com/office/drawing/2014/main" val="2351887479"/>
                  </a:ext>
                </a:extLst>
              </a:tr>
              <a:tr h="460712">
                <a:tc>
                  <a:txBody>
                    <a:bodyPr/>
                    <a:lstStyle/>
                    <a:p>
                      <a:r>
                        <a:rPr kumimoji="1" lang="ja-JP" altLang="en-US" sz="1200"/>
                        <a:t>セキュリティ・</a:t>
                      </a:r>
                      <a:endParaRPr kumimoji="1" lang="en-US" altLang="ja-JP" sz="1200"/>
                    </a:p>
                    <a:p>
                      <a:r>
                        <a:rPr kumimoji="1" lang="ja-JP" altLang="en-US" sz="1200"/>
                        <a:t>プライバシ・認証</a:t>
                      </a:r>
                    </a:p>
                  </a:txBody>
                  <a:tcPr>
                    <a:solidFill>
                      <a:schemeClr val="bg1">
                        <a:lumMod val="85000"/>
                      </a:schemeClr>
                    </a:solidFill>
                  </a:tcPr>
                </a:tc>
                <a:tc>
                  <a:txBody>
                    <a:bodyPr/>
                    <a:lstStyle/>
                    <a:p>
                      <a:r>
                        <a:rPr kumimoji="1" lang="ja-JP" altLang="en-US" sz="1200"/>
                        <a:t>必要に応じ検討</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個人情報の取り扱い、セキュリティ対策に関するルールなどを定義。</a:t>
                      </a:r>
                    </a:p>
                  </a:txBody>
                  <a:tcPr>
                    <a:solidFill>
                      <a:schemeClr val="bg1">
                        <a:lumMod val="85000"/>
                      </a:schemeClr>
                    </a:solidFill>
                  </a:tcPr>
                </a:tc>
                <a:extLst>
                  <a:ext uri="{0D108BD9-81ED-4DB2-BD59-A6C34878D82A}">
                    <a16:rowId xmlns:a16="http://schemas.microsoft.com/office/drawing/2014/main" val="2656146412"/>
                  </a:ext>
                </a:extLst>
              </a:tr>
            </a:tbl>
          </a:graphicData>
        </a:graphic>
      </p:graphicFrame>
    </p:spTree>
    <p:extLst>
      <p:ext uri="{BB962C8B-B14F-4D97-AF65-F5344CB8AC3E}">
        <p14:creationId xmlns:p14="http://schemas.microsoft.com/office/powerpoint/2010/main" val="26675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 </a:t>
            </a:r>
            <a:r>
              <a:rPr lang="ja-JP" altLang="en-US" sz="3200"/>
              <a:t>ルール</a:t>
            </a:r>
            <a:endParaRPr kumimoji="1" lang="en-US" altLang="ja-JP" sz="3200"/>
          </a:p>
        </p:txBody>
      </p:sp>
      <p:sp>
        <p:nvSpPr>
          <p:cNvPr id="137" name="コンテンツ プレースホルダー 2">
            <a:extLst>
              <a:ext uri="{FF2B5EF4-FFF2-40B4-BE49-F238E27FC236}">
                <a16:creationId xmlns:a16="http://schemas.microsoft.com/office/drawing/2014/main" id="{914DCB72-59E4-7BA6-EF4A-96C3F5BE6666}"/>
              </a:ext>
            </a:extLst>
          </p:cNvPr>
          <p:cNvSpPr txBox="1">
            <a:spLocks/>
          </p:cNvSpPr>
          <p:nvPr/>
        </p:nvSpPr>
        <p:spPr>
          <a:xfrm>
            <a:off x="191344" y="836712"/>
            <a:ext cx="11737304" cy="51125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sz="2800"/>
              <a:t>データ</a:t>
            </a:r>
            <a:r>
              <a:rPr lang="ja-JP" altLang="en-US" sz="2800"/>
              <a:t>の利活用や連携</a:t>
            </a:r>
            <a:r>
              <a:rPr kumimoji="1" lang="ja-JP" altLang="en-US" sz="2800"/>
              <a:t>では、多くの場合、サービス毎にルールを定めているため、複数主体からデータを収集し、新しいサービスを作ろうとする人は、サービス開始前に各サービスのルールを詳細に確認する必要があります。</a:t>
            </a:r>
            <a:endParaRPr kumimoji="1" lang="en-US" altLang="ja-JP" sz="2800"/>
          </a:p>
          <a:p>
            <a:pPr marL="0" indent="0">
              <a:buNone/>
            </a:pPr>
            <a:endParaRPr kumimoji="1" lang="en-US" altLang="ja-JP" sz="900"/>
          </a:p>
          <a:p>
            <a:r>
              <a:rPr lang="ja-JP" altLang="en-US" sz="2800"/>
              <a:t>データ提供者は、データ利用ルールを作ろうとしても、関連知識に精通していないとルールを作ることが難しいことから、ルールのひな形がある場合には、それを活用することもポイントです。</a:t>
            </a:r>
            <a:endParaRPr lang="en-US" altLang="ja-JP" sz="2800"/>
          </a:p>
          <a:p>
            <a:pPr marL="0" indent="0">
              <a:buNone/>
            </a:pPr>
            <a:endParaRPr lang="en-US" altLang="ja-JP" sz="900"/>
          </a:p>
          <a:p>
            <a:r>
              <a:rPr kumimoji="1" lang="en-US" altLang="ja-JP" sz="2800"/>
              <a:t>GIF</a:t>
            </a:r>
            <a:r>
              <a:rPr lang="ja-JP" altLang="en-US" sz="2800"/>
              <a:t>は、既存の関連ルールや関連情報を参考にできるように情報を一覧化して確認しやすくしています。政府標準利用規約を</a:t>
            </a:r>
            <a:r>
              <a:rPr lang="ja-JP" altLang="en-US" sz="2800">
                <a:solidFill>
                  <a:srgbClr val="FF0000"/>
                </a:solidFill>
              </a:rPr>
              <a:t>「</a:t>
            </a:r>
            <a:r>
              <a:rPr lang="en-US" altLang="ja-JP" sz="2800">
                <a:solidFill>
                  <a:srgbClr val="FF0000"/>
                </a:solidFill>
              </a:rPr>
              <a:t>GIF</a:t>
            </a:r>
            <a:r>
              <a:rPr lang="ja-JP" altLang="en-US" sz="2800">
                <a:solidFill>
                  <a:srgbClr val="FF0000"/>
                </a:solidFill>
              </a:rPr>
              <a:t>推進に有益なルール等」</a:t>
            </a:r>
            <a:r>
              <a:rPr lang="en-US" altLang="ja-JP" sz="2800" baseline="30000">
                <a:solidFill>
                  <a:srgbClr val="FF0000"/>
                </a:solidFill>
              </a:rPr>
              <a:t>(*)</a:t>
            </a:r>
            <a:r>
              <a:rPr lang="ja-JP" altLang="en-US" sz="2800"/>
              <a:t>で紹介するとともに、</a:t>
            </a:r>
            <a:r>
              <a:rPr lang="en-US" altLang="ja-JP" sz="2800"/>
              <a:t>API</a:t>
            </a:r>
            <a:r>
              <a:rPr lang="ja-JP" altLang="en-US" sz="2800"/>
              <a:t>利用規約を</a:t>
            </a:r>
            <a:r>
              <a:rPr lang="ja-JP" altLang="en-US" sz="2800">
                <a:solidFill>
                  <a:srgbClr val="FF0000"/>
                </a:solidFill>
              </a:rPr>
              <a:t>「</a:t>
            </a:r>
            <a:r>
              <a:rPr lang="en-US" altLang="ja-JP" sz="2800">
                <a:solidFill>
                  <a:srgbClr val="FF0000"/>
                </a:solidFill>
              </a:rPr>
              <a:t>API</a:t>
            </a:r>
            <a:r>
              <a:rPr lang="ja-JP" altLang="en-US" sz="2800">
                <a:solidFill>
                  <a:srgbClr val="FF0000"/>
                </a:solidFill>
              </a:rPr>
              <a:t>導入実践ガイドブック」</a:t>
            </a:r>
            <a:r>
              <a:rPr lang="en-US" altLang="ja-JP" sz="2800" baseline="30000">
                <a:solidFill>
                  <a:srgbClr val="FF0000"/>
                </a:solidFill>
              </a:rPr>
              <a:t>(*)</a:t>
            </a:r>
            <a:r>
              <a:rPr lang="ja-JP" altLang="en-US" sz="2800"/>
              <a:t>に例示しています。</a:t>
            </a:r>
            <a:endParaRPr lang="en-US" altLang="ja-JP" sz="2800"/>
          </a:p>
        </p:txBody>
      </p:sp>
      <p:sp>
        <p:nvSpPr>
          <p:cNvPr id="2" name="フッター プレースホルダー 6">
            <a:extLst>
              <a:ext uri="{FF2B5EF4-FFF2-40B4-BE49-F238E27FC236}">
                <a16:creationId xmlns:a16="http://schemas.microsoft.com/office/drawing/2014/main" id="{F1482B78-0F2A-8810-5310-6C681969B507}"/>
              </a:ext>
            </a:extLst>
          </p:cNvPr>
          <p:cNvSpPr txBox="1">
            <a:spLocks/>
          </p:cNvSpPr>
          <p:nvPr/>
        </p:nvSpPr>
        <p:spPr bwMode="gray">
          <a:xfrm>
            <a:off x="479376" y="6056125"/>
            <a:ext cx="10948255" cy="77226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a:t>
            </a:r>
            <a:r>
              <a:rPr lang="en-US" altLang="ja-JP" sz="1200">
                <a:latin typeface="+mn-ea"/>
              </a:rPr>
              <a:t>GIF</a:t>
            </a:r>
            <a:r>
              <a:rPr lang="ja-JP" altLang="en-US" sz="1200">
                <a:latin typeface="+mn-ea"/>
              </a:rPr>
              <a:t>推進に有益なルール等」</a:t>
            </a:r>
            <a:endParaRPr lang="en-US" altLang="ja-JP" sz="1200">
              <a:latin typeface="+mn-ea"/>
            </a:endParaRPr>
          </a:p>
          <a:p>
            <a:pPr algn="l"/>
            <a:r>
              <a:rPr lang="en-US" altLang="ja-JP" sz="1200">
                <a:latin typeface="+mn-ea"/>
                <a:hlinkClick r:id="rId2"/>
              </a:rPr>
              <a:t>https://github.com/JDA-DM/GIF/blob/main/490_</a:t>
            </a:r>
            <a:r>
              <a:rPr lang="ja-JP" altLang="en-US" sz="1200">
                <a:latin typeface="+mn-ea"/>
                <a:hlinkClick r:id="rId2"/>
              </a:rPr>
              <a:t>その他</a:t>
            </a:r>
            <a:r>
              <a:rPr lang="en-US" altLang="ja-JP" sz="1200">
                <a:latin typeface="+mn-ea"/>
                <a:hlinkClick r:id="rId2"/>
              </a:rPr>
              <a:t>/docx/492-1_</a:t>
            </a:r>
            <a:r>
              <a:rPr lang="ja-JP" altLang="en-US" sz="1200">
                <a:latin typeface="+mn-ea"/>
                <a:hlinkClick r:id="rId2"/>
              </a:rPr>
              <a:t>ルール</a:t>
            </a:r>
            <a:r>
              <a:rPr lang="en-US" altLang="ja-JP" sz="1200">
                <a:latin typeface="+mn-ea"/>
                <a:hlinkClick r:id="rId2"/>
              </a:rPr>
              <a:t>_GIF</a:t>
            </a:r>
            <a:r>
              <a:rPr lang="ja-JP" altLang="en-US" sz="1200">
                <a:latin typeface="+mn-ea"/>
                <a:hlinkClick r:id="rId2"/>
              </a:rPr>
              <a:t>推進に有益なルール等</a:t>
            </a:r>
            <a:r>
              <a:rPr lang="en-US" altLang="ja-JP" sz="1200">
                <a:latin typeface="+mn-ea"/>
                <a:hlinkClick r:id="rId2"/>
              </a:rPr>
              <a:t>.docx</a:t>
            </a:r>
            <a:endParaRPr lang="en-US" altLang="ja-JP" sz="1200">
              <a:latin typeface="+mn-ea"/>
            </a:endParaRPr>
          </a:p>
          <a:p>
            <a:pPr algn="l"/>
            <a:r>
              <a:rPr lang="en-US" altLang="ja-JP" sz="1200">
                <a:latin typeface="+mn-ea"/>
              </a:rPr>
              <a:t>(*)</a:t>
            </a:r>
            <a:r>
              <a:rPr lang="ja-JP" altLang="en-US" sz="1200">
                <a:latin typeface="+mn-ea"/>
              </a:rPr>
              <a:t>デジタル庁 </a:t>
            </a:r>
            <a:r>
              <a:rPr lang="en-US" altLang="ja-JP" sz="1200">
                <a:latin typeface="+mn-ea"/>
              </a:rPr>
              <a:t>JDA-DM/GIF</a:t>
            </a:r>
            <a:r>
              <a:rPr lang="ja-JP" altLang="en-US" sz="1200">
                <a:latin typeface="+mn-ea"/>
              </a:rPr>
              <a:t>「 </a:t>
            </a:r>
            <a:r>
              <a:rPr lang="en-US" altLang="ja-JP" sz="1200">
                <a:latin typeface="+mn-ea"/>
              </a:rPr>
              <a:t>API</a:t>
            </a:r>
            <a:r>
              <a:rPr lang="ja-JP" altLang="en-US" sz="1200">
                <a:latin typeface="+mn-ea"/>
              </a:rPr>
              <a:t>導入実践ガイドブック」</a:t>
            </a:r>
            <a:endParaRPr lang="en-US" altLang="ja-JP" sz="1200">
              <a:latin typeface="+mn-ea"/>
            </a:endParaRPr>
          </a:p>
          <a:p>
            <a:pPr algn="l"/>
            <a:r>
              <a:rPr lang="en-US" altLang="ja-JP" sz="1200">
                <a:solidFill>
                  <a:srgbClr val="0563C1"/>
                </a:solidFill>
                <a:latin typeface="+mn-ea"/>
              </a:rPr>
              <a:t>https://github.com/JDA-DM/GIF/blob/main/460_</a:t>
            </a:r>
            <a:r>
              <a:rPr lang="ja-JP" altLang="en-US" sz="1200">
                <a:solidFill>
                  <a:srgbClr val="0563C1"/>
                </a:solidFill>
                <a:latin typeface="+mn-ea"/>
              </a:rPr>
              <a:t>実践ガイドブック</a:t>
            </a:r>
            <a:r>
              <a:rPr lang="en-US" altLang="ja-JP" sz="1200">
                <a:solidFill>
                  <a:srgbClr val="0563C1"/>
                </a:solidFill>
                <a:latin typeface="+mn-ea"/>
              </a:rPr>
              <a:t>/docx/464-1_API</a:t>
            </a:r>
            <a:r>
              <a:rPr lang="ja-JP" altLang="en-US" sz="1200">
                <a:solidFill>
                  <a:srgbClr val="0563C1"/>
                </a:solidFill>
                <a:latin typeface="+mn-ea"/>
              </a:rPr>
              <a:t>導入実践ガイドブック</a:t>
            </a:r>
            <a:r>
              <a:rPr lang="en-US" altLang="ja-JP" sz="1200">
                <a:solidFill>
                  <a:srgbClr val="0563C1"/>
                </a:solidFill>
                <a:latin typeface="+mn-ea"/>
              </a:rPr>
              <a:t>.docx</a:t>
            </a:r>
            <a:endParaRPr lang="en-US" altLang="ja-JP" sz="1200">
              <a:latin typeface="+mn-ea"/>
            </a:endParaRPr>
          </a:p>
        </p:txBody>
      </p:sp>
    </p:spTree>
    <p:extLst>
      <p:ext uri="{BB962C8B-B14F-4D97-AF65-F5344CB8AC3E}">
        <p14:creationId xmlns:p14="http://schemas.microsoft.com/office/powerpoint/2010/main" val="4095738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29</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5.2.1 </a:t>
            </a:r>
            <a:r>
              <a:rPr lang="ja-JP" altLang="en-US" sz="3200"/>
              <a:t>ルール </a:t>
            </a:r>
            <a:r>
              <a:rPr lang="en-US" altLang="ja-JP" sz="3200"/>
              <a:t>/ </a:t>
            </a:r>
            <a:r>
              <a:rPr lang="ja-JP" altLang="en-US" sz="3200"/>
              <a:t>相互運用性のポイント</a:t>
            </a:r>
            <a:endParaRPr kumimoji="1" lang="en-US" altLang="ja-JP" sz="3200"/>
          </a:p>
        </p:txBody>
      </p:sp>
      <p:sp>
        <p:nvSpPr>
          <p:cNvPr id="4" name="コンテンツ プレースホルダー 1">
            <a:extLst>
              <a:ext uri="{FF2B5EF4-FFF2-40B4-BE49-F238E27FC236}">
                <a16:creationId xmlns:a16="http://schemas.microsoft.com/office/drawing/2014/main" id="{25400BA4-1B83-5330-C42D-F66432DC7382}"/>
              </a:ext>
            </a:extLst>
          </p:cNvPr>
          <p:cNvSpPr txBox="1">
            <a:spLocks/>
          </p:cNvSpPr>
          <p:nvPr/>
        </p:nvSpPr>
        <p:spPr>
          <a:xfrm>
            <a:off x="47328" y="836712"/>
            <a:ext cx="11251220" cy="55756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600"/>
              <a:t>ルールのひな型がある場合には、それを活用します。</a:t>
            </a:r>
            <a:endParaRPr lang="en-US" altLang="ja-JP" sz="2600"/>
          </a:p>
          <a:p>
            <a:pPr lvl="1"/>
            <a:r>
              <a:rPr lang="ja-JP" altLang="en-US" sz="2000"/>
              <a:t>理由</a:t>
            </a:r>
            <a:endParaRPr lang="en-US" altLang="ja-JP" sz="2000"/>
          </a:p>
          <a:p>
            <a:pPr lvl="2"/>
            <a:r>
              <a:rPr lang="ja-JP" altLang="en-US" sz="1800"/>
              <a:t>法律専門家が確認している場合が多い</a:t>
            </a:r>
            <a:endParaRPr lang="en-US" altLang="ja-JP" sz="1800"/>
          </a:p>
          <a:p>
            <a:pPr lvl="2"/>
            <a:r>
              <a:rPr lang="ja-JP" altLang="en-US" sz="1800"/>
              <a:t>既に活用実績があり、課題が解決</a:t>
            </a:r>
            <a:endParaRPr lang="en-US" altLang="ja-JP" sz="1800"/>
          </a:p>
          <a:p>
            <a:pPr marL="914400" lvl="2" indent="0">
              <a:buFont typeface="Arial" panose="020B0604020202020204" pitchFamily="34" charset="0"/>
              <a:buNone/>
            </a:pPr>
            <a:r>
              <a:rPr lang="ja-JP" altLang="en-US" sz="1800"/>
              <a:t>　されている場合が多い</a:t>
            </a:r>
            <a:endParaRPr lang="en-US" altLang="ja-JP" sz="1800"/>
          </a:p>
          <a:p>
            <a:pPr lvl="2"/>
            <a:r>
              <a:rPr lang="ja-JP" altLang="en-US" sz="1800"/>
              <a:t>他の組織も参照している場合が多く、</a:t>
            </a:r>
            <a:endParaRPr lang="en-US" altLang="ja-JP" sz="1800"/>
          </a:p>
          <a:p>
            <a:pPr marL="914400" lvl="2" indent="0">
              <a:buFont typeface="Arial" panose="020B0604020202020204" pitchFamily="34" charset="0"/>
              <a:buNone/>
            </a:pPr>
            <a:r>
              <a:rPr lang="ja-JP" altLang="en-US" sz="1800"/>
              <a:t>　ルール確認がしやすい</a:t>
            </a:r>
            <a:endParaRPr lang="en-US" altLang="ja-JP" sz="1800"/>
          </a:p>
          <a:p>
            <a:pPr lvl="2"/>
            <a:r>
              <a:rPr lang="ja-JP" altLang="en-US" sz="1800"/>
              <a:t>複数の組織で使用することで、連携時</a:t>
            </a:r>
            <a:endParaRPr lang="en-US" altLang="ja-JP" sz="1800"/>
          </a:p>
          <a:p>
            <a:pPr marL="914400" lvl="2" indent="0">
              <a:buFont typeface="Arial" panose="020B0604020202020204" pitchFamily="34" charset="0"/>
              <a:buNone/>
            </a:pPr>
            <a:r>
              <a:rPr lang="ja-JP" altLang="en-US" sz="1800"/>
              <a:t>　等のルール確認が容易になる</a:t>
            </a:r>
            <a:endParaRPr lang="en-US" altLang="ja-JP" sz="18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pPr marL="914400" lvl="2" indent="0">
              <a:buFont typeface="Arial" panose="020B0604020202020204" pitchFamily="34" charset="0"/>
              <a:buNone/>
            </a:pPr>
            <a:endParaRPr lang="en-US" altLang="ja-JP" sz="500"/>
          </a:p>
          <a:p>
            <a:r>
              <a:rPr lang="ja-JP" altLang="en-US" sz="2600"/>
              <a:t>ルールのひな型は原則変更せず、変更の必要がある場合には、変更点を明確にします。</a:t>
            </a:r>
            <a:endParaRPr lang="en-US" altLang="ja-JP" sz="2600"/>
          </a:p>
          <a:p>
            <a:pPr lvl="1"/>
            <a:r>
              <a:rPr lang="ja-JP" altLang="en-US" sz="2000"/>
              <a:t>理由</a:t>
            </a:r>
            <a:endParaRPr lang="en-US" altLang="ja-JP" sz="2000"/>
          </a:p>
          <a:p>
            <a:pPr lvl="2"/>
            <a:r>
              <a:rPr lang="ja-JP" altLang="en-US" sz="1800"/>
              <a:t>ひな形の文書を一部でも変更すると、文書全体を確認する必要がでてくる</a:t>
            </a:r>
            <a:endParaRPr lang="en-US" altLang="ja-JP" sz="1800"/>
          </a:p>
          <a:p>
            <a:pPr lvl="1"/>
            <a:r>
              <a:rPr lang="ja-JP" altLang="en-US" sz="2000"/>
              <a:t>対策</a:t>
            </a:r>
            <a:endParaRPr lang="en-US" altLang="ja-JP" sz="2000"/>
          </a:p>
          <a:p>
            <a:pPr lvl="2"/>
            <a:r>
              <a:rPr lang="ja-JP" altLang="en-US" sz="1800"/>
              <a:t>付則などで修正部分を補う、修正点を明確な文書として提示する</a:t>
            </a:r>
            <a:endParaRPr lang="en-US" altLang="ja-JP" sz="1800"/>
          </a:p>
        </p:txBody>
      </p:sp>
      <p:sp>
        <p:nvSpPr>
          <p:cNvPr id="6" name="正方形/長方形 5">
            <a:extLst>
              <a:ext uri="{FF2B5EF4-FFF2-40B4-BE49-F238E27FC236}">
                <a16:creationId xmlns:a16="http://schemas.microsoft.com/office/drawing/2014/main" id="{5268A853-3910-FF5B-C105-C1891635AF37}"/>
              </a:ext>
            </a:extLst>
          </p:cNvPr>
          <p:cNvSpPr/>
          <p:nvPr/>
        </p:nvSpPr>
        <p:spPr>
          <a:xfrm>
            <a:off x="5770523" y="1227002"/>
            <a:ext cx="6190266" cy="279976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chemeClr val="tx1"/>
              </a:solidFill>
              <a:latin typeface="+mn-ea"/>
            </a:endParaRPr>
          </a:p>
        </p:txBody>
      </p:sp>
      <p:grpSp>
        <p:nvGrpSpPr>
          <p:cNvPr id="7" name="グループ化 6">
            <a:extLst>
              <a:ext uri="{FF2B5EF4-FFF2-40B4-BE49-F238E27FC236}">
                <a16:creationId xmlns:a16="http://schemas.microsoft.com/office/drawing/2014/main" id="{2AE6E4F4-E420-29BA-D9D9-1F8E353B4177}"/>
              </a:ext>
            </a:extLst>
          </p:cNvPr>
          <p:cNvGrpSpPr/>
          <p:nvPr/>
        </p:nvGrpSpPr>
        <p:grpSpPr>
          <a:xfrm>
            <a:off x="6596804" y="2731999"/>
            <a:ext cx="1342637" cy="1282210"/>
            <a:chOff x="5378674" y="2456700"/>
            <a:chExt cx="1342637" cy="1282210"/>
          </a:xfrm>
        </p:grpSpPr>
        <p:sp>
          <p:nvSpPr>
            <p:cNvPr id="8" name="正方形/長方形 7">
              <a:extLst>
                <a:ext uri="{FF2B5EF4-FFF2-40B4-BE49-F238E27FC236}">
                  <a16:creationId xmlns:a16="http://schemas.microsoft.com/office/drawing/2014/main" id="{129780B4-3FCD-6E75-E6DA-242ADA0AA992}"/>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9" name="正方形/長方形 8">
              <a:extLst>
                <a:ext uri="{FF2B5EF4-FFF2-40B4-BE49-F238E27FC236}">
                  <a16:creationId xmlns:a16="http://schemas.microsoft.com/office/drawing/2014/main" id="{705F8D94-BB86-50B7-5FB1-493138161E7D}"/>
                </a:ext>
              </a:extLst>
            </p:cNvPr>
            <p:cNvSpPr/>
            <p:nvPr/>
          </p:nvSpPr>
          <p:spPr>
            <a:xfrm>
              <a:off x="5530012" y="304291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独自の</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付則等</a:t>
              </a:r>
            </a:p>
          </p:txBody>
        </p:sp>
        <p:sp>
          <p:nvSpPr>
            <p:cNvPr id="10" name="正方形/長方形 9">
              <a:extLst>
                <a:ext uri="{FF2B5EF4-FFF2-40B4-BE49-F238E27FC236}">
                  <a16:creationId xmlns:a16="http://schemas.microsoft.com/office/drawing/2014/main" id="{FFC0192D-D070-41C8-DDEA-D1A01A55DCA7}"/>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 name="正方形/長方形 10">
              <a:extLst>
                <a:ext uri="{FF2B5EF4-FFF2-40B4-BE49-F238E27FC236}">
                  <a16:creationId xmlns:a16="http://schemas.microsoft.com/office/drawing/2014/main" id="{81C0902E-BDA9-30ED-8B55-D452C5BC8440}"/>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latin typeface="+mn-ea"/>
                </a:rPr>
                <a:t>A</a:t>
              </a:r>
              <a:r>
                <a:rPr kumimoji="1" lang="ja-JP" altLang="en-US" sz="1400">
                  <a:solidFill>
                    <a:schemeClr val="tx1"/>
                  </a:solidFill>
                  <a:latin typeface="+mn-ea"/>
                </a:rPr>
                <a:t>システム</a:t>
              </a:r>
            </a:p>
          </p:txBody>
        </p:sp>
      </p:grpSp>
      <p:cxnSp>
        <p:nvCxnSpPr>
          <p:cNvPr id="12" name="直線矢印コネクタ 11">
            <a:extLst>
              <a:ext uri="{FF2B5EF4-FFF2-40B4-BE49-F238E27FC236}">
                <a16:creationId xmlns:a16="http://schemas.microsoft.com/office/drawing/2014/main" id="{EFF3E5E1-6A47-FF8A-4A28-2F2D66A871AC}"/>
              </a:ext>
            </a:extLst>
          </p:cNvPr>
          <p:cNvCxnSpPr>
            <a:cxnSpLocks/>
            <a:endCxn id="8" idx="0"/>
          </p:cNvCxnSpPr>
          <p:nvPr/>
        </p:nvCxnSpPr>
        <p:spPr>
          <a:xfrm>
            <a:off x="7270080" y="2048485"/>
            <a:ext cx="0" cy="742249"/>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EF6E44F-01C7-7A1D-98A4-23040607620E}"/>
              </a:ext>
            </a:extLst>
          </p:cNvPr>
          <p:cNvCxnSpPr>
            <a:cxnSpLocks/>
            <a:endCxn id="18" idx="0"/>
          </p:cNvCxnSpPr>
          <p:nvPr/>
        </p:nvCxnSpPr>
        <p:spPr>
          <a:xfrm>
            <a:off x="7282942" y="2076787"/>
            <a:ext cx="1448714" cy="713947"/>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69785EE9-9751-923F-B548-ABC7E24A4820}"/>
              </a:ext>
            </a:extLst>
          </p:cNvPr>
          <p:cNvSpPr/>
          <p:nvPr/>
        </p:nvSpPr>
        <p:spPr>
          <a:xfrm>
            <a:off x="6773867" y="1656639"/>
            <a:ext cx="1018151" cy="378857"/>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ルールの</a:t>
            </a:r>
            <a:endParaRPr kumimoji="1" lang="en-US" altLang="ja-JP" sz="1200" b="1" i="0" u="none" strike="noStrike" kern="1200" cap="none" spc="0" normalizeH="0" baseline="0" noProof="0">
              <a:ln>
                <a:noFill/>
              </a:ln>
              <a:solidFill>
                <a:srgbClr val="C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C00000"/>
                </a:solidFill>
                <a:effectLst/>
                <a:uLnTx/>
                <a:uFillTx/>
                <a:latin typeface="+mn-ea"/>
                <a:cs typeface="+mn-cs"/>
              </a:rPr>
              <a:t>ひな形</a:t>
            </a:r>
            <a:endParaRPr kumimoji="1" lang="en-US" altLang="ja-JP" sz="1200" b="1" i="0" u="none" strike="noStrike" kern="1200" cap="none" spc="0" normalizeH="0" baseline="0" noProof="0">
              <a:ln>
                <a:noFill/>
              </a:ln>
              <a:solidFill>
                <a:srgbClr val="C00000"/>
              </a:solidFill>
              <a:effectLst/>
              <a:uLnTx/>
              <a:uFillTx/>
              <a:latin typeface="+mn-ea"/>
              <a:cs typeface="+mn-cs"/>
            </a:endParaRPr>
          </a:p>
        </p:txBody>
      </p:sp>
      <p:cxnSp>
        <p:nvCxnSpPr>
          <p:cNvPr id="15" name="直線矢印コネクタ 14">
            <a:extLst>
              <a:ext uri="{FF2B5EF4-FFF2-40B4-BE49-F238E27FC236}">
                <a16:creationId xmlns:a16="http://schemas.microsoft.com/office/drawing/2014/main" id="{435F2ACB-0867-B539-49CE-CA44B19666F9}"/>
              </a:ext>
            </a:extLst>
          </p:cNvPr>
          <p:cNvCxnSpPr>
            <a:cxnSpLocks/>
            <a:endCxn id="23" idx="0"/>
          </p:cNvCxnSpPr>
          <p:nvPr/>
        </p:nvCxnSpPr>
        <p:spPr>
          <a:xfrm>
            <a:off x="7282942" y="2051741"/>
            <a:ext cx="2913869" cy="73899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フローチャート: 処理 15">
            <a:extLst>
              <a:ext uri="{FF2B5EF4-FFF2-40B4-BE49-F238E27FC236}">
                <a16:creationId xmlns:a16="http://schemas.microsoft.com/office/drawing/2014/main" id="{0053398F-E3F7-88DE-C148-7C8E31FBB14E}"/>
              </a:ext>
            </a:extLst>
          </p:cNvPr>
          <p:cNvSpPr/>
          <p:nvPr/>
        </p:nvSpPr>
        <p:spPr>
          <a:xfrm>
            <a:off x="5827084" y="3274919"/>
            <a:ext cx="5128173" cy="439664"/>
          </a:xfrm>
          <a:prstGeom prst="flowChartProcess">
            <a:avLst/>
          </a:prstGeom>
          <a:noFill/>
          <a:ln w="28575">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17" name="グループ化 16">
            <a:extLst>
              <a:ext uri="{FF2B5EF4-FFF2-40B4-BE49-F238E27FC236}">
                <a16:creationId xmlns:a16="http://schemas.microsoft.com/office/drawing/2014/main" id="{DE3986E1-28E6-BB42-5DDD-BE09B1DC1796}"/>
              </a:ext>
            </a:extLst>
          </p:cNvPr>
          <p:cNvGrpSpPr/>
          <p:nvPr/>
        </p:nvGrpSpPr>
        <p:grpSpPr>
          <a:xfrm>
            <a:off x="8058380" y="2731999"/>
            <a:ext cx="1342637" cy="1282210"/>
            <a:chOff x="5378674" y="2456700"/>
            <a:chExt cx="1342637" cy="1282210"/>
          </a:xfrm>
        </p:grpSpPr>
        <p:sp>
          <p:nvSpPr>
            <p:cNvPr id="18" name="正方形/長方形 17">
              <a:extLst>
                <a:ext uri="{FF2B5EF4-FFF2-40B4-BE49-F238E27FC236}">
                  <a16:creationId xmlns:a16="http://schemas.microsoft.com/office/drawing/2014/main" id="{FBC0141D-6D53-CB47-7A92-B1E2A889AF36}"/>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19" name="正方形/長方形 18">
              <a:extLst>
                <a:ext uri="{FF2B5EF4-FFF2-40B4-BE49-F238E27FC236}">
                  <a16:creationId xmlns:a16="http://schemas.microsoft.com/office/drawing/2014/main" id="{87D2C00A-BDC0-DAFC-6FD5-C340F9662CBC}"/>
                </a:ext>
              </a:extLst>
            </p:cNvPr>
            <p:cNvSpPr/>
            <p:nvPr/>
          </p:nvSpPr>
          <p:spPr>
            <a:xfrm>
              <a:off x="5530012" y="3042911"/>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独自の</a:t>
              </a:r>
              <a:endParaRPr kumimoji="1" lang="en-US" altLang="ja-JP" sz="12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付則等</a:t>
              </a:r>
            </a:p>
          </p:txBody>
        </p:sp>
        <p:sp>
          <p:nvSpPr>
            <p:cNvPr id="20" name="正方形/長方形 19">
              <a:extLst>
                <a:ext uri="{FF2B5EF4-FFF2-40B4-BE49-F238E27FC236}">
                  <a16:creationId xmlns:a16="http://schemas.microsoft.com/office/drawing/2014/main" id="{4512B412-7183-C6FC-C897-3E0DA52150FA}"/>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1" name="正方形/長方形 20">
              <a:extLst>
                <a:ext uri="{FF2B5EF4-FFF2-40B4-BE49-F238E27FC236}">
                  <a16:creationId xmlns:a16="http://schemas.microsoft.com/office/drawing/2014/main" id="{BA36D884-7B3E-E5E6-E471-B12528F0CA20}"/>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B</a:t>
              </a:r>
              <a:r>
                <a:rPr kumimoji="1" lang="ja-JP" altLang="en-US" sz="1400">
                  <a:solidFill>
                    <a:schemeClr val="tx1"/>
                  </a:solidFill>
                  <a:latin typeface="+mn-ea"/>
                </a:rPr>
                <a:t>システム</a:t>
              </a:r>
            </a:p>
          </p:txBody>
        </p:sp>
      </p:grpSp>
      <p:grpSp>
        <p:nvGrpSpPr>
          <p:cNvPr id="22" name="グループ化 21">
            <a:extLst>
              <a:ext uri="{FF2B5EF4-FFF2-40B4-BE49-F238E27FC236}">
                <a16:creationId xmlns:a16="http://schemas.microsoft.com/office/drawing/2014/main" id="{3F510B4C-DDFE-F22B-583F-1E9A153606E0}"/>
              </a:ext>
            </a:extLst>
          </p:cNvPr>
          <p:cNvGrpSpPr/>
          <p:nvPr/>
        </p:nvGrpSpPr>
        <p:grpSpPr>
          <a:xfrm>
            <a:off x="9523535" y="2731999"/>
            <a:ext cx="1342637" cy="1282210"/>
            <a:chOff x="5378674" y="2456700"/>
            <a:chExt cx="1342637" cy="1282210"/>
          </a:xfrm>
        </p:grpSpPr>
        <p:sp>
          <p:nvSpPr>
            <p:cNvPr id="23" name="正方形/長方形 22">
              <a:extLst>
                <a:ext uri="{FF2B5EF4-FFF2-40B4-BE49-F238E27FC236}">
                  <a16:creationId xmlns:a16="http://schemas.microsoft.com/office/drawing/2014/main" id="{F8CE202D-BEA0-6A5D-DCFF-2A4ECDBC1C0B}"/>
                </a:ext>
              </a:extLst>
            </p:cNvPr>
            <p:cNvSpPr/>
            <p:nvPr/>
          </p:nvSpPr>
          <p:spPr>
            <a:xfrm>
              <a:off x="5530012" y="2515435"/>
              <a:ext cx="1043876" cy="362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ルール</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のひな形</a:t>
              </a:r>
              <a:endParaRPr kumimoji="1" lang="ja-JP" altLang="en-US" sz="1200" b="1" i="0" u="none" strike="noStrike" kern="1200" cap="none" spc="0" normalizeH="0" baseline="0" noProof="0">
                <a:ln>
                  <a:noFill/>
                </a:ln>
                <a:solidFill>
                  <a:prstClr val="black"/>
                </a:solidFill>
                <a:effectLst/>
                <a:uLnTx/>
                <a:uFillTx/>
                <a:latin typeface="+mn-ea"/>
              </a:endParaRPr>
            </a:p>
          </p:txBody>
        </p:sp>
        <p:sp>
          <p:nvSpPr>
            <p:cNvPr id="24" name="正方形/長方形 23">
              <a:extLst>
                <a:ext uri="{FF2B5EF4-FFF2-40B4-BE49-F238E27FC236}">
                  <a16:creationId xmlns:a16="http://schemas.microsoft.com/office/drawing/2014/main" id="{1528BAF2-BB57-9234-1301-F7CBDEE0575A}"/>
                </a:ext>
              </a:extLst>
            </p:cNvPr>
            <p:cNvSpPr/>
            <p:nvPr/>
          </p:nvSpPr>
          <p:spPr>
            <a:xfrm>
              <a:off x="5378674" y="2456700"/>
              <a:ext cx="1342637" cy="103285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5" name="正方形/長方形 24">
              <a:extLst>
                <a:ext uri="{FF2B5EF4-FFF2-40B4-BE49-F238E27FC236}">
                  <a16:creationId xmlns:a16="http://schemas.microsoft.com/office/drawing/2014/main" id="{5EF28F48-7B23-415C-2DCD-3224F69FA116}"/>
                </a:ext>
              </a:extLst>
            </p:cNvPr>
            <p:cNvSpPr/>
            <p:nvPr/>
          </p:nvSpPr>
          <p:spPr>
            <a:xfrm>
              <a:off x="5378674" y="3491125"/>
              <a:ext cx="1043875" cy="247785"/>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C</a:t>
              </a:r>
              <a:r>
                <a:rPr kumimoji="1" lang="ja-JP" altLang="en-US" sz="1400">
                  <a:solidFill>
                    <a:schemeClr val="tx1"/>
                  </a:solidFill>
                  <a:latin typeface="+mn-ea"/>
                </a:rPr>
                <a:t>システム</a:t>
              </a:r>
            </a:p>
          </p:txBody>
        </p:sp>
      </p:grpSp>
      <p:sp>
        <p:nvSpPr>
          <p:cNvPr id="26" name="吹き出し: 円形 25">
            <a:extLst>
              <a:ext uri="{FF2B5EF4-FFF2-40B4-BE49-F238E27FC236}">
                <a16:creationId xmlns:a16="http://schemas.microsoft.com/office/drawing/2014/main" id="{61BF1A00-D0CC-E23F-734D-797F2BAF294E}"/>
              </a:ext>
            </a:extLst>
          </p:cNvPr>
          <p:cNvSpPr/>
          <p:nvPr/>
        </p:nvSpPr>
        <p:spPr>
          <a:xfrm>
            <a:off x="9254030" y="1243677"/>
            <a:ext cx="2719620" cy="1243839"/>
          </a:xfrm>
          <a:prstGeom prst="wedgeEllipseCallout">
            <a:avLst>
              <a:gd name="adj1" fmla="val -50592"/>
              <a:gd name="adj2" fmla="val 26994"/>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500">
                <a:solidFill>
                  <a:srgbClr val="FF0000"/>
                </a:solidFill>
                <a:latin typeface="+mn-ea"/>
              </a:rPr>
              <a:t>連携時は、ひな形でない部分のルールの確認が中心となるから、確認が容易♪</a:t>
            </a:r>
          </a:p>
        </p:txBody>
      </p:sp>
      <p:pic>
        <p:nvPicPr>
          <p:cNvPr id="27" name="Picture 2">
            <a:extLst>
              <a:ext uri="{FF2B5EF4-FFF2-40B4-BE49-F238E27FC236}">
                <a16:creationId xmlns:a16="http://schemas.microsoft.com/office/drawing/2014/main" id="{16130640-D607-B461-B9DD-0CC9195976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09718" y="1372481"/>
            <a:ext cx="1012104" cy="1012104"/>
          </a:xfrm>
          <a:prstGeom prst="rect">
            <a:avLst/>
          </a:prstGeom>
          <a:noFill/>
          <a:extLst>
            <a:ext uri="{909E8E84-426E-40DD-AFC4-6F175D3DCCD1}">
              <a14:hiddenFill xmlns:a14="http://schemas.microsoft.com/office/drawing/2010/main">
                <a:solidFill>
                  <a:srgbClr val="FFFFFF"/>
                </a:solidFill>
              </a14:hiddenFill>
            </a:ext>
          </a:extLst>
        </p:spPr>
      </p:pic>
      <p:sp>
        <p:nvSpPr>
          <p:cNvPr id="28" name="フローチャート: 処理 27">
            <a:extLst>
              <a:ext uri="{FF2B5EF4-FFF2-40B4-BE49-F238E27FC236}">
                <a16:creationId xmlns:a16="http://schemas.microsoft.com/office/drawing/2014/main" id="{629F8300-C582-0961-6541-AE8D0E2B1C19}"/>
              </a:ext>
            </a:extLst>
          </p:cNvPr>
          <p:cNvSpPr/>
          <p:nvPr/>
        </p:nvSpPr>
        <p:spPr>
          <a:xfrm>
            <a:off x="10704512" y="2996952"/>
            <a:ext cx="1342637" cy="468670"/>
          </a:xfrm>
          <a:prstGeom prst="flowChartProcess">
            <a:avLst/>
          </a:prstGeom>
          <a:noFill/>
          <a:ln w="28575">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600" b="1">
                <a:solidFill>
                  <a:schemeClr val="tx1"/>
                </a:solidFill>
                <a:latin typeface="+mn-ea"/>
              </a:rPr>
              <a:t>・・・</a:t>
            </a:r>
          </a:p>
        </p:txBody>
      </p:sp>
      <p:sp>
        <p:nvSpPr>
          <p:cNvPr id="29" name="正方形/長方形 28">
            <a:extLst>
              <a:ext uri="{FF2B5EF4-FFF2-40B4-BE49-F238E27FC236}">
                <a16:creationId xmlns:a16="http://schemas.microsoft.com/office/drawing/2014/main" id="{AF74A934-C993-20BA-20BE-9CE0D87A5972}"/>
              </a:ext>
            </a:extLst>
          </p:cNvPr>
          <p:cNvSpPr/>
          <p:nvPr/>
        </p:nvSpPr>
        <p:spPr>
          <a:xfrm>
            <a:off x="5850928" y="3290915"/>
            <a:ext cx="617308" cy="39017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差異部分</a:t>
            </a:r>
          </a:p>
        </p:txBody>
      </p:sp>
      <p:sp>
        <p:nvSpPr>
          <p:cNvPr id="30" name="フローチャート: 処理 29">
            <a:extLst>
              <a:ext uri="{FF2B5EF4-FFF2-40B4-BE49-F238E27FC236}">
                <a16:creationId xmlns:a16="http://schemas.microsoft.com/office/drawing/2014/main" id="{A1D65EE7-7827-28B3-FC63-3B092DD79B8C}"/>
              </a:ext>
            </a:extLst>
          </p:cNvPr>
          <p:cNvSpPr/>
          <p:nvPr/>
        </p:nvSpPr>
        <p:spPr>
          <a:xfrm>
            <a:off x="5827084" y="2766440"/>
            <a:ext cx="5128173" cy="439664"/>
          </a:xfrm>
          <a:prstGeom prst="flowChartProcess">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1" name="正方形/長方形 30">
            <a:extLst>
              <a:ext uri="{FF2B5EF4-FFF2-40B4-BE49-F238E27FC236}">
                <a16:creationId xmlns:a16="http://schemas.microsoft.com/office/drawing/2014/main" id="{B51E99FE-D4AB-1C8B-0B32-AE4E1D111C2D}"/>
              </a:ext>
            </a:extLst>
          </p:cNvPr>
          <p:cNvSpPr/>
          <p:nvPr/>
        </p:nvSpPr>
        <p:spPr>
          <a:xfrm>
            <a:off x="5841501" y="2782436"/>
            <a:ext cx="617308" cy="371182"/>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共通部分</a:t>
            </a:r>
          </a:p>
        </p:txBody>
      </p:sp>
    </p:spTree>
    <p:extLst>
      <p:ext uri="{BB962C8B-B14F-4D97-AF65-F5344CB8AC3E}">
        <p14:creationId xmlns:p14="http://schemas.microsoft.com/office/powerpoint/2010/main" val="158377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latin typeface="+mn-ea"/>
              </a:rPr>
              <a:t>当資料では、以下の用語を使用します。（</a:t>
            </a:r>
            <a:r>
              <a:rPr kumimoji="1" lang="en-US" altLang="ja-JP" sz="2800" dirty="0">
                <a:latin typeface="+mn-ea"/>
              </a:rPr>
              <a:t>1/2</a:t>
            </a:r>
            <a:r>
              <a:rPr kumimoji="1" lang="ja-JP" altLang="en-US" sz="2800" dirty="0">
                <a:latin typeface="+mn-ea"/>
              </a:rPr>
              <a:t>）　</a:t>
            </a:r>
            <a:endParaRPr kumimoji="1" lang="en-US" altLang="ja-JP" sz="2800" dirty="0">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用語集</a:t>
            </a:r>
            <a:endParaRPr kumimoji="1" lang="en-US" altLang="ja-JP" sz="3200"/>
          </a:p>
        </p:txBody>
      </p:sp>
      <p:graphicFrame>
        <p:nvGraphicFramePr>
          <p:cNvPr id="2" name="コンテンツ プレースホルダー 7">
            <a:extLst>
              <a:ext uri="{FF2B5EF4-FFF2-40B4-BE49-F238E27FC236}">
                <a16:creationId xmlns:a16="http://schemas.microsoft.com/office/drawing/2014/main" id="{8AFE919D-538F-FDC9-0ABB-6EC1DB4F9A02}"/>
              </a:ext>
            </a:extLst>
          </p:cNvPr>
          <p:cNvGraphicFramePr>
            <a:graphicFrameLocks/>
          </p:cNvGraphicFramePr>
          <p:nvPr>
            <p:extLst>
              <p:ext uri="{D42A27DB-BD31-4B8C-83A1-F6EECF244321}">
                <p14:modId xmlns:p14="http://schemas.microsoft.com/office/powerpoint/2010/main" val="552491541"/>
              </p:ext>
            </p:extLst>
          </p:nvPr>
        </p:nvGraphicFramePr>
        <p:xfrm>
          <a:off x="142558" y="1302211"/>
          <a:ext cx="11753877" cy="5532120"/>
        </p:xfrm>
        <a:graphic>
          <a:graphicData uri="http://schemas.openxmlformats.org/drawingml/2006/table">
            <a:tbl>
              <a:tblPr firstRow="1" bandRow="1">
                <a:tableStyleId>{5C22544A-7EE6-4342-B048-85BDC9FD1C3A}</a:tableStyleId>
              </a:tblPr>
              <a:tblGrid>
                <a:gridCol w="440770">
                  <a:extLst>
                    <a:ext uri="{9D8B030D-6E8A-4147-A177-3AD203B41FA5}">
                      <a16:colId xmlns:a16="http://schemas.microsoft.com/office/drawing/2014/main" val="1868840147"/>
                    </a:ext>
                  </a:extLst>
                </a:gridCol>
                <a:gridCol w="2190126">
                  <a:extLst>
                    <a:ext uri="{9D8B030D-6E8A-4147-A177-3AD203B41FA5}">
                      <a16:colId xmlns:a16="http://schemas.microsoft.com/office/drawing/2014/main" val="864562800"/>
                    </a:ext>
                  </a:extLst>
                </a:gridCol>
                <a:gridCol w="9122981">
                  <a:extLst>
                    <a:ext uri="{9D8B030D-6E8A-4147-A177-3AD203B41FA5}">
                      <a16:colId xmlns:a16="http://schemas.microsoft.com/office/drawing/2014/main" val="1439285198"/>
                    </a:ext>
                  </a:extLst>
                </a:gridCol>
              </a:tblGrid>
              <a:tr h="241157">
                <a:tc>
                  <a:txBody>
                    <a:bodyPr/>
                    <a:lstStyle/>
                    <a:p>
                      <a:pPr algn="ctr"/>
                      <a:r>
                        <a:rPr kumimoji="1" lang="ja-JP" altLang="en-US" sz="1600" dirty="0"/>
                        <a:t>№</a:t>
                      </a:r>
                      <a:endParaRPr kumimoji="1" lang="en-US" altLang="ja-JP" sz="1600" dirty="0"/>
                    </a:p>
                  </a:txBody>
                  <a:tcPr/>
                </a:tc>
                <a:tc>
                  <a:txBody>
                    <a:bodyPr/>
                    <a:lstStyle/>
                    <a:p>
                      <a:pPr algn="ctr"/>
                      <a:r>
                        <a:rPr kumimoji="1" lang="ja-JP" altLang="en-US" sz="1600"/>
                        <a:t>用語</a:t>
                      </a:r>
                      <a:endParaRPr kumimoji="1" lang="en-US" altLang="ja-JP" sz="1600"/>
                    </a:p>
                  </a:txBody>
                  <a:tcPr/>
                </a:tc>
                <a:tc>
                  <a:txBody>
                    <a:bodyPr/>
                    <a:lstStyle/>
                    <a:p>
                      <a:pPr algn="ctr"/>
                      <a:r>
                        <a:rPr kumimoji="1" lang="ja-JP" altLang="en-US" sz="1600"/>
                        <a:t>説明</a:t>
                      </a:r>
                    </a:p>
                  </a:txBody>
                  <a:tcPr/>
                </a:tc>
                <a:extLst>
                  <a:ext uri="{0D108BD9-81ED-4DB2-BD59-A6C34878D82A}">
                    <a16:rowId xmlns:a16="http://schemas.microsoft.com/office/drawing/2014/main" val="1031877402"/>
                  </a:ext>
                </a:extLst>
              </a:tr>
              <a:tr h="0">
                <a:tc>
                  <a:txBody>
                    <a:bodyPr/>
                    <a:lstStyle/>
                    <a:p>
                      <a:r>
                        <a:rPr kumimoji="1" lang="en-US" altLang="ja-JP" sz="1500"/>
                        <a:t>1</a:t>
                      </a:r>
                      <a:endParaRPr kumimoji="1" lang="ja-JP" altLang="en-US" sz="1500"/>
                    </a:p>
                  </a:txBody>
                  <a:tcPr/>
                </a:tc>
                <a:tc>
                  <a:txBody>
                    <a:bodyPr/>
                    <a:lstStyle/>
                    <a:p>
                      <a:r>
                        <a:rPr lang="ja-JP" altLang="en-US" sz="1500"/>
                        <a:t>アーキテクチャ</a:t>
                      </a:r>
                      <a:endParaRPr kumimoji="1" lang="ja-JP" altLang="en-US" sz="1500"/>
                    </a:p>
                  </a:txBody>
                  <a:tcPr/>
                </a:tc>
                <a:tc>
                  <a:txBody>
                    <a:bodyPr/>
                    <a:lstStyle/>
                    <a:p>
                      <a:r>
                        <a:rPr kumimoji="1" lang="ja-JP" altLang="en-US" sz="1600" dirty="0">
                          <a:solidFill>
                            <a:schemeClr val="tx1"/>
                          </a:solidFill>
                        </a:rPr>
                        <a:t>ある目的を実現するための全体像を表す考え方であり、機能など目的に応じて分割したエレメント（部品）の関係性を表現したもの。</a:t>
                      </a:r>
                      <a:endParaRPr kumimoji="1" lang="en-US" altLang="ja-JP" sz="1600" dirty="0">
                        <a:solidFill>
                          <a:schemeClr val="tx1"/>
                        </a:solidFill>
                      </a:endParaRPr>
                    </a:p>
                  </a:txBody>
                  <a:tcPr/>
                </a:tc>
                <a:extLst>
                  <a:ext uri="{0D108BD9-81ED-4DB2-BD59-A6C34878D82A}">
                    <a16:rowId xmlns:a16="http://schemas.microsoft.com/office/drawing/2014/main" val="1411459823"/>
                  </a:ext>
                </a:extLst>
              </a:tr>
              <a:tr h="124192">
                <a:tc>
                  <a:txBody>
                    <a:bodyPr/>
                    <a:lstStyle/>
                    <a:p>
                      <a:r>
                        <a:rPr kumimoji="1" lang="en-US" altLang="ja-JP" sz="1500"/>
                        <a:t>2</a:t>
                      </a:r>
                      <a:endParaRPr kumimoji="1" lang="ja-JP" altLang="en-US" sz="1500"/>
                    </a:p>
                  </a:txBody>
                  <a:tcPr/>
                </a:tc>
                <a:tc>
                  <a:txBody>
                    <a:bodyPr/>
                    <a:lstStyle/>
                    <a:p>
                      <a:r>
                        <a:rPr kumimoji="1" lang="ja-JP" altLang="en-US" sz="1500"/>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dirty="0">
                          <a:solidFill>
                            <a:schemeClr val="tx1"/>
                          </a:solidFill>
                        </a:rPr>
                        <a:t>データの構造や項目などに加え、データとデータの関係性を定義したもの。</a:t>
                      </a:r>
                    </a:p>
                  </a:txBody>
                  <a:tcPr/>
                </a:tc>
                <a:extLst>
                  <a:ext uri="{0D108BD9-81ED-4DB2-BD59-A6C34878D82A}">
                    <a16:rowId xmlns:a16="http://schemas.microsoft.com/office/drawing/2014/main" val="3702058993"/>
                  </a:ext>
                </a:extLst>
              </a:tr>
              <a:tr h="0">
                <a:tc>
                  <a:txBody>
                    <a:bodyPr/>
                    <a:lstStyle/>
                    <a:p>
                      <a:r>
                        <a:rPr kumimoji="1" lang="en-US" altLang="ja-JP" sz="1500"/>
                        <a:t>3</a:t>
                      </a:r>
                      <a:endParaRPr kumimoji="1" lang="ja-JP" altLang="en-US" sz="1500"/>
                    </a:p>
                  </a:txBody>
                  <a:tcPr/>
                </a:tc>
                <a:tc>
                  <a:txBody>
                    <a:bodyPr/>
                    <a:lstStyle/>
                    <a:p>
                      <a:r>
                        <a:rPr kumimoji="1" lang="ja-JP" altLang="en-US" sz="1500"/>
                        <a:t>データドリブン</a:t>
                      </a:r>
                    </a:p>
                  </a:txBody>
                  <a:tcPr/>
                </a:tc>
                <a:tc>
                  <a:txBody>
                    <a:bodyPr/>
                    <a:lstStyle/>
                    <a:p>
                      <a:r>
                        <a:rPr kumimoji="1" lang="ja-JP" altLang="en-US" sz="1500">
                          <a:solidFill>
                            <a:schemeClr val="tx1"/>
                          </a:solidFill>
                        </a:rPr>
                        <a:t>データに基づき判断、意思決定を行うこと。「データ駆動」とも呼ばれる。</a:t>
                      </a:r>
                    </a:p>
                  </a:txBody>
                  <a:tcPr/>
                </a:tc>
                <a:extLst>
                  <a:ext uri="{0D108BD9-81ED-4DB2-BD59-A6C34878D82A}">
                    <a16:rowId xmlns:a16="http://schemas.microsoft.com/office/drawing/2014/main" val="861002774"/>
                  </a:ext>
                </a:extLst>
              </a:tr>
              <a:tr h="0">
                <a:tc>
                  <a:txBody>
                    <a:bodyPr/>
                    <a:lstStyle/>
                    <a:p>
                      <a:r>
                        <a:rPr kumimoji="1" lang="en-US" altLang="ja-JP" sz="1500" dirty="0"/>
                        <a:t>4</a:t>
                      </a:r>
                      <a:endParaRPr kumimoji="1" lang="ja-JP" altLang="en-US" sz="1500" dirty="0"/>
                    </a:p>
                  </a:txBody>
                  <a:tcPr/>
                </a:tc>
                <a:tc>
                  <a:txBody>
                    <a:bodyPr/>
                    <a:lstStyle/>
                    <a:p>
                      <a:r>
                        <a:rPr kumimoji="1" lang="ja-JP" altLang="en-US" sz="1500"/>
                        <a:t>データマネジメント</a:t>
                      </a:r>
                    </a:p>
                  </a:txBody>
                  <a:tcPr/>
                </a:tc>
                <a:tc>
                  <a:txBody>
                    <a:bodyPr/>
                    <a:lstStyle/>
                    <a:p>
                      <a:r>
                        <a:rPr kumimoji="1" lang="ja-JP" altLang="en-US" sz="1500" dirty="0">
                          <a:solidFill>
                            <a:schemeClr val="tx1"/>
                          </a:solidFill>
                        </a:rPr>
                        <a:t>データを情報資産として位置づけ、その利活用戦略からシステム実装に向けた設計や開発、さらに稼働後の運用、利用に至るまでのデータ品質の維持・向上をベースとした継続的、組織的な活動。この活動は、ビジネスや公共の活動における成果（価値）の最大化を目的としている。</a:t>
                      </a:r>
                      <a:endParaRPr kumimoji="1" lang="en-US" altLang="ja-JP" sz="1500" dirty="0">
                        <a:solidFill>
                          <a:schemeClr val="tx1"/>
                        </a:solidFill>
                      </a:endParaRPr>
                    </a:p>
                  </a:txBody>
                  <a:tcPr/>
                </a:tc>
                <a:extLst>
                  <a:ext uri="{0D108BD9-81ED-4DB2-BD59-A6C34878D82A}">
                    <a16:rowId xmlns:a16="http://schemas.microsoft.com/office/drawing/2014/main" val="1980060319"/>
                  </a:ext>
                </a:extLst>
              </a:tr>
              <a:tr h="0">
                <a:tc>
                  <a:txBody>
                    <a:bodyPr/>
                    <a:lstStyle/>
                    <a:p>
                      <a:r>
                        <a:rPr kumimoji="1" lang="en-US" altLang="ja-JP" sz="1500"/>
                        <a:t>5</a:t>
                      </a:r>
                      <a:endParaRPr kumimoji="1" lang="ja-JP" altLang="en-US" sz="1500"/>
                    </a:p>
                  </a:txBody>
                  <a:tcPr/>
                </a:tc>
                <a:tc>
                  <a:txBody>
                    <a:bodyPr/>
                    <a:lstStyle/>
                    <a:p>
                      <a:r>
                        <a:rPr kumimoji="1" lang="ja-JP" altLang="en-US" sz="1500" dirty="0"/>
                        <a:t>相互運用性</a:t>
                      </a:r>
                      <a:endParaRPr kumimoji="1" lang="en-US" altLang="ja-JP" sz="1500" dirty="0"/>
                    </a:p>
                    <a:p>
                      <a:r>
                        <a:rPr kumimoji="1" lang="ja-JP" altLang="en-US" sz="1500" dirty="0"/>
                        <a:t>（</a:t>
                      </a:r>
                      <a:r>
                        <a:rPr kumimoji="1" lang="en-US" altLang="ja-JP" sz="1500" dirty="0"/>
                        <a:t>interoperability</a:t>
                      </a:r>
                      <a:r>
                        <a:rPr kumimoji="1" lang="ja-JP" altLang="en-US" sz="1500" dirty="0"/>
                        <a:t>）</a:t>
                      </a:r>
                    </a:p>
                  </a:txBody>
                  <a:tcPr/>
                </a:tc>
                <a:tc>
                  <a:txBody>
                    <a:bodyPr/>
                    <a:lstStyle/>
                    <a:p>
                      <a:r>
                        <a:rPr kumimoji="1" lang="en-US" altLang="ja-JP" sz="1500" dirty="0">
                          <a:solidFill>
                            <a:schemeClr val="tx1"/>
                          </a:solidFill>
                        </a:rPr>
                        <a:t>2</a:t>
                      </a:r>
                      <a:r>
                        <a:rPr kumimoji="1" lang="ja-JP" altLang="en-US" sz="1500" dirty="0">
                          <a:solidFill>
                            <a:schemeClr val="tx1"/>
                          </a:solidFill>
                        </a:rPr>
                        <a:t>つ以上のシステムあるいはサービスの間（組織間、分野間を含め）で共通の仕様やデータ形式、ルールなどに対応することで情報交換ができ、交換された情報を想定したとおりに使用（運用）できることである。</a:t>
                      </a:r>
                      <a:endParaRPr kumimoji="1" lang="en-US" altLang="ja-JP" sz="1500" dirty="0">
                        <a:solidFill>
                          <a:schemeClr val="tx1"/>
                        </a:solidFill>
                      </a:endParaRPr>
                    </a:p>
                  </a:txBody>
                  <a:tcPr/>
                </a:tc>
                <a:extLst>
                  <a:ext uri="{0D108BD9-81ED-4DB2-BD59-A6C34878D82A}">
                    <a16:rowId xmlns:a16="http://schemas.microsoft.com/office/drawing/2014/main" val="801544063"/>
                  </a:ext>
                </a:extLst>
              </a:tr>
              <a:tr h="0">
                <a:tc>
                  <a:txBody>
                    <a:bodyPr/>
                    <a:lstStyle/>
                    <a:p>
                      <a:r>
                        <a:rPr kumimoji="1" lang="en-US" altLang="ja-JP" sz="1500"/>
                        <a:t>6</a:t>
                      </a:r>
                      <a:endParaRPr kumimoji="1" lang="ja-JP" altLang="en-US" sz="1500"/>
                    </a:p>
                  </a:txBody>
                  <a:tcPr/>
                </a:tc>
                <a:tc>
                  <a:txBody>
                    <a:bodyPr/>
                    <a:lstStyle/>
                    <a:p>
                      <a:r>
                        <a:rPr kumimoji="1" lang="ja-JP" altLang="en-US" sz="1500"/>
                        <a:t>フレームワーク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solidFill>
                            <a:schemeClr val="tx1"/>
                          </a:solidFill>
                        </a:rPr>
                        <a:t>アプリケーション開発で、よく利用される機能やルール等がひな形として用意された枠組み。</a:t>
                      </a:r>
                    </a:p>
                  </a:txBody>
                  <a:tcPr/>
                </a:tc>
                <a:extLst>
                  <a:ext uri="{0D108BD9-81ED-4DB2-BD59-A6C34878D82A}">
                    <a16:rowId xmlns:a16="http://schemas.microsoft.com/office/drawing/2014/main" val="333308161"/>
                  </a:ext>
                </a:extLst>
              </a:tr>
              <a:tr h="370840">
                <a:tc>
                  <a:txBody>
                    <a:bodyPr/>
                    <a:lstStyle/>
                    <a:p>
                      <a:r>
                        <a:rPr kumimoji="1" lang="en-US" altLang="ja-JP" sz="1500"/>
                        <a:t>7</a:t>
                      </a:r>
                      <a:endParaRPr kumimoji="1" lang="ja-JP" altLang="en-US" sz="1500"/>
                    </a:p>
                  </a:txBody>
                  <a:tcPr/>
                </a:tc>
                <a:tc>
                  <a:txBody>
                    <a:bodyPr/>
                    <a:lstStyle/>
                    <a:p>
                      <a:r>
                        <a:rPr kumimoji="1" lang="ja-JP" altLang="en-US" sz="1500"/>
                        <a:t>参照モデル</a:t>
                      </a:r>
                    </a:p>
                  </a:txBody>
                  <a:tcPr/>
                </a:tc>
                <a:tc>
                  <a:txBody>
                    <a:bodyPr/>
                    <a:lstStyle/>
                    <a:p>
                      <a:r>
                        <a:rPr kumimoji="1" lang="ja-JP" altLang="en-US" sz="1500" dirty="0">
                          <a:solidFill>
                            <a:schemeClr val="tx1"/>
                          </a:solidFill>
                        </a:rPr>
                        <a:t>ルールやデータのひな型、標準のことである。専門家の知見によって合理的な参照モデルが作成できれば、対象物を０から作成するより検討の抜け漏れが少なくなる。参照モデルはあらかじめ相互運用性と拡張性が考慮されており、設計を高度化することができる。</a:t>
                      </a:r>
                    </a:p>
                  </a:txBody>
                  <a:tcPr/>
                </a:tc>
                <a:extLst>
                  <a:ext uri="{0D108BD9-81ED-4DB2-BD59-A6C34878D82A}">
                    <a16:rowId xmlns:a16="http://schemas.microsoft.com/office/drawing/2014/main" val="184778614"/>
                  </a:ext>
                </a:extLst>
              </a:tr>
              <a:tr h="0">
                <a:tc>
                  <a:txBody>
                    <a:bodyPr/>
                    <a:lstStyle/>
                    <a:p>
                      <a:r>
                        <a:rPr kumimoji="1" lang="en-US" altLang="ja-JP" sz="1500"/>
                        <a:t>8</a:t>
                      </a:r>
                      <a:endParaRPr kumimoji="1" lang="ja-JP" altLang="en-US" sz="1500"/>
                    </a:p>
                  </a:txBody>
                  <a:tcPr/>
                </a:tc>
                <a:tc>
                  <a:txBody>
                    <a:bodyPr/>
                    <a:lstStyle/>
                    <a:p>
                      <a:r>
                        <a:rPr kumimoji="1" lang="ja-JP" altLang="en-US" sz="1500"/>
                        <a:t>レイヤ</a:t>
                      </a:r>
                    </a:p>
                  </a:txBody>
                  <a:tcPr/>
                </a:tc>
                <a:tc>
                  <a:txBody>
                    <a:bodyPr/>
                    <a:lstStyle/>
                    <a:p>
                      <a:r>
                        <a:rPr kumimoji="1" lang="ja-JP" altLang="en-US" sz="1500" dirty="0">
                          <a:solidFill>
                            <a:schemeClr val="tx1"/>
                          </a:solidFill>
                        </a:rPr>
                        <a:t>システムやアプリケーションを、たとえば機能や役割といった単位で分割し、それらを階層構造で示した場合のそれぞれの階層のこと。</a:t>
                      </a:r>
                    </a:p>
                  </a:txBody>
                  <a:tcPr/>
                </a:tc>
                <a:extLst>
                  <a:ext uri="{0D108BD9-81ED-4DB2-BD59-A6C34878D82A}">
                    <a16:rowId xmlns:a16="http://schemas.microsoft.com/office/drawing/2014/main" val="3416984435"/>
                  </a:ext>
                </a:extLst>
              </a:tr>
              <a:tr h="370840">
                <a:tc>
                  <a:txBody>
                    <a:bodyPr/>
                    <a:lstStyle/>
                    <a:p>
                      <a:r>
                        <a:rPr kumimoji="1" lang="en-US" altLang="ja-JP" sz="1500"/>
                        <a:t>9</a:t>
                      </a:r>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プラットフォーム</a:t>
                      </a:r>
                    </a:p>
                    <a:p>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dirty="0">
                          <a:solidFill>
                            <a:schemeClr val="tx1"/>
                          </a:solidFill>
                        </a:rPr>
                        <a:t>アプリケーションやデバイス、サービスを動作させるために必要な環境のこと。ここでは、データの利活用やサービス展開等を行うために、複数のシステム・組織間で様々なデータを流通させるための基盤として、</a:t>
                      </a:r>
                      <a:r>
                        <a:rPr kumimoji="1" lang="en-US" altLang="ja-JP" sz="1500" dirty="0">
                          <a:solidFill>
                            <a:schemeClr val="tx1"/>
                          </a:solidFill>
                        </a:rPr>
                        <a:t>GIF</a:t>
                      </a:r>
                      <a:r>
                        <a:rPr kumimoji="1" lang="ja-JP" altLang="en-US" sz="1500" dirty="0">
                          <a:solidFill>
                            <a:schemeClr val="tx1"/>
                          </a:solidFill>
                        </a:rPr>
                        <a:t>の中で定義されている「利活用・流通基盤」、「データ基盤」の２つのレイヤの総称を指す。</a:t>
                      </a:r>
                    </a:p>
                  </a:txBody>
                  <a:tcPr/>
                </a:tc>
                <a:extLst>
                  <a:ext uri="{0D108BD9-81ED-4DB2-BD59-A6C34878D82A}">
                    <a16:rowId xmlns:a16="http://schemas.microsoft.com/office/drawing/2014/main" val="864703225"/>
                  </a:ext>
                </a:extLst>
              </a:tr>
            </a:tbl>
          </a:graphicData>
        </a:graphic>
      </p:graphicFrame>
    </p:spTree>
    <p:extLst>
      <p:ext uri="{BB962C8B-B14F-4D97-AF65-F5344CB8AC3E}">
        <p14:creationId xmlns:p14="http://schemas.microsoft.com/office/powerpoint/2010/main" val="2047390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30</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5.2.2 </a:t>
            </a:r>
            <a:r>
              <a:rPr lang="ja-JP" altLang="en-US" sz="3200"/>
              <a:t>ルール </a:t>
            </a:r>
            <a:r>
              <a:rPr lang="en-US" altLang="ja-JP" sz="3200"/>
              <a:t>/ </a:t>
            </a:r>
            <a:r>
              <a:rPr lang="ja-JP" altLang="en-US" sz="3200"/>
              <a:t>法令遵守（コンプライアンス）の重要性</a:t>
            </a:r>
            <a:endParaRPr kumimoji="1" lang="en-US" altLang="ja-JP" sz="3200"/>
          </a:p>
        </p:txBody>
      </p:sp>
      <p:sp>
        <p:nvSpPr>
          <p:cNvPr id="4" name="コンテンツ プレースホルダー 1">
            <a:extLst>
              <a:ext uri="{FF2B5EF4-FFF2-40B4-BE49-F238E27FC236}">
                <a16:creationId xmlns:a16="http://schemas.microsoft.com/office/drawing/2014/main" id="{25400BA4-1B83-5330-C42D-F66432DC7382}"/>
              </a:ext>
            </a:extLst>
          </p:cNvPr>
          <p:cNvSpPr txBox="1">
            <a:spLocks/>
          </p:cNvSpPr>
          <p:nvPr/>
        </p:nvSpPr>
        <p:spPr>
          <a:xfrm>
            <a:off x="47328" y="836712"/>
            <a:ext cx="11881320" cy="57196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データに関する社会的なルール、技術的なルールの遵守は、データ連携の大前提です。</a:t>
            </a:r>
            <a:endParaRPr kumimoji="1" lang="en-US" altLang="ja-JP" dirty="0"/>
          </a:p>
          <a:p>
            <a:pPr lvl="1"/>
            <a:r>
              <a:rPr lang="ja-JP" altLang="en-US" dirty="0"/>
              <a:t>社会的ルール</a:t>
            </a:r>
            <a:endParaRPr lang="en-US" altLang="ja-JP" dirty="0"/>
          </a:p>
          <a:p>
            <a:pPr lvl="2"/>
            <a:r>
              <a:rPr kumimoji="1" lang="ja-JP" altLang="en-US" dirty="0"/>
              <a:t>各国のデータ法、著作権法、個人情報保護法等</a:t>
            </a:r>
          </a:p>
          <a:p>
            <a:pPr lvl="2"/>
            <a:r>
              <a:rPr kumimoji="1" lang="ja-JP" altLang="en-US" dirty="0"/>
              <a:t>各国のガイドライン、各サービスの利用規約等</a:t>
            </a:r>
            <a:endParaRPr kumimoji="1" lang="en-US" altLang="ja-JP" dirty="0"/>
          </a:p>
          <a:p>
            <a:pPr lvl="1"/>
            <a:r>
              <a:rPr lang="ja-JP" altLang="en-US" dirty="0"/>
              <a:t>技術的ルール</a:t>
            </a:r>
            <a:endParaRPr lang="en-US" altLang="ja-JP" dirty="0"/>
          </a:p>
          <a:p>
            <a:pPr lvl="2"/>
            <a:r>
              <a:rPr kumimoji="1" lang="ja-JP" altLang="en-US" dirty="0"/>
              <a:t>技術標準、参照モデル</a:t>
            </a:r>
          </a:p>
          <a:p>
            <a:pPr lvl="2"/>
            <a:r>
              <a:rPr kumimoji="1" lang="ja-JP" altLang="en-US" dirty="0"/>
              <a:t>用語定義</a:t>
            </a:r>
            <a:endParaRPr kumimoji="1" lang="en-US" altLang="ja-JP" dirty="0"/>
          </a:p>
          <a:p>
            <a:pPr marL="914400" lvl="2" indent="0">
              <a:buNone/>
            </a:pPr>
            <a:endParaRPr lang="en-US" altLang="ja-JP" dirty="0"/>
          </a:p>
          <a:p>
            <a:r>
              <a:rPr kumimoji="1" lang="ja-JP" altLang="en-US" dirty="0"/>
              <a:t>セキュリティの確保、プライバシーの保護も重要です。</a:t>
            </a:r>
            <a:endParaRPr kumimoji="1" lang="en-US" altLang="ja-JP" dirty="0"/>
          </a:p>
          <a:p>
            <a:pPr lvl="1"/>
            <a:r>
              <a:rPr lang="ja-JP" altLang="en-US" dirty="0"/>
              <a:t>理由</a:t>
            </a:r>
            <a:endParaRPr lang="en-US" altLang="ja-JP" dirty="0"/>
          </a:p>
          <a:p>
            <a:pPr lvl="2"/>
            <a:r>
              <a:rPr lang="ja-JP" altLang="en-US" dirty="0"/>
              <a:t>真正性（アクセス許可された本人であること）の確認や原本性の確保が必要となる</a:t>
            </a:r>
            <a:endParaRPr lang="en-US" altLang="ja-JP" dirty="0"/>
          </a:p>
          <a:p>
            <a:pPr lvl="2"/>
            <a:r>
              <a:rPr lang="ja-JP" altLang="en-US" dirty="0"/>
              <a:t>データの連携を図ると、その組み合わせで個人が特定できてしまうリスクがある</a:t>
            </a:r>
            <a:endParaRPr lang="en-US" altLang="ja-JP" dirty="0"/>
          </a:p>
          <a:p>
            <a:pPr marL="914400" lvl="2" indent="0">
              <a:buNone/>
            </a:pPr>
            <a:r>
              <a:rPr lang="ja-JP" altLang="en-US" dirty="0"/>
              <a:t>    →　これらの仕組みは、ルールの一環で検討を進めていきます。</a:t>
            </a:r>
            <a:endParaRPr kumimoji="1" lang="en-US" altLang="ja-JP" sz="1800" dirty="0"/>
          </a:p>
        </p:txBody>
      </p:sp>
    </p:spTree>
    <p:extLst>
      <p:ext uri="{BB962C8B-B14F-4D97-AF65-F5344CB8AC3E}">
        <p14:creationId xmlns:p14="http://schemas.microsoft.com/office/powerpoint/2010/main" val="577212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31</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dirty="0"/>
              <a:t>5.3 </a:t>
            </a:r>
            <a:r>
              <a:rPr lang="ja-JP" altLang="en-US" sz="3200" dirty="0"/>
              <a:t>利活用・流通基盤</a:t>
            </a:r>
            <a:r>
              <a:rPr lang="en-US" altLang="ja-JP" sz="3200" dirty="0"/>
              <a:t>/</a:t>
            </a:r>
            <a:r>
              <a:rPr lang="ja-JP" altLang="en-US" sz="3200" dirty="0"/>
              <a:t>連携基盤（ツール）</a:t>
            </a:r>
            <a:endParaRPr kumimoji="1" lang="en-US" altLang="ja-JP" sz="3200" dirty="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47328" y="836712"/>
            <a:ext cx="11881320" cy="5087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200" dirty="0"/>
              <a:t>データの検索、利用、連携を行うためのデータ連携基盤は、ビルディングブロックといわれるモジュール群で構成されます。多くのブロックが提供されますが、オープンな</a:t>
            </a:r>
            <a:r>
              <a:rPr lang="en-US" altLang="ja-JP" sz="2200" dirty="0"/>
              <a:t>API</a:t>
            </a:r>
            <a:r>
              <a:rPr lang="ja-JP" altLang="en-US" sz="2200" dirty="0"/>
              <a:t>で連携するので、自由に組み合わせて使うことができます。</a:t>
            </a:r>
            <a:endParaRPr lang="en-US" altLang="ja-JP" sz="2200" dirty="0"/>
          </a:p>
          <a:p>
            <a:pPr lvl="1">
              <a:buFont typeface="Wingdings" panose="05000000000000000000" pitchFamily="2" charset="2"/>
              <a:buChar char="Ø"/>
            </a:pPr>
            <a:r>
              <a:rPr lang="en-US" altLang="ja-JP" sz="2000" dirty="0"/>
              <a:t>ID</a:t>
            </a:r>
            <a:r>
              <a:rPr lang="ja-JP" altLang="en-US" sz="2000" dirty="0"/>
              <a:t>とアクセス管理</a:t>
            </a:r>
            <a:endParaRPr lang="en-US" altLang="ja-JP" sz="2000" dirty="0"/>
          </a:p>
          <a:p>
            <a:pPr marL="914400" lvl="2" indent="0">
              <a:buNone/>
            </a:pPr>
            <a:r>
              <a:rPr lang="ja-JP" altLang="en-US" sz="1800" dirty="0"/>
              <a:t>アクセスするときの認証と、その作成内容のログを管理する機能が求められます。</a:t>
            </a:r>
            <a:br>
              <a:rPr lang="en-US" altLang="ja-JP" sz="1800" dirty="0"/>
            </a:br>
            <a:r>
              <a:rPr lang="ja-JP" altLang="en-US" sz="1800" dirty="0"/>
              <a:t>個人の認証は、公的個人認証サービス（</a:t>
            </a:r>
            <a:r>
              <a:rPr lang="en-US" altLang="ja-JP" sz="1800" dirty="0"/>
              <a:t>JPKI</a:t>
            </a:r>
            <a:r>
              <a:rPr lang="ja-JP" altLang="en-US" sz="1800" dirty="0"/>
              <a:t>）</a:t>
            </a:r>
            <a:r>
              <a:rPr lang="en-US" altLang="ja-JP" sz="1800" baseline="30000" dirty="0"/>
              <a:t>(*)</a:t>
            </a:r>
            <a:r>
              <a:rPr lang="ja-JP" altLang="en-US" sz="1800" dirty="0"/>
              <a:t>が整備・運用されています。</a:t>
            </a:r>
            <a:br>
              <a:rPr lang="en-US" altLang="ja-JP" sz="1800" dirty="0"/>
            </a:br>
            <a:r>
              <a:rPr lang="ja-JP" altLang="en-US" sz="1800" dirty="0"/>
              <a:t>法人の認証は、政府統一の認証システムである</a:t>
            </a:r>
            <a:r>
              <a:rPr lang="en-US" altLang="ja-JP" sz="1800" dirty="0"/>
              <a:t>G</a:t>
            </a:r>
            <a:r>
              <a:rPr lang="ja-JP" altLang="en-US" sz="1800" dirty="0"/>
              <a:t>ビズ</a:t>
            </a:r>
            <a:r>
              <a:rPr lang="en-US" altLang="ja-JP" sz="1800" dirty="0"/>
              <a:t>ID</a:t>
            </a:r>
            <a:r>
              <a:rPr lang="en-US" altLang="ja-JP" sz="1800" baseline="30000" dirty="0"/>
              <a:t> (*)</a:t>
            </a:r>
            <a:r>
              <a:rPr lang="ja-JP" altLang="en-US" sz="1800" dirty="0"/>
              <a:t>で各種サービスの認証一元化を進めています。</a:t>
            </a:r>
            <a:endParaRPr lang="en-US" altLang="ja-JP" sz="1800" dirty="0"/>
          </a:p>
          <a:p>
            <a:pPr lvl="1">
              <a:buFont typeface="Wingdings" panose="05000000000000000000" pitchFamily="2" charset="2"/>
              <a:buChar char="Ø"/>
            </a:pPr>
            <a:r>
              <a:rPr lang="ja-JP" altLang="en-US" sz="2000" dirty="0"/>
              <a:t>ツール</a:t>
            </a:r>
            <a:endParaRPr lang="en-US" altLang="ja-JP" sz="2000" dirty="0"/>
          </a:p>
          <a:p>
            <a:pPr marL="914400" lvl="2" indent="0">
              <a:buNone/>
            </a:pPr>
            <a:r>
              <a:rPr lang="ja-JP" altLang="en-US" sz="1800" dirty="0"/>
              <a:t>データのクレンジングのための</a:t>
            </a:r>
            <a:r>
              <a:rPr lang="en-US" altLang="ja-JP" sz="1800" dirty="0" err="1"/>
              <a:t>OpenRefine</a:t>
            </a:r>
            <a:r>
              <a:rPr lang="en-US" altLang="ja-JP" sz="1800" baseline="30000" dirty="0"/>
              <a:t> (*)</a:t>
            </a:r>
            <a:r>
              <a:rPr lang="ja-JP" altLang="en-US" sz="1800" dirty="0"/>
              <a:t>やデータ品質を確認するためのバリデータ、</a:t>
            </a:r>
            <a:r>
              <a:rPr lang="en-US" altLang="ja-JP" sz="1800" dirty="0"/>
              <a:t>GIF</a:t>
            </a:r>
            <a:r>
              <a:rPr lang="ja-JP" altLang="en-US" sz="1800" dirty="0"/>
              <a:t>への移行を行うためのコンバータツールなどの共通的なツールです。</a:t>
            </a:r>
            <a:endParaRPr lang="en-US" altLang="ja-JP" sz="1800" dirty="0"/>
          </a:p>
          <a:p>
            <a:pPr lvl="1">
              <a:buFont typeface="Wingdings" panose="05000000000000000000" pitchFamily="2" charset="2"/>
              <a:buChar char="Ø"/>
            </a:pPr>
            <a:r>
              <a:rPr lang="ja-JP" altLang="en-US" sz="2000" dirty="0"/>
              <a:t>コネクタ</a:t>
            </a:r>
            <a:endParaRPr lang="en-US" altLang="ja-JP" sz="2000" dirty="0"/>
          </a:p>
          <a:p>
            <a:pPr marL="914400" lvl="2" indent="0">
              <a:buNone/>
            </a:pPr>
            <a:r>
              <a:rPr lang="ja-JP" altLang="en-US" sz="1600" dirty="0"/>
              <a:t>データの形式の変換とデータの送達を管理するブローカーの機能を包含し、アクセス制御、ポリシー管理や送信履歴管理などデータ連携に必要な機能が搭載されます。</a:t>
            </a:r>
            <a:endParaRPr lang="en-US" altLang="ja-JP" sz="1600" dirty="0"/>
          </a:p>
          <a:p>
            <a:r>
              <a:rPr lang="ja-JP" altLang="en-US" sz="2200" dirty="0"/>
              <a:t>「利活用・流通基盤」、「連携基盤（ツール）」の</a:t>
            </a:r>
            <a:r>
              <a:rPr lang="en-US" altLang="ja-JP" sz="2200" dirty="0"/>
              <a:t>2</a:t>
            </a:r>
            <a:r>
              <a:rPr lang="ja-JP" altLang="en-US" sz="2200" dirty="0"/>
              <a:t>つのレイヤを合わせ、「プラットフォーム」と定義しています。</a:t>
            </a:r>
            <a:endParaRPr lang="en-US" altLang="ja-JP" sz="2200" dirty="0"/>
          </a:p>
          <a:p>
            <a:endParaRPr lang="en-US" altLang="ja-JP" sz="2600" dirty="0"/>
          </a:p>
          <a:p>
            <a:endParaRPr lang="ja-JP" altLang="en-US" sz="2600" dirty="0"/>
          </a:p>
        </p:txBody>
      </p:sp>
      <p:sp>
        <p:nvSpPr>
          <p:cNvPr id="6" name="フッター プレースホルダー 6">
            <a:extLst>
              <a:ext uri="{FF2B5EF4-FFF2-40B4-BE49-F238E27FC236}">
                <a16:creationId xmlns:a16="http://schemas.microsoft.com/office/drawing/2014/main" id="{2BD9C2FD-62E0-4F6A-1FA9-E261455CB6B3}"/>
              </a:ext>
            </a:extLst>
          </p:cNvPr>
          <p:cNvSpPr txBox="1">
            <a:spLocks/>
          </p:cNvSpPr>
          <p:nvPr/>
        </p:nvSpPr>
        <p:spPr bwMode="gray">
          <a:xfrm>
            <a:off x="557397" y="5858504"/>
            <a:ext cx="10797619" cy="77226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地方公共団体情報システム機構 </a:t>
            </a:r>
            <a:endParaRPr lang="en-US" altLang="ja-JP"/>
          </a:p>
          <a:p>
            <a:pPr algn="l"/>
            <a:r>
              <a:rPr lang="ja-JP" altLang="en-US"/>
              <a:t>　「公的個人認証サービス ポータルサイト」　</a:t>
            </a:r>
            <a:r>
              <a:rPr lang="en-US" altLang="ja-JP"/>
              <a:t>(*)</a:t>
            </a:r>
            <a:r>
              <a:rPr lang="ja-JP" altLang="en-US"/>
              <a:t>デジタル庁「</a:t>
            </a:r>
            <a:r>
              <a:rPr lang="en-US" altLang="ja-JP"/>
              <a:t>G</a:t>
            </a:r>
            <a:r>
              <a:rPr lang="ja-JP" altLang="en-US"/>
              <a:t>ビズ</a:t>
            </a:r>
            <a:r>
              <a:rPr lang="en-US" altLang="ja-JP"/>
              <a:t>ID</a:t>
            </a:r>
            <a:r>
              <a:rPr lang="ja-JP" altLang="en-US"/>
              <a:t>」　　　　</a:t>
            </a:r>
            <a:r>
              <a:rPr lang="en-US" altLang="ja-JP"/>
              <a:t>(*)</a:t>
            </a:r>
            <a:r>
              <a:rPr lang="en-US" altLang="ja-JP" err="1"/>
              <a:t>OpenRefine</a:t>
            </a:r>
            <a:r>
              <a:rPr lang="en-US" altLang="ja-JP"/>
              <a:t> </a:t>
            </a:r>
            <a:r>
              <a:rPr lang="ja-JP" altLang="en-US"/>
              <a:t>　</a:t>
            </a:r>
            <a:endParaRPr lang="en-US" altLang="ja-JP"/>
          </a:p>
          <a:p>
            <a:pPr marL="179388" algn="l"/>
            <a:r>
              <a:rPr lang="en-US" altLang="ja-JP">
                <a:hlinkClick r:id="rId2"/>
              </a:rPr>
              <a:t>https://www.jpki.go.jp/index.html</a:t>
            </a:r>
            <a:r>
              <a:rPr lang="ja-JP" altLang="en-US"/>
              <a:t>　　　　　　</a:t>
            </a:r>
            <a:r>
              <a:rPr lang="en-US" altLang="ja-JP">
                <a:solidFill>
                  <a:srgbClr val="0563C1"/>
                </a:solidFill>
                <a:hlinkClick r:id="rId3"/>
              </a:rPr>
              <a:t>https://gbiz-id.go.jp/top/</a:t>
            </a:r>
            <a:r>
              <a:rPr lang="ja-JP" altLang="en-US"/>
              <a:t>　　　　</a:t>
            </a:r>
            <a:r>
              <a:rPr lang="en-US" altLang="ja-JP">
                <a:solidFill>
                  <a:srgbClr val="0563C1"/>
                </a:solidFill>
              </a:rPr>
              <a:t>https://openrefine.org/</a:t>
            </a:r>
          </a:p>
        </p:txBody>
      </p:sp>
    </p:spTree>
    <p:extLst>
      <p:ext uri="{BB962C8B-B14F-4D97-AF65-F5344CB8AC3E}">
        <p14:creationId xmlns:p14="http://schemas.microsoft.com/office/powerpoint/2010/main" val="2606942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32</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5.4 </a:t>
            </a:r>
            <a:r>
              <a:rPr lang="ja-JP" altLang="en-US" sz="3200"/>
              <a:t>データについて</a:t>
            </a:r>
            <a:endParaRPr kumimoji="1" lang="en-US" altLang="ja-JP" sz="320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47328" y="836712"/>
            <a:ext cx="11881320" cy="58125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データ形式の種類</a:t>
            </a:r>
            <a:br>
              <a:rPr lang="en-US" altLang="ja-JP" dirty="0"/>
            </a:br>
            <a:r>
              <a:rPr lang="ja-JP" altLang="en-US" dirty="0"/>
              <a:t>文字データ、数値データ（センサーデータ）、イメージデータ、地理空間データなどがあります。</a:t>
            </a:r>
            <a:endParaRPr kumimoji="1" lang="en-US" altLang="ja-JP" dirty="0"/>
          </a:p>
          <a:p>
            <a:r>
              <a:rPr kumimoji="1" lang="ja-JP" altLang="en-US" dirty="0"/>
              <a:t>構造化データ・非構造化データ</a:t>
            </a:r>
            <a:endParaRPr kumimoji="1" lang="en-US" altLang="ja-JP" dirty="0"/>
          </a:p>
          <a:p>
            <a:pPr marL="457200" lvl="1" indent="0">
              <a:buNone/>
            </a:pPr>
            <a:r>
              <a:rPr lang="ja-JP" altLang="en-US" dirty="0"/>
              <a:t>構造化データ：データの形式や構造が明確に定義されており、一般的には</a:t>
            </a:r>
            <a:br>
              <a:rPr lang="en-US" altLang="ja-JP" dirty="0"/>
            </a:br>
            <a:r>
              <a:rPr lang="ja-JP" altLang="en-US" dirty="0"/>
              <a:t>　　　　　　　「行」と「列」の概念を持つデータのこと。</a:t>
            </a:r>
            <a:r>
              <a:rPr lang="en-US" altLang="ja-JP" dirty="0"/>
              <a:t>RDB</a:t>
            </a:r>
            <a:r>
              <a:rPr lang="ja-JP" altLang="en-US" dirty="0"/>
              <a:t>などが該当する。</a:t>
            </a:r>
            <a:endParaRPr lang="en-US" altLang="ja-JP" dirty="0"/>
          </a:p>
          <a:p>
            <a:pPr marL="457200" lvl="1" indent="0">
              <a:buNone/>
            </a:pPr>
            <a:r>
              <a:rPr kumimoji="1" lang="ja-JP" altLang="en-US" dirty="0"/>
              <a:t>非構造化データ：構造化（整理・整形）されていないデータのこと。</a:t>
            </a:r>
            <a:br>
              <a:rPr kumimoji="1" lang="en-US" altLang="ja-JP" dirty="0"/>
            </a:br>
            <a:r>
              <a:rPr kumimoji="1" lang="ja-JP" altLang="en-US" dirty="0"/>
              <a:t>　　　　　　　　画像、動画、議事録や</a:t>
            </a:r>
            <a:r>
              <a:rPr kumimoji="1" lang="en-US" altLang="ja-JP" dirty="0"/>
              <a:t>SNS</a:t>
            </a:r>
            <a:r>
              <a:rPr kumimoji="1" lang="ja-JP" altLang="en-US" dirty="0"/>
              <a:t>の文章などが該当する。</a:t>
            </a:r>
          </a:p>
          <a:p>
            <a:pPr marL="0" indent="0">
              <a:buNone/>
            </a:pPr>
            <a:endParaRPr lang="en-US" altLang="ja-JP" sz="2600" dirty="0"/>
          </a:p>
          <a:p>
            <a:pPr marL="266700" indent="0">
              <a:buNone/>
            </a:pPr>
            <a:r>
              <a:rPr lang="ja-JP" altLang="en-US" sz="2600" dirty="0"/>
              <a:t>データの相互運用には、各データモデルと、欲しい情報を検索する検索データ（メタデータ）が重要になります。</a:t>
            </a:r>
            <a:endParaRPr lang="en-US" altLang="ja-JP" sz="2600" dirty="0"/>
          </a:p>
          <a:p>
            <a:pPr marL="266700" indent="0">
              <a:buNone/>
            </a:pPr>
            <a:r>
              <a:rPr lang="ja-JP" altLang="en-US" sz="2600" dirty="0"/>
              <a:t>データは、個々のデータ項目から対象物のデータモデルまで、一貫したモデル（標準）を整備し、それに準拠したデータ作成を行うことで、組織・分野横断を伴うデータの相互運用できる仕組みを整備できます。</a:t>
            </a:r>
          </a:p>
          <a:p>
            <a:endParaRPr lang="en-US" altLang="ja-JP" sz="2600" dirty="0"/>
          </a:p>
          <a:p>
            <a:endParaRPr lang="ja-JP" altLang="en-US" sz="2600" dirty="0"/>
          </a:p>
          <a:p>
            <a:endParaRPr lang="ja-JP" altLang="en-US" sz="2600" dirty="0"/>
          </a:p>
        </p:txBody>
      </p:sp>
    </p:spTree>
    <p:extLst>
      <p:ext uri="{BB962C8B-B14F-4D97-AF65-F5344CB8AC3E}">
        <p14:creationId xmlns:p14="http://schemas.microsoft.com/office/powerpoint/2010/main" val="2837548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33</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5.4.1 </a:t>
            </a:r>
            <a:r>
              <a:rPr lang="ja-JP" altLang="en-US" sz="3200"/>
              <a:t>データ品質について</a:t>
            </a:r>
            <a:endParaRPr kumimoji="1" lang="en-US" altLang="ja-JP" sz="3200"/>
          </a:p>
        </p:txBody>
      </p:sp>
      <p:sp>
        <p:nvSpPr>
          <p:cNvPr id="4" name="正方形/長方形 3">
            <a:extLst>
              <a:ext uri="{FF2B5EF4-FFF2-40B4-BE49-F238E27FC236}">
                <a16:creationId xmlns:a16="http://schemas.microsoft.com/office/drawing/2014/main" id="{9F8DF8BD-3F80-5E5D-2371-5549D8658952}"/>
              </a:ext>
            </a:extLst>
          </p:cNvPr>
          <p:cNvSpPr/>
          <p:nvPr/>
        </p:nvSpPr>
        <p:spPr>
          <a:xfrm rot="10800000" flipV="1">
            <a:off x="8324512" y="3003105"/>
            <a:ext cx="3792076" cy="326145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solidFill>
                <a:latin typeface="游ゴシック"/>
                <a:ea typeface="游ゴシック"/>
              </a:rPr>
              <a:t>■品質表示の一例（総務省統計局の人口推計について </a:t>
            </a:r>
            <a:r>
              <a:rPr lang="en-US" altLang="ja-JP" sz="1200">
                <a:solidFill>
                  <a:schemeClr val="tx1"/>
                </a:solidFill>
                <a:latin typeface="游ゴシック"/>
                <a:ea typeface="游ゴシック"/>
              </a:rPr>
              <a:t>(*</a:t>
            </a:r>
            <a:r>
              <a:rPr lang="ja-JP" altLang="en-US" sz="1200">
                <a:solidFill>
                  <a:schemeClr val="tx1"/>
                </a:solidFill>
                <a:latin typeface="游ゴシック"/>
                <a:ea typeface="游ゴシック"/>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6" name="正方形/長方形 5">
            <a:extLst>
              <a:ext uri="{FF2B5EF4-FFF2-40B4-BE49-F238E27FC236}">
                <a16:creationId xmlns:a16="http://schemas.microsoft.com/office/drawing/2014/main" id="{6FCC679C-D1F0-5B3B-46D2-F4479C566919}"/>
              </a:ext>
            </a:extLst>
          </p:cNvPr>
          <p:cNvSpPr/>
          <p:nvPr/>
        </p:nvSpPr>
        <p:spPr>
          <a:xfrm>
            <a:off x="266862" y="3003105"/>
            <a:ext cx="7935379" cy="265185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solidFill>
                <a:latin typeface="+mn-ea"/>
              </a:rPr>
              <a:t>■品質表示について</a:t>
            </a:r>
          </a:p>
        </p:txBody>
      </p:sp>
      <p:sp>
        <p:nvSpPr>
          <p:cNvPr id="7" name="コンテンツ プレースホルダー 1">
            <a:extLst>
              <a:ext uri="{FF2B5EF4-FFF2-40B4-BE49-F238E27FC236}">
                <a16:creationId xmlns:a16="http://schemas.microsoft.com/office/drawing/2014/main" id="{F9EF980E-CDF1-2548-90BF-B935C8247AEE}"/>
              </a:ext>
            </a:extLst>
          </p:cNvPr>
          <p:cNvSpPr txBox="1">
            <a:spLocks/>
          </p:cNvSpPr>
          <p:nvPr/>
        </p:nvSpPr>
        <p:spPr>
          <a:xfrm>
            <a:off x="119336" y="836712"/>
            <a:ext cx="11953328" cy="21270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a:t>GIF</a:t>
            </a:r>
            <a:r>
              <a:rPr lang="ja-JP" altLang="en-US" sz="2600"/>
              <a:t>は、データを流通させるための品質管理の仕組みを検討し、 </a:t>
            </a:r>
            <a:br>
              <a:rPr lang="en-US" altLang="ja-JP" sz="2600"/>
            </a:br>
            <a:r>
              <a:rPr lang="ja-JP" altLang="en-US" sz="2600">
                <a:solidFill>
                  <a:srgbClr val="FF0000"/>
                </a:solidFill>
              </a:rPr>
              <a:t>「データ品質管理ガイドブック」</a:t>
            </a:r>
            <a:r>
              <a:rPr lang="en-US" altLang="ja-JP" sz="2600" baseline="30000">
                <a:solidFill>
                  <a:srgbClr val="FF0000"/>
                </a:solidFill>
              </a:rPr>
              <a:t>(*)</a:t>
            </a:r>
            <a:r>
              <a:rPr lang="ja-JP" altLang="en-US" sz="2600"/>
              <a:t>にまとめています</a:t>
            </a:r>
            <a:r>
              <a:rPr lang="ja-JP" altLang="en-US"/>
              <a:t>。</a:t>
            </a:r>
          </a:p>
          <a:p>
            <a:pPr lvl="1">
              <a:buFont typeface="Wingdings" panose="05000000000000000000" pitchFamily="2" charset="2"/>
              <a:buChar char="Ø"/>
            </a:pPr>
            <a:r>
              <a:rPr lang="ja-JP" altLang="en-US" sz="2200"/>
              <a:t>現在は、データ作成者、管理者のための詳細ガイドになっていますが、今後データ流通のための品質表示に関して検討していく予定です。</a:t>
            </a:r>
            <a:endParaRPr lang="en-US" altLang="ja-JP" sz="2200"/>
          </a:p>
          <a:p>
            <a:pPr lvl="1">
              <a:buFont typeface="Wingdings" panose="05000000000000000000" pitchFamily="2" charset="2"/>
              <a:buChar char="Ø"/>
            </a:pPr>
            <a:r>
              <a:rPr lang="ja-JP" altLang="en-US" sz="2200"/>
              <a:t>品質表示には、</a:t>
            </a:r>
            <a:r>
              <a:rPr lang="en-US" altLang="ja-JP" sz="2200"/>
              <a:t>Trust</a:t>
            </a:r>
            <a:r>
              <a:rPr lang="ja-JP" altLang="en-US" sz="2200"/>
              <a:t>と</a:t>
            </a:r>
            <a:r>
              <a:rPr lang="en-US" altLang="ja-JP" sz="2200"/>
              <a:t>Quality</a:t>
            </a:r>
            <a:r>
              <a:rPr lang="ja-JP" altLang="en-US" sz="2200"/>
              <a:t>が含まれます。データの流通を円滑にするには、これらを示す表示が必要になります。</a:t>
            </a:r>
            <a:r>
              <a:rPr lang="ja-JP" altLang="en-US" sz="1800"/>
              <a:t>（トレーサブルであることも必要です）</a:t>
            </a:r>
            <a:endParaRPr lang="en-US" altLang="ja-JP" sz="1800"/>
          </a:p>
        </p:txBody>
      </p:sp>
      <p:sp>
        <p:nvSpPr>
          <p:cNvPr id="8" name="フッター プレースホルダー 6">
            <a:extLst>
              <a:ext uri="{FF2B5EF4-FFF2-40B4-BE49-F238E27FC236}">
                <a16:creationId xmlns:a16="http://schemas.microsoft.com/office/drawing/2014/main" id="{AF0D4AE3-2A1C-6490-C566-34A238555F9F}"/>
              </a:ext>
            </a:extLst>
          </p:cNvPr>
          <p:cNvSpPr txBox="1">
            <a:spLocks/>
          </p:cNvSpPr>
          <p:nvPr/>
        </p:nvSpPr>
        <p:spPr bwMode="gray">
          <a:xfrm>
            <a:off x="119336" y="6026484"/>
            <a:ext cx="8522061" cy="80453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t>(*)</a:t>
            </a:r>
            <a:r>
              <a:rPr lang="ja-JP" altLang="en-US" sz="1200"/>
              <a:t>デジタル庁 </a:t>
            </a:r>
            <a:r>
              <a:rPr lang="en-US" altLang="ja-JP" sz="1200"/>
              <a:t>JDA-DM/GIF</a:t>
            </a:r>
            <a:r>
              <a:rPr lang="ja-JP" altLang="en-US" sz="1200"/>
              <a:t>「データ品質管理ガイドブック」</a:t>
            </a:r>
            <a:endParaRPr lang="en-US" altLang="ja-JP" sz="1200"/>
          </a:p>
          <a:p>
            <a:pPr algn="l"/>
            <a:r>
              <a:rPr lang="en-US" altLang="ja-JP" sz="1200">
                <a:hlinkClick r:id="rId2"/>
              </a:rPr>
              <a:t>https://github.com/JDA-DM/GIF/blob/main/460_</a:t>
            </a:r>
            <a:r>
              <a:rPr lang="ja-JP" altLang="en-US" sz="1200">
                <a:hlinkClick r:id="rId2"/>
              </a:rPr>
              <a:t>実践ガイドブック</a:t>
            </a:r>
            <a:r>
              <a:rPr lang="en-US" altLang="ja-JP" sz="1200">
                <a:hlinkClick r:id="rId2"/>
              </a:rPr>
              <a:t>/docx/468-1_</a:t>
            </a:r>
            <a:r>
              <a:rPr lang="ja-JP" altLang="en-US" sz="1200">
                <a:hlinkClick r:id="rId2"/>
              </a:rPr>
              <a:t>データ品質管理ガイドブック</a:t>
            </a:r>
            <a:r>
              <a:rPr lang="en-US" altLang="ja-JP" sz="1200">
                <a:hlinkClick r:id="rId2"/>
              </a:rPr>
              <a:t>.docx</a:t>
            </a:r>
            <a:endParaRPr lang="en-US" altLang="ja-JP" sz="1200"/>
          </a:p>
          <a:p>
            <a:pPr algn="l"/>
            <a:r>
              <a:rPr lang="en-US" altLang="ja-JP" sz="1200"/>
              <a:t>(*)</a:t>
            </a:r>
            <a:r>
              <a:rPr lang="ja-JP" altLang="en-US" sz="1200"/>
              <a:t>総務省統計局　「人口推計について」＞「３．算出方法」</a:t>
            </a:r>
            <a:endParaRPr lang="en-US" altLang="ja-JP" sz="1200"/>
          </a:p>
          <a:p>
            <a:pPr algn="l"/>
            <a:r>
              <a:rPr lang="en-US" altLang="ja-JP" sz="1200">
                <a:hlinkClick r:id="rId3"/>
              </a:rPr>
              <a:t>https://www.stat.go.jp/data/jinsui/1.html#sakusei</a:t>
            </a:r>
            <a:endParaRPr lang="en-US" altLang="ja-JP" sz="1200"/>
          </a:p>
        </p:txBody>
      </p:sp>
      <p:sp>
        <p:nvSpPr>
          <p:cNvPr id="9" name="円柱 8">
            <a:extLst>
              <a:ext uri="{FF2B5EF4-FFF2-40B4-BE49-F238E27FC236}">
                <a16:creationId xmlns:a16="http://schemas.microsoft.com/office/drawing/2014/main" id="{FE70C518-59A4-C539-245C-208A9EF27B3A}"/>
              </a:ext>
            </a:extLst>
          </p:cNvPr>
          <p:cNvSpPr/>
          <p:nvPr/>
        </p:nvSpPr>
        <p:spPr>
          <a:xfrm>
            <a:off x="1763793" y="3361059"/>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a:t>
            </a:r>
          </a:p>
        </p:txBody>
      </p:sp>
      <p:sp>
        <p:nvSpPr>
          <p:cNvPr id="10" name="円柱 9">
            <a:extLst>
              <a:ext uri="{FF2B5EF4-FFF2-40B4-BE49-F238E27FC236}">
                <a16:creationId xmlns:a16="http://schemas.microsoft.com/office/drawing/2014/main" id="{DA2F4FDE-8081-CC64-3AB0-44BB143F0B09}"/>
              </a:ext>
            </a:extLst>
          </p:cNvPr>
          <p:cNvSpPr/>
          <p:nvPr/>
        </p:nvSpPr>
        <p:spPr>
          <a:xfrm>
            <a:off x="3590463" y="4088150"/>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(2)</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cxnSp>
        <p:nvCxnSpPr>
          <p:cNvPr id="11" name="直線矢印コネクタ 10">
            <a:extLst>
              <a:ext uri="{FF2B5EF4-FFF2-40B4-BE49-F238E27FC236}">
                <a16:creationId xmlns:a16="http://schemas.microsoft.com/office/drawing/2014/main" id="{A71602C3-1E8A-B1C7-3F50-7979090C4788}"/>
              </a:ext>
            </a:extLst>
          </p:cNvPr>
          <p:cNvCxnSpPr>
            <a:cxnSpLocks/>
            <a:stCxn id="21" idx="2"/>
            <a:endCxn id="9" idx="4"/>
          </p:cNvCxnSpPr>
          <p:nvPr/>
        </p:nvCxnSpPr>
        <p:spPr>
          <a:xfrm flipH="1">
            <a:off x="2849273" y="3634475"/>
            <a:ext cx="1564565" cy="189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直線矢印コネクタ 11">
            <a:extLst>
              <a:ext uri="{FF2B5EF4-FFF2-40B4-BE49-F238E27FC236}">
                <a16:creationId xmlns:a16="http://schemas.microsoft.com/office/drawing/2014/main" id="{7A537186-85C4-4D8E-6987-57EFAD4D29DF}"/>
              </a:ext>
            </a:extLst>
          </p:cNvPr>
          <p:cNvCxnSpPr>
            <a:cxnSpLocks/>
            <a:stCxn id="10" idx="2"/>
            <a:endCxn id="9" idx="4"/>
          </p:cNvCxnSpPr>
          <p:nvPr/>
        </p:nvCxnSpPr>
        <p:spPr>
          <a:xfrm flipH="1" flipV="1">
            <a:off x="2849273" y="3653447"/>
            <a:ext cx="741190" cy="727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円柱 12">
            <a:extLst>
              <a:ext uri="{FF2B5EF4-FFF2-40B4-BE49-F238E27FC236}">
                <a16:creationId xmlns:a16="http://schemas.microsoft.com/office/drawing/2014/main" id="{6553CF6E-7A77-6CF5-61A3-34594E9A1198}"/>
              </a:ext>
            </a:extLst>
          </p:cNvPr>
          <p:cNvSpPr/>
          <p:nvPr/>
        </p:nvSpPr>
        <p:spPr>
          <a:xfrm>
            <a:off x="6250598" y="3341651"/>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b="1">
                <a:solidFill>
                  <a:prstClr val="black"/>
                </a:solidFill>
                <a:latin typeface="+mn-ea"/>
              </a:rPr>
              <a:t>出所データ</a:t>
            </a:r>
            <a:r>
              <a:rPr lang="en-US" altLang="ja-JP" sz="1000" b="1">
                <a:solidFill>
                  <a:prstClr val="black"/>
                </a:solidFill>
                <a:latin typeface="+mn-ea"/>
              </a:rPr>
              <a:t>A</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sp>
        <p:nvSpPr>
          <p:cNvPr id="14" name="円柱 13">
            <a:extLst>
              <a:ext uri="{FF2B5EF4-FFF2-40B4-BE49-F238E27FC236}">
                <a16:creationId xmlns:a16="http://schemas.microsoft.com/office/drawing/2014/main" id="{371F9CB2-573F-955A-9F48-49A5450860B8}"/>
              </a:ext>
            </a:extLst>
          </p:cNvPr>
          <p:cNvSpPr/>
          <p:nvPr/>
        </p:nvSpPr>
        <p:spPr>
          <a:xfrm>
            <a:off x="6242638" y="4081256"/>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b="1">
                <a:solidFill>
                  <a:prstClr val="black"/>
                </a:solidFill>
                <a:latin typeface="+mn-ea"/>
              </a:rPr>
              <a:t>出所データ</a:t>
            </a:r>
            <a:r>
              <a:rPr lang="en-US" altLang="ja-JP" sz="1000" b="1">
                <a:solidFill>
                  <a:prstClr val="black"/>
                </a:solidFill>
                <a:latin typeface="+mn-ea"/>
              </a:rPr>
              <a:t>B</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sp>
        <p:nvSpPr>
          <p:cNvPr id="15" name="フローチャート: 処理 14">
            <a:extLst>
              <a:ext uri="{FF2B5EF4-FFF2-40B4-BE49-F238E27FC236}">
                <a16:creationId xmlns:a16="http://schemas.microsoft.com/office/drawing/2014/main" id="{A79CABBF-8A0A-A5CE-946B-435D6EB1CA23}"/>
              </a:ext>
            </a:extLst>
          </p:cNvPr>
          <p:cNvSpPr/>
          <p:nvPr/>
        </p:nvSpPr>
        <p:spPr>
          <a:xfrm>
            <a:off x="483199" y="4171327"/>
            <a:ext cx="2518231" cy="12931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sz="1200">
                <a:latin typeface="+mn-ea"/>
              </a:rPr>
              <a:t>&lt;</a:t>
            </a:r>
            <a:r>
              <a:rPr kumimoji="1" lang="ja-JP" altLang="en-US" sz="1200">
                <a:latin typeface="+mn-ea"/>
              </a:rPr>
              <a:t>データ品質表示</a:t>
            </a:r>
            <a:r>
              <a:rPr kumimoji="1" lang="en-US" altLang="ja-JP" sz="1200">
                <a:latin typeface="+mn-ea"/>
              </a:rPr>
              <a:t>&gt;</a:t>
            </a:r>
            <a:r>
              <a:rPr kumimoji="1" lang="ja-JP" altLang="en-US" sz="1200">
                <a:latin typeface="+mn-ea"/>
              </a:rPr>
              <a:t>　</a:t>
            </a:r>
            <a:r>
              <a:rPr kumimoji="1" lang="en-US" altLang="ja-JP" sz="1200">
                <a:latin typeface="+mn-ea"/>
              </a:rPr>
              <a:t>※</a:t>
            </a:r>
            <a:r>
              <a:rPr kumimoji="1" lang="ja-JP" altLang="en-US" sz="1200">
                <a:latin typeface="+mn-ea"/>
              </a:rPr>
              <a:t>イメージ</a:t>
            </a:r>
            <a:endParaRPr kumimoji="1" lang="en-US" altLang="ja-JP" sz="1200">
              <a:latin typeface="+mn-ea"/>
            </a:endParaRPr>
          </a:p>
          <a:p>
            <a:r>
              <a:rPr kumimoji="1" lang="ja-JP" altLang="en-US" sz="1200">
                <a:latin typeface="+mn-ea"/>
              </a:rPr>
              <a:t>・作成者：</a:t>
            </a:r>
            <a:r>
              <a:rPr kumimoji="1" lang="en-US" altLang="ja-JP" sz="1200">
                <a:latin typeface="+mn-ea"/>
              </a:rPr>
              <a:t>XXX</a:t>
            </a:r>
          </a:p>
          <a:p>
            <a:r>
              <a:rPr lang="ja-JP" altLang="en-US" sz="1200">
                <a:latin typeface="+mn-ea"/>
              </a:rPr>
              <a:t>・作成日：</a:t>
            </a:r>
            <a:r>
              <a:rPr lang="en-US" altLang="ja-JP" sz="1200">
                <a:latin typeface="+mn-ea"/>
              </a:rPr>
              <a:t>XXXX/XX/XX</a:t>
            </a:r>
          </a:p>
          <a:p>
            <a:r>
              <a:rPr lang="ja-JP" altLang="en-US" sz="1200">
                <a:latin typeface="+mn-ea"/>
              </a:rPr>
              <a:t>・最終更新日：</a:t>
            </a:r>
            <a:r>
              <a:rPr lang="en-US" altLang="ja-JP" sz="1200">
                <a:latin typeface="+mn-ea"/>
              </a:rPr>
              <a:t>XXXX/XX/XX</a:t>
            </a:r>
          </a:p>
          <a:p>
            <a:r>
              <a:rPr lang="ja-JP" altLang="en-US" sz="1200">
                <a:latin typeface="+mn-ea"/>
              </a:rPr>
              <a:t>・データ取得方法：</a:t>
            </a:r>
            <a:r>
              <a:rPr lang="en-US" altLang="ja-JP" sz="1200">
                <a:latin typeface="+mn-ea"/>
              </a:rPr>
              <a:t>XXXX</a:t>
            </a:r>
          </a:p>
          <a:p>
            <a:r>
              <a:rPr lang="ja-JP" altLang="en-US" sz="1200">
                <a:latin typeface="+mn-ea"/>
              </a:rPr>
              <a:t>・参照データ：</a:t>
            </a:r>
            <a:r>
              <a:rPr lang="en-US" altLang="ja-JP" sz="1200">
                <a:latin typeface="+mn-ea"/>
              </a:rPr>
              <a:t>XXX</a:t>
            </a:r>
            <a:r>
              <a:rPr lang="ja-JP" altLang="en-US" sz="1200">
                <a:latin typeface="+mn-ea"/>
              </a:rPr>
              <a:t>、</a:t>
            </a:r>
            <a:r>
              <a:rPr lang="en-US" altLang="ja-JP" sz="1200">
                <a:latin typeface="+mn-ea"/>
              </a:rPr>
              <a:t>XXX</a:t>
            </a:r>
          </a:p>
          <a:p>
            <a:r>
              <a:rPr lang="ja-JP" altLang="en-US" sz="1200">
                <a:latin typeface="+mn-ea"/>
              </a:rPr>
              <a:t>・・・・</a:t>
            </a:r>
            <a:endParaRPr kumimoji="1" lang="ja-JP" altLang="en-US" sz="1200">
              <a:latin typeface="+mn-ea"/>
            </a:endParaRPr>
          </a:p>
        </p:txBody>
      </p:sp>
      <p:cxnSp>
        <p:nvCxnSpPr>
          <p:cNvPr id="16" name="直線コネクタ 15">
            <a:extLst>
              <a:ext uri="{FF2B5EF4-FFF2-40B4-BE49-F238E27FC236}">
                <a16:creationId xmlns:a16="http://schemas.microsoft.com/office/drawing/2014/main" id="{788DAF00-386E-FA99-AC5B-0657E2B6AB07}"/>
              </a:ext>
            </a:extLst>
          </p:cNvPr>
          <p:cNvCxnSpPr>
            <a:cxnSpLocks/>
            <a:stCxn id="9" idx="3"/>
          </p:cNvCxnSpPr>
          <p:nvPr/>
        </p:nvCxnSpPr>
        <p:spPr>
          <a:xfrm flipH="1">
            <a:off x="1398933" y="3945834"/>
            <a:ext cx="907600" cy="2110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右中かっこ 16">
            <a:extLst>
              <a:ext uri="{FF2B5EF4-FFF2-40B4-BE49-F238E27FC236}">
                <a16:creationId xmlns:a16="http://schemas.microsoft.com/office/drawing/2014/main" id="{B85C45E9-36B6-17E3-D1E4-D62885C3D031}"/>
              </a:ext>
            </a:extLst>
          </p:cNvPr>
          <p:cNvSpPr/>
          <p:nvPr/>
        </p:nvSpPr>
        <p:spPr>
          <a:xfrm rot="5400000">
            <a:off x="5595700" y="2531531"/>
            <a:ext cx="206759" cy="47687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latin typeface="+mn-ea"/>
            </a:endParaRPr>
          </a:p>
        </p:txBody>
      </p:sp>
      <p:sp>
        <p:nvSpPr>
          <p:cNvPr id="18" name="テキスト ボックス 17">
            <a:extLst>
              <a:ext uri="{FF2B5EF4-FFF2-40B4-BE49-F238E27FC236}">
                <a16:creationId xmlns:a16="http://schemas.microsoft.com/office/drawing/2014/main" id="{2D88AB19-3680-89F3-D6F9-BBD739A82248}"/>
              </a:ext>
            </a:extLst>
          </p:cNvPr>
          <p:cNvSpPr txBox="1"/>
          <p:nvPr/>
        </p:nvSpPr>
        <p:spPr>
          <a:xfrm>
            <a:off x="3631555" y="5098569"/>
            <a:ext cx="476878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strike="noStrike" kern="1200" cap="none" spc="0" normalizeH="0" baseline="0" noProof="0">
                <a:ln>
                  <a:noFill/>
                </a:ln>
                <a:solidFill>
                  <a:prstClr val="black"/>
                </a:solidFill>
                <a:effectLst/>
                <a:uLnTx/>
                <a:uFillTx/>
                <a:latin typeface="+mn-ea"/>
                <a:cs typeface="+mn-cs"/>
              </a:rPr>
              <a:t>データの出所が追える（トレーサブル）</a:t>
            </a:r>
          </a:p>
        </p:txBody>
      </p:sp>
      <p:sp>
        <p:nvSpPr>
          <p:cNvPr id="19" name="テキスト ボックス 18">
            <a:extLst>
              <a:ext uri="{FF2B5EF4-FFF2-40B4-BE49-F238E27FC236}">
                <a16:creationId xmlns:a16="http://schemas.microsoft.com/office/drawing/2014/main" id="{A1F61A2D-80B5-D35E-53D0-251B2B3A0A67}"/>
              </a:ext>
            </a:extLst>
          </p:cNvPr>
          <p:cNvSpPr txBox="1"/>
          <p:nvPr/>
        </p:nvSpPr>
        <p:spPr>
          <a:xfrm>
            <a:off x="7371524" y="3461225"/>
            <a:ext cx="8988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strike="noStrike" kern="1200" cap="none" spc="0" normalizeH="0" baseline="0" noProof="0">
                <a:ln>
                  <a:noFill/>
                </a:ln>
                <a:solidFill>
                  <a:prstClr val="black"/>
                </a:solidFill>
                <a:effectLst/>
                <a:uLnTx/>
                <a:uFillTx/>
                <a:latin typeface="+mn-ea"/>
                <a:cs typeface="+mn-cs"/>
              </a:rPr>
              <a:t>・・・</a:t>
            </a:r>
          </a:p>
        </p:txBody>
      </p:sp>
      <p:sp>
        <p:nvSpPr>
          <p:cNvPr id="20" name="テキスト ボックス 19">
            <a:extLst>
              <a:ext uri="{FF2B5EF4-FFF2-40B4-BE49-F238E27FC236}">
                <a16:creationId xmlns:a16="http://schemas.microsoft.com/office/drawing/2014/main" id="{5C6DEC81-90EE-FD31-C04D-715E64C92D14}"/>
              </a:ext>
            </a:extLst>
          </p:cNvPr>
          <p:cNvSpPr txBox="1"/>
          <p:nvPr/>
        </p:nvSpPr>
        <p:spPr>
          <a:xfrm>
            <a:off x="7371524" y="4194601"/>
            <a:ext cx="89888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strike="noStrike" kern="1200" cap="none" spc="0" normalizeH="0" baseline="0" noProof="0">
                <a:ln>
                  <a:noFill/>
                </a:ln>
                <a:solidFill>
                  <a:prstClr val="black"/>
                </a:solidFill>
                <a:effectLst/>
                <a:uLnTx/>
                <a:uFillTx/>
                <a:latin typeface="+mn-ea"/>
                <a:cs typeface="+mn-cs"/>
              </a:rPr>
              <a:t>・・・</a:t>
            </a:r>
          </a:p>
        </p:txBody>
      </p:sp>
      <p:sp>
        <p:nvSpPr>
          <p:cNvPr id="21" name="円柱 20">
            <a:extLst>
              <a:ext uri="{FF2B5EF4-FFF2-40B4-BE49-F238E27FC236}">
                <a16:creationId xmlns:a16="http://schemas.microsoft.com/office/drawing/2014/main" id="{33CB7EEE-8339-17C4-AAF4-A1F71F2921EF}"/>
              </a:ext>
            </a:extLst>
          </p:cNvPr>
          <p:cNvSpPr/>
          <p:nvPr/>
        </p:nvSpPr>
        <p:spPr>
          <a:xfrm>
            <a:off x="4413838" y="3342087"/>
            <a:ext cx="1085480" cy="584775"/>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〇〇データ</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の</a:t>
            </a:r>
            <a:endParaRPr kumimoji="1" lang="en-US" altLang="ja-JP" sz="1000" b="1"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prstClr val="black"/>
                </a:solidFill>
                <a:effectLst/>
                <a:uLnTx/>
                <a:uFillTx/>
                <a:latin typeface="+mn-ea"/>
                <a:cs typeface="+mn-cs"/>
              </a:rPr>
              <a:t>出所データ</a:t>
            </a:r>
            <a:r>
              <a:rPr kumimoji="1" lang="en-US" altLang="ja-JP" sz="1000" b="1" i="0" u="none" strike="noStrike" kern="1200" cap="none" spc="0" normalizeH="0" baseline="0" noProof="0">
                <a:ln>
                  <a:noFill/>
                </a:ln>
                <a:solidFill>
                  <a:prstClr val="black"/>
                </a:solidFill>
                <a:effectLst/>
                <a:uLnTx/>
                <a:uFillTx/>
                <a:latin typeface="+mn-ea"/>
                <a:cs typeface="+mn-cs"/>
              </a:rPr>
              <a:t>(1)</a:t>
            </a:r>
            <a:endParaRPr kumimoji="1" lang="ja-JP" altLang="en-US" sz="1000" b="1" i="0" u="none" strike="noStrike" kern="1200" cap="none" spc="0" normalizeH="0" baseline="0" noProof="0">
              <a:ln>
                <a:noFill/>
              </a:ln>
              <a:solidFill>
                <a:prstClr val="black"/>
              </a:solidFill>
              <a:effectLst/>
              <a:uLnTx/>
              <a:uFillTx/>
              <a:latin typeface="+mn-ea"/>
              <a:cs typeface="+mn-cs"/>
            </a:endParaRPr>
          </a:p>
        </p:txBody>
      </p:sp>
      <p:cxnSp>
        <p:nvCxnSpPr>
          <p:cNvPr id="22" name="直線矢印コネクタ 21">
            <a:extLst>
              <a:ext uri="{FF2B5EF4-FFF2-40B4-BE49-F238E27FC236}">
                <a16:creationId xmlns:a16="http://schemas.microsoft.com/office/drawing/2014/main" id="{B1C5E5F7-69B9-4A3E-3729-F12424D3A153}"/>
              </a:ext>
            </a:extLst>
          </p:cNvPr>
          <p:cNvCxnSpPr>
            <a:cxnSpLocks/>
            <a:stCxn id="13" idx="2"/>
            <a:endCxn id="21" idx="4"/>
          </p:cNvCxnSpPr>
          <p:nvPr/>
        </p:nvCxnSpPr>
        <p:spPr>
          <a:xfrm flipH="1">
            <a:off x="5499318" y="3634039"/>
            <a:ext cx="751280" cy="4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直線矢印コネクタ 22">
            <a:extLst>
              <a:ext uri="{FF2B5EF4-FFF2-40B4-BE49-F238E27FC236}">
                <a16:creationId xmlns:a16="http://schemas.microsoft.com/office/drawing/2014/main" id="{7110E8CE-F4FD-E73B-414E-C347505AFB8D}"/>
              </a:ext>
            </a:extLst>
          </p:cNvPr>
          <p:cNvCxnSpPr>
            <a:cxnSpLocks/>
            <a:stCxn id="14" idx="2"/>
            <a:endCxn id="21" idx="4"/>
          </p:cNvCxnSpPr>
          <p:nvPr/>
        </p:nvCxnSpPr>
        <p:spPr>
          <a:xfrm flipH="1" flipV="1">
            <a:off x="5499318" y="3634475"/>
            <a:ext cx="743320" cy="7391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テキスト ボックス 23">
            <a:extLst>
              <a:ext uri="{FF2B5EF4-FFF2-40B4-BE49-F238E27FC236}">
                <a16:creationId xmlns:a16="http://schemas.microsoft.com/office/drawing/2014/main" id="{61DFE7B8-46D9-0DCC-4EFE-CA254D84252B}"/>
              </a:ext>
            </a:extLst>
          </p:cNvPr>
          <p:cNvSpPr txBox="1"/>
          <p:nvPr/>
        </p:nvSpPr>
        <p:spPr>
          <a:xfrm>
            <a:off x="315331" y="3586552"/>
            <a:ext cx="1394363"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i="0" strike="noStrike" kern="1200" cap="none" spc="0" normalizeH="0" baseline="0" noProof="0">
                <a:ln>
                  <a:noFill/>
                </a:ln>
                <a:solidFill>
                  <a:prstClr val="black"/>
                </a:solidFill>
                <a:effectLst/>
                <a:uLnTx/>
                <a:uFillTx/>
                <a:latin typeface="+mn-ea"/>
                <a:cs typeface="+mn-cs"/>
              </a:rPr>
              <a:t>品質表示がされている</a:t>
            </a:r>
          </a:p>
        </p:txBody>
      </p:sp>
      <p:pic>
        <p:nvPicPr>
          <p:cNvPr id="25" name="図 24">
            <a:extLst>
              <a:ext uri="{FF2B5EF4-FFF2-40B4-BE49-F238E27FC236}">
                <a16:creationId xmlns:a16="http://schemas.microsoft.com/office/drawing/2014/main" id="{C93F9493-061A-1423-80C5-5F9696596354}"/>
              </a:ext>
            </a:extLst>
          </p:cNvPr>
          <p:cNvPicPr>
            <a:picLocks noChangeAspect="1"/>
          </p:cNvPicPr>
          <p:nvPr/>
        </p:nvPicPr>
        <p:blipFill>
          <a:blip r:embed="rId4"/>
          <a:stretch>
            <a:fillRect/>
          </a:stretch>
        </p:blipFill>
        <p:spPr>
          <a:xfrm>
            <a:off x="8357133" y="3444722"/>
            <a:ext cx="3732373" cy="2725890"/>
          </a:xfrm>
          <a:prstGeom prst="rect">
            <a:avLst/>
          </a:prstGeom>
        </p:spPr>
      </p:pic>
    </p:spTree>
    <p:extLst>
      <p:ext uri="{BB962C8B-B14F-4D97-AF65-F5344CB8AC3E}">
        <p14:creationId xmlns:p14="http://schemas.microsoft.com/office/powerpoint/2010/main" val="3513471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34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 </a:t>
            </a:r>
            <a:r>
              <a:rPr lang="ja-JP" altLang="en-US" sz="3200"/>
              <a:t>データモデル　</a:t>
            </a:r>
            <a:endParaRPr kumimoji="1" lang="en-US" altLang="ja-JP" sz="3200"/>
          </a:p>
        </p:txBody>
      </p:sp>
      <p:sp>
        <p:nvSpPr>
          <p:cNvPr id="4" name="コンテンツ プレースホルダー 1">
            <a:extLst>
              <a:ext uri="{FF2B5EF4-FFF2-40B4-BE49-F238E27FC236}">
                <a16:creationId xmlns:a16="http://schemas.microsoft.com/office/drawing/2014/main" id="{F5397FBB-2C40-D84A-0964-5CB465D49246}"/>
              </a:ext>
            </a:extLst>
          </p:cNvPr>
          <p:cNvSpPr txBox="1">
            <a:spLocks/>
          </p:cNvSpPr>
          <p:nvPr/>
        </p:nvSpPr>
        <p:spPr>
          <a:xfrm>
            <a:off x="119336" y="836712"/>
            <a:ext cx="11420201" cy="17825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データモデルとは、データの項目や形式、構成などを整理し、データ構造として定義したものです。</a:t>
            </a:r>
            <a:endParaRPr lang="en-US" altLang="ja-JP"/>
          </a:p>
          <a:p>
            <a:r>
              <a:rPr lang="en-US" altLang="ja-JP"/>
              <a:t>GIF</a:t>
            </a:r>
            <a:r>
              <a:rPr lang="ja-JP" altLang="en-US"/>
              <a:t>では、以下のモデルおよびパーツを提供しています。</a:t>
            </a:r>
            <a:endParaRPr lang="en-US" altLang="ja-JP"/>
          </a:p>
          <a:p>
            <a:endParaRPr lang="en-US" altLang="ja-JP"/>
          </a:p>
          <a:p>
            <a:endParaRPr lang="en-US" altLang="ja-JP"/>
          </a:p>
        </p:txBody>
      </p:sp>
      <p:graphicFrame>
        <p:nvGraphicFramePr>
          <p:cNvPr id="6" name="表 13">
            <a:extLst>
              <a:ext uri="{FF2B5EF4-FFF2-40B4-BE49-F238E27FC236}">
                <a16:creationId xmlns:a16="http://schemas.microsoft.com/office/drawing/2014/main" id="{B5F474CD-E0D0-F224-B06B-7EC7011756A7}"/>
              </a:ext>
            </a:extLst>
          </p:cNvPr>
          <p:cNvGraphicFramePr>
            <a:graphicFrameLocks noGrp="1"/>
          </p:cNvGraphicFramePr>
          <p:nvPr>
            <p:extLst>
              <p:ext uri="{D42A27DB-BD31-4B8C-83A1-F6EECF244321}">
                <p14:modId xmlns:p14="http://schemas.microsoft.com/office/powerpoint/2010/main" val="2747769157"/>
              </p:ext>
            </p:extLst>
          </p:nvPr>
        </p:nvGraphicFramePr>
        <p:xfrm>
          <a:off x="767408" y="2420888"/>
          <a:ext cx="11072662" cy="2499360"/>
        </p:xfrm>
        <a:graphic>
          <a:graphicData uri="http://schemas.openxmlformats.org/drawingml/2006/table">
            <a:tbl>
              <a:tblPr firstRow="1" bandRow="1">
                <a:tableStyleId>{5C22544A-7EE6-4342-B048-85BDC9FD1C3A}</a:tableStyleId>
              </a:tblPr>
              <a:tblGrid>
                <a:gridCol w="1582566">
                  <a:extLst>
                    <a:ext uri="{9D8B030D-6E8A-4147-A177-3AD203B41FA5}">
                      <a16:colId xmlns:a16="http://schemas.microsoft.com/office/drawing/2014/main" val="1154538770"/>
                    </a:ext>
                  </a:extLst>
                </a:gridCol>
                <a:gridCol w="9490096">
                  <a:extLst>
                    <a:ext uri="{9D8B030D-6E8A-4147-A177-3AD203B41FA5}">
                      <a16:colId xmlns:a16="http://schemas.microsoft.com/office/drawing/2014/main" val="1097934115"/>
                    </a:ext>
                  </a:extLst>
                </a:gridCol>
              </a:tblGrid>
              <a:tr h="205160">
                <a:tc>
                  <a:txBody>
                    <a:bodyPr/>
                    <a:lstStyle/>
                    <a:p>
                      <a:pPr algn="ctr"/>
                      <a:r>
                        <a:rPr kumimoji="1" lang="ja-JP" altLang="en-US" sz="1600"/>
                        <a:t>データモデルデータパーツ</a:t>
                      </a:r>
                    </a:p>
                  </a:txBody>
                  <a:tcPr/>
                </a:tc>
                <a:tc>
                  <a:txBody>
                    <a:bodyPr/>
                    <a:lstStyle/>
                    <a:p>
                      <a:pPr algn="ctr"/>
                      <a:r>
                        <a:rPr kumimoji="1" lang="ja-JP" altLang="en-US" sz="1600"/>
                        <a:t>説明</a:t>
                      </a:r>
                    </a:p>
                  </a:txBody>
                  <a:tcPr/>
                </a:tc>
                <a:extLst>
                  <a:ext uri="{0D108BD9-81ED-4DB2-BD59-A6C34878D82A}">
                    <a16:rowId xmlns:a16="http://schemas.microsoft.com/office/drawing/2014/main" val="968965904"/>
                  </a:ext>
                </a:extLst>
              </a:tr>
              <a:tr h="230229">
                <a:tc>
                  <a:txBody>
                    <a:bodyPr/>
                    <a:lstStyle/>
                    <a:p>
                      <a:pPr algn="ctr"/>
                      <a:r>
                        <a:rPr kumimoji="1" lang="ja-JP" altLang="en-US" sz="1800"/>
                        <a:t>コア</a:t>
                      </a:r>
                      <a:endParaRPr kumimoji="1" lang="en-US" altLang="ja-JP" sz="1800"/>
                    </a:p>
                    <a:p>
                      <a:pPr algn="ctr"/>
                      <a:r>
                        <a:rPr kumimoji="1" lang="ja-JP" altLang="en-US" sz="1800"/>
                        <a:t>データパーツ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日付やアドレスなど、多くのデータモデルに登場し共通的に活用されるデータ項目について、</a:t>
                      </a:r>
                      <a:r>
                        <a:rPr kumimoji="1" lang="ja-JP" altLang="en-US" sz="1800">
                          <a:solidFill>
                            <a:schemeClr val="tx1"/>
                          </a:solidFill>
                        </a:rPr>
                        <a:t>値の形式（書式）</a:t>
                      </a:r>
                      <a:r>
                        <a:rPr kumimoji="1" lang="ja-JP" altLang="en-US" sz="1800"/>
                        <a:t>を定義したもの。コア語彙の用語を用いて定義されている。</a:t>
                      </a:r>
                      <a:endParaRPr kumimoji="1" lang="en-US" altLang="ja-JP" sz="1800"/>
                    </a:p>
                  </a:txBody>
                  <a:tcPr/>
                </a:tc>
                <a:extLst>
                  <a:ext uri="{0D108BD9-81ED-4DB2-BD59-A6C34878D82A}">
                    <a16:rowId xmlns:a16="http://schemas.microsoft.com/office/drawing/2014/main" val="2805689373"/>
                  </a:ext>
                </a:extLst>
              </a:tr>
              <a:tr h="230229">
                <a:tc>
                  <a:txBody>
                    <a:bodyPr/>
                    <a:lstStyle/>
                    <a:p>
                      <a:pPr algn="ctr"/>
                      <a:r>
                        <a:rPr kumimoji="1" lang="ja-JP" altLang="en-US" sz="1800"/>
                        <a:t>コア</a:t>
                      </a:r>
                      <a:endParaRPr kumimoji="1" lang="en-US" altLang="ja-JP" sz="1800"/>
                    </a:p>
                    <a:p>
                      <a:pPr algn="ctr"/>
                      <a:r>
                        <a:rPr kumimoji="1" lang="ja-JP" altLang="en-US" sz="1800"/>
                        <a:t>データモデル</a:t>
                      </a:r>
                    </a:p>
                  </a:txBody>
                  <a:tcPr/>
                </a:tc>
                <a:tc>
                  <a:txBody>
                    <a:bodyPr/>
                    <a:lstStyle/>
                    <a:p>
                      <a:r>
                        <a:rPr kumimoji="1" lang="ja-JP" altLang="en-US" sz="1800"/>
                        <a:t>様々な場面で共通的に参照される個人データセット等をコアデータ（個人、法人、連絡先、住所、施設など）として選定し、それらの基本的なデータ構造を定義したデータモデル。</a:t>
                      </a:r>
                    </a:p>
                  </a:txBody>
                  <a:tcPr/>
                </a:tc>
                <a:extLst>
                  <a:ext uri="{0D108BD9-81ED-4DB2-BD59-A6C34878D82A}">
                    <a16:rowId xmlns:a16="http://schemas.microsoft.com/office/drawing/2014/main" val="2412108207"/>
                  </a:ext>
                </a:extLst>
              </a:tr>
              <a:tr h="230229">
                <a:tc>
                  <a:txBody>
                    <a:bodyPr/>
                    <a:lstStyle/>
                    <a:p>
                      <a:pPr algn="ctr"/>
                      <a:r>
                        <a:rPr kumimoji="1" lang="ja-JP" altLang="en-US" sz="1800"/>
                        <a:t>実装</a:t>
                      </a:r>
                      <a:endParaRPr kumimoji="1" lang="en-US" altLang="ja-JP" sz="1800"/>
                    </a:p>
                    <a:p>
                      <a:pPr algn="ctr"/>
                      <a:r>
                        <a:rPr kumimoji="1" lang="ja-JP" altLang="en-US" sz="1800"/>
                        <a:t>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行政やスマートシティなど分野ごとに特化したデータセットに関するデータモデル。コアデータモデルの組み合わせやカスタマイズによって定義することが可能。</a:t>
                      </a:r>
                    </a:p>
                  </a:txBody>
                  <a:tcPr/>
                </a:tc>
                <a:extLst>
                  <a:ext uri="{0D108BD9-81ED-4DB2-BD59-A6C34878D82A}">
                    <a16:rowId xmlns:a16="http://schemas.microsoft.com/office/drawing/2014/main" val="530137399"/>
                  </a:ext>
                </a:extLst>
              </a:tr>
            </a:tbl>
          </a:graphicData>
        </a:graphic>
      </p:graphicFrame>
      <p:sp>
        <p:nvSpPr>
          <p:cNvPr id="8" name="コンテンツ プレースホルダー 1">
            <a:extLst>
              <a:ext uri="{FF2B5EF4-FFF2-40B4-BE49-F238E27FC236}">
                <a16:creationId xmlns:a16="http://schemas.microsoft.com/office/drawing/2014/main" id="{0F76E010-B800-B26F-571A-5839550E2A23}"/>
              </a:ext>
            </a:extLst>
          </p:cNvPr>
          <p:cNvSpPr txBox="1">
            <a:spLocks/>
          </p:cNvSpPr>
          <p:nvPr/>
        </p:nvSpPr>
        <p:spPr>
          <a:xfrm>
            <a:off x="119336" y="5301208"/>
            <a:ext cx="11809312" cy="9478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latin typeface="+mn-ea"/>
              </a:rPr>
              <a:t>共通化されたモデルやパーツを基に実装データモデルを構成することで、相互運用性を損なわず、現場で使用できるモデルとなっています。</a:t>
            </a:r>
            <a:endParaRPr lang="en-US" altLang="ja-JP">
              <a:latin typeface="+mn-ea"/>
            </a:endParaRPr>
          </a:p>
          <a:p>
            <a:endParaRPr lang="en-US" altLang="ja-JP" sz="2600"/>
          </a:p>
          <a:p>
            <a:endParaRPr lang="en-US" altLang="ja-JP" sz="2600"/>
          </a:p>
          <a:p>
            <a:endParaRPr lang="en-US" altLang="ja-JP" sz="2600"/>
          </a:p>
        </p:txBody>
      </p:sp>
    </p:spTree>
    <p:extLst>
      <p:ext uri="{BB962C8B-B14F-4D97-AF65-F5344CB8AC3E}">
        <p14:creationId xmlns:p14="http://schemas.microsoft.com/office/powerpoint/2010/main" val="3247226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35</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5.5.1 </a:t>
            </a:r>
            <a:r>
              <a:rPr lang="ja-JP" altLang="en-US" sz="3200"/>
              <a:t>データ連携にはモデルが重要　</a:t>
            </a:r>
            <a:endParaRPr kumimoji="1" lang="en-US" altLang="ja-JP" sz="3200"/>
          </a:p>
        </p:txBody>
      </p:sp>
      <p:sp>
        <p:nvSpPr>
          <p:cNvPr id="6" name="テキスト ボックス 5">
            <a:extLst>
              <a:ext uri="{FF2B5EF4-FFF2-40B4-BE49-F238E27FC236}">
                <a16:creationId xmlns:a16="http://schemas.microsoft.com/office/drawing/2014/main" id="{D9BBEDD9-2B15-F6F6-C73F-F5D10EDD47DE}"/>
              </a:ext>
            </a:extLst>
          </p:cNvPr>
          <p:cNvSpPr txBox="1"/>
          <p:nvPr/>
        </p:nvSpPr>
        <p:spPr>
          <a:xfrm>
            <a:off x="278486" y="2253159"/>
            <a:ext cx="2648482"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に準拠したサービス①＞</a:t>
            </a:r>
            <a:endParaRPr kumimoji="1" lang="ja-JP" altLang="en-US" sz="1400" b="1">
              <a:latin typeface="+mn-ea"/>
            </a:endParaRPr>
          </a:p>
        </p:txBody>
      </p:sp>
      <p:grpSp>
        <p:nvGrpSpPr>
          <p:cNvPr id="7" name="グループ化 6">
            <a:extLst>
              <a:ext uri="{FF2B5EF4-FFF2-40B4-BE49-F238E27FC236}">
                <a16:creationId xmlns:a16="http://schemas.microsoft.com/office/drawing/2014/main" id="{EB227F4C-F463-0A89-8EA1-2E4F75FAD79C}"/>
              </a:ext>
            </a:extLst>
          </p:cNvPr>
          <p:cNvGrpSpPr/>
          <p:nvPr/>
        </p:nvGrpSpPr>
        <p:grpSpPr>
          <a:xfrm>
            <a:off x="4007937" y="1795609"/>
            <a:ext cx="5526065" cy="2292815"/>
            <a:chOff x="4575218" y="1714932"/>
            <a:chExt cx="5526065" cy="2292815"/>
          </a:xfrm>
        </p:grpSpPr>
        <p:grpSp>
          <p:nvGrpSpPr>
            <p:cNvPr id="8" name="グループ化 7">
              <a:extLst>
                <a:ext uri="{FF2B5EF4-FFF2-40B4-BE49-F238E27FC236}">
                  <a16:creationId xmlns:a16="http://schemas.microsoft.com/office/drawing/2014/main" id="{3CDA9492-B472-A5E7-0C1A-DFD9C20ADF77}"/>
                </a:ext>
              </a:extLst>
            </p:cNvPr>
            <p:cNvGrpSpPr/>
            <p:nvPr/>
          </p:nvGrpSpPr>
          <p:grpSpPr>
            <a:xfrm>
              <a:off x="4665622" y="1991937"/>
              <a:ext cx="5435661" cy="2015810"/>
              <a:chOff x="4725067" y="1410124"/>
              <a:chExt cx="5435661" cy="2015810"/>
            </a:xfrm>
          </p:grpSpPr>
          <p:sp>
            <p:nvSpPr>
              <p:cNvPr id="10" name="正方形/長方形 9">
                <a:extLst>
                  <a:ext uri="{FF2B5EF4-FFF2-40B4-BE49-F238E27FC236}">
                    <a16:creationId xmlns:a16="http://schemas.microsoft.com/office/drawing/2014/main" id="{A2B83AA7-FDC3-F282-4DB2-88A2BE77BE5D}"/>
                  </a:ext>
                </a:extLst>
              </p:cNvPr>
              <p:cNvSpPr/>
              <p:nvPr/>
            </p:nvSpPr>
            <p:spPr>
              <a:xfrm>
                <a:off x="4725067" y="1410124"/>
                <a:ext cx="5435661" cy="20158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11" name="グループ化 10">
                <a:extLst>
                  <a:ext uri="{FF2B5EF4-FFF2-40B4-BE49-F238E27FC236}">
                    <a16:creationId xmlns:a16="http://schemas.microsoft.com/office/drawing/2014/main" id="{81F255DD-6085-F648-A806-3F1ACDF1904D}"/>
                  </a:ext>
                </a:extLst>
              </p:cNvPr>
              <p:cNvGrpSpPr/>
              <p:nvPr/>
            </p:nvGrpSpPr>
            <p:grpSpPr>
              <a:xfrm>
                <a:off x="4770460" y="1411483"/>
                <a:ext cx="5227527" cy="1859668"/>
                <a:chOff x="4770460" y="1411483"/>
                <a:chExt cx="5227527" cy="1859668"/>
              </a:xfrm>
            </p:grpSpPr>
            <p:grpSp>
              <p:nvGrpSpPr>
                <p:cNvPr id="12" name="グループ化 11">
                  <a:extLst>
                    <a:ext uri="{FF2B5EF4-FFF2-40B4-BE49-F238E27FC236}">
                      <a16:creationId xmlns:a16="http://schemas.microsoft.com/office/drawing/2014/main" id="{CE26C193-AFA9-A206-19F3-EB63972AE9BD}"/>
                    </a:ext>
                  </a:extLst>
                </p:cNvPr>
                <p:cNvGrpSpPr/>
                <p:nvPr/>
              </p:nvGrpSpPr>
              <p:grpSpPr>
                <a:xfrm>
                  <a:off x="4809875" y="1411483"/>
                  <a:ext cx="2502125" cy="425351"/>
                  <a:chOff x="1001864" y="1682937"/>
                  <a:chExt cx="3436289" cy="584155"/>
                </a:xfrm>
                <a:solidFill>
                  <a:schemeClr val="bg1"/>
                </a:solidFill>
              </p:grpSpPr>
              <p:sp>
                <p:nvSpPr>
                  <p:cNvPr id="33" name="四角形: 角を丸くする 32">
                    <a:extLst>
                      <a:ext uri="{FF2B5EF4-FFF2-40B4-BE49-F238E27FC236}">
                        <a16:creationId xmlns:a16="http://schemas.microsoft.com/office/drawing/2014/main" id="{BF89A435-38E3-E474-F730-C9CB4B0189C4}"/>
                      </a:ext>
                    </a:extLst>
                  </p:cNvPr>
                  <p:cNvSpPr/>
                  <p:nvPr/>
                </p:nvSpPr>
                <p:spPr>
                  <a:xfrm>
                    <a:off x="1054179" y="1967535"/>
                    <a:ext cx="1614115" cy="29955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出路樽</a:t>
                    </a:r>
                    <a:endParaRPr kumimoji="1" lang="ja-JP" altLang="en-US" sz="1200">
                      <a:solidFill>
                        <a:schemeClr val="tx1"/>
                      </a:solidFill>
                      <a:latin typeface="+mn-ea"/>
                    </a:endParaRPr>
                  </a:p>
                </p:txBody>
              </p:sp>
              <p:sp>
                <p:nvSpPr>
                  <p:cNvPr id="34" name="四角形: 角を丸くする 33">
                    <a:extLst>
                      <a:ext uri="{FF2B5EF4-FFF2-40B4-BE49-F238E27FC236}">
                        <a16:creationId xmlns:a16="http://schemas.microsoft.com/office/drawing/2014/main" id="{1F8876C0-4692-0851-DFF9-C5BB9B92F1D9}"/>
                      </a:ext>
                    </a:extLst>
                  </p:cNvPr>
                  <p:cNvSpPr/>
                  <p:nvPr/>
                </p:nvSpPr>
                <p:spPr>
                  <a:xfrm>
                    <a:off x="2824038" y="1967536"/>
                    <a:ext cx="1614115" cy="297967"/>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太郎</a:t>
                    </a:r>
                  </a:p>
                </p:txBody>
              </p:sp>
              <p:sp>
                <p:nvSpPr>
                  <p:cNvPr id="35" name="テキスト ボックス 34">
                    <a:extLst>
                      <a:ext uri="{FF2B5EF4-FFF2-40B4-BE49-F238E27FC236}">
                        <a16:creationId xmlns:a16="http://schemas.microsoft.com/office/drawing/2014/main" id="{585A97DC-D46B-1D43-741C-0253E9CE0F26}"/>
                      </a:ext>
                    </a:extLst>
                  </p:cNvPr>
                  <p:cNvSpPr txBox="1"/>
                  <p:nvPr/>
                </p:nvSpPr>
                <p:spPr>
                  <a:xfrm>
                    <a:off x="1001864" y="1698196"/>
                    <a:ext cx="447341" cy="359282"/>
                  </a:xfrm>
                  <a:prstGeom prst="rect">
                    <a:avLst/>
                  </a:prstGeom>
                  <a:noFill/>
                </p:spPr>
                <p:txBody>
                  <a:bodyPr wrap="none" rtlCol="0">
                    <a:spAutoFit/>
                  </a:bodyPr>
                  <a:lstStyle/>
                  <a:p>
                    <a:r>
                      <a:rPr lang="ja-JP" altLang="en-US" sz="1050">
                        <a:latin typeface="+mn-ea"/>
                      </a:rPr>
                      <a:t>姓</a:t>
                    </a:r>
                    <a:endParaRPr kumimoji="1" lang="ja-JP" altLang="en-US" sz="1050">
                      <a:latin typeface="+mn-ea"/>
                    </a:endParaRPr>
                  </a:p>
                </p:txBody>
              </p:sp>
              <p:sp>
                <p:nvSpPr>
                  <p:cNvPr id="36" name="テキスト ボックス 35">
                    <a:extLst>
                      <a:ext uri="{FF2B5EF4-FFF2-40B4-BE49-F238E27FC236}">
                        <a16:creationId xmlns:a16="http://schemas.microsoft.com/office/drawing/2014/main" id="{A7F2199C-23E4-0DEA-749F-04B43F14202D}"/>
                      </a:ext>
                    </a:extLst>
                  </p:cNvPr>
                  <p:cNvSpPr txBox="1"/>
                  <p:nvPr/>
                </p:nvSpPr>
                <p:spPr>
                  <a:xfrm>
                    <a:off x="2824039" y="1682937"/>
                    <a:ext cx="415498" cy="359282"/>
                  </a:xfrm>
                  <a:prstGeom prst="rect">
                    <a:avLst/>
                  </a:prstGeom>
                  <a:noFill/>
                </p:spPr>
                <p:txBody>
                  <a:bodyPr wrap="square" rtlCol="0">
                    <a:spAutoFit/>
                  </a:bodyPr>
                  <a:lstStyle/>
                  <a:p>
                    <a:r>
                      <a:rPr kumimoji="1" lang="ja-JP" altLang="en-US" sz="1050">
                        <a:latin typeface="+mn-ea"/>
                      </a:rPr>
                      <a:t>名</a:t>
                    </a:r>
                  </a:p>
                </p:txBody>
              </p:sp>
            </p:grpSp>
            <p:grpSp>
              <p:nvGrpSpPr>
                <p:cNvPr id="13" name="グループ化 12">
                  <a:extLst>
                    <a:ext uri="{FF2B5EF4-FFF2-40B4-BE49-F238E27FC236}">
                      <a16:creationId xmlns:a16="http://schemas.microsoft.com/office/drawing/2014/main" id="{0E1AEE3B-0A3F-CB03-805E-576D6BD2126B}"/>
                    </a:ext>
                  </a:extLst>
                </p:cNvPr>
                <p:cNvGrpSpPr/>
                <p:nvPr/>
              </p:nvGrpSpPr>
              <p:grpSpPr>
                <a:xfrm>
                  <a:off x="7495862" y="1416928"/>
                  <a:ext cx="2502125" cy="412570"/>
                  <a:chOff x="4690058" y="1036569"/>
                  <a:chExt cx="3436288" cy="566601"/>
                </a:xfrm>
                <a:solidFill>
                  <a:schemeClr val="bg1"/>
                </a:solidFill>
              </p:grpSpPr>
              <p:sp>
                <p:nvSpPr>
                  <p:cNvPr id="29" name="四角形: 角を丸くする 28">
                    <a:extLst>
                      <a:ext uri="{FF2B5EF4-FFF2-40B4-BE49-F238E27FC236}">
                        <a16:creationId xmlns:a16="http://schemas.microsoft.com/office/drawing/2014/main" id="{E1B70EC4-15B5-CE06-A8BE-B9574B4D7567}"/>
                      </a:ext>
                    </a:extLst>
                  </p:cNvPr>
                  <p:cNvSpPr/>
                  <p:nvPr/>
                </p:nvSpPr>
                <p:spPr>
                  <a:xfrm>
                    <a:off x="4742373" y="1321166"/>
                    <a:ext cx="1614115" cy="2820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a:t>
                    </a:r>
                    <a:endParaRPr kumimoji="1" lang="ja-JP" altLang="en-US" sz="1200">
                      <a:solidFill>
                        <a:schemeClr val="tx1"/>
                      </a:solidFill>
                      <a:latin typeface="+mn-ea"/>
                    </a:endParaRPr>
                  </a:p>
                </p:txBody>
              </p:sp>
              <p:sp>
                <p:nvSpPr>
                  <p:cNvPr id="30" name="四角形: 角を丸くする 29">
                    <a:extLst>
                      <a:ext uri="{FF2B5EF4-FFF2-40B4-BE49-F238E27FC236}">
                        <a16:creationId xmlns:a16="http://schemas.microsoft.com/office/drawing/2014/main" id="{2BA64714-3FAF-24CF-C694-87D499AA14A5}"/>
                      </a:ext>
                    </a:extLst>
                  </p:cNvPr>
                  <p:cNvSpPr/>
                  <p:nvPr/>
                </p:nvSpPr>
                <p:spPr>
                  <a:xfrm>
                    <a:off x="6512231" y="1321164"/>
                    <a:ext cx="1614115" cy="28200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タロウ</a:t>
                    </a:r>
                  </a:p>
                </p:txBody>
              </p:sp>
              <p:sp>
                <p:nvSpPr>
                  <p:cNvPr id="31" name="テキスト ボックス 30">
                    <a:extLst>
                      <a:ext uri="{FF2B5EF4-FFF2-40B4-BE49-F238E27FC236}">
                        <a16:creationId xmlns:a16="http://schemas.microsoft.com/office/drawing/2014/main" id="{5034F934-AC3C-CFFA-3951-54DCC0697A99}"/>
                      </a:ext>
                    </a:extLst>
                  </p:cNvPr>
                  <p:cNvSpPr txBox="1"/>
                  <p:nvPr/>
                </p:nvSpPr>
                <p:spPr>
                  <a:xfrm>
                    <a:off x="4690058" y="1043878"/>
                    <a:ext cx="1178232" cy="348714"/>
                  </a:xfrm>
                  <a:prstGeom prst="rect">
                    <a:avLst/>
                  </a:prstGeom>
                  <a:noFill/>
                </p:spPr>
                <p:txBody>
                  <a:bodyPr wrap="none" rtlCol="0">
                    <a:spAutoFit/>
                  </a:bodyPr>
                  <a:lstStyle/>
                  <a:p>
                    <a:r>
                      <a:rPr kumimoji="1" lang="ja-JP" altLang="en-US" sz="1050">
                        <a:latin typeface="+mn-ea"/>
                      </a:rPr>
                      <a:t>姓（カナ）</a:t>
                    </a:r>
                  </a:p>
                </p:txBody>
              </p:sp>
              <p:sp>
                <p:nvSpPr>
                  <p:cNvPr id="32" name="テキスト ボックス 31">
                    <a:extLst>
                      <a:ext uri="{FF2B5EF4-FFF2-40B4-BE49-F238E27FC236}">
                        <a16:creationId xmlns:a16="http://schemas.microsoft.com/office/drawing/2014/main" id="{89189C22-3E0D-7CC6-7E1A-192755569ECA}"/>
                      </a:ext>
                    </a:extLst>
                  </p:cNvPr>
                  <p:cNvSpPr txBox="1"/>
                  <p:nvPr/>
                </p:nvSpPr>
                <p:spPr>
                  <a:xfrm>
                    <a:off x="6512231" y="1036569"/>
                    <a:ext cx="1197267" cy="348714"/>
                  </a:xfrm>
                  <a:prstGeom prst="rect">
                    <a:avLst/>
                  </a:prstGeom>
                  <a:noFill/>
                </p:spPr>
                <p:txBody>
                  <a:bodyPr wrap="square" rtlCol="0">
                    <a:spAutoFit/>
                  </a:bodyPr>
                  <a:lstStyle/>
                  <a:p>
                    <a:r>
                      <a:rPr lang="ja-JP" altLang="en-US" sz="1050">
                        <a:latin typeface="+mn-ea"/>
                      </a:rPr>
                      <a:t>名（カナ）</a:t>
                    </a:r>
                    <a:endParaRPr kumimoji="1" lang="ja-JP" altLang="en-US" sz="1050">
                      <a:latin typeface="+mn-ea"/>
                    </a:endParaRPr>
                  </a:p>
                </p:txBody>
              </p:sp>
            </p:grpSp>
            <p:grpSp>
              <p:nvGrpSpPr>
                <p:cNvPr id="14" name="グループ化 13">
                  <a:extLst>
                    <a:ext uri="{FF2B5EF4-FFF2-40B4-BE49-F238E27FC236}">
                      <a16:creationId xmlns:a16="http://schemas.microsoft.com/office/drawing/2014/main" id="{BD21CC9D-DAA1-ADCA-765D-DDAB4AF543C7}"/>
                    </a:ext>
                  </a:extLst>
                </p:cNvPr>
                <p:cNvGrpSpPr/>
                <p:nvPr/>
              </p:nvGrpSpPr>
              <p:grpSpPr>
                <a:xfrm>
                  <a:off x="4770460" y="1894517"/>
                  <a:ext cx="5196696" cy="445280"/>
                  <a:chOff x="5710494" y="4585976"/>
                  <a:chExt cx="5196696" cy="445280"/>
                </a:xfrm>
              </p:grpSpPr>
              <p:sp>
                <p:nvSpPr>
                  <p:cNvPr id="21" name="四角形: 角を丸くする 20">
                    <a:extLst>
                      <a:ext uri="{FF2B5EF4-FFF2-40B4-BE49-F238E27FC236}">
                        <a16:creationId xmlns:a16="http://schemas.microsoft.com/office/drawing/2014/main" id="{54AF1415-6C79-F832-7D78-F31CA54BD1D9}"/>
                      </a:ext>
                    </a:extLst>
                  </p:cNvPr>
                  <p:cNvSpPr/>
                  <p:nvPr/>
                </p:nvSpPr>
                <p:spPr>
                  <a:xfrm>
                    <a:off x="5788002" y="4828648"/>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a:t>
                    </a:r>
                  </a:p>
                </p:txBody>
              </p:sp>
              <p:sp>
                <p:nvSpPr>
                  <p:cNvPr id="22" name="四角形: 角を丸くする 21">
                    <a:extLst>
                      <a:ext uri="{FF2B5EF4-FFF2-40B4-BE49-F238E27FC236}">
                        <a16:creationId xmlns:a16="http://schemas.microsoft.com/office/drawing/2014/main" id="{D8BD0307-891E-43CC-17D0-E444FE2F7278}"/>
                      </a:ext>
                    </a:extLst>
                  </p:cNvPr>
                  <p:cNvSpPr/>
                  <p:nvPr/>
                </p:nvSpPr>
                <p:spPr>
                  <a:xfrm>
                    <a:off x="7076720" y="4828648"/>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千代田区</a:t>
                    </a:r>
                  </a:p>
                </p:txBody>
              </p:sp>
              <p:sp>
                <p:nvSpPr>
                  <p:cNvPr id="23" name="テキスト ボックス 22">
                    <a:extLst>
                      <a:ext uri="{FF2B5EF4-FFF2-40B4-BE49-F238E27FC236}">
                        <a16:creationId xmlns:a16="http://schemas.microsoft.com/office/drawing/2014/main" id="{F9E61590-C741-9A87-DD05-D0149927BC05}"/>
                      </a:ext>
                    </a:extLst>
                  </p:cNvPr>
                  <p:cNvSpPr txBox="1"/>
                  <p:nvPr/>
                </p:nvSpPr>
                <p:spPr>
                  <a:xfrm>
                    <a:off x="5710494" y="4626740"/>
                    <a:ext cx="748923" cy="261610"/>
                  </a:xfrm>
                  <a:prstGeom prst="rect">
                    <a:avLst/>
                  </a:prstGeom>
                  <a:noFill/>
                </p:spPr>
                <p:txBody>
                  <a:bodyPr wrap="none" rtlCol="0">
                    <a:spAutoFit/>
                  </a:bodyPr>
                  <a:lstStyle/>
                  <a:p>
                    <a:r>
                      <a:rPr kumimoji="1" lang="ja-JP" altLang="en-US" sz="1050">
                        <a:latin typeface="+mn-ea"/>
                      </a:rPr>
                      <a:t>都道府県</a:t>
                    </a:r>
                  </a:p>
                </p:txBody>
              </p:sp>
              <p:sp>
                <p:nvSpPr>
                  <p:cNvPr id="24" name="テキスト ボックス 23">
                    <a:extLst>
                      <a:ext uri="{FF2B5EF4-FFF2-40B4-BE49-F238E27FC236}">
                        <a16:creationId xmlns:a16="http://schemas.microsoft.com/office/drawing/2014/main" id="{68B6FF3E-C2A5-DCFE-24FB-21035FA649D2}"/>
                      </a:ext>
                    </a:extLst>
                  </p:cNvPr>
                  <p:cNvSpPr txBox="1"/>
                  <p:nvPr/>
                </p:nvSpPr>
                <p:spPr>
                  <a:xfrm>
                    <a:off x="7005773" y="4617722"/>
                    <a:ext cx="1175313" cy="261610"/>
                  </a:xfrm>
                  <a:prstGeom prst="rect">
                    <a:avLst/>
                  </a:prstGeom>
                  <a:noFill/>
                </p:spPr>
                <p:txBody>
                  <a:bodyPr wrap="square" rtlCol="0">
                    <a:spAutoFit/>
                  </a:bodyPr>
                  <a:lstStyle/>
                  <a:p>
                    <a:r>
                      <a:rPr kumimoji="1" lang="ja-JP" altLang="en-US" sz="1050">
                        <a:latin typeface="+mn-ea"/>
                      </a:rPr>
                      <a:t>市区町村</a:t>
                    </a:r>
                    <a:r>
                      <a:rPr lang="ja-JP" altLang="en-US" sz="1050">
                        <a:latin typeface="+mn-ea"/>
                      </a:rPr>
                      <a:t>（群）</a:t>
                    </a:r>
                    <a:endParaRPr kumimoji="1" lang="en-US" altLang="ja-JP" sz="1050">
                      <a:latin typeface="+mn-ea"/>
                    </a:endParaRPr>
                  </a:p>
                </p:txBody>
              </p:sp>
              <p:sp>
                <p:nvSpPr>
                  <p:cNvPr id="25" name="四角形: 角を丸くする 24">
                    <a:extLst>
                      <a:ext uri="{FF2B5EF4-FFF2-40B4-BE49-F238E27FC236}">
                        <a16:creationId xmlns:a16="http://schemas.microsoft.com/office/drawing/2014/main" id="{D1D57B75-551F-E07B-33C2-5247A9A28B85}"/>
                      </a:ext>
                    </a:extLst>
                  </p:cNvPr>
                  <p:cNvSpPr/>
                  <p:nvPr/>
                </p:nvSpPr>
                <p:spPr>
                  <a:xfrm>
                    <a:off x="8443158" y="4811041"/>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紀尾井町</a:t>
                    </a:r>
                  </a:p>
                </p:txBody>
              </p:sp>
              <p:sp>
                <p:nvSpPr>
                  <p:cNvPr id="26" name="四角形: 角を丸くする 25">
                    <a:extLst>
                      <a:ext uri="{FF2B5EF4-FFF2-40B4-BE49-F238E27FC236}">
                        <a16:creationId xmlns:a16="http://schemas.microsoft.com/office/drawing/2014/main" id="{2F67BB98-D0B6-4622-AB91-7ED2FC514986}"/>
                      </a:ext>
                    </a:extLst>
                  </p:cNvPr>
                  <p:cNvSpPr/>
                  <p:nvPr/>
                </p:nvSpPr>
                <p:spPr>
                  <a:xfrm>
                    <a:off x="9731876" y="4811041"/>
                    <a:ext cx="1175314" cy="202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１－３</a:t>
                    </a:r>
                  </a:p>
                </p:txBody>
              </p:sp>
              <p:sp>
                <p:nvSpPr>
                  <p:cNvPr id="27" name="テキスト ボックス 26">
                    <a:extLst>
                      <a:ext uri="{FF2B5EF4-FFF2-40B4-BE49-F238E27FC236}">
                        <a16:creationId xmlns:a16="http://schemas.microsoft.com/office/drawing/2014/main" id="{40264571-6C05-44EE-AE42-16E14B9F6340}"/>
                      </a:ext>
                    </a:extLst>
                  </p:cNvPr>
                  <p:cNvSpPr txBox="1"/>
                  <p:nvPr/>
                </p:nvSpPr>
                <p:spPr>
                  <a:xfrm>
                    <a:off x="8405065" y="4585976"/>
                    <a:ext cx="466794" cy="261610"/>
                  </a:xfrm>
                  <a:prstGeom prst="rect">
                    <a:avLst/>
                  </a:prstGeom>
                  <a:noFill/>
                </p:spPr>
                <p:txBody>
                  <a:bodyPr wrap="none" rtlCol="0">
                    <a:spAutoFit/>
                  </a:bodyPr>
                  <a:lstStyle/>
                  <a:p>
                    <a:r>
                      <a:rPr lang="ja-JP" altLang="en-US" sz="1050">
                        <a:latin typeface="+mn-ea"/>
                      </a:rPr>
                      <a:t>町字</a:t>
                    </a:r>
                    <a:endParaRPr kumimoji="1" lang="ja-JP" altLang="en-US" sz="1050">
                      <a:latin typeface="+mn-ea"/>
                    </a:endParaRPr>
                  </a:p>
                </p:txBody>
              </p:sp>
              <p:sp>
                <p:nvSpPr>
                  <p:cNvPr id="28" name="テキスト ボックス 27">
                    <a:extLst>
                      <a:ext uri="{FF2B5EF4-FFF2-40B4-BE49-F238E27FC236}">
                        <a16:creationId xmlns:a16="http://schemas.microsoft.com/office/drawing/2014/main" id="{332CB09B-5D46-D734-931B-68CA0BA19727}"/>
                      </a:ext>
                    </a:extLst>
                  </p:cNvPr>
                  <p:cNvSpPr txBox="1"/>
                  <p:nvPr/>
                </p:nvSpPr>
                <p:spPr>
                  <a:xfrm>
                    <a:off x="9637280" y="4604302"/>
                    <a:ext cx="1175313" cy="261610"/>
                  </a:xfrm>
                  <a:prstGeom prst="rect">
                    <a:avLst/>
                  </a:prstGeom>
                  <a:noFill/>
                </p:spPr>
                <p:txBody>
                  <a:bodyPr wrap="square" rtlCol="0">
                    <a:spAutoFit/>
                  </a:bodyPr>
                  <a:lstStyle/>
                  <a:p>
                    <a:r>
                      <a:rPr lang="ja-JP" altLang="en-US" sz="1050">
                        <a:latin typeface="+mn-ea"/>
                      </a:rPr>
                      <a:t>番地以下</a:t>
                    </a:r>
                    <a:endParaRPr kumimoji="1" lang="en-US" altLang="ja-JP" sz="1050">
                      <a:latin typeface="+mn-ea"/>
                    </a:endParaRPr>
                  </a:p>
                </p:txBody>
              </p:sp>
            </p:grpSp>
            <p:grpSp>
              <p:nvGrpSpPr>
                <p:cNvPr id="15" name="グループ化 14">
                  <a:extLst>
                    <a:ext uri="{FF2B5EF4-FFF2-40B4-BE49-F238E27FC236}">
                      <a16:creationId xmlns:a16="http://schemas.microsoft.com/office/drawing/2014/main" id="{5BD6B7A3-1E06-969C-D9BE-6C85393F3C8E}"/>
                    </a:ext>
                  </a:extLst>
                </p:cNvPr>
                <p:cNvGrpSpPr/>
                <p:nvPr/>
              </p:nvGrpSpPr>
              <p:grpSpPr>
                <a:xfrm>
                  <a:off x="4824637" y="2378300"/>
                  <a:ext cx="2475610" cy="429207"/>
                  <a:chOff x="969822" y="884080"/>
                  <a:chExt cx="3399875" cy="589451"/>
                </a:xfrm>
                <a:solidFill>
                  <a:schemeClr val="bg1"/>
                </a:solidFill>
              </p:grpSpPr>
              <p:sp>
                <p:nvSpPr>
                  <p:cNvPr id="19" name="四角形: 角を丸くする 18">
                    <a:extLst>
                      <a:ext uri="{FF2B5EF4-FFF2-40B4-BE49-F238E27FC236}">
                        <a16:creationId xmlns:a16="http://schemas.microsoft.com/office/drawing/2014/main" id="{F550E2A6-0B76-686C-CA56-BFB6850AEA7E}"/>
                      </a:ext>
                    </a:extLst>
                  </p:cNvPr>
                  <p:cNvSpPr/>
                  <p:nvPr/>
                </p:nvSpPr>
                <p:spPr>
                  <a:xfrm>
                    <a:off x="1022137" y="1183021"/>
                    <a:ext cx="3347560" cy="290510"/>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紀尾井タワー１９階</a:t>
                    </a:r>
                  </a:p>
                </p:txBody>
              </p:sp>
              <p:sp>
                <p:nvSpPr>
                  <p:cNvPr id="20" name="テキスト ボックス 19">
                    <a:extLst>
                      <a:ext uri="{FF2B5EF4-FFF2-40B4-BE49-F238E27FC236}">
                        <a16:creationId xmlns:a16="http://schemas.microsoft.com/office/drawing/2014/main" id="{DAF080D6-9623-46DA-EA07-2D55EAA35281}"/>
                      </a:ext>
                    </a:extLst>
                  </p:cNvPr>
                  <p:cNvSpPr txBox="1"/>
                  <p:nvPr/>
                </p:nvSpPr>
                <p:spPr>
                  <a:xfrm>
                    <a:off x="969822" y="884080"/>
                    <a:ext cx="1733006" cy="348715"/>
                  </a:xfrm>
                  <a:prstGeom prst="rect">
                    <a:avLst/>
                  </a:prstGeom>
                  <a:noFill/>
                </p:spPr>
                <p:txBody>
                  <a:bodyPr wrap="none" rtlCol="0">
                    <a:spAutoFit/>
                  </a:bodyPr>
                  <a:lstStyle/>
                  <a:p>
                    <a:r>
                      <a:rPr kumimoji="1" lang="ja-JP" altLang="en-US" sz="1050">
                        <a:latin typeface="+mn-ea"/>
                      </a:rPr>
                      <a:t>建物名等（方書）</a:t>
                    </a:r>
                  </a:p>
                </p:txBody>
              </p:sp>
            </p:grpSp>
            <p:grpSp>
              <p:nvGrpSpPr>
                <p:cNvPr id="16" name="グループ化 15">
                  <a:extLst>
                    <a:ext uri="{FF2B5EF4-FFF2-40B4-BE49-F238E27FC236}">
                      <a16:creationId xmlns:a16="http://schemas.microsoft.com/office/drawing/2014/main" id="{DE1A1584-0F69-5FEF-7947-5F514D8C0660}"/>
                    </a:ext>
                  </a:extLst>
                </p:cNvPr>
                <p:cNvGrpSpPr/>
                <p:nvPr/>
              </p:nvGrpSpPr>
              <p:grpSpPr>
                <a:xfrm>
                  <a:off x="4780286" y="2839419"/>
                  <a:ext cx="2527094" cy="431732"/>
                  <a:chOff x="4707312" y="3052388"/>
                  <a:chExt cx="2527094" cy="431732"/>
                </a:xfrm>
              </p:grpSpPr>
              <p:sp>
                <p:nvSpPr>
                  <p:cNvPr id="17" name="四角形: 角を丸くする 16">
                    <a:extLst>
                      <a:ext uri="{FF2B5EF4-FFF2-40B4-BE49-F238E27FC236}">
                        <a16:creationId xmlns:a16="http://schemas.microsoft.com/office/drawing/2014/main" id="{20F27A0E-DA99-6F8E-E9A8-E606B84095A0}"/>
                      </a:ext>
                    </a:extLst>
                  </p:cNvPr>
                  <p:cNvSpPr/>
                  <p:nvPr/>
                </p:nvSpPr>
                <p:spPr>
                  <a:xfrm>
                    <a:off x="4795143" y="3257625"/>
                    <a:ext cx="2439263" cy="22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b="0" i="0">
                        <a:solidFill>
                          <a:srgbClr val="000000"/>
                        </a:solidFill>
                        <a:effectLst/>
                        <a:latin typeface="+mn-ea"/>
                      </a:rPr>
                      <a:t>2024-04-18</a:t>
                    </a:r>
                    <a:endParaRPr kumimoji="1" lang="ja-JP" altLang="en-US" sz="1200">
                      <a:solidFill>
                        <a:schemeClr val="tx1"/>
                      </a:solidFill>
                      <a:latin typeface="+mn-ea"/>
                    </a:endParaRPr>
                  </a:p>
                </p:txBody>
              </p:sp>
              <p:sp>
                <p:nvSpPr>
                  <p:cNvPr id="18" name="テキスト ボックス 17">
                    <a:extLst>
                      <a:ext uri="{FF2B5EF4-FFF2-40B4-BE49-F238E27FC236}">
                        <a16:creationId xmlns:a16="http://schemas.microsoft.com/office/drawing/2014/main" id="{9BA42B34-06E3-B801-4102-0F8A603D1745}"/>
                      </a:ext>
                    </a:extLst>
                  </p:cNvPr>
                  <p:cNvSpPr txBox="1"/>
                  <p:nvPr/>
                </p:nvSpPr>
                <p:spPr>
                  <a:xfrm>
                    <a:off x="4707312" y="3052388"/>
                    <a:ext cx="588623" cy="253916"/>
                  </a:xfrm>
                  <a:prstGeom prst="rect">
                    <a:avLst/>
                  </a:prstGeom>
                  <a:noFill/>
                </p:spPr>
                <p:txBody>
                  <a:bodyPr wrap="none" rtlCol="0">
                    <a:spAutoFit/>
                  </a:bodyPr>
                  <a:lstStyle/>
                  <a:p>
                    <a:r>
                      <a:rPr kumimoji="1" lang="ja-JP" altLang="en-US" sz="1050">
                        <a:latin typeface="+mn-ea"/>
                      </a:rPr>
                      <a:t>登録日</a:t>
                    </a:r>
                  </a:p>
                </p:txBody>
              </p:sp>
            </p:grpSp>
          </p:grpSp>
        </p:grpSp>
        <p:sp>
          <p:nvSpPr>
            <p:cNvPr id="9" name="テキスト ボックス 8">
              <a:extLst>
                <a:ext uri="{FF2B5EF4-FFF2-40B4-BE49-F238E27FC236}">
                  <a16:creationId xmlns:a16="http://schemas.microsoft.com/office/drawing/2014/main" id="{2A22209F-63CA-DE34-536C-11FA7FF5F875}"/>
                </a:ext>
              </a:extLst>
            </p:cNvPr>
            <p:cNvSpPr txBox="1"/>
            <p:nvPr/>
          </p:nvSpPr>
          <p:spPr>
            <a:xfrm>
              <a:off x="4575218" y="1714932"/>
              <a:ext cx="4443845"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に準拠したサービス②　</a:t>
              </a:r>
              <a:r>
                <a:rPr lang="en-US" altLang="ja-JP" sz="1400" b="1">
                  <a:solidFill>
                    <a:srgbClr val="FF0000"/>
                  </a:solidFill>
                  <a:latin typeface="+mn-ea"/>
                </a:rPr>
                <a:t>※</a:t>
              </a:r>
              <a:r>
                <a:rPr lang="ja-JP" altLang="en-US" sz="1400" b="1">
                  <a:solidFill>
                    <a:srgbClr val="FF0000"/>
                  </a:solidFill>
                  <a:latin typeface="+mn-ea"/>
                </a:rPr>
                <a:t>データ連携が容易</a:t>
              </a:r>
              <a:r>
                <a:rPr lang="ja-JP" altLang="en-US" sz="1400" b="1">
                  <a:latin typeface="+mn-ea"/>
                </a:rPr>
                <a:t>＞</a:t>
              </a:r>
              <a:endParaRPr kumimoji="1" lang="ja-JP" altLang="en-US" sz="1400" b="1">
                <a:latin typeface="+mn-ea"/>
              </a:endParaRPr>
            </a:p>
          </p:txBody>
        </p:sp>
      </p:grpSp>
      <p:grpSp>
        <p:nvGrpSpPr>
          <p:cNvPr id="37" name="グループ化 36">
            <a:extLst>
              <a:ext uri="{FF2B5EF4-FFF2-40B4-BE49-F238E27FC236}">
                <a16:creationId xmlns:a16="http://schemas.microsoft.com/office/drawing/2014/main" id="{136AEBCC-9883-A5B9-A086-B526E6C48B6D}"/>
              </a:ext>
            </a:extLst>
          </p:cNvPr>
          <p:cNvGrpSpPr/>
          <p:nvPr/>
        </p:nvGrpSpPr>
        <p:grpSpPr>
          <a:xfrm>
            <a:off x="4010992" y="4293481"/>
            <a:ext cx="5536068" cy="2425605"/>
            <a:chOff x="4637552" y="4260784"/>
            <a:chExt cx="5536068" cy="2425605"/>
          </a:xfrm>
        </p:grpSpPr>
        <p:grpSp>
          <p:nvGrpSpPr>
            <p:cNvPr id="38" name="グループ化 37">
              <a:extLst>
                <a:ext uri="{FF2B5EF4-FFF2-40B4-BE49-F238E27FC236}">
                  <a16:creationId xmlns:a16="http://schemas.microsoft.com/office/drawing/2014/main" id="{8228D594-7188-9F49-2DC4-65BF92C7E10C}"/>
                </a:ext>
              </a:extLst>
            </p:cNvPr>
            <p:cNvGrpSpPr/>
            <p:nvPr/>
          </p:nvGrpSpPr>
          <p:grpSpPr>
            <a:xfrm>
              <a:off x="4727322" y="4513315"/>
              <a:ext cx="5446298" cy="2173074"/>
              <a:chOff x="4580397" y="4174043"/>
              <a:chExt cx="5446298" cy="2173074"/>
            </a:xfrm>
          </p:grpSpPr>
          <p:sp>
            <p:nvSpPr>
              <p:cNvPr id="40" name="正方形/長方形 39">
                <a:extLst>
                  <a:ext uri="{FF2B5EF4-FFF2-40B4-BE49-F238E27FC236}">
                    <a16:creationId xmlns:a16="http://schemas.microsoft.com/office/drawing/2014/main" id="{0776EA75-1E3A-D41D-17BB-FC13FEF9B3CF}"/>
                  </a:ext>
                </a:extLst>
              </p:cNvPr>
              <p:cNvSpPr/>
              <p:nvPr/>
            </p:nvSpPr>
            <p:spPr>
              <a:xfrm>
                <a:off x="4580397" y="4174043"/>
                <a:ext cx="5446298" cy="21730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41" name="グループ化 40">
                <a:extLst>
                  <a:ext uri="{FF2B5EF4-FFF2-40B4-BE49-F238E27FC236}">
                    <a16:creationId xmlns:a16="http://schemas.microsoft.com/office/drawing/2014/main" id="{B8ECE699-F7C7-1AB4-4E41-237CAC1A1556}"/>
                  </a:ext>
                </a:extLst>
              </p:cNvPr>
              <p:cNvGrpSpPr/>
              <p:nvPr/>
            </p:nvGrpSpPr>
            <p:grpSpPr>
              <a:xfrm>
                <a:off x="4628444" y="4187631"/>
                <a:ext cx="5265101" cy="1971058"/>
                <a:chOff x="4628444" y="4187631"/>
                <a:chExt cx="5265101" cy="1971058"/>
              </a:xfrm>
            </p:grpSpPr>
            <p:grpSp>
              <p:nvGrpSpPr>
                <p:cNvPr id="42" name="グループ化 41">
                  <a:extLst>
                    <a:ext uri="{FF2B5EF4-FFF2-40B4-BE49-F238E27FC236}">
                      <a16:creationId xmlns:a16="http://schemas.microsoft.com/office/drawing/2014/main" id="{6D5DCA18-8A67-7FC7-A811-4240CBCF6E6B}"/>
                    </a:ext>
                  </a:extLst>
                </p:cNvPr>
                <p:cNvGrpSpPr/>
                <p:nvPr/>
              </p:nvGrpSpPr>
              <p:grpSpPr>
                <a:xfrm>
                  <a:off x="4652636" y="4187631"/>
                  <a:ext cx="2435365" cy="453604"/>
                  <a:chOff x="1001864" y="1611588"/>
                  <a:chExt cx="3452189" cy="622957"/>
                </a:xfrm>
                <a:solidFill>
                  <a:schemeClr val="bg1"/>
                </a:solidFill>
              </p:grpSpPr>
              <p:sp>
                <p:nvSpPr>
                  <p:cNvPr id="52" name="四角形: 角を丸くする 51">
                    <a:extLst>
                      <a:ext uri="{FF2B5EF4-FFF2-40B4-BE49-F238E27FC236}">
                        <a16:creationId xmlns:a16="http://schemas.microsoft.com/office/drawing/2014/main" id="{9B54C2D5-D09A-AC41-0A8B-B800B88E515D}"/>
                      </a:ext>
                    </a:extLst>
                  </p:cNvPr>
                  <p:cNvSpPr/>
                  <p:nvPr/>
                </p:nvSpPr>
                <p:spPr>
                  <a:xfrm>
                    <a:off x="1054179" y="1918096"/>
                    <a:ext cx="3399874" cy="31644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出路樽　太郎</a:t>
                    </a:r>
                    <a:endParaRPr kumimoji="1" lang="ja-JP" altLang="en-US" sz="1200">
                      <a:solidFill>
                        <a:schemeClr val="tx1"/>
                      </a:solidFill>
                      <a:latin typeface="+mn-ea"/>
                    </a:endParaRPr>
                  </a:p>
                </p:txBody>
              </p:sp>
              <p:sp>
                <p:nvSpPr>
                  <p:cNvPr id="53" name="テキスト ボックス 52">
                    <a:extLst>
                      <a:ext uri="{FF2B5EF4-FFF2-40B4-BE49-F238E27FC236}">
                        <a16:creationId xmlns:a16="http://schemas.microsoft.com/office/drawing/2014/main" id="{E5C7BD81-6C80-0B1A-CBB7-DE3EDE192664}"/>
                      </a:ext>
                    </a:extLst>
                  </p:cNvPr>
                  <p:cNvSpPr txBox="1"/>
                  <p:nvPr/>
                </p:nvSpPr>
                <p:spPr>
                  <a:xfrm>
                    <a:off x="1001864" y="1611588"/>
                    <a:ext cx="641071" cy="359281"/>
                  </a:xfrm>
                  <a:prstGeom prst="rect">
                    <a:avLst/>
                  </a:prstGeom>
                  <a:noFill/>
                </p:spPr>
                <p:txBody>
                  <a:bodyPr wrap="none" rtlCol="0">
                    <a:spAutoFit/>
                  </a:bodyPr>
                  <a:lstStyle/>
                  <a:p>
                    <a:r>
                      <a:rPr lang="ja-JP" altLang="en-US" sz="1050">
                        <a:latin typeface="+mn-ea"/>
                      </a:rPr>
                      <a:t>氏名</a:t>
                    </a:r>
                    <a:endParaRPr kumimoji="1" lang="ja-JP" altLang="en-US" sz="1050">
                      <a:latin typeface="+mn-ea"/>
                    </a:endParaRPr>
                  </a:p>
                </p:txBody>
              </p:sp>
            </p:grpSp>
            <p:grpSp>
              <p:nvGrpSpPr>
                <p:cNvPr id="43" name="グループ化 42">
                  <a:extLst>
                    <a:ext uri="{FF2B5EF4-FFF2-40B4-BE49-F238E27FC236}">
                      <a16:creationId xmlns:a16="http://schemas.microsoft.com/office/drawing/2014/main" id="{75E3B145-793A-FDB2-3B08-ED9FCB71F53C}"/>
                    </a:ext>
                  </a:extLst>
                </p:cNvPr>
                <p:cNvGrpSpPr/>
                <p:nvPr/>
              </p:nvGrpSpPr>
              <p:grpSpPr>
                <a:xfrm>
                  <a:off x="7315738" y="4194552"/>
                  <a:ext cx="2439490" cy="439459"/>
                  <a:chOff x="4776273" y="967246"/>
                  <a:chExt cx="3458035" cy="603530"/>
                </a:xfrm>
                <a:solidFill>
                  <a:schemeClr val="bg1"/>
                </a:solidFill>
              </p:grpSpPr>
              <p:sp>
                <p:nvSpPr>
                  <p:cNvPr id="50" name="四角形: 角を丸くする 49">
                    <a:extLst>
                      <a:ext uri="{FF2B5EF4-FFF2-40B4-BE49-F238E27FC236}">
                        <a16:creationId xmlns:a16="http://schemas.microsoft.com/office/drawing/2014/main" id="{CB47E751-7C75-879E-23A3-C2E7965C56B3}"/>
                      </a:ext>
                    </a:extLst>
                  </p:cNvPr>
                  <p:cNvSpPr/>
                  <p:nvPr/>
                </p:nvSpPr>
                <p:spPr>
                  <a:xfrm>
                    <a:off x="4850936" y="1291407"/>
                    <a:ext cx="3383372" cy="279369"/>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　タロウ</a:t>
                    </a:r>
                    <a:endParaRPr kumimoji="1" lang="ja-JP" altLang="en-US" sz="1200">
                      <a:solidFill>
                        <a:schemeClr val="tx1"/>
                      </a:solidFill>
                      <a:latin typeface="+mn-ea"/>
                    </a:endParaRPr>
                  </a:p>
                </p:txBody>
              </p:sp>
              <p:sp>
                <p:nvSpPr>
                  <p:cNvPr id="51" name="テキスト ボックス 50">
                    <a:extLst>
                      <a:ext uri="{FF2B5EF4-FFF2-40B4-BE49-F238E27FC236}">
                        <a16:creationId xmlns:a16="http://schemas.microsoft.com/office/drawing/2014/main" id="{F7F10AF8-5BAE-45A4-165A-DB32D1218266}"/>
                      </a:ext>
                    </a:extLst>
                  </p:cNvPr>
                  <p:cNvSpPr txBox="1"/>
                  <p:nvPr/>
                </p:nvSpPr>
                <p:spPr>
                  <a:xfrm>
                    <a:off x="4776273" y="967246"/>
                    <a:ext cx="1788751" cy="348715"/>
                  </a:xfrm>
                  <a:prstGeom prst="rect">
                    <a:avLst/>
                  </a:prstGeom>
                  <a:noFill/>
                </p:spPr>
                <p:txBody>
                  <a:bodyPr wrap="none" rtlCol="0">
                    <a:spAutoFit/>
                  </a:bodyPr>
                  <a:lstStyle/>
                  <a:p>
                    <a:r>
                      <a:rPr lang="ja-JP" altLang="en-US" sz="1050">
                        <a:latin typeface="+mn-ea"/>
                      </a:rPr>
                      <a:t>氏名（フリガナ）</a:t>
                    </a:r>
                    <a:endParaRPr kumimoji="1" lang="ja-JP" altLang="en-US" sz="1050">
                      <a:latin typeface="+mn-ea"/>
                    </a:endParaRPr>
                  </a:p>
                </p:txBody>
              </p:sp>
            </p:grpSp>
            <p:grpSp>
              <p:nvGrpSpPr>
                <p:cNvPr id="44" name="グループ化 43">
                  <a:extLst>
                    <a:ext uri="{FF2B5EF4-FFF2-40B4-BE49-F238E27FC236}">
                      <a16:creationId xmlns:a16="http://schemas.microsoft.com/office/drawing/2014/main" id="{60523861-00E6-6A8A-A811-E153C1A17CC1}"/>
                    </a:ext>
                  </a:extLst>
                </p:cNvPr>
                <p:cNvGrpSpPr/>
                <p:nvPr/>
              </p:nvGrpSpPr>
              <p:grpSpPr>
                <a:xfrm>
                  <a:off x="4652636" y="4709405"/>
                  <a:ext cx="5240909" cy="428401"/>
                  <a:chOff x="1001864" y="1518174"/>
                  <a:chExt cx="7429114" cy="588344"/>
                </a:xfrm>
                <a:solidFill>
                  <a:schemeClr val="bg1"/>
                </a:solidFill>
              </p:grpSpPr>
              <p:sp>
                <p:nvSpPr>
                  <p:cNvPr id="48" name="四角形: 角を丸くする 47">
                    <a:extLst>
                      <a:ext uri="{FF2B5EF4-FFF2-40B4-BE49-F238E27FC236}">
                        <a16:creationId xmlns:a16="http://schemas.microsoft.com/office/drawing/2014/main" id="{6080B411-C37A-88C8-EA4F-59D0F55CE0FF}"/>
                      </a:ext>
                    </a:extLst>
                  </p:cNvPr>
                  <p:cNvSpPr/>
                  <p:nvPr/>
                </p:nvSpPr>
                <p:spPr>
                  <a:xfrm>
                    <a:off x="1054179" y="1795463"/>
                    <a:ext cx="7376799" cy="31105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東京都千代田区紀尾井町１－３　紀尾井町タワー１９階</a:t>
                    </a:r>
                  </a:p>
                </p:txBody>
              </p:sp>
              <p:sp>
                <p:nvSpPr>
                  <p:cNvPr id="49" name="テキスト ボックス 48">
                    <a:extLst>
                      <a:ext uri="{FF2B5EF4-FFF2-40B4-BE49-F238E27FC236}">
                        <a16:creationId xmlns:a16="http://schemas.microsoft.com/office/drawing/2014/main" id="{910A0A76-1B99-0875-36F4-7DE62A362872}"/>
                      </a:ext>
                    </a:extLst>
                  </p:cNvPr>
                  <p:cNvSpPr txBox="1"/>
                  <p:nvPr/>
                </p:nvSpPr>
                <p:spPr>
                  <a:xfrm>
                    <a:off x="1001864" y="1518174"/>
                    <a:ext cx="643513" cy="348715"/>
                  </a:xfrm>
                  <a:prstGeom prst="rect">
                    <a:avLst/>
                  </a:prstGeom>
                  <a:noFill/>
                </p:spPr>
                <p:txBody>
                  <a:bodyPr wrap="none" rtlCol="0">
                    <a:spAutoFit/>
                  </a:bodyPr>
                  <a:lstStyle/>
                  <a:p>
                    <a:r>
                      <a:rPr kumimoji="1" lang="ja-JP" altLang="en-US" sz="1050">
                        <a:latin typeface="+mn-ea"/>
                      </a:rPr>
                      <a:t>住所</a:t>
                    </a:r>
                  </a:p>
                </p:txBody>
              </p:sp>
            </p:grpSp>
            <p:grpSp>
              <p:nvGrpSpPr>
                <p:cNvPr id="45" name="グループ化 44">
                  <a:extLst>
                    <a:ext uri="{FF2B5EF4-FFF2-40B4-BE49-F238E27FC236}">
                      <a16:creationId xmlns:a16="http://schemas.microsoft.com/office/drawing/2014/main" id="{5CE4AA86-5265-9EDE-D9E9-2014B6E2A5F0}"/>
                    </a:ext>
                  </a:extLst>
                </p:cNvPr>
                <p:cNvGrpSpPr/>
                <p:nvPr/>
              </p:nvGrpSpPr>
              <p:grpSpPr>
                <a:xfrm>
                  <a:off x="4628444" y="5726957"/>
                  <a:ext cx="2448338" cy="431732"/>
                  <a:chOff x="4628444" y="5726957"/>
                  <a:chExt cx="2448338" cy="431732"/>
                </a:xfrm>
              </p:grpSpPr>
              <p:sp>
                <p:nvSpPr>
                  <p:cNvPr id="46" name="四角形: 角を丸くする 45">
                    <a:extLst>
                      <a:ext uri="{FF2B5EF4-FFF2-40B4-BE49-F238E27FC236}">
                        <a16:creationId xmlns:a16="http://schemas.microsoft.com/office/drawing/2014/main" id="{5C4867B5-B533-2FE0-7F33-898683F99BC0}"/>
                      </a:ext>
                    </a:extLst>
                  </p:cNvPr>
                  <p:cNvSpPr/>
                  <p:nvPr/>
                </p:nvSpPr>
                <p:spPr>
                  <a:xfrm>
                    <a:off x="4713537" y="5932194"/>
                    <a:ext cx="2363245" cy="2264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200">
                        <a:solidFill>
                          <a:srgbClr val="000000"/>
                        </a:solidFill>
                        <a:latin typeface="+mn-ea"/>
                      </a:rPr>
                      <a:t>2024-</a:t>
                    </a:r>
                    <a:r>
                      <a:rPr lang="en-US" altLang="ja-JP" sz="1200" b="0" i="0">
                        <a:solidFill>
                          <a:srgbClr val="000000"/>
                        </a:solidFill>
                        <a:effectLst/>
                        <a:latin typeface="+mn-ea"/>
                      </a:rPr>
                      <a:t>04</a:t>
                    </a:r>
                    <a:r>
                      <a:rPr lang="en-US" altLang="ja-JP" sz="1200">
                        <a:solidFill>
                          <a:srgbClr val="000000"/>
                        </a:solidFill>
                        <a:latin typeface="+mn-ea"/>
                      </a:rPr>
                      <a:t>-</a:t>
                    </a:r>
                    <a:r>
                      <a:rPr lang="en-US" altLang="ja-JP" sz="1200" b="0" i="0">
                        <a:solidFill>
                          <a:srgbClr val="000000"/>
                        </a:solidFill>
                        <a:effectLst/>
                        <a:latin typeface="+mn-ea"/>
                      </a:rPr>
                      <a:t>18</a:t>
                    </a:r>
                    <a:endParaRPr kumimoji="1" lang="ja-JP" altLang="en-US" sz="1200">
                      <a:solidFill>
                        <a:schemeClr val="tx1"/>
                      </a:solidFill>
                      <a:latin typeface="+mn-ea"/>
                    </a:endParaRPr>
                  </a:p>
                </p:txBody>
              </p:sp>
              <p:sp>
                <p:nvSpPr>
                  <p:cNvPr id="47" name="テキスト ボックス 46">
                    <a:extLst>
                      <a:ext uri="{FF2B5EF4-FFF2-40B4-BE49-F238E27FC236}">
                        <a16:creationId xmlns:a16="http://schemas.microsoft.com/office/drawing/2014/main" id="{9D3F2426-E67B-2689-3BDC-FE29C2487CD5}"/>
                      </a:ext>
                    </a:extLst>
                  </p:cNvPr>
                  <p:cNvSpPr txBox="1"/>
                  <p:nvPr/>
                </p:nvSpPr>
                <p:spPr>
                  <a:xfrm>
                    <a:off x="4628444" y="5726957"/>
                    <a:ext cx="588623" cy="253916"/>
                  </a:xfrm>
                  <a:prstGeom prst="rect">
                    <a:avLst/>
                  </a:prstGeom>
                  <a:noFill/>
                </p:spPr>
                <p:txBody>
                  <a:bodyPr wrap="none" rtlCol="0">
                    <a:spAutoFit/>
                  </a:bodyPr>
                  <a:lstStyle/>
                  <a:p>
                    <a:r>
                      <a:rPr kumimoji="1" lang="ja-JP" altLang="en-US" sz="1050">
                        <a:latin typeface="+mn-ea"/>
                      </a:rPr>
                      <a:t>登録日</a:t>
                    </a:r>
                  </a:p>
                </p:txBody>
              </p:sp>
            </p:grpSp>
          </p:grpSp>
        </p:grpSp>
        <p:sp>
          <p:nvSpPr>
            <p:cNvPr id="39" name="テキスト ボックス 38">
              <a:extLst>
                <a:ext uri="{FF2B5EF4-FFF2-40B4-BE49-F238E27FC236}">
                  <a16:creationId xmlns:a16="http://schemas.microsoft.com/office/drawing/2014/main" id="{3CA3AB99-766B-B466-CD30-8DD4F4ABD29A}"/>
                </a:ext>
              </a:extLst>
            </p:cNvPr>
            <p:cNvSpPr txBox="1"/>
            <p:nvPr/>
          </p:nvSpPr>
          <p:spPr>
            <a:xfrm>
              <a:off x="4637552" y="4260784"/>
              <a:ext cx="5161991" cy="307777"/>
            </a:xfrm>
            <a:prstGeom prst="rect">
              <a:avLst/>
            </a:prstGeom>
            <a:noFill/>
          </p:spPr>
          <p:txBody>
            <a:bodyPr wrap="none" rtlCol="0">
              <a:spAutoFit/>
            </a:bodyPr>
            <a:lstStyle/>
            <a:p>
              <a:r>
                <a:rPr lang="ja-JP" altLang="en-US" sz="1400" b="1">
                  <a:latin typeface="+mn-ea"/>
                </a:rPr>
                <a:t>＜</a:t>
              </a:r>
              <a:r>
                <a:rPr lang="en-US" altLang="ja-JP" sz="1400" b="1">
                  <a:latin typeface="+mn-ea"/>
                </a:rPr>
                <a:t>GIF</a:t>
              </a:r>
              <a:r>
                <a:rPr lang="ja-JP" altLang="en-US" sz="1400" b="1">
                  <a:latin typeface="+mn-ea"/>
                </a:rPr>
                <a:t>に準拠していないサービス　</a:t>
              </a:r>
              <a:r>
                <a:rPr lang="en-US" altLang="ja-JP" sz="1400" b="1">
                  <a:solidFill>
                    <a:srgbClr val="FF0000"/>
                  </a:solidFill>
                  <a:latin typeface="+mn-ea"/>
                </a:rPr>
                <a:t>※</a:t>
              </a:r>
              <a:r>
                <a:rPr lang="ja-JP" altLang="en-US" sz="1400" b="1">
                  <a:solidFill>
                    <a:srgbClr val="FF0000"/>
                  </a:solidFill>
                  <a:latin typeface="+mn-ea"/>
                </a:rPr>
                <a:t>データ連携に難がある</a:t>
              </a:r>
              <a:r>
                <a:rPr lang="ja-JP" altLang="en-US" sz="1400" b="1">
                  <a:latin typeface="+mn-ea"/>
                </a:rPr>
                <a:t>＞</a:t>
              </a:r>
              <a:endParaRPr kumimoji="1" lang="ja-JP" altLang="en-US" sz="1400" b="1">
                <a:latin typeface="+mn-ea"/>
              </a:endParaRPr>
            </a:p>
          </p:txBody>
        </p:sp>
      </p:grpSp>
      <p:grpSp>
        <p:nvGrpSpPr>
          <p:cNvPr id="54" name="グループ化 53">
            <a:extLst>
              <a:ext uri="{FF2B5EF4-FFF2-40B4-BE49-F238E27FC236}">
                <a16:creationId xmlns:a16="http://schemas.microsoft.com/office/drawing/2014/main" id="{8AE278D6-8929-B261-9E14-D8481DAD55A5}"/>
              </a:ext>
            </a:extLst>
          </p:cNvPr>
          <p:cNvGrpSpPr/>
          <p:nvPr/>
        </p:nvGrpSpPr>
        <p:grpSpPr>
          <a:xfrm>
            <a:off x="376737" y="2518306"/>
            <a:ext cx="2771733" cy="3483613"/>
            <a:chOff x="752210" y="1556960"/>
            <a:chExt cx="2749994" cy="3607670"/>
          </a:xfrm>
        </p:grpSpPr>
        <p:sp>
          <p:nvSpPr>
            <p:cNvPr id="55" name="正方形/長方形 54">
              <a:extLst>
                <a:ext uri="{FF2B5EF4-FFF2-40B4-BE49-F238E27FC236}">
                  <a16:creationId xmlns:a16="http://schemas.microsoft.com/office/drawing/2014/main" id="{99D7A02B-A4C4-8E57-0298-92F187FCBA4D}"/>
                </a:ext>
              </a:extLst>
            </p:cNvPr>
            <p:cNvSpPr/>
            <p:nvPr/>
          </p:nvSpPr>
          <p:spPr>
            <a:xfrm>
              <a:off x="752210" y="1556960"/>
              <a:ext cx="2749994" cy="36076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mn-ea"/>
              </a:endParaRPr>
            </a:p>
          </p:txBody>
        </p:sp>
        <p:grpSp>
          <p:nvGrpSpPr>
            <p:cNvPr id="56" name="グループ化 55">
              <a:extLst>
                <a:ext uri="{FF2B5EF4-FFF2-40B4-BE49-F238E27FC236}">
                  <a16:creationId xmlns:a16="http://schemas.microsoft.com/office/drawing/2014/main" id="{B4896C18-6BCC-2F72-A2C9-23D09D549E7D}"/>
                </a:ext>
              </a:extLst>
            </p:cNvPr>
            <p:cNvGrpSpPr/>
            <p:nvPr/>
          </p:nvGrpSpPr>
          <p:grpSpPr>
            <a:xfrm>
              <a:off x="834831" y="1640057"/>
              <a:ext cx="2540171" cy="3314260"/>
              <a:chOff x="834831" y="1640057"/>
              <a:chExt cx="2540171" cy="3314260"/>
            </a:xfrm>
          </p:grpSpPr>
          <p:grpSp>
            <p:nvGrpSpPr>
              <p:cNvPr id="57" name="グループ化 56">
                <a:extLst>
                  <a:ext uri="{FF2B5EF4-FFF2-40B4-BE49-F238E27FC236}">
                    <a16:creationId xmlns:a16="http://schemas.microsoft.com/office/drawing/2014/main" id="{C6682571-6038-4997-1306-94A2E0C02A6F}"/>
                  </a:ext>
                </a:extLst>
              </p:cNvPr>
              <p:cNvGrpSpPr/>
              <p:nvPr/>
            </p:nvGrpSpPr>
            <p:grpSpPr>
              <a:xfrm>
                <a:off x="843770" y="1640057"/>
                <a:ext cx="2519572" cy="483036"/>
                <a:chOff x="1001864" y="1694216"/>
                <a:chExt cx="3436289" cy="627170"/>
              </a:xfrm>
              <a:solidFill>
                <a:schemeClr val="bg1"/>
              </a:solidFill>
            </p:grpSpPr>
            <p:sp>
              <p:nvSpPr>
                <p:cNvPr id="79" name="四角形: 角を丸くする 78">
                  <a:extLst>
                    <a:ext uri="{FF2B5EF4-FFF2-40B4-BE49-F238E27FC236}">
                      <a16:creationId xmlns:a16="http://schemas.microsoft.com/office/drawing/2014/main" id="{A9F0EE8F-AA86-A1D0-864E-E4420038AB79}"/>
                    </a:ext>
                  </a:extLst>
                </p:cNvPr>
                <p:cNvSpPr/>
                <p:nvPr/>
              </p:nvSpPr>
              <p:spPr>
                <a:xfrm>
                  <a:off x="1054179"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effectLst/>
                      <a:latin typeface="+mn-ea"/>
                    </a:rPr>
                    <a:t>出路樽</a:t>
                  </a:r>
                  <a:endParaRPr kumimoji="1" lang="ja-JP" altLang="en-US" sz="1000">
                    <a:solidFill>
                      <a:schemeClr val="tx1"/>
                    </a:solidFill>
                    <a:latin typeface="+mn-ea"/>
                  </a:endParaRPr>
                </a:p>
              </p:txBody>
            </p:sp>
            <p:sp>
              <p:nvSpPr>
                <p:cNvPr id="80" name="四角形: 角を丸くする 79">
                  <a:extLst>
                    <a:ext uri="{FF2B5EF4-FFF2-40B4-BE49-F238E27FC236}">
                      <a16:creationId xmlns:a16="http://schemas.microsoft.com/office/drawing/2014/main" id="{0C9EBCF0-2F45-F8DA-0E71-FC692AC719D4}"/>
                    </a:ext>
                  </a:extLst>
                </p:cNvPr>
                <p:cNvSpPr/>
                <p:nvPr/>
              </p:nvSpPr>
              <p:spPr>
                <a:xfrm>
                  <a:off x="2824038"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太郎</a:t>
                  </a:r>
                </a:p>
              </p:txBody>
            </p:sp>
            <p:sp>
              <p:nvSpPr>
                <p:cNvPr id="81" name="テキスト ボックス 80">
                  <a:extLst>
                    <a:ext uri="{FF2B5EF4-FFF2-40B4-BE49-F238E27FC236}">
                      <a16:creationId xmlns:a16="http://schemas.microsoft.com/office/drawing/2014/main" id="{897201EF-A30A-0F78-5F28-BC384E739C31}"/>
                    </a:ext>
                  </a:extLst>
                </p:cNvPr>
                <p:cNvSpPr txBox="1"/>
                <p:nvPr/>
              </p:nvSpPr>
              <p:spPr>
                <a:xfrm>
                  <a:off x="1001864" y="1698196"/>
                  <a:ext cx="432083" cy="341423"/>
                </a:xfrm>
                <a:prstGeom prst="rect">
                  <a:avLst/>
                </a:prstGeom>
                <a:noFill/>
              </p:spPr>
              <p:txBody>
                <a:bodyPr wrap="none" rtlCol="0">
                  <a:spAutoFit/>
                </a:bodyPr>
                <a:lstStyle/>
                <a:p>
                  <a:r>
                    <a:rPr kumimoji="1" lang="ja-JP" altLang="en-US" sz="1050">
                      <a:latin typeface="+mn-ea"/>
                    </a:rPr>
                    <a:t>姓</a:t>
                  </a:r>
                </a:p>
              </p:txBody>
            </p:sp>
            <p:sp>
              <p:nvSpPr>
                <p:cNvPr id="82" name="テキスト ボックス 81">
                  <a:extLst>
                    <a:ext uri="{FF2B5EF4-FFF2-40B4-BE49-F238E27FC236}">
                      <a16:creationId xmlns:a16="http://schemas.microsoft.com/office/drawing/2014/main" id="{6C05F523-C230-810E-7B69-AF8605BF2CB4}"/>
                    </a:ext>
                  </a:extLst>
                </p:cNvPr>
                <p:cNvSpPr txBox="1"/>
                <p:nvPr/>
              </p:nvSpPr>
              <p:spPr>
                <a:xfrm>
                  <a:off x="2791785" y="1694216"/>
                  <a:ext cx="415497" cy="341423"/>
                </a:xfrm>
                <a:prstGeom prst="rect">
                  <a:avLst/>
                </a:prstGeom>
                <a:noFill/>
              </p:spPr>
              <p:txBody>
                <a:bodyPr wrap="square" rtlCol="0">
                  <a:spAutoFit/>
                </a:bodyPr>
                <a:lstStyle/>
                <a:p>
                  <a:r>
                    <a:rPr kumimoji="1" lang="ja-JP" altLang="en-US" sz="1050">
                      <a:latin typeface="+mn-ea"/>
                    </a:rPr>
                    <a:t>名</a:t>
                  </a:r>
                </a:p>
              </p:txBody>
            </p:sp>
          </p:grpSp>
          <p:grpSp>
            <p:nvGrpSpPr>
              <p:cNvPr id="58" name="グループ化 57">
                <a:extLst>
                  <a:ext uri="{FF2B5EF4-FFF2-40B4-BE49-F238E27FC236}">
                    <a16:creationId xmlns:a16="http://schemas.microsoft.com/office/drawing/2014/main" id="{18E7A473-7858-CDE8-AD31-BC95ADE191C3}"/>
                  </a:ext>
                </a:extLst>
              </p:cNvPr>
              <p:cNvGrpSpPr/>
              <p:nvPr/>
            </p:nvGrpSpPr>
            <p:grpSpPr>
              <a:xfrm>
                <a:off x="844210" y="2093289"/>
                <a:ext cx="2519572" cy="486089"/>
                <a:chOff x="1001864" y="1628835"/>
                <a:chExt cx="3436289" cy="631132"/>
              </a:xfrm>
              <a:solidFill>
                <a:schemeClr val="bg1"/>
              </a:solidFill>
            </p:grpSpPr>
            <p:sp>
              <p:nvSpPr>
                <p:cNvPr id="75" name="四角形: 角を丸くする 74">
                  <a:extLst>
                    <a:ext uri="{FF2B5EF4-FFF2-40B4-BE49-F238E27FC236}">
                      <a16:creationId xmlns:a16="http://schemas.microsoft.com/office/drawing/2014/main" id="{30228C57-59E1-5FB7-904C-932038AA4278}"/>
                    </a:ext>
                  </a:extLst>
                </p:cNvPr>
                <p:cNvSpPr/>
                <p:nvPr/>
              </p:nvSpPr>
              <p:spPr>
                <a:xfrm>
                  <a:off x="1054179" y="190611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latin typeface="+mn-ea"/>
                    </a:rPr>
                    <a:t>デジタル</a:t>
                  </a:r>
                  <a:endParaRPr kumimoji="1" lang="ja-JP" altLang="en-US" sz="1200">
                    <a:solidFill>
                      <a:schemeClr val="tx1"/>
                    </a:solidFill>
                    <a:latin typeface="+mn-ea"/>
                  </a:endParaRPr>
                </a:p>
              </p:txBody>
            </p:sp>
            <p:sp>
              <p:nvSpPr>
                <p:cNvPr id="76" name="四角形: 角を丸くする 75">
                  <a:extLst>
                    <a:ext uri="{FF2B5EF4-FFF2-40B4-BE49-F238E27FC236}">
                      <a16:creationId xmlns:a16="http://schemas.microsoft.com/office/drawing/2014/main" id="{561DE03C-DEAC-1FAF-FF5E-2F3D8F7D5E2A}"/>
                    </a:ext>
                  </a:extLst>
                </p:cNvPr>
                <p:cNvSpPr/>
                <p:nvPr/>
              </p:nvSpPr>
              <p:spPr>
                <a:xfrm>
                  <a:off x="2824038" y="190611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タロウ</a:t>
                  </a:r>
                </a:p>
              </p:txBody>
            </p:sp>
            <p:sp>
              <p:nvSpPr>
                <p:cNvPr id="77" name="テキスト ボックス 76">
                  <a:extLst>
                    <a:ext uri="{FF2B5EF4-FFF2-40B4-BE49-F238E27FC236}">
                      <a16:creationId xmlns:a16="http://schemas.microsoft.com/office/drawing/2014/main" id="{100E4B62-0A69-1519-F613-7800BCAC3B77}"/>
                    </a:ext>
                  </a:extLst>
                </p:cNvPr>
                <p:cNvSpPr txBox="1"/>
                <p:nvPr/>
              </p:nvSpPr>
              <p:spPr>
                <a:xfrm>
                  <a:off x="1001864" y="1628835"/>
                  <a:ext cx="614286" cy="341422"/>
                </a:xfrm>
                <a:prstGeom prst="rect">
                  <a:avLst/>
                </a:prstGeom>
                <a:noFill/>
              </p:spPr>
              <p:txBody>
                <a:bodyPr wrap="none" rtlCol="0">
                  <a:spAutoFit/>
                </a:bodyPr>
                <a:lstStyle/>
                <a:p>
                  <a:r>
                    <a:rPr lang="ja-JP" altLang="en-US" sz="1050">
                      <a:latin typeface="+mn-ea"/>
                    </a:rPr>
                    <a:t>セイ</a:t>
                  </a:r>
                  <a:endParaRPr kumimoji="1" lang="ja-JP" altLang="en-US" sz="1050">
                    <a:latin typeface="+mn-ea"/>
                  </a:endParaRPr>
                </a:p>
              </p:txBody>
            </p:sp>
            <p:sp>
              <p:nvSpPr>
                <p:cNvPr id="78" name="テキスト ボックス 77">
                  <a:extLst>
                    <a:ext uri="{FF2B5EF4-FFF2-40B4-BE49-F238E27FC236}">
                      <a16:creationId xmlns:a16="http://schemas.microsoft.com/office/drawing/2014/main" id="{7B924192-9B91-FAB5-ED61-7915348EAAF9}"/>
                    </a:ext>
                  </a:extLst>
                </p:cNvPr>
                <p:cNvSpPr txBox="1"/>
                <p:nvPr/>
              </p:nvSpPr>
              <p:spPr>
                <a:xfrm>
                  <a:off x="2824037" y="1653998"/>
                  <a:ext cx="629143" cy="341422"/>
                </a:xfrm>
                <a:prstGeom prst="rect">
                  <a:avLst/>
                </a:prstGeom>
                <a:noFill/>
              </p:spPr>
              <p:txBody>
                <a:bodyPr wrap="square" rtlCol="0">
                  <a:spAutoFit/>
                </a:bodyPr>
                <a:lstStyle/>
                <a:p>
                  <a:r>
                    <a:rPr lang="ja-JP" altLang="en-US" sz="1050">
                      <a:latin typeface="+mn-ea"/>
                    </a:rPr>
                    <a:t>メイ</a:t>
                  </a:r>
                  <a:endParaRPr kumimoji="1" lang="ja-JP" altLang="en-US" sz="1050">
                    <a:latin typeface="+mn-ea"/>
                  </a:endParaRPr>
                </a:p>
              </p:txBody>
            </p:sp>
          </p:grpSp>
          <p:grpSp>
            <p:nvGrpSpPr>
              <p:cNvPr id="59" name="グループ化 58">
                <a:extLst>
                  <a:ext uri="{FF2B5EF4-FFF2-40B4-BE49-F238E27FC236}">
                    <a16:creationId xmlns:a16="http://schemas.microsoft.com/office/drawing/2014/main" id="{7E5F7346-DF1C-3989-42C1-92DA57ED265F}"/>
                  </a:ext>
                </a:extLst>
              </p:cNvPr>
              <p:cNvGrpSpPr/>
              <p:nvPr/>
            </p:nvGrpSpPr>
            <p:grpSpPr>
              <a:xfrm>
                <a:off x="843770" y="2736176"/>
                <a:ext cx="2519572" cy="486095"/>
                <a:chOff x="1001864" y="1690245"/>
                <a:chExt cx="3436289" cy="631141"/>
              </a:xfrm>
              <a:solidFill>
                <a:schemeClr val="bg1"/>
              </a:solidFill>
            </p:grpSpPr>
            <p:sp>
              <p:nvSpPr>
                <p:cNvPr id="71" name="四角形: 角を丸くする 70">
                  <a:extLst>
                    <a:ext uri="{FF2B5EF4-FFF2-40B4-BE49-F238E27FC236}">
                      <a16:creationId xmlns:a16="http://schemas.microsoft.com/office/drawing/2014/main" id="{6AFFADC3-5259-C368-1C57-7FA9AACBE4F4}"/>
                    </a:ext>
                  </a:extLst>
                </p:cNvPr>
                <p:cNvSpPr/>
                <p:nvPr/>
              </p:nvSpPr>
              <p:spPr>
                <a:xfrm>
                  <a:off x="1054179"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東京都</a:t>
                  </a:r>
                </a:p>
              </p:txBody>
            </p:sp>
            <p:sp>
              <p:nvSpPr>
                <p:cNvPr id="72" name="四角形: 角を丸くする 71">
                  <a:extLst>
                    <a:ext uri="{FF2B5EF4-FFF2-40B4-BE49-F238E27FC236}">
                      <a16:creationId xmlns:a16="http://schemas.microsoft.com/office/drawing/2014/main" id="{AFDFAF29-C364-311E-25C9-927E5B99192D}"/>
                    </a:ext>
                  </a:extLst>
                </p:cNvPr>
                <p:cNvSpPr/>
                <p:nvPr/>
              </p:nvSpPr>
              <p:spPr>
                <a:xfrm>
                  <a:off x="2824038" y="1967535"/>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千代田区</a:t>
                  </a:r>
                </a:p>
              </p:txBody>
            </p:sp>
            <p:sp>
              <p:nvSpPr>
                <p:cNvPr id="73" name="テキスト ボックス 72">
                  <a:extLst>
                    <a:ext uri="{FF2B5EF4-FFF2-40B4-BE49-F238E27FC236}">
                      <a16:creationId xmlns:a16="http://schemas.microsoft.com/office/drawing/2014/main" id="{CD097F1A-5C71-80D5-C923-1528FC2C8FB1}"/>
                    </a:ext>
                  </a:extLst>
                </p:cNvPr>
                <p:cNvSpPr txBox="1"/>
                <p:nvPr/>
              </p:nvSpPr>
              <p:spPr>
                <a:xfrm>
                  <a:off x="1001864" y="1690245"/>
                  <a:ext cx="978694" cy="341422"/>
                </a:xfrm>
                <a:prstGeom prst="rect">
                  <a:avLst/>
                </a:prstGeom>
                <a:noFill/>
              </p:spPr>
              <p:txBody>
                <a:bodyPr wrap="none" rtlCol="0">
                  <a:spAutoFit/>
                </a:bodyPr>
                <a:lstStyle/>
                <a:p>
                  <a:r>
                    <a:rPr kumimoji="1" lang="ja-JP" altLang="en-US" sz="1050">
                      <a:latin typeface="+mn-ea"/>
                    </a:rPr>
                    <a:t>都道府県</a:t>
                  </a:r>
                </a:p>
              </p:txBody>
            </p:sp>
            <p:sp>
              <p:nvSpPr>
                <p:cNvPr id="74" name="テキスト ボックス 73">
                  <a:extLst>
                    <a:ext uri="{FF2B5EF4-FFF2-40B4-BE49-F238E27FC236}">
                      <a16:creationId xmlns:a16="http://schemas.microsoft.com/office/drawing/2014/main" id="{6C248D62-D0B0-C5DB-6B2D-11A0A20B0F63}"/>
                    </a:ext>
                  </a:extLst>
                </p:cNvPr>
                <p:cNvSpPr txBox="1"/>
                <p:nvPr/>
              </p:nvSpPr>
              <p:spPr>
                <a:xfrm>
                  <a:off x="2824037" y="1699514"/>
                  <a:ext cx="1614116" cy="341422"/>
                </a:xfrm>
                <a:prstGeom prst="rect">
                  <a:avLst/>
                </a:prstGeom>
                <a:noFill/>
              </p:spPr>
              <p:txBody>
                <a:bodyPr wrap="square" rtlCol="0">
                  <a:spAutoFit/>
                </a:bodyPr>
                <a:lstStyle/>
                <a:p>
                  <a:r>
                    <a:rPr kumimoji="1" lang="ja-JP" altLang="en-US" sz="1050">
                      <a:latin typeface="+mn-ea"/>
                    </a:rPr>
                    <a:t>市区町村</a:t>
                  </a:r>
                  <a:r>
                    <a:rPr lang="ja-JP" altLang="en-US" sz="1050">
                      <a:latin typeface="+mn-ea"/>
                    </a:rPr>
                    <a:t>（群）</a:t>
                  </a:r>
                  <a:endParaRPr kumimoji="1" lang="en-US" altLang="ja-JP" sz="1050">
                    <a:latin typeface="+mn-ea"/>
                  </a:endParaRPr>
                </a:p>
              </p:txBody>
            </p:sp>
          </p:grpSp>
          <p:grpSp>
            <p:nvGrpSpPr>
              <p:cNvPr id="60" name="グループ化 59">
                <a:extLst>
                  <a:ext uri="{FF2B5EF4-FFF2-40B4-BE49-F238E27FC236}">
                    <a16:creationId xmlns:a16="http://schemas.microsoft.com/office/drawing/2014/main" id="{71E6525B-8A43-8677-EBEA-9D9A15C31315}"/>
                  </a:ext>
                </a:extLst>
              </p:cNvPr>
              <p:cNvGrpSpPr/>
              <p:nvPr/>
            </p:nvGrpSpPr>
            <p:grpSpPr>
              <a:xfrm>
                <a:off x="855430" y="3245975"/>
                <a:ext cx="2519572" cy="510588"/>
                <a:chOff x="1001864" y="1586796"/>
                <a:chExt cx="3436289" cy="662941"/>
              </a:xfrm>
              <a:solidFill>
                <a:schemeClr val="bg1"/>
              </a:solidFill>
            </p:grpSpPr>
            <p:sp>
              <p:nvSpPr>
                <p:cNvPr id="67" name="四角形: 角を丸くする 66">
                  <a:extLst>
                    <a:ext uri="{FF2B5EF4-FFF2-40B4-BE49-F238E27FC236}">
                      <a16:creationId xmlns:a16="http://schemas.microsoft.com/office/drawing/2014/main" id="{91141949-8551-DD52-B806-F641AE3CDCE3}"/>
                    </a:ext>
                  </a:extLst>
                </p:cNvPr>
                <p:cNvSpPr/>
                <p:nvPr/>
              </p:nvSpPr>
              <p:spPr>
                <a:xfrm>
                  <a:off x="1054179" y="189588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紀尾井町</a:t>
                  </a:r>
                </a:p>
              </p:txBody>
            </p:sp>
            <p:sp>
              <p:nvSpPr>
                <p:cNvPr id="68" name="四角形: 角を丸くする 67">
                  <a:extLst>
                    <a:ext uri="{FF2B5EF4-FFF2-40B4-BE49-F238E27FC236}">
                      <a16:creationId xmlns:a16="http://schemas.microsoft.com/office/drawing/2014/main" id="{C76D81A2-9CED-7963-2DE5-3BE98C71C169}"/>
                    </a:ext>
                  </a:extLst>
                </p:cNvPr>
                <p:cNvSpPr/>
                <p:nvPr/>
              </p:nvSpPr>
              <p:spPr>
                <a:xfrm>
                  <a:off x="2824038" y="1895886"/>
                  <a:ext cx="1614115"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１－３</a:t>
                  </a:r>
                </a:p>
              </p:txBody>
            </p:sp>
            <p:sp>
              <p:nvSpPr>
                <p:cNvPr id="69" name="テキスト ボックス 68">
                  <a:extLst>
                    <a:ext uri="{FF2B5EF4-FFF2-40B4-BE49-F238E27FC236}">
                      <a16:creationId xmlns:a16="http://schemas.microsoft.com/office/drawing/2014/main" id="{7AF49422-4860-FA1D-A690-9F6DEDEB7F25}"/>
                    </a:ext>
                  </a:extLst>
                </p:cNvPr>
                <p:cNvSpPr txBox="1"/>
                <p:nvPr/>
              </p:nvSpPr>
              <p:spPr>
                <a:xfrm>
                  <a:off x="1001864" y="1586796"/>
                  <a:ext cx="614286" cy="341422"/>
                </a:xfrm>
                <a:prstGeom prst="rect">
                  <a:avLst/>
                </a:prstGeom>
                <a:noFill/>
              </p:spPr>
              <p:txBody>
                <a:bodyPr wrap="none" rtlCol="0">
                  <a:spAutoFit/>
                </a:bodyPr>
                <a:lstStyle/>
                <a:p>
                  <a:r>
                    <a:rPr lang="ja-JP" altLang="en-US" sz="1050">
                      <a:latin typeface="+mn-ea"/>
                    </a:rPr>
                    <a:t>町字</a:t>
                  </a:r>
                  <a:endParaRPr kumimoji="1" lang="ja-JP" altLang="en-US" sz="1050">
                    <a:latin typeface="+mn-ea"/>
                  </a:endParaRPr>
                </a:p>
              </p:txBody>
            </p:sp>
            <p:sp>
              <p:nvSpPr>
                <p:cNvPr id="70" name="テキスト ボックス 69">
                  <a:extLst>
                    <a:ext uri="{FF2B5EF4-FFF2-40B4-BE49-F238E27FC236}">
                      <a16:creationId xmlns:a16="http://schemas.microsoft.com/office/drawing/2014/main" id="{51DCB324-2E0F-6F91-14C2-1175C287FB94}"/>
                    </a:ext>
                  </a:extLst>
                </p:cNvPr>
                <p:cNvSpPr txBox="1"/>
                <p:nvPr/>
              </p:nvSpPr>
              <p:spPr>
                <a:xfrm>
                  <a:off x="2824037" y="1611963"/>
                  <a:ext cx="1614116" cy="341422"/>
                </a:xfrm>
                <a:prstGeom prst="rect">
                  <a:avLst/>
                </a:prstGeom>
                <a:noFill/>
              </p:spPr>
              <p:txBody>
                <a:bodyPr wrap="square" rtlCol="0">
                  <a:spAutoFit/>
                </a:bodyPr>
                <a:lstStyle/>
                <a:p>
                  <a:r>
                    <a:rPr lang="ja-JP" altLang="en-US" sz="1050">
                      <a:latin typeface="+mn-ea"/>
                    </a:rPr>
                    <a:t>番地以下</a:t>
                  </a:r>
                  <a:endParaRPr kumimoji="1" lang="en-US" altLang="ja-JP" sz="1050">
                    <a:latin typeface="+mn-ea"/>
                  </a:endParaRPr>
                </a:p>
              </p:txBody>
            </p:sp>
          </p:grpSp>
          <p:grpSp>
            <p:nvGrpSpPr>
              <p:cNvPr id="61" name="グループ化 60">
                <a:extLst>
                  <a:ext uri="{FF2B5EF4-FFF2-40B4-BE49-F238E27FC236}">
                    <a16:creationId xmlns:a16="http://schemas.microsoft.com/office/drawing/2014/main" id="{5C644E98-7F77-54D0-A220-26F283024182}"/>
                  </a:ext>
                </a:extLst>
              </p:cNvPr>
              <p:cNvGrpSpPr/>
              <p:nvPr/>
            </p:nvGrpSpPr>
            <p:grpSpPr>
              <a:xfrm>
                <a:off x="834831" y="3826369"/>
                <a:ext cx="2540171" cy="486083"/>
                <a:chOff x="937358" y="1539004"/>
                <a:chExt cx="3464381" cy="631124"/>
              </a:xfrm>
              <a:solidFill>
                <a:schemeClr val="bg1"/>
              </a:solidFill>
            </p:grpSpPr>
            <p:sp>
              <p:nvSpPr>
                <p:cNvPr id="65" name="四角形: 角を丸くする 64">
                  <a:extLst>
                    <a:ext uri="{FF2B5EF4-FFF2-40B4-BE49-F238E27FC236}">
                      <a16:creationId xmlns:a16="http://schemas.microsoft.com/office/drawing/2014/main" id="{9E8D352A-59C5-C01E-D78D-3535DC6B8F00}"/>
                    </a:ext>
                  </a:extLst>
                </p:cNvPr>
                <p:cNvSpPr/>
                <p:nvPr/>
              </p:nvSpPr>
              <p:spPr>
                <a:xfrm>
                  <a:off x="1054179" y="1816277"/>
                  <a:ext cx="3347560" cy="353851"/>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latin typeface="+mn-ea"/>
                    </a:rPr>
                    <a:t>紀尾井タワー１９階</a:t>
                  </a:r>
                </a:p>
              </p:txBody>
            </p:sp>
            <p:sp>
              <p:nvSpPr>
                <p:cNvPr id="66" name="テキスト ボックス 65">
                  <a:extLst>
                    <a:ext uri="{FF2B5EF4-FFF2-40B4-BE49-F238E27FC236}">
                      <a16:creationId xmlns:a16="http://schemas.microsoft.com/office/drawing/2014/main" id="{1800DE56-DD11-069A-DAA9-E000BE5A1930}"/>
                    </a:ext>
                  </a:extLst>
                </p:cNvPr>
                <p:cNvSpPr txBox="1"/>
                <p:nvPr/>
              </p:nvSpPr>
              <p:spPr>
                <a:xfrm>
                  <a:off x="937358" y="1539004"/>
                  <a:ext cx="1707507" cy="341422"/>
                </a:xfrm>
                <a:prstGeom prst="rect">
                  <a:avLst/>
                </a:prstGeom>
                <a:noFill/>
              </p:spPr>
              <p:txBody>
                <a:bodyPr wrap="none" rtlCol="0">
                  <a:spAutoFit/>
                </a:bodyPr>
                <a:lstStyle/>
                <a:p>
                  <a:r>
                    <a:rPr kumimoji="1" lang="ja-JP" altLang="en-US" sz="1050">
                      <a:latin typeface="+mn-ea"/>
                    </a:rPr>
                    <a:t>建物名等（方書）</a:t>
                  </a:r>
                </a:p>
              </p:txBody>
            </p:sp>
          </p:grpSp>
          <p:grpSp>
            <p:nvGrpSpPr>
              <p:cNvPr id="62" name="グループ化 61">
                <a:extLst>
                  <a:ext uri="{FF2B5EF4-FFF2-40B4-BE49-F238E27FC236}">
                    <a16:creationId xmlns:a16="http://schemas.microsoft.com/office/drawing/2014/main" id="{769AD371-1EE2-3708-5717-D26729D20C27}"/>
                  </a:ext>
                </a:extLst>
              </p:cNvPr>
              <p:cNvGrpSpPr/>
              <p:nvPr/>
            </p:nvGrpSpPr>
            <p:grpSpPr>
              <a:xfrm>
                <a:off x="859478" y="4454497"/>
                <a:ext cx="2514352" cy="499820"/>
                <a:chOff x="859478" y="4454497"/>
                <a:chExt cx="2514352" cy="499820"/>
              </a:xfrm>
            </p:grpSpPr>
            <p:sp>
              <p:nvSpPr>
                <p:cNvPr id="63" name="四角形: 角を丸くする 62">
                  <a:extLst>
                    <a:ext uri="{FF2B5EF4-FFF2-40B4-BE49-F238E27FC236}">
                      <a16:creationId xmlns:a16="http://schemas.microsoft.com/office/drawing/2014/main" id="{ADE31A56-88B2-8FE6-CB00-A68207EC3942}"/>
                    </a:ext>
                  </a:extLst>
                </p:cNvPr>
                <p:cNvSpPr/>
                <p:nvPr/>
              </p:nvSpPr>
              <p:spPr>
                <a:xfrm>
                  <a:off x="919316" y="4681786"/>
                  <a:ext cx="2454514" cy="27253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solidFill>
                        <a:schemeClr val="tx1"/>
                      </a:solidFill>
                      <a:latin typeface="+mn-ea"/>
                    </a:rPr>
                    <a:t>2024-04-18</a:t>
                  </a:r>
                  <a:endParaRPr kumimoji="1" lang="ja-JP" altLang="en-US" sz="1200">
                    <a:solidFill>
                      <a:schemeClr val="tx1"/>
                    </a:solidFill>
                    <a:latin typeface="+mn-ea"/>
                  </a:endParaRPr>
                </a:p>
              </p:txBody>
            </p:sp>
            <p:sp>
              <p:nvSpPr>
                <p:cNvPr id="64" name="テキスト ボックス 63">
                  <a:extLst>
                    <a:ext uri="{FF2B5EF4-FFF2-40B4-BE49-F238E27FC236}">
                      <a16:creationId xmlns:a16="http://schemas.microsoft.com/office/drawing/2014/main" id="{8633E071-BDC1-2116-876F-4E0493684813}"/>
                    </a:ext>
                  </a:extLst>
                </p:cNvPr>
                <p:cNvSpPr txBox="1"/>
                <p:nvPr/>
              </p:nvSpPr>
              <p:spPr>
                <a:xfrm>
                  <a:off x="859478" y="4454497"/>
                  <a:ext cx="614405" cy="261610"/>
                </a:xfrm>
                <a:prstGeom prst="rect">
                  <a:avLst/>
                </a:prstGeom>
                <a:noFill/>
              </p:spPr>
              <p:txBody>
                <a:bodyPr wrap="square" rtlCol="0">
                  <a:spAutoFit/>
                </a:bodyPr>
                <a:lstStyle/>
                <a:p>
                  <a:r>
                    <a:rPr kumimoji="1" lang="ja-JP" altLang="en-US" sz="1050">
                      <a:latin typeface="+mn-ea"/>
                    </a:rPr>
                    <a:t>登録日</a:t>
                  </a:r>
                </a:p>
              </p:txBody>
            </p:sp>
          </p:grpSp>
        </p:grpSp>
      </p:gr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a:latin typeface="+mn-ea"/>
              </a:rPr>
              <a:t>GIF</a:t>
            </a:r>
            <a:r>
              <a:rPr lang="ja-JP" altLang="en-US" sz="2400">
                <a:latin typeface="+mn-ea"/>
              </a:rPr>
              <a:t>に準拠しているサービスと準拠していないサービス別のデータ連携のイメージです。他業種、他自治体サービスであっても共通化した</a:t>
            </a:r>
            <a:r>
              <a:rPr kumimoji="1" lang="ja-JP" altLang="en-US" sz="2400">
                <a:latin typeface="+mn-ea"/>
              </a:rPr>
              <a:t>データ項目・ルールにより</a:t>
            </a:r>
            <a:r>
              <a:rPr lang="ja-JP" altLang="en-US" sz="2400">
                <a:latin typeface="+mn-ea"/>
              </a:rPr>
              <a:t>連携が可能です。</a:t>
            </a:r>
            <a:endParaRPr lang="en-US" altLang="ja-JP" sz="2400">
              <a:latin typeface="+mn-ea"/>
            </a:endParaRPr>
          </a:p>
        </p:txBody>
      </p:sp>
      <p:sp>
        <p:nvSpPr>
          <p:cNvPr id="84" name="二等辺三角形 83">
            <a:extLst>
              <a:ext uri="{FF2B5EF4-FFF2-40B4-BE49-F238E27FC236}">
                <a16:creationId xmlns:a16="http://schemas.microsoft.com/office/drawing/2014/main" id="{490BAB56-94D5-B468-54F5-41F1149464A6}"/>
              </a:ext>
            </a:extLst>
          </p:cNvPr>
          <p:cNvSpPr/>
          <p:nvPr/>
        </p:nvSpPr>
        <p:spPr>
          <a:xfrm rot="5400000">
            <a:off x="8617792" y="5530905"/>
            <a:ext cx="2173074" cy="2599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5" name="テキスト ボックス 84">
            <a:extLst>
              <a:ext uri="{FF2B5EF4-FFF2-40B4-BE49-F238E27FC236}">
                <a16:creationId xmlns:a16="http://schemas.microsoft.com/office/drawing/2014/main" id="{5FB66145-DCE1-CFFB-C56A-2EA123EA113A}"/>
              </a:ext>
            </a:extLst>
          </p:cNvPr>
          <p:cNvSpPr txBox="1"/>
          <p:nvPr/>
        </p:nvSpPr>
        <p:spPr>
          <a:xfrm>
            <a:off x="9775487" y="4938754"/>
            <a:ext cx="2348780" cy="1384995"/>
          </a:xfrm>
          <a:prstGeom prst="rect">
            <a:avLst/>
          </a:prstGeom>
          <a:noFill/>
        </p:spPr>
        <p:txBody>
          <a:bodyPr wrap="square">
            <a:spAutoFit/>
          </a:bodyPr>
          <a:lstStyle/>
          <a:p>
            <a:r>
              <a:rPr kumimoji="1" lang="ja-JP" altLang="en-US" sz="1400" b="1">
                <a:solidFill>
                  <a:srgbClr val="C00000"/>
                </a:solidFill>
                <a:latin typeface="+mn-ea"/>
              </a:rPr>
              <a:t>サービス連携はできるが、データ項目、形式の設計が</a:t>
            </a:r>
            <a:r>
              <a:rPr lang="ja-JP" altLang="en-US" sz="1400" b="1">
                <a:solidFill>
                  <a:srgbClr val="C00000"/>
                </a:solidFill>
                <a:latin typeface="+mn-ea"/>
              </a:rPr>
              <a:t>異なり</a:t>
            </a:r>
            <a:r>
              <a:rPr kumimoji="1" lang="ja-JP" altLang="en-US" sz="1400" b="1">
                <a:solidFill>
                  <a:srgbClr val="C00000"/>
                </a:solidFill>
                <a:latin typeface="+mn-ea"/>
              </a:rPr>
              <a:t>データ連携がうまくできない</a:t>
            </a:r>
            <a:endParaRPr kumimoji="1" lang="en-US" altLang="ja-JP" sz="1400" b="1">
              <a:solidFill>
                <a:srgbClr val="C00000"/>
              </a:solidFill>
              <a:latin typeface="+mn-ea"/>
            </a:endParaRPr>
          </a:p>
          <a:p>
            <a:r>
              <a:rPr lang="ja-JP" altLang="en-US" sz="1400" b="1">
                <a:solidFill>
                  <a:srgbClr val="C00000"/>
                </a:solidFill>
                <a:latin typeface="+mn-ea"/>
              </a:rPr>
              <a:t>連携前の調整や手入力などの対応が必要</a:t>
            </a:r>
            <a:endParaRPr lang="en-US" altLang="ja-JP" sz="1400" b="1">
              <a:solidFill>
                <a:srgbClr val="C00000"/>
              </a:solidFill>
              <a:latin typeface="+mn-ea"/>
            </a:endParaRPr>
          </a:p>
        </p:txBody>
      </p:sp>
      <p:sp>
        <p:nvSpPr>
          <p:cNvPr id="86" name="二等辺三角形 85">
            <a:extLst>
              <a:ext uri="{FF2B5EF4-FFF2-40B4-BE49-F238E27FC236}">
                <a16:creationId xmlns:a16="http://schemas.microsoft.com/office/drawing/2014/main" id="{D109DDAA-4DC5-AD80-788F-40CF58FC00F2}"/>
              </a:ext>
            </a:extLst>
          </p:cNvPr>
          <p:cNvSpPr/>
          <p:nvPr/>
        </p:nvSpPr>
        <p:spPr>
          <a:xfrm rot="5400000">
            <a:off x="8690711" y="2950552"/>
            <a:ext cx="2015810" cy="25993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7" name="テキスト ボックス 86">
            <a:extLst>
              <a:ext uri="{FF2B5EF4-FFF2-40B4-BE49-F238E27FC236}">
                <a16:creationId xmlns:a16="http://schemas.microsoft.com/office/drawing/2014/main" id="{0A0C4F2F-17EF-E609-BB96-DD750004C0A5}"/>
              </a:ext>
            </a:extLst>
          </p:cNvPr>
          <p:cNvSpPr txBox="1"/>
          <p:nvPr/>
        </p:nvSpPr>
        <p:spPr>
          <a:xfrm>
            <a:off x="9775487" y="2626917"/>
            <a:ext cx="2309146" cy="954107"/>
          </a:xfrm>
          <a:prstGeom prst="rect">
            <a:avLst/>
          </a:prstGeom>
          <a:noFill/>
        </p:spPr>
        <p:txBody>
          <a:bodyPr wrap="square">
            <a:spAutoFit/>
          </a:bodyPr>
          <a:lstStyle/>
          <a:p>
            <a:r>
              <a:rPr kumimoji="1" lang="en-US" altLang="ja-JP" sz="1400" b="1">
                <a:solidFill>
                  <a:srgbClr val="C00000"/>
                </a:solidFill>
                <a:latin typeface="+mn-ea"/>
              </a:rPr>
              <a:t>GIF</a:t>
            </a:r>
            <a:r>
              <a:rPr kumimoji="1" lang="ja-JP" altLang="en-US" sz="1400" b="1">
                <a:solidFill>
                  <a:srgbClr val="C00000"/>
                </a:solidFill>
                <a:latin typeface="+mn-ea"/>
              </a:rPr>
              <a:t>に準拠することで、データ項目、形式が統一され、サービス間のデータ連携が可能</a:t>
            </a:r>
            <a:endParaRPr kumimoji="1" lang="en-US" altLang="ja-JP" sz="1400" b="1">
              <a:solidFill>
                <a:srgbClr val="C00000"/>
              </a:solidFill>
              <a:latin typeface="+mn-ea"/>
            </a:endParaRPr>
          </a:p>
        </p:txBody>
      </p:sp>
      <p:cxnSp>
        <p:nvCxnSpPr>
          <p:cNvPr id="88" name="コネクタ: カギ線 87">
            <a:extLst>
              <a:ext uri="{FF2B5EF4-FFF2-40B4-BE49-F238E27FC236}">
                <a16:creationId xmlns:a16="http://schemas.microsoft.com/office/drawing/2014/main" id="{4BE2F186-BED6-498F-0F54-11F01320E810}"/>
              </a:ext>
            </a:extLst>
          </p:cNvPr>
          <p:cNvCxnSpPr>
            <a:cxnSpLocks/>
            <a:stCxn id="55" idx="3"/>
            <a:endCxn id="10" idx="1"/>
          </p:cNvCxnSpPr>
          <p:nvPr/>
        </p:nvCxnSpPr>
        <p:spPr>
          <a:xfrm flipV="1">
            <a:off x="3148470" y="3080519"/>
            <a:ext cx="949871" cy="1179594"/>
          </a:xfrm>
          <a:prstGeom prst="bentConnector3">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コネクタ: カギ線 88">
            <a:extLst>
              <a:ext uri="{FF2B5EF4-FFF2-40B4-BE49-F238E27FC236}">
                <a16:creationId xmlns:a16="http://schemas.microsoft.com/office/drawing/2014/main" id="{C5811F05-255E-488E-667C-FA7DE43AFBFC}"/>
              </a:ext>
            </a:extLst>
          </p:cNvPr>
          <p:cNvCxnSpPr>
            <a:cxnSpLocks/>
          </p:cNvCxnSpPr>
          <p:nvPr/>
        </p:nvCxnSpPr>
        <p:spPr>
          <a:xfrm>
            <a:off x="3148470" y="4269738"/>
            <a:ext cx="952292" cy="1372436"/>
          </a:xfrm>
          <a:prstGeom prst="bentConnector3">
            <a:avLst/>
          </a:prstGeom>
          <a:ln w="38100">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DBABF854-B38D-379A-B095-8FA9E845A0CC}"/>
              </a:ext>
            </a:extLst>
          </p:cNvPr>
          <p:cNvSpPr txBox="1"/>
          <p:nvPr/>
        </p:nvSpPr>
        <p:spPr>
          <a:xfrm>
            <a:off x="3235129" y="3981759"/>
            <a:ext cx="800219" cy="584775"/>
          </a:xfrm>
          <a:prstGeom prst="rect">
            <a:avLst/>
          </a:prstGeom>
          <a:noFill/>
          <a:effectLst>
            <a:outerShdw blurRad="12700" dist="50800" dir="5400000" sx="94000" sy="94000" algn="ctr" rotWithShape="0">
              <a:schemeClr val="tx1"/>
            </a:outerShdw>
            <a:softEdge rad="1270000"/>
          </a:effectLst>
          <a:scene3d>
            <a:camera prst="orthographicFront"/>
            <a:lightRig rig="threePt" dir="t"/>
          </a:scene3d>
          <a:sp3d extrusionH="76200">
            <a:extrusionClr>
              <a:schemeClr val="bg1"/>
            </a:extrusionClr>
          </a:sp3d>
        </p:spPr>
        <p:txBody>
          <a:bodyPr wrap="none" rtlCol="0">
            <a:spAutoFit/>
          </a:bodyPr>
          <a:lstStyle/>
          <a:p>
            <a:pPr algn="ctr"/>
            <a:r>
              <a:rPr kumimoji="1" lang="ja-JP" altLang="en-US" sz="1600" b="1">
                <a:solidFill>
                  <a:srgbClr val="002060"/>
                </a:solidFill>
                <a:effectLst>
                  <a:outerShdw blurRad="38100" dist="38100" dir="2700000" algn="tl">
                    <a:srgbClr val="000000">
                      <a:alpha val="43137"/>
                    </a:srgbClr>
                  </a:outerShdw>
                </a:effectLst>
                <a:latin typeface="+mn-ea"/>
              </a:rPr>
              <a:t>データ</a:t>
            </a:r>
            <a:endParaRPr kumimoji="1" lang="en-US" altLang="ja-JP" sz="1600" b="1">
              <a:solidFill>
                <a:srgbClr val="002060"/>
              </a:solidFill>
              <a:effectLst>
                <a:outerShdw blurRad="38100" dist="38100" dir="2700000" algn="tl">
                  <a:srgbClr val="000000">
                    <a:alpha val="43137"/>
                  </a:srgbClr>
                </a:outerShdw>
              </a:effectLst>
              <a:latin typeface="+mn-ea"/>
            </a:endParaRPr>
          </a:p>
          <a:p>
            <a:pPr algn="ctr"/>
            <a:r>
              <a:rPr kumimoji="1" lang="ja-JP" altLang="en-US" sz="1600" b="1">
                <a:solidFill>
                  <a:srgbClr val="002060"/>
                </a:solidFill>
                <a:effectLst>
                  <a:outerShdw blurRad="38100" dist="38100" dir="2700000" algn="tl">
                    <a:srgbClr val="000000">
                      <a:alpha val="43137"/>
                    </a:srgbClr>
                  </a:outerShdw>
                </a:effectLst>
                <a:latin typeface="+mn-ea"/>
              </a:rPr>
              <a:t>連携</a:t>
            </a:r>
          </a:p>
        </p:txBody>
      </p:sp>
      <p:sp>
        <p:nvSpPr>
          <p:cNvPr id="91" name="フローチャート: 結合子 90">
            <a:extLst>
              <a:ext uri="{FF2B5EF4-FFF2-40B4-BE49-F238E27FC236}">
                <a16:creationId xmlns:a16="http://schemas.microsoft.com/office/drawing/2014/main" id="{B9DC5BA7-D9A0-97FA-C02A-D00EEF83D352}"/>
              </a:ext>
            </a:extLst>
          </p:cNvPr>
          <p:cNvSpPr/>
          <p:nvPr/>
        </p:nvSpPr>
        <p:spPr>
          <a:xfrm>
            <a:off x="3676133" y="3123428"/>
            <a:ext cx="308919" cy="290385"/>
          </a:xfrm>
          <a:prstGeom prst="flowChartConnector">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92" name="乗算記号 91">
            <a:extLst>
              <a:ext uri="{FF2B5EF4-FFF2-40B4-BE49-F238E27FC236}">
                <a16:creationId xmlns:a16="http://schemas.microsoft.com/office/drawing/2014/main" id="{FF0FF144-EE59-DE91-0404-4FC111757A52}"/>
              </a:ext>
            </a:extLst>
          </p:cNvPr>
          <p:cNvSpPr/>
          <p:nvPr/>
        </p:nvSpPr>
        <p:spPr>
          <a:xfrm>
            <a:off x="3564924" y="5149936"/>
            <a:ext cx="556054" cy="56841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2769488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36</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5.5.2 </a:t>
            </a:r>
            <a:r>
              <a:rPr lang="ja-JP" altLang="en-US" sz="3200"/>
              <a:t>データモデル等の詳細構造</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461665"/>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データモデルの基礎を共通化し、分野のデータを整備しています。</a:t>
            </a:r>
          </a:p>
        </p:txBody>
      </p:sp>
      <p:sp>
        <p:nvSpPr>
          <p:cNvPr id="2" name="四角形: 角を丸くする 1">
            <a:extLst>
              <a:ext uri="{FF2B5EF4-FFF2-40B4-BE49-F238E27FC236}">
                <a16:creationId xmlns:a16="http://schemas.microsoft.com/office/drawing/2014/main" id="{ACDEC3C5-EB7E-617D-A4F1-E4DFA89B15B4}"/>
              </a:ext>
            </a:extLst>
          </p:cNvPr>
          <p:cNvSpPr/>
          <p:nvPr/>
        </p:nvSpPr>
        <p:spPr>
          <a:xfrm>
            <a:off x="263352" y="1412776"/>
            <a:ext cx="11192242" cy="7234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データ</a:t>
            </a:r>
          </a:p>
        </p:txBody>
      </p:sp>
      <p:sp>
        <p:nvSpPr>
          <p:cNvPr id="4" name="正方形/長方形 3">
            <a:extLst>
              <a:ext uri="{FF2B5EF4-FFF2-40B4-BE49-F238E27FC236}">
                <a16:creationId xmlns:a16="http://schemas.microsoft.com/office/drawing/2014/main" id="{42D84927-1878-DC36-6080-E52EA359626B}"/>
              </a:ext>
            </a:extLst>
          </p:cNvPr>
          <p:cNvSpPr/>
          <p:nvPr/>
        </p:nvSpPr>
        <p:spPr>
          <a:xfrm>
            <a:off x="263352" y="2201058"/>
            <a:ext cx="1045580" cy="4203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コード、辞書</a:t>
            </a:r>
          </a:p>
        </p:txBody>
      </p:sp>
      <p:sp>
        <p:nvSpPr>
          <p:cNvPr id="93" name="正方形/長方形 92">
            <a:extLst>
              <a:ext uri="{FF2B5EF4-FFF2-40B4-BE49-F238E27FC236}">
                <a16:creationId xmlns:a16="http://schemas.microsoft.com/office/drawing/2014/main" id="{35DD146E-3DD2-0F12-CAC7-1A2935F5C381}"/>
              </a:ext>
            </a:extLst>
          </p:cNvPr>
          <p:cNvSpPr/>
          <p:nvPr/>
        </p:nvSpPr>
        <p:spPr>
          <a:xfrm>
            <a:off x="1374559" y="5768982"/>
            <a:ext cx="10081035"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prstClr val="black"/>
                </a:solidFill>
                <a:effectLst/>
                <a:uLnTx/>
                <a:uFillTx/>
                <a:latin typeface="+mn-ea"/>
                <a:cs typeface="+mn-cs"/>
              </a:rPr>
              <a:t>コア語彙</a:t>
            </a:r>
            <a:r>
              <a:rPr kumimoji="1" lang="ja-JP" altLang="en-US" sz="1000" b="0" i="0" u="none" strike="noStrike" kern="1200" cap="none" spc="0" normalizeH="0" baseline="0" noProof="0">
                <a:ln>
                  <a:noFill/>
                </a:ln>
                <a:solidFill>
                  <a:prstClr val="black"/>
                </a:solidFill>
                <a:effectLst/>
                <a:uLnTx/>
                <a:uFillTx/>
                <a:latin typeface="+mn-ea"/>
                <a:cs typeface="+mn-cs"/>
              </a:rPr>
              <a:t>（</a:t>
            </a:r>
            <a:r>
              <a:rPr lang="ja-JP" altLang="en-US" sz="1000">
                <a:solidFill>
                  <a:schemeClr val="tx1"/>
                </a:solidFill>
                <a:latin typeface="+mn-ea"/>
              </a:rPr>
              <a:t>概念</a:t>
            </a:r>
            <a:r>
              <a:rPr kumimoji="1" lang="ja-JP" altLang="en-US" sz="1000" b="0" i="0" u="none" strike="noStrike" kern="1200" cap="none" spc="0" normalizeH="0" baseline="0" noProof="0">
                <a:ln>
                  <a:noFill/>
                </a:ln>
                <a:solidFill>
                  <a:schemeClr val="tx1"/>
                </a:solidFill>
                <a:effectLst/>
                <a:uLnTx/>
                <a:uFillTx/>
                <a:latin typeface="+mn-ea"/>
                <a:cs typeface="+mn-cs"/>
              </a:rPr>
              <a:t>辞書</a:t>
            </a:r>
            <a:r>
              <a:rPr kumimoji="1" lang="ja-JP" altLang="en-US" sz="1000" b="0" i="0" u="none" strike="noStrike" kern="1200" cap="none" spc="0" normalizeH="0" baseline="0" noProof="0">
                <a:ln>
                  <a:noFill/>
                </a:ln>
                <a:solidFill>
                  <a:prstClr val="black"/>
                </a:solidFill>
                <a:effectLst/>
                <a:uLnTx/>
                <a:uFillTx/>
                <a:latin typeface="+mn-ea"/>
                <a:cs typeface="+mn-cs"/>
              </a:rPr>
              <a:t>）</a:t>
            </a:r>
          </a:p>
        </p:txBody>
      </p:sp>
      <p:sp>
        <p:nvSpPr>
          <p:cNvPr id="94" name="正方形/長方形 93">
            <a:extLst>
              <a:ext uri="{FF2B5EF4-FFF2-40B4-BE49-F238E27FC236}">
                <a16:creationId xmlns:a16="http://schemas.microsoft.com/office/drawing/2014/main" id="{84243C26-2156-151E-5C08-0E639476CC6E}"/>
              </a:ext>
            </a:extLst>
          </p:cNvPr>
          <p:cNvSpPr/>
          <p:nvPr/>
        </p:nvSpPr>
        <p:spPr>
          <a:xfrm>
            <a:off x="1376434" y="4295015"/>
            <a:ext cx="10079160" cy="144052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コアデータモデル</a:t>
            </a:r>
            <a:r>
              <a:rPr kumimoji="1" lang="ja-JP" altLang="en-US" sz="1000" b="0"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個</a:t>
            </a:r>
            <a:r>
              <a:rPr kumimoji="1" lang="ja-JP" altLang="en-US" sz="1000" b="0" i="0" u="none" strike="noStrike" kern="1200" cap="none" spc="0" normalizeH="0" baseline="0" noProof="0">
                <a:ln>
                  <a:noFill/>
                </a:ln>
                <a:solidFill>
                  <a:prstClr val="black"/>
                </a:solidFill>
                <a:effectLst/>
                <a:uLnTx/>
                <a:uFillTx/>
                <a:latin typeface="+mn-ea"/>
                <a:cs typeface="+mn-cs"/>
              </a:rPr>
              <a:t>人、法人、施設等の共通モデル）</a:t>
            </a:r>
          </a:p>
        </p:txBody>
      </p:sp>
      <p:sp>
        <p:nvSpPr>
          <p:cNvPr id="95" name="正方形/長方形 94">
            <a:extLst>
              <a:ext uri="{FF2B5EF4-FFF2-40B4-BE49-F238E27FC236}">
                <a16:creationId xmlns:a16="http://schemas.microsoft.com/office/drawing/2014/main" id="{487721C7-63FC-14CB-10AB-218B4B5C2F63}"/>
              </a:ext>
            </a:extLst>
          </p:cNvPr>
          <p:cNvSpPr/>
          <p:nvPr/>
        </p:nvSpPr>
        <p:spPr>
          <a:xfrm>
            <a:off x="1376434" y="2201059"/>
            <a:ext cx="10079160" cy="2057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実装データモデル［</a:t>
            </a:r>
            <a:r>
              <a:rPr kumimoji="1" lang="en-US" altLang="ja-JP" sz="1200" b="1" i="0" u="none" strike="noStrike" kern="1200" cap="none" spc="0" normalizeH="0" baseline="0" noProof="0">
                <a:ln>
                  <a:noFill/>
                </a:ln>
                <a:solidFill>
                  <a:prstClr val="black"/>
                </a:solidFill>
                <a:effectLst/>
                <a:uLnTx/>
                <a:uFillTx/>
                <a:latin typeface="+mn-ea"/>
                <a:cs typeface="+mn-cs"/>
              </a:rPr>
              <a:t>DM</a:t>
            </a:r>
            <a:r>
              <a:rPr kumimoji="1" lang="ja-JP" altLang="en-US" sz="1200" b="1"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prstClr val="black"/>
                </a:solidFill>
                <a:effectLst/>
                <a:uLnTx/>
                <a:uFillTx/>
                <a:latin typeface="+mn-ea"/>
                <a:cs typeface="+mn-cs"/>
              </a:rPr>
              <a:t>（実際にサービスに活用するモデル）</a:t>
            </a:r>
          </a:p>
        </p:txBody>
      </p:sp>
      <p:sp>
        <p:nvSpPr>
          <p:cNvPr id="96" name="正方形/長方形 95">
            <a:extLst>
              <a:ext uri="{FF2B5EF4-FFF2-40B4-BE49-F238E27FC236}">
                <a16:creationId xmlns:a16="http://schemas.microsoft.com/office/drawing/2014/main" id="{08D0CF34-3B79-C1E3-0AF8-3A442DEB0431}"/>
              </a:ext>
            </a:extLst>
          </p:cNvPr>
          <p:cNvSpPr/>
          <p:nvPr/>
        </p:nvSpPr>
        <p:spPr>
          <a:xfrm>
            <a:off x="2139758"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ベースレジストリ</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97" name="正方形/長方形 96">
            <a:extLst>
              <a:ext uri="{FF2B5EF4-FFF2-40B4-BE49-F238E27FC236}">
                <a16:creationId xmlns:a16="http://schemas.microsoft.com/office/drawing/2014/main" id="{409EDEEA-6554-C5E3-8C2F-651982997918}"/>
              </a:ext>
            </a:extLst>
          </p:cNvPr>
          <p:cNvSpPr/>
          <p:nvPr/>
        </p:nvSpPr>
        <p:spPr>
          <a:xfrm>
            <a:off x="330090" y="509264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n-ea"/>
                <a:cs typeface="+mn-cs"/>
              </a:rPr>
              <a:t>POI</a:t>
            </a:r>
            <a:r>
              <a:rPr kumimoji="1" lang="ja-JP" altLang="en-US" sz="1000" b="0" i="0" u="none" strike="noStrike" kern="1200" cap="none" spc="0" normalizeH="0" baseline="0" noProof="0">
                <a:ln>
                  <a:noFill/>
                </a:ln>
                <a:solidFill>
                  <a:prstClr val="black"/>
                </a:solidFill>
                <a:effectLst/>
                <a:uLnTx/>
                <a:uFillTx/>
                <a:latin typeface="+mn-ea"/>
                <a:cs typeface="+mn-cs"/>
              </a:rPr>
              <a:t>コード</a:t>
            </a:r>
          </a:p>
        </p:txBody>
      </p:sp>
      <p:sp>
        <p:nvSpPr>
          <p:cNvPr id="98" name="正方形/長方形 97">
            <a:extLst>
              <a:ext uri="{FF2B5EF4-FFF2-40B4-BE49-F238E27FC236}">
                <a16:creationId xmlns:a16="http://schemas.microsoft.com/office/drawing/2014/main" id="{53E7CBF6-9681-43E5-9094-BA3917934A75}"/>
              </a:ext>
            </a:extLst>
          </p:cNvPr>
          <p:cNvSpPr/>
          <p:nvPr/>
        </p:nvSpPr>
        <p:spPr>
          <a:xfrm>
            <a:off x="4985949"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99" name="正方形/長方形 98">
            <a:extLst>
              <a:ext uri="{FF2B5EF4-FFF2-40B4-BE49-F238E27FC236}">
                <a16:creationId xmlns:a16="http://schemas.microsoft.com/office/drawing/2014/main" id="{B89BB3B0-D596-AA6B-6AB1-2D7F33A8F57B}"/>
              </a:ext>
            </a:extLst>
          </p:cNvPr>
          <p:cNvSpPr/>
          <p:nvPr/>
        </p:nvSpPr>
        <p:spPr>
          <a:xfrm>
            <a:off x="5942706"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子育て</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100" name="正方形/長方形 99">
            <a:extLst>
              <a:ext uri="{FF2B5EF4-FFF2-40B4-BE49-F238E27FC236}">
                <a16:creationId xmlns:a16="http://schemas.microsoft.com/office/drawing/2014/main" id="{FE2EE5CD-B1EA-2267-B3E7-F9F99E5B8D71}"/>
              </a:ext>
            </a:extLst>
          </p:cNvPr>
          <p:cNvSpPr/>
          <p:nvPr/>
        </p:nvSpPr>
        <p:spPr>
          <a:xfrm>
            <a:off x="6899463" y="4950440"/>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101" name="正方形/長方形 100">
            <a:extLst>
              <a:ext uri="{FF2B5EF4-FFF2-40B4-BE49-F238E27FC236}">
                <a16:creationId xmlns:a16="http://schemas.microsoft.com/office/drawing/2014/main" id="{D47971FD-8244-95D8-47D2-C3AA15F1012A}"/>
              </a:ext>
            </a:extLst>
          </p:cNvPr>
          <p:cNvSpPr/>
          <p:nvPr/>
        </p:nvSpPr>
        <p:spPr>
          <a:xfrm>
            <a:off x="2586759"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102" name="正方形/長方形 101">
            <a:extLst>
              <a:ext uri="{FF2B5EF4-FFF2-40B4-BE49-F238E27FC236}">
                <a16:creationId xmlns:a16="http://schemas.microsoft.com/office/drawing/2014/main" id="{897623BB-897E-591B-F3F2-F152D6D061CA}"/>
              </a:ext>
            </a:extLst>
          </p:cNvPr>
          <p:cNvSpPr/>
          <p:nvPr/>
        </p:nvSpPr>
        <p:spPr>
          <a:xfrm>
            <a:off x="3544980"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3" name="正方形/長方形 102">
            <a:extLst>
              <a:ext uri="{FF2B5EF4-FFF2-40B4-BE49-F238E27FC236}">
                <a16:creationId xmlns:a16="http://schemas.microsoft.com/office/drawing/2014/main" id="{D66D0F25-2964-FD2A-AB1D-D2D63FCF4667}"/>
              </a:ext>
            </a:extLst>
          </p:cNvPr>
          <p:cNvSpPr/>
          <p:nvPr/>
        </p:nvSpPr>
        <p:spPr>
          <a:xfrm>
            <a:off x="7377864"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104" name="正方形/長方形 103">
            <a:extLst>
              <a:ext uri="{FF2B5EF4-FFF2-40B4-BE49-F238E27FC236}">
                <a16:creationId xmlns:a16="http://schemas.microsoft.com/office/drawing/2014/main" id="{7483C4A7-E1A9-1AD5-11B2-34CF41AD4BB0}"/>
              </a:ext>
            </a:extLst>
          </p:cNvPr>
          <p:cNvSpPr/>
          <p:nvPr/>
        </p:nvSpPr>
        <p:spPr>
          <a:xfrm>
            <a:off x="8336085"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105" name="正方形/長方形 104">
            <a:extLst>
              <a:ext uri="{FF2B5EF4-FFF2-40B4-BE49-F238E27FC236}">
                <a16:creationId xmlns:a16="http://schemas.microsoft.com/office/drawing/2014/main" id="{AD7BCCA3-8B6A-E73B-3BD2-2C007C072500}"/>
              </a:ext>
            </a:extLst>
          </p:cNvPr>
          <p:cNvSpPr/>
          <p:nvPr/>
        </p:nvSpPr>
        <p:spPr>
          <a:xfrm>
            <a:off x="10417283" y="49296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106" name="正方形/長方形 105">
            <a:extLst>
              <a:ext uri="{FF2B5EF4-FFF2-40B4-BE49-F238E27FC236}">
                <a16:creationId xmlns:a16="http://schemas.microsoft.com/office/drawing/2014/main" id="{8141FAF8-F1FB-41A7-A007-E8C357EA0A48}"/>
              </a:ext>
            </a:extLst>
          </p:cNvPr>
          <p:cNvSpPr/>
          <p:nvPr/>
        </p:nvSpPr>
        <p:spPr>
          <a:xfrm>
            <a:off x="2230300"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07" name="正方形/長方形 106">
            <a:extLst>
              <a:ext uri="{FF2B5EF4-FFF2-40B4-BE49-F238E27FC236}">
                <a16:creationId xmlns:a16="http://schemas.microsoft.com/office/drawing/2014/main" id="{4FC70D58-F813-EF84-83F3-9CFCB59BAB77}"/>
              </a:ext>
            </a:extLst>
          </p:cNvPr>
          <p:cNvSpPr/>
          <p:nvPr/>
        </p:nvSpPr>
        <p:spPr>
          <a:xfrm>
            <a:off x="2230300" y="2573551"/>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8" name="正方形/長方形 107">
            <a:extLst>
              <a:ext uri="{FF2B5EF4-FFF2-40B4-BE49-F238E27FC236}">
                <a16:creationId xmlns:a16="http://schemas.microsoft.com/office/drawing/2014/main" id="{3A87889D-8A94-9D4A-5E83-485C596F5750}"/>
              </a:ext>
            </a:extLst>
          </p:cNvPr>
          <p:cNvSpPr/>
          <p:nvPr/>
        </p:nvSpPr>
        <p:spPr>
          <a:xfrm>
            <a:off x="724077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a:solidFill>
                  <a:prstClr val="black"/>
                </a:solidFill>
                <a:latin typeface="+mn-ea"/>
              </a:rPr>
              <a:t>地域サービス</a:t>
            </a:r>
            <a:r>
              <a:rPr kumimoji="1" lang="en-US" altLang="ja-JP" sz="900" b="0" i="0" u="none" strike="noStrike" kern="1200" cap="none" spc="0" normalizeH="0" baseline="0" noProof="0">
                <a:ln>
                  <a:noFill/>
                </a:ln>
                <a:solidFill>
                  <a:prstClr val="black"/>
                </a:solidFill>
                <a:effectLst/>
                <a:uLnTx/>
                <a:uFillTx/>
                <a:latin typeface="+mn-ea"/>
                <a:cs typeface="+mn-cs"/>
              </a:rPr>
              <a:t>DM</a:t>
            </a:r>
            <a:endParaRPr kumimoji="1" lang="ja-JP" altLang="en-US" sz="900" b="0" i="0" u="none" strike="noStrike" kern="1200" cap="none" spc="0" normalizeH="0" baseline="0" noProof="0">
              <a:ln>
                <a:noFill/>
              </a:ln>
              <a:solidFill>
                <a:prstClr val="black"/>
              </a:solidFill>
              <a:effectLst/>
              <a:uLnTx/>
              <a:uFillTx/>
              <a:latin typeface="+mn-ea"/>
              <a:cs typeface="+mn-cs"/>
            </a:endParaRPr>
          </a:p>
        </p:txBody>
      </p:sp>
      <p:sp>
        <p:nvSpPr>
          <p:cNvPr id="109" name="正方形/長方形 108">
            <a:extLst>
              <a:ext uri="{FF2B5EF4-FFF2-40B4-BE49-F238E27FC236}">
                <a16:creationId xmlns:a16="http://schemas.microsoft.com/office/drawing/2014/main" id="{FBAAD7B0-1B10-3AED-5AF4-C2D7EF0D2A4B}"/>
              </a:ext>
            </a:extLst>
          </p:cNvPr>
          <p:cNvSpPr/>
          <p:nvPr/>
        </p:nvSpPr>
        <p:spPr>
          <a:xfrm>
            <a:off x="7331313" y="32716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移動体</a:t>
            </a:r>
          </a:p>
        </p:txBody>
      </p:sp>
      <p:sp>
        <p:nvSpPr>
          <p:cNvPr id="110" name="正方形/長方形 109">
            <a:extLst>
              <a:ext uri="{FF2B5EF4-FFF2-40B4-BE49-F238E27FC236}">
                <a16:creationId xmlns:a16="http://schemas.microsoft.com/office/drawing/2014/main" id="{82DBD958-674D-1BD3-7885-42CDAD343525}"/>
              </a:ext>
            </a:extLst>
          </p:cNvPr>
          <p:cNvSpPr/>
          <p:nvPr/>
        </p:nvSpPr>
        <p:spPr>
          <a:xfrm>
            <a:off x="7331313"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地物</a:t>
            </a:r>
          </a:p>
        </p:txBody>
      </p:sp>
      <p:sp>
        <p:nvSpPr>
          <p:cNvPr id="111" name="正方形/長方形 110">
            <a:extLst>
              <a:ext uri="{FF2B5EF4-FFF2-40B4-BE49-F238E27FC236}">
                <a16:creationId xmlns:a16="http://schemas.microsoft.com/office/drawing/2014/main" id="{1EA71F95-9FC5-035A-4DEA-04261B0E3E59}"/>
              </a:ext>
            </a:extLst>
          </p:cNvPr>
          <p:cNvSpPr/>
          <p:nvPr/>
        </p:nvSpPr>
        <p:spPr>
          <a:xfrm>
            <a:off x="7331313"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地図等</a:t>
            </a:r>
          </a:p>
        </p:txBody>
      </p:sp>
      <p:sp>
        <p:nvSpPr>
          <p:cNvPr id="112" name="正方形/長方形 111">
            <a:extLst>
              <a:ext uri="{FF2B5EF4-FFF2-40B4-BE49-F238E27FC236}">
                <a16:creationId xmlns:a16="http://schemas.microsoft.com/office/drawing/2014/main" id="{578BD102-AC22-1E4A-43F2-69653779299E}"/>
              </a:ext>
            </a:extLst>
          </p:cNvPr>
          <p:cNvSpPr/>
          <p:nvPr/>
        </p:nvSpPr>
        <p:spPr>
          <a:xfrm>
            <a:off x="848145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防災</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3" name="正方形/長方形 112">
            <a:extLst>
              <a:ext uri="{FF2B5EF4-FFF2-40B4-BE49-F238E27FC236}">
                <a16:creationId xmlns:a16="http://schemas.microsoft.com/office/drawing/2014/main" id="{E8C1E5A9-3DEB-F1BD-7B8F-1A5481D85641}"/>
              </a:ext>
            </a:extLst>
          </p:cNvPr>
          <p:cNvSpPr/>
          <p:nvPr/>
        </p:nvSpPr>
        <p:spPr>
          <a:xfrm>
            <a:off x="8567134" y="3621725"/>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支援活動</a:t>
            </a:r>
          </a:p>
        </p:txBody>
      </p:sp>
      <p:sp>
        <p:nvSpPr>
          <p:cNvPr id="114" name="正方形/長方形 113">
            <a:extLst>
              <a:ext uri="{FF2B5EF4-FFF2-40B4-BE49-F238E27FC236}">
                <a16:creationId xmlns:a16="http://schemas.microsoft.com/office/drawing/2014/main" id="{4C75D562-4D87-155D-B96B-2B26E9932694}"/>
              </a:ext>
            </a:extLst>
          </p:cNvPr>
          <p:cNvSpPr/>
          <p:nvPr/>
        </p:nvSpPr>
        <p:spPr>
          <a:xfrm>
            <a:off x="8567134" y="32716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a:t>
            </a:r>
          </a:p>
        </p:txBody>
      </p:sp>
      <p:sp>
        <p:nvSpPr>
          <p:cNvPr id="115" name="正方形/長方形 114">
            <a:extLst>
              <a:ext uri="{FF2B5EF4-FFF2-40B4-BE49-F238E27FC236}">
                <a16:creationId xmlns:a16="http://schemas.microsoft.com/office/drawing/2014/main" id="{FAAA26DD-4583-DC10-F3B4-55F9BF64A2E4}"/>
              </a:ext>
            </a:extLst>
          </p:cNvPr>
          <p:cNvSpPr/>
          <p:nvPr/>
        </p:nvSpPr>
        <p:spPr>
          <a:xfrm>
            <a:off x="8571993" y="2573551"/>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避難場所・所</a:t>
            </a:r>
          </a:p>
        </p:txBody>
      </p:sp>
      <p:sp>
        <p:nvSpPr>
          <p:cNvPr id="116" name="正方形/長方形 115">
            <a:extLst>
              <a:ext uri="{FF2B5EF4-FFF2-40B4-BE49-F238E27FC236}">
                <a16:creationId xmlns:a16="http://schemas.microsoft.com/office/drawing/2014/main" id="{B841AE92-CCDE-21B4-1A50-B1D359C762B1}"/>
              </a:ext>
            </a:extLst>
          </p:cNvPr>
          <p:cNvSpPr/>
          <p:nvPr/>
        </p:nvSpPr>
        <p:spPr>
          <a:xfrm>
            <a:off x="9654601" y="2520795"/>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教育</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7" name="正方形/長方形 116">
            <a:extLst>
              <a:ext uri="{FF2B5EF4-FFF2-40B4-BE49-F238E27FC236}">
                <a16:creationId xmlns:a16="http://schemas.microsoft.com/office/drawing/2014/main" id="{80BD5764-14C3-BD2C-3F40-6EBF1810EFDA}"/>
              </a:ext>
            </a:extLst>
          </p:cNvPr>
          <p:cNvSpPr/>
          <p:nvPr/>
        </p:nvSpPr>
        <p:spPr>
          <a:xfrm>
            <a:off x="9744995" y="32716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教材</a:t>
            </a:r>
          </a:p>
        </p:txBody>
      </p:sp>
      <p:sp>
        <p:nvSpPr>
          <p:cNvPr id="118" name="正方形/長方形 117">
            <a:extLst>
              <a:ext uri="{FF2B5EF4-FFF2-40B4-BE49-F238E27FC236}">
                <a16:creationId xmlns:a16="http://schemas.microsoft.com/office/drawing/2014/main" id="{9ED51750-9C52-008F-8110-74C7348FAC1E}"/>
              </a:ext>
            </a:extLst>
          </p:cNvPr>
          <p:cNvSpPr/>
          <p:nvPr/>
        </p:nvSpPr>
        <p:spPr>
          <a:xfrm>
            <a:off x="9744995" y="2923588"/>
            <a:ext cx="911062" cy="307777"/>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学習者、指導者、保護者</a:t>
            </a:r>
          </a:p>
        </p:txBody>
      </p:sp>
      <p:sp>
        <p:nvSpPr>
          <p:cNvPr id="119" name="正方形/長方形 118">
            <a:extLst>
              <a:ext uri="{FF2B5EF4-FFF2-40B4-BE49-F238E27FC236}">
                <a16:creationId xmlns:a16="http://schemas.microsoft.com/office/drawing/2014/main" id="{3E7A2F86-5275-E538-5441-4A7C58E7436D}"/>
              </a:ext>
            </a:extLst>
          </p:cNvPr>
          <p:cNvSpPr/>
          <p:nvPr/>
        </p:nvSpPr>
        <p:spPr>
          <a:xfrm>
            <a:off x="9744995" y="2573551"/>
            <a:ext cx="911062" cy="307777"/>
          </a:xfrm>
          <a:prstGeom prst="rect">
            <a:avLst/>
          </a:prstGeom>
          <a:ln>
            <a:solidFill>
              <a:schemeClr val="tx1"/>
            </a:solidFill>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a:t>
            </a:r>
          </a:p>
        </p:txBody>
      </p:sp>
      <p:sp>
        <p:nvSpPr>
          <p:cNvPr id="120" name="正方形/長方形 119">
            <a:extLst>
              <a:ext uri="{FF2B5EF4-FFF2-40B4-BE49-F238E27FC236}">
                <a16:creationId xmlns:a16="http://schemas.microsoft.com/office/drawing/2014/main" id="{16DBBCD5-09A1-06BC-34B0-66002401C82A}"/>
              </a:ext>
            </a:extLst>
          </p:cNvPr>
          <p:cNvSpPr/>
          <p:nvPr/>
        </p:nvSpPr>
        <p:spPr>
          <a:xfrm>
            <a:off x="3287609" y="2523263"/>
            <a:ext cx="2045276"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21" name="正方形/長方形 120">
            <a:extLst>
              <a:ext uri="{FF2B5EF4-FFF2-40B4-BE49-F238E27FC236}">
                <a16:creationId xmlns:a16="http://schemas.microsoft.com/office/drawing/2014/main" id="{28B147FA-2B5F-97DA-9B92-0FA522BCE32F}"/>
              </a:ext>
            </a:extLst>
          </p:cNvPr>
          <p:cNvSpPr/>
          <p:nvPr/>
        </p:nvSpPr>
        <p:spPr>
          <a:xfrm>
            <a:off x="3378151" y="327734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事例</a:t>
            </a:r>
          </a:p>
        </p:txBody>
      </p:sp>
      <p:sp>
        <p:nvSpPr>
          <p:cNvPr id="122" name="正方形/長方形 121">
            <a:extLst>
              <a:ext uri="{FF2B5EF4-FFF2-40B4-BE49-F238E27FC236}">
                <a16:creationId xmlns:a16="http://schemas.microsoft.com/office/drawing/2014/main" id="{345362E1-BA81-05A7-3408-A2B6A8F8A567}"/>
              </a:ext>
            </a:extLst>
          </p:cNvPr>
          <p:cNvSpPr/>
          <p:nvPr/>
        </p:nvSpPr>
        <p:spPr>
          <a:xfrm>
            <a:off x="3378151"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証明、連絡、通知</a:t>
            </a:r>
          </a:p>
        </p:txBody>
      </p:sp>
      <p:sp>
        <p:nvSpPr>
          <p:cNvPr id="123" name="正方形/長方形 122">
            <a:extLst>
              <a:ext uri="{FF2B5EF4-FFF2-40B4-BE49-F238E27FC236}">
                <a16:creationId xmlns:a16="http://schemas.microsoft.com/office/drawing/2014/main" id="{92091B67-04DF-7AE9-81F5-CCFE2E59CA87}"/>
              </a:ext>
            </a:extLst>
          </p:cNvPr>
          <p:cNvSpPr/>
          <p:nvPr/>
        </p:nvSpPr>
        <p:spPr>
          <a:xfrm>
            <a:off x="3378151"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申請・届出</a:t>
            </a:r>
          </a:p>
        </p:txBody>
      </p:sp>
      <p:sp>
        <p:nvSpPr>
          <p:cNvPr id="124" name="正方形/長方形 123">
            <a:extLst>
              <a:ext uri="{FF2B5EF4-FFF2-40B4-BE49-F238E27FC236}">
                <a16:creationId xmlns:a16="http://schemas.microsoft.com/office/drawing/2014/main" id="{5779B779-C58C-F099-5407-FC045D217FDC}"/>
              </a:ext>
            </a:extLst>
          </p:cNvPr>
          <p:cNvSpPr/>
          <p:nvPr/>
        </p:nvSpPr>
        <p:spPr>
          <a:xfrm>
            <a:off x="4339874" y="292358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報告書・会議資料等</a:t>
            </a:r>
          </a:p>
        </p:txBody>
      </p:sp>
      <p:sp>
        <p:nvSpPr>
          <p:cNvPr id="125" name="正方形/長方形 124">
            <a:extLst>
              <a:ext uri="{FF2B5EF4-FFF2-40B4-BE49-F238E27FC236}">
                <a16:creationId xmlns:a16="http://schemas.microsoft.com/office/drawing/2014/main" id="{9929F48C-6347-9C27-62F5-18EF29B8BAF1}"/>
              </a:ext>
            </a:extLst>
          </p:cNvPr>
          <p:cNvSpPr/>
          <p:nvPr/>
        </p:nvSpPr>
        <p:spPr>
          <a:xfrm>
            <a:off x="4339874" y="257355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26" name="正方形/長方形 125">
            <a:extLst>
              <a:ext uri="{FF2B5EF4-FFF2-40B4-BE49-F238E27FC236}">
                <a16:creationId xmlns:a16="http://schemas.microsoft.com/office/drawing/2014/main" id="{FF8B76A8-F95B-666B-EFA0-8D27CDE5CB82}"/>
              </a:ext>
            </a:extLst>
          </p:cNvPr>
          <p:cNvSpPr/>
          <p:nvPr/>
        </p:nvSpPr>
        <p:spPr>
          <a:xfrm>
            <a:off x="3378151" y="362831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行政サービス・制度</a:t>
            </a:r>
          </a:p>
        </p:txBody>
      </p:sp>
      <p:sp>
        <p:nvSpPr>
          <p:cNvPr id="127" name="正方形/長方形 126">
            <a:extLst>
              <a:ext uri="{FF2B5EF4-FFF2-40B4-BE49-F238E27FC236}">
                <a16:creationId xmlns:a16="http://schemas.microsoft.com/office/drawing/2014/main" id="{A5E79EFE-56E8-5331-8D55-A5EFC75D9FD0}"/>
              </a:ext>
            </a:extLst>
          </p:cNvPr>
          <p:cNvSpPr/>
          <p:nvPr/>
        </p:nvSpPr>
        <p:spPr>
          <a:xfrm>
            <a:off x="4339874" y="327734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行政サービス拠点</a:t>
            </a:r>
          </a:p>
        </p:txBody>
      </p:sp>
      <p:sp>
        <p:nvSpPr>
          <p:cNvPr id="128" name="正方形/長方形 127">
            <a:extLst>
              <a:ext uri="{FF2B5EF4-FFF2-40B4-BE49-F238E27FC236}">
                <a16:creationId xmlns:a16="http://schemas.microsoft.com/office/drawing/2014/main" id="{6B803ECF-4B4B-4799-45F9-C5B76C867459}"/>
              </a:ext>
            </a:extLst>
          </p:cNvPr>
          <p:cNvSpPr/>
          <p:nvPr/>
        </p:nvSpPr>
        <p:spPr>
          <a:xfrm>
            <a:off x="9744995" y="3621725"/>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29" name="円柱 128">
            <a:extLst>
              <a:ext uri="{FF2B5EF4-FFF2-40B4-BE49-F238E27FC236}">
                <a16:creationId xmlns:a16="http://schemas.microsoft.com/office/drawing/2014/main" id="{4B5F9B19-32CA-9CCF-3DE8-3BF360B0128C}"/>
              </a:ext>
            </a:extLst>
          </p:cNvPr>
          <p:cNvSpPr/>
          <p:nvPr/>
        </p:nvSpPr>
        <p:spPr>
          <a:xfrm>
            <a:off x="3378151" y="179871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30" name="円柱 129">
            <a:extLst>
              <a:ext uri="{FF2B5EF4-FFF2-40B4-BE49-F238E27FC236}">
                <a16:creationId xmlns:a16="http://schemas.microsoft.com/office/drawing/2014/main" id="{1B951768-DC76-2469-840F-AC7608B38067}"/>
              </a:ext>
            </a:extLst>
          </p:cNvPr>
          <p:cNvSpPr/>
          <p:nvPr/>
        </p:nvSpPr>
        <p:spPr>
          <a:xfrm>
            <a:off x="2252162"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31" name="円柱 130">
            <a:extLst>
              <a:ext uri="{FF2B5EF4-FFF2-40B4-BE49-F238E27FC236}">
                <a16:creationId xmlns:a16="http://schemas.microsoft.com/office/drawing/2014/main" id="{F9C13412-3283-A476-4C47-6A2C449DC34C}"/>
              </a:ext>
            </a:extLst>
          </p:cNvPr>
          <p:cNvSpPr/>
          <p:nvPr/>
        </p:nvSpPr>
        <p:spPr>
          <a:xfrm>
            <a:off x="9757148" y="179871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学校一覧</a:t>
            </a:r>
          </a:p>
        </p:txBody>
      </p:sp>
      <p:sp>
        <p:nvSpPr>
          <p:cNvPr id="132" name="円柱 131">
            <a:extLst>
              <a:ext uri="{FF2B5EF4-FFF2-40B4-BE49-F238E27FC236}">
                <a16:creationId xmlns:a16="http://schemas.microsoft.com/office/drawing/2014/main" id="{841FFD38-E55E-A96E-328E-1BDF4B65F4DD}"/>
              </a:ext>
            </a:extLst>
          </p:cNvPr>
          <p:cNvSpPr/>
          <p:nvPr/>
        </p:nvSpPr>
        <p:spPr>
          <a:xfrm>
            <a:off x="8583998"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避難場所一覧</a:t>
            </a:r>
          </a:p>
        </p:txBody>
      </p:sp>
      <p:sp>
        <p:nvSpPr>
          <p:cNvPr id="133" name="円柱 132">
            <a:extLst>
              <a:ext uri="{FF2B5EF4-FFF2-40B4-BE49-F238E27FC236}">
                <a16:creationId xmlns:a16="http://schemas.microsoft.com/office/drawing/2014/main" id="{83621B0D-53A3-95BE-BE25-EB50F1F28DE6}"/>
              </a:ext>
            </a:extLst>
          </p:cNvPr>
          <p:cNvSpPr/>
          <p:nvPr/>
        </p:nvSpPr>
        <p:spPr>
          <a:xfrm>
            <a:off x="8583998" y="146443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避難所一覧</a:t>
            </a:r>
          </a:p>
        </p:txBody>
      </p:sp>
      <p:sp>
        <p:nvSpPr>
          <p:cNvPr id="134" name="円柱 133">
            <a:extLst>
              <a:ext uri="{FF2B5EF4-FFF2-40B4-BE49-F238E27FC236}">
                <a16:creationId xmlns:a16="http://schemas.microsoft.com/office/drawing/2014/main" id="{5A5DCCCC-1AEE-9766-3FF6-D8529FDB1431}"/>
              </a:ext>
            </a:extLst>
          </p:cNvPr>
          <p:cNvSpPr/>
          <p:nvPr/>
        </p:nvSpPr>
        <p:spPr>
          <a:xfrm>
            <a:off x="7330027" y="1806267"/>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医療機関一覧</a:t>
            </a:r>
          </a:p>
        </p:txBody>
      </p:sp>
      <p:sp>
        <p:nvSpPr>
          <p:cNvPr id="135" name="正方形/長方形 134">
            <a:extLst>
              <a:ext uri="{FF2B5EF4-FFF2-40B4-BE49-F238E27FC236}">
                <a16:creationId xmlns:a16="http://schemas.microsoft.com/office/drawing/2014/main" id="{BB6762FD-B57C-785D-0898-02ADB4C596F7}"/>
              </a:ext>
            </a:extLst>
          </p:cNvPr>
          <p:cNvSpPr/>
          <p:nvPr/>
        </p:nvSpPr>
        <p:spPr>
          <a:xfrm>
            <a:off x="316992" y="546366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コード一覧</a:t>
            </a:r>
          </a:p>
        </p:txBody>
      </p:sp>
      <p:sp>
        <p:nvSpPr>
          <p:cNvPr id="136" name="正方形/長方形 135">
            <a:extLst>
              <a:ext uri="{FF2B5EF4-FFF2-40B4-BE49-F238E27FC236}">
                <a16:creationId xmlns:a16="http://schemas.microsoft.com/office/drawing/2014/main" id="{0F2D565E-3D7A-62BA-B7C9-A1B1BA1FEB26}"/>
              </a:ext>
            </a:extLst>
          </p:cNvPr>
          <p:cNvSpPr/>
          <p:nvPr/>
        </p:nvSpPr>
        <p:spPr>
          <a:xfrm>
            <a:off x="7331313" y="362172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37" name="正方形/長方形 136">
            <a:extLst>
              <a:ext uri="{FF2B5EF4-FFF2-40B4-BE49-F238E27FC236}">
                <a16:creationId xmlns:a16="http://schemas.microsoft.com/office/drawing/2014/main" id="{ACB5FA85-E434-638B-FFDC-968C2EC56759}"/>
              </a:ext>
            </a:extLst>
          </p:cNvPr>
          <p:cNvSpPr/>
          <p:nvPr/>
        </p:nvSpPr>
        <p:spPr>
          <a:xfrm>
            <a:off x="8567134" y="2923588"/>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被災者</a:t>
            </a:r>
          </a:p>
        </p:txBody>
      </p:sp>
      <p:sp>
        <p:nvSpPr>
          <p:cNvPr id="138" name="テキスト ボックス 137">
            <a:extLst>
              <a:ext uri="{FF2B5EF4-FFF2-40B4-BE49-F238E27FC236}">
                <a16:creationId xmlns:a16="http://schemas.microsoft.com/office/drawing/2014/main" id="{4059B997-5E40-9814-EB87-92C3EB9E482D}"/>
              </a:ext>
            </a:extLst>
          </p:cNvPr>
          <p:cNvSpPr txBox="1"/>
          <p:nvPr/>
        </p:nvSpPr>
        <p:spPr>
          <a:xfrm>
            <a:off x="5858529" y="3373583"/>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a:t>
            </a:r>
          </a:p>
        </p:txBody>
      </p:sp>
      <p:sp>
        <p:nvSpPr>
          <p:cNvPr id="139" name="円柱 138">
            <a:extLst>
              <a:ext uri="{FF2B5EF4-FFF2-40B4-BE49-F238E27FC236}">
                <a16:creationId xmlns:a16="http://schemas.microsoft.com/office/drawing/2014/main" id="{017EA428-40EC-9A8E-BF42-A8BFAFABECF2}"/>
              </a:ext>
            </a:extLst>
          </p:cNvPr>
          <p:cNvSpPr/>
          <p:nvPr/>
        </p:nvSpPr>
        <p:spPr>
          <a:xfrm>
            <a:off x="4382899" y="18080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その他</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40" name="正方形/長方形 139">
            <a:extLst>
              <a:ext uri="{FF2B5EF4-FFF2-40B4-BE49-F238E27FC236}">
                <a16:creationId xmlns:a16="http://schemas.microsoft.com/office/drawing/2014/main" id="{395CD6B8-ED37-D0FD-31D5-7F878C058A70}"/>
              </a:ext>
            </a:extLst>
          </p:cNvPr>
          <p:cNvSpPr/>
          <p:nvPr/>
        </p:nvSpPr>
        <p:spPr>
          <a:xfrm>
            <a:off x="5461422"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41" name="正方形/長方形 140">
            <a:extLst>
              <a:ext uri="{FF2B5EF4-FFF2-40B4-BE49-F238E27FC236}">
                <a16:creationId xmlns:a16="http://schemas.microsoft.com/office/drawing/2014/main" id="{9741BD0C-C1B1-6F50-855A-BD814970EA03}"/>
              </a:ext>
            </a:extLst>
          </p:cNvPr>
          <p:cNvSpPr/>
          <p:nvPr/>
        </p:nvSpPr>
        <p:spPr>
          <a:xfrm>
            <a:off x="6419643"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42" name="正方形/長方形 141">
            <a:extLst>
              <a:ext uri="{FF2B5EF4-FFF2-40B4-BE49-F238E27FC236}">
                <a16:creationId xmlns:a16="http://schemas.microsoft.com/office/drawing/2014/main" id="{03589D2F-74D3-ACDB-6770-378D1B5BE99D}"/>
              </a:ext>
            </a:extLst>
          </p:cNvPr>
          <p:cNvSpPr/>
          <p:nvPr/>
        </p:nvSpPr>
        <p:spPr>
          <a:xfrm>
            <a:off x="9294303"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43" name="テキスト ボックス 142">
            <a:extLst>
              <a:ext uri="{FF2B5EF4-FFF2-40B4-BE49-F238E27FC236}">
                <a16:creationId xmlns:a16="http://schemas.microsoft.com/office/drawing/2014/main" id="{4C00C270-AB17-33F5-619D-6694E4986134}"/>
              </a:ext>
            </a:extLst>
          </p:cNvPr>
          <p:cNvSpPr txBox="1"/>
          <p:nvPr/>
        </p:nvSpPr>
        <p:spPr>
          <a:xfrm>
            <a:off x="5422217" y="2421827"/>
            <a:ext cx="1816888"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小さなパーツから、組み合わせた実装モデルに展開し、</a:t>
            </a:r>
            <a:endParaRPr kumimoji="1" lang="en-US" altLang="ja-JP" sz="1050" b="0" i="0" u="none" strike="noStrike" kern="1200" cap="none" spc="0" normalizeH="0" baseline="0" noProof="0">
              <a:ln>
                <a:noFill/>
              </a:ln>
              <a:solidFill>
                <a:srgbClr val="0000FF"/>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標準化されたデータを整備</a:t>
            </a:r>
          </a:p>
        </p:txBody>
      </p:sp>
      <p:sp>
        <p:nvSpPr>
          <p:cNvPr id="144" name="正方形/長方形 143">
            <a:extLst>
              <a:ext uri="{FF2B5EF4-FFF2-40B4-BE49-F238E27FC236}">
                <a16:creationId xmlns:a16="http://schemas.microsoft.com/office/drawing/2014/main" id="{B75E429B-437C-4FB3-EE44-A7D1CAF19F66}"/>
              </a:ext>
            </a:extLst>
          </p:cNvPr>
          <p:cNvSpPr/>
          <p:nvPr/>
        </p:nvSpPr>
        <p:spPr>
          <a:xfrm>
            <a:off x="2193760" y="5249875"/>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a:t>
            </a:r>
            <a:r>
              <a:rPr kumimoji="1" lang="ja-JP" altLang="en-US" sz="1200" b="1" i="0" u="none" strike="noStrike" kern="1200" cap="none" spc="0" normalizeH="0" baseline="0" noProof="0">
                <a:ln>
                  <a:noFill/>
                </a:ln>
                <a:solidFill>
                  <a:schemeClr val="tx1"/>
                </a:solidFill>
                <a:effectLst/>
                <a:uLnTx/>
                <a:uFillTx/>
                <a:latin typeface="+mn-ea"/>
                <a:cs typeface="+mn-cs"/>
              </a:rPr>
              <a:t>コアデータパーツ</a:t>
            </a:r>
          </a:p>
        </p:txBody>
      </p:sp>
      <p:sp>
        <p:nvSpPr>
          <p:cNvPr id="145" name="正方形/長方形 144">
            <a:extLst>
              <a:ext uri="{FF2B5EF4-FFF2-40B4-BE49-F238E27FC236}">
                <a16:creationId xmlns:a16="http://schemas.microsoft.com/office/drawing/2014/main" id="{75B41987-4418-5770-5CAB-FAF0372CA88B}"/>
              </a:ext>
            </a:extLst>
          </p:cNvPr>
          <p:cNvSpPr/>
          <p:nvPr/>
        </p:nvSpPr>
        <p:spPr>
          <a:xfrm>
            <a:off x="4503201" y="45821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46" name="正方形/長方形 145">
            <a:extLst>
              <a:ext uri="{FF2B5EF4-FFF2-40B4-BE49-F238E27FC236}">
                <a16:creationId xmlns:a16="http://schemas.microsoft.com/office/drawing/2014/main" id="{5BE9E916-549B-7903-D8DD-3882DAF5CFB5}"/>
              </a:ext>
            </a:extLst>
          </p:cNvPr>
          <p:cNvSpPr/>
          <p:nvPr/>
        </p:nvSpPr>
        <p:spPr>
          <a:xfrm>
            <a:off x="4029192"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47" name="正方形/長方形 146">
            <a:extLst>
              <a:ext uri="{FF2B5EF4-FFF2-40B4-BE49-F238E27FC236}">
                <a16:creationId xmlns:a16="http://schemas.microsoft.com/office/drawing/2014/main" id="{E7615BC0-9939-2B42-2EBC-D780A547D769}"/>
              </a:ext>
            </a:extLst>
          </p:cNvPr>
          <p:cNvSpPr/>
          <p:nvPr/>
        </p:nvSpPr>
        <p:spPr>
          <a:xfrm>
            <a:off x="4985949"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48" name="正方形/長方形 147">
            <a:extLst>
              <a:ext uri="{FF2B5EF4-FFF2-40B4-BE49-F238E27FC236}">
                <a16:creationId xmlns:a16="http://schemas.microsoft.com/office/drawing/2014/main" id="{A4AA831B-21F8-56F4-8B77-2015A01455E3}"/>
              </a:ext>
            </a:extLst>
          </p:cNvPr>
          <p:cNvSpPr/>
          <p:nvPr/>
        </p:nvSpPr>
        <p:spPr>
          <a:xfrm>
            <a:off x="5942706"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149" name="正方形/長方形 148">
            <a:extLst>
              <a:ext uri="{FF2B5EF4-FFF2-40B4-BE49-F238E27FC236}">
                <a16:creationId xmlns:a16="http://schemas.microsoft.com/office/drawing/2014/main" id="{5B880B15-0180-2E51-CD17-219E4F96B9C3}"/>
              </a:ext>
            </a:extLst>
          </p:cNvPr>
          <p:cNvSpPr/>
          <p:nvPr/>
        </p:nvSpPr>
        <p:spPr>
          <a:xfrm>
            <a:off x="6905554"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150" name="正方形/長方形 149">
            <a:extLst>
              <a:ext uri="{FF2B5EF4-FFF2-40B4-BE49-F238E27FC236}">
                <a16:creationId xmlns:a16="http://schemas.microsoft.com/office/drawing/2014/main" id="{4D306105-FF7E-D7B1-D5C7-6CB88C8BA348}"/>
              </a:ext>
            </a:extLst>
          </p:cNvPr>
          <p:cNvSpPr/>
          <p:nvPr/>
        </p:nvSpPr>
        <p:spPr>
          <a:xfrm>
            <a:off x="7868401" y="530255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
        <p:nvSpPr>
          <p:cNvPr id="151" name="正方形/長方形 150">
            <a:extLst>
              <a:ext uri="{FF2B5EF4-FFF2-40B4-BE49-F238E27FC236}">
                <a16:creationId xmlns:a16="http://schemas.microsoft.com/office/drawing/2014/main" id="{57917269-F7E5-256F-801C-7E4F722ADA79}"/>
              </a:ext>
            </a:extLst>
          </p:cNvPr>
          <p:cNvSpPr/>
          <p:nvPr/>
        </p:nvSpPr>
        <p:spPr>
          <a:xfrm>
            <a:off x="4727848" y="6498431"/>
            <a:ext cx="6932207" cy="248154"/>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BR</a:t>
            </a:r>
            <a:r>
              <a:rPr kumimoji="1" lang="ja-JP" altLang="en-US" sz="1000" b="0" i="0" u="none" strike="noStrike" kern="1200" cap="none" spc="0" normalizeH="0" baseline="0" noProof="0">
                <a:ln>
                  <a:noFill/>
                </a:ln>
                <a:solidFill>
                  <a:schemeClr val="tx1"/>
                </a:solidFill>
                <a:effectLst/>
                <a:uLnTx/>
                <a:uFillTx/>
                <a:latin typeface="+mn-ea"/>
                <a:cs typeface="+mn-cs"/>
              </a:rPr>
              <a:t>：ベースレジストリ</a:t>
            </a:r>
            <a:r>
              <a:rPr lang="ja-JP" altLang="en-US" sz="1000">
                <a:solidFill>
                  <a:schemeClr val="tx1"/>
                </a:solidFill>
                <a:latin typeface="+mn-ea"/>
              </a:rPr>
              <a:t>　・</a:t>
            </a:r>
            <a:r>
              <a:rPr lang="en-US" altLang="ja-JP" sz="1000">
                <a:solidFill>
                  <a:schemeClr val="tx1"/>
                </a:solidFill>
                <a:latin typeface="+mn-ea"/>
              </a:rPr>
              <a:t>DM</a:t>
            </a:r>
            <a:r>
              <a:rPr lang="ja-JP" altLang="en-US" sz="1000">
                <a:solidFill>
                  <a:schemeClr val="tx1"/>
                </a:solidFill>
                <a:latin typeface="+mn-ea"/>
              </a:rPr>
              <a:t>：データモデル　</a:t>
            </a: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POI</a:t>
            </a:r>
            <a:r>
              <a:rPr kumimoji="1" lang="ja-JP" altLang="en-US" sz="1000" b="0" i="0" u="none" strike="noStrike" kern="1200" cap="none" spc="0" normalizeH="0" baseline="0" noProof="0">
                <a:ln>
                  <a:noFill/>
                </a:ln>
                <a:solidFill>
                  <a:schemeClr val="tx1"/>
                </a:solidFill>
                <a:effectLst/>
                <a:uLnTx/>
                <a:uFillTx/>
                <a:latin typeface="+mn-ea"/>
                <a:cs typeface="+mn-cs"/>
              </a:rPr>
              <a:t>：観光施設、公共施設など 地理的目標物（</a:t>
            </a:r>
            <a:r>
              <a:rPr kumimoji="1" lang="en-US" altLang="ja-JP" sz="1000" b="0" i="0" u="none" strike="noStrike" kern="1200" cap="none" spc="0" normalizeH="0" baseline="0" noProof="0">
                <a:ln>
                  <a:noFill/>
                </a:ln>
                <a:solidFill>
                  <a:schemeClr val="tx1"/>
                </a:solidFill>
                <a:effectLst/>
                <a:uLnTx/>
                <a:uFillTx/>
                <a:latin typeface="+mn-ea"/>
                <a:cs typeface="+mn-cs"/>
              </a:rPr>
              <a:t>Point of Interest</a:t>
            </a:r>
            <a:r>
              <a:rPr kumimoji="1" lang="ja-JP" altLang="en-US" sz="1000" b="0" i="0" u="none" strike="noStrike" kern="1200" cap="none" spc="0" normalizeH="0" baseline="0" noProof="0">
                <a:ln>
                  <a:noFill/>
                </a:ln>
                <a:solidFill>
                  <a:schemeClr val="tx1"/>
                </a:solidFill>
                <a:effectLst/>
                <a:uLnTx/>
                <a:uFillTx/>
                <a:latin typeface="+mn-ea"/>
                <a:cs typeface="+mn-cs"/>
              </a:rPr>
              <a:t>）</a:t>
            </a:r>
            <a:r>
              <a:rPr kumimoji="1" lang="en-US" altLang="ja-JP" sz="1000" b="0" i="0" u="none" strike="noStrike" kern="1200" cap="none" spc="0" normalizeH="0" baseline="0" noProof="0">
                <a:ln>
                  <a:noFill/>
                </a:ln>
                <a:solidFill>
                  <a:schemeClr val="tx1"/>
                </a:solidFill>
                <a:effectLst/>
                <a:uLnTx/>
                <a:uFillTx/>
                <a:latin typeface="+mn-ea"/>
                <a:cs typeface="+mn-cs"/>
              </a:rPr>
              <a:t> </a:t>
            </a:r>
          </a:p>
        </p:txBody>
      </p:sp>
      <p:sp>
        <p:nvSpPr>
          <p:cNvPr id="152" name="正方形/長方形 151">
            <a:extLst>
              <a:ext uri="{FF2B5EF4-FFF2-40B4-BE49-F238E27FC236}">
                <a16:creationId xmlns:a16="http://schemas.microsoft.com/office/drawing/2014/main" id="{D1D9FBE1-FE58-1122-D09E-E276DBA13F14}"/>
              </a:ext>
            </a:extLst>
          </p:cNvPr>
          <p:cNvSpPr/>
          <p:nvPr/>
        </p:nvSpPr>
        <p:spPr>
          <a:xfrm>
            <a:off x="6449991"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地理空間データ</a:t>
            </a:r>
          </a:p>
        </p:txBody>
      </p:sp>
      <p:sp>
        <p:nvSpPr>
          <p:cNvPr id="153" name="正方形/長方形 152">
            <a:extLst>
              <a:ext uri="{FF2B5EF4-FFF2-40B4-BE49-F238E27FC236}">
                <a16:creationId xmlns:a16="http://schemas.microsoft.com/office/drawing/2014/main" id="{4E30DF39-49DB-B767-0F29-9429C67DCACC}"/>
              </a:ext>
            </a:extLst>
          </p:cNvPr>
          <p:cNvSpPr/>
          <p:nvPr/>
        </p:nvSpPr>
        <p:spPr>
          <a:xfrm>
            <a:off x="1382701"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数値データ（センサーデータ）</a:t>
            </a:r>
          </a:p>
        </p:txBody>
      </p:sp>
      <p:sp>
        <p:nvSpPr>
          <p:cNvPr id="154" name="正方形/長方形 153">
            <a:extLst>
              <a:ext uri="{FF2B5EF4-FFF2-40B4-BE49-F238E27FC236}">
                <a16:creationId xmlns:a16="http://schemas.microsoft.com/office/drawing/2014/main" id="{37B03796-AFD9-6E03-6E70-38F348CF4D8D}"/>
              </a:ext>
            </a:extLst>
          </p:cNvPr>
          <p:cNvSpPr/>
          <p:nvPr/>
        </p:nvSpPr>
        <p:spPr>
          <a:xfrm>
            <a:off x="8983635"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a:latin typeface="+mn-ea"/>
              </a:rPr>
              <a:t>文字データ</a:t>
            </a:r>
            <a:endParaRPr kumimoji="1" lang="en-US" altLang="ja-JP" sz="1000">
              <a:latin typeface="+mn-ea"/>
            </a:endParaRPr>
          </a:p>
          <a:p>
            <a:pPr algn="ctr"/>
            <a:r>
              <a:rPr kumimoji="1" lang="ja-JP" altLang="en-US" sz="900">
                <a:latin typeface="+mn-ea"/>
              </a:rPr>
              <a:t>（漢字、カナ、ローマ字、英字）</a:t>
            </a:r>
            <a:endParaRPr kumimoji="1" lang="ja-JP" altLang="en-US" sz="1000">
              <a:latin typeface="+mn-ea"/>
            </a:endParaRPr>
          </a:p>
        </p:txBody>
      </p:sp>
      <p:sp>
        <p:nvSpPr>
          <p:cNvPr id="155" name="正方形/長方形 154">
            <a:extLst>
              <a:ext uri="{FF2B5EF4-FFF2-40B4-BE49-F238E27FC236}">
                <a16:creationId xmlns:a16="http://schemas.microsoft.com/office/drawing/2014/main" id="{88E67B8D-B70A-EF67-63B9-5FC568F1784A}"/>
              </a:ext>
            </a:extLst>
          </p:cNvPr>
          <p:cNvSpPr/>
          <p:nvPr/>
        </p:nvSpPr>
        <p:spPr>
          <a:xfrm>
            <a:off x="3916346" y="6114784"/>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イメージデータ</a:t>
            </a:r>
          </a:p>
        </p:txBody>
      </p:sp>
      <p:sp>
        <p:nvSpPr>
          <p:cNvPr id="156" name="矢印: 上 155">
            <a:extLst>
              <a:ext uri="{FF2B5EF4-FFF2-40B4-BE49-F238E27FC236}">
                <a16:creationId xmlns:a16="http://schemas.microsoft.com/office/drawing/2014/main" id="{394C2525-D30C-1892-F500-B187B1F251F9}"/>
              </a:ext>
            </a:extLst>
          </p:cNvPr>
          <p:cNvSpPr/>
          <p:nvPr/>
        </p:nvSpPr>
        <p:spPr>
          <a:xfrm>
            <a:off x="4760890" y="2053071"/>
            <a:ext cx="3103494" cy="3603767"/>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57" name="正方形/長方形 156">
            <a:extLst>
              <a:ext uri="{FF2B5EF4-FFF2-40B4-BE49-F238E27FC236}">
                <a16:creationId xmlns:a16="http://schemas.microsoft.com/office/drawing/2014/main" id="{A5601D2A-25AB-4141-0489-F6C449701154}"/>
              </a:ext>
            </a:extLst>
          </p:cNvPr>
          <p:cNvSpPr/>
          <p:nvPr/>
        </p:nvSpPr>
        <p:spPr>
          <a:xfrm>
            <a:off x="316604" y="583468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辞書</a:t>
            </a:r>
          </a:p>
        </p:txBody>
      </p:sp>
      <p:sp>
        <p:nvSpPr>
          <p:cNvPr id="6" name="正方形/長方形 5">
            <a:extLst>
              <a:ext uri="{FF2B5EF4-FFF2-40B4-BE49-F238E27FC236}">
                <a16:creationId xmlns:a16="http://schemas.microsoft.com/office/drawing/2014/main" id="{420F050F-3A73-6F91-0FBA-FE79EEF3638E}"/>
              </a:ext>
            </a:extLst>
          </p:cNvPr>
          <p:cNvSpPr/>
          <p:nvPr/>
        </p:nvSpPr>
        <p:spPr>
          <a:xfrm>
            <a:off x="9990367" y="848743"/>
            <a:ext cx="2082297" cy="809538"/>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凡例</a:t>
            </a:r>
            <a:r>
              <a:rPr kumimoji="1" lang="en-US" altLang="ja-JP" sz="1000" b="0" i="0" u="none" strike="noStrike" kern="1200" cap="none" spc="0" normalizeH="0" baseline="0" noProof="0">
                <a:ln>
                  <a:noFill/>
                </a:ln>
                <a:solidFill>
                  <a:schemeClr val="tx1"/>
                </a:solidFill>
                <a:effectLst/>
                <a:uLnTx/>
                <a:uFillTx/>
                <a:latin typeface="+mn-ea"/>
                <a:cs typeface="+mn-cs"/>
              </a:rPr>
              <a:t>】</a:t>
            </a:r>
            <a:br>
              <a:rPr kumimoji="1" lang="en-US" altLang="ja-JP" sz="1000" b="0" i="0" u="none" strike="noStrike" kern="1200" cap="none" spc="0" normalizeH="0" baseline="0" noProof="0">
                <a:ln>
                  <a:noFill/>
                </a:ln>
                <a:solidFill>
                  <a:schemeClr val="tx1"/>
                </a:solidFill>
                <a:effectLst/>
                <a:uLnTx/>
                <a:uFillTx/>
                <a:latin typeface="+mn-ea"/>
                <a:cs typeface="+mn-cs"/>
              </a:rPr>
            </a:br>
            <a:r>
              <a:rPr kumimoji="1" lang="ja-JP" altLang="en-US" sz="1000" b="0" i="0" u="none" strike="noStrike" kern="1200" cap="none" spc="0" normalizeH="0" baseline="0" noProof="0">
                <a:ln>
                  <a:noFill/>
                </a:ln>
                <a:solidFill>
                  <a:schemeClr val="tx1"/>
                </a:solidFill>
                <a:effectLst/>
                <a:uLnTx/>
                <a:uFillTx/>
                <a:latin typeface="+mn-ea"/>
                <a:cs typeface="+mn-cs"/>
              </a:rPr>
              <a:t>・灰色：</a:t>
            </a:r>
            <a:r>
              <a:rPr kumimoji="1" lang="en-US" altLang="ja-JP" sz="1000" b="0" i="0" u="none" strike="noStrike" kern="1200" cap="none" spc="0" normalizeH="0" baseline="0" noProof="0">
                <a:ln>
                  <a:noFill/>
                </a:ln>
                <a:solidFill>
                  <a:schemeClr val="tx1"/>
                </a:solidFill>
                <a:effectLst/>
                <a:uLnTx/>
                <a:uFillTx/>
                <a:latin typeface="+mn-ea"/>
                <a:cs typeface="+mn-cs"/>
              </a:rPr>
              <a:t>GIF</a:t>
            </a:r>
            <a:r>
              <a:rPr kumimoji="1" lang="ja-JP" altLang="en-US" sz="1000" b="0" i="0" u="none" strike="noStrike" kern="1200" cap="none" spc="0" normalizeH="0" baseline="0" noProof="0">
                <a:ln>
                  <a:noFill/>
                </a:ln>
                <a:solidFill>
                  <a:schemeClr val="tx1"/>
                </a:solidFill>
                <a:effectLst/>
                <a:uLnTx/>
                <a:uFillTx/>
                <a:latin typeface="+mn-ea"/>
                <a:cs typeface="+mn-cs"/>
              </a:rPr>
              <a:t>対象外のもの</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tx1"/>
                </a:solidFill>
                <a:latin typeface="+mn-ea"/>
              </a:rPr>
              <a:t>・実線：提供済のモデル、パーツ</a:t>
            </a:r>
            <a:endParaRPr lang="en-US" altLang="ja-JP" sz="1000">
              <a:solidFill>
                <a:schemeClr val="tx1"/>
              </a:solidFill>
              <a:latin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・破線：今後提供予定のモデル</a:t>
            </a:r>
            <a:endParaRPr kumimoji="1" lang="en-US" altLang="ja-JP" sz="1000" b="0" i="0" u="none" strike="noStrike" kern="1200" cap="none" spc="0" normalizeH="0" baseline="0" noProof="0">
              <a:ln>
                <a:noFill/>
              </a:ln>
              <a:solidFill>
                <a:schemeClr val="tx1"/>
              </a:solidFill>
              <a:effectLst/>
              <a:uLnTx/>
              <a:uFillTx/>
              <a:latin typeface="+mn-ea"/>
              <a:cs typeface="+mn-cs"/>
            </a:endParaRPr>
          </a:p>
        </p:txBody>
      </p:sp>
    </p:spTree>
    <p:extLst>
      <p:ext uri="{BB962C8B-B14F-4D97-AF65-F5344CB8AC3E}">
        <p14:creationId xmlns:p14="http://schemas.microsoft.com/office/powerpoint/2010/main" val="385524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37</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5.5.3 </a:t>
            </a:r>
            <a:r>
              <a:rPr lang="ja-JP" altLang="en-US" sz="3200"/>
              <a:t>データ整備の例</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latin typeface="+mn-ea"/>
              </a:rPr>
              <a:t>組織・分野横断での施設のモデルを作ってから、</a:t>
            </a:r>
            <a:br>
              <a:rPr lang="en-US" altLang="ja-JP" sz="2400" dirty="0">
                <a:latin typeface="+mn-ea"/>
              </a:rPr>
            </a:br>
            <a:r>
              <a:rPr lang="ja-JP" altLang="en-US" sz="2400" dirty="0">
                <a:latin typeface="+mn-ea"/>
              </a:rPr>
              <a:t>地域サービス、教育や防災分野に展開していきます。</a:t>
            </a:r>
          </a:p>
        </p:txBody>
      </p:sp>
      <p:sp>
        <p:nvSpPr>
          <p:cNvPr id="76" name="四角形: 角を丸くする 75">
            <a:extLst>
              <a:ext uri="{FF2B5EF4-FFF2-40B4-BE49-F238E27FC236}">
                <a16:creationId xmlns:a16="http://schemas.microsoft.com/office/drawing/2014/main" id="{33925D6B-B72A-C665-B41F-4B2E830A2B2F}"/>
              </a:ext>
            </a:extLst>
          </p:cNvPr>
          <p:cNvSpPr/>
          <p:nvPr/>
        </p:nvSpPr>
        <p:spPr>
          <a:xfrm>
            <a:off x="190132" y="1716987"/>
            <a:ext cx="11192242" cy="723438"/>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データ</a:t>
            </a:r>
          </a:p>
        </p:txBody>
      </p:sp>
      <p:sp>
        <p:nvSpPr>
          <p:cNvPr id="77" name="正方形/長方形 76">
            <a:extLst>
              <a:ext uri="{FF2B5EF4-FFF2-40B4-BE49-F238E27FC236}">
                <a16:creationId xmlns:a16="http://schemas.microsoft.com/office/drawing/2014/main" id="{F4B0802F-F7F4-9F65-170E-1FB905FBB34A}"/>
              </a:ext>
            </a:extLst>
          </p:cNvPr>
          <p:cNvSpPr/>
          <p:nvPr/>
        </p:nvSpPr>
        <p:spPr>
          <a:xfrm>
            <a:off x="190132" y="2505269"/>
            <a:ext cx="1045580" cy="42034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コード、辞書</a:t>
            </a:r>
          </a:p>
        </p:txBody>
      </p:sp>
      <p:sp>
        <p:nvSpPr>
          <p:cNvPr id="78" name="正方形/長方形 77">
            <a:extLst>
              <a:ext uri="{FF2B5EF4-FFF2-40B4-BE49-F238E27FC236}">
                <a16:creationId xmlns:a16="http://schemas.microsoft.com/office/drawing/2014/main" id="{A1E252F5-419F-D41D-2ECB-AA7B6A02BCDA}"/>
              </a:ext>
            </a:extLst>
          </p:cNvPr>
          <p:cNvSpPr/>
          <p:nvPr/>
        </p:nvSpPr>
        <p:spPr>
          <a:xfrm>
            <a:off x="1301339" y="6073193"/>
            <a:ext cx="10081035"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prstClr val="black"/>
                </a:solidFill>
                <a:effectLst/>
                <a:uLnTx/>
                <a:uFillTx/>
                <a:latin typeface="+mn-ea"/>
                <a:cs typeface="+mn-cs"/>
              </a:rPr>
              <a:t>コア語彙</a:t>
            </a:r>
            <a:r>
              <a:rPr kumimoji="1" lang="ja-JP" altLang="en-US" sz="1000" b="0" i="0" u="none" strike="noStrike" kern="1200" cap="none" spc="0" normalizeH="0" baseline="0" noProof="0">
                <a:ln>
                  <a:noFill/>
                </a:ln>
                <a:solidFill>
                  <a:prstClr val="black"/>
                </a:solidFill>
                <a:effectLst/>
                <a:uLnTx/>
                <a:uFillTx/>
                <a:latin typeface="+mn-ea"/>
                <a:cs typeface="+mn-cs"/>
              </a:rPr>
              <a:t>（</a:t>
            </a:r>
            <a:r>
              <a:rPr lang="ja-JP" altLang="en-US" sz="1000">
                <a:solidFill>
                  <a:schemeClr val="tx1"/>
                </a:solidFill>
                <a:latin typeface="+mn-ea"/>
              </a:rPr>
              <a:t>概念</a:t>
            </a:r>
            <a:r>
              <a:rPr kumimoji="1" lang="ja-JP" altLang="en-US" sz="1000" b="0" i="0" u="none" strike="noStrike" kern="1200" cap="none" spc="0" normalizeH="0" baseline="0" noProof="0">
                <a:ln>
                  <a:noFill/>
                </a:ln>
                <a:solidFill>
                  <a:schemeClr val="tx1"/>
                </a:solidFill>
                <a:effectLst/>
                <a:uLnTx/>
                <a:uFillTx/>
                <a:latin typeface="+mn-ea"/>
                <a:cs typeface="+mn-cs"/>
              </a:rPr>
              <a:t>辞書）</a:t>
            </a:r>
          </a:p>
        </p:txBody>
      </p:sp>
      <p:sp>
        <p:nvSpPr>
          <p:cNvPr id="79" name="正方形/長方形 78">
            <a:extLst>
              <a:ext uri="{FF2B5EF4-FFF2-40B4-BE49-F238E27FC236}">
                <a16:creationId xmlns:a16="http://schemas.microsoft.com/office/drawing/2014/main" id="{C249EE18-3020-915B-6514-1BE4017938E1}"/>
              </a:ext>
            </a:extLst>
          </p:cNvPr>
          <p:cNvSpPr/>
          <p:nvPr/>
        </p:nvSpPr>
        <p:spPr>
          <a:xfrm>
            <a:off x="1303214" y="4599226"/>
            <a:ext cx="10079160" cy="144052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コアデータモデル</a:t>
            </a:r>
            <a:r>
              <a:rPr kumimoji="1" lang="ja-JP" altLang="en-US" sz="1000" b="0"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個</a:t>
            </a:r>
            <a:r>
              <a:rPr kumimoji="1" lang="ja-JP" altLang="en-US" sz="1000" b="0" i="0" u="none" strike="noStrike" kern="1200" cap="none" spc="0" normalizeH="0" baseline="0" noProof="0">
                <a:ln>
                  <a:noFill/>
                </a:ln>
                <a:solidFill>
                  <a:prstClr val="black"/>
                </a:solidFill>
                <a:effectLst/>
                <a:uLnTx/>
                <a:uFillTx/>
                <a:latin typeface="+mn-ea"/>
                <a:cs typeface="+mn-cs"/>
              </a:rPr>
              <a:t>人、法人、施設等の共通モデル）</a:t>
            </a:r>
          </a:p>
        </p:txBody>
      </p:sp>
      <p:sp>
        <p:nvSpPr>
          <p:cNvPr id="80" name="正方形/長方形 79">
            <a:extLst>
              <a:ext uri="{FF2B5EF4-FFF2-40B4-BE49-F238E27FC236}">
                <a16:creationId xmlns:a16="http://schemas.microsoft.com/office/drawing/2014/main" id="{67E0E91B-832B-BAAB-B005-009C0B94E325}"/>
              </a:ext>
            </a:extLst>
          </p:cNvPr>
          <p:cNvSpPr/>
          <p:nvPr/>
        </p:nvSpPr>
        <p:spPr>
          <a:xfrm>
            <a:off x="1303214" y="2505270"/>
            <a:ext cx="10079160" cy="205711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実装データモデル［</a:t>
            </a:r>
            <a:r>
              <a:rPr kumimoji="1" lang="en-US" altLang="ja-JP" sz="1200" b="1" i="0" u="none" strike="noStrike" kern="1200" cap="none" spc="0" normalizeH="0" baseline="0" noProof="0">
                <a:ln>
                  <a:noFill/>
                </a:ln>
                <a:solidFill>
                  <a:prstClr val="black"/>
                </a:solidFill>
                <a:effectLst/>
                <a:uLnTx/>
                <a:uFillTx/>
                <a:latin typeface="+mn-ea"/>
                <a:cs typeface="+mn-cs"/>
              </a:rPr>
              <a:t>DM</a:t>
            </a:r>
            <a:r>
              <a:rPr kumimoji="1" lang="ja-JP" altLang="en-US" sz="1200" b="1" i="0" u="none" strike="noStrike" kern="1200" cap="none" spc="0" normalizeH="0" baseline="0" noProof="0">
                <a:ln>
                  <a:noFill/>
                </a:ln>
                <a:solidFill>
                  <a:prstClr val="black"/>
                </a:solidFill>
                <a:effectLst/>
                <a:uLnTx/>
                <a:uFillTx/>
                <a:latin typeface="+mn-ea"/>
                <a:cs typeface="+mn-cs"/>
              </a:rPr>
              <a:t>］</a:t>
            </a:r>
            <a:r>
              <a:rPr kumimoji="1" lang="ja-JP" altLang="en-US" sz="1000" b="0" i="0" u="none" strike="noStrike" kern="1200" cap="none" spc="0" normalizeH="0" baseline="0" noProof="0">
                <a:ln>
                  <a:noFill/>
                </a:ln>
                <a:solidFill>
                  <a:prstClr val="black"/>
                </a:solidFill>
                <a:effectLst/>
                <a:uLnTx/>
                <a:uFillTx/>
                <a:latin typeface="+mn-ea"/>
                <a:cs typeface="+mn-cs"/>
              </a:rPr>
              <a:t>（実際にサービスに活用するモデル）</a:t>
            </a:r>
          </a:p>
        </p:txBody>
      </p:sp>
      <p:sp>
        <p:nvSpPr>
          <p:cNvPr id="81" name="正方形/長方形 80">
            <a:extLst>
              <a:ext uri="{FF2B5EF4-FFF2-40B4-BE49-F238E27FC236}">
                <a16:creationId xmlns:a16="http://schemas.microsoft.com/office/drawing/2014/main" id="{E428CA2C-773B-9FCF-36CA-12896FDAF8C3}"/>
              </a:ext>
            </a:extLst>
          </p:cNvPr>
          <p:cNvSpPr/>
          <p:nvPr/>
        </p:nvSpPr>
        <p:spPr>
          <a:xfrm>
            <a:off x="2066538"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ベースレジストリ</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82" name="正方形/長方形 81">
            <a:extLst>
              <a:ext uri="{FF2B5EF4-FFF2-40B4-BE49-F238E27FC236}">
                <a16:creationId xmlns:a16="http://schemas.microsoft.com/office/drawing/2014/main" id="{9E799CDD-C1D1-E448-F80E-D16EA17C0F51}"/>
              </a:ext>
            </a:extLst>
          </p:cNvPr>
          <p:cNvSpPr/>
          <p:nvPr/>
        </p:nvSpPr>
        <p:spPr>
          <a:xfrm>
            <a:off x="256870" y="5396852"/>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n-ea"/>
                <a:cs typeface="+mn-cs"/>
              </a:rPr>
              <a:t>POI</a:t>
            </a:r>
            <a:r>
              <a:rPr kumimoji="1" lang="ja-JP" altLang="en-US" sz="1000" b="0" i="0" u="none" strike="noStrike" kern="1200" cap="none" spc="0" normalizeH="0" baseline="0" noProof="0">
                <a:ln>
                  <a:noFill/>
                </a:ln>
                <a:solidFill>
                  <a:prstClr val="black"/>
                </a:solidFill>
                <a:effectLst/>
                <a:uLnTx/>
                <a:uFillTx/>
                <a:latin typeface="+mn-ea"/>
                <a:cs typeface="+mn-cs"/>
              </a:rPr>
              <a:t>コード</a:t>
            </a:r>
          </a:p>
        </p:txBody>
      </p:sp>
      <p:sp>
        <p:nvSpPr>
          <p:cNvPr id="84" name="正方形/長方形 83">
            <a:extLst>
              <a:ext uri="{FF2B5EF4-FFF2-40B4-BE49-F238E27FC236}">
                <a16:creationId xmlns:a16="http://schemas.microsoft.com/office/drawing/2014/main" id="{CD9060DB-3529-81A5-712D-3B23248AA375}"/>
              </a:ext>
            </a:extLst>
          </p:cNvPr>
          <p:cNvSpPr/>
          <p:nvPr/>
        </p:nvSpPr>
        <p:spPr>
          <a:xfrm>
            <a:off x="4912729"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85" name="正方形/長方形 84">
            <a:extLst>
              <a:ext uri="{FF2B5EF4-FFF2-40B4-BE49-F238E27FC236}">
                <a16:creationId xmlns:a16="http://schemas.microsoft.com/office/drawing/2014/main" id="{8FCA8B88-A7B1-8D5C-266F-EEFE6F801A84}"/>
              </a:ext>
            </a:extLst>
          </p:cNvPr>
          <p:cNvSpPr/>
          <p:nvPr/>
        </p:nvSpPr>
        <p:spPr>
          <a:xfrm>
            <a:off x="5869486"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子育て</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86" name="正方形/長方形 85">
            <a:extLst>
              <a:ext uri="{FF2B5EF4-FFF2-40B4-BE49-F238E27FC236}">
                <a16:creationId xmlns:a16="http://schemas.microsoft.com/office/drawing/2014/main" id="{9F543850-A911-25AB-F6C4-6A1155BB6626}"/>
              </a:ext>
            </a:extLst>
          </p:cNvPr>
          <p:cNvSpPr/>
          <p:nvPr/>
        </p:nvSpPr>
        <p:spPr>
          <a:xfrm>
            <a:off x="6826243" y="5254651"/>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87" name="正方形/長方形 86">
            <a:extLst>
              <a:ext uri="{FF2B5EF4-FFF2-40B4-BE49-F238E27FC236}">
                <a16:creationId xmlns:a16="http://schemas.microsoft.com/office/drawing/2014/main" id="{5AC3216C-0A63-4DED-A3A9-E26CA98DA2C7}"/>
              </a:ext>
            </a:extLst>
          </p:cNvPr>
          <p:cNvSpPr/>
          <p:nvPr/>
        </p:nvSpPr>
        <p:spPr>
          <a:xfrm>
            <a:off x="2513539"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88" name="正方形/長方形 87">
            <a:extLst>
              <a:ext uri="{FF2B5EF4-FFF2-40B4-BE49-F238E27FC236}">
                <a16:creationId xmlns:a16="http://schemas.microsoft.com/office/drawing/2014/main" id="{AFAA53BC-2B5E-7CDF-57D5-590C96ABCE56}"/>
              </a:ext>
            </a:extLst>
          </p:cNvPr>
          <p:cNvSpPr/>
          <p:nvPr/>
        </p:nvSpPr>
        <p:spPr>
          <a:xfrm>
            <a:off x="3471760"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89" name="正方形/長方形 88">
            <a:extLst>
              <a:ext uri="{FF2B5EF4-FFF2-40B4-BE49-F238E27FC236}">
                <a16:creationId xmlns:a16="http://schemas.microsoft.com/office/drawing/2014/main" id="{1600CAD3-8610-A3C5-E2CE-A0401A9691BE}"/>
              </a:ext>
            </a:extLst>
          </p:cNvPr>
          <p:cNvSpPr/>
          <p:nvPr/>
        </p:nvSpPr>
        <p:spPr>
          <a:xfrm>
            <a:off x="7304644"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90" name="正方形/長方形 89">
            <a:extLst>
              <a:ext uri="{FF2B5EF4-FFF2-40B4-BE49-F238E27FC236}">
                <a16:creationId xmlns:a16="http://schemas.microsoft.com/office/drawing/2014/main" id="{2BEE29DC-BB9C-3DE7-4154-16480887B9D1}"/>
              </a:ext>
            </a:extLst>
          </p:cNvPr>
          <p:cNvSpPr/>
          <p:nvPr/>
        </p:nvSpPr>
        <p:spPr>
          <a:xfrm>
            <a:off x="8262865"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91" name="正方形/長方形 90">
            <a:extLst>
              <a:ext uri="{FF2B5EF4-FFF2-40B4-BE49-F238E27FC236}">
                <a16:creationId xmlns:a16="http://schemas.microsoft.com/office/drawing/2014/main" id="{9CD8667B-53C7-684D-02FB-BC8292C55C49}"/>
              </a:ext>
            </a:extLst>
          </p:cNvPr>
          <p:cNvSpPr/>
          <p:nvPr/>
        </p:nvSpPr>
        <p:spPr>
          <a:xfrm>
            <a:off x="10344063" y="523387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92" name="正方形/長方形 91">
            <a:extLst>
              <a:ext uri="{FF2B5EF4-FFF2-40B4-BE49-F238E27FC236}">
                <a16:creationId xmlns:a16="http://schemas.microsoft.com/office/drawing/2014/main" id="{8A423F18-1729-8B18-6FF5-33367FF32314}"/>
              </a:ext>
            </a:extLst>
          </p:cNvPr>
          <p:cNvSpPr/>
          <p:nvPr/>
        </p:nvSpPr>
        <p:spPr>
          <a:xfrm>
            <a:off x="2157080"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93" name="正方形/長方形 92">
            <a:extLst>
              <a:ext uri="{FF2B5EF4-FFF2-40B4-BE49-F238E27FC236}">
                <a16:creationId xmlns:a16="http://schemas.microsoft.com/office/drawing/2014/main" id="{C0A877F2-6801-D5EF-8645-8178F571B89F}"/>
              </a:ext>
            </a:extLst>
          </p:cNvPr>
          <p:cNvSpPr/>
          <p:nvPr/>
        </p:nvSpPr>
        <p:spPr>
          <a:xfrm>
            <a:off x="2157080"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94" name="正方形/長方形 93">
            <a:extLst>
              <a:ext uri="{FF2B5EF4-FFF2-40B4-BE49-F238E27FC236}">
                <a16:creationId xmlns:a16="http://schemas.microsoft.com/office/drawing/2014/main" id="{9A26B262-4E4C-730B-DF81-357EEAE24291}"/>
              </a:ext>
            </a:extLst>
          </p:cNvPr>
          <p:cNvSpPr/>
          <p:nvPr/>
        </p:nvSpPr>
        <p:spPr>
          <a:xfrm>
            <a:off x="716755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00">
                <a:solidFill>
                  <a:prstClr val="black"/>
                </a:solidFill>
                <a:latin typeface="+mn-ea"/>
              </a:rPr>
              <a:t>地域サービス</a:t>
            </a:r>
            <a:r>
              <a:rPr kumimoji="1" lang="en-US" altLang="ja-JP" sz="900" b="0" i="0" u="none" strike="noStrike" kern="1200" cap="none" spc="0" normalizeH="0" baseline="0" noProof="0">
                <a:ln>
                  <a:noFill/>
                </a:ln>
                <a:solidFill>
                  <a:prstClr val="black"/>
                </a:solidFill>
                <a:effectLst/>
                <a:uLnTx/>
                <a:uFillTx/>
                <a:latin typeface="+mn-ea"/>
                <a:cs typeface="+mn-cs"/>
              </a:rPr>
              <a:t>DM</a:t>
            </a:r>
            <a:endParaRPr kumimoji="1" lang="ja-JP" altLang="en-US" sz="900" b="0" i="0" u="none" strike="noStrike" kern="1200" cap="none" spc="0" normalizeH="0" baseline="0" noProof="0">
              <a:ln>
                <a:noFill/>
              </a:ln>
              <a:solidFill>
                <a:prstClr val="black"/>
              </a:solidFill>
              <a:effectLst/>
              <a:uLnTx/>
              <a:uFillTx/>
              <a:latin typeface="+mn-ea"/>
              <a:cs typeface="+mn-cs"/>
            </a:endParaRPr>
          </a:p>
        </p:txBody>
      </p:sp>
      <p:sp>
        <p:nvSpPr>
          <p:cNvPr id="95" name="正方形/長方形 94">
            <a:extLst>
              <a:ext uri="{FF2B5EF4-FFF2-40B4-BE49-F238E27FC236}">
                <a16:creationId xmlns:a16="http://schemas.microsoft.com/office/drawing/2014/main" id="{F08C7852-44BA-46A2-F53C-C2158FB42203}"/>
              </a:ext>
            </a:extLst>
          </p:cNvPr>
          <p:cNvSpPr/>
          <p:nvPr/>
        </p:nvSpPr>
        <p:spPr>
          <a:xfrm>
            <a:off x="7258093" y="35758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移動体</a:t>
            </a:r>
          </a:p>
        </p:txBody>
      </p:sp>
      <p:sp>
        <p:nvSpPr>
          <p:cNvPr id="96" name="正方形/長方形 95">
            <a:extLst>
              <a:ext uri="{FF2B5EF4-FFF2-40B4-BE49-F238E27FC236}">
                <a16:creationId xmlns:a16="http://schemas.microsoft.com/office/drawing/2014/main" id="{047812DF-AA7B-F639-0AAC-6B6BB2163C30}"/>
              </a:ext>
            </a:extLst>
          </p:cNvPr>
          <p:cNvSpPr/>
          <p:nvPr/>
        </p:nvSpPr>
        <p:spPr>
          <a:xfrm>
            <a:off x="7258093"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地物</a:t>
            </a:r>
          </a:p>
        </p:txBody>
      </p:sp>
      <p:sp>
        <p:nvSpPr>
          <p:cNvPr id="97" name="正方形/長方形 96">
            <a:extLst>
              <a:ext uri="{FF2B5EF4-FFF2-40B4-BE49-F238E27FC236}">
                <a16:creationId xmlns:a16="http://schemas.microsoft.com/office/drawing/2014/main" id="{99B373DA-6E8D-664F-BA22-D6DEA7E18E29}"/>
              </a:ext>
            </a:extLst>
          </p:cNvPr>
          <p:cNvSpPr/>
          <p:nvPr/>
        </p:nvSpPr>
        <p:spPr>
          <a:xfrm>
            <a:off x="7258093"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地図等</a:t>
            </a:r>
          </a:p>
        </p:txBody>
      </p:sp>
      <p:sp>
        <p:nvSpPr>
          <p:cNvPr id="98" name="正方形/長方形 97">
            <a:extLst>
              <a:ext uri="{FF2B5EF4-FFF2-40B4-BE49-F238E27FC236}">
                <a16:creationId xmlns:a16="http://schemas.microsoft.com/office/drawing/2014/main" id="{51217F6E-2702-8933-A0B0-B2DE797223FC}"/>
              </a:ext>
            </a:extLst>
          </p:cNvPr>
          <p:cNvSpPr/>
          <p:nvPr/>
        </p:nvSpPr>
        <p:spPr>
          <a:xfrm>
            <a:off x="840823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防災</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99" name="正方形/長方形 98">
            <a:extLst>
              <a:ext uri="{FF2B5EF4-FFF2-40B4-BE49-F238E27FC236}">
                <a16:creationId xmlns:a16="http://schemas.microsoft.com/office/drawing/2014/main" id="{A1A511C8-F64A-4B44-B3A4-DD225FA58DE8}"/>
              </a:ext>
            </a:extLst>
          </p:cNvPr>
          <p:cNvSpPr/>
          <p:nvPr/>
        </p:nvSpPr>
        <p:spPr>
          <a:xfrm>
            <a:off x="8493914" y="39259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支援活動</a:t>
            </a:r>
          </a:p>
        </p:txBody>
      </p:sp>
      <p:sp>
        <p:nvSpPr>
          <p:cNvPr id="100" name="正方形/長方形 99">
            <a:extLst>
              <a:ext uri="{FF2B5EF4-FFF2-40B4-BE49-F238E27FC236}">
                <a16:creationId xmlns:a16="http://schemas.microsoft.com/office/drawing/2014/main" id="{964794A2-AF35-B3E1-31A6-C91A2542C12D}"/>
              </a:ext>
            </a:extLst>
          </p:cNvPr>
          <p:cNvSpPr/>
          <p:nvPr/>
        </p:nvSpPr>
        <p:spPr>
          <a:xfrm>
            <a:off x="8493914" y="35758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a:t>
            </a:r>
          </a:p>
        </p:txBody>
      </p:sp>
      <p:sp>
        <p:nvSpPr>
          <p:cNvPr id="101" name="正方形/長方形 100">
            <a:extLst>
              <a:ext uri="{FF2B5EF4-FFF2-40B4-BE49-F238E27FC236}">
                <a16:creationId xmlns:a16="http://schemas.microsoft.com/office/drawing/2014/main" id="{9CC7677C-B3A8-3FB5-FDF1-0925AAB18C73}"/>
              </a:ext>
            </a:extLst>
          </p:cNvPr>
          <p:cNvSpPr/>
          <p:nvPr/>
        </p:nvSpPr>
        <p:spPr>
          <a:xfrm>
            <a:off x="8498773"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避難場所・所</a:t>
            </a:r>
          </a:p>
        </p:txBody>
      </p:sp>
      <p:sp>
        <p:nvSpPr>
          <p:cNvPr id="102" name="正方形/長方形 101">
            <a:extLst>
              <a:ext uri="{FF2B5EF4-FFF2-40B4-BE49-F238E27FC236}">
                <a16:creationId xmlns:a16="http://schemas.microsoft.com/office/drawing/2014/main" id="{3CE19824-499F-8D47-EBB1-9DAF2B04B255}"/>
              </a:ext>
            </a:extLst>
          </p:cNvPr>
          <p:cNvSpPr/>
          <p:nvPr/>
        </p:nvSpPr>
        <p:spPr>
          <a:xfrm>
            <a:off x="9581381" y="2825006"/>
            <a:ext cx="1082428"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教育</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03" name="正方形/長方形 102">
            <a:extLst>
              <a:ext uri="{FF2B5EF4-FFF2-40B4-BE49-F238E27FC236}">
                <a16:creationId xmlns:a16="http://schemas.microsoft.com/office/drawing/2014/main" id="{00B54C77-6DCC-753A-F6E0-CCEF6434B437}"/>
              </a:ext>
            </a:extLst>
          </p:cNvPr>
          <p:cNvSpPr/>
          <p:nvPr/>
        </p:nvSpPr>
        <p:spPr>
          <a:xfrm>
            <a:off x="9671775" y="35758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教材</a:t>
            </a:r>
          </a:p>
        </p:txBody>
      </p:sp>
      <p:sp>
        <p:nvSpPr>
          <p:cNvPr id="104" name="正方形/長方形 103">
            <a:extLst>
              <a:ext uri="{FF2B5EF4-FFF2-40B4-BE49-F238E27FC236}">
                <a16:creationId xmlns:a16="http://schemas.microsoft.com/office/drawing/2014/main" id="{39D33013-E827-5866-A9A3-278AFD8C8D66}"/>
              </a:ext>
            </a:extLst>
          </p:cNvPr>
          <p:cNvSpPr/>
          <p:nvPr/>
        </p:nvSpPr>
        <p:spPr>
          <a:xfrm>
            <a:off x="9671775" y="32277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学習者、指導者、保護者</a:t>
            </a:r>
          </a:p>
        </p:txBody>
      </p:sp>
      <p:sp>
        <p:nvSpPr>
          <p:cNvPr id="105" name="正方形/長方形 104">
            <a:extLst>
              <a:ext uri="{FF2B5EF4-FFF2-40B4-BE49-F238E27FC236}">
                <a16:creationId xmlns:a16="http://schemas.microsoft.com/office/drawing/2014/main" id="{2C080F78-A661-8DA5-A8A9-D7F68E4B1F93}"/>
              </a:ext>
            </a:extLst>
          </p:cNvPr>
          <p:cNvSpPr/>
          <p:nvPr/>
        </p:nvSpPr>
        <p:spPr>
          <a:xfrm>
            <a:off x="9671775" y="2877762"/>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a:t>
            </a:r>
          </a:p>
        </p:txBody>
      </p:sp>
      <p:sp>
        <p:nvSpPr>
          <p:cNvPr id="106" name="正方形/長方形 105">
            <a:extLst>
              <a:ext uri="{FF2B5EF4-FFF2-40B4-BE49-F238E27FC236}">
                <a16:creationId xmlns:a16="http://schemas.microsoft.com/office/drawing/2014/main" id="{4A65E1D4-53FC-0073-5E4A-09D40C6D9BC7}"/>
              </a:ext>
            </a:extLst>
          </p:cNvPr>
          <p:cNvSpPr/>
          <p:nvPr/>
        </p:nvSpPr>
        <p:spPr>
          <a:xfrm>
            <a:off x="3214389" y="2827474"/>
            <a:ext cx="2045276" cy="1670721"/>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a:t>
            </a:r>
            <a:r>
              <a:rPr kumimoji="1" lang="en-US" altLang="ja-JP" sz="1000" b="0" i="0" u="none" strike="noStrike" kern="1200" cap="none" spc="0" normalizeH="0" baseline="0" noProof="0">
                <a:ln>
                  <a:noFill/>
                </a:ln>
                <a:solidFill>
                  <a:prstClr val="black"/>
                </a:solidFill>
                <a:effectLst/>
                <a:uLnTx/>
                <a:uFillTx/>
                <a:latin typeface="+mn-ea"/>
                <a:cs typeface="+mn-cs"/>
              </a:rPr>
              <a:t>DM</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07" name="正方形/長方形 106">
            <a:extLst>
              <a:ext uri="{FF2B5EF4-FFF2-40B4-BE49-F238E27FC236}">
                <a16:creationId xmlns:a16="http://schemas.microsoft.com/office/drawing/2014/main" id="{E4490844-226E-2A8A-FAD1-FDAE107D619D}"/>
              </a:ext>
            </a:extLst>
          </p:cNvPr>
          <p:cNvSpPr/>
          <p:nvPr/>
        </p:nvSpPr>
        <p:spPr>
          <a:xfrm>
            <a:off x="3304931" y="358155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事例</a:t>
            </a:r>
          </a:p>
        </p:txBody>
      </p:sp>
      <p:sp>
        <p:nvSpPr>
          <p:cNvPr id="108" name="正方形/長方形 107">
            <a:extLst>
              <a:ext uri="{FF2B5EF4-FFF2-40B4-BE49-F238E27FC236}">
                <a16:creationId xmlns:a16="http://schemas.microsoft.com/office/drawing/2014/main" id="{EBA84762-382C-D9AC-CF90-9B7C143D7134}"/>
              </a:ext>
            </a:extLst>
          </p:cNvPr>
          <p:cNvSpPr/>
          <p:nvPr/>
        </p:nvSpPr>
        <p:spPr>
          <a:xfrm>
            <a:off x="3304931"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証明、連絡、通知</a:t>
            </a:r>
          </a:p>
        </p:txBody>
      </p:sp>
      <p:sp>
        <p:nvSpPr>
          <p:cNvPr id="109" name="正方形/長方形 108">
            <a:extLst>
              <a:ext uri="{FF2B5EF4-FFF2-40B4-BE49-F238E27FC236}">
                <a16:creationId xmlns:a16="http://schemas.microsoft.com/office/drawing/2014/main" id="{987CA7E7-9034-37F1-384E-E4D3B9696880}"/>
              </a:ext>
            </a:extLst>
          </p:cNvPr>
          <p:cNvSpPr/>
          <p:nvPr/>
        </p:nvSpPr>
        <p:spPr>
          <a:xfrm>
            <a:off x="3304931"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申請・届出</a:t>
            </a:r>
          </a:p>
        </p:txBody>
      </p:sp>
      <p:sp>
        <p:nvSpPr>
          <p:cNvPr id="110" name="正方形/長方形 109">
            <a:extLst>
              <a:ext uri="{FF2B5EF4-FFF2-40B4-BE49-F238E27FC236}">
                <a16:creationId xmlns:a16="http://schemas.microsoft.com/office/drawing/2014/main" id="{CF9AE25A-2CC3-DE0A-0BC7-7BC1DAE9C01B}"/>
              </a:ext>
            </a:extLst>
          </p:cNvPr>
          <p:cNvSpPr/>
          <p:nvPr/>
        </p:nvSpPr>
        <p:spPr>
          <a:xfrm>
            <a:off x="4266654" y="32277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報告書・会議資料等</a:t>
            </a:r>
          </a:p>
        </p:txBody>
      </p:sp>
      <p:sp>
        <p:nvSpPr>
          <p:cNvPr id="111" name="正方形/長方形 110">
            <a:extLst>
              <a:ext uri="{FF2B5EF4-FFF2-40B4-BE49-F238E27FC236}">
                <a16:creationId xmlns:a16="http://schemas.microsoft.com/office/drawing/2014/main" id="{5706F3CE-A229-D52F-7733-27AE34BC5AAB}"/>
              </a:ext>
            </a:extLst>
          </p:cNvPr>
          <p:cNvSpPr/>
          <p:nvPr/>
        </p:nvSpPr>
        <p:spPr>
          <a:xfrm>
            <a:off x="4266654" y="2877762"/>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12" name="正方形/長方形 111">
            <a:extLst>
              <a:ext uri="{FF2B5EF4-FFF2-40B4-BE49-F238E27FC236}">
                <a16:creationId xmlns:a16="http://schemas.microsoft.com/office/drawing/2014/main" id="{AD4391F5-D7B1-4C59-C0CA-4ADC932C55DB}"/>
              </a:ext>
            </a:extLst>
          </p:cNvPr>
          <p:cNvSpPr/>
          <p:nvPr/>
        </p:nvSpPr>
        <p:spPr>
          <a:xfrm>
            <a:off x="3304931" y="3932530"/>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行政サービス・制度</a:t>
            </a:r>
          </a:p>
        </p:txBody>
      </p:sp>
      <p:sp>
        <p:nvSpPr>
          <p:cNvPr id="113" name="正方形/長方形 112">
            <a:extLst>
              <a:ext uri="{FF2B5EF4-FFF2-40B4-BE49-F238E27FC236}">
                <a16:creationId xmlns:a16="http://schemas.microsoft.com/office/drawing/2014/main" id="{BEC069EE-0E2C-7EE9-558A-E392FE0D7F89}"/>
              </a:ext>
            </a:extLst>
          </p:cNvPr>
          <p:cNvSpPr/>
          <p:nvPr/>
        </p:nvSpPr>
        <p:spPr>
          <a:xfrm>
            <a:off x="4266654" y="358155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行政サービス拠点</a:t>
            </a:r>
          </a:p>
        </p:txBody>
      </p:sp>
      <p:sp>
        <p:nvSpPr>
          <p:cNvPr id="114" name="正方形/長方形 113">
            <a:extLst>
              <a:ext uri="{FF2B5EF4-FFF2-40B4-BE49-F238E27FC236}">
                <a16:creationId xmlns:a16="http://schemas.microsoft.com/office/drawing/2014/main" id="{CDE2F392-78F6-1F3B-4049-CC50994365B4}"/>
              </a:ext>
            </a:extLst>
          </p:cNvPr>
          <p:cNvSpPr/>
          <p:nvPr/>
        </p:nvSpPr>
        <p:spPr>
          <a:xfrm>
            <a:off x="9671775" y="39259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15" name="円柱 114">
            <a:extLst>
              <a:ext uri="{FF2B5EF4-FFF2-40B4-BE49-F238E27FC236}">
                <a16:creationId xmlns:a16="http://schemas.microsoft.com/office/drawing/2014/main" id="{6B4BBBBD-D177-7BEB-5919-397043730AF2}"/>
              </a:ext>
            </a:extLst>
          </p:cNvPr>
          <p:cNvSpPr/>
          <p:nvPr/>
        </p:nvSpPr>
        <p:spPr>
          <a:xfrm>
            <a:off x="3304931" y="21029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6" name="円柱 115">
            <a:extLst>
              <a:ext uri="{FF2B5EF4-FFF2-40B4-BE49-F238E27FC236}">
                <a16:creationId xmlns:a16="http://schemas.microsoft.com/office/drawing/2014/main" id="{50803120-4436-A498-E891-F0B49427C80C}"/>
              </a:ext>
            </a:extLst>
          </p:cNvPr>
          <p:cNvSpPr/>
          <p:nvPr/>
        </p:nvSpPr>
        <p:spPr>
          <a:xfrm>
            <a:off x="2178942"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17" name="円柱 116">
            <a:extLst>
              <a:ext uri="{FF2B5EF4-FFF2-40B4-BE49-F238E27FC236}">
                <a16:creationId xmlns:a16="http://schemas.microsoft.com/office/drawing/2014/main" id="{BAB9E935-0D61-A371-5552-12A617933733}"/>
              </a:ext>
            </a:extLst>
          </p:cNvPr>
          <p:cNvSpPr/>
          <p:nvPr/>
        </p:nvSpPr>
        <p:spPr>
          <a:xfrm>
            <a:off x="9683928" y="2102930"/>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学校一覧</a:t>
            </a:r>
          </a:p>
        </p:txBody>
      </p:sp>
      <p:sp>
        <p:nvSpPr>
          <p:cNvPr id="118" name="円柱 117">
            <a:extLst>
              <a:ext uri="{FF2B5EF4-FFF2-40B4-BE49-F238E27FC236}">
                <a16:creationId xmlns:a16="http://schemas.microsoft.com/office/drawing/2014/main" id="{DE0E39BC-A067-0F61-02F0-0EFEF4CD990A}"/>
              </a:ext>
            </a:extLst>
          </p:cNvPr>
          <p:cNvSpPr/>
          <p:nvPr/>
        </p:nvSpPr>
        <p:spPr>
          <a:xfrm>
            <a:off x="8510778"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避難場所一覧</a:t>
            </a:r>
          </a:p>
        </p:txBody>
      </p:sp>
      <p:sp>
        <p:nvSpPr>
          <p:cNvPr id="119" name="円柱 118">
            <a:extLst>
              <a:ext uri="{FF2B5EF4-FFF2-40B4-BE49-F238E27FC236}">
                <a16:creationId xmlns:a16="http://schemas.microsoft.com/office/drawing/2014/main" id="{29F1EA88-03FC-9E3D-F8CE-3B34E966F109}"/>
              </a:ext>
            </a:extLst>
          </p:cNvPr>
          <p:cNvSpPr/>
          <p:nvPr/>
        </p:nvSpPr>
        <p:spPr>
          <a:xfrm>
            <a:off x="8510778" y="1768642"/>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避難所一覧</a:t>
            </a:r>
          </a:p>
        </p:txBody>
      </p:sp>
      <p:sp>
        <p:nvSpPr>
          <p:cNvPr id="120" name="円柱 119">
            <a:extLst>
              <a:ext uri="{FF2B5EF4-FFF2-40B4-BE49-F238E27FC236}">
                <a16:creationId xmlns:a16="http://schemas.microsoft.com/office/drawing/2014/main" id="{2B38E6AB-58DB-DD6E-D015-A7DF493760B8}"/>
              </a:ext>
            </a:extLst>
          </p:cNvPr>
          <p:cNvSpPr/>
          <p:nvPr/>
        </p:nvSpPr>
        <p:spPr>
          <a:xfrm>
            <a:off x="7256807" y="2110478"/>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医療機関一覧</a:t>
            </a:r>
          </a:p>
        </p:txBody>
      </p:sp>
      <p:sp>
        <p:nvSpPr>
          <p:cNvPr id="121" name="正方形/長方形 120">
            <a:extLst>
              <a:ext uri="{FF2B5EF4-FFF2-40B4-BE49-F238E27FC236}">
                <a16:creationId xmlns:a16="http://schemas.microsoft.com/office/drawing/2014/main" id="{FB766975-14CA-9A9D-6D90-F9E00CA50ACF}"/>
              </a:ext>
            </a:extLst>
          </p:cNvPr>
          <p:cNvSpPr/>
          <p:nvPr/>
        </p:nvSpPr>
        <p:spPr>
          <a:xfrm>
            <a:off x="243772" y="576787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コード一覧</a:t>
            </a:r>
          </a:p>
        </p:txBody>
      </p:sp>
      <p:sp>
        <p:nvSpPr>
          <p:cNvPr id="122" name="正方形/長方形 121">
            <a:extLst>
              <a:ext uri="{FF2B5EF4-FFF2-40B4-BE49-F238E27FC236}">
                <a16:creationId xmlns:a16="http://schemas.microsoft.com/office/drawing/2014/main" id="{4E8D014B-DBF8-4FAB-47B5-E147CF741C31}"/>
              </a:ext>
            </a:extLst>
          </p:cNvPr>
          <p:cNvSpPr/>
          <p:nvPr/>
        </p:nvSpPr>
        <p:spPr>
          <a:xfrm>
            <a:off x="7258093" y="39259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活動</a:t>
            </a:r>
          </a:p>
        </p:txBody>
      </p:sp>
      <p:sp>
        <p:nvSpPr>
          <p:cNvPr id="123" name="正方形/長方形 122">
            <a:extLst>
              <a:ext uri="{FF2B5EF4-FFF2-40B4-BE49-F238E27FC236}">
                <a16:creationId xmlns:a16="http://schemas.microsoft.com/office/drawing/2014/main" id="{98D06363-C4AD-DBA3-5286-1C1CF2298BBF}"/>
              </a:ext>
            </a:extLst>
          </p:cNvPr>
          <p:cNvSpPr/>
          <p:nvPr/>
        </p:nvSpPr>
        <p:spPr>
          <a:xfrm>
            <a:off x="8493914" y="3227799"/>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被災者</a:t>
            </a:r>
          </a:p>
        </p:txBody>
      </p:sp>
      <p:sp>
        <p:nvSpPr>
          <p:cNvPr id="124" name="テキスト ボックス 123">
            <a:extLst>
              <a:ext uri="{FF2B5EF4-FFF2-40B4-BE49-F238E27FC236}">
                <a16:creationId xmlns:a16="http://schemas.microsoft.com/office/drawing/2014/main" id="{9AE375EA-4A0D-0FF7-0A5F-624F16387247}"/>
              </a:ext>
            </a:extLst>
          </p:cNvPr>
          <p:cNvSpPr txBox="1"/>
          <p:nvPr/>
        </p:nvSpPr>
        <p:spPr>
          <a:xfrm>
            <a:off x="5785309" y="367779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a:t>
            </a:r>
          </a:p>
        </p:txBody>
      </p:sp>
      <p:sp>
        <p:nvSpPr>
          <p:cNvPr id="125" name="円柱 124">
            <a:extLst>
              <a:ext uri="{FF2B5EF4-FFF2-40B4-BE49-F238E27FC236}">
                <a16:creationId xmlns:a16="http://schemas.microsoft.com/office/drawing/2014/main" id="{C3A3D6EC-2A7D-13C2-5F37-FD1350511BB5}"/>
              </a:ext>
            </a:extLst>
          </p:cNvPr>
          <p:cNvSpPr/>
          <p:nvPr/>
        </p:nvSpPr>
        <p:spPr>
          <a:xfrm>
            <a:off x="4309679" y="211224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その他</a:t>
            </a:r>
            <a:r>
              <a:rPr kumimoji="1" lang="en-US" altLang="ja-JP" sz="1000" b="0" i="0" u="none" strike="noStrike" kern="1200" cap="none" spc="0" normalizeH="0" baseline="0" noProof="0">
                <a:ln>
                  <a:noFill/>
                </a:ln>
                <a:solidFill>
                  <a:prstClr val="black"/>
                </a:solidFill>
                <a:effectLst/>
                <a:uLnTx/>
                <a:uFillTx/>
                <a:latin typeface="+mn-ea"/>
                <a:cs typeface="+mn-cs"/>
              </a:rPr>
              <a:t>BR</a:t>
            </a:r>
            <a:endParaRPr kumimoji="1" lang="ja-JP" altLang="en-US" sz="1000" b="0" i="0" u="none" strike="noStrike" kern="1200" cap="none" spc="0" normalizeH="0" baseline="0" noProof="0">
              <a:ln>
                <a:noFill/>
              </a:ln>
              <a:solidFill>
                <a:prstClr val="black"/>
              </a:solidFill>
              <a:effectLst/>
              <a:uLnTx/>
              <a:uFillTx/>
              <a:latin typeface="+mn-ea"/>
              <a:cs typeface="+mn-cs"/>
            </a:endParaRPr>
          </a:p>
        </p:txBody>
      </p:sp>
      <p:sp>
        <p:nvSpPr>
          <p:cNvPr id="126" name="正方形/長方形 125">
            <a:extLst>
              <a:ext uri="{FF2B5EF4-FFF2-40B4-BE49-F238E27FC236}">
                <a16:creationId xmlns:a16="http://schemas.microsoft.com/office/drawing/2014/main" id="{4E05D416-1F1A-AD2F-220D-CBF08BA927DD}"/>
              </a:ext>
            </a:extLst>
          </p:cNvPr>
          <p:cNvSpPr/>
          <p:nvPr/>
        </p:nvSpPr>
        <p:spPr>
          <a:xfrm>
            <a:off x="5388202"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27" name="正方形/長方形 126">
            <a:extLst>
              <a:ext uri="{FF2B5EF4-FFF2-40B4-BE49-F238E27FC236}">
                <a16:creationId xmlns:a16="http://schemas.microsoft.com/office/drawing/2014/main" id="{58590BDB-7879-3329-C969-2750114AB227}"/>
              </a:ext>
            </a:extLst>
          </p:cNvPr>
          <p:cNvSpPr/>
          <p:nvPr/>
        </p:nvSpPr>
        <p:spPr>
          <a:xfrm>
            <a:off x="6346423"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28" name="正方形/長方形 127">
            <a:extLst>
              <a:ext uri="{FF2B5EF4-FFF2-40B4-BE49-F238E27FC236}">
                <a16:creationId xmlns:a16="http://schemas.microsoft.com/office/drawing/2014/main" id="{530D7084-7124-413C-C4B8-E5396AB24918}"/>
              </a:ext>
            </a:extLst>
          </p:cNvPr>
          <p:cNvSpPr/>
          <p:nvPr/>
        </p:nvSpPr>
        <p:spPr>
          <a:xfrm>
            <a:off x="9221083"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29" name="テキスト ボックス 128">
            <a:extLst>
              <a:ext uri="{FF2B5EF4-FFF2-40B4-BE49-F238E27FC236}">
                <a16:creationId xmlns:a16="http://schemas.microsoft.com/office/drawing/2014/main" id="{C9E69483-0266-EC3F-9A5B-55C26D933342}"/>
              </a:ext>
            </a:extLst>
          </p:cNvPr>
          <p:cNvSpPr txBox="1"/>
          <p:nvPr/>
        </p:nvSpPr>
        <p:spPr>
          <a:xfrm>
            <a:off x="5348997" y="2726038"/>
            <a:ext cx="1816888"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小さなパーツから、組み合わせた実装モデルに展開し、</a:t>
            </a:r>
            <a:endParaRPr kumimoji="1" lang="en-US" altLang="ja-JP" sz="1050" b="0" i="0" u="none" strike="noStrike" kern="1200" cap="none" spc="0" normalizeH="0" baseline="0" noProof="0">
              <a:ln>
                <a:noFill/>
              </a:ln>
              <a:solidFill>
                <a:srgbClr val="0000FF"/>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FF"/>
                </a:solidFill>
                <a:effectLst/>
                <a:uLnTx/>
                <a:uFillTx/>
                <a:latin typeface="+mn-ea"/>
                <a:cs typeface="+mn-cs"/>
              </a:rPr>
              <a:t>標準化されたデータを整備</a:t>
            </a:r>
          </a:p>
        </p:txBody>
      </p:sp>
      <p:sp>
        <p:nvSpPr>
          <p:cNvPr id="130" name="正方形/長方形 129">
            <a:extLst>
              <a:ext uri="{FF2B5EF4-FFF2-40B4-BE49-F238E27FC236}">
                <a16:creationId xmlns:a16="http://schemas.microsoft.com/office/drawing/2014/main" id="{A7CB17EA-3322-DEBE-29E6-EC2C75405CCF}"/>
              </a:ext>
            </a:extLst>
          </p:cNvPr>
          <p:cNvSpPr/>
          <p:nvPr/>
        </p:nvSpPr>
        <p:spPr>
          <a:xfrm>
            <a:off x="2120540" y="5554086"/>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cs typeface="+mn-cs"/>
              </a:rPr>
              <a:t>　</a:t>
            </a:r>
            <a:r>
              <a:rPr kumimoji="1" lang="ja-JP" altLang="en-US" sz="1200" b="1" i="0" u="none" strike="noStrike" kern="1200" cap="none" spc="0" normalizeH="0" baseline="0" noProof="0">
                <a:ln>
                  <a:noFill/>
                </a:ln>
                <a:solidFill>
                  <a:schemeClr val="tx1"/>
                </a:solidFill>
                <a:effectLst/>
                <a:uLnTx/>
                <a:uFillTx/>
                <a:latin typeface="+mn-ea"/>
                <a:cs typeface="+mn-cs"/>
              </a:rPr>
              <a:t>コアデータパーツ</a:t>
            </a:r>
          </a:p>
        </p:txBody>
      </p:sp>
      <p:sp>
        <p:nvSpPr>
          <p:cNvPr id="131" name="正方形/長方形 130">
            <a:extLst>
              <a:ext uri="{FF2B5EF4-FFF2-40B4-BE49-F238E27FC236}">
                <a16:creationId xmlns:a16="http://schemas.microsoft.com/office/drawing/2014/main" id="{2F1376B5-1AD0-AB52-B325-7E0381A15B69}"/>
              </a:ext>
            </a:extLst>
          </p:cNvPr>
          <p:cNvSpPr/>
          <p:nvPr/>
        </p:nvSpPr>
        <p:spPr>
          <a:xfrm>
            <a:off x="4429981" y="488640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32" name="正方形/長方形 131">
            <a:extLst>
              <a:ext uri="{FF2B5EF4-FFF2-40B4-BE49-F238E27FC236}">
                <a16:creationId xmlns:a16="http://schemas.microsoft.com/office/drawing/2014/main" id="{39BEB949-27B4-E1D2-632D-692BF5D5C0E0}"/>
              </a:ext>
            </a:extLst>
          </p:cNvPr>
          <p:cNvSpPr/>
          <p:nvPr/>
        </p:nvSpPr>
        <p:spPr>
          <a:xfrm>
            <a:off x="3955972"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33" name="正方形/長方形 132">
            <a:extLst>
              <a:ext uri="{FF2B5EF4-FFF2-40B4-BE49-F238E27FC236}">
                <a16:creationId xmlns:a16="http://schemas.microsoft.com/office/drawing/2014/main" id="{FD1E26B1-C86A-C8E2-E939-39C7BC0AA4FB}"/>
              </a:ext>
            </a:extLst>
          </p:cNvPr>
          <p:cNvSpPr/>
          <p:nvPr/>
        </p:nvSpPr>
        <p:spPr>
          <a:xfrm>
            <a:off x="4912729"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134" name="正方形/長方形 133">
            <a:extLst>
              <a:ext uri="{FF2B5EF4-FFF2-40B4-BE49-F238E27FC236}">
                <a16:creationId xmlns:a16="http://schemas.microsoft.com/office/drawing/2014/main" id="{B52AE9A2-A14F-7B9E-320F-5B8630D3C601}"/>
              </a:ext>
            </a:extLst>
          </p:cNvPr>
          <p:cNvSpPr/>
          <p:nvPr/>
        </p:nvSpPr>
        <p:spPr>
          <a:xfrm>
            <a:off x="5869486"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135" name="正方形/長方形 134">
            <a:extLst>
              <a:ext uri="{FF2B5EF4-FFF2-40B4-BE49-F238E27FC236}">
                <a16:creationId xmlns:a16="http://schemas.microsoft.com/office/drawing/2014/main" id="{5E8316DF-9E01-CC91-CCF2-13C8D5650890}"/>
              </a:ext>
            </a:extLst>
          </p:cNvPr>
          <p:cNvSpPr/>
          <p:nvPr/>
        </p:nvSpPr>
        <p:spPr>
          <a:xfrm>
            <a:off x="6832334"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136" name="正方形/長方形 135">
            <a:extLst>
              <a:ext uri="{FF2B5EF4-FFF2-40B4-BE49-F238E27FC236}">
                <a16:creationId xmlns:a16="http://schemas.microsoft.com/office/drawing/2014/main" id="{3726266D-1F9A-B4DE-277D-1DA6478FD6DF}"/>
              </a:ext>
            </a:extLst>
          </p:cNvPr>
          <p:cNvSpPr/>
          <p:nvPr/>
        </p:nvSpPr>
        <p:spPr>
          <a:xfrm>
            <a:off x="7795181" y="560676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
        <p:nvSpPr>
          <p:cNvPr id="138" name="正方形/長方形 137">
            <a:extLst>
              <a:ext uri="{FF2B5EF4-FFF2-40B4-BE49-F238E27FC236}">
                <a16:creationId xmlns:a16="http://schemas.microsoft.com/office/drawing/2014/main" id="{BF3D0F80-1CE3-E1B7-9FC0-45F0F95EDF05}"/>
              </a:ext>
            </a:extLst>
          </p:cNvPr>
          <p:cNvSpPr/>
          <p:nvPr/>
        </p:nvSpPr>
        <p:spPr>
          <a:xfrm>
            <a:off x="6376771"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地理空間データ</a:t>
            </a:r>
          </a:p>
        </p:txBody>
      </p:sp>
      <p:sp>
        <p:nvSpPr>
          <p:cNvPr id="139" name="正方形/長方形 138">
            <a:extLst>
              <a:ext uri="{FF2B5EF4-FFF2-40B4-BE49-F238E27FC236}">
                <a16:creationId xmlns:a16="http://schemas.microsoft.com/office/drawing/2014/main" id="{C848CA81-0908-3B01-8D80-33043D2ED1AA}"/>
              </a:ext>
            </a:extLst>
          </p:cNvPr>
          <p:cNvSpPr/>
          <p:nvPr/>
        </p:nvSpPr>
        <p:spPr>
          <a:xfrm>
            <a:off x="1309481"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数値データ（センサーデータ）</a:t>
            </a:r>
          </a:p>
        </p:txBody>
      </p:sp>
      <p:sp>
        <p:nvSpPr>
          <p:cNvPr id="140" name="正方形/長方形 139">
            <a:extLst>
              <a:ext uri="{FF2B5EF4-FFF2-40B4-BE49-F238E27FC236}">
                <a16:creationId xmlns:a16="http://schemas.microsoft.com/office/drawing/2014/main" id="{44B12CDC-3878-F101-835E-9F9F7082EFE1}"/>
              </a:ext>
            </a:extLst>
          </p:cNvPr>
          <p:cNvSpPr/>
          <p:nvPr/>
        </p:nvSpPr>
        <p:spPr>
          <a:xfrm>
            <a:off x="8910415"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a:latin typeface="+mn-ea"/>
              </a:rPr>
              <a:t>文字データ</a:t>
            </a:r>
            <a:endParaRPr kumimoji="1" lang="en-US" altLang="ja-JP" sz="1000">
              <a:latin typeface="+mn-ea"/>
            </a:endParaRPr>
          </a:p>
          <a:p>
            <a:pPr algn="ctr"/>
            <a:r>
              <a:rPr kumimoji="1" lang="ja-JP" altLang="en-US" sz="900">
                <a:latin typeface="+mn-ea"/>
              </a:rPr>
              <a:t>（漢字、カナ、ローマ字、英字）</a:t>
            </a:r>
            <a:endParaRPr kumimoji="1" lang="ja-JP" altLang="en-US" sz="1000">
              <a:latin typeface="+mn-ea"/>
            </a:endParaRPr>
          </a:p>
        </p:txBody>
      </p:sp>
      <p:sp>
        <p:nvSpPr>
          <p:cNvPr id="141" name="正方形/長方形 140">
            <a:extLst>
              <a:ext uri="{FF2B5EF4-FFF2-40B4-BE49-F238E27FC236}">
                <a16:creationId xmlns:a16="http://schemas.microsoft.com/office/drawing/2014/main" id="{C5E58EDB-7CE2-AD4F-B2CD-CECF8C39AA31}"/>
              </a:ext>
            </a:extLst>
          </p:cNvPr>
          <p:cNvSpPr/>
          <p:nvPr/>
        </p:nvSpPr>
        <p:spPr>
          <a:xfrm>
            <a:off x="3843126" y="6418995"/>
            <a:ext cx="2471960" cy="30777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イメージデータ</a:t>
            </a:r>
          </a:p>
        </p:txBody>
      </p:sp>
      <p:sp>
        <p:nvSpPr>
          <p:cNvPr id="142" name="矢印: 上 141">
            <a:extLst>
              <a:ext uri="{FF2B5EF4-FFF2-40B4-BE49-F238E27FC236}">
                <a16:creationId xmlns:a16="http://schemas.microsoft.com/office/drawing/2014/main" id="{901BBC2C-230F-2F6C-D6E8-3166C7E65B43}"/>
              </a:ext>
            </a:extLst>
          </p:cNvPr>
          <p:cNvSpPr/>
          <p:nvPr/>
        </p:nvSpPr>
        <p:spPr>
          <a:xfrm>
            <a:off x="4687670" y="2357282"/>
            <a:ext cx="3103494" cy="3603767"/>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3" name="正方形/長方形 142">
            <a:extLst>
              <a:ext uri="{FF2B5EF4-FFF2-40B4-BE49-F238E27FC236}">
                <a16:creationId xmlns:a16="http://schemas.microsoft.com/office/drawing/2014/main" id="{90E32FEA-8235-A7D6-C64B-2BBA7EBCBDDD}"/>
              </a:ext>
            </a:extLst>
          </p:cNvPr>
          <p:cNvSpPr/>
          <p:nvPr/>
        </p:nvSpPr>
        <p:spPr>
          <a:xfrm>
            <a:off x="243384" y="6138898"/>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a:latin typeface="+mn-ea"/>
              </a:rPr>
              <a:t>辞書</a:t>
            </a:r>
          </a:p>
        </p:txBody>
      </p:sp>
      <p:sp>
        <p:nvSpPr>
          <p:cNvPr id="144" name="四角形: メモ 143">
            <a:extLst>
              <a:ext uri="{FF2B5EF4-FFF2-40B4-BE49-F238E27FC236}">
                <a16:creationId xmlns:a16="http://schemas.microsoft.com/office/drawing/2014/main" id="{470CF091-72D2-54E8-972D-6FA640C1B182}"/>
              </a:ext>
            </a:extLst>
          </p:cNvPr>
          <p:cNvSpPr/>
          <p:nvPr/>
        </p:nvSpPr>
        <p:spPr>
          <a:xfrm>
            <a:off x="102574" y="4093932"/>
            <a:ext cx="3709191" cy="2679646"/>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ベース・レジストリや各種データの整備は、データ標準の積み上げにより実現されます。</a:t>
            </a:r>
            <a:endParaRPr kumimoji="1" lang="en-US" altLang="ja-JP" sz="1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データ項目が共通化されるので、組織・分野横断でのデータ活用が行いやすくなります。</a:t>
            </a:r>
            <a:endParaRPr kumimoji="1" lang="en-US" altLang="ja-JP" sz="1800" b="0" i="0" u="none" strike="noStrike" kern="1200" cap="none" spc="0" normalizeH="0" baseline="0" noProof="0" dirty="0">
              <a:ln>
                <a:noFill/>
              </a:ln>
              <a:solidFill>
                <a:prstClr val="black"/>
              </a:solidFill>
              <a:effectLst/>
              <a:uLnTx/>
              <a:uFillTx/>
              <a:latin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800" b="0" i="0" u="none" strike="noStrike" kern="1200" cap="none" spc="0" normalizeH="0" baseline="0" noProof="0" dirty="0">
                <a:ln>
                  <a:noFill/>
                </a:ln>
                <a:solidFill>
                  <a:prstClr val="black"/>
                </a:solidFill>
                <a:effectLst/>
                <a:uLnTx/>
                <a:uFillTx/>
                <a:latin typeface="+mn-ea"/>
                <a:cs typeface="+mn-cs"/>
              </a:rPr>
              <a:t>メタデータを共通化し、データを見つけやすくなります。</a:t>
            </a:r>
          </a:p>
        </p:txBody>
      </p:sp>
      <p:sp>
        <p:nvSpPr>
          <p:cNvPr id="145" name="矢印: 上 144">
            <a:extLst>
              <a:ext uri="{FF2B5EF4-FFF2-40B4-BE49-F238E27FC236}">
                <a16:creationId xmlns:a16="http://schemas.microsoft.com/office/drawing/2014/main" id="{B37855A0-1C44-0280-E322-B3B7466D5C23}"/>
              </a:ext>
            </a:extLst>
          </p:cNvPr>
          <p:cNvSpPr/>
          <p:nvPr/>
        </p:nvSpPr>
        <p:spPr>
          <a:xfrm rot="18454500">
            <a:off x="3652403" y="1959129"/>
            <a:ext cx="814649" cy="3141482"/>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6" name="矢印: 上 145">
            <a:extLst>
              <a:ext uri="{FF2B5EF4-FFF2-40B4-BE49-F238E27FC236}">
                <a16:creationId xmlns:a16="http://schemas.microsoft.com/office/drawing/2014/main" id="{D1484DCB-7AAD-0CEA-2ACC-6654F9DA739C}"/>
              </a:ext>
            </a:extLst>
          </p:cNvPr>
          <p:cNvSpPr/>
          <p:nvPr/>
        </p:nvSpPr>
        <p:spPr>
          <a:xfrm rot="20602078">
            <a:off x="5343476" y="4803222"/>
            <a:ext cx="1375485" cy="189762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7" name="矢印: 上 146">
            <a:extLst>
              <a:ext uri="{FF2B5EF4-FFF2-40B4-BE49-F238E27FC236}">
                <a16:creationId xmlns:a16="http://schemas.microsoft.com/office/drawing/2014/main" id="{FDB868E9-E004-5946-87F1-FF316D63DC00}"/>
              </a:ext>
            </a:extLst>
          </p:cNvPr>
          <p:cNvSpPr/>
          <p:nvPr/>
        </p:nvSpPr>
        <p:spPr>
          <a:xfrm rot="16626005">
            <a:off x="7663758" y="3928698"/>
            <a:ext cx="679355" cy="2754468"/>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48" name="矢印: 上 147">
            <a:extLst>
              <a:ext uri="{FF2B5EF4-FFF2-40B4-BE49-F238E27FC236}">
                <a16:creationId xmlns:a16="http://schemas.microsoft.com/office/drawing/2014/main" id="{7C9A051D-4288-5697-5C2D-19C7BDF1E1AE}"/>
              </a:ext>
            </a:extLst>
          </p:cNvPr>
          <p:cNvSpPr/>
          <p:nvPr/>
        </p:nvSpPr>
        <p:spPr>
          <a:xfrm rot="3005811">
            <a:off x="7983613" y="1769417"/>
            <a:ext cx="814649" cy="3337034"/>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 name="正方形/長方形 1">
            <a:extLst>
              <a:ext uri="{FF2B5EF4-FFF2-40B4-BE49-F238E27FC236}">
                <a16:creationId xmlns:a16="http://schemas.microsoft.com/office/drawing/2014/main" id="{DA3D012E-93FA-7F7B-8DBD-FC7426291537}"/>
              </a:ext>
            </a:extLst>
          </p:cNvPr>
          <p:cNvSpPr/>
          <p:nvPr/>
        </p:nvSpPr>
        <p:spPr>
          <a:xfrm>
            <a:off x="9990367" y="848743"/>
            <a:ext cx="2082297" cy="809538"/>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chemeClr val="tx1"/>
                </a:solidFill>
                <a:effectLst/>
                <a:uLnTx/>
                <a:uFillTx/>
                <a:latin typeface="+mn-ea"/>
                <a:cs typeface="+mn-cs"/>
              </a:rPr>
              <a:t>【</a:t>
            </a:r>
            <a:r>
              <a:rPr kumimoji="1" lang="ja-JP" altLang="en-US" sz="1000" b="0" i="0" u="none" strike="noStrike" kern="1200" cap="none" spc="0" normalizeH="0" baseline="0" noProof="0">
                <a:ln>
                  <a:noFill/>
                </a:ln>
                <a:solidFill>
                  <a:schemeClr val="tx1"/>
                </a:solidFill>
                <a:effectLst/>
                <a:uLnTx/>
                <a:uFillTx/>
                <a:latin typeface="+mn-ea"/>
                <a:cs typeface="+mn-cs"/>
              </a:rPr>
              <a:t>凡例</a:t>
            </a:r>
            <a:r>
              <a:rPr kumimoji="1" lang="en-US" altLang="ja-JP" sz="1000" b="0" i="0" u="none" strike="noStrike" kern="1200" cap="none" spc="0" normalizeH="0" baseline="0" noProof="0">
                <a:ln>
                  <a:noFill/>
                </a:ln>
                <a:solidFill>
                  <a:schemeClr val="tx1"/>
                </a:solidFill>
                <a:effectLst/>
                <a:uLnTx/>
                <a:uFillTx/>
                <a:latin typeface="+mn-ea"/>
                <a:cs typeface="+mn-cs"/>
              </a:rPr>
              <a:t>】</a:t>
            </a:r>
            <a:br>
              <a:rPr kumimoji="1" lang="en-US" altLang="ja-JP" sz="1000" b="0" i="0" u="none" strike="noStrike" kern="1200" cap="none" spc="0" normalizeH="0" baseline="0" noProof="0">
                <a:ln>
                  <a:noFill/>
                </a:ln>
                <a:solidFill>
                  <a:schemeClr val="tx1"/>
                </a:solidFill>
                <a:effectLst/>
                <a:uLnTx/>
                <a:uFillTx/>
                <a:latin typeface="+mn-ea"/>
                <a:cs typeface="+mn-cs"/>
              </a:rPr>
            </a:br>
            <a:r>
              <a:rPr kumimoji="1" lang="ja-JP" altLang="en-US" sz="1000" b="0" i="0" u="none" strike="noStrike" kern="1200" cap="none" spc="0" normalizeH="0" baseline="0" noProof="0">
                <a:ln>
                  <a:noFill/>
                </a:ln>
                <a:solidFill>
                  <a:schemeClr val="tx1"/>
                </a:solidFill>
                <a:effectLst/>
                <a:uLnTx/>
                <a:uFillTx/>
                <a:latin typeface="+mn-ea"/>
                <a:cs typeface="+mn-cs"/>
              </a:rPr>
              <a:t>・灰色：</a:t>
            </a:r>
            <a:r>
              <a:rPr kumimoji="1" lang="en-US" altLang="ja-JP" sz="1000" b="0" i="0" u="none" strike="noStrike" kern="1200" cap="none" spc="0" normalizeH="0" baseline="0" noProof="0">
                <a:ln>
                  <a:noFill/>
                </a:ln>
                <a:solidFill>
                  <a:schemeClr val="tx1"/>
                </a:solidFill>
                <a:effectLst/>
                <a:uLnTx/>
                <a:uFillTx/>
                <a:latin typeface="+mn-ea"/>
                <a:cs typeface="+mn-cs"/>
              </a:rPr>
              <a:t>GIF</a:t>
            </a:r>
            <a:r>
              <a:rPr kumimoji="1" lang="ja-JP" altLang="en-US" sz="1000" b="0" i="0" u="none" strike="noStrike" kern="1200" cap="none" spc="0" normalizeH="0" baseline="0" noProof="0">
                <a:ln>
                  <a:noFill/>
                </a:ln>
                <a:solidFill>
                  <a:schemeClr val="tx1"/>
                </a:solidFill>
                <a:effectLst/>
                <a:uLnTx/>
                <a:uFillTx/>
                <a:latin typeface="+mn-ea"/>
                <a:cs typeface="+mn-cs"/>
              </a:rPr>
              <a:t>対象外のもの</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tx1"/>
                </a:solidFill>
                <a:latin typeface="+mn-ea"/>
              </a:rPr>
              <a:t>・実線：提供済のモデル、パーツ</a:t>
            </a:r>
            <a:endParaRPr lang="en-US" altLang="ja-JP" sz="1000">
              <a:solidFill>
                <a:schemeClr val="tx1"/>
              </a:solidFill>
              <a:latin typeface="+mn-ea"/>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・破線：今後提供予定のモデル</a:t>
            </a:r>
            <a:endParaRPr kumimoji="1" lang="en-US" altLang="ja-JP" sz="1000" b="0" i="0" u="none" strike="noStrike" kern="1200" cap="none" spc="0" normalizeH="0" baseline="0" noProof="0">
              <a:ln>
                <a:noFill/>
              </a:ln>
              <a:solidFill>
                <a:schemeClr val="tx1"/>
              </a:solidFill>
              <a:effectLst/>
              <a:uLnTx/>
              <a:uFillTx/>
              <a:latin typeface="+mn-ea"/>
              <a:cs typeface="+mn-cs"/>
            </a:endParaRPr>
          </a:p>
        </p:txBody>
      </p:sp>
    </p:spTree>
    <p:extLst>
      <p:ext uri="{BB962C8B-B14F-4D97-AF65-F5344CB8AC3E}">
        <p14:creationId xmlns:p14="http://schemas.microsoft.com/office/powerpoint/2010/main" val="2981076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38</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5.5.4 </a:t>
            </a:r>
            <a:r>
              <a:rPr lang="ja-JP" altLang="en-US" sz="3200"/>
              <a:t>コア語彙（共通語彙基盤）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2739211"/>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a:solidFill>
                  <a:srgbClr val="FF0000"/>
                </a:solidFill>
              </a:rPr>
              <a:t>「コア語彙」</a:t>
            </a:r>
            <a:r>
              <a:rPr kumimoji="1" lang="ja-JP" altLang="en-US" sz="2200"/>
              <a:t>とは</a:t>
            </a:r>
            <a:r>
              <a:rPr lang="ja-JP" altLang="en-US" sz="2200" b="0" i="0">
                <a:solidFill>
                  <a:srgbClr val="373737"/>
                </a:solidFill>
                <a:effectLst/>
                <a:latin typeface="Avenir"/>
              </a:rPr>
              <a:t>共通語彙基盤の基礎をなすもので、氏名、住所等の社会活動に必要となる様々</a:t>
            </a:r>
            <a:r>
              <a:rPr lang="ja-JP" altLang="en-US" sz="2200">
                <a:solidFill>
                  <a:srgbClr val="373737"/>
                </a:solidFill>
                <a:latin typeface="Avenir"/>
              </a:rPr>
              <a:t>な</a:t>
            </a:r>
            <a:r>
              <a:rPr kumimoji="1" lang="ja-JP" altLang="en-US" sz="2200"/>
              <a:t>語彙を定義しています。</a:t>
            </a:r>
            <a:endParaRPr kumimoji="1" lang="en-US" altLang="ja-JP" sz="2200"/>
          </a:p>
          <a:p>
            <a:pPr lvl="1"/>
            <a:r>
              <a:rPr lang="ja-JP" altLang="en-US" sz="1800"/>
              <a:t>海外語彙との相互運用性を確保するなどの語彙専門家の利用を想定しており、</a:t>
            </a:r>
            <a:r>
              <a:rPr lang="en-US" altLang="ja-JP" sz="1800"/>
              <a:t>IMI</a:t>
            </a:r>
            <a:r>
              <a:rPr lang="en-US" altLang="ja-JP" sz="1800" baseline="30000"/>
              <a:t>(*)</a:t>
            </a:r>
            <a:r>
              <a:rPr lang="ja-JP" altLang="en-US" sz="1800"/>
              <a:t>にて公開しています。</a:t>
            </a:r>
            <a:endParaRPr lang="en-US" altLang="ja-JP" sz="1800"/>
          </a:p>
          <a:p>
            <a:pPr marL="342900" indent="-342900">
              <a:buFont typeface="Arial" panose="020B0604020202020204" pitchFamily="34" charset="0"/>
              <a:buChar char="•"/>
            </a:pPr>
            <a:r>
              <a:rPr lang="ja-JP" altLang="en-US" sz="2200">
                <a:solidFill>
                  <a:srgbClr val="FF0000"/>
                </a:solidFill>
                <a:latin typeface="游ゴシック 本文"/>
              </a:rPr>
              <a:t>「コアデータモデル語彙」</a:t>
            </a:r>
            <a:r>
              <a:rPr lang="ja-JP" altLang="en-US" sz="2200">
                <a:latin typeface="游ゴシック 本文"/>
              </a:rPr>
              <a:t>とは、様々な場面で共通的に利用される語彙です。コアデータモデル語彙はコア語彙を利用して定義されます。</a:t>
            </a:r>
            <a:endParaRPr lang="en-US" altLang="ja-JP" sz="2200">
              <a:latin typeface="游ゴシック 本文"/>
            </a:endParaRPr>
          </a:p>
          <a:p>
            <a:pPr marL="342900" indent="-342900">
              <a:buFont typeface="Arial" panose="020B0604020202020204" pitchFamily="34" charset="0"/>
              <a:buChar char="•"/>
            </a:pPr>
            <a:r>
              <a:rPr lang="ja-JP" altLang="en-US" sz="2200" u="sng">
                <a:solidFill>
                  <a:srgbClr val="FF0000"/>
                </a:solidFill>
              </a:rPr>
              <a:t>データモデル利用者（</a:t>
            </a:r>
            <a:r>
              <a:rPr lang="en-US" altLang="ja-JP" sz="2200" u="sng">
                <a:solidFill>
                  <a:srgbClr val="FF0000"/>
                </a:solidFill>
              </a:rPr>
              <a:t>GIF</a:t>
            </a:r>
            <a:r>
              <a:rPr lang="ja-JP" altLang="en-US" sz="2200" u="sng">
                <a:solidFill>
                  <a:srgbClr val="FF0000"/>
                </a:solidFill>
              </a:rPr>
              <a:t>利用者）は、</a:t>
            </a:r>
            <a:r>
              <a:rPr lang="en-US" altLang="ja-JP" sz="2200" u="sng">
                <a:solidFill>
                  <a:srgbClr val="FF0000"/>
                </a:solidFill>
              </a:rPr>
              <a:t>GIF</a:t>
            </a:r>
            <a:r>
              <a:rPr lang="ja-JP" altLang="en-US" sz="2200" u="sng">
                <a:solidFill>
                  <a:srgbClr val="FF0000"/>
                </a:solidFill>
              </a:rPr>
              <a:t>コアデータモデルのみを参照</a:t>
            </a:r>
            <a:r>
              <a:rPr lang="ja-JP" altLang="en-US" sz="2200"/>
              <a:t>する想定です。</a:t>
            </a:r>
            <a:r>
              <a:rPr lang="en-US" altLang="ja-JP" sz="2200"/>
              <a:t>GIF</a:t>
            </a:r>
            <a:r>
              <a:rPr lang="ja-JP" altLang="en-US" sz="2200"/>
              <a:t>コアデータモデルは、下図のとおりコア語彙とつながっていることから、コア語彙を意識せずとも、コア語彙が持つ相互運用性の確保ができます。</a:t>
            </a:r>
          </a:p>
        </p:txBody>
      </p:sp>
      <p:sp>
        <p:nvSpPr>
          <p:cNvPr id="2" name="正方形/長方形 1">
            <a:extLst>
              <a:ext uri="{FF2B5EF4-FFF2-40B4-BE49-F238E27FC236}">
                <a16:creationId xmlns:a16="http://schemas.microsoft.com/office/drawing/2014/main" id="{47BDD584-9FE2-B82D-BF79-15898A5A5ACC}"/>
              </a:ext>
            </a:extLst>
          </p:cNvPr>
          <p:cNvSpPr/>
          <p:nvPr/>
        </p:nvSpPr>
        <p:spPr>
          <a:xfrm>
            <a:off x="623392" y="3789040"/>
            <a:ext cx="10224812" cy="2640954"/>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solidFill>
                  <a:schemeClr val="tx1"/>
                </a:solidFill>
                <a:latin typeface="+mn-ea"/>
              </a:rPr>
              <a:t>【GIF</a:t>
            </a:r>
            <a:r>
              <a:rPr lang="ja-JP" altLang="en-US">
                <a:solidFill>
                  <a:schemeClr val="tx1"/>
                </a:solidFill>
                <a:latin typeface="+mn-ea"/>
              </a:rPr>
              <a:t>コアデータモデルと</a:t>
            </a:r>
            <a:r>
              <a:rPr lang="en-US" altLang="ja-JP">
                <a:solidFill>
                  <a:schemeClr val="tx1"/>
                </a:solidFill>
                <a:latin typeface="+mn-ea"/>
              </a:rPr>
              <a:t>IMI</a:t>
            </a:r>
            <a:r>
              <a:rPr lang="ja-JP" altLang="en-US">
                <a:solidFill>
                  <a:schemeClr val="tx1"/>
                </a:solidFill>
                <a:latin typeface="+mn-ea"/>
              </a:rPr>
              <a:t>（コア語彙）との関係性</a:t>
            </a:r>
            <a:r>
              <a:rPr lang="en-US" altLang="ja-JP">
                <a:solidFill>
                  <a:schemeClr val="tx1"/>
                </a:solidFill>
                <a:latin typeface="+mn-ea"/>
              </a:rPr>
              <a:t>】</a:t>
            </a:r>
            <a:endParaRPr lang="ja-JP" altLang="en-US">
              <a:solidFill>
                <a:schemeClr val="tx1"/>
              </a:solidFill>
              <a:latin typeface="+mn-ea"/>
            </a:endParaRPr>
          </a:p>
        </p:txBody>
      </p:sp>
      <p:grpSp>
        <p:nvGrpSpPr>
          <p:cNvPr id="4" name="グループ化 3">
            <a:extLst>
              <a:ext uri="{FF2B5EF4-FFF2-40B4-BE49-F238E27FC236}">
                <a16:creationId xmlns:a16="http://schemas.microsoft.com/office/drawing/2014/main" id="{7ACD52AD-2EA3-C6A1-49DA-4BA9602016CC}"/>
              </a:ext>
            </a:extLst>
          </p:cNvPr>
          <p:cNvGrpSpPr/>
          <p:nvPr/>
        </p:nvGrpSpPr>
        <p:grpSpPr>
          <a:xfrm>
            <a:off x="3475633" y="4581482"/>
            <a:ext cx="7202516" cy="1639325"/>
            <a:chOff x="2678929" y="5086286"/>
            <a:chExt cx="7202516" cy="1639325"/>
          </a:xfrm>
        </p:grpSpPr>
        <p:sp>
          <p:nvSpPr>
            <p:cNvPr id="6" name="四角形: 角を丸くする 5">
              <a:extLst>
                <a:ext uri="{FF2B5EF4-FFF2-40B4-BE49-F238E27FC236}">
                  <a16:creationId xmlns:a16="http://schemas.microsoft.com/office/drawing/2014/main" id="{C80DBB47-F632-B714-6C3C-E6D3CA806B3E}"/>
                </a:ext>
              </a:extLst>
            </p:cNvPr>
            <p:cNvSpPr/>
            <p:nvPr/>
          </p:nvSpPr>
          <p:spPr>
            <a:xfrm>
              <a:off x="5131726" y="6337891"/>
              <a:ext cx="2169532" cy="308712"/>
            </a:xfrm>
            <a:prstGeom prst="roundRect">
              <a:avLst/>
            </a:prstGeom>
            <a:solidFill>
              <a:srgbClr val="FFFFFF"/>
            </a:solidFill>
            <a:ln w="25400" cap="flat" cmpd="sng" algn="ctr">
              <a:solidFill>
                <a:srgbClr val="24235C"/>
              </a:solid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a:ln>
                    <a:noFill/>
                  </a:ln>
                  <a:solidFill>
                    <a:srgbClr val="24235C"/>
                  </a:solidFill>
                  <a:effectLst/>
                  <a:uLnTx/>
                  <a:uFillTx/>
                  <a:latin typeface="+mn-ea"/>
                  <a:cs typeface="+mn-cs"/>
                </a:rPr>
                <a:t>コア語彙</a:t>
              </a:r>
            </a:p>
          </p:txBody>
        </p:sp>
        <p:sp>
          <p:nvSpPr>
            <p:cNvPr id="7" name="四角形: 角を丸くする 6">
              <a:extLst>
                <a:ext uri="{FF2B5EF4-FFF2-40B4-BE49-F238E27FC236}">
                  <a16:creationId xmlns:a16="http://schemas.microsoft.com/office/drawing/2014/main" id="{5B42E560-BB67-8717-A2D9-0696195B5A87}"/>
                </a:ext>
              </a:extLst>
            </p:cNvPr>
            <p:cNvSpPr/>
            <p:nvPr/>
          </p:nvSpPr>
          <p:spPr>
            <a:xfrm>
              <a:off x="5132866" y="5744414"/>
              <a:ext cx="2169532" cy="347393"/>
            </a:xfrm>
            <a:prstGeom prst="roundRect">
              <a:avLst/>
            </a:prstGeom>
            <a:solidFill>
              <a:srgbClr val="FFFFFF"/>
            </a:solid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0" i="0" u="none" strike="noStrike" kern="0" cap="none" spc="0" normalizeH="0" baseline="0" noProof="0">
                  <a:ln>
                    <a:noFill/>
                  </a:ln>
                  <a:solidFill>
                    <a:srgbClr val="24235C"/>
                  </a:solidFill>
                  <a:effectLst/>
                  <a:uLnTx/>
                  <a:uFillTx/>
                  <a:latin typeface="+mn-ea"/>
                  <a:cs typeface="+mn-cs"/>
                </a:rPr>
                <a:t>コアデータモデル語彙</a:t>
              </a:r>
            </a:p>
          </p:txBody>
        </p:sp>
        <p:cxnSp>
          <p:nvCxnSpPr>
            <p:cNvPr id="8" name="直線矢印コネクタ 7">
              <a:extLst>
                <a:ext uri="{FF2B5EF4-FFF2-40B4-BE49-F238E27FC236}">
                  <a16:creationId xmlns:a16="http://schemas.microsoft.com/office/drawing/2014/main" id="{D2E980DE-2DBE-FFE6-1CC3-3F00D4883682}"/>
                </a:ext>
              </a:extLst>
            </p:cNvPr>
            <p:cNvCxnSpPr>
              <a:cxnSpLocks/>
              <a:stCxn id="6" idx="0"/>
              <a:endCxn id="7" idx="2"/>
            </p:cNvCxnSpPr>
            <p:nvPr/>
          </p:nvCxnSpPr>
          <p:spPr>
            <a:xfrm flipV="1">
              <a:off x="6216492" y="6091807"/>
              <a:ext cx="1140" cy="246084"/>
            </a:xfrm>
            <a:prstGeom prst="straightConnector1">
              <a:avLst/>
            </a:prstGeom>
            <a:noFill/>
            <a:ln w="38100" cap="flat" cmpd="sng" algn="ctr">
              <a:solidFill>
                <a:srgbClr val="24235C">
                  <a:shade val="95000"/>
                  <a:satMod val="105000"/>
                </a:srgbClr>
              </a:solidFill>
              <a:prstDash val="solid"/>
              <a:tailEnd type="triangle"/>
            </a:ln>
            <a:effectLst/>
          </p:spPr>
        </p:cxnSp>
        <p:sp>
          <p:nvSpPr>
            <p:cNvPr id="9" name="正方形/長方形 8">
              <a:extLst>
                <a:ext uri="{FF2B5EF4-FFF2-40B4-BE49-F238E27FC236}">
                  <a16:creationId xmlns:a16="http://schemas.microsoft.com/office/drawing/2014/main" id="{6F1474F1-EF61-38F5-E6E0-812C225AA5CF}"/>
                </a:ext>
              </a:extLst>
            </p:cNvPr>
            <p:cNvSpPr/>
            <p:nvPr/>
          </p:nvSpPr>
          <p:spPr>
            <a:xfrm>
              <a:off x="5119743" y="5086286"/>
              <a:ext cx="2195777" cy="330197"/>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600" b="1" i="0" u="none" strike="noStrike" kern="0" cap="none" spc="0" normalizeH="0" baseline="0" noProof="0">
                  <a:ln>
                    <a:noFill/>
                  </a:ln>
                  <a:solidFill>
                    <a:schemeClr val="bg1"/>
                  </a:solidFill>
                  <a:effectLst/>
                  <a:uLnTx/>
                  <a:uFillTx/>
                  <a:latin typeface="+mn-ea"/>
                  <a:cs typeface="+mn-cs"/>
                </a:rPr>
                <a:t>GIF</a:t>
              </a:r>
              <a:r>
                <a:rPr kumimoji="0" lang="ja-JP" altLang="en-US" sz="1600" b="1" i="0" u="none" strike="noStrike" kern="0" cap="none" spc="0" normalizeH="0" baseline="0" noProof="0">
                  <a:ln>
                    <a:noFill/>
                  </a:ln>
                  <a:solidFill>
                    <a:schemeClr val="bg1"/>
                  </a:solidFill>
                  <a:effectLst/>
                  <a:uLnTx/>
                  <a:uFillTx/>
                  <a:latin typeface="+mn-ea"/>
                  <a:cs typeface="+mn-cs"/>
                </a:rPr>
                <a:t>コアデータモデル</a:t>
              </a:r>
            </a:p>
          </p:txBody>
        </p:sp>
        <p:cxnSp>
          <p:nvCxnSpPr>
            <p:cNvPr id="10" name="直線矢印コネクタ 9">
              <a:extLst>
                <a:ext uri="{FF2B5EF4-FFF2-40B4-BE49-F238E27FC236}">
                  <a16:creationId xmlns:a16="http://schemas.microsoft.com/office/drawing/2014/main" id="{049C9F5B-39E1-3D66-58DC-9ACD281489B8}"/>
                </a:ext>
              </a:extLst>
            </p:cNvPr>
            <p:cNvCxnSpPr>
              <a:cxnSpLocks/>
              <a:stCxn id="9" idx="2"/>
              <a:endCxn id="7" idx="0"/>
            </p:cNvCxnSpPr>
            <p:nvPr/>
          </p:nvCxnSpPr>
          <p:spPr>
            <a:xfrm>
              <a:off x="6217632" y="5416483"/>
              <a:ext cx="0" cy="327931"/>
            </a:xfrm>
            <a:prstGeom prst="straightConnector1">
              <a:avLst/>
            </a:prstGeom>
            <a:noFill/>
            <a:ln w="38100" cap="flat" cmpd="sng" algn="ctr">
              <a:solidFill>
                <a:srgbClr val="24235C">
                  <a:shade val="95000"/>
                  <a:satMod val="105000"/>
                </a:srgbClr>
              </a:solidFill>
              <a:prstDash val="solid"/>
              <a:tailEnd type="triangle"/>
            </a:ln>
            <a:effectLst/>
          </p:spPr>
        </p:cxnSp>
        <p:sp>
          <p:nvSpPr>
            <p:cNvPr id="11" name="正方形/長方形 10">
              <a:extLst>
                <a:ext uri="{FF2B5EF4-FFF2-40B4-BE49-F238E27FC236}">
                  <a16:creationId xmlns:a16="http://schemas.microsoft.com/office/drawing/2014/main" id="{A38BEA36-3995-A874-E606-98FCC2577274}"/>
                </a:ext>
              </a:extLst>
            </p:cNvPr>
            <p:cNvSpPr/>
            <p:nvPr/>
          </p:nvSpPr>
          <p:spPr>
            <a:xfrm>
              <a:off x="2678929" y="5607362"/>
              <a:ext cx="7202516" cy="1118249"/>
            </a:xfrm>
            <a:prstGeom prst="rect">
              <a:avLst/>
            </a:prstGeom>
            <a:no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24235C"/>
                </a:solidFill>
                <a:effectLst/>
                <a:uLnTx/>
                <a:uFillTx/>
                <a:latin typeface="+mn-ea"/>
                <a:cs typeface="+mn-cs"/>
              </a:endParaRPr>
            </a:p>
          </p:txBody>
        </p:sp>
        <p:sp>
          <p:nvSpPr>
            <p:cNvPr id="12" name="テキスト ボックス 11">
              <a:extLst>
                <a:ext uri="{FF2B5EF4-FFF2-40B4-BE49-F238E27FC236}">
                  <a16:creationId xmlns:a16="http://schemas.microsoft.com/office/drawing/2014/main" id="{1A95F7EA-3CD0-F348-C8CF-7D2EBCD6C210}"/>
                </a:ext>
              </a:extLst>
            </p:cNvPr>
            <p:cNvSpPr txBox="1"/>
            <p:nvPr/>
          </p:nvSpPr>
          <p:spPr>
            <a:xfrm>
              <a:off x="9334500" y="6323379"/>
              <a:ext cx="546945" cy="400110"/>
            </a:xfrm>
            <a:prstGeom prst="rect">
              <a:avLst/>
            </a:prstGeom>
            <a:noFill/>
            <a:ln w="12700">
              <a:solidFill>
                <a:srgbClr val="24235C"/>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a:ln>
                    <a:noFill/>
                  </a:ln>
                  <a:solidFill>
                    <a:srgbClr val="24235C"/>
                  </a:solidFill>
                  <a:effectLst/>
                  <a:uLnTx/>
                  <a:uFillTx/>
                  <a:latin typeface="+mn-ea"/>
                </a:rPr>
                <a:t>IMI</a:t>
              </a:r>
              <a:endParaRPr kumimoji="0" lang="ja-JP" altLang="en-US" sz="2000" b="1" i="0" u="none" strike="noStrike" kern="0" cap="none" spc="0" normalizeH="0" baseline="0" noProof="0">
                <a:ln>
                  <a:noFill/>
                </a:ln>
                <a:solidFill>
                  <a:srgbClr val="24235C"/>
                </a:solidFill>
                <a:effectLst/>
                <a:uLnTx/>
                <a:uFillTx/>
                <a:latin typeface="+mn-ea"/>
              </a:endParaRPr>
            </a:p>
          </p:txBody>
        </p:sp>
        <p:sp>
          <p:nvSpPr>
            <p:cNvPr id="13" name="テキスト ボックス 12">
              <a:extLst>
                <a:ext uri="{FF2B5EF4-FFF2-40B4-BE49-F238E27FC236}">
                  <a16:creationId xmlns:a16="http://schemas.microsoft.com/office/drawing/2014/main" id="{04C7EB2C-C0DE-2ECD-1837-A240735AFC8D}"/>
                </a:ext>
              </a:extLst>
            </p:cNvPr>
            <p:cNvSpPr txBox="1"/>
            <p:nvPr/>
          </p:nvSpPr>
          <p:spPr>
            <a:xfrm>
              <a:off x="2784008" y="5836579"/>
              <a:ext cx="1620957" cy="338554"/>
            </a:xfrm>
            <a:prstGeom prst="rect">
              <a:avLst/>
            </a:prstGeom>
            <a:noFill/>
          </p:spPr>
          <p:txBody>
            <a:bodyPr wrap="none" rtlCol="0">
              <a:spAutoFit/>
            </a:bodyPr>
            <a:lstStyle/>
            <a:p>
              <a:r>
                <a:rPr lang="ja-JP" altLang="en-US" sz="1600">
                  <a:solidFill>
                    <a:srgbClr val="CC00CC"/>
                  </a:solidFill>
                  <a:latin typeface="+mn-ea"/>
                </a:rPr>
                <a:t>つながっている</a:t>
              </a:r>
            </a:p>
          </p:txBody>
        </p:sp>
        <p:sp>
          <p:nvSpPr>
            <p:cNvPr id="14" name="テキスト ボックス 13">
              <a:extLst>
                <a:ext uri="{FF2B5EF4-FFF2-40B4-BE49-F238E27FC236}">
                  <a16:creationId xmlns:a16="http://schemas.microsoft.com/office/drawing/2014/main" id="{BBEAC4B6-9E90-0605-9FE1-3C54DFCB307D}"/>
                </a:ext>
              </a:extLst>
            </p:cNvPr>
            <p:cNvSpPr txBox="1"/>
            <p:nvPr/>
          </p:nvSpPr>
          <p:spPr>
            <a:xfrm>
              <a:off x="6632602" y="6074299"/>
              <a:ext cx="2339102" cy="307777"/>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400" b="0" i="0" u="none" strike="noStrike" kern="0" cap="none" spc="0" normalizeH="0" baseline="0" noProof="0">
                  <a:ln>
                    <a:noFill/>
                  </a:ln>
                  <a:solidFill>
                    <a:srgbClr val="FF0000"/>
                  </a:solidFill>
                  <a:effectLst/>
                  <a:uLnTx/>
                  <a:uFillTx/>
                  <a:latin typeface="+mn-ea"/>
                </a:rPr>
                <a:t>辞書的な参照で用語を定義</a:t>
              </a:r>
              <a:endParaRPr kumimoji="0" lang="en-US" altLang="ja-JP" sz="1400" b="0" i="0" u="none" strike="noStrike" kern="0" cap="none" spc="0" normalizeH="0" baseline="0" noProof="0">
                <a:ln>
                  <a:noFill/>
                </a:ln>
                <a:solidFill>
                  <a:srgbClr val="FF0000"/>
                </a:solidFill>
                <a:effectLst/>
                <a:uLnTx/>
                <a:uFillTx/>
                <a:latin typeface="+mn-ea"/>
              </a:endParaRPr>
            </a:p>
          </p:txBody>
        </p:sp>
      </p:grpSp>
      <p:sp>
        <p:nvSpPr>
          <p:cNvPr id="15" name="フッター プレースホルダー 6">
            <a:extLst>
              <a:ext uri="{FF2B5EF4-FFF2-40B4-BE49-F238E27FC236}">
                <a16:creationId xmlns:a16="http://schemas.microsoft.com/office/drawing/2014/main" id="{68686A6F-C677-0952-13DB-DF1908925507}"/>
              </a:ext>
            </a:extLst>
          </p:cNvPr>
          <p:cNvSpPr txBox="1">
            <a:spLocks/>
          </p:cNvSpPr>
          <p:nvPr/>
        </p:nvSpPr>
        <p:spPr bwMode="gray">
          <a:xfrm>
            <a:off x="551384" y="6453336"/>
            <a:ext cx="4307058" cy="264764"/>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(*)IPA</a:t>
            </a:r>
            <a:r>
              <a:rPr lang="ja-JP" altLang="en-US">
                <a:latin typeface="+mn-ea"/>
              </a:rPr>
              <a:t>「</a:t>
            </a:r>
            <a:r>
              <a:rPr lang="en-US" altLang="ja-JP">
                <a:latin typeface="+mn-ea"/>
              </a:rPr>
              <a:t>IMI</a:t>
            </a:r>
            <a:r>
              <a:rPr lang="ja-JP" altLang="en-US">
                <a:latin typeface="+mn-ea"/>
              </a:rPr>
              <a:t>情報共有基盤」</a:t>
            </a:r>
            <a:r>
              <a:rPr lang="en-US" altLang="ja-JP">
                <a:latin typeface="+mn-ea"/>
              </a:rPr>
              <a:t>https://imi.go.jp/</a:t>
            </a:r>
          </a:p>
        </p:txBody>
      </p:sp>
      <p:sp>
        <p:nvSpPr>
          <p:cNvPr id="16" name="吹き出し: 円形 15">
            <a:extLst>
              <a:ext uri="{FF2B5EF4-FFF2-40B4-BE49-F238E27FC236}">
                <a16:creationId xmlns:a16="http://schemas.microsoft.com/office/drawing/2014/main" id="{13651E55-CB86-BF6B-00FF-626A7F1AF360}"/>
              </a:ext>
            </a:extLst>
          </p:cNvPr>
          <p:cNvSpPr/>
          <p:nvPr/>
        </p:nvSpPr>
        <p:spPr>
          <a:xfrm>
            <a:off x="7755608" y="3298232"/>
            <a:ext cx="4042692" cy="1126157"/>
          </a:xfrm>
          <a:prstGeom prst="wedgeEllipseCallout">
            <a:avLst>
              <a:gd name="adj1" fmla="val -47186"/>
              <a:gd name="adj2" fmla="val 59178"/>
            </a:avLst>
          </a:prstGeom>
          <a:solidFill>
            <a:schemeClr val="bg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500" b="1">
                <a:solidFill>
                  <a:srgbClr val="FF0000"/>
                </a:solidFill>
                <a:latin typeface="+mn-ea"/>
              </a:rPr>
              <a:t>データモデル利用者（</a:t>
            </a:r>
            <a:r>
              <a:rPr kumimoji="1" lang="en-US" altLang="ja-JP" sz="1500" b="1">
                <a:solidFill>
                  <a:srgbClr val="FF0000"/>
                </a:solidFill>
                <a:latin typeface="+mn-ea"/>
              </a:rPr>
              <a:t>GIF</a:t>
            </a:r>
            <a:r>
              <a:rPr kumimoji="1" lang="ja-JP" altLang="en-US" sz="1500" b="1">
                <a:solidFill>
                  <a:srgbClr val="FF0000"/>
                </a:solidFill>
                <a:latin typeface="+mn-ea"/>
              </a:rPr>
              <a:t>利用者）はコア語彙との関係を意識せずとも、</a:t>
            </a:r>
            <a:r>
              <a:rPr kumimoji="1" lang="en-US" altLang="ja-JP" sz="1500" b="1">
                <a:solidFill>
                  <a:srgbClr val="FF0000"/>
                </a:solidFill>
                <a:latin typeface="+mn-ea"/>
              </a:rPr>
              <a:t>IMI</a:t>
            </a:r>
            <a:r>
              <a:rPr kumimoji="1" lang="ja-JP" altLang="en-US" sz="1500" b="1">
                <a:solidFill>
                  <a:srgbClr val="FF0000"/>
                </a:solidFill>
                <a:latin typeface="+mn-ea"/>
              </a:rPr>
              <a:t>（コア語彙）が持つ相互運用性を確保</a:t>
            </a:r>
          </a:p>
        </p:txBody>
      </p:sp>
      <p:sp>
        <p:nvSpPr>
          <p:cNvPr id="17" name="正方形/長方形 16">
            <a:extLst>
              <a:ext uri="{FF2B5EF4-FFF2-40B4-BE49-F238E27FC236}">
                <a16:creationId xmlns:a16="http://schemas.microsoft.com/office/drawing/2014/main" id="{4F04C4A8-552B-2108-7AD8-CF26020A0B07}"/>
              </a:ext>
            </a:extLst>
          </p:cNvPr>
          <p:cNvSpPr/>
          <p:nvPr/>
        </p:nvSpPr>
        <p:spPr>
          <a:xfrm>
            <a:off x="1199456" y="4485778"/>
            <a:ext cx="2079913" cy="536549"/>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a:ln>
                  <a:noFill/>
                </a:ln>
                <a:solidFill>
                  <a:schemeClr val="bg1"/>
                </a:solidFill>
                <a:effectLst/>
                <a:uLnTx/>
                <a:uFillTx/>
                <a:latin typeface="+mn-ea"/>
                <a:cs typeface="+mn-cs"/>
              </a:rPr>
              <a:t>データモデル利用者（</a:t>
            </a:r>
            <a:r>
              <a:rPr kumimoji="0" lang="en-US" altLang="ja-JP" sz="1600" b="1" i="0" u="none" strike="noStrike" kern="0" cap="none" spc="0" normalizeH="0" baseline="0" noProof="0">
                <a:ln>
                  <a:noFill/>
                </a:ln>
                <a:solidFill>
                  <a:schemeClr val="bg1"/>
                </a:solidFill>
                <a:effectLst/>
                <a:uLnTx/>
                <a:uFillTx/>
                <a:latin typeface="+mn-ea"/>
                <a:cs typeface="+mn-cs"/>
              </a:rPr>
              <a:t>GIF</a:t>
            </a:r>
            <a:r>
              <a:rPr kumimoji="0" lang="ja-JP" altLang="en-US" sz="1600" b="1" i="0" u="none" strike="noStrike" kern="0" cap="none" spc="0" normalizeH="0" baseline="0" noProof="0">
                <a:ln>
                  <a:noFill/>
                </a:ln>
                <a:solidFill>
                  <a:schemeClr val="bg1"/>
                </a:solidFill>
                <a:effectLst/>
                <a:uLnTx/>
                <a:uFillTx/>
                <a:latin typeface="+mn-ea"/>
                <a:cs typeface="+mn-cs"/>
              </a:rPr>
              <a:t>利用者）</a:t>
            </a:r>
          </a:p>
        </p:txBody>
      </p:sp>
      <p:sp>
        <p:nvSpPr>
          <p:cNvPr id="18" name="正方形/長方形 17">
            <a:extLst>
              <a:ext uri="{FF2B5EF4-FFF2-40B4-BE49-F238E27FC236}">
                <a16:creationId xmlns:a16="http://schemas.microsoft.com/office/drawing/2014/main" id="{8D6A9300-7AB2-989B-9B43-1A39F123D7AC}"/>
              </a:ext>
            </a:extLst>
          </p:cNvPr>
          <p:cNvSpPr/>
          <p:nvPr/>
        </p:nvSpPr>
        <p:spPr>
          <a:xfrm>
            <a:off x="1219334" y="5491362"/>
            <a:ext cx="2088231" cy="755233"/>
          </a:xfrm>
          <a:prstGeom prst="rect">
            <a:avLst/>
          </a:prstGeom>
          <a:solidFill>
            <a:srgbClr val="FFFFFF"/>
          </a:solid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1" i="0" u="none" strike="noStrike" kern="0" cap="none" spc="0" normalizeH="0" baseline="0" noProof="0">
                <a:ln>
                  <a:noFill/>
                </a:ln>
                <a:solidFill>
                  <a:srgbClr val="24235C"/>
                </a:solidFill>
                <a:effectLst/>
                <a:uLnTx/>
                <a:uFillTx/>
                <a:latin typeface="+mn-ea"/>
                <a:cs typeface="+mn-cs"/>
              </a:rPr>
              <a:t>海外語彙との相互運用性を確保するなどの</a:t>
            </a:r>
            <a:endParaRPr kumimoji="0" lang="en-US" altLang="ja-JP" sz="1500" b="1" i="0" u="none" strike="noStrike" kern="0" cap="none" spc="0" normalizeH="0" baseline="0" noProof="0">
              <a:ln>
                <a:noFill/>
              </a:ln>
              <a:solidFill>
                <a:srgbClr val="24235C"/>
              </a:solidFill>
              <a:effectLst/>
              <a:uLnTx/>
              <a:uFillTx/>
              <a:latin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500" b="1" i="0" u="none" strike="noStrike" kern="0" cap="none" spc="0" normalizeH="0" baseline="0" noProof="0">
                <a:ln>
                  <a:noFill/>
                </a:ln>
                <a:solidFill>
                  <a:srgbClr val="24235C"/>
                </a:solidFill>
                <a:effectLst/>
                <a:uLnTx/>
                <a:uFillTx/>
                <a:latin typeface="+mn-ea"/>
                <a:cs typeface="+mn-cs"/>
              </a:rPr>
              <a:t>語彙専門者</a:t>
            </a:r>
          </a:p>
        </p:txBody>
      </p:sp>
      <p:cxnSp>
        <p:nvCxnSpPr>
          <p:cNvPr id="19" name="直線コネクタ 18">
            <a:extLst>
              <a:ext uri="{FF2B5EF4-FFF2-40B4-BE49-F238E27FC236}">
                <a16:creationId xmlns:a16="http://schemas.microsoft.com/office/drawing/2014/main" id="{82164517-D667-6817-7173-C2F2E82CFF11}"/>
              </a:ext>
            </a:extLst>
          </p:cNvPr>
          <p:cNvCxnSpPr>
            <a:cxnSpLocks/>
            <a:stCxn id="6" idx="1"/>
          </p:cNvCxnSpPr>
          <p:nvPr/>
        </p:nvCxnSpPr>
        <p:spPr>
          <a:xfrm flipH="1">
            <a:off x="3307565" y="5987443"/>
            <a:ext cx="2620865" cy="0"/>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矢印: 右カーブ 19">
            <a:extLst>
              <a:ext uri="{FF2B5EF4-FFF2-40B4-BE49-F238E27FC236}">
                <a16:creationId xmlns:a16="http://schemas.microsoft.com/office/drawing/2014/main" id="{A6BCC774-A8B1-BB6C-0128-ABEE2CB150EB}"/>
              </a:ext>
            </a:extLst>
          </p:cNvPr>
          <p:cNvSpPr/>
          <p:nvPr/>
        </p:nvSpPr>
        <p:spPr>
          <a:xfrm rot="10800000" flipH="1">
            <a:off x="5193569" y="5474091"/>
            <a:ext cx="686407" cy="437965"/>
          </a:xfrm>
          <a:prstGeom prst="curvedRightArrow">
            <a:avLst/>
          </a:prstGeom>
          <a:solidFill>
            <a:srgbClr val="FF66FF"/>
          </a:solidFill>
          <a:ln w="3175"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0000">
                  <a:lumMod val="20000"/>
                  <a:lumOff val="80000"/>
                </a:srgbClr>
              </a:solidFill>
              <a:effectLst/>
              <a:uLnTx/>
              <a:uFillTx/>
              <a:latin typeface="+mn-ea"/>
              <a:cs typeface="+mn-cs"/>
            </a:endParaRPr>
          </a:p>
        </p:txBody>
      </p:sp>
      <p:sp>
        <p:nvSpPr>
          <p:cNvPr id="21" name="矢印: 右カーブ 20">
            <a:extLst>
              <a:ext uri="{FF2B5EF4-FFF2-40B4-BE49-F238E27FC236}">
                <a16:creationId xmlns:a16="http://schemas.microsoft.com/office/drawing/2014/main" id="{49E8099B-C8CC-4080-861E-3C5D23202191}"/>
              </a:ext>
            </a:extLst>
          </p:cNvPr>
          <p:cNvSpPr/>
          <p:nvPr/>
        </p:nvSpPr>
        <p:spPr>
          <a:xfrm rot="10800000" flipH="1">
            <a:off x="5169014" y="4854122"/>
            <a:ext cx="686407" cy="563569"/>
          </a:xfrm>
          <a:prstGeom prst="curvedRightArrow">
            <a:avLst/>
          </a:prstGeom>
          <a:solidFill>
            <a:srgbClr val="FF66FF"/>
          </a:solidFill>
          <a:ln w="3175"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0000">
                  <a:lumMod val="20000"/>
                  <a:lumOff val="80000"/>
                </a:srgbClr>
              </a:solidFill>
              <a:effectLst/>
              <a:uLnTx/>
              <a:uFillTx/>
              <a:latin typeface="+mn-ea"/>
              <a:cs typeface="+mn-cs"/>
            </a:endParaRPr>
          </a:p>
        </p:txBody>
      </p:sp>
      <p:cxnSp>
        <p:nvCxnSpPr>
          <p:cNvPr id="22" name="直線コネクタ 21">
            <a:extLst>
              <a:ext uri="{FF2B5EF4-FFF2-40B4-BE49-F238E27FC236}">
                <a16:creationId xmlns:a16="http://schemas.microsoft.com/office/drawing/2014/main" id="{C1D73446-95A4-4769-ED17-80B5CF3F6C3A}"/>
              </a:ext>
            </a:extLst>
          </p:cNvPr>
          <p:cNvCxnSpPr>
            <a:cxnSpLocks/>
            <a:stCxn id="9" idx="1"/>
            <a:endCxn id="17" idx="3"/>
          </p:cNvCxnSpPr>
          <p:nvPr/>
        </p:nvCxnSpPr>
        <p:spPr>
          <a:xfrm flipH="1">
            <a:off x="3279369" y="4746581"/>
            <a:ext cx="2637078" cy="7472"/>
          </a:xfrm>
          <a:prstGeom prst="line">
            <a:avLst/>
          </a:prstGeom>
          <a:ln w="25400">
            <a:solidFill>
              <a:schemeClr val="accent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3D0705D-F29E-2E40-5E34-1C0C81F4543F}"/>
              </a:ext>
            </a:extLst>
          </p:cNvPr>
          <p:cNvSpPr/>
          <p:nvPr/>
        </p:nvSpPr>
        <p:spPr>
          <a:xfrm>
            <a:off x="776134" y="4485778"/>
            <a:ext cx="379509" cy="1758446"/>
          </a:xfrm>
          <a:prstGeom prst="rect">
            <a:avLst/>
          </a:prstGeom>
          <a:noFill/>
          <a:ln w="12700" cap="flat" cmpd="sng" algn="ctr">
            <a:solidFill>
              <a:srgbClr val="24235C"/>
            </a:solidFill>
            <a:prstDash val="solid"/>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srgbClr val="24235C"/>
                </a:solidFill>
                <a:effectLst/>
                <a:uLnTx/>
                <a:uFillTx/>
                <a:latin typeface="+mn-ea"/>
                <a:cs typeface="+mn-cs"/>
              </a:rPr>
              <a:t>想定する利用者</a:t>
            </a:r>
          </a:p>
        </p:txBody>
      </p:sp>
      <p:sp>
        <p:nvSpPr>
          <p:cNvPr id="24" name="正方形/長方形 23">
            <a:extLst>
              <a:ext uri="{FF2B5EF4-FFF2-40B4-BE49-F238E27FC236}">
                <a16:creationId xmlns:a16="http://schemas.microsoft.com/office/drawing/2014/main" id="{C494873D-3302-23D7-60C4-B027D68360EA}"/>
              </a:ext>
            </a:extLst>
          </p:cNvPr>
          <p:cNvSpPr/>
          <p:nvPr/>
        </p:nvSpPr>
        <p:spPr>
          <a:xfrm>
            <a:off x="695401" y="4413770"/>
            <a:ext cx="2664296" cy="1944216"/>
          </a:xfrm>
          <a:prstGeom prst="rect">
            <a:avLst/>
          </a:prstGeom>
          <a:noFill/>
          <a:ln w="25400" cap="flat" cmpd="sng" algn="ctr">
            <a:solidFill>
              <a:srgbClr val="24235C"/>
            </a:solidFill>
            <a:prstDash val="solid"/>
          </a:ln>
          <a:effectLst/>
        </p:spPr>
        <p:txBody>
          <a:bodyPr vert="eaVert"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600" b="0" i="0" u="none" strike="noStrike" kern="0" cap="none" spc="0" normalizeH="0" baseline="0" noProof="0">
              <a:ln>
                <a:noFill/>
              </a:ln>
              <a:solidFill>
                <a:srgbClr val="24235C"/>
              </a:solidFill>
              <a:effectLst/>
              <a:uLnTx/>
              <a:uFillTx/>
              <a:latin typeface="+mn-ea"/>
              <a:cs typeface="+mn-cs"/>
            </a:endParaRPr>
          </a:p>
        </p:txBody>
      </p:sp>
      <p:sp>
        <p:nvSpPr>
          <p:cNvPr id="27" name="正方形/長方形 26">
            <a:extLst>
              <a:ext uri="{FF2B5EF4-FFF2-40B4-BE49-F238E27FC236}">
                <a16:creationId xmlns:a16="http://schemas.microsoft.com/office/drawing/2014/main" id="{896A7349-F0A1-5887-4EF9-EA2D5CCBC769}"/>
              </a:ext>
            </a:extLst>
          </p:cNvPr>
          <p:cNvSpPr/>
          <p:nvPr/>
        </p:nvSpPr>
        <p:spPr>
          <a:xfrm>
            <a:off x="3475633" y="4510276"/>
            <a:ext cx="7202516" cy="491360"/>
          </a:xfrm>
          <a:prstGeom prst="rect">
            <a:avLst/>
          </a:prstGeom>
          <a:noFill/>
          <a:ln w="25400" cap="flat" cmpd="sng" algn="ctr">
            <a:solidFill>
              <a:srgbClr val="24235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24235C"/>
              </a:solidFill>
              <a:effectLst/>
              <a:uLnTx/>
              <a:uFillTx/>
              <a:latin typeface="+mn-ea"/>
              <a:cs typeface="+mn-cs"/>
            </a:endParaRPr>
          </a:p>
        </p:txBody>
      </p:sp>
      <p:sp>
        <p:nvSpPr>
          <p:cNvPr id="28" name="テキスト ボックス 27">
            <a:extLst>
              <a:ext uri="{FF2B5EF4-FFF2-40B4-BE49-F238E27FC236}">
                <a16:creationId xmlns:a16="http://schemas.microsoft.com/office/drawing/2014/main" id="{5E1965FD-6576-B39A-BFC7-F8943126AC9B}"/>
              </a:ext>
            </a:extLst>
          </p:cNvPr>
          <p:cNvSpPr txBox="1"/>
          <p:nvPr/>
        </p:nvSpPr>
        <p:spPr>
          <a:xfrm>
            <a:off x="10144028" y="4601526"/>
            <a:ext cx="534121" cy="400110"/>
          </a:xfrm>
          <a:prstGeom prst="rect">
            <a:avLst/>
          </a:prstGeom>
          <a:noFill/>
          <a:ln w="12700">
            <a:solidFill>
              <a:srgbClr val="24235C"/>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2000" b="1" i="0" u="none" strike="noStrike" kern="0" cap="none" spc="0" normalizeH="0" baseline="0" noProof="0">
                <a:ln>
                  <a:noFill/>
                </a:ln>
                <a:solidFill>
                  <a:srgbClr val="24235C"/>
                </a:solidFill>
                <a:effectLst/>
                <a:uLnTx/>
                <a:uFillTx/>
                <a:latin typeface="+mn-ea"/>
              </a:rPr>
              <a:t>GIF</a:t>
            </a:r>
            <a:endParaRPr kumimoji="0" lang="ja-JP" altLang="en-US" sz="2000" b="1" i="0" u="none" strike="noStrike" kern="0" cap="none" spc="0" normalizeH="0" baseline="0" noProof="0">
              <a:ln>
                <a:noFill/>
              </a:ln>
              <a:solidFill>
                <a:srgbClr val="24235C"/>
              </a:solidFill>
              <a:effectLst/>
              <a:uLnTx/>
              <a:uFillTx/>
              <a:latin typeface="+mn-ea"/>
            </a:endParaRPr>
          </a:p>
        </p:txBody>
      </p:sp>
    </p:spTree>
    <p:extLst>
      <p:ext uri="{BB962C8B-B14F-4D97-AF65-F5344CB8AC3E}">
        <p14:creationId xmlns:p14="http://schemas.microsoft.com/office/powerpoint/2010/main" val="1894846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39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5.5.5</a:t>
            </a:r>
            <a:r>
              <a:rPr lang="ja-JP" altLang="en-US" sz="3200"/>
              <a:t>コアデータパーツ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310854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latin typeface="+mn-ea"/>
              </a:rPr>
              <a:t>コアデータパーツは、日付、アドレスなど、どのデータにも共通的に活用されるデータ項目の値の形式（書式）を定義しています。</a:t>
            </a:r>
            <a:endParaRPr kumimoji="1" lang="en-US" altLang="ja-JP" sz="2800" dirty="0">
              <a:latin typeface="+mn-ea"/>
            </a:endParaRPr>
          </a:p>
          <a:p>
            <a:pPr marL="742950" lvl="1" indent="-285750">
              <a:buFont typeface="Wingdings" panose="05000000000000000000" pitchFamily="2" charset="2"/>
              <a:buChar char="Ø"/>
            </a:pPr>
            <a:r>
              <a:rPr lang="ja-JP" altLang="en-US" sz="2800" dirty="0">
                <a:latin typeface="+mn-ea"/>
              </a:rPr>
              <a:t>組織内で複数のシステムを保有していると、日付を表す値の形式が違うといった問題が発生します。</a:t>
            </a:r>
            <a:endParaRPr lang="en-US" altLang="ja-JP" sz="2800" dirty="0">
              <a:latin typeface="+mn-ea"/>
            </a:endParaRPr>
          </a:p>
          <a:p>
            <a:pPr marL="742950" lvl="1" indent="-285750">
              <a:buFont typeface="Wingdings" panose="05000000000000000000" pitchFamily="2" charset="2"/>
              <a:buChar char="Ø"/>
            </a:pPr>
            <a:r>
              <a:rPr lang="ja-JP" altLang="en-US" sz="2800" dirty="0">
                <a:latin typeface="+mn-ea"/>
              </a:rPr>
              <a:t>現在は、その揺らぎを変換ツールで解消する場合も多いです。</a:t>
            </a:r>
            <a:endParaRPr lang="en-US" altLang="ja-JP" sz="2800" dirty="0">
              <a:latin typeface="+mn-ea"/>
            </a:endParaRPr>
          </a:p>
          <a:p>
            <a:pPr marL="285750" indent="-285750">
              <a:buFont typeface="Arial" panose="020B0604020202020204" pitchFamily="34" charset="0"/>
              <a:buChar char="•"/>
            </a:pPr>
            <a:r>
              <a:rPr lang="ja-JP" altLang="en-US" sz="2800" dirty="0">
                <a:latin typeface="+mn-ea"/>
              </a:rPr>
              <a:t>設計時やインタフェースにコアデータパーツを使うことでデータ連携を容易に実現することができます。</a:t>
            </a:r>
            <a:endParaRPr kumimoji="1" lang="ja-JP" altLang="en-US" sz="2800" dirty="0">
              <a:latin typeface="+mn-ea"/>
            </a:endParaRPr>
          </a:p>
        </p:txBody>
      </p:sp>
      <p:sp>
        <p:nvSpPr>
          <p:cNvPr id="2" name="正方形/長方形 1">
            <a:extLst>
              <a:ext uri="{FF2B5EF4-FFF2-40B4-BE49-F238E27FC236}">
                <a16:creationId xmlns:a16="http://schemas.microsoft.com/office/drawing/2014/main" id="{7AF3830A-B3B2-59EB-702F-615B422F60F4}"/>
              </a:ext>
            </a:extLst>
          </p:cNvPr>
          <p:cNvSpPr/>
          <p:nvPr/>
        </p:nvSpPr>
        <p:spPr>
          <a:xfrm>
            <a:off x="6168008" y="4149080"/>
            <a:ext cx="3132838" cy="216830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4" name="正方形/長方形 3">
            <a:extLst>
              <a:ext uri="{FF2B5EF4-FFF2-40B4-BE49-F238E27FC236}">
                <a16:creationId xmlns:a16="http://schemas.microsoft.com/office/drawing/2014/main" id="{D713AC1B-305A-0CCF-CE8E-DEFC54D343D3}"/>
              </a:ext>
            </a:extLst>
          </p:cNvPr>
          <p:cNvSpPr/>
          <p:nvPr/>
        </p:nvSpPr>
        <p:spPr>
          <a:xfrm>
            <a:off x="2423526" y="4149080"/>
            <a:ext cx="3132838" cy="216830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6" name="テキスト ボックス 5">
            <a:extLst>
              <a:ext uri="{FF2B5EF4-FFF2-40B4-BE49-F238E27FC236}">
                <a16:creationId xmlns:a16="http://schemas.microsoft.com/office/drawing/2014/main" id="{77F9F0C8-6257-0ABB-9C69-48AB2D33956A}"/>
              </a:ext>
            </a:extLst>
          </p:cNvPr>
          <p:cNvSpPr txBox="1"/>
          <p:nvPr/>
        </p:nvSpPr>
        <p:spPr>
          <a:xfrm>
            <a:off x="2677218" y="4533921"/>
            <a:ext cx="2492990" cy="175432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２０２２年３月３１日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a:t>
            </a:r>
            <a:r>
              <a:rPr kumimoji="1" lang="ja-JP" altLang="en-US" sz="1800" b="0" i="0" u="none" strike="noStrike" kern="1200" cap="none" spc="0" normalizeH="0" baseline="0" noProof="0">
                <a:ln>
                  <a:noFill/>
                </a:ln>
                <a:solidFill>
                  <a:prstClr val="black"/>
                </a:solidFill>
                <a:effectLst/>
                <a:uLnTx/>
                <a:uFillTx/>
                <a:latin typeface="+mn-ea"/>
                <a:cs typeface="+mn-cs"/>
              </a:rPr>
              <a:t>年</a:t>
            </a:r>
            <a:r>
              <a:rPr kumimoji="1" lang="en-US" altLang="ja-JP" sz="1800" b="0" i="0" u="none" strike="noStrike" kern="1200" cap="none" spc="0" normalizeH="0" baseline="0" noProof="0">
                <a:ln>
                  <a:noFill/>
                </a:ln>
                <a:solidFill>
                  <a:prstClr val="black"/>
                </a:solidFill>
                <a:effectLst/>
                <a:uLnTx/>
                <a:uFillTx/>
                <a:latin typeface="+mn-ea"/>
                <a:cs typeface="+mn-cs"/>
              </a:rPr>
              <a:t>3</a:t>
            </a:r>
            <a:r>
              <a:rPr kumimoji="1" lang="ja-JP" altLang="en-US" sz="1800" b="0" i="0" u="none" strike="noStrike" kern="1200" cap="none" spc="0" normalizeH="0" baseline="0" noProof="0">
                <a:ln>
                  <a:noFill/>
                </a:ln>
                <a:solidFill>
                  <a:prstClr val="black"/>
                </a:solidFill>
                <a:effectLst/>
                <a:uLnTx/>
                <a:uFillTx/>
                <a:latin typeface="+mn-ea"/>
                <a:cs typeface="+mn-cs"/>
              </a:rPr>
              <a:t>月</a:t>
            </a:r>
            <a:r>
              <a:rPr kumimoji="1" lang="en-US" altLang="ja-JP" sz="1800" b="0" i="0" u="none" strike="noStrike" kern="1200" cap="none" spc="0" normalizeH="0" baseline="0" noProof="0">
                <a:ln>
                  <a:noFill/>
                </a:ln>
                <a:solidFill>
                  <a:prstClr val="black"/>
                </a:solidFill>
                <a:effectLst/>
                <a:uLnTx/>
                <a:uFillTx/>
                <a:latin typeface="+mn-ea"/>
                <a:cs typeface="+mn-cs"/>
              </a:rPr>
              <a:t>31</a:t>
            </a:r>
            <a:r>
              <a:rPr kumimoji="1" lang="ja-JP" altLang="en-US" sz="1800" b="0" i="0" u="none" strike="noStrike" kern="1200" cap="none" spc="0" normalizeH="0" baseline="0" noProof="0">
                <a:ln>
                  <a:noFill/>
                </a:ln>
                <a:solidFill>
                  <a:prstClr val="black"/>
                </a:solidFill>
                <a:effectLst/>
                <a:uLnTx/>
                <a:uFillTx/>
                <a:latin typeface="+mn-ea"/>
                <a:cs typeface="+mn-cs"/>
              </a:rPr>
              <a:t>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令和</a:t>
            </a:r>
            <a:r>
              <a:rPr kumimoji="1" lang="en-US" altLang="ja-JP" sz="1800" b="0" i="0" u="none" strike="noStrike" kern="1200" cap="none" spc="0" normalizeH="0" baseline="0" noProof="0">
                <a:ln>
                  <a:noFill/>
                </a:ln>
                <a:solidFill>
                  <a:prstClr val="black"/>
                </a:solidFill>
                <a:effectLst/>
                <a:uLnTx/>
                <a:uFillTx/>
                <a:latin typeface="+mn-ea"/>
                <a:cs typeface="+mn-cs"/>
              </a:rPr>
              <a:t>4</a:t>
            </a:r>
            <a:r>
              <a:rPr kumimoji="1" lang="ja-JP" altLang="en-US" sz="1800" b="0" i="0" u="none" strike="noStrike" kern="1200" cap="none" spc="0" normalizeH="0" baseline="0" noProof="0">
                <a:ln>
                  <a:noFill/>
                </a:ln>
                <a:solidFill>
                  <a:prstClr val="black"/>
                </a:solidFill>
                <a:effectLst/>
                <a:uLnTx/>
                <a:uFillTx/>
                <a:latin typeface="+mn-ea"/>
                <a:cs typeface="+mn-cs"/>
              </a:rPr>
              <a:t>年</a:t>
            </a:r>
            <a:r>
              <a:rPr kumimoji="1" lang="en-US" altLang="ja-JP" sz="1800" b="0" i="0" u="none" strike="noStrike" kern="1200" cap="none" spc="0" normalizeH="0" baseline="0" noProof="0">
                <a:ln>
                  <a:noFill/>
                </a:ln>
                <a:solidFill>
                  <a:prstClr val="black"/>
                </a:solidFill>
                <a:effectLst/>
                <a:uLnTx/>
                <a:uFillTx/>
                <a:latin typeface="+mn-ea"/>
                <a:cs typeface="+mn-cs"/>
              </a:rPr>
              <a:t>3</a:t>
            </a:r>
            <a:r>
              <a:rPr kumimoji="1" lang="ja-JP" altLang="en-US" sz="1800" b="0" i="0" u="none" strike="noStrike" kern="1200" cap="none" spc="0" normalizeH="0" baseline="0" noProof="0">
                <a:ln>
                  <a:noFill/>
                </a:ln>
                <a:solidFill>
                  <a:prstClr val="black"/>
                </a:solidFill>
                <a:effectLst/>
                <a:uLnTx/>
                <a:uFillTx/>
                <a:latin typeface="+mn-ea"/>
                <a:cs typeface="+mn-cs"/>
              </a:rPr>
              <a:t>月</a:t>
            </a:r>
            <a:r>
              <a:rPr kumimoji="1" lang="en-US" altLang="ja-JP" sz="1800" b="0" i="0" u="none" strike="noStrike" kern="1200" cap="none" spc="0" normalizeH="0" baseline="0" noProof="0">
                <a:ln>
                  <a:noFill/>
                </a:ln>
                <a:solidFill>
                  <a:prstClr val="black"/>
                </a:solidFill>
                <a:effectLst/>
                <a:uLnTx/>
                <a:uFillTx/>
                <a:latin typeface="+mn-ea"/>
                <a:cs typeface="+mn-cs"/>
              </a:rPr>
              <a:t>31</a:t>
            </a:r>
            <a:r>
              <a:rPr kumimoji="1" lang="ja-JP" altLang="en-US" sz="1800" b="0" i="0" u="none" strike="noStrike" kern="1200" cap="none" spc="0" normalizeH="0" baseline="0" noProof="0">
                <a:ln>
                  <a:noFill/>
                </a:ln>
                <a:solidFill>
                  <a:prstClr val="black"/>
                </a:solidFill>
                <a:effectLst/>
                <a:uLnTx/>
                <a:uFillTx/>
                <a:latin typeface="+mn-ea"/>
                <a:cs typeface="+mn-cs"/>
              </a:rPr>
              <a:t>日</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Mar. 31, 2022</a:t>
            </a: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7" name="テキスト ボックス 6">
            <a:extLst>
              <a:ext uri="{FF2B5EF4-FFF2-40B4-BE49-F238E27FC236}">
                <a16:creationId xmlns:a16="http://schemas.microsoft.com/office/drawing/2014/main" id="{7FD32E08-DE80-DFE7-E2A7-D1D0F4ED8F20}"/>
              </a:ext>
            </a:extLst>
          </p:cNvPr>
          <p:cNvSpPr txBox="1"/>
          <p:nvPr/>
        </p:nvSpPr>
        <p:spPr>
          <a:xfrm>
            <a:off x="6291338" y="4557173"/>
            <a:ext cx="141256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2022-03-31</a:t>
            </a:r>
            <a:endParaRPr kumimoji="1" lang="ja-JP" altLang="en-US" sz="1800" b="0" i="0" u="none" strike="noStrike" kern="1200" cap="none" spc="0" normalizeH="0" baseline="0" noProof="0">
              <a:ln>
                <a:noFill/>
              </a:ln>
              <a:solidFill>
                <a:prstClr val="black"/>
              </a:solidFill>
              <a:effectLst/>
              <a:uLnTx/>
              <a:uFillTx/>
              <a:latin typeface="+mn-ea"/>
              <a:cs typeface="+mn-cs"/>
            </a:endParaRPr>
          </a:p>
        </p:txBody>
      </p:sp>
      <p:sp>
        <p:nvSpPr>
          <p:cNvPr id="8" name="テキスト ボックス 7">
            <a:extLst>
              <a:ext uri="{FF2B5EF4-FFF2-40B4-BE49-F238E27FC236}">
                <a16:creationId xmlns:a16="http://schemas.microsoft.com/office/drawing/2014/main" id="{7EC1CF24-3D72-80BE-603F-D89A98B47FA9}"/>
              </a:ext>
            </a:extLst>
          </p:cNvPr>
          <p:cNvSpPr txBox="1"/>
          <p:nvPr/>
        </p:nvSpPr>
        <p:spPr>
          <a:xfrm>
            <a:off x="6168009" y="4225280"/>
            <a:ext cx="309634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a:ln>
                  <a:noFill/>
                </a:ln>
                <a:solidFill>
                  <a:prstClr val="black"/>
                </a:solidFill>
                <a:effectLst/>
                <a:uLnTx/>
                <a:uFillTx/>
                <a:latin typeface="+mn-ea"/>
                <a:cs typeface="+mn-cs"/>
              </a:rPr>
              <a:t>コアデータパーツ（日付）</a:t>
            </a:r>
          </a:p>
        </p:txBody>
      </p:sp>
      <p:sp>
        <p:nvSpPr>
          <p:cNvPr id="9" name="テキスト ボックス 8">
            <a:extLst>
              <a:ext uri="{FF2B5EF4-FFF2-40B4-BE49-F238E27FC236}">
                <a16:creationId xmlns:a16="http://schemas.microsoft.com/office/drawing/2014/main" id="{78C6D912-508D-2DB0-A62C-531A505FAEAD}"/>
              </a:ext>
            </a:extLst>
          </p:cNvPr>
          <p:cNvSpPr txBox="1"/>
          <p:nvPr/>
        </p:nvSpPr>
        <p:spPr>
          <a:xfrm>
            <a:off x="2423592" y="4187180"/>
            <a:ext cx="3096345"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a:ln>
                  <a:noFill/>
                </a:ln>
                <a:solidFill>
                  <a:prstClr val="black"/>
                </a:solidFill>
                <a:effectLst/>
                <a:uLnTx/>
                <a:uFillTx/>
                <a:latin typeface="+mn-ea"/>
                <a:cs typeface="+mn-cs"/>
              </a:rPr>
              <a:t>従来の様々な定義</a:t>
            </a:r>
          </a:p>
        </p:txBody>
      </p:sp>
      <p:sp>
        <p:nvSpPr>
          <p:cNvPr id="10" name="矢印: 右 9">
            <a:extLst>
              <a:ext uri="{FF2B5EF4-FFF2-40B4-BE49-F238E27FC236}">
                <a16:creationId xmlns:a16="http://schemas.microsoft.com/office/drawing/2014/main" id="{9636D216-B157-3247-882A-4CF4C1830599}"/>
              </a:ext>
            </a:extLst>
          </p:cNvPr>
          <p:cNvSpPr/>
          <p:nvPr/>
        </p:nvSpPr>
        <p:spPr>
          <a:xfrm>
            <a:off x="5653898" y="4741839"/>
            <a:ext cx="416575" cy="1051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319249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当資料では、以下の用語を使用します。（</a:t>
            </a:r>
            <a:r>
              <a:rPr kumimoji="1" lang="en-US" altLang="ja-JP" sz="2800">
                <a:latin typeface="+mn-ea"/>
              </a:rPr>
              <a:t>2/2</a:t>
            </a:r>
            <a:r>
              <a:rPr kumimoji="1" lang="ja-JP" altLang="en-US" sz="2800">
                <a:latin typeface="+mn-ea"/>
              </a:rPr>
              <a:t>）　</a:t>
            </a:r>
            <a:endParaRPr kumimoji="1" lang="en-US" altLang="ja-JP" sz="2800">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用語集</a:t>
            </a:r>
            <a:endParaRPr kumimoji="1" lang="en-US" altLang="ja-JP" sz="3200"/>
          </a:p>
        </p:txBody>
      </p:sp>
      <p:graphicFrame>
        <p:nvGraphicFramePr>
          <p:cNvPr id="6" name="コンテンツ プレースホルダー 7">
            <a:extLst>
              <a:ext uri="{FF2B5EF4-FFF2-40B4-BE49-F238E27FC236}">
                <a16:creationId xmlns:a16="http://schemas.microsoft.com/office/drawing/2014/main" id="{A8516982-AA28-24AC-F587-703CD1EA156E}"/>
              </a:ext>
            </a:extLst>
          </p:cNvPr>
          <p:cNvGraphicFramePr>
            <a:graphicFrameLocks/>
          </p:cNvGraphicFramePr>
          <p:nvPr>
            <p:extLst>
              <p:ext uri="{D42A27DB-BD31-4B8C-83A1-F6EECF244321}">
                <p14:modId xmlns:p14="http://schemas.microsoft.com/office/powerpoint/2010/main" val="1421461977"/>
              </p:ext>
            </p:extLst>
          </p:nvPr>
        </p:nvGraphicFramePr>
        <p:xfrm>
          <a:off x="142558" y="1303815"/>
          <a:ext cx="11735407" cy="5271095"/>
        </p:xfrm>
        <a:graphic>
          <a:graphicData uri="http://schemas.openxmlformats.org/drawingml/2006/table">
            <a:tbl>
              <a:tblPr firstRow="1" bandRow="1">
                <a:tableStyleId>{5C22544A-7EE6-4342-B048-85BDC9FD1C3A}</a:tableStyleId>
              </a:tblPr>
              <a:tblGrid>
                <a:gridCol w="449524">
                  <a:extLst>
                    <a:ext uri="{9D8B030D-6E8A-4147-A177-3AD203B41FA5}">
                      <a16:colId xmlns:a16="http://schemas.microsoft.com/office/drawing/2014/main" val="1868840147"/>
                    </a:ext>
                  </a:extLst>
                </a:gridCol>
                <a:gridCol w="2190943">
                  <a:extLst>
                    <a:ext uri="{9D8B030D-6E8A-4147-A177-3AD203B41FA5}">
                      <a16:colId xmlns:a16="http://schemas.microsoft.com/office/drawing/2014/main" val="864562800"/>
                    </a:ext>
                  </a:extLst>
                </a:gridCol>
                <a:gridCol w="9094940">
                  <a:extLst>
                    <a:ext uri="{9D8B030D-6E8A-4147-A177-3AD203B41FA5}">
                      <a16:colId xmlns:a16="http://schemas.microsoft.com/office/drawing/2014/main" val="1439285198"/>
                    </a:ext>
                  </a:extLst>
                </a:gridCol>
              </a:tblGrid>
              <a:tr h="348638">
                <a:tc>
                  <a:txBody>
                    <a:bodyPr/>
                    <a:lstStyle/>
                    <a:p>
                      <a:pPr algn="ctr"/>
                      <a:r>
                        <a:rPr kumimoji="1" lang="ja-JP" altLang="en-US" sz="1600" dirty="0"/>
                        <a:t>№</a:t>
                      </a:r>
                      <a:endParaRPr kumimoji="1" lang="en-US" altLang="ja-JP" sz="1600" dirty="0"/>
                    </a:p>
                  </a:txBody>
                  <a:tcPr/>
                </a:tc>
                <a:tc>
                  <a:txBody>
                    <a:bodyPr/>
                    <a:lstStyle/>
                    <a:p>
                      <a:pPr algn="ctr"/>
                      <a:r>
                        <a:rPr kumimoji="1" lang="ja-JP" altLang="en-US" sz="1600"/>
                        <a:t>用語</a:t>
                      </a:r>
                      <a:endParaRPr kumimoji="1" lang="en-US" altLang="ja-JP" sz="1600"/>
                    </a:p>
                  </a:txBody>
                  <a:tcPr/>
                </a:tc>
                <a:tc>
                  <a:txBody>
                    <a:bodyPr/>
                    <a:lstStyle/>
                    <a:p>
                      <a:pPr algn="ctr"/>
                      <a:r>
                        <a:rPr kumimoji="1" lang="ja-JP" altLang="en-US" sz="1600"/>
                        <a:t>説明</a:t>
                      </a:r>
                    </a:p>
                  </a:txBody>
                  <a:tcPr/>
                </a:tc>
                <a:extLst>
                  <a:ext uri="{0D108BD9-81ED-4DB2-BD59-A6C34878D82A}">
                    <a16:rowId xmlns:a16="http://schemas.microsoft.com/office/drawing/2014/main" val="1031877402"/>
                  </a:ext>
                </a:extLst>
              </a:tr>
              <a:tr h="570498">
                <a:tc>
                  <a:txBody>
                    <a:bodyPr/>
                    <a:lstStyle/>
                    <a:p>
                      <a:r>
                        <a:rPr kumimoji="1" lang="en-US" altLang="ja-JP" sz="150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流通基盤・データ基盤</a:t>
                      </a:r>
                    </a:p>
                    <a:p>
                      <a:endParaRPr kumimoji="1" lang="ja-JP" altLang="en-US" sz="15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500"/>
                        <a:t>ここでは、複数のシステム間で</a:t>
                      </a:r>
                      <a:r>
                        <a:rPr lang="ja-JP" altLang="en-US" sz="1500"/>
                        <a:t>データの検索、利用、連携を行うための基盤を指す。</a:t>
                      </a:r>
                      <a:r>
                        <a:rPr lang="en-US" altLang="ja-JP" sz="1500"/>
                        <a:t>GIF</a:t>
                      </a:r>
                      <a:r>
                        <a:rPr lang="ja-JP" altLang="en-US" sz="1500"/>
                        <a:t>を構成するレイヤの一つである。</a:t>
                      </a:r>
                      <a:endParaRPr kumimoji="1" lang="ja-JP" altLang="en-US" sz="1500"/>
                    </a:p>
                  </a:txBody>
                  <a:tcPr/>
                </a:tc>
                <a:extLst>
                  <a:ext uri="{0D108BD9-81ED-4DB2-BD59-A6C34878D82A}">
                    <a16:rowId xmlns:a16="http://schemas.microsoft.com/office/drawing/2014/main" val="627301460"/>
                  </a:ext>
                </a:extLst>
              </a:tr>
              <a:tr h="570498">
                <a:tc>
                  <a:txBody>
                    <a:bodyPr/>
                    <a:lstStyle/>
                    <a:p>
                      <a:r>
                        <a:rPr kumimoji="1" lang="en-US" altLang="ja-JP" sz="1500"/>
                        <a:t>11</a:t>
                      </a:r>
                      <a:endParaRPr kumimoji="1" lang="ja-JP" altLang="en-US" sz="1500"/>
                    </a:p>
                  </a:txBody>
                  <a:tcPr/>
                </a:tc>
                <a:tc>
                  <a:txBody>
                    <a:bodyPr/>
                    <a:lstStyle/>
                    <a:p>
                      <a:r>
                        <a:rPr kumimoji="1" lang="ja-JP" altLang="en-US" sz="1500"/>
                        <a:t>ユニーク</a:t>
                      </a:r>
                    </a:p>
                  </a:txBody>
                  <a:tcPr/>
                </a:tc>
                <a:tc>
                  <a:txBody>
                    <a:bodyPr/>
                    <a:lstStyle/>
                    <a:p>
                      <a:r>
                        <a:rPr kumimoji="1" lang="ja-JP" altLang="en-US" sz="1500"/>
                        <a:t>一意（</a:t>
                      </a:r>
                      <a:r>
                        <a:rPr kumimoji="1" lang="en-US" altLang="ja-JP" sz="1500"/>
                        <a:t>Unique</a:t>
                      </a:r>
                      <a:r>
                        <a:rPr kumimoji="1" lang="ja-JP" altLang="en-US" sz="1500"/>
                        <a:t>）。個人や法人を一意に識別するために付与される識別子（ユニーク</a:t>
                      </a:r>
                      <a:r>
                        <a:rPr kumimoji="1" lang="en-US" altLang="ja-JP" sz="1500"/>
                        <a:t>ID</a:t>
                      </a:r>
                      <a:r>
                        <a:rPr kumimoji="1" lang="ja-JP" altLang="en-US" sz="1500"/>
                        <a:t>）といった使われ方がある。</a:t>
                      </a:r>
                    </a:p>
                  </a:txBody>
                  <a:tcPr/>
                </a:tc>
                <a:extLst>
                  <a:ext uri="{0D108BD9-81ED-4DB2-BD59-A6C34878D82A}">
                    <a16:rowId xmlns:a16="http://schemas.microsoft.com/office/drawing/2014/main" val="1969934160"/>
                  </a:ext>
                </a:extLst>
              </a:tr>
              <a:tr h="570498">
                <a:tc>
                  <a:txBody>
                    <a:bodyPr/>
                    <a:lstStyle/>
                    <a:p>
                      <a:r>
                        <a:rPr kumimoji="1" lang="en-US" altLang="ja-JP" sz="1500"/>
                        <a:t>12</a:t>
                      </a:r>
                      <a:endParaRPr kumimoji="1" lang="ja-JP" altLang="en-US" sz="1500"/>
                    </a:p>
                  </a:txBody>
                  <a:tcPr/>
                </a:tc>
                <a:tc>
                  <a:txBody>
                    <a:bodyPr/>
                    <a:lstStyle/>
                    <a:p>
                      <a:r>
                        <a:rPr kumimoji="1" lang="ja-JP" altLang="en-US" sz="1500"/>
                        <a:t>ジオコーダー</a:t>
                      </a:r>
                    </a:p>
                  </a:txBody>
                  <a:tcPr/>
                </a:tc>
                <a:tc>
                  <a:txBody>
                    <a:bodyPr/>
                    <a:lstStyle/>
                    <a:p>
                      <a:r>
                        <a:rPr kumimoji="1" lang="ja-JP" altLang="en-US" sz="1500" dirty="0">
                          <a:solidFill>
                            <a:schemeClr val="tx1"/>
                          </a:solidFill>
                        </a:rPr>
                        <a:t>地名や住所が示す場所に対し、地理座標（緯度・経度）を付与するためのツール、ソフトフェア・サービスのこと。</a:t>
                      </a:r>
                    </a:p>
                  </a:txBody>
                  <a:tcPr/>
                </a:tc>
                <a:extLst>
                  <a:ext uri="{0D108BD9-81ED-4DB2-BD59-A6C34878D82A}">
                    <a16:rowId xmlns:a16="http://schemas.microsoft.com/office/drawing/2014/main" val="1168820586"/>
                  </a:ext>
                </a:extLst>
              </a:tr>
              <a:tr h="427067">
                <a:tc>
                  <a:txBody>
                    <a:bodyPr/>
                    <a:lstStyle/>
                    <a:p>
                      <a:r>
                        <a:rPr kumimoji="1" lang="en-US" altLang="ja-JP" sz="1500"/>
                        <a:t>13</a:t>
                      </a:r>
                      <a:endParaRPr kumimoji="1" lang="ja-JP" altLang="en-US" sz="1500"/>
                    </a:p>
                  </a:txBody>
                  <a:tcPr/>
                </a:tc>
                <a:tc>
                  <a:txBody>
                    <a:bodyPr/>
                    <a:lstStyle/>
                    <a:p>
                      <a:r>
                        <a:rPr kumimoji="1" lang="ja-JP" altLang="en-US" sz="1500" dirty="0"/>
                        <a:t>ビルディングブロック</a:t>
                      </a:r>
                    </a:p>
                  </a:txBody>
                  <a:tcPr/>
                </a:tc>
                <a:tc>
                  <a:txBody>
                    <a:bodyPr/>
                    <a:lstStyle/>
                    <a:p>
                      <a:r>
                        <a:rPr kumimoji="1" lang="ja-JP" altLang="en-US" sz="1500" dirty="0">
                          <a:solidFill>
                            <a:schemeClr val="tx1"/>
                          </a:solidFill>
                        </a:rPr>
                        <a:t>複雑に構成されるシステム等の要素を基本要素（ブロック）に分割し、他のブロックと組み合わせることで、より高度な利用を行うこと。組み合わせることなく、単独で機能する場合もある。</a:t>
                      </a:r>
                    </a:p>
                  </a:txBody>
                  <a:tcPr/>
                </a:tc>
                <a:extLst>
                  <a:ext uri="{0D108BD9-81ED-4DB2-BD59-A6C34878D82A}">
                    <a16:rowId xmlns:a16="http://schemas.microsoft.com/office/drawing/2014/main" val="4164678152"/>
                  </a:ext>
                </a:extLst>
              </a:tr>
              <a:tr h="808205">
                <a:tc>
                  <a:txBody>
                    <a:bodyPr/>
                    <a:lstStyle/>
                    <a:p>
                      <a:r>
                        <a:rPr kumimoji="1" lang="en-US" altLang="ja-JP" sz="1500"/>
                        <a:t>14</a:t>
                      </a:r>
                      <a:endParaRPr kumimoji="1" lang="ja-JP" altLang="en-US" sz="1500"/>
                    </a:p>
                  </a:txBody>
                  <a:tcPr/>
                </a:tc>
                <a:tc>
                  <a:txBody>
                    <a:bodyPr/>
                    <a:lstStyle/>
                    <a:p>
                      <a:r>
                        <a:rPr kumimoji="1" lang="en-US" altLang="ja-JP" sz="1500"/>
                        <a:t>API</a:t>
                      </a:r>
                      <a:r>
                        <a:rPr kumimoji="1" lang="ja-JP" altLang="en-US" sz="1500"/>
                        <a:t>（エーピーアイ）</a:t>
                      </a:r>
                    </a:p>
                  </a:txBody>
                  <a:tcPr/>
                </a:tc>
                <a:tc>
                  <a:txBody>
                    <a:bodyPr/>
                    <a:lstStyle/>
                    <a:p>
                      <a:r>
                        <a:rPr kumimoji="1" lang="ja-JP" altLang="en-US" sz="1500" dirty="0"/>
                        <a:t>アプリケーション・プログラミング・インタフェース（</a:t>
                      </a:r>
                      <a:r>
                        <a:rPr kumimoji="1" lang="en-US" altLang="ja-JP" sz="1500" dirty="0"/>
                        <a:t>Application Programming Interface</a:t>
                      </a:r>
                      <a:r>
                        <a:rPr kumimoji="1" lang="ja-JP" altLang="en-US" sz="1500" dirty="0"/>
                        <a:t>）の略。アプリケーションやプログラム、</a:t>
                      </a:r>
                      <a:r>
                        <a:rPr kumimoji="1" lang="en-US" altLang="ja-JP" sz="1500" dirty="0"/>
                        <a:t>Web</a:t>
                      </a:r>
                      <a:r>
                        <a:rPr kumimoji="1" lang="ja-JP" altLang="en-US" sz="1500" dirty="0"/>
                        <a:t>サービスの一部を公開する手段を示す。</a:t>
                      </a:r>
                      <a:r>
                        <a:rPr kumimoji="1" lang="en-US" altLang="ja-JP" sz="1500" dirty="0"/>
                        <a:t>API</a:t>
                      </a:r>
                      <a:r>
                        <a:rPr kumimoji="1" lang="ja-JP" altLang="en-US" sz="1500" dirty="0"/>
                        <a:t>を活用することで、システム間のデータ連携ができる。</a:t>
                      </a:r>
                    </a:p>
                  </a:txBody>
                  <a:tcPr/>
                </a:tc>
                <a:extLst>
                  <a:ext uri="{0D108BD9-81ED-4DB2-BD59-A6C34878D82A}">
                    <a16:rowId xmlns:a16="http://schemas.microsoft.com/office/drawing/2014/main" val="4279897271"/>
                  </a:ext>
                </a:extLst>
              </a:tr>
              <a:tr h="808205">
                <a:tc>
                  <a:txBody>
                    <a:bodyPr/>
                    <a:lstStyle/>
                    <a:p>
                      <a:r>
                        <a:rPr kumimoji="1" lang="en-US" altLang="ja-JP" sz="1500"/>
                        <a:t>15</a:t>
                      </a:r>
                      <a:endParaRPr kumimoji="1" lang="ja-JP" altLang="en-US" sz="1500"/>
                    </a:p>
                  </a:txBody>
                  <a:tcPr/>
                </a:tc>
                <a:tc>
                  <a:txBody>
                    <a:bodyPr/>
                    <a:lstStyle/>
                    <a:p>
                      <a:r>
                        <a:rPr kumimoji="1" lang="en-US" altLang="ja-JP" sz="1500"/>
                        <a:t>DCAT-</a:t>
                      </a:r>
                      <a:r>
                        <a:rPr kumimoji="1" lang="en-US" altLang="ja-JP" sz="1500" err="1"/>
                        <a:t>GoJ</a:t>
                      </a:r>
                      <a:endParaRPr kumimoji="1" lang="ja-JP" altLang="en-US" sz="1500"/>
                    </a:p>
                  </a:txBody>
                  <a:tcPr/>
                </a:tc>
                <a:tc>
                  <a:txBody>
                    <a:bodyPr/>
                    <a:lstStyle/>
                    <a:p>
                      <a:r>
                        <a:rPr kumimoji="1" lang="en-US" altLang="ja-JP" sz="1500" dirty="0"/>
                        <a:t>DCAT</a:t>
                      </a:r>
                      <a:r>
                        <a:rPr kumimoji="1" lang="ja-JP" altLang="en-US" sz="1500" dirty="0"/>
                        <a:t>（</a:t>
                      </a:r>
                      <a:r>
                        <a:rPr kumimoji="1" lang="en-US" altLang="ja-JP" sz="1500" dirty="0"/>
                        <a:t>Data Catalog</a:t>
                      </a:r>
                      <a:r>
                        <a:rPr kumimoji="1" lang="ja-JP" altLang="en-US" sz="1500" dirty="0"/>
                        <a:t> </a:t>
                      </a:r>
                      <a:r>
                        <a:rPr kumimoji="1" lang="en-US" altLang="ja-JP" sz="1500" dirty="0"/>
                        <a:t>Vocabulary</a:t>
                      </a:r>
                      <a:r>
                        <a:rPr kumimoji="1" lang="ja-JP" altLang="en-US" sz="1500" dirty="0"/>
                        <a:t>）とは、国際標準化団体</a:t>
                      </a:r>
                      <a:r>
                        <a:rPr kumimoji="1" lang="en-US" altLang="ja-JP" sz="1500" dirty="0"/>
                        <a:t>W3C</a:t>
                      </a:r>
                      <a:r>
                        <a:rPr kumimoji="1" lang="ja-JP" altLang="en-US" sz="1500" dirty="0"/>
                        <a:t>（</a:t>
                      </a:r>
                      <a:r>
                        <a:rPr kumimoji="1" lang="en-US" altLang="ja-JP" sz="1500" dirty="0"/>
                        <a:t>World Wide Web Consortium</a:t>
                      </a:r>
                      <a:r>
                        <a:rPr kumimoji="1" lang="ja-JP" altLang="en-US" sz="1500" dirty="0"/>
                        <a:t>）が勧告しているデータカタログのメタデータ標準であり、</a:t>
                      </a:r>
                      <a:r>
                        <a:rPr kumimoji="1" lang="en-US" altLang="ja-JP" sz="1500" dirty="0"/>
                        <a:t>DCAT-</a:t>
                      </a:r>
                      <a:r>
                        <a:rPr kumimoji="1" lang="en-US" altLang="ja-JP" sz="1500" dirty="0" err="1"/>
                        <a:t>GoJ</a:t>
                      </a:r>
                      <a:r>
                        <a:rPr kumimoji="1" lang="ja-JP" altLang="en-US" sz="1500" dirty="0"/>
                        <a:t>はこの仕様に基づき定義されたベース・レジストリのメタデータ項目のこと。</a:t>
                      </a:r>
                    </a:p>
                  </a:txBody>
                  <a:tcPr/>
                </a:tc>
                <a:extLst>
                  <a:ext uri="{0D108BD9-81ED-4DB2-BD59-A6C34878D82A}">
                    <a16:rowId xmlns:a16="http://schemas.microsoft.com/office/drawing/2014/main" val="944777484"/>
                  </a:ext>
                </a:extLst>
              </a:tr>
              <a:tr h="1045913">
                <a:tc>
                  <a:txBody>
                    <a:bodyPr/>
                    <a:lstStyle/>
                    <a:p>
                      <a:r>
                        <a:rPr kumimoji="1" lang="en-US" altLang="ja-JP" sz="1500"/>
                        <a:t>16</a:t>
                      </a:r>
                      <a:endParaRPr kumimoji="1" lang="ja-JP" altLang="en-US" sz="1500"/>
                    </a:p>
                  </a:txBody>
                  <a:tcPr/>
                </a:tc>
                <a:tc>
                  <a:txBody>
                    <a:bodyPr/>
                    <a:lstStyle/>
                    <a:p>
                      <a:r>
                        <a:rPr kumimoji="1" lang="en-US" altLang="ja-JP" sz="1500"/>
                        <a:t>IMI</a:t>
                      </a:r>
                    </a:p>
                    <a:p>
                      <a:r>
                        <a:rPr kumimoji="1" lang="ja-JP" altLang="en-US" sz="1500"/>
                        <a:t>（</a:t>
                      </a:r>
                      <a:r>
                        <a:rPr kumimoji="1" lang="en-US" altLang="ja-JP" sz="1500"/>
                        <a:t>Infrastructure for Multilayer Interoperability</a:t>
                      </a:r>
                      <a:r>
                        <a:rPr kumimoji="1" lang="ja-JP" altLang="en-US" sz="1500"/>
                        <a:t>）</a:t>
                      </a:r>
                    </a:p>
                  </a:txBody>
                  <a:tcPr/>
                </a:tc>
                <a:tc>
                  <a:txBody>
                    <a:bodyPr/>
                    <a:lstStyle/>
                    <a:p>
                      <a:r>
                        <a:rPr kumimoji="1" lang="ja-JP" altLang="en-US" sz="1500" dirty="0"/>
                        <a:t>電子行政分野におけるオープンな利用環境整備に向けたアクションプランの一環で、データに用いる文字や用語を共通化し、情報の共有や活用を円滑に行うための基盤である。文字情報基盤と共通語彙基盤により、行政サービスの相互運用性（</a:t>
                      </a:r>
                      <a:r>
                        <a:rPr kumimoji="1" lang="en-US" altLang="ja-JP" sz="1500" dirty="0"/>
                        <a:t>Interoperability</a:t>
                      </a:r>
                      <a:r>
                        <a:rPr kumimoji="1" lang="ja-JP" altLang="en-US" sz="1500" dirty="0"/>
                        <a:t>）</a:t>
                      </a:r>
                      <a:r>
                        <a:rPr kumimoji="1" lang="en-US" altLang="ja-JP" sz="1500" dirty="0"/>
                        <a:t> </a:t>
                      </a:r>
                      <a:r>
                        <a:rPr kumimoji="1" lang="ja-JP" altLang="en-US" sz="1500" dirty="0"/>
                        <a:t>向上を図る仕組みである。</a:t>
                      </a:r>
                    </a:p>
                  </a:txBody>
                  <a:tcPr/>
                </a:tc>
                <a:extLst>
                  <a:ext uri="{0D108BD9-81ED-4DB2-BD59-A6C34878D82A}">
                    <a16:rowId xmlns:a16="http://schemas.microsoft.com/office/drawing/2014/main" val="2673425931"/>
                  </a:ext>
                </a:extLst>
              </a:tr>
            </a:tbl>
          </a:graphicData>
        </a:graphic>
      </p:graphicFrame>
    </p:spTree>
    <p:extLst>
      <p:ext uri="{BB962C8B-B14F-4D97-AF65-F5344CB8AC3E}">
        <p14:creationId xmlns:p14="http://schemas.microsoft.com/office/powerpoint/2010/main" val="1844222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40</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5.5.6 </a:t>
            </a:r>
            <a:r>
              <a:rPr lang="ja-JP" altLang="en-US" sz="3200"/>
              <a:t>コアデータモデル（追加データモデル）</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353943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コアデータモデルは、「連絡先」、「アクセシビリティ」、「子育て支援情報」の</a:t>
            </a:r>
            <a:r>
              <a:rPr kumimoji="1" lang="en-US" altLang="ja-JP" sz="2800">
                <a:latin typeface="+mn-ea"/>
              </a:rPr>
              <a:t>3</a:t>
            </a:r>
            <a:r>
              <a:rPr kumimoji="1" lang="ja-JP" altLang="en-US" sz="2800">
                <a:latin typeface="+mn-ea"/>
              </a:rPr>
              <a:t>つの追加データモデルが定義されています。</a:t>
            </a:r>
            <a:endParaRPr kumimoji="1" lang="en-US" altLang="ja-JP" sz="2800">
              <a:latin typeface="+mn-ea"/>
            </a:endParaRPr>
          </a:p>
          <a:p>
            <a:pPr marL="800100" lvl="1" indent="-342900">
              <a:buFont typeface="Wingdings" panose="05000000000000000000" pitchFamily="2" charset="2"/>
              <a:buChar char="Ø"/>
            </a:pPr>
            <a:r>
              <a:rPr lang="ja-JP" altLang="en-US" sz="2400">
                <a:latin typeface="+mn-ea"/>
              </a:rPr>
              <a:t>「連絡先」は、ほとんどのデータで共通的に使われるので、追加データモデルとして</a:t>
            </a:r>
            <a:r>
              <a:rPr lang="en-US" altLang="ja-JP" sz="2400">
                <a:latin typeface="+mn-ea"/>
              </a:rPr>
              <a:t>1</a:t>
            </a:r>
            <a:r>
              <a:rPr lang="ja-JP" altLang="en-US" sz="2400">
                <a:latin typeface="+mn-ea"/>
              </a:rPr>
              <a:t>セットのデータとして定義しています。</a:t>
            </a:r>
            <a:endParaRPr lang="en-US" altLang="ja-JP" sz="2400">
              <a:latin typeface="+mn-ea"/>
            </a:endParaRPr>
          </a:p>
          <a:p>
            <a:pPr marL="800100" lvl="1" indent="-342900">
              <a:buFont typeface="Wingdings" panose="05000000000000000000" pitchFamily="2" charset="2"/>
              <a:buChar char="Ø"/>
            </a:pPr>
            <a:r>
              <a:rPr kumimoji="1" lang="ja-JP" altLang="en-US" sz="2400">
                <a:latin typeface="+mn-ea"/>
              </a:rPr>
              <a:t>「アクセシビリティ」、「子育て支援情報」は、施設やイベントで情報提供されることがありますが、自由記述のものが多く、検索が困難でした。</a:t>
            </a:r>
            <a:br>
              <a:rPr kumimoji="1" lang="en-US" altLang="ja-JP" sz="2400">
                <a:latin typeface="+mn-ea"/>
              </a:rPr>
            </a:br>
            <a:r>
              <a:rPr kumimoji="1" lang="ja-JP" altLang="en-US" sz="2400">
                <a:latin typeface="+mn-ea"/>
              </a:rPr>
              <a:t> 「アクセシビリティ」、「子育て支援情報」をコアデータモデルとして定義し、施設やイベントデータに付加して活用することで</a:t>
            </a:r>
            <a:r>
              <a:rPr lang="ja-JP" altLang="en-US" sz="2400">
                <a:latin typeface="+mn-ea"/>
              </a:rPr>
              <a:t>、登録データの内容が統一され検索が容易となり、</a:t>
            </a:r>
            <a:r>
              <a:rPr kumimoji="1" lang="ja-JP" altLang="en-US" sz="2400">
                <a:latin typeface="+mn-ea"/>
              </a:rPr>
              <a:t>利用者の利便性を高めることができます。</a:t>
            </a:r>
            <a:endParaRPr lang="en-US" altLang="ja-JP" sz="2800">
              <a:latin typeface="+mn-ea"/>
            </a:endParaRPr>
          </a:p>
        </p:txBody>
      </p:sp>
      <p:sp>
        <p:nvSpPr>
          <p:cNvPr id="2" name="正方形/長方形 1">
            <a:extLst>
              <a:ext uri="{FF2B5EF4-FFF2-40B4-BE49-F238E27FC236}">
                <a16:creationId xmlns:a16="http://schemas.microsoft.com/office/drawing/2014/main" id="{E9323B2E-41B6-284A-4BC1-DBFD5F5492E3}"/>
              </a:ext>
            </a:extLst>
          </p:cNvPr>
          <p:cNvSpPr/>
          <p:nvPr/>
        </p:nvSpPr>
        <p:spPr>
          <a:xfrm>
            <a:off x="1241571" y="4643407"/>
            <a:ext cx="10050585" cy="14405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200" b="1" i="0" u="none" strike="noStrike" kern="1200" cap="none" spc="0" normalizeH="0" baseline="0" noProof="0">
              <a:ln>
                <a:noFill/>
              </a:ln>
              <a:solidFill>
                <a:schemeClr val="tx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ja-JP" sz="1200" b="1">
              <a:solidFill>
                <a:schemeClr val="tx1"/>
              </a:solidFill>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n-ea"/>
                <a:cs typeface="+mn-cs"/>
              </a:rPr>
              <a:t>コアデータモデル</a:t>
            </a:r>
            <a:r>
              <a:rPr kumimoji="1" lang="ja-JP" altLang="en-US" sz="1000" b="0" i="0" u="none" strike="noStrike" kern="1200" cap="none" spc="0" normalizeH="0" baseline="0" noProof="0">
                <a:ln>
                  <a:noFill/>
                </a:ln>
                <a:solidFill>
                  <a:schemeClr val="tx1"/>
                </a:solidFill>
                <a:effectLst/>
                <a:uLnTx/>
                <a:uFillTx/>
                <a:latin typeface="+mn-ea"/>
                <a:cs typeface="+mn-cs"/>
              </a:rPr>
              <a:t>（個人、法人、施設等の共通モデル）</a:t>
            </a:r>
          </a:p>
        </p:txBody>
      </p:sp>
      <p:sp>
        <p:nvSpPr>
          <p:cNvPr id="4" name="正方形/長方形 3">
            <a:extLst>
              <a:ext uri="{FF2B5EF4-FFF2-40B4-BE49-F238E27FC236}">
                <a16:creationId xmlns:a16="http://schemas.microsoft.com/office/drawing/2014/main" id="{B6F9F9DB-D8F7-859A-5E3A-CF6AFFD35527}"/>
              </a:ext>
            </a:extLst>
          </p:cNvPr>
          <p:cNvSpPr/>
          <p:nvPr/>
        </p:nvSpPr>
        <p:spPr>
          <a:xfrm>
            <a:off x="4851086"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連絡先</a:t>
            </a:r>
          </a:p>
        </p:txBody>
      </p:sp>
      <p:sp>
        <p:nvSpPr>
          <p:cNvPr id="6" name="正方形/長方形 5">
            <a:extLst>
              <a:ext uri="{FF2B5EF4-FFF2-40B4-BE49-F238E27FC236}">
                <a16:creationId xmlns:a16="http://schemas.microsoft.com/office/drawing/2014/main" id="{0540B73C-532E-BB4E-3BE0-54ACA0F8AC0B}"/>
              </a:ext>
            </a:extLst>
          </p:cNvPr>
          <p:cNvSpPr/>
          <p:nvPr/>
        </p:nvSpPr>
        <p:spPr>
          <a:xfrm>
            <a:off x="5807843"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子育て</a:t>
            </a:r>
            <a:endParaRPr kumimoji="1" lang="en-US" altLang="ja-JP" sz="1000" b="0" i="0" u="none" strike="noStrike" kern="1200" cap="none" spc="0" normalizeH="0" baseline="0" noProof="0">
              <a:ln>
                <a:noFill/>
              </a:ln>
              <a:solidFill>
                <a:schemeClr val="tx1"/>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支援情報</a:t>
            </a:r>
          </a:p>
        </p:txBody>
      </p:sp>
      <p:sp>
        <p:nvSpPr>
          <p:cNvPr id="7" name="正方形/長方形 6">
            <a:extLst>
              <a:ext uri="{FF2B5EF4-FFF2-40B4-BE49-F238E27FC236}">
                <a16:creationId xmlns:a16="http://schemas.microsoft.com/office/drawing/2014/main" id="{3FE4E042-3246-B697-A1FC-0FF6ED11BE62}"/>
              </a:ext>
            </a:extLst>
          </p:cNvPr>
          <p:cNvSpPr/>
          <p:nvPr/>
        </p:nvSpPr>
        <p:spPr>
          <a:xfrm>
            <a:off x="6764600" y="5072804"/>
            <a:ext cx="911062" cy="307777"/>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アクセシ</a:t>
            </a:r>
            <a:br>
              <a:rPr kumimoji="1" lang="en-US" altLang="ja-JP" sz="1000" b="0" i="0" u="none" strike="noStrike" kern="1200" cap="none" spc="0" normalizeH="0" baseline="0" noProof="0">
                <a:ln>
                  <a:noFill/>
                </a:ln>
                <a:solidFill>
                  <a:prstClr val="black"/>
                </a:solidFill>
                <a:effectLst/>
                <a:uLnTx/>
                <a:uFillTx/>
                <a:latin typeface="+mn-ea"/>
                <a:cs typeface="+mn-cs"/>
              </a:rPr>
            </a:br>
            <a:r>
              <a:rPr kumimoji="1" lang="ja-JP" altLang="en-US" sz="1000" b="0" i="0" u="none" strike="noStrike" kern="1200" cap="none" spc="0" normalizeH="0" baseline="0" noProof="0">
                <a:ln>
                  <a:noFill/>
                </a:ln>
                <a:solidFill>
                  <a:prstClr val="black"/>
                </a:solidFill>
                <a:effectLst/>
                <a:uLnTx/>
                <a:uFillTx/>
                <a:latin typeface="+mn-ea"/>
                <a:cs typeface="+mn-cs"/>
              </a:rPr>
              <a:t>ビリティ</a:t>
            </a:r>
          </a:p>
        </p:txBody>
      </p:sp>
      <p:sp>
        <p:nvSpPr>
          <p:cNvPr id="8" name="正方形/長方形 7">
            <a:extLst>
              <a:ext uri="{FF2B5EF4-FFF2-40B4-BE49-F238E27FC236}">
                <a16:creationId xmlns:a16="http://schemas.microsoft.com/office/drawing/2014/main" id="{C2233659-3BC5-2FA1-5DD7-0EC411E95A9B}"/>
              </a:ext>
            </a:extLst>
          </p:cNvPr>
          <p:cNvSpPr/>
          <p:nvPr/>
        </p:nvSpPr>
        <p:spPr>
          <a:xfrm>
            <a:off x="2451896"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個人</a:t>
            </a:r>
          </a:p>
        </p:txBody>
      </p:sp>
      <p:sp>
        <p:nvSpPr>
          <p:cNvPr id="9" name="正方形/長方形 8">
            <a:extLst>
              <a:ext uri="{FF2B5EF4-FFF2-40B4-BE49-F238E27FC236}">
                <a16:creationId xmlns:a16="http://schemas.microsoft.com/office/drawing/2014/main" id="{4AA1977A-89D9-89DE-F1D0-14F7A3A995B7}"/>
              </a:ext>
            </a:extLst>
          </p:cNvPr>
          <p:cNvSpPr/>
          <p:nvPr/>
        </p:nvSpPr>
        <p:spPr>
          <a:xfrm>
            <a:off x="3410117"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法人</a:t>
            </a:r>
          </a:p>
        </p:txBody>
      </p:sp>
      <p:sp>
        <p:nvSpPr>
          <p:cNvPr id="10" name="正方形/長方形 9">
            <a:extLst>
              <a:ext uri="{FF2B5EF4-FFF2-40B4-BE49-F238E27FC236}">
                <a16:creationId xmlns:a16="http://schemas.microsoft.com/office/drawing/2014/main" id="{DB8C0061-0293-A10B-C49D-9750A11276C2}"/>
              </a:ext>
            </a:extLst>
          </p:cNvPr>
          <p:cNvSpPr/>
          <p:nvPr/>
        </p:nvSpPr>
        <p:spPr>
          <a:xfrm>
            <a:off x="7243001"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施設</a:t>
            </a:r>
          </a:p>
        </p:txBody>
      </p:sp>
      <p:sp>
        <p:nvSpPr>
          <p:cNvPr id="11" name="正方形/長方形 10">
            <a:extLst>
              <a:ext uri="{FF2B5EF4-FFF2-40B4-BE49-F238E27FC236}">
                <a16:creationId xmlns:a16="http://schemas.microsoft.com/office/drawing/2014/main" id="{257B46D1-48EA-D13C-27EE-69648671C996}"/>
              </a:ext>
            </a:extLst>
          </p:cNvPr>
          <p:cNvSpPr/>
          <p:nvPr/>
        </p:nvSpPr>
        <p:spPr>
          <a:xfrm>
            <a:off x="8201222"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設備</a:t>
            </a:r>
          </a:p>
        </p:txBody>
      </p:sp>
      <p:sp>
        <p:nvSpPr>
          <p:cNvPr id="12" name="正方形/長方形 11">
            <a:extLst>
              <a:ext uri="{FF2B5EF4-FFF2-40B4-BE49-F238E27FC236}">
                <a16:creationId xmlns:a16="http://schemas.microsoft.com/office/drawing/2014/main" id="{A4A9193F-0C39-ADF7-C5D3-97BF6B41609C}"/>
              </a:ext>
            </a:extLst>
          </p:cNvPr>
          <p:cNvSpPr/>
          <p:nvPr/>
        </p:nvSpPr>
        <p:spPr>
          <a:xfrm>
            <a:off x="10282420" y="505203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メタデータ</a:t>
            </a:r>
            <a:endParaRPr kumimoji="1" lang="en-US" altLang="ja-JP" sz="10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（検索情報）</a:t>
            </a:r>
          </a:p>
        </p:txBody>
      </p:sp>
      <p:sp>
        <p:nvSpPr>
          <p:cNvPr id="13" name="正方形/長方形 12">
            <a:extLst>
              <a:ext uri="{FF2B5EF4-FFF2-40B4-BE49-F238E27FC236}">
                <a16:creationId xmlns:a16="http://schemas.microsoft.com/office/drawing/2014/main" id="{E7BA43D0-3C52-594A-B073-1A2835795DDE}"/>
              </a:ext>
            </a:extLst>
          </p:cNvPr>
          <p:cNvSpPr/>
          <p:nvPr/>
        </p:nvSpPr>
        <p:spPr>
          <a:xfrm>
            <a:off x="5326559"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土地</a:t>
            </a:r>
          </a:p>
        </p:txBody>
      </p:sp>
      <p:sp>
        <p:nvSpPr>
          <p:cNvPr id="14" name="正方形/長方形 13">
            <a:extLst>
              <a:ext uri="{FF2B5EF4-FFF2-40B4-BE49-F238E27FC236}">
                <a16:creationId xmlns:a16="http://schemas.microsoft.com/office/drawing/2014/main" id="{5977FF00-2088-16CA-9307-4835B37650EF}"/>
              </a:ext>
            </a:extLst>
          </p:cNvPr>
          <p:cNvSpPr/>
          <p:nvPr/>
        </p:nvSpPr>
        <p:spPr>
          <a:xfrm>
            <a:off x="6284780"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建物</a:t>
            </a:r>
          </a:p>
        </p:txBody>
      </p:sp>
      <p:sp>
        <p:nvSpPr>
          <p:cNvPr id="15" name="正方形/長方形 14">
            <a:extLst>
              <a:ext uri="{FF2B5EF4-FFF2-40B4-BE49-F238E27FC236}">
                <a16:creationId xmlns:a16="http://schemas.microsoft.com/office/drawing/2014/main" id="{DB7728C0-DEA1-09E2-D0F1-1CAD9CC1621B}"/>
              </a:ext>
            </a:extLst>
          </p:cNvPr>
          <p:cNvSpPr/>
          <p:nvPr/>
        </p:nvSpPr>
        <p:spPr>
          <a:xfrm>
            <a:off x="9159440"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イベント</a:t>
            </a:r>
          </a:p>
        </p:txBody>
      </p:sp>
      <p:sp>
        <p:nvSpPr>
          <p:cNvPr id="16" name="正方形/長方形 15">
            <a:extLst>
              <a:ext uri="{FF2B5EF4-FFF2-40B4-BE49-F238E27FC236}">
                <a16:creationId xmlns:a16="http://schemas.microsoft.com/office/drawing/2014/main" id="{1F44C2B1-474C-CCA1-9B3F-40F70BD604BE}"/>
              </a:ext>
            </a:extLst>
          </p:cNvPr>
          <p:cNvSpPr/>
          <p:nvPr/>
        </p:nvSpPr>
        <p:spPr>
          <a:xfrm>
            <a:off x="2119583" y="5642638"/>
            <a:ext cx="7950920"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solidFill>
                <a:effectLst/>
                <a:uLnTx/>
                <a:uFillTx/>
                <a:latin typeface="+mn-ea"/>
                <a:cs typeface="+mn-cs"/>
              </a:rPr>
              <a:t>　コアデータパーツ</a:t>
            </a:r>
          </a:p>
        </p:txBody>
      </p:sp>
      <p:sp>
        <p:nvSpPr>
          <p:cNvPr id="17" name="正方形/長方形 16">
            <a:extLst>
              <a:ext uri="{FF2B5EF4-FFF2-40B4-BE49-F238E27FC236}">
                <a16:creationId xmlns:a16="http://schemas.microsoft.com/office/drawing/2014/main" id="{CEE23895-0E06-0356-1AC9-43B4E0DC085A}"/>
              </a:ext>
            </a:extLst>
          </p:cNvPr>
          <p:cNvSpPr/>
          <p:nvPr/>
        </p:nvSpPr>
        <p:spPr>
          <a:xfrm>
            <a:off x="4368338" y="470455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chemeClr val="tx1"/>
                </a:solidFill>
                <a:effectLst/>
                <a:uLnTx/>
                <a:uFillTx/>
                <a:latin typeface="+mn-ea"/>
                <a:cs typeface="+mn-cs"/>
              </a:rPr>
              <a:t>住所</a:t>
            </a:r>
          </a:p>
        </p:txBody>
      </p:sp>
      <p:sp>
        <p:nvSpPr>
          <p:cNvPr id="18" name="正方形/長方形 17">
            <a:extLst>
              <a:ext uri="{FF2B5EF4-FFF2-40B4-BE49-F238E27FC236}">
                <a16:creationId xmlns:a16="http://schemas.microsoft.com/office/drawing/2014/main" id="{75CBD06F-4983-5B19-D311-C78780E0CE12}"/>
              </a:ext>
            </a:extLst>
          </p:cNvPr>
          <p:cNvSpPr/>
          <p:nvPr/>
        </p:nvSpPr>
        <p:spPr>
          <a:xfrm>
            <a:off x="3894329"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日付時刻</a:t>
            </a:r>
          </a:p>
        </p:txBody>
      </p:sp>
      <p:sp>
        <p:nvSpPr>
          <p:cNvPr id="19" name="正方形/長方形 18">
            <a:extLst>
              <a:ext uri="{FF2B5EF4-FFF2-40B4-BE49-F238E27FC236}">
                <a16:creationId xmlns:a16="http://schemas.microsoft.com/office/drawing/2014/main" id="{BA519906-2FB0-31AB-58DD-1293C97BEC82}"/>
              </a:ext>
            </a:extLst>
          </p:cNvPr>
          <p:cNvSpPr/>
          <p:nvPr/>
        </p:nvSpPr>
        <p:spPr>
          <a:xfrm>
            <a:off x="4851086"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アドレス</a:t>
            </a:r>
          </a:p>
        </p:txBody>
      </p:sp>
      <p:sp>
        <p:nvSpPr>
          <p:cNvPr id="20" name="正方形/長方形 19">
            <a:extLst>
              <a:ext uri="{FF2B5EF4-FFF2-40B4-BE49-F238E27FC236}">
                <a16:creationId xmlns:a16="http://schemas.microsoft.com/office/drawing/2014/main" id="{CE177C50-0040-1648-AAB4-F9417F402C39}"/>
              </a:ext>
            </a:extLst>
          </p:cNvPr>
          <p:cNvSpPr/>
          <p:nvPr/>
        </p:nvSpPr>
        <p:spPr>
          <a:xfrm>
            <a:off x="5807843"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郵便番号</a:t>
            </a:r>
          </a:p>
        </p:txBody>
      </p:sp>
      <p:sp>
        <p:nvSpPr>
          <p:cNvPr id="21" name="正方形/長方形 20">
            <a:extLst>
              <a:ext uri="{FF2B5EF4-FFF2-40B4-BE49-F238E27FC236}">
                <a16:creationId xmlns:a16="http://schemas.microsoft.com/office/drawing/2014/main" id="{1A9D1FB4-59EF-84F6-82D3-BAAF735BEB55}"/>
              </a:ext>
            </a:extLst>
          </p:cNvPr>
          <p:cNvSpPr/>
          <p:nvPr/>
        </p:nvSpPr>
        <p:spPr>
          <a:xfrm>
            <a:off x="6770691"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地理座標</a:t>
            </a:r>
          </a:p>
        </p:txBody>
      </p:sp>
      <p:sp>
        <p:nvSpPr>
          <p:cNvPr id="22" name="正方形/長方形 21">
            <a:extLst>
              <a:ext uri="{FF2B5EF4-FFF2-40B4-BE49-F238E27FC236}">
                <a16:creationId xmlns:a16="http://schemas.microsoft.com/office/drawing/2014/main" id="{AB80D0EC-05FF-FE94-734D-F210801555BC}"/>
              </a:ext>
            </a:extLst>
          </p:cNvPr>
          <p:cNvSpPr/>
          <p:nvPr/>
        </p:nvSpPr>
        <p:spPr>
          <a:xfrm>
            <a:off x="7733538" y="5702897"/>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black"/>
                </a:solidFill>
                <a:effectLst/>
                <a:uLnTx/>
                <a:uFillTx/>
                <a:latin typeface="+mn-ea"/>
                <a:cs typeface="+mn-cs"/>
              </a:rPr>
              <a:t>電話番号</a:t>
            </a:r>
          </a:p>
        </p:txBody>
      </p:sp>
    </p:spTree>
    <p:extLst>
      <p:ext uri="{BB962C8B-B14F-4D97-AF65-F5344CB8AC3E}">
        <p14:creationId xmlns:p14="http://schemas.microsoft.com/office/powerpoint/2010/main" val="2211976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5.5.7 </a:t>
            </a:r>
            <a:r>
              <a:rPr lang="ja-JP" altLang="en-US" sz="3200"/>
              <a:t>コアデータモデル（追加データモデル）の使い方</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6120680" cy="3108543"/>
          </a:xfrm>
          <a:prstGeom prst="rect">
            <a:avLst/>
          </a:prstGeom>
          <a:noFill/>
        </p:spPr>
        <p:txBody>
          <a:bodyPr wrap="square" rtlCol="0">
            <a:spAutoFit/>
          </a:bodyPr>
          <a:lstStyle/>
          <a:p>
            <a:pPr marL="342900" indent="-342900">
              <a:buFont typeface="Arial" panose="020B0604020202020204" pitchFamily="34" charset="0"/>
              <a:buChar char="•"/>
            </a:pPr>
            <a:r>
              <a:rPr lang="ja-JP" altLang="en-US" sz="2800">
                <a:latin typeface="+mn-ea"/>
              </a:rPr>
              <a:t>設計者は、収集すべきデータ項目がすぐにわかります。</a:t>
            </a:r>
            <a:endParaRPr lang="en-US" altLang="ja-JP" sz="2800">
              <a:latin typeface="+mn-ea"/>
            </a:endParaRPr>
          </a:p>
          <a:p>
            <a:pPr marL="342900" indent="-342900">
              <a:buFont typeface="Arial" panose="020B0604020202020204" pitchFamily="34" charset="0"/>
              <a:buChar char="•"/>
            </a:pPr>
            <a:r>
              <a:rPr lang="ja-JP" altLang="en-US" sz="2800">
                <a:latin typeface="+mn-ea"/>
              </a:rPr>
              <a:t>サービス提供者は、利用者にわかりやすく案内することができます。</a:t>
            </a:r>
            <a:endParaRPr lang="en-US" altLang="ja-JP" sz="2800">
              <a:latin typeface="+mn-ea"/>
            </a:endParaRPr>
          </a:p>
          <a:p>
            <a:pPr marL="342900" indent="-342900">
              <a:buFont typeface="Arial" panose="020B0604020202020204" pitchFamily="34" charset="0"/>
              <a:buChar char="•"/>
            </a:pPr>
            <a:r>
              <a:rPr lang="ja-JP" altLang="en-US" sz="2800">
                <a:latin typeface="+mn-ea"/>
              </a:rPr>
              <a:t>利用者は、様々な施設やイベント情報を一覧性をもって情報の収集ができます。</a:t>
            </a:r>
          </a:p>
        </p:txBody>
      </p:sp>
      <p:pic>
        <p:nvPicPr>
          <p:cNvPr id="2" name="図 1">
            <a:extLst>
              <a:ext uri="{FF2B5EF4-FFF2-40B4-BE49-F238E27FC236}">
                <a16:creationId xmlns:a16="http://schemas.microsoft.com/office/drawing/2014/main" id="{C0AA3DE9-0576-D05E-5E7D-169623748A4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4" name="正方形/長方形 3">
            <a:extLst>
              <a:ext uri="{FF2B5EF4-FFF2-40B4-BE49-F238E27FC236}">
                <a16:creationId xmlns:a16="http://schemas.microsoft.com/office/drawing/2014/main" id="{A3A881DA-4FE3-3CDD-9213-FA7D9C64271F}"/>
              </a:ext>
            </a:extLst>
          </p:cNvPr>
          <p:cNvSpPr/>
          <p:nvPr/>
        </p:nvSpPr>
        <p:spPr>
          <a:xfrm>
            <a:off x="2162501" y="3920780"/>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施設</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a:t>
            </a:r>
          </a:p>
        </p:txBody>
      </p:sp>
      <p:sp>
        <p:nvSpPr>
          <p:cNvPr id="6" name="正方形/長方形 5">
            <a:extLst>
              <a:ext uri="{FF2B5EF4-FFF2-40B4-BE49-F238E27FC236}">
                <a16:creationId xmlns:a16="http://schemas.microsoft.com/office/drawing/2014/main" id="{5A5161A5-DF13-FE3D-468B-BA525BA0AFEE}"/>
              </a:ext>
            </a:extLst>
          </p:cNvPr>
          <p:cNvSpPr/>
          <p:nvPr/>
        </p:nvSpPr>
        <p:spPr>
          <a:xfrm>
            <a:off x="2162501" y="5376466"/>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子育て支援情報</a:t>
            </a:r>
          </a:p>
        </p:txBody>
      </p:sp>
      <p:sp>
        <p:nvSpPr>
          <p:cNvPr id="7" name="正方形/長方形 6">
            <a:extLst>
              <a:ext uri="{FF2B5EF4-FFF2-40B4-BE49-F238E27FC236}">
                <a16:creationId xmlns:a16="http://schemas.microsoft.com/office/drawing/2014/main" id="{4B04BA4E-EB28-5871-7589-AFA216615EE7}"/>
              </a:ext>
            </a:extLst>
          </p:cNvPr>
          <p:cNvSpPr/>
          <p:nvPr/>
        </p:nvSpPr>
        <p:spPr>
          <a:xfrm>
            <a:off x="3828391" y="3920780"/>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イベントデータ</a:t>
            </a:r>
          </a:p>
        </p:txBody>
      </p:sp>
      <p:sp>
        <p:nvSpPr>
          <p:cNvPr id="8" name="正方形/長方形 7">
            <a:extLst>
              <a:ext uri="{FF2B5EF4-FFF2-40B4-BE49-F238E27FC236}">
                <a16:creationId xmlns:a16="http://schemas.microsoft.com/office/drawing/2014/main" id="{38B26125-5648-FE47-A251-5E8014AC316C}"/>
              </a:ext>
            </a:extLst>
          </p:cNvPr>
          <p:cNvSpPr/>
          <p:nvPr/>
        </p:nvSpPr>
        <p:spPr>
          <a:xfrm>
            <a:off x="3828391" y="5376466"/>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子育て支援情報</a:t>
            </a:r>
          </a:p>
        </p:txBody>
      </p:sp>
      <p:pic>
        <p:nvPicPr>
          <p:cNvPr id="9" name="コンテンツ プレースホルダー 11" descr="2 人の子供がいる家族 単色塗りつぶし">
            <a:extLst>
              <a:ext uri="{FF2B5EF4-FFF2-40B4-BE49-F238E27FC236}">
                <a16:creationId xmlns:a16="http://schemas.microsoft.com/office/drawing/2014/main" id="{435BCD59-2ECF-3535-ACDA-93620C04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1464" y="5589240"/>
            <a:ext cx="1195995" cy="1195995"/>
          </a:xfrm>
          <a:prstGeom prst="rect">
            <a:avLst/>
          </a:prstGeom>
        </p:spPr>
      </p:pic>
      <p:sp>
        <p:nvSpPr>
          <p:cNvPr id="10" name="矢印: 上 9">
            <a:extLst>
              <a:ext uri="{FF2B5EF4-FFF2-40B4-BE49-F238E27FC236}">
                <a16:creationId xmlns:a16="http://schemas.microsoft.com/office/drawing/2014/main" id="{16AAEA1A-C100-87DA-8866-BC2D5D11BB84}"/>
              </a:ext>
            </a:extLst>
          </p:cNvPr>
          <p:cNvSpPr/>
          <p:nvPr/>
        </p:nvSpPr>
        <p:spPr>
          <a:xfrm rot="2731669">
            <a:off x="2463106" y="6068648"/>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cxnSp>
        <p:nvCxnSpPr>
          <p:cNvPr id="11" name="直線コネクタ 10">
            <a:extLst>
              <a:ext uri="{FF2B5EF4-FFF2-40B4-BE49-F238E27FC236}">
                <a16:creationId xmlns:a16="http://schemas.microsoft.com/office/drawing/2014/main" id="{E61FF16D-1784-62D8-6199-FAECCFC1FAD2}"/>
              </a:ext>
            </a:extLst>
          </p:cNvPr>
          <p:cNvCxnSpPr>
            <a:cxnSpLocks/>
          </p:cNvCxnSpPr>
          <p:nvPr/>
        </p:nvCxnSpPr>
        <p:spPr>
          <a:xfrm flipH="1">
            <a:off x="5303912" y="1681655"/>
            <a:ext cx="1107398" cy="38355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7A5F5E2-28AA-E771-F16C-179B796D5E51}"/>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0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5.5.8 </a:t>
            </a:r>
            <a:r>
              <a:rPr lang="ja-JP" altLang="en-US" sz="3200"/>
              <a:t>コアデータモデルの活用</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523220"/>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コアデータモデルを使い、簡単に業務分野のデータ設計ができます。</a:t>
            </a:r>
          </a:p>
        </p:txBody>
      </p:sp>
      <p:sp>
        <p:nvSpPr>
          <p:cNvPr id="2" name="正方形/長方形 1">
            <a:extLst>
              <a:ext uri="{FF2B5EF4-FFF2-40B4-BE49-F238E27FC236}">
                <a16:creationId xmlns:a16="http://schemas.microsoft.com/office/drawing/2014/main" id="{A3F0DF06-D36D-A0E4-3A47-80B9D96A9C6A}"/>
              </a:ext>
            </a:extLst>
          </p:cNvPr>
          <p:cNvSpPr/>
          <p:nvPr/>
        </p:nvSpPr>
        <p:spPr>
          <a:xfrm>
            <a:off x="8812541" y="5223330"/>
            <a:ext cx="2303388" cy="1371467"/>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4" name="正方形/長方形 3">
            <a:extLst>
              <a:ext uri="{FF2B5EF4-FFF2-40B4-BE49-F238E27FC236}">
                <a16:creationId xmlns:a16="http://schemas.microsoft.com/office/drawing/2014/main" id="{F846F26D-0E41-3770-C51D-C4C3DB01F3C3}"/>
              </a:ext>
            </a:extLst>
          </p:cNvPr>
          <p:cNvSpPr/>
          <p:nvPr/>
        </p:nvSpPr>
        <p:spPr>
          <a:xfrm>
            <a:off x="6604492" y="5237796"/>
            <a:ext cx="1105017" cy="1503572"/>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6" name="正方形/長方形 5">
            <a:extLst>
              <a:ext uri="{FF2B5EF4-FFF2-40B4-BE49-F238E27FC236}">
                <a16:creationId xmlns:a16="http://schemas.microsoft.com/office/drawing/2014/main" id="{0E76E751-E3FE-20CD-D714-07E35926940B}"/>
              </a:ext>
            </a:extLst>
          </p:cNvPr>
          <p:cNvSpPr/>
          <p:nvPr/>
        </p:nvSpPr>
        <p:spPr>
          <a:xfrm>
            <a:off x="8812540" y="2395005"/>
            <a:ext cx="2540043" cy="2217865"/>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7" name="正方形/長方形 6">
            <a:extLst>
              <a:ext uri="{FF2B5EF4-FFF2-40B4-BE49-F238E27FC236}">
                <a16:creationId xmlns:a16="http://schemas.microsoft.com/office/drawing/2014/main" id="{878FED22-8925-9DC1-3BFB-31B376706C34}"/>
              </a:ext>
            </a:extLst>
          </p:cNvPr>
          <p:cNvSpPr/>
          <p:nvPr/>
        </p:nvSpPr>
        <p:spPr>
          <a:xfrm>
            <a:off x="6636059" y="2253828"/>
            <a:ext cx="1105017" cy="239930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prstClr val="white"/>
              </a:solidFill>
              <a:latin typeface="+mn-ea"/>
            </a:endParaRPr>
          </a:p>
        </p:txBody>
      </p:sp>
      <p:sp>
        <p:nvSpPr>
          <p:cNvPr id="8" name="正方形/長方形 7">
            <a:extLst>
              <a:ext uri="{FF2B5EF4-FFF2-40B4-BE49-F238E27FC236}">
                <a16:creationId xmlns:a16="http://schemas.microsoft.com/office/drawing/2014/main" id="{8225C79E-7055-3D1D-9D26-C9239B59ED20}"/>
              </a:ext>
            </a:extLst>
          </p:cNvPr>
          <p:cNvSpPr/>
          <p:nvPr/>
        </p:nvSpPr>
        <p:spPr>
          <a:xfrm>
            <a:off x="4126887" y="4073874"/>
            <a:ext cx="1105017" cy="2451469"/>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mn-ea"/>
            </a:endParaRPr>
          </a:p>
        </p:txBody>
      </p:sp>
      <p:sp>
        <p:nvSpPr>
          <p:cNvPr id="10" name="正方形/長方形 9">
            <a:extLst>
              <a:ext uri="{FF2B5EF4-FFF2-40B4-BE49-F238E27FC236}">
                <a16:creationId xmlns:a16="http://schemas.microsoft.com/office/drawing/2014/main" id="{E37CFCD4-E9C0-8C9C-0CB1-1217E75C1AAC}"/>
              </a:ext>
            </a:extLst>
          </p:cNvPr>
          <p:cNvSpPr/>
          <p:nvPr/>
        </p:nvSpPr>
        <p:spPr>
          <a:xfrm>
            <a:off x="4085522" y="3668496"/>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施設</a:t>
            </a:r>
          </a:p>
        </p:txBody>
      </p:sp>
      <p:sp>
        <p:nvSpPr>
          <p:cNvPr id="11" name="正方形/長方形 10">
            <a:extLst>
              <a:ext uri="{FF2B5EF4-FFF2-40B4-BE49-F238E27FC236}">
                <a16:creationId xmlns:a16="http://schemas.microsoft.com/office/drawing/2014/main" id="{36371213-64EC-7BDC-0E16-B66900AEB641}"/>
              </a:ext>
            </a:extLst>
          </p:cNvPr>
          <p:cNvSpPr/>
          <p:nvPr/>
        </p:nvSpPr>
        <p:spPr>
          <a:xfrm>
            <a:off x="6603003" y="1912595"/>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学校</a:t>
            </a:r>
          </a:p>
        </p:txBody>
      </p:sp>
      <p:sp>
        <p:nvSpPr>
          <p:cNvPr id="12" name="正方形/長方形 11">
            <a:extLst>
              <a:ext uri="{FF2B5EF4-FFF2-40B4-BE49-F238E27FC236}">
                <a16:creationId xmlns:a16="http://schemas.microsoft.com/office/drawing/2014/main" id="{27A842E1-B95F-1164-FBE3-C7908EC76D41}"/>
              </a:ext>
            </a:extLst>
          </p:cNvPr>
          <p:cNvSpPr/>
          <p:nvPr/>
        </p:nvSpPr>
        <p:spPr>
          <a:xfrm>
            <a:off x="6603003" y="4746956"/>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15" name="テキスト ボックス 14">
            <a:extLst>
              <a:ext uri="{FF2B5EF4-FFF2-40B4-BE49-F238E27FC236}">
                <a16:creationId xmlns:a16="http://schemas.microsoft.com/office/drawing/2014/main" id="{938DA0FA-08D6-578A-BE0B-17438DC8F1E8}"/>
              </a:ext>
            </a:extLst>
          </p:cNvPr>
          <p:cNvSpPr txBox="1"/>
          <p:nvPr/>
        </p:nvSpPr>
        <p:spPr>
          <a:xfrm>
            <a:off x="4125481" y="4052438"/>
            <a:ext cx="902811" cy="2462213"/>
          </a:xfrm>
          <a:prstGeom prst="rect">
            <a:avLst/>
          </a:prstGeom>
          <a:noFill/>
        </p:spPr>
        <p:txBody>
          <a:bodyPr wrap="none" rtlCol="0">
            <a:spAutoFit/>
          </a:bodyPr>
          <a:lstStyle/>
          <a:p>
            <a:r>
              <a:rPr kumimoji="1" lang="ja-JP" altLang="en-US" sz="1400">
                <a:solidFill>
                  <a:srgbClr val="00B050"/>
                </a:solidFill>
                <a:latin typeface="+mn-ea"/>
              </a:rPr>
              <a:t>施設名</a:t>
            </a:r>
            <a:endParaRPr kumimoji="1" lang="en-US" altLang="ja-JP" sz="1400">
              <a:solidFill>
                <a:srgbClr val="00B050"/>
              </a:solidFill>
              <a:latin typeface="+mn-ea"/>
            </a:endParaRPr>
          </a:p>
          <a:p>
            <a:r>
              <a:rPr kumimoji="1" lang="ja-JP" altLang="en-US" sz="1400">
                <a:latin typeface="+mn-ea"/>
              </a:rPr>
              <a:t>概要</a:t>
            </a:r>
            <a:endParaRPr kumimoji="1" lang="en-US" altLang="ja-JP" sz="1400">
              <a:latin typeface="+mn-ea"/>
            </a:endParaRPr>
          </a:p>
          <a:p>
            <a:r>
              <a:rPr kumimoji="1" lang="ja-JP" altLang="en-US" sz="1400">
                <a:solidFill>
                  <a:srgbClr val="0000FF"/>
                </a:solidFill>
                <a:latin typeface="+mn-ea"/>
              </a:rPr>
              <a:t>定員</a:t>
            </a:r>
            <a:endParaRPr kumimoji="1" lang="en-US" altLang="ja-JP" sz="1400">
              <a:solidFill>
                <a:srgbClr val="0000FF"/>
              </a:solidFill>
              <a:latin typeface="+mn-ea"/>
            </a:endParaRPr>
          </a:p>
          <a:p>
            <a:r>
              <a:rPr kumimoji="1" lang="ja-JP" altLang="en-US" sz="1400">
                <a:latin typeface="+mn-ea"/>
              </a:rPr>
              <a:t>開所時間</a:t>
            </a:r>
            <a:endParaRPr kumimoji="1" lang="en-US" altLang="ja-JP" sz="1400">
              <a:latin typeface="+mn-ea"/>
            </a:endParaRPr>
          </a:p>
          <a:p>
            <a:r>
              <a:rPr kumimoji="1" lang="ja-JP" altLang="en-US" sz="1400">
                <a:latin typeface="+mn-ea"/>
              </a:rPr>
              <a:t>閉所時間</a:t>
            </a:r>
            <a:endParaRPr kumimoji="1" lang="en-US" altLang="ja-JP" sz="1400">
              <a:latin typeface="+mn-ea"/>
            </a:endParaRPr>
          </a:p>
          <a:p>
            <a:r>
              <a:rPr kumimoji="1" lang="ja-JP" altLang="en-US" sz="1400">
                <a:latin typeface="+mn-ea"/>
              </a:rPr>
              <a:t>開所日</a:t>
            </a:r>
            <a:endParaRPr kumimoji="1" lang="en-US" altLang="ja-JP" sz="1400">
              <a:latin typeface="+mn-ea"/>
            </a:endParaRPr>
          </a:p>
          <a:p>
            <a:r>
              <a:rPr kumimoji="1" lang="ja-JP" altLang="en-US" sz="1400">
                <a:solidFill>
                  <a:srgbClr val="FF0000"/>
                </a:solidFill>
                <a:latin typeface="+mn-ea"/>
              </a:rPr>
              <a:t>建物名</a:t>
            </a:r>
            <a:endParaRPr kumimoji="1" lang="en-US" altLang="ja-JP" sz="1400">
              <a:solidFill>
                <a:srgbClr val="FF0000"/>
              </a:solidFill>
              <a:latin typeface="+mn-ea"/>
            </a:endParaRPr>
          </a:p>
          <a:p>
            <a:r>
              <a:rPr kumimoji="1" lang="ja-JP" altLang="en-US" sz="1400">
                <a:solidFill>
                  <a:srgbClr val="FF0000"/>
                </a:solidFill>
                <a:latin typeface="+mn-ea"/>
              </a:rPr>
              <a:t>住所</a:t>
            </a:r>
            <a:endParaRPr kumimoji="1" lang="en-US" altLang="ja-JP" sz="1400">
              <a:solidFill>
                <a:srgbClr val="FF0000"/>
              </a:solidFill>
              <a:latin typeface="+mn-ea"/>
            </a:endParaRPr>
          </a:p>
          <a:p>
            <a:r>
              <a:rPr lang="ja-JP" altLang="en-US" sz="1400">
                <a:solidFill>
                  <a:srgbClr val="FF0000"/>
                </a:solidFill>
                <a:latin typeface="+mn-ea"/>
              </a:rPr>
              <a:t>座標</a:t>
            </a:r>
            <a:endParaRPr kumimoji="1" lang="en-US" altLang="ja-JP" sz="1400">
              <a:solidFill>
                <a:srgbClr val="FF0000"/>
              </a:solidFill>
              <a:latin typeface="+mn-ea"/>
            </a:endParaRPr>
          </a:p>
          <a:p>
            <a:r>
              <a:rPr kumimoji="1" lang="ja-JP" altLang="en-US" sz="1400">
                <a:solidFill>
                  <a:schemeClr val="accent2">
                    <a:lumMod val="75000"/>
                  </a:schemeClr>
                </a:solidFill>
                <a:latin typeface="+mn-ea"/>
              </a:rPr>
              <a:t>責任者</a:t>
            </a:r>
            <a:endParaRPr kumimoji="1" lang="en-US" altLang="ja-JP" sz="1400">
              <a:solidFill>
                <a:schemeClr val="accent2">
                  <a:lumMod val="75000"/>
                </a:schemeClr>
              </a:solidFill>
              <a:latin typeface="+mn-ea"/>
            </a:endParaRPr>
          </a:p>
          <a:p>
            <a:r>
              <a:rPr kumimoji="1" lang="ja-JP" altLang="en-US" sz="1400">
                <a:latin typeface="+mn-ea"/>
              </a:rPr>
              <a:t>運営者</a:t>
            </a:r>
          </a:p>
        </p:txBody>
      </p:sp>
      <p:sp>
        <p:nvSpPr>
          <p:cNvPr id="16" name="テキスト ボックス 15">
            <a:extLst>
              <a:ext uri="{FF2B5EF4-FFF2-40B4-BE49-F238E27FC236}">
                <a16:creationId xmlns:a16="http://schemas.microsoft.com/office/drawing/2014/main" id="{568C7E9C-D783-8597-71BE-37B541949512}"/>
              </a:ext>
            </a:extLst>
          </p:cNvPr>
          <p:cNvSpPr txBox="1"/>
          <p:nvPr/>
        </p:nvSpPr>
        <p:spPr>
          <a:xfrm>
            <a:off x="6643838" y="2262931"/>
            <a:ext cx="800219" cy="2123658"/>
          </a:xfrm>
          <a:prstGeom prst="rect">
            <a:avLst/>
          </a:prstGeom>
          <a:noFill/>
        </p:spPr>
        <p:txBody>
          <a:bodyPr wrap="none" rtlCol="0">
            <a:spAutoFit/>
          </a:bodyPr>
          <a:lstStyle/>
          <a:p>
            <a:r>
              <a:rPr kumimoji="1" lang="ja-JP" altLang="en-US" sz="1200">
                <a:solidFill>
                  <a:srgbClr val="00B050"/>
                </a:solidFill>
                <a:latin typeface="+mn-ea"/>
              </a:rPr>
              <a:t>学校名</a:t>
            </a:r>
            <a:endParaRPr kumimoji="1" lang="en-US" altLang="ja-JP" sz="1200">
              <a:solidFill>
                <a:srgbClr val="00B050"/>
              </a:solidFill>
              <a:latin typeface="+mn-ea"/>
            </a:endParaRPr>
          </a:p>
          <a:p>
            <a:r>
              <a:rPr kumimoji="1" lang="ja-JP" altLang="en-US" sz="1200">
                <a:latin typeface="+mn-ea"/>
              </a:rPr>
              <a:t>概要</a:t>
            </a:r>
            <a:endParaRPr kumimoji="1" lang="en-US" altLang="ja-JP" sz="1200">
              <a:latin typeface="+mn-ea"/>
            </a:endParaRPr>
          </a:p>
          <a:p>
            <a:r>
              <a:rPr kumimoji="1" lang="ja-JP" altLang="en-US" sz="1200">
                <a:solidFill>
                  <a:srgbClr val="0000FF"/>
                </a:solidFill>
                <a:latin typeface="+mn-ea"/>
              </a:rPr>
              <a:t>生徒数</a:t>
            </a:r>
            <a:endParaRPr kumimoji="1" lang="en-US" altLang="ja-JP" sz="1200">
              <a:solidFill>
                <a:srgbClr val="0000FF"/>
              </a:solidFill>
              <a:latin typeface="+mn-ea"/>
            </a:endParaRPr>
          </a:p>
          <a:p>
            <a:r>
              <a:rPr kumimoji="1" lang="ja-JP" altLang="en-US" sz="1200">
                <a:latin typeface="+mn-ea"/>
              </a:rPr>
              <a:t>開校日</a:t>
            </a:r>
            <a:endParaRPr kumimoji="1" lang="en-US" altLang="ja-JP" sz="1200">
              <a:latin typeface="+mn-ea"/>
            </a:endParaRPr>
          </a:p>
          <a:p>
            <a:r>
              <a:rPr kumimoji="1" lang="ja-JP" altLang="en-US" sz="1200">
                <a:solidFill>
                  <a:srgbClr val="FF0000"/>
                </a:solidFill>
                <a:latin typeface="+mn-ea"/>
              </a:rPr>
              <a:t>建物名</a:t>
            </a:r>
            <a:endParaRPr kumimoji="1" lang="en-US" altLang="ja-JP" sz="1200">
              <a:solidFill>
                <a:srgbClr val="FF0000"/>
              </a:solidFill>
              <a:latin typeface="+mn-ea"/>
            </a:endParaRPr>
          </a:p>
          <a:p>
            <a:r>
              <a:rPr kumimoji="1" lang="ja-JP" altLang="en-US" sz="1200">
                <a:solidFill>
                  <a:srgbClr val="FF0000"/>
                </a:solidFill>
                <a:latin typeface="+mn-ea"/>
              </a:rPr>
              <a:t>住所</a:t>
            </a:r>
            <a:endParaRPr kumimoji="1" lang="en-US" altLang="ja-JP" sz="1200">
              <a:solidFill>
                <a:srgbClr val="FF0000"/>
              </a:solidFill>
              <a:latin typeface="+mn-ea"/>
            </a:endParaRPr>
          </a:p>
          <a:p>
            <a:r>
              <a:rPr lang="ja-JP" altLang="en-US" sz="1200">
                <a:solidFill>
                  <a:srgbClr val="FF0000"/>
                </a:solidFill>
                <a:latin typeface="+mn-ea"/>
              </a:rPr>
              <a:t>座標</a:t>
            </a:r>
            <a:endParaRPr kumimoji="1" lang="en-US" altLang="ja-JP" sz="1200">
              <a:solidFill>
                <a:srgbClr val="FF0000"/>
              </a:solidFill>
              <a:latin typeface="+mn-ea"/>
            </a:endParaRPr>
          </a:p>
          <a:p>
            <a:r>
              <a:rPr kumimoji="1" lang="en-US" altLang="ja-JP" sz="1200">
                <a:latin typeface="+mn-ea"/>
              </a:rPr>
              <a:t>Tel</a:t>
            </a:r>
          </a:p>
          <a:p>
            <a:r>
              <a:rPr kumimoji="1" lang="ja-JP" altLang="en-US" sz="1200">
                <a:solidFill>
                  <a:schemeClr val="accent2">
                    <a:lumMod val="75000"/>
                  </a:schemeClr>
                </a:solidFill>
                <a:latin typeface="+mn-ea"/>
              </a:rPr>
              <a:t>校長</a:t>
            </a:r>
            <a:endParaRPr lang="en-US" altLang="ja-JP" sz="1200">
              <a:solidFill>
                <a:schemeClr val="accent2">
                  <a:lumMod val="75000"/>
                </a:schemeClr>
              </a:solidFill>
              <a:latin typeface="+mn-ea"/>
            </a:endParaRPr>
          </a:p>
          <a:p>
            <a:r>
              <a:rPr kumimoji="1" lang="ja-JP" altLang="en-US" sz="1200">
                <a:latin typeface="+mn-ea"/>
              </a:rPr>
              <a:t>学校法人</a:t>
            </a:r>
            <a:endParaRPr kumimoji="1" lang="en-US" altLang="ja-JP" sz="1200">
              <a:latin typeface="+mn-ea"/>
            </a:endParaRPr>
          </a:p>
          <a:p>
            <a:r>
              <a:rPr kumimoji="1" lang="ja-JP" altLang="en-US" sz="1200">
                <a:latin typeface="+mn-ea"/>
              </a:rPr>
              <a:t>校種</a:t>
            </a:r>
            <a:endParaRPr kumimoji="1" lang="en-US" altLang="ja-JP" sz="1400">
              <a:latin typeface="+mn-ea"/>
            </a:endParaRPr>
          </a:p>
        </p:txBody>
      </p:sp>
      <p:sp>
        <p:nvSpPr>
          <p:cNvPr id="17" name="テキスト ボックス 16">
            <a:extLst>
              <a:ext uri="{FF2B5EF4-FFF2-40B4-BE49-F238E27FC236}">
                <a16:creationId xmlns:a16="http://schemas.microsoft.com/office/drawing/2014/main" id="{26807B95-6180-CB3E-F141-BF0A6E2692C7}"/>
              </a:ext>
            </a:extLst>
          </p:cNvPr>
          <p:cNvSpPr txBox="1"/>
          <p:nvPr/>
        </p:nvSpPr>
        <p:spPr>
          <a:xfrm>
            <a:off x="6600056" y="5224307"/>
            <a:ext cx="954107" cy="1384995"/>
          </a:xfrm>
          <a:prstGeom prst="rect">
            <a:avLst/>
          </a:prstGeom>
          <a:noFill/>
        </p:spPr>
        <p:txBody>
          <a:bodyPr wrap="none" rtlCol="0">
            <a:spAutoFit/>
          </a:bodyPr>
          <a:lstStyle/>
          <a:p>
            <a:r>
              <a:rPr kumimoji="1" lang="ja-JP" altLang="en-US" sz="1200">
                <a:solidFill>
                  <a:srgbClr val="00B050"/>
                </a:solidFill>
                <a:latin typeface="+mn-ea"/>
              </a:rPr>
              <a:t>避難所名</a:t>
            </a:r>
            <a:endParaRPr kumimoji="1" lang="en-US" altLang="ja-JP" sz="1200">
              <a:solidFill>
                <a:srgbClr val="00B050"/>
              </a:solidFill>
              <a:latin typeface="+mn-ea"/>
            </a:endParaRPr>
          </a:p>
          <a:p>
            <a:r>
              <a:rPr kumimoji="1" lang="ja-JP" altLang="en-US" sz="1200">
                <a:solidFill>
                  <a:srgbClr val="0000FF"/>
                </a:solidFill>
                <a:latin typeface="+mn-ea"/>
              </a:rPr>
              <a:t>定員</a:t>
            </a:r>
            <a:endParaRPr kumimoji="1" lang="en-US" altLang="ja-JP" sz="1200">
              <a:solidFill>
                <a:srgbClr val="0000FF"/>
              </a:solidFill>
              <a:latin typeface="+mn-ea"/>
            </a:endParaRPr>
          </a:p>
          <a:p>
            <a:r>
              <a:rPr kumimoji="1" lang="ja-JP" altLang="en-US" sz="1200">
                <a:solidFill>
                  <a:srgbClr val="FF0000"/>
                </a:solidFill>
                <a:latin typeface="+mn-ea"/>
              </a:rPr>
              <a:t>建物名</a:t>
            </a:r>
            <a:endParaRPr kumimoji="1" lang="en-US" altLang="ja-JP" sz="1200">
              <a:solidFill>
                <a:srgbClr val="FF0000"/>
              </a:solidFill>
              <a:latin typeface="+mn-ea"/>
            </a:endParaRPr>
          </a:p>
          <a:p>
            <a:r>
              <a:rPr kumimoji="1" lang="ja-JP" altLang="en-US" sz="1200">
                <a:solidFill>
                  <a:srgbClr val="FF0000"/>
                </a:solidFill>
                <a:latin typeface="+mn-ea"/>
              </a:rPr>
              <a:t>住所</a:t>
            </a:r>
            <a:endParaRPr kumimoji="1" lang="en-US" altLang="ja-JP" sz="1200">
              <a:solidFill>
                <a:srgbClr val="FF0000"/>
              </a:solidFill>
              <a:latin typeface="+mn-ea"/>
            </a:endParaRPr>
          </a:p>
          <a:p>
            <a:r>
              <a:rPr lang="ja-JP" altLang="en-US" sz="1200">
                <a:solidFill>
                  <a:srgbClr val="FF0000"/>
                </a:solidFill>
                <a:latin typeface="+mn-ea"/>
              </a:rPr>
              <a:t>座標</a:t>
            </a:r>
            <a:endParaRPr kumimoji="1" lang="en-US" altLang="ja-JP" sz="1200">
              <a:solidFill>
                <a:srgbClr val="FF0000"/>
              </a:solidFill>
              <a:latin typeface="+mn-ea"/>
            </a:endParaRPr>
          </a:p>
          <a:p>
            <a:r>
              <a:rPr kumimoji="1" lang="ja-JP" altLang="en-US" sz="1200">
                <a:solidFill>
                  <a:schemeClr val="accent2">
                    <a:lumMod val="75000"/>
                  </a:schemeClr>
                </a:solidFill>
                <a:latin typeface="+mn-ea"/>
              </a:rPr>
              <a:t>管理責任者</a:t>
            </a:r>
            <a:endParaRPr kumimoji="1" lang="en-US" altLang="ja-JP" sz="1200">
              <a:solidFill>
                <a:schemeClr val="accent2">
                  <a:lumMod val="75000"/>
                </a:schemeClr>
              </a:solidFill>
              <a:latin typeface="+mn-ea"/>
            </a:endParaRPr>
          </a:p>
          <a:p>
            <a:r>
              <a:rPr lang="ja-JP" altLang="en-US" sz="1200">
                <a:latin typeface="+mn-ea"/>
              </a:rPr>
              <a:t>運営者</a:t>
            </a:r>
            <a:endParaRPr lang="en-US" altLang="ja-JP" sz="1400">
              <a:latin typeface="+mn-ea"/>
            </a:endParaRPr>
          </a:p>
        </p:txBody>
      </p:sp>
      <p:cxnSp>
        <p:nvCxnSpPr>
          <p:cNvPr id="18" name="直線矢印コネクタ 17">
            <a:extLst>
              <a:ext uri="{FF2B5EF4-FFF2-40B4-BE49-F238E27FC236}">
                <a16:creationId xmlns:a16="http://schemas.microsoft.com/office/drawing/2014/main" id="{AECA0A20-6473-7D7A-8CBE-FED3FB054AD6}"/>
              </a:ext>
            </a:extLst>
          </p:cNvPr>
          <p:cNvCxnSpPr>
            <a:stCxn id="10" idx="3"/>
            <a:endCxn id="11" idx="1"/>
          </p:cNvCxnSpPr>
          <p:nvPr/>
        </p:nvCxnSpPr>
        <p:spPr>
          <a:xfrm flipV="1">
            <a:off x="5193518" y="2094734"/>
            <a:ext cx="1409485" cy="1755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A25C3C11-27A3-9F68-AFE0-5806F5503D52}"/>
              </a:ext>
            </a:extLst>
          </p:cNvPr>
          <p:cNvCxnSpPr>
            <a:cxnSpLocks/>
            <a:stCxn id="10" idx="3"/>
            <a:endCxn id="12" idx="1"/>
          </p:cNvCxnSpPr>
          <p:nvPr/>
        </p:nvCxnSpPr>
        <p:spPr>
          <a:xfrm>
            <a:off x="5193518" y="3850635"/>
            <a:ext cx="1409485" cy="10784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469F401E-2EB2-3359-94BA-C30398DF912C}"/>
              </a:ext>
            </a:extLst>
          </p:cNvPr>
          <p:cNvSpPr/>
          <p:nvPr/>
        </p:nvSpPr>
        <p:spPr>
          <a:xfrm>
            <a:off x="8850905" y="1926760"/>
            <a:ext cx="1353113" cy="40678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latin typeface="+mn-ea"/>
              </a:rPr>
              <a:t>学校一覧</a:t>
            </a:r>
          </a:p>
        </p:txBody>
      </p:sp>
      <p:sp>
        <p:nvSpPr>
          <p:cNvPr id="22" name="円柱 21">
            <a:extLst>
              <a:ext uri="{FF2B5EF4-FFF2-40B4-BE49-F238E27FC236}">
                <a16:creationId xmlns:a16="http://schemas.microsoft.com/office/drawing/2014/main" id="{1848E0B3-5A1D-0BB8-1CD6-695EC78944DA}"/>
              </a:ext>
            </a:extLst>
          </p:cNvPr>
          <p:cNvSpPr/>
          <p:nvPr/>
        </p:nvSpPr>
        <p:spPr>
          <a:xfrm>
            <a:off x="8834067" y="4722338"/>
            <a:ext cx="1353113" cy="406780"/>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latin typeface="+mn-ea"/>
              </a:rPr>
              <a:t>避難所一覧</a:t>
            </a:r>
          </a:p>
        </p:txBody>
      </p:sp>
      <p:cxnSp>
        <p:nvCxnSpPr>
          <p:cNvPr id="24" name="直線矢印コネクタ 23">
            <a:extLst>
              <a:ext uri="{FF2B5EF4-FFF2-40B4-BE49-F238E27FC236}">
                <a16:creationId xmlns:a16="http://schemas.microsoft.com/office/drawing/2014/main" id="{0FE57A82-1689-7270-CE07-6860DE4F4596}"/>
              </a:ext>
            </a:extLst>
          </p:cNvPr>
          <p:cNvCxnSpPr>
            <a:cxnSpLocks/>
            <a:stCxn id="12" idx="3"/>
            <a:endCxn id="22" idx="2"/>
          </p:cNvCxnSpPr>
          <p:nvPr/>
        </p:nvCxnSpPr>
        <p:spPr>
          <a:xfrm flipV="1">
            <a:off x="7710999" y="4925728"/>
            <a:ext cx="1123068" cy="3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E89F437F-D051-FBD2-66A0-D2539A1612A7}"/>
              </a:ext>
            </a:extLst>
          </p:cNvPr>
          <p:cNvSpPr txBox="1"/>
          <p:nvPr/>
        </p:nvSpPr>
        <p:spPr>
          <a:xfrm>
            <a:off x="8786338" y="2393440"/>
            <a:ext cx="2494238" cy="2123658"/>
          </a:xfrm>
          <a:prstGeom prst="rect">
            <a:avLst/>
          </a:prstGeom>
          <a:noFill/>
        </p:spPr>
        <p:txBody>
          <a:bodyPr wrap="square" rtlCol="0">
            <a:spAutoFit/>
          </a:bodyPr>
          <a:lstStyle/>
          <a:p>
            <a:r>
              <a:rPr kumimoji="1" lang="ja-JP" altLang="en-US" sz="1200">
                <a:solidFill>
                  <a:srgbClr val="00B050"/>
                </a:solidFill>
                <a:latin typeface="+mn-ea"/>
              </a:rPr>
              <a:t>デジタル小学校</a:t>
            </a:r>
            <a:endParaRPr kumimoji="1" lang="en-US" altLang="ja-JP" sz="1200">
              <a:solidFill>
                <a:srgbClr val="00B050"/>
              </a:solidFill>
              <a:latin typeface="+mn-ea"/>
            </a:endParaRPr>
          </a:p>
          <a:p>
            <a:r>
              <a:rPr kumimoji="1" lang="ja-JP" altLang="en-US" sz="1200">
                <a:latin typeface="+mn-ea"/>
              </a:rPr>
              <a:t>自習性を重んじる学校です</a:t>
            </a:r>
            <a:endParaRPr kumimoji="1" lang="en-US" altLang="ja-JP" sz="1200">
              <a:latin typeface="+mn-ea"/>
            </a:endParaRPr>
          </a:p>
          <a:p>
            <a:r>
              <a:rPr lang="ja-JP" altLang="en-US" sz="1200">
                <a:solidFill>
                  <a:srgbClr val="0000FF"/>
                </a:solidFill>
                <a:latin typeface="+mn-ea"/>
              </a:rPr>
              <a:t>６００</a:t>
            </a:r>
            <a:endParaRPr kumimoji="1" lang="en-US" altLang="ja-JP" sz="1200">
              <a:solidFill>
                <a:srgbClr val="0000FF"/>
              </a:solidFill>
              <a:latin typeface="+mn-ea"/>
            </a:endParaRPr>
          </a:p>
          <a:p>
            <a:r>
              <a:rPr lang="en-US" altLang="ja-JP" sz="1200">
                <a:latin typeface="+mn-ea"/>
              </a:rPr>
              <a:t>2021-09-01</a:t>
            </a:r>
            <a:endParaRPr kumimoji="1" lang="en-US" altLang="ja-JP" sz="1200">
              <a:latin typeface="+mn-ea"/>
            </a:endParaRPr>
          </a:p>
          <a:p>
            <a:r>
              <a:rPr kumimoji="1" lang="ja-JP" altLang="en-US" sz="1200">
                <a:solidFill>
                  <a:srgbClr val="FF0000"/>
                </a:solidFill>
                <a:latin typeface="+mn-ea"/>
              </a:rPr>
              <a:t>紀尾井町ガーデンヒルズ</a:t>
            </a:r>
            <a:endParaRPr kumimoji="1" lang="en-US" altLang="ja-JP" sz="1200">
              <a:solidFill>
                <a:srgbClr val="FF0000"/>
              </a:solidFill>
              <a:latin typeface="+mn-ea"/>
            </a:endParaRPr>
          </a:p>
          <a:p>
            <a:r>
              <a:rPr kumimoji="1" lang="ja-JP" altLang="en-US" sz="1200">
                <a:solidFill>
                  <a:srgbClr val="FF0000"/>
                </a:solidFill>
                <a:latin typeface="+mn-ea"/>
              </a:rPr>
              <a:t>東京都紀尾井町</a:t>
            </a:r>
            <a:endParaRPr kumimoji="1" lang="en-US" altLang="ja-JP" sz="1200">
              <a:solidFill>
                <a:srgbClr val="FF0000"/>
              </a:solidFill>
              <a:latin typeface="+mn-ea"/>
            </a:endParaRPr>
          </a:p>
          <a:p>
            <a:r>
              <a:rPr lang="en-US" altLang="ja-JP" sz="1200">
                <a:solidFill>
                  <a:srgbClr val="FF0000"/>
                </a:solidFill>
                <a:latin typeface="+mn-ea"/>
              </a:rPr>
              <a:t>XXX.XXXXXX,YYY.YYYYYY</a:t>
            </a:r>
            <a:endParaRPr kumimoji="1" lang="en-US" altLang="ja-JP" sz="1200">
              <a:solidFill>
                <a:srgbClr val="FF0000"/>
              </a:solidFill>
              <a:latin typeface="+mn-ea"/>
            </a:endParaRPr>
          </a:p>
          <a:p>
            <a:r>
              <a:rPr lang="en-US" altLang="ja-JP" sz="1200">
                <a:latin typeface="+mn-ea"/>
              </a:rPr>
              <a:t>(03)9999-9999</a:t>
            </a:r>
            <a:endParaRPr kumimoji="1" lang="en-US" altLang="ja-JP" sz="1200">
              <a:latin typeface="+mn-ea"/>
            </a:endParaRPr>
          </a:p>
          <a:p>
            <a:r>
              <a:rPr kumimoji="1" lang="ja-JP" altLang="en-US" sz="1200">
                <a:solidFill>
                  <a:schemeClr val="accent2">
                    <a:lumMod val="75000"/>
                  </a:schemeClr>
                </a:solidFill>
                <a:latin typeface="+mn-ea"/>
              </a:rPr>
              <a:t>出路樽</a:t>
            </a:r>
            <a:endParaRPr kumimoji="1" lang="en-US" altLang="ja-JP" sz="1200">
              <a:solidFill>
                <a:schemeClr val="accent2">
                  <a:lumMod val="75000"/>
                </a:schemeClr>
              </a:solidFill>
              <a:latin typeface="+mn-ea"/>
            </a:endParaRPr>
          </a:p>
          <a:p>
            <a:r>
              <a:rPr kumimoji="1" lang="ja-JP" altLang="en-US" sz="1200">
                <a:latin typeface="+mn-ea"/>
              </a:rPr>
              <a:t>デジタル庁</a:t>
            </a:r>
            <a:endParaRPr kumimoji="1" lang="en-US" altLang="ja-JP" sz="1200">
              <a:latin typeface="+mn-ea"/>
            </a:endParaRPr>
          </a:p>
          <a:p>
            <a:r>
              <a:rPr lang="ja-JP" altLang="en-US" sz="1200">
                <a:latin typeface="+mn-ea"/>
              </a:rPr>
              <a:t>その他</a:t>
            </a:r>
            <a:endParaRPr kumimoji="1" lang="en-US" altLang="ja-JP" sz="1200">
              <a:latin typeface="+mn-ea"/>
            </a:endParaRPr>
          </a:p>
        </p:txBody>
      </p:sp>
      <p:sp>
        <p:nvSpPr>
          <p:cNvPr id="28" name="正方形/長方形 27">
            <a:extLst>
              <a:ext uri="{FF2B5EF4-FFF2-40B4-BE49-F238E27FC236}">
                <a16:creationId xmlns:a16="http://schemas.microsoft.com/office/drawing/2014/main" id="{EA0DC47E-A38E-20EA-FA45-BA8D0DF3FDF1}"/>
              </a:ext>
            </a:extLst>
          </p:cNvPr>
          <p:cNvSpPr/>
          <p:nvPr/>
        </p:nvSpPr>
        <p:spPr>
          <a:xfrm>
            <a:off x="1487488" y="4725144"/>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日付</a:t>
            </a:r>
          </a:p>
        </p:txBody>
      </p:sp>
      <p:cxnSp>
        <p:nvCxnSpPr>
          <p:cNvPr id="29" name="直線矢印コネクタ 28">
            <a:extLst>
              <a:ext uri="{FF2B5EF4-FFF2-40B4-BE49-F238E27FC236}">
                <a16:creationId xmlns:a16="http://schemas.microsoft.com/office/drawing/2014/main" id="{86B37D88-3F89-9AAC-1D44-47606251D80C}"/>
              </a:ext>
            </a:extLst>
          </p:cNvPr>
          <p:cNvCxnSpPr>
            <a:cxnSpLocks/>
            <a:stCxn id="28" idx="3"/>
          </p:cNvCxnSpPr>
          <p:nvPr/>
        </p:nvCxnSpPr>
        <p:spPr>
          <a:xfrm>
            <a:off x="2595484" y="4907283"/>
            <a:ext cx="14950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50872E7-6C04-8D94-D109-35601BB2CA3B}"/>
              </a:ext>
            </a:extLst>
          </p:cNvPr>
          <p:cNvSpPr txBox="1"/>
          <p:nvPr/>
        </p:nvSpPr>
        <p:spPr>
          <a:xfrm rot="18547391">
            <a:off x="5037198" y="2593605"/>
            <a:ext cx="1454244" cy="430887"/>
          </a:xfrm>
          <a:prstGeom prst="rect">
            <a:avLst/>
          </a:prstGeom>
          <a:noFill/>
        </p:spPr>
        <p:txBody>
          <a:bodyPr wrap="none" rtlCol="0">
            <a:spAutoFit/>
          </a:bodyPr>
          <a:lstStyle/>
          <a:p>
            <a:pPr algn="ctr"/>
            <a:r>
              <a:rPr kumimoji="1" lang="ja-JP" altLang="en-US" sz="1100" b="1">
                <a:latin typeface="+mn-ea"/>
              </a:rPr>
              <a:t>必要なものを選択し</a:t>
            </a:r>
            <a:endParaRPr kumimoji="1" lang="en-US" altLang="ja-JP" sz="1100" b="1">
              <a:latin typeface="+mn-ea"/>
            </a:endParaRPr>
          </a:p>
          <a:p>
            <a:pPr algn="ctr"/>
            <a:r>
              <a:rPr kumimoji="1" lang="ja-JP" altLang="en-US" sz="1100" b="1">
                <a:latin typeface="+mn-ea"/>
              </a:rPr>
              <a:t>さらに追加</a:t>
            </a:r>
          </a:p>
        </p:txBody>
      </p:sp>
      <p:sp>
        <p:nvSpPr>
          <p:cNvPr id="35" name="正方形/長方形 34">
            <a:extLst>
              <a:ext uri="{FF2B5EF4-FFF2-40B4-BE49-F238E27FC236}">
                <a16:creationId xmlns:a16="http://schemas.microsoft.com/office/drawing/2014/main" id="{E743E339-2127-4BD0-AC92-DBFFF0946CFB}"/>
              </a:ext>
            </a:extLst>
          </p:cNvPr>
          <p:cNvSpPr/>
          <p:nvPr/>
        </p:nvSpPr>
        <p:spPr>
          <a:xfrm>
            <a:off x="6676401" y="4786674"/>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36" name="正方形/長方形 35">
            <a:extLst>
              <a:ext uri="{FF2B5EF4-FFF2-40B4-BE49-F238E27FC236}">
                <a16:creationId xmlns:a16="http://schemas.microsoft.com/office/drawing/2014/main" id="{50104307-61BD-DB87-B029-EDCC7F7E6FBE}"/>
              </a:ext>
            </a:extLst>
          </p:cNvPr>
          <p:cNvSpPr/>
          <p:nvPr/>
        </p:nvSpPr>
        <p:spPr>
          <a:xfrm>
            <a:off x="6750918" y="4847321"/>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避難所</a:t>
            </a:r>
          </a:p>
        </p:txBody>
      </p:sp>
      <p:sp>
        <p:nvSpPr>
          <p:cNvPr id="37" name="テキスト ボックス 36">
            <a:extLst>
              <a:ext uri="{FF2B5EF4-FFF2-40B4-BE49-F238E27FC236}">
                <a16:creationId xmlns:a16="http://schemas.microsoft.com/office/drawing/2014/main" id="{A5F8689B-43DC-2D2A-4193-6576266911DC}"/>
              </a:ext>
            </a:extLst>
          </p:cNvPr>
          <p:cNvSpPr txBox="1"/>
          <p:nvPr/>
        </p:nvSpPr>
        <p:spPr>
          <a:xfrm>
            <a:off x="8797458" y="5217233"/>
            <a:ext cx="2339102" cy="1384995"/>
          </a:xfrm>
          <a:prstGeom prst="rect">
            <a:avLst/>
          </a:prstGeom>
          <a:noFill/>
        </p:spPr>
        <p:txBody>
          <a:bodyPr wrap="square" rtlCol="0">
            <a:spAutoFit/>
          </a:bodyPr>
          <a:lstStyle/>
          <a:p>
            <a:r>
              <a:rPr kumimoji="1" lang="ja-JP" altLang="en-US" sz="1200">
                <a:solidFill>
                  <a:srgbClr val="00B050"/>
                </a:solidFill>
                <a:latin typeface="+mn-ea"/>
              </a:rPr>
              <a:t>デジタル</a:t>
            </a:r>
            <a:r>
              <a:rPr lang="ja-JP" altLang="en-US" sz="1200">
                <a:solidFill>
                  <a:srgbClr val="00B050"/>
                </a:solidFill>
                <a:latin typeface="+mn-ea"/>
              </a:rPr>
              <a:t>小</a:t>
            </a:r>
            <a:r>
              <a:rPr kumimoji="1" lang="ja-JP" altLang="en-US" sz="1200">
                <a:solidFill>
                  <a:srgbClr val="00B050"/>
                </a:solidFill>
                <a:latin typeface="+mn-ea"/>
              </a:rPr>
              <a:t>学校（体育館）</a:t>
            </a:r>
            <a:endParaRPr kumimoji="1" lang="en-US" altLang="ja-JP" sz="1200">
              <a:solidFill>
                <a:srgbClr val="00B050"/>
              </a:solidFill>
              <a:latin typeface="+mn-ea"/>
            </a:endParaRPr>
          </a:p>
          <a:p>
            <a:r>
              <a:rPr lang="ja-JP" altLang="en-US" sz="1200">
                <a:solidFill>
                  <a:srgbClr val="0000FF"/>
                </a:solidFill>
                <a:latin typeface="+mn-ea"/>
              </a:rPr>
              <a:t>５００</a:t>
            </a:r>
            <a:endParaRPr lang="en-US" altLang="ja-JP" sz="1200">
              <a:solidFill>
                <a:srgbClr val="0000FF"/>
              </a:solidFill>
              <a:latin typeface="+mn-ea"/>
            </a:endParaRPr>
          </a:p>
          <a:p>
            <a:r>
              <a:rPr kumimoji="1" lang="ja-JP" altLang="en-US" sz="1200">
                <a:solidFill>
                  <a:srgbClr val="FF3B3B"/>
                </a:solidFill>
                <a:latin typeface="+mn-ea"/>
              </a:rPr>
              <a:t>紀尾井町ガーデンヒルズ</a:t>
            </a:r>
            <a:endParaRPr kumimoji="1" lang="en-US" altLang="ja-JP" sz="1200">
              <a:solidFill>
                <a:srgbClr val="FF3B3B"/>
              </a:solidFill>
              <a:latin typeface="+mn-ea"/>
            </a:endParaRPr>
          </a:p>
          <a:p>
            <a:r>
              <a:rPr lang="ja-JP" altLang="en-US" sz="1200">
                <a:solidFill>
                  <a:srgbClr val="FF3B3B"/>
                </a:solidFill>
                <a:latin typeface="+mn-ea"/>
              </a:rPr>
              <a:t>東京都紀尾井町</a:t>
            </a:r>
            <a:endParaRPr lang="en-US" altLang="ja-JP" sz="1200">
              <a:solidFill>
                <a:srgbClr val="FF3B3B"/>
              </a:solidFill>
              <a:latin typeface="+mn-ea"/>
            </a:endParaRPr>
          </a:p>
          <a:p>
            <a:r>
              <a:rPr lang="en-US" altLang="ja-JP" sz="1200">
                <a:solidFill>
                  <a:srgbClr val="FF0000"/>
                </a:solidFill>
                <a:latin typeface="+mn-ea"/>
              </a:rPr>
              <a:t>XXX.XXXXXX,YYY.YYYYYY</a:t>
            </a:r>
            <a:endParaRPr kumimoji="1" lang="en-US" altLang="ja-JP" sz="1200">
              <a:solidFill>
                <a:schemeClr val="accent2">
                  <a:lumMod val="75000"/>
                </a:schemeClr>
              </a:solidFill>
              <a:latin typeface="+mn-ea"/>
            </a:endParaRPr>
          </a:p>
          <a:p>
            <a:r>
              <a:rPr kumimoji="1" lang="ja-JP" altLang="en-US" sz="1200">
                <a:solidFill>
                  <a:schemeClr val="accent2">
                    <a:lumMod val="75000"/>
                  </a:schemeClr>
                </a:solidFill>
                <a:latin typeface="+mn-ea"/>
              </a:rPr>
              <a:t>出路樽</a:t>
            </a:r>
            <a:endParaRPr kumimoji="1" lang="en-US" altLang="ja-JP" sz="1200">
              <a:solidFill>
                <a:schemeClr val="accent2">
                  <a:lumMod val="75000"/>
                </a:schemeClr>
              </a:solidFill>
              <a:latin typeface="+mn-ea"/>
            </a:endParaRPr>
          </a:p>
          <a:p>
            <a:r>
              <a:rPr kumimoji="1" lang="ja-JP" altLang="en-US" sz="1200">
                <a:latin typeface="+mn-ea"/>
              </a:rPr>
              <a:t>山田</a:t>
            </a:r>
            <a:endParaRPr kumimoji="1" lang="en-US" altLang="ja-JP" sz="1400">
              <a:latin typeface="+mn-ea"/>
            </a:endParaRPr>
          </a:p>
        </p:txBody>
      </p:sp>
      <p:grpSp>
        <p:nvGrpSpPr>
          <p:cNvPr id="45" name="グループ化 44">
            <a:extLst>
              <a:ext uri="{FF2B5EF4-FFF2-40B4-BE49-F238E27FC236}">
                <a16:creationId xmlns:a16="http://schemas.microsoft.com/office/drawing/2014/main" id="{FB5D4078-AC8B-E090-A5C3-610AEEF07CC9}"/>
              </a:ext>
            </a:extLst>
          </p:cNvPr>
          <p:cNvGrpSpPr/>
          <p:nvPr/>
        </p:nvGrpSpPr>
        <p:grpSpPr>
          <a:xfrm>
            <a:off x="623074" y="1484784"/>
            <a:ext cx="10945534" cy="342581"/>
            <a:chOff x="623074" y="1484784"/>
            <a:chExt cx="10945534" cy="342581"/>
          </a:xfrm>
        </p:grpSpPr>
        <p:cxnSp>
          <p:nvCxnSpPr>
            <p:cNvPr id="23" name="直線矢印コネクタ 22">
              <a:extLst>
                <a:ext uri="{FF2B5EF4-FFF2-40B4-BE49-F238E27FC236}">
                  <a16:creationId xmlns:a16="http://schemas.microsoft.com/office/drawing/2014/main" id="{CFC8273C-B744-059C-B0F6-150A17754870}"/>
                </a:ext>
              </a:extLst>
            </p:cNvPr>
            <p:cNvCxnSpPr>
              <a:cxnSpLocks/>
            </p:cNvCxnSpPr>
            <p:nvPr/>
          </p:nvCxnSpPr>
          <p:spPr>
            <a:xfrm flipV="1">
              <a:off x="7710999" y="1722409"/>
              <a:ext cx="1139906" cy="1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矢印: 五方向 39">
              <a:extLst>
                <a:ext uri="{FF2B5EF4-FFF2-40B4-BE49-F238E27FC236}">
                  <a16:creationId xmlns:a16="http://schemas.microsoft.com/office/drawing/2014/main" id="{D96D754E-E4E1-B761-DD26-F4C9F88E628E}"/>
                </a:ext>
              </a:extLst>
            </p:cNvPr>
            <p:cNvSpPr/>
            <p:nvPr/>
          </p:nvSpPr>
          <p:spPr>
            <a:xfrm>
              <a:off x="623074" y="1484784"/>
              <a:ext cx="2734778" cy="342581"/>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t>コアデータパーツ</a:t>
              </a:r>
            </a:p>
          </p:txBody>
        </p:sp>
        <p:sp>
          <p:nvSpPr>
            <p:cNvPr id="42" name="矢印: 山形 41">
              <a:extLst>
                <a:ext uri="{FF2B5EF4-FFF2-40B4-BE49-F238E27FC236}">
                  <a16:creationId xmlns:a16="http://schemas.microsoft.com/office/drawing/2014/main" id="{98D0463D-39FC-35B7-4E61-902CF600F472}"/>
                </a:ext>
              </a:extLst>
            </p:cNvPr>
            <p:cNvSpPr/>
            <p:nvPr/>
          </p:nvSpPr>
          <p:spPr>
            <a:xfrm>
              <a:off x="3218900" y="1484784"/>
              <a:ext cx="2734777" cy="342581"/>
            </a:xfrm>
            <a:prstGeom prst="chevr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コアデータモデル</a:t>
              </a:r>
            </a:p>
          </p:txBody>
        </p:sp>
        <p:sp>
          <p:nvSpPr>
            <p:cNvPr id="43" name="矢印: 山形 42">
              <a:extLst>
                <a:ext uri="{FF2B5EF4-FFF2-40B4-BE49-F238E27FC236}">
                  <a16:creationId xmlns:a16="http://schemas.microsoft.com/office/drawing/2014/main" id="{38F00B9F-0308-FFE4-1A48-B5D2BDA90955}"/>
                </a:ext>
              </a:extLst>
            </p:cNvPr>
            <p:cNvSpPr/>
            <p:nvPr/>
          </p:nvSpPr>
          <p:spPr>
            <a:xfrm>
              <a:off x="5814725" y="1484784"/>
              <a:ext cx="2734777" cy="342581"/>
            </a:xfrm>
            <a:prstGeom prst="chevron">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実装データモデル</a:t>
              </a:r>
            </a:p>
          </p:txBody>
        </p:sp>
        <p:sp>
          <p:nvSpPr>
            <p:cNvPr id="44" name="矢印: 山形 43">
              <a:extLst>
                <a:ext uri="{FF2B5EF4-FFF2-40B4-BE49-F238E27FC236}">
                  <a16:creationId xmlns:a16="http://schemas.microsoft.com/office/drawing/2014/main" id="{C1CA1E85-8658-F691-6655-F6DD71786F92}"/>
                </a:ext>
              </a:extLst>
            </p:cNvPr>
            <p:cNvSpPr/>
            <p:nvPr/>
          </p:nvSpPr>
          <p:spPr>
            <a:xfrm>
              <a:off x="8410550" y="1484784"/>
              <a:ext cx="3158058" cy="342581"/>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700" b="1">
                  <a:solidFill>
                    <a:schemeClr val="bg1"/>
                  </a:solidFill>
                </a:rPr>
                <a:t>データ</a:t>
              </a:r>
            </a:p>
          </p:txBody>
        </p:sp>
      </p:grpSp>
      <p:sp>
        <p:nvSpPr>
          <p:cNvPr id="9" name="正方形/長方形 8">
            <a:extLst>
              <a:ext uri="{FF2B5EF4-FFF2-40B4-BE49-F238E27FC236}">
                <a16:creationId xmlns:a16="http://schemas.microsoft.com/office/drawing/2014/main" id="{065C156B-6702-0731-8127-FC19AF65C3EB}"/>
              </a:ext>
            </a:extLst>
          </p:cNvPr>
          <p:cNvSpPr/>
          <p:nvPr/>
        </p:nvSpPr>
        <p:spPr>
          <a:xfrm>
            <a:off x="1487488" y="5301208"/>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アドレス</a:t>
            </a:r>
          </a:p>
        </p:txBody>
      </p:sp>
      <p:cxnSp>
        <p:nvCxnSpPr>
          <p:cNvPr id="14" name="直線矢印コネクタ 13">
            <a:extLst>
              <a:ext uri="{FF2B5EF4-FFF2-40B4-BE49-F238E27FC236}">
                <a16:creationId xmlns:a16="http://schemas.microsoft.com/office/drawing/2014/main" id="{B4540F61-D516-7B67-0E9B-1FDA84E59705}"/>
              </a:ext>
            </a:extLst>
          </p:cNvPr>
          <p:cNvCxnSpPr>
            <a:cxnSpLocks/>
            <a:stCxn id="9" idx="3"/>
          </p:cNvCxnSpPr>
          <p:nvPr/>
        </p:nvCxnSpPr>
        <p:spPr>
          <a:xfrm>
            <a:off x="2595484" y="5483347"/>
            <a:ext cx="1556300" cy="17790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E94B11EA-E585-7AF8-16C5-450D58CC0BDF}"/>
              </a:ext>
            </a:extLst>
          </p:cNvPr>
          <p:cNvSpPr/>
          <p:nvPr/>
        </p:nvSpPr>
        <p:spPr>
          <a:xfrm>
            <a:off x="1487488" y="5733256"/>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n-ea"/>
              </a:rPr>
              <a:t>地理座標</a:t>
            </a:r>
          </a:p>
        </p:txBody>
      </p:sp>
      <p:cxnSp>
        <p:nvCxnSpPr>
          <p:cNvPr id="32" name="直線矢印コネクタ 31">
            <a:extLst>
              <a:ext uri="{FF2B5EF4-FFF2-40B4-BE49-F238E27FC236}">
                <a16:creationId xmlns:a16="http://schemas.microsoft.com/office/drawing/2014/main" id="{2ADDF3E6-4848-D563-246D-D7DA0FC47D6E}"/>
              </a:ext>
            </a:extLst>
          </p:cNvPr>
          <p:cNvCxnSpPr>
            <a:cxnSpLocks/>
            <a:stCxn id="30" idx="3"/>
          </p:cNvCxnSpPr>
          <p:nvPr/>
        </p:nvCxnSpPr>
        <p:spPr>
          <a:xfrm>
            <a:off x="2595484" y="5915395"/>
            <a:ext cx="1556300"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501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2160080"/>
          </a:xfrm>
        </p:spPr>
        <p:txBody>
          <a:bodyPr/>
          <a:lstStyle/>
          <a:p>
            <a:pPr algn="ctr"/>
            <a:r>
              <a:rPr lang="en-US" altLang="ja-JP" sz="6600"/>
              <a:t>【5</a:t>
            </a:r>
            <a:r>
              <a:rPr lang="ja-JP" altLang="en-US" sz="6600"/>
              <a:t>章 参考資料</a:t>
            </a:r>
            <a:r>
              <a:rPr lang="en-US" altLang="ja-JP" sz="6600"/>
              <a:t>】</a:t>
            </a:r>
            <a:br>
              <a:rPr lang="en-US" altLang="ja-JP" sz="6600"/>
            </a:br>
            <a:r>
              <a:rPr lang="ja-JP" altLang="en-US" sz="4000"/>
              <a:t>データをより活用するための仕組み</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43</a:t>
            </a:fld>
            <a:endParaRPr lang="en-US" altLang="ja-JP" sz="1400"/>
          </a:p>
        </p:txBody>
      </p:sp>
    </p:spTree>
    <p:extLst>
      <p:ext uri="{BB962C8B-B14F-4D97-AF65-F5344CB8AC3E}">
        <p14:creationId xmlns:p14="http://schemas.microsoft.com/office/powerpoint/2010/main" val="1609093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44</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メタデータの推進</a:t>
            </a:r>
            <a:endParaRPr kumimoji="1" lang="en-US" altLang="ja-JP" sz="3200"/>
          </a:p>
        </p:txBody>
      </p:sp>
      <p:sp>
        <p:nvSpPr>
          <p:cNvPr id="4" name="コンテンツ プレースホルダー 1">
            <a:extLst>
              <a:ext uri="{FF2B5EF4-FFF2-40B4-BE49-F238E27FC236}">
                <a16:creationId xmlns:a16="http://schemas.microsoft.com/office/drawing/2014/main" id="{84912FE2-0BA3-866B-E088-1C14890F77F2}"/>
              </a:ext>
            </a:extLst>
          </p:cNvPr>
          <p:cNvSpPr txBox="1">
            <a:spLocks/>
          </p:cNvSpPr>
          <p:nvPr/>
        </p:nvSpPr>
        <p:spPr>
          <a:xfrm>
            <a:off x="47328" y="836712"/>
            <a:ext cx="12025336" cy="50320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データの検索性を高めることが重要であり、プラットフォームの中でカタログサイトの整備が進められます。</a:t>
            </a:r>
            <a:endParaRPr lang="en-US" altLang="ja-JP" dirty="0"/>
          </a:p>
          <a:p>
            <a:pPr lvl="1">
              <a:buFont typeface="Wingdings" panose="05000000000000000000" pitchFamily="2" charset="2"/>
              <a:buChar char="Ø"/>
            </a:pPr>
            <a:r>
              <a:rPr lang="ja-JP" altLang="en-US" dirty="0"/>
              <a:t>カタログサイトの構築に世界のデファクト標準であるオープンソースの</a:t>
            </a:r>
            <a:r>
              <a:rPr lang="en-US" altLang="ja-JP" dirty="0"/>
              <a:t>CKAN</a:t>
            </a:r>
            <a:r>
              <a:rPr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marL="914400" lvl="2" indent="0">
              <a:buNone/>
            </a:pPr>
            <a:r>
              <a:rPr lang="ja-JP" altLang="en-US" dirty="0"/>
              <a:t>米国や欧州は、標準化団体の</a:t>
            </a:r>
            <a:r>
              <a:rPr lang="en-US" altLang="ja-JP" dirty="0"/>
              <a:t>W3C</a:t>
            </a:r>
            <a:r>
              <a:rPr lang="ja-JP" altLang="en-US" dirty="0"/>
              <a:t>が整備した</a:t>
            </a:r>
            <a:r>
              <a:rPr lang="en-US" altLang="ja-JP" dirty="0"/>
              <a:t>DCAT</a:t>
            </a:r>
            <a:r>
              <a:rPr lang="ja-JP" altLang="en-US" dirty="0"/>
              <a:t>をベースにメタデータの整備をしています。</a:t>
            </a:r>
            <a:endParaRPr lang="en-US" altLang="ja-JP" dirty="0"/>
          </a:p>
          <a:p>
            <a:pPr lvl="1"/>
            <a:endParaRPr lang="en-US" altLang="ja-JP" dirty="0"/>
          </a:p>
          <a:p>
            <a:r>
              <a:rPr lang="en-US" altLang="ja-JP" dirty="0"/>
              <a:t>GIF</a:t>
            </a:r>
            <a:r>
              <a:rPr lang="ja-JP" altLang="en-US" dirty="0"/>
              <a:t>では、</a:t>
            </a:r>
            <a:r>
              <a:rPr lang="ja-JP" altLang="en-US" dirty="0">
                <a:solidFill>
                  <a:srgbClr val="FF0000"/>
                </a:solidFill>
              </a:rPr>
              <a:t>「メタデータ導入実践ガイドブック」</a:t>
            </a:r>
            <a:r>
              <a:rPr lang="en-US" altLang="ja-JP" baseline="30000" dirty="0">
                <a:solidFill>
                  <a:srgbClr val="FF0000"/>
                </a:solidFill>
              </a:rPr>
              <a:t> (*)</a:t>
            </a:r>
            <a:r>
              <a:rPr lang="ja-JP" altLang="en-US" dirty="0"/>
              <a:t>で</a:t>
            </a:r>
            <a:r>
              <a:rPr lang="en-US" altLang="ja-JP" dirty="0"/>
              <a:t>DCAT-GOJ</a:t>
            </a:r>
            <a:r>
              <a:rPr lang="ja-JP" altLang="en-US" dirty="0"/>
              <a:t>を定義し、データカタログはもちろんのこと各分野のデータ整備での</a:t>
            </a:r>
            <a:r>
              <a:rPr lang="en-US" altLang="ja-JP" dirty="0"/>
              <a:t>DCAT</a:t>
            </a:r>
            <a:r>
              <a:rPr lang="ja-JP" altLang="en-US" dirty="0"/>
              <a:t>ー</a:t>
            </a:r>
            <a:r>
              <a:rPr lang="en-US" altLang="ja-JP" dirty="0"/>
              <a:t>GOJ</a:t>
            </a:r>
            <a:r>
              <a:rPr lang="ja-JP" altLang="en-US" dirty="0"/>
              <a:t>の活用を推奨しています。</a:t>
            </a:r>
            <a:endParaRPr lang="en-US" altLang="ja-JP" dirty="0"/>
          </a:p>
        </p:txBody>
      </p:sp>
      <p:sp>
        <p:nvSpPr>
          <p:cNvPr id="6" name="フッター プレースホルダー 6">
            <a:extLst>
              <a:ext uri="{FF2B5EF4-FFF2-40B4-BE49-F238E27FC236}">
                <a16:creationId xmlns:a16="http://schemas.microsoft.com/office/drawing/2014/main" id="{1717D260-3467-1485-6DD9-092535E7EBF8}"/>
              </a:ext>
            </a:extLst>
          </p:cNvPr>
          <p:cNvSpPr txBox="1">
            <a:spLocks/>
          </p:cNvSpPr>
          <p:nvPr/>
        </p:nvSpPr>
        <p:spPr bwMode="gray">
          <a:xfrm>
            <a:off x="119336" y="6237312"/>
            <a:ext cx="6370431" cy="461259"/>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 </a:t>
            </a:r>
            <a:r>
              <a:rPr lang="en-US" altLang="ja-JP"/>
              <a:t>JDA-DM/GIF</a:t>
            </a:r>
            <a:r>
              <a:rPr lang="ja-JP" altLang="en-US"/>
              <a:t>「メタデータ導入実践ガイドブック」</a:t>
            </a:r>
            <a:endParaRPr lang="en-US" altLang="ja-JP"/>
          </a:p>
          <a:p>
            <a:pPr algn="l"/>
            <a:r>
              <a:rPr lang="en-US" altLang="ja-JP"/>
              <a:t>https://github.com/JDA-DM/GIF/tree/main/460_</a:t>
            </a:r>
            <a:r>
              <a:rPr lang="ja-JP" altLang="en-US"/>
              <a:t>実践ガイドブック</a:t>
            </a:r>
            <a:r>
              <a:rPr lang="en-US" altLang="ja-JP"/>
              <a:t>/docx</a:t>
            </a:r>
          </a:p>
        </p:txBody>
      </p:sp>
    </p:spTree>
    <p:extLst>
      <p:ext uri="{BB962C8B-B14F-4D97-AF65-F5344CB8AC3E}">
        <p14:creationId xmlns:p14="http://schemas.microsoft.com/office/powerpoint/2010/main" val="3009168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45</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（補足）メタデータとは</a:t>
            </a:r>
            <a:endParaRPr kumimoji="1" lang="en-US" altLang="ja-JP" sz="3200"/>
          </a:p>
        </p:txBody>
      </p:sp>
      <p:sp>
        <p:nvSpPr>
          <p:cNvPr id="4" name="正方形/長方形 3">
            <a:extLst>
              <a:ext uri="{FF2B5EF4-FFF2-40B4-BE49-F238E27FC236}">
                <a16:creationId xmlns:a16="http://schemas.microsoft.com/office/drawing/2014/main" id="{CDF8AE54-C309-8EA4-CC1D-33A67FDCB5C5}"/>
              </a:ext>
            </a:extLst>
          </p:cNvPr>
          <p:cNvSpPr/>
          <p:nvPr/>
        </p:nvSpPr>
        <p:spPr>
          <a:xfrm>
            <a:off x="6187517" y="3592185"/>
            <a:ext cx="5582744" cy="311447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6" name="正方形/長方形 5">
            <a:extLst>
              <a:ext uri="{FF2B5EF4-FFF2-40B4-BE49-F238E27FC236}">
                <a16:creationId xmlns:a16="http://schemas.microsoft.com/office/drawing/2014/main" id="{6BF368DC-A39B-606A-C2B5-A6395503A373}"/>
              </a:ext>
            </a:extLst>
          </p:cNvPr>
          <p:cNvSpPr/>
          <p:nvPr/>
        </p:nvSpPr>
        <p:spPr>
          <a:xfrm>
            <a:off x="607748" y="3573016"/>
            <a:ext cx="5476917" cy="3114476"/>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solidFill>
                <a:schemeClr val="tx1"/>
              </a:solidFill>
              <a:latin typeface="游ゴシック"/>
              <a:ea typeface="游ゴシック"/>
            </a:endParaRPr>
          </a:p>
        </p:txBody>
      </p:sp>
      <p:sp>
        <p:nvSpPr>
          <p:cNvPr id="7" name="コンテンツ プレースホルダー 1">
            <a:extLst>
              <a:ext uri="{FF2B5EF4-FFF2-40B4-BE49-F238E27FC236}">
                <a16:creationId xmlns:a16="http://schemas.microsoft.com/office/drawing/2014/main" id="{2387F7F6-EECE-2D0D-C156-EE92DB3495E9}"/>
              </a:ext>
            </a:extLst>
          </p:cNvPr>
          <p:cNvSpPr txBox="1">
            <a:spLocks/>
          </p:cNvSpPr>
          <p:nvPr/>
        </p:nvSpPr>
        <p:spPr>
          <a:xfrm>
            <a:off x="47328" y="836713"/>
            <a:ext cx="12025336" cy="2394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メタデータは、データ自身の内容を説明する「データに関するデータ」です。</a:t>
            </a:r>
            <a:endParaRPr lang="en-US" altLang="ja-JP"/>
          </a:p>
          <a:p>
            <a:pPr lvl="1">
              <a:buFont typeface="Wingdings" panose="05000000000000000000" pitchFamily="2" charset="2"/>
              <a:buChar char="Ø"/>
            </a:pPr>
            <a:r>
              <a:rPr lang="ja-JP" altLang="en-US"/>
              <a:t>メタデータ項目の例としては、「タイトル」「提供者」「公開日」「分類」等があり、データを検索する際に使用される情報です。</a:t>
            </a:r>
            <a:endParaRPr lang="en-US" altLang="ja-JP"/>
          </a:p>
          <a:p>
            <a:pPr lvl="1">
              <a:buFont typeface="Wingdings" panose="05000000000000000000" pitchFamily="2" charset="2"/>
              <a:buChar char="Ø"/>
            </a:pPr>
            <a:r>
              <a:rPr lang="ja-JP" altLang="en-US"/>
              <a:t>データは目的に応じた集合体で管理されることが多く、その管理には「データカタログ」が用いられます。メタデータは、そのデータカタログ情報も含め、そこにどのような情報が含まれるのかを階層的に管理するものです。</a:t>
            </a:r>
          </a:p>
          <a:p>
            <a:pPr lvl="1"/>
            <a:endParaRPr lang="en-US" altLang="ja-JP" sz="2000"/>
          </a:p>
        </p:txBody>
      </p:sp>
      <p:sp>
        <p:nvSpPr>
          <p:cNvPr id="8" name="テキスト ボックス 7">
            <a:extLst>
              <a:ext uri="{FF2B5EF4-FFF2-40B4-BE49-F238E27FC236}">
                <a16:creationId xmlns:a16="http://schemas.microsoft.com/office/drawing/2014/main" id="{628281DF-8D23-B68E-42A9-F87841776CE8}"/>
              </a:ext>
            </a:extLst>
          </p:cNvPr>
          <p:cNvSpPr txBox="1"/>
          <p:nvPr/>
        </p:nvSpPr>
        <p:spPr>
          <a:xfrm>
            <a:off x="6210683" y="3647819"/>
            <a:ext cx="5582744" cy="2585323"/>
          </a:xfrm>
          <a:prstGeom prst="rect">
            <a:avLst/>
          </a:prstGeom>
          <a:noFill/>
        </p:spPr>
        <p:txBody>
          <a:bodyPr wrap="square" rtlCol="0">
            <a:spAutoFit/>
          </a:bodyPr>
          <a:lstStyle/>
          <a:p>
            <a:r>
              <a:rPr lang="ja-JP" altLang="en-US" dirty="0"/>
              <a:t>■</a:t>
            </a:r>
            <a:r>
              <a:rPr lang="ja-JP" altLang="en-US" u="sng" dirty="0"/>
              <a:t>メタデータの主な特徴、メリットなど</a:t>
            </a:r>
            <a:endParaRPr lang="en-US" altLang="ja-JP" u="sng" dirty="0"/>
          </a:p>
          <a:p>
            <a:pPr marL="179388" indent="-179388"/>
            <a:r>
              <a:rPr kumimoji="1" lang="ja-JP" altLang="en-US" dirty="0"/>
              <a:t>・様々なデータに対し、共通的に</a:t>
            </a:r>
            <a:r>
              <a:rPr lang="ja-JP" altLang="en-US" dirty="0"/>
              <a:t>付与することが</a:t>
            </a:r>
            <a:r>
              <a:rPr kumimoji="1" lang="ja-JP" altLang="en-US" dirty="0"/>
              <a:t>できます。</a:t>
            </a:r>
            <a:endParaRPr kumimoji="1" lang="en-US" altLang="ja-JP" dirty="0"/>
          </a:p>
          <a:p>
            <a:pPr marL="179388" indent="-179388"/>
            <a:r>
              <a:rPr lang="ja-JP" altLang="en-US" dirty="0"/>
              <a:t>・検索用のキーワードをメタデータとしてあらかじめ付与しておくことで、組織・分野横断で</a:t>
            </a:r>
            <a:r>
              <a:rPr kumimoji="1" lang="ja-JP" altLang="en-US" dirty="0"/>
              <a:t>データ検索が容易になります。</a:t>
            </a:r>
            <a:endParaRPr kumimoji="1" lang="en-US" altLang="ja-JP" dirty="0"/>
          </a:p>
          <a:p>
            <a:r>
              <a:rPr kumimoji="1" lang="ja-JP" altLang="en-US" dirty="0"/>
              <a:t>・データ活用に必要な情報が付加されます。</a:t>
            </a:r>
            <a:endParaRPr kumimoji="1" lang="en-US" altLang="ja-JP" dirty="0"/>
          </a:p>
          <a:p>
            <a:r>
              <a:rPr lang="ja-JP" altLang="en-US" dirty="0"/>
              <a:t>　　ー　利用条件</a:t>
            </a:r>
            <a:endParaRPr lang="en-US" altLang="ja-JP" dirty="0"/>
          </a:p>
          <a:p>
            <a:r>
              <a:rPr lang="ja-JP" altLang="en-US" dirty="0"/>
              <a:t>　　</a:t>
            </a:r>
            <a:r>
              <a:rPr kumimoji="1" lang="ja-JP" altLang="en-US" dirty="0"/>
              <a:t>ー　品質　　　等</a:t>
            </a:r>
          </a:p>
        </p:txBody>
      </p:sp>
      <p:sp>
        <p:nvSpPr>
          <p:cNvPr id="9" name="テキスト ボックス 8">
            <a:extLst>
              <a:ext uri="{FF2B5EF4-FFF2-40B4-BE49-F238E27FC236}">
                <a16:creationId xmlns:a16="http://schemas.microsoft.com/office/drawing/2014/main" id="{EB5C9657-4473-F98A-EECD-DE4997FCA846}"/>
              </a:ext>
            </a:extLst>
          </p:cNvPr>
          <p:cNvSpPr txBox="1"/>
          <p:nvPr/>
        </p:nvSpPr>
        <p:spPr>
          <a:xfrm>
            <a:off x="504895" y="3647819"/>
            <a:ext cx="4318313" cy="369332"/>
          </a:xfrm>
          <a:prstGeom prst="rect">
            <a:avLst/>
          </a:prstGeom>
          <a:noFill/>
        </p:spPr>
        <p:txBody>
          <a:bodyPr wrap="square" rtlCol="0">
            <a:spAutoFit/>
          </a:bodyPr>
          <a:lstStyle/>
          <a:p>
            <a:r>
              <a:rPr lang="ja-JP" altLang="en-US"/>
              <a:t>■</a:t>
            </a:r>
            <a:r>
              <a:rPr lang="ja-JP" altLang="en-US" u="sng"/>
              <a:t>メタデータのイメージ</a:t>
            </a:r>
            <a:endParaRPr lang="en-US" altLang="ja-JP" u="sng"/>
          </a:p>
        </p:txBody>
      </p:sp>
      <p:sp>
        <p:nvSpPr>
          <p:cNvPr id="10" name="正方形/長方形 9">
            <a:extLst>
              <a:ext uri="{FF2B5EF4-FFF2-40B4-BE49-F238E27FC236}">
                <a16:creationId xmlns:a16="http://schemas.microsoft.com/office/drawing/2014/main" id="{9F9988E9-A470-D590-FE52-1677C3FE0032}"/>
              </a:ext>
            </a:extLst>
          </p:cNvPr>
          <p:cNvSpPr/>
          <p:nvPr/>
        </p:nvSpPr>
        <p:spPr>
          <a:xfrm>
            <a:off x="3819715" y="5982536"/>
            <a:ext cx="1999866" cy="4816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←メタデータで、カタログの内容を確認する</a:t>
            </a:r>
            <a:endParaRPr kumimoji="1" lang="ja-JP" altLang="en-US" sz="1200">
              <a:solidFill>
                <a:schemeClr val="tx1"/>
              </a:solidFill>
            </a:endParaRPr>
          </a:p>
        </p:txBody>
      </p:sp>
      <p:sp>
        <p:nvSpPr>
          <p:cNvPr id="11" name="正方形/長方形 10">
            <a:extLst>
              <a:ext uri="{FF2B5EF4-FFF2-40B4-BE49-F238E27FC236}">
                <a16:creationId xmlns:a16="http://schemas.microsoft.com/office/drawing/2014/main" id="{96A13476-487D-E1AD-D61B-165828EA1420}"/>
              </a:ext>
            </a:extLst>
          </p:cNvPr>
          <p:cNvSpPr/>
          <p:nvPr/>
        </p:nvSpPr>
        <p:spPr>
          <a:xfrm>
            <a:off x="2120183" y="5158189"/>
            <a:ext cx="1604749"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②特定分野をピックアップする</a:t>
            </a:r>
          </a:p>
        </p:txBody>
      </p:sp>
      <p:sp>
        <p:nvSpPr>
          <p:cNvPr id="12" name="正方形/長方形 11">
            <a:extLst>
              <a:ext uri="{FF2B5EF4-FFF2-40B4-BE49-F238E27FC236}">
                <a16:creationId xmlns:a16="http://schemas.microsoft.com/office/drawing/2014/main" id="{5EA2EF93-A813-E937-F690-01550B395C4F}"/>
              </a:ext>
            </a:extLst>
          </p:cNvPr>
          <p:cNvSpPr/>
          <p:nvPr/>
        </p:nvSpPr>
        <p:spPr>
          <a:xfrm>
            <a:off x="3871775" y="4401315"/>
            <a:ext cx="1947806" cy="6452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←メタデータで、データ</a:t>
            </a:r>
            <a:br>
              <a:rPr lang="en-US" altLang="ja-JP" sz="1200">
                <a:solidFill>
                  <a:schemeClr val="tx1"/>
                </a:solidFill>
              </a:rPr>
            </a:br>
            <a:r>
              <a:rPr lang="ja-JP" altLang="en-US" sz="1200">
                <a:solidFill>
                  <a:schemeClr val="tx1"/>
                </a:solidFill>
              </a:rPr>
              <a:t>　内容や取得方法を確認する</a:t>
            </a:r>
            <a:endParaRPr kumimoji="1" lang="ja-JP" altLang="en-US" sz="1200">
              <a:solidFill>
                <a:schemeClr val="tx1"/>
              </a:solidFill>
            </a:endParaRPr>
          </a:p>
        </p:txBody>
      </p:sp>
      <p:sp>
        <p:nvSpPr>
          <p:cNvPr id="13" name="正方形/長方形 12">
            <a:extLst>
              <a:ext uri="{FF2B5EF4-FFF2-40B4-BE49-F238E27FC236}">
                <a16:creationId xmlns:a16="http://schemas.microsoft.com/office/drawing/2014/main" id="{DF71486B-F29D-10C4-D9A2-ECDD1A394011}"/>
              </a:ext>
            </a:extLst>
          </p:cNvPr>
          <p:cNvSpPr/>
          <p:nvPr/>
        </p:nvSpPr>
        <p:spPr>
          <a:xfrm>
            <a:off x="2077542" y="5962510"/>
            <a:ext cx="1647389"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①カタログがある　</a:t>
            </a:r>
          </a:p>
        </p:txBody>
      </p:sp>
      <p:sp>
        <p:nvSpPr>
          <p:cNvPr id="14" name="正方形/長方形 13">
            <a:extLst>
              <a:ext uri="{FF2B5EF4-FFF2-40B4-BE49-F238E27FC236}">
                <a16:creationId xmlns:a16="http://schemas.microsoft.com/office/drawing/2014/main" id="{FD334537-3DFF-9304-D1D4-72B5C6208BC8}"/>
              </a:ext>
            </a:extLst>
          </p:cNvPr>
          <p:cNvSpPr/>
          <p:nvPr/>
        </p:nvSpPr>
        <p:spPr>
          <a:xfrm>
            <a:off x="3819716" y="5158295"/>
            <a:ext cx="1999865"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solidFill>
                  <a:schemeClr val="tx1"/>
                </a:solidFill>
              </a:rPr>
              <a:t>←メタデータで、分野の内容を確認する</a:t>
            </a:r>
            <a:endParaRPr kumimoji="1" lang="ja-JP" altLang="en-US" sz="1200">
              <a:solidFill>
                <a:schemeClr val="tx1"/>
              </a:solidFill>
            </a:endParaRPr>
          </a:p>
        </p:txBody>
      </p:sp>
      <p:sp>
        <p:nvSpPr>
          <p:cNvPr id="15" name="正方形/長方形 14">
            <a:extLst>
              <a:ext uri="{FF2B5EF4-FFF2-40B4-BE49-F238E27FC236}">
                <a16:creationId xmlns:a16="http://schemas.microsoft.com/office/drawing/2014/main" id="{17DC8655-08A3-1D3C-74B0-01885094886C}"/>
              </a:ext>
            </a:extLst>
          </p:cNvPr>
          <p:cNvSpPr/>
          <p:nvPr/>
        </p:nvSpPr>
        <p:spPr>
          <a:xfrm>
            <a:off x="2120183" y="4438161"/>
            <a:ext cx="1751592" cy="5726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tx1"/>
                </a:solidFill>
              </a:rPr>
              <a:t>③直接ファイルを入手するか、サービスを受け取るか選択する</a:t>
            </a:r>
          </a:p>
        </p:txBody>
      </p:sp>
      <p:pic>
        <p:nvPicPr>
          <p:cNvPr id="16" name="図 15">
            <a:extLst>
              <a:ext uri="{FF2B5EF4-FFF2-40B4-BE49-F238E27FC236}">
                <a16:creationId xmlns:a16="http://schemas.microsoft.com/office/drawing/2014/main" id="{F511192D-F3D7-B637-AF09-F636502F674A}"/>
              </a:ext>
            </a:extLst>
          </p:cNvPr>
          <p:cNvPicPr>
            <a:picLocks noChangeAspect="1"/>
          </p:cNvPicPr>
          <p:nvPr/>
        </p:nvPicPr>
        <p:blipFill>
          <a:blip r:embed="rId2"/>
          <a:stretch>
            <a:fillRect/>
          </a:stretch>
        </p:blipFill>
        <p:spPr>
          <a:xfrm>
            <a:off x="846898" y="4456805"/>
            <a:ext cx="1161221" cy="572657"/>
          </a:xfrm>
          <a:prstGeom prst="rect">
            <a:avLst/>
          </a:prstGeom>
        </p:spPr>
      </p:pic>
      <p:pic>
        <p:nvPicPr>
          <p:cNvPr id="17" name="図 16">
            <a:extLst>
              <a:ext uri="{FF2B5EF4-FFF2-40B4-BE49-F238E27FC236}">
                <a16:creationId xmlns:a16="http://schemas.microsoft.com/office/drawing/2014/main" id="{2BAF6264-4EE6-D873-B863-DD3C1BF50ED3}"/>
              </a:ext>
            </a:extLst>
          </p:cNvPr>
          <p:cNvPicPr>
            <a:picLocks noChangeAspect="1"/>
          </p:cNvPicPr>
          <p:nvPr/>
        </p:nvPicPr>
        <p:blipFill>
          <a:blip r:embed="rId3"/>
          <a:stretch>
            <a:fillRect/>
          </a:stretch>
        </p:blipFill>
        <p:spPr>
          <a:xfrm>
            <a:off x="1138543" y="5130254"/>
            <a:ext cx="685896" cy="628738"/>
          </a:xfrm>
          <a:prstGeom prst="rect">
            <a:avLst/>
          </a:prstGeom>
        </p:spPr>
      </p:pic>
      <p:pic>
        <p:nvPicPr>
          <p:cNvPr id="18" name="図 17">
            <a:extLst>
              <a:ext uri="{FF2B5EF4-FFF2-40B4-BE49-F238E27FC236}">
                <a16:creationId xmlns:a16="http://schemas.microsoft.com/office/drawing/2014/main" id="{49FBE110-39C0-670E-8DE7-ED83E8A1D535}"/>
              </a:ext>
            </a:extLst>
          </p:cNvPr>
          <p:cNvPicPr>
            <a:picLocks noChangeAspect="1"/>
          </p:cNvPicPr>
          <p:nvPr/>
        </p:nvPicPr>
        <p:blipFill>
          <a:blip r:embed="rId4"/>
          <a:stretch>
            <a:fillRect/>
          </a:stretch>
        </p:blipFill>
        <p:spPr>
          <a:xfrm>
            <a:off x="1205228" y="5859784"/>
            <a:ext cx="619211" cy="714475"/>
          </a:xfrm>
          <a:prstGeom prst="rect">
            <a:avLst/>
          </a:prstGeom>
        </p:spPr>
      </p:pic>
      <p:sp>
        <p:nvSpPr>
          <p:cNvPr id="19" name="正方形/長方形 18">
            <a:extLst>
              <a:ext uri="{FF2B5EF4-FFF2-40B4-BE49-F238E27FC236}">
                <a16:creationId xmlns:a16="http://schemas.microsoft.com/office/drawing/2014/main" id="{D7198D66-48EF-4C85-84EE-387C24EDCE94}"/>
              </a:ext>
            </a:extLst>
          </p:cNvPr>
          <p:cNvSpPr/>
          <p:nvPr/>
        </p:nvSpPr>
        <p:spPr>
          <a:xfrm>
            <a:off x="848092" y="4006323"/>
            <a:ext cx="4996228" cy="3693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200">
                <a:solidFill>
                  <a:schemeClr val="tx1"/>
                </a:solidFill>
              </a:rPr>
              <a:t>多くの情報の中から、欲しい情報を探し、入手するまでのプロセスにおける、メタデータの役割のイメージです</a:t>
            </a:r>
          </a:p>
        </p:txBody>
      </p:sp>
    </p:spTree>
    <p:extLst>
      <p:ext uri="{BB962C8B-B14F-4D97-AF65-F5344CB8AC3E}">
        <p14:creationId xmlns:p14="http://schemas.microsoft.com/office/powerpoint/2010/main" val="1841336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46</a:t>
            </a:fld>
            <a:endParaRPr lang="en-US" altLang="ja-JP" dirty="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dirty="0"/>
              <a:t>ユニーク</a:t>
            </a:r>
            <a:r>
              <a:rPr lang="en-US" altLang="ja-JP" sz="3200" dirty="0"/>
              <a:t>ID</a:t>
            </a:r>
            <a:r>
              <a:rPr lang="ja-JP" altLang="en-US" sz="3200" dirty="0"/>
              <a:t>（識別子）</a:t>
            </a:r>
            <a:endParaRPr kumimoji="1" lang="en-US" altLang="ja-JP" sz="3200" dirty="0"/>
          </a:p>
        </p:txBody>
      </p:sp>
      <p:sp>
        <p:nvSpPr>
          <p:cNvPr id="6" name="コンテンツ プレースホルダー 1">
            <a:extLst>
              <a:ext uri="{FF2B5EF4-FFF2-40B4-BE49-F238E27FC236}">
                <a16:creationId xmlns:a16="http://schemas.microsoft.com/office/drawing/2014/main" id="{5A3CB342-604A-77F7-3EE8-D60849679ADA}"/>
              </a:ext>
            </a:extLst>
          </p:cNvPr>
          <p:cNvSpPr txBox="1">
            <a:spLocks/>
          </p:cNvSpPr>
          <p:nvPr/>
        </p:nvSpPr>
        <p:spPr>
          <a:xfrm>
            <a:off x="47328" y="836711"/>
            <a:ext cx="11953328" cy="4862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600" dirty="0"/>
              <a:t>情報と情報を結び付けるには、識別子が必要です。</a:t>
            </a:r>
            <a:endParaRPr lang="en-US" altLang="ja-JP" sz="2600" dirty="0"/>
          </a:p>
          <a:p>
            <a:pPr lvl="1">
              <a:buFont typeface="Wingdings" panose="05000000000000000000" pitchFamily="2" charset="2"/>
              <a:buChar char="Ø"/>
            </a:pPr>
            <a:r>
              <a:rPr lang="ja-JP" altLang="en-US" sz="2200" dirty="0"/>
              <a:t>現在、国が推進しているユニーク</a:t>
            </a:r>
            <a:r>
              <a:rPr lang="en-US" altLang="ja-JP" sz="2200" dirty="0"/>
              <a:t>ID</a:t>
            </a:r>
            <a:r>
              <a:rPr lang="ja-JP" altLang="en-US" sz="2200" dirty="0"/>
              <a:t>は以下になります。</a:t>
            </a:r>
            <a:endParaRPr lang="en-US" altLang="ja-JP" sz="2200" dirty="0"/>
          </a:p>
          <a:p>
            <a:pPr marL="914400" lvl="2" indent="0">
              <a:buNone/>
            </a:pPr>
            <a:r>
              <a:rPr lang="ja-JP" altLang="en-US" sz="1800" dirty="0"/>
              <a:t>マイナンバー</a:t>
            </a:r>
            <a:endParaRPr lang="en-US" altLang="ja-JP" sz="1800" dirty="0"/>
          </a:p>
          <a:p>
            <a:pPr marL="1371600" lvl="3" indent="0">
              <a:buNone/>
            </a:pPr>
            <a:r>
              <a:rPr lang="ja-JP" altLang="en-US" sz="1600" dirty="0"/>
              <a:t>法令で定めた用途のみ利用可能</a:t>
            </a:r>
            <a:r>
              <a:rPr lang="en-US" altLang="ja-JP" baseline="30000" dirty="0"/>
              <a:t>(*)</a:t>
            </a:r>
          </a:p>
          <a:p>
            <a:pPr marL="914400" lvl="2" indent="0">
              <a:buNone/>
            </a:pPr>
            <a:r>
              <a:rPr lang="ja-JP" altLang="en-US" sz="1800" dirty="0"/>
              <a:t>法人番号</a:t>
            </a:r>
            <a:endParaRPr lang="en-US" altLang="ja-JP" sz="1800" dirty="0"/>
          </a:p>
          <a:p>
            <a:pPr marL="1371600" lvl="3" indent="0">
              <a:buNone/>
            </a:pPr>
            <a:r>
              <a:rPr lang="ja-JP" altLang="en-US" sz="1600" dirty="0"/>
              <a:t>自由に利用可能</a:t>
            </a:r>
            <a:r>
              <a:rPr lang="en-US" altLang="ja-JP" sz="1600" baseline="30000" dirty="0"/>
              <a:t>(*) </a:t>
            </a:r>
            <a:r>
              <a:rPr lang="ja-JP" altLang="en-US" sz="1600" dirty="0"/>
              <a:t>。国税庁の法人番号公表サイト、</a:t>
            </a:r>
            <a:r>
              <a:rPr lang="en-US" altLang="ja-JP" sz="1600" dirty="0" err="1"/>
              <a:t>gBizInfo</a:t>
            </a:r>
            <a:r>
              <a:rPr lang="ja-JP" altLang="en-US" sz="1600" dirty="0"/>
              <a:t>で確認可能</a:t>
            </a:r>
            <a:endParaRPr lang="en-US" altLang="ja-JP" sz="1600" baseline="30000" dirty="0"/>
          </a:p>
          <a:p>
            <a:pPr marL="914400" lvl="2" indent="0">
              <a:buNone/>
            </a:pPr>
            <a:r>
              <a:rPr lang="ja-JP" altLang="en-US" sz="1800" dirty="0"/>
              <a:t>学校コード</a:t>
            </a:r>
            <a:endParaRPr lang="en-US" altLang="ja-JP" sz="1800" dirty="0"/>
          </a:p>
          <a:p>
            <a:pPr marL="1371600" lvl="3" indent="0">
              <a:buNone/>
            </a:pPr>
            <a:r>
              <a:rPr lang="ja-JP" altLang="en-US" sz="1600" dirty="0"/>
              <a:t>学校基本調査などの統計調査のみならず、各種の調査研究等において広く活用されることを想定</a:t>
            </a:r>
            <a:r>
              <a:rPr lang="en-US" altLang="ja-JP" sz="1600" baseline="30000" dirty="0"/>
              <a:t>(*)</a:t>
            </a:r>
            <a:r>
              <a:rPr lang="ja-JP" altLang="en-US" sz="1600" dirty="0"/>
              <a:t>。文部科学省サイトで確認可能</a:t>
            </a:r>
            <a:endParaRPr lang="en-US" altLang="ja-JP" sz="1600" baseline="30000" dirty="0"/>
          </a:p>
          <a:p>
            <a:pPr marL="914400" lvl="2" indent="0">
              <a:buNone/>
            </a:pPr>
            <a:r>
              <a:rPr lang="ja-JP" altLang="en-US" sz="1800" dirty="0"/>
              <a:t>医療機関番号</a:t>
            </a:r>
            <a:endParaRPr lang="en-US" altLang="ja-JP" sz="1800" dirty="0"/>
          </a:p>
          <a:p>
            <a:pPr marL="1371600" lvl="3" indent="0">
              <a:buNone/>
            </a:pPr>
            <a:r>
              <a:rPr lang="ja-JP" altLang="en-US" sz="1600" dirty="0"/>
              <a:t>保険医療機関または保険薬局が診療報酬を請求するときに使用される。地方厚生</a:t>
            </a:r>
            <a:r>
              <a:rPr lang="en-US" altLang="ja-JP" sz="1600" dirty="0"/>
              <a:t>(</a:t>
            </a:r>
            <a:r>
              <a:rPr lang="ja-JP" altLang="en-US" sz="1600" dirty="0"/>
              <a:t>支</a:t>
            </a:r>
            <a:r>
              <a:rPr lang="en-US" altLang="ja-JP" sz="1600" dirty="0"/>
              <a:t>)</a:t>
            </a:r>
            <a:r>
              <a:rPr lang="ja-JP" altLang="en-US" sz="1600" dirty="0"/>
              <a:t>局サイトで確認可能</a:t>
            </a:r>
            <a:r>
              <a:rPr lang="en-US" altLang="ja-JP" sz="1600" dirty="0"/>
              <a:t> </a:t>
            </a:r>
            <a:r>
              <a:rPr lang="en-US" altLang="ja-JP" sz="1600" baseline="30000" dirty="0"/>
              <a:t>(*)</a:t>
            </a:r>
          </a:p>
          <a:p>
            <a:pPr lvl="1">
              <a:buFont typeface="Wingdings" panose="05000000000000000000" pitchFamily="2" charset="2"/>
              <a:buChar char="Ø"/>
            </a:pPr>
            <a:r>
              <a:rPr lang="ja-JP" altLang="en-US" sz="2200" dirty="0"/>
              <a:t>また以下のユニーク</a:t>
            </a:r>
            <a:r>
              <a:rPr lang="en-US" altLang="ja-JP" sz="2200" dirty="0"/>
              <a:t>ID</a:t>
            </a:r>
            <a:r>
              <a:rPr lang="ja-JP" altLang="en-US" sz="2200" dirty="0"/>
              <a:t>が検討、推進されています。</a:t>
            </a:r>
            <a:endParaRPr lang="en-US" altLang="ja-JP" sz="2200" dirty="0"/>
          </a:p>
          <a:p>
            <a:pPr marL="914400" lvl="2" indent="0">
              <a:buNone/>
            </a:pPr>
            <a:r>
              <a:rPr lang="ja-JP" altLang="en-US" sz="1800" dirty="0"/>
              <a:t>不動産</a:t>
            </a:r>
            <a:r>
              <a:rPr lang="en-US" altLang="ja-JP" sz="1800" dirty="0"/>
              <a:t>ID</a:t>
            </a:r>
          </a:p>
          <a:p>
            <a:pPr marL="1371600" lvl="3" indent="0">
              <a:buNone/>
            </a:pPr>
            <a:r>
              <a:rPr lang="ja-JP" altLang="en-US" sz="1600" dirty="0"/>
              <a:t>住居表示の表記ゆれや同一住所上に複数物件が存在する等により、物件情報の照合、データ連携が難しい現状の課題への対応として定義された</a:t>
            </a:r>
            <a:r>
              <a:rPr lang="en-US" altLang="ja-JP" sz="1600" dirty="0"/>
              <a:t>ID(*)</a:t>
            </a:r>
            <a:r>
              <a:rPr lang="ja-JP" altLang="en-US" sz="1600" dirty="0"/>
              <a:t>。</a:t>
            </a:r>
            <a:br>
              <a:rPr lang="en-US" altLang="ja-JP" sz="1600" dirty="0"/>
            </a:br>
            <a:r>
              <a:rPr lang="ja-JP" altLang="en-US" sz="1600" dirty="0"/>
              <a:t>「不動産</a:t>
            </a:r>
            <a:r>
              <a:rPr lang="en-US" altLang="ja-JP" sz="1600" dirty="0"/>
              <a:t>ID</a:t>
            </a:r>
            <a:r>
              <a:rPr lang="ja-JP" altLang="en-US" sz="1600" dirty="0"/>
              <a:t>ルール検討会」にて、</a:t>
            </a:r>
            <a:r>
              <a:rPr lang="en-US" altLang="ja-JP" sz="1600" dirty="0"/>
              <a:t>ID</a:t>
            </a:r>
            <a:r>
              <a:rPr lang="ja-JP" altLang="en-US" sz="1600" dirty="0"/>
              <a:t>体系や活用にかかるルール等が検討されています</a:t>
            </a:r>
            <a:r>
              <a:rPr lang="en-US" altLang="ja-JP" sz="1600" dirty="0"/>
              <a:t>(*)</a:t>
            </a:r>
            <a:r>
              <a:rPr lang="ja-JP" altLang="en-US" sz="1600" dirty="0"/>
              <a:t>。</a:t>
            </a:r>
            <a:endParaRPr lang="en-US" altLang="ja-JP" sz="1600" dirty="0"/>
          </a:p>
          <a:p>
            <a:pPr marL="1371600" lvl="3" indent="0">
              <a:buNone/>
            </a:pPr>
            <a:endParaRPr lang="en-US" altLang="ja-JP" sz="1600" baseline="30000" dirty="0"/>
          </a:p>
        </p:txBody>
      </p:sp>
      <p:grpSp>
        <p:nvGrpSpPr>
          <p:cNvPr id="16" name="グループ化 15">
            <a:extLst>
              <a:ext uri="{FF2B5EF4-FFF2-40B4-BE49-F238E27FC236}">
                <a16:creationId xmlns:a16="http://schemas.microsoft.com/office/drawing/2014/main" id="{4D8CC231-15DF-AA7C-70BB-B17F2255C4C1}"/>
              </a:ext>
            </a:extLst>
          </p:cNvPr>
          <p:cNvGrpSpPr/>
          <p:nvPr/>
        </p:nvGrpSpPr>
        <p:grpSpPr>
          <a:xfrm>
            <a:off x="9750140" y="908720"/>
            <a:ext cx="2156725" cy="2138120"/>
            <a:chOff x="9750140" y="1320376"/>
            <a:chExt cx="2156725" cy="2138120"/>
          </a:xfrm>
        </p:grpSpPr>
        <p:sp>
          <p:nvSpPr>
            <p:cNvPr id="4" name="正方形/長方形 3">
              <a:extLst>
                <a:ext uri="{FF2B5EF4-FFF2-40B4-BE49-F238E27FC236}">
                  <a16:creationId xmlns:a16="http://schemas.microsoft.com/office/drawing/2014/main" id="{81D7357F-19A8-1815-CEC3-B0611A4F52C6}"/>
                </a:ext>
              </a:extLst>
            </p:cNvPr>
            <p:cNvSpPr/>
            <p:nvPr/>
          </p:nvSpPr>
          <p:spPr>
            <a:xfrm>
              <a:off x="9750140" y="1320376"/>
              <a:ext cx="2156725" cy="2138120"/>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游ゴシック"/>
                <a:ea typeface="游ゴシック"/>
              </a:endParaRPr>
            </a:p>
          </p:txBody>
        </p:sp>
        <p:sp>
          <p:nvSpPr>
            <p:cNvPr id="7" name="正方形/長方形 6">
              <a:extLst>
                <a:ext uri="{FF2B5EF4-FFF2-40B4-BE49-F238E27FC236}">
                  <a16:creationId xmlns:a16="http://schemas.microsoft.com/office/drawing/2014/main" id="{C899EA7D-C532-D413-4046-42BD311DD49B}"/>
                </a:ext>
              </a:extLst>
            </p:cNvPr>
            <p:cNvSpPr/>
            <p:nvPr/>
          </p:nvSpPr>
          <p:spPr>
            <a:xfrm>
              <a:off x="9876056" y="226798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ysClr val="windowText" lastClr="000000"/>
                  </a:solidFill>
                </a:rPr>
                <a:t>企業名</a:t>
              </a:r>
              <a:endParaRPr kumimoji="1" lang="en-US" altLang="ja-JP" sz="1200">
                <a:solidFill>
                  <a:sysClr val="windowText" lastClr="000000"/>
                </a:solidFill>
              </a:endParaRPr>
            </a:p>
            <a:p>
              <a:r>
                <a:rPr kumimoji="1" lang="ja-JP" altLang="en-US" sz="1200">
                  <a:solidFill>
                    <a:sysClr val="windowText" lastClr="000000"/>
                  </a:solidFill>
                </a:rPr>
                <a:t>アドレス</a:t>
              </a:r>
              <a:endParaRPr kumimoji="1" lang="en-US" altLang="ja-JP" sz="1200">
                <a:solidFill>
                  <a:sysClr val="windowText" lastClr="000000"/>
                </a:solidFill>
              </a:endParaRPr>
            </a:p>
            <a:p>
              <a:r>
                <a:rPr lang="ja-JP" altLang="en-US" sz="1200">
                  <a:solidFill>
                    <a:sysClr val="windowText" lastClr="000000"/>
                  </a:solidFill>
                </a:rPr>
                <a:t>連絡先</a:t>
              </a:r>
              <a:endParaRPr kumimoji="1" lang="ja-JP" altLang="en-US" sz="1200">
                <a:solidFill>
                  <a:sysClr val="windowText" lastClr="000000"/>
                </a:solidFill>
              </a:endParaRPr>
            </a:p>
          </p:txBody>
        </p:sp>
        <p:sp>
          <p:nvSpPr>
            <p:cNvPr id="8" name="正方形/長方形 7">
              <a:extLst>
                <a:ext uri="{FF2B5EF4-FFF2-40B4-BE49-F238E27FC236}">
                  <a16:creationId xmlns:a16="http://schemas.microsoft.com/office/drawing/2014/main" id="{7959FC9D-A902-828A-64E7-7EDEB914BE1D}"/>
                </a:ext>
              </a:extLst>
            </p:cNvPr>
            <p:cNvSpPr/>
            <p:nvPr/>
          </p:nvSpPr>
          <p:spPr>
            <a:xfrm>
              <a:off x="10932955" y="226798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a:solidFill>
                    <a:sysClr val="windowText" lastClr="000000"/>
                  </a:solidFill>
                </a:rPr>
                <a:t>資格名</a:t>
              </a:r>
              <a:endParaRPr kumimoji="1" lang="en-US" altLang="ja-JP" sz="1200">
                <a:solidFill>
                  <a:sysClr val="windowText" lastClr="000000"/>
                </a:solidFill>
              </a:endParaRPr>
            </a:p>
            <a:p>
              <a:r>
                <a:rPr lang="ja-JP" altLang="en-US" sz="1200">
                  <a:solidFill>
                    <a:sysClr val="windowText" lastClr="000000"/>
                  </a:solidFill>
                </a:rPr>
                <a:t>有効期限</a:t>
              </a:r>
              <a:endParaRPr kumimoji="1" lang="ja-JP" altLang="en-US" sz="1200">
                <a:solidFill>
                  <a:sysClr val="windowText" lastClr="000000"/>
                </a:solidFill>
              </a:endParaRPr>
            </a:p>
          </p:txBody>
        </p:sp>
        <p:sp>
          <p:nvSpPr>
            <p:cNvPr id="9" name="正方形/長方形 8">
              <a:extLst>
                <a:ext uri="{FF2B5EF4-FFF2-40B4-BE49-F238E27FC236}">
                  <a16:creationId xmlns:a16="http://schemas.microsoft.com/office/drawing/2014/main" id="{C076B994-7029-F985-9FFC-EC9E763D2FB1}"/>
                </a:ext>
              </a:extLst>
            </p:cNvPr>
            <p:cNvSpPr/>
            <p:nvPr/>
          </p:nvSpPr>
          <p:spPr>
            <a:xfrm>
              <a:off x="10039201" y="137849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ysClr val="windowText" lastClr="000000"/>
                  </a:solidFill>
                </a:rPr>
                <a:t>ユニーク</a:t>
              </a:r>
              <a:r>
                <a:rPr kumimoji="1" lang="en-US" altLang="ja-JP" sz="1200">
                  <a:solidFill>
                    <a:sysClr val="windowText" lastClr="000000"/>
                  </a:solidFill>
                </a:rPr>
                <a:t>ID</a:t>
              </a:r>
            </a:p>
            <a:p>
              <a:pPr algn="ctr"/>
              <a:r>
                <a:rPr lang="ja-JP" altLang="en-US" sz="1200">
                  <a:solidFill>
                    <a:sysClr val="windowText" lastClr="000000"/>
                  </a:solidFill>
                </a:rPr>
                <a:t>（法人番号）</a:t>
              </a:r>
              <a:endParaRPr kumimoji="1" lang="en-US" altLang="ja-JP" sz="1200">
                <a:solidFill>
                  <a:sysClr val="windowText" lastClr="000000"/>
                </a:solidFill>
              </a:endParaRPr>
            </a:p>
            <a:p>
              <a:pPr algn="ctr"/>
              <a:r>
                <a:rPr lang="en-US" altLang="ja-JP" sz="1200">
                  <a:solidFill>
                    <a:sysClr val="windowText" lastClr="000000"/>
                  </a:solidFill>
                </a:rPr>
                <a:t>2031XXXXXXXXX</a:t>
              </a:r>
              <a:endParaRPr kumimoji="1" lang="ja-JP" altLang="en-US" sz="1200">
                <a:solidFill>
                  <a:sysClr val="windowText" lastClr="000000"/>
                </a:solidFill>
              </a:endParaRPr>
            </a:p>
          </p:txBody>
        </p:sp>
        <p:cxnSp>
          <p:nvCxnSpPr>
            <p:cNvPr id="10" name="直線コネクタ 9">
              <a:extLst>
                <a:ext uri="{FF2B5EF4-FFF2-40B4-BE49-F238E27FC236}">
                  <a16:creationId xmlns:a16="http://schemas.microsoft.com/office/drawing/2014/main" id="{1A9FD444-D64F-0F7F-9767-BA70813FF16C}"/>
                </a:ext>
              </a:extLst>
            </p:cNvPr>
            <p:cNvCxnSpPr>
              <a:cxnSpLocks/>
              <a:stCxn id="9" idx="2"/>
            </p:cNvCxnSpPr>
            <p:nvPr/>
          </p:nvCxnSpPr>
          <p:spPr>
            <a:xfrm flipH="1">
              <a:off x="10296310" y="196974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8DCA831-31E1-EF80-1C89-752401AE53E2}"/>
                </a:ext>
              </a:extLst>
            </p:cNvPr>
            <p:cNvCxnSpPr>
              <a:cxnSpLocks/>
              <a:stCxn id="9" idx="2"/>
              <a:endCxn id="8" idx="0"/>
            </p:cNvCxnSpPr>
            <p:nvPr/>
          </p:nvCxnSpPr>
          <p:spPr>
            <a:xfrm>
              <a:off x="10815867" y="196974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AE61E44-582B-A703-D1D5-9CB7253E2976}"/>
                </a:ext>
              </a:extLst>
            </p:cNvPr>
            <p:cNvSpPr txBox="1"/>
            <p:nvPr/>
          </p:nvSpPr>
          <p:spPr>
            <a:xfrm>
              <a:off x="9919129" y="3133847"/>
              <a:ext cx="840295" cy="307777"/>
            </a:xfrm>
            <a:prstGeom prst="rect">
              <a:avLst/>
            </a:prstGeom>
            <a:noFill/>
          </p:spPr>
          <p:txBody>
            <a:bodyPr wrap="none" rtlCol="0">
              <a:spAutoFit/>
            </a:bodyPr>
            <a:lstStyle/>
            <a:p>
              <a:r>
                <a:rPr kumimoji="1" lang="ja-JP" altLang="en-US" sz="1400"/>
                <a:t>データ</a:t>
              </a:r>
              <a:r>
                <a:rPr kumimoji="1" lang="en-US" altLang="ja-JP" sz="1400"/>
                <a:t>A</a:t>
              </a:r>
              <a:endParaRPr kumimoji="1" lang="ja-JP" altLang="en-US" sz="1400"/>
            </a:p>
          </p:txBody>
        </p:sp>
        <p:sp>
          <p:nvSpPr>
            <p:cNvPr id="13" name="テキスト ボックス 12">
              <a:extLst>
                <a:ext uri="{FF2B5EF4-FFF2-40B4-BE49-F238E27FC236}">
                  <a16:creationId xmlns:a16="http://schemas.microsoft.com/office/drawing/2014/main" id="{7F014F54-1A5F-0BDF-A624-94C8E7D3B64E}"/>
                </a:ext>
              </a:extLst>
            </p:cNvPr>
            <p:cNvSpPr txBox="1"/>
            <p:nvPr/>
          </p:nvSpPr>
          <p:spPr>
            <a:xfrm>
              <a:off x="10945350" y="3133846"/>
              <a:ext cx="845103" cy="307777"/>
            </a:xfrm>
            <a:prstGeom prst="rect">
              <a:avLst/>
            </a:prstGeom>
            <a:noFill/>
          </p:spPr>
          <p:txBody>
            <a:bodyPr wrap="none" rtlCol="0">
              <a:spAutoFit/>
            </a:bodyPr>
            <a:lstStyle/>
            <a:p>
              <a:r>
                <a:rPr kumimoji="1" lang="ja-JP" altLang="en-US" sz="1400"/>
                <a:t>データ</a:t>
              </a:r>
              <a:r>
                <a:rPr kumimoji="1" lang="en-US" altLang="ja-JP" sz="1400"/>
                <a:t>B</a:t>
              </a:r>
              <a:endParaRPr kumimoji="1" lang="ja-JP" altLang="en-US" sz="1400"/>
            </a:p>
          </p:txBody>
        </p:sp>
      </p:grpSp>
      <p:sp>
        <p:nvSpPr>
          <p:cNvPr id="14" name="フッター プレースホルダー 6">
            <a:extLst>
              <a:ext uri="{FF2B5EF4-FFF2-40B4-BE49-F238E27FC236}">
                <a16:creationId xmlns:a16="http://schemas.microsoft.com/office/drawing/2014/main" id="{F1E507EE-4CFD-4B06-49D4-E410EBB0551F}"/>
              </a:ext>
            </a:extLst>
          </p:cNvPr>
          <p:cNvSpPr txBox="1">
            <a:spLocks/>
          </p:cNvSpPr>
          <p:nvPr/>
        </p:nvSpPr>
        <p:spPr bwMode="gray">
          <a:xfrm>
            <a:off x="-1" y="5641226"/>
            <a:ext cx="12124268" cy="1208837"/>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dirty="0"/>
              <a:t>(*)</a:t>
            </a:r>
            <a:r>
              <a:rPr lang="ja-JP" altLang="en-US" sz="1200" dirty="0"/>
              <a:t>デジタル庁「よくある質問：マイナンバー制度について（総論）」　</a:t>
            </a:r>
            <a:r>
              <a:rPr lang="en-US" altLang="ja-JP" sz="1200" dirty="0"/>
              <a:t>(*)</a:t>
            </a:r>
            <a:r>
              <a:rPr lang="ja-JP" altLang="en-US" sz="1200" dirty="0"/>
              <a:t>国税庁「法人番号公表サイト＞法人番号とは」</a:t>
            </a:r>
            <a:endParaRPr lang="en-US" altLang="ja-JP" sz="1200" dirty="0"/>
          </a:p>
          <a:p>
            <a:pPr algn="l"/>
            <a:r>
              <a:rPr lang="en-US" altLang="ja-JP" sz="1200" dirty="0">
                <a:hlinkClick r:id="rId3"/>
              </a:rPr>
              <a:t>https://www.digital.go.jp/policies/mynumber_faq_01</a:t>
            </a:r>
            <a:r>
              <a:rPr lang="ja-JP" altLang="en-US" sz="1200" dirty="0"/>
              <a:t>　　　　　　　　　  </a:t>
            </a:r>
            <a:r>
              <a:rPr lang="en-US" altLang="ja-JP" sz="1200" dirty="0">
                <a:hlinkClick r:id="rId4"/>
              </a:rPr>
              <a:t>https://www.houjin-bangou.nta.go.jp/setsumei/index.html</a:t>
            </a:r>
            <a:endParaRPr lang="en-US" altLang="ja-JP" sz="1200" dirty="0"/>
          </a:p>
          <a:p>
            <a:pPr algn="l"/>
            <a:r>
              <a:rPr lang="en-US" altLang="ja-JP" sz="1200" dirty="0"/>
              <a:t>(*)</a:t>
            </a:r>
            <a:r>
              <a:rPr lang="ja-JP" altLang="en-US" sz="1200" dirty="0"/>
              <a:t>文部科学省「</a:t>
            </a:r>
            <a:r>
              <a:rPr lang="ja-JP" altLang="en-US" sz="1200" b="0" i="0" dirty="0">
                <a:solidFill>
                  <a:srgbClr val="222222"/>
                </a:solidFill>
                <a:effectLst/>
                <a:latin typeface="ＭＳ Ｐゴシック" panose="020B0600070205080204" pitchFamily="50" charset="-128"/>
                <a:ea typeface="ＭＳ Ｐゴシック" panose="020B0600070205080204" pitchFamily="50" charset="-128"/>
              </a:rPr>
              <a:t>文部科学省　学校コード</a:t>
            </a:r>
            <a:r>
              <a:rPr lang="ja-JP" altLang="en-US" sz="1200" dirty="0"/>
              <a:t>」　　　　　　　　           </a:t>
            </a:r>
            <a:r>
              <a:rPr lang="en-US" altLang="ja-JP" sz="1200" dirty="0"/>
              <a:t>(*)</a:t>
            </a:r>
            <a:r>
              <a:rPr lang="ja-JP" altLang="en-US" sz="1200" dirty="0"/>
              <a:t>厚生労働省「新規ユーザ登録申請機能の病院等及び薬局向け</a:t>
            </a:r>
            <a:r>
              <a:rPr lang="en-US" altLang="ja-JP" sz="1200" dirty="0"/>
              <a:t>Q&amp;A </a:t>
            </a:r>
            <a:r>
              <a:rPr lang="ja-JP" altLang="en-US" sz="1200" dirty="0"/>
              <a:t>」</a:t>
            </a:r>
            <a:endParaRPr lang="en-US" altLang="ja-JP" sz="1200" dirty="0"/>
          </a:p>
          <a:p>
            <a:pPr algn="l"/>
            <a:r>
              <a:rPr lang="en-US" altLang="ja-JP" sz="1200" dirty="0">
                <a:hlinkClick r:id="rId5"/>
              </a:rPr>
              <a:t>https://www.mext.go.jp/b_menu/toukei/mext_01087.html</a:t>
            </a:r>
            <a:r>
              <a:rPr lang="ja-JP" altLang="en-US" sz="1200" dirty="0"/>
              <a:t>　　　　   </a:t>
            </a:r>
            <a:r>
              <a:rPr lang="en-US" altLang="ja-JP" sz="1200" dirty="0">
                <a:hlinkClick r:id="rId6"/>
              </a:rPr>
              <a:t>https://www.mhlw.go.jp/content/001166427.pdf</a:t>
            </a:r>
            <a:endParaRPr lang="en-US" altLang="ja-JP" sz="1200" dirty="0"/>
          </a:p>
          <a:p>
            <a:pPr algn="l"/>
            <a:r>
              <a:rPr lang="en-US" altLang="ja-JP" sz="1200" dirty="0"/>
              <a:t>(*)</a:t>
            </a:r>
            <a:r>
              <a:rPr lang="ja-JP" altLang="en-US" sz="1200" dirty="0"/>
              <a:t>国土交通省「「不動産</a:t>
            </a:r>
            <a:r>
              <a:rPr lang="en-US" altLang="ja-JP" sz="1200" dirty="0"/>
              <a:t>ID</a:t>
            </a:r>
            <a:r>
              <a:rPr lang="ja-JP" altLang="en-US" sz="1200" dirty="0"/>
              <a:t>」の活用等の総合的な推進」　　　     </a:t>
            </a:r>
            <a:r>
              <a:rPr lang="en-US" altLang="ja-JP" sz="1200" dirty="0"/>
              <a:t>(*)</a:t>
            </a:r>
            <a:r>
              <a:rPr lang="ja-JP" altLang="en-US" sz="1200" dirty="0"/>
              <a:t>国土交通省「不動産</a:t>
            </a:r>
            <a:r>
              <a:rPr lang="en-US" altLang="ja-JP" sz="1200" dirty="0"/>
              <a:t>ID</a:t>
            </a:r>
            <a:r>
              <a:rPr lang="ja-JP" altLang="en-US" sz="1200" dirty="0"/>
              <a:t>ルール検討会」</a:t>
            </a:r>
          </a:p>
          <a:p>
            <a:pPr algn="l"/>
            <a:r>
              <a:rPr lang="en-US" altLang="ja-JP" sz="1200" dirty="0">
                <a:hlinkClick r:id="rId7"/>
              </a:rPr>
              <a:t>https://www.mlit.go.jp/policy/shingikai/content/001609085.pdf</a:t>
            </a:r>
            <a:r>
              <a:rPr lang="ja-JP" altLang="en-US" sz="1200" dirty="0"/>
              <a:t>　　  </a:t>
            </a:r>
            <a:r>
              <a:rPr lang="en-US" altLang="ja-JP" sz="1200" dirty="0"/>
              <a:t>https://www.mlit.go.jp/tochi_fudousan_kensetsugyo/tochi_fudousan_kensetsugyo_tk5_000001_00006</a:t>
            </a:r>
            <a:r>
              <a:rPr lang="en-US" altLang="ja-JP" sz="1200"/>
              <a:t>.html</a:t>
            </a:r>
            <a:endParaRPr lang="en-US" altLang="ja-JP" sz="1200" dirty="0"/>
          </a:p>
          <a:p>
            <a:pPr algn="l"/>
            <a:r>
              <a:rPr lang="ja-JP" altLang="en-US" sz="1200" dirty="0"/>
              <a:t>　</a:t>
            </a:r>
            <a:endParaRPr lang="en-US" altLang="ja-JP" sz="1200" dirty="0"/>
          </a:p>
          <a:p>
            <a:pPr algn="l"/>
            <a:endParaRPr lang="en-US" altLang="ja-JP" sz="1200" dirty="0"/>
          </a:p>
        </p:txBody>
      </p:sp>
    </p:spTree>
    <p:extLst>
      <p:ext uri="{BB962C8B-B14F-4D97-AF65-F5344CB8AC3E}">
        <p14:creationId xmlns:p14="http://schemas.microsoft.com/office/powerpoint/2010/main" val="124095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47</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コード（分類体系）</a:t>
            </a:r>
            <a:endParaRPr kumimoji="1" lang="en-US" altLang="ja-JP" sz="3200"/>
          </a:p>
        </p:txBody>
      </p:sp>
      <p:sp>
        <p:nvSpPr>
          <p:cNvPr id="4" name="コンテンツ プレースホルダー 1">
            <a:extLst>
              <a:ext uri="{FF2B5EF4-FFF2-40B4-BE49-F238E27FC236}">
                <a16:creationId xmlns:a16="http://schemas.microsoft.com/office/drawing/2014/main" id="{2D173A2E-CF99-94E5-5F9C-8260970F58D2}"/>
              </a:ext>
            </a:extLst>
          </p:cNvPr>
          <p:cNvSpPr txBox="1">
            <a:spLocks/>
          </p:cNvSpPr>
          <p:nvPr/>
        </p:nvSpPr>
        <p:spPr>
          <a:xfrm>
            <a:off x="47328" y="836712"/>
            <a:ext cx="12025336" cy="35448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データはコードで分類したりタグ、キーワードを付けることで検索や処理しやすくなります。</a:t>
            </a:r>
            <a:endParaRPr lang="en-US" altLang="ja-JP" dirty="0"/>
          </a:p>
          <a:p>
            <a:r>
              <a:rPr lang="en-US" altLang="ja-JP" dirty="0"/>
              <a:t>GIF</a:t>
            </a:r>
            <a:r>
              <a:rPr lang="ja-JP" altLang="en-US" dirty="0"/>
              <a:t>は</a:t>
            </a:r>
            <a:r>
              <a:rPr lang="ja-JP" altLang="en-US" dirty="0">
                <a:solidFill>
                  <a:srgbClr val="FF0000"/>
                </a:solidFill>
              </a:rPr>
              <a:t>「コード（分類体系）導入実践ガイドブック」</a:t>
            </a:r>
            <a:r>
              <a:rPr lang="en-US" altLang="ja-JP" baseline="30000" dirty="0">
                <a:solidFill>
                  <a:srgbClr val="FF0000"/>
                </a:solidFill>
              </a:rPr>
              <a:t>(*)</a:t>
            </a:r>
            <a:r>
              <a:rPr lang="ja-JP" altLang="en-US" dirty="0"/>
              <a:t>でコードの設計方法や使用方法を提示しています。</a:t>
            </a:r>
            <a:r>
              <a:rPr lang="ja-JP" altLang="en-US" dirty="0">
                <a:solidFill>
                  <a:srgbClr val="FF0000"/>
                </a:solidFill>
              </a:rPr>
              <a:t>「コード一覧」</a:t>
            </a:r>
            <a:r>
              <a:rPr lang="en-US" altLang="ja-JP" baseline="30000" dirty="0">
                <a:solidFill>
                  <a:srgbClr val="FF0000"/>
                </a:solidFill>
              </a:rPr>
              <a:t> (*)</a:t>
            </a:r>
            <a:r>
              <a:rPr lang="ja-JP" altLang="en-US" dirty="0"/>
              <a:t>も今後更新していく予定です。</a:t>
            </a:r>
            <a:endParaRPr lang="en-US" altLang="ja-JP" dirty="0"/>
          </a:p>
        </p:txBody>
      </p:sp>
      <p:sp>
        <p:nvSpPr>
          <p:cNvPr id="6" name="テキスト ボックス 5">
            <a:extLst>
              <a:ext uri="{FF2B5EF4-FFF2-40B4-BE49-F238E27FC236}">
                <a16:creationId xmlns:a16="http://schemas.microsoft.com/office/drawing/2014/main" id="{33ED12AB-4870-5815-FA3B-3BDBCE357C27}"/>
              </a:ext>
            </a:extLst>
          </p:cNvPr>
          <p:cNvSpPr txBox="1"/>
          <p:nvPr/>
        </p:nvSpPr>
        <p:spPr>
          <a:xfrm>
            <a:off x="5727915" y="3429000"/>
            <a:ext cx="1338828" cy="369332"/>
          </a:xfrm>
          <a:prstGeom prst="rect">
            <a:avLst/>
          </a:prstGeom>
          <a:noFill/>
          <a:ln>
            <a:solidFill>
              <a:schemeClr val="tx1"/>
            </a:solidFill>
          </a:ln>
        </p:spPr>
        <p:txBody>
          <a:bodyPr wrap="none" rtlCol="0">
            <a:spAutoFit/>
          </a:bodyPr>
          <a:lstStyle/>
          <a:p>
            <a:r>
              <a:rPr kumimoji="1" lang="ja-JP" altLang="en-US"/>
              <a:t>子育て情報</a:t>
            </a:r>
          </a:p>
        </p:txBody>
      </p:sp>
      <p:sp>
        <p:nvSpPr>
          <p:cNvPr id="7" name="テキスト ボックス 6">
            <a:extLst>
              <a:ext uri="{FF2B5EF4-FFF2-40B4-BE49-F238E27FC236}">
                <a16:creationId xmlns:a16="http://schemas.microsoft.com/office/drawing/2014/main" id="{CCCBE81F-E16F-409A-138E-A1E1E1050E5B}"/>
              </a:ext>
            </a:extLst>
          </p:cNvPr>
          <p:cNvSpPr txBox="1"/>
          <p:nvPr/>
        </p:nvSpPr>
        <p:spPr>
          <a:xfrm>
            <a:off x="7496678" y="3429000"/>
            <a:ext cx="1800493" cy="369332"/>
          </a:xfrm>
          <a:prstGeom prst="rect">
            <a:avLst/>
          </a:prstGeom>
          <a:noFill/>
          <a:ln>
            <a:solidFill>
              <a:schemeClr val="tx1"/>
            </a:solidFill>
          </a:ln>
        </p:spPr>
        <p:txBody>
          <a:bodyPr wrap="none" rtlCol="0">
            <a:spAutoFit/>
          </a:bodyPr>
          <a:lstStyle/>
          <a:p>
            <a:r>
              <a:rPr kumimoji="1" lang="ja-JP" altLang="en-US"/>
              <a:t>子育て支援情報</a:t>
            </a:r>
          </a:p>
        </p:txBody>
      </p:sp>
      <p:sp>
        <p:nvSpPr>
          <p:cNvPr id="8" name="テキスト ボックス 7">
            <a:extLst>
              <a:ext uri="{FF2B5EF4-FFF2-40B4-BE49-F238E27FC236}">
                <a16:creationId xmlns:a16="http://schemas.microsoft.com/office/drawing/2014/main" id="{AC702BB5-648B-F1E9-FE52-BD3EE0E7593F}"/>
              </a:ext>
            </a:extLst>
          </p:cNvPr>
          <p:cNvSpPr txBox="1"/>
          <p:nvPr/>
        </p:nvSpPr>
        <p:spPr>
          <a:xfrm>
            <a:off x="9671840" y="3429000"/>
            <a:ext cx="1800493" cy="369332"/>
          </a:xfrm>
          <a:prstGeom prst="rect">
            <a:avLst/>
          </a:prstGeom>
          <a:noFill/>
          <a:ln>
            <a:solidFill>
              <a:schemeClr val="tx1"/>
            </a:solidFill>
          </a:ln>
        </p:spPr>
        <p:txBody>
          <a:bodyPr wrap="none" rtlCol="0">
            <a:spAutoFit/>
          </a:bodyPr>
          <a:lstStyle/>
          <a:p>
            <a:r>
              <a:rPr lang="ja-JP" altLang="en-US"/>
              <a:t>こども</a:t>
            </a:r>
            <a:r>
              <a:rPr kumimoji="1" lang="ja-JP" altLang="en-US"/>
              <a:t>関連情報</a:t>
            </a:r>
          </a:p>
        </p:txBody>
      </p:sp>
      <p:pic>
        <p:nvPicPr>
          <p:cNvPr id="9" name="グラフィックス 8" descr="ユーザー 単色塗りつぶし">
            <a:extLst>
              <a:ext uri="{FF2B5EF4-FFF2-40B4-BE49-F238E27FC236}">
                <a16:creationId xmlns:a16="http://schemas.microsoft.com/office/drawing/2014/main" id="{C7CF25C9-63FE-1D6B-B9D7-CF99EFD633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8003" y="4392815"/>
            <a:ext cx="914400" cy="914400"/>
          </a:xfrm>
          <a:prstGeom prst="rect">
            <a:avLst/>
          </a:prstGeom>
        </p:spPr>
      </p:pic>
      <p:sp>
        <p:nvSpPr>
          <p:cNvPr id="10" name="思考の吹き出し: 雲形 9">
            <a:extLst>
              <a:ext uri="{FF2B5EF4-FFF2-40B4-BE49-F238E27FC236}">
                <a16:creationId xmlns:a16="http://schemas.microsoft.com/office/drawing/2014/main" id="{08C8DBE8-2236-8878-10B9-667D344A6266}"/>
              </a:ext>
            </a:extLst>
          </p:cNvPr>
          <p:cNvSpPr/>
          <p:nvPr/>
        </p:nvSpPr>
        <p:spPr>
          <a:xfrm>
            <a:off x="8680701" y="4339288"/>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a:solidFill>
                  <a:schemeClr val="tx1"/>
                </a:solidFill>
              </a:rPr>
              <a:t>同じ情報かな？</a:t>
            </a:r>
          </a:p>
        </p:txBody>
      </p:sp>
      <p:cxnSp>
        <p:nvCxnSpPr>
          <p:cNvPr id="11" name="直線矢印コネクタ 10">
            <a:extLst>
              <a:ext uri="{FF2B5EF4-FFF2-40B4-BE49-F238E27FC236}">
                <a16:creationId xmlns:a16="http://schemas.microsoft.com/office/drawing/2014/main" id="{5968D022-FC85-8BA0-FDB3-41C5C8F5C406}"/>
              </a:ext>
            </a:extLst>
          </p:cNvPr>
          <p:cNvCxnSpPr>
            <a:cxnSpLocks/>
            <a:endCxn id="6" idx="2"/>
          </p:cNvCxnSpPr>
          <p:nvPr/>
        </p:nvCxnSpPr>
        <p:spPr>
          <a:xfrm flipH="1" flipV="1">
            <a:off x="6397329" y="3798332"/>
            <a:ext cx="1999595"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0686A3C2-5D0A-781B-30BA-CDF18FB236B3}"/>
              </a:ext>
            </a:extLst>
          </p:cNvPr>
          <p:cNvCxnSpPr>
            <a:cxnSpLocks/>
            <a:endCxn id="7" idx="2"/>
          </p:cNvCxnSpPr>
          <p:nvPr/>
        </p:nvCxnSpPr>
        <p:spPr>
          <a:xfrm flipV="1">
            <a:off x="8396924" y="3798332"/>
            <a:ext cx="1"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B9E39AE4-8BCB-E494-5BAE-B085FAC102CC}"/>
              </a:ext>
            </a:extLst>
          </p:cNvPr>
          <p:cNvCxnSpPr>
            <a:cxnSpLocks/>
            <a:endCxn id="8" idx="2"/>
          </p:cNvCxnSpPr>
          <p:nvPr/>
        </p:nvCxnSpPr>
        <p:spPr>
          <a:xfrm flipV="1">
            <a:off x="8396924" y="3798332"/>
            <a:ext cx="2175163" cy="698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ッター プレースホルダー 6">
            <a:extLst>
              <a:ext uri="{FF2B5EF4-FFF2-40B4-BE49-F238E27FC236}">
                <a16:creationId xmlns:a16="http://schemas.microsoft.com/office/drawing/2014/main" id="{BE7F60A5-4A93-2EA7-0498-82F840253986}"/>
              </a:ext>
            </a:extLst>
          </p:cNvPr>
          <p:cNvSpPr txBox="1">
            <a:spLocks/>
          </p:cNvSpPr>
          <p:nvPr/>
        </p:nvSpPr>
        <p:spPr bwMode="gray">
          <a:xfrm>
            <a:off x="142558" y="5787161"/>
            <a:ext cx="11210026" cy="972791"/>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 </a:t>
            </a:r>
            <a:r>
              <a:rPr lang="en-US" altLang="ja-JP"/>
              <a:t>JDA-DM/GIF </a:t>
            </a:r>
            <a:r>
              <a:rPr lang="ja-JP" altLang="en-US"/>
              <a:t>「コード（分類体系）導入実践ガイドブック」</a:t>
            </a:r>
            <a:endParaRPr lang="en-US" altLang="ja-JP"/>
          </a:p>
          <a:p>
            <a:pPr algn="l"/>
            <a:r>
              <a:rPr lang="en-US" altLang="ja-JP">
                <a:hlinkClick r:id="rId4"/>
              </a:rPr>
              <a:t>https://github.com/JDA-DM/GIF/blob/main/460_</a:t>
            </a:r>
            <a:r>
              <a:rPr lang="ja-JP" altLang="en-US">
                <a:hlinkClick r:id="rId4"/>
              </a:rPr>
              <a:t>実践ガイドブック</a:t>
            </a:r>
            <a:r>
              <a:rPr lang="en-US" altLang="ja-JP">
                <a:hlinkClick r:id="rId4"/>
              </a:rPr>
              <a:t>/docx/463-1_</a:t>
            </a:r>
            <a:r>
              <a:rPr lang="ja-JP" altLang="en-US">
                <a:hlinkClick r:id="rId4"/>
              </a:rPr>
              <a:t>コード（分類体系）導入実践ガイドブック</a:t>
            </a:r>
            <a:r>
              <a:rPr lang="en-US" altLang="ja-JP">
                <a:hlinkClick r:id="rId4"/>
              </a:rPr>
              <a:t>.docx</a:t>
            </a:r>
            <a:endParaRPr lang="en-US" altLang="ja-JP"/>
          </a:p>
          <a:p>
            <a:pPr algn="l"/>
            <a:r>
              <a:rPr lang="en-US" altLang="ja-JP"/>
              <a:t>(*)</a:t>
            </a:r>
            <a:r>
              <a:rPr lang="ja-JP" altLang="en-US"/>
              <a:t>デジタル庁 </a:t>
            </a:r>
            <a:r>
              <a:rPr lang="en-US" altLang="ja-JP"/>
              <a:t>JDA-DM/GIF</a:t>
            </a:r>
            <a:r>
              <a:rPr lang="ja-JP" altLang="en-US"/>
              <a:t>「コード一覧」</a:t>
            </a:r>
            <a:br>
              <a:rPr lang="en-US" altLang="ja-JP"/>
            </a:br>
            <a:r>
              <a:rPr lang="en-US" altLang="ja-JP">
                <a:hlinkClick r:id="rId5"/>
              </a:rPr>
              <a:t>https://github.com/JDA-DM/GIF/tree/main/490_</a:t>
            </a:r>
            <a:r>
              <a:rPr lang="ja-JP" altLang="en-US">
                <a:hlinkClick r:id="rId5"/>
              </a:rPr>
              <a:t>その他</a:t>
            </a:r>
            <a:endParaRPr lang="en-US" altLang="ja-JP"/>
          </a:p>
        </p:txBody>
      </p:sp>
    </p:spTree>
    <p:extLst>
      <p:ext uri="{BB962C8B-B14F-4D97-AF65-F5344CB8AC3E}">
        <p14:creationId xmlns:p14="http://schemas.microsoft.com/office/powerpoint/2010/main" val="99159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48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コントロールド・ボキャブラリ（統制語彙）</a:t>
            </a:r>
            <a:endParaRPr kumimoji="1" lang="en-US" altLang="ja-JP" sz="3200"/>
          </a:p>
        </p:txBody>
      </p:sp>
      <p:sp>
        <p:nvSpPr>
          <p:cNvPr id="2" name="コンテンツ プレースホルダー 1">
            <a:extLst>
              <a:ext uri="{FF2B5EF4-FFF2-40B4-BE49-F238E27FC236}">
                <a16:creationId xmlns:a16="http://schemas.microsoft.com/office/drawing/2014/main" id="{163A051E-976C-A7EB-A8D7-4F171D12BDE0}"/>
              </a:ext>
            </a:extLst>
          </p:cNvPr>
          <p:cNvSpPr txBox="1">
            <a:spLocks/>
          </p:cNvSpPr>
          <p:nvPr/>
        </p:nvSpPr>
        <p:spPr>
          <a:xfrm>
            <a:off x="21570" y="836712"/>
            <a:ext cx="12051094" cy="50877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a:t>コードのように各項目に番号が振られているもの以外に、データの選択肢が用意されている場合があります。これをコントロールド・ボキャブラリ（統制語彙）と呼びます。</a:t>
            </a:r>
            <a:endParaRPr kumimoji="1" lang="en-US" altLang="ja-JP"/>
          </a:p>
          <a:p>
            <a:pPr lvl="1">
              <a:buFont typeface="Wingdings" panose="05000000000000000000" pitchFamily="2" charset="2"/>
              <a:buChar char="Ø"/>
            </a:pPr>
            <a:r>
              <a:rPr lang="ja-JP" altLang="en-US"/>
              <a:t>「準備中」「開店中」「閉店」「休業」「廃業」のような選択肢です。</a:t>
            </a:r>
            <a:endParaRPr lang="en-US" altLang="ja-JP"/>
          </a:p>
          <a:p>
            <a:r>
              <a:rPr kumimoji="1" lang="en-US" altLang="ja-JP"/>
              <a:t>GIF</a:t>
            </a:r>
            <a:r>
              <a:rPr kumimoji="1" lang="ja-JP" altLang="en-US"/>
              <a:t>は、</a:t>
            </a:r>
            <a:r>
              <a:rPr kumimoji="1" lang="ja-JP" altLang="en-US">
                <a:solidFill>
                  <a:srgbClr val="FF0000"/>
                </a:solidFill>
              </a:rPr>
              <a:t>各データモデルやガイドブックで汎用的なコントロールドボキャブラリを提示</a:t>
            </a:r>
            <a:r>
              <a:rPr kumimoji="1" lang="ja-JP" altLang="en-US"/>
              <a:t>しています。</a:t>
            </a:r>
            <a:endParaRPr kumimoji="1" lang="en-US" altLang="ja-JP"/>
          </a:p>
          <a:p>
            <a:r>
              <a:rPr kumimoji="1" lang="ja-JP" altLang="en-US"/>
              <a:t>今後、コード一覧、データディクショナリとともに一覧の整備を検討していきます。</a:t>
            </a:r>
          </a:p>
          <a:p>
            <a:pPr marL="0" indent="0">
              <a:buNone/>
            </a:pPr>
            <a:endParaRPr lang="ja-JP" altLang="en-US" sz="2600"/>
          </a:p>
        </p:txBody>
      </p:sp>
    </p:spTree>
    <p:extLst>
      <p:ext uri="{BB962C8B-B14F-4D97-AF65-F5344CB8AC3E}">
        <p14:creationId xmlns:p14="http://schemas.microsoft.com/office/powerpoint/2010/main" val="22514409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49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データ辞書　</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latin typeface="+mn-ea"/>
              </a:rPr>
              <a:t>作成者が異なるデータは、</a:t>
            </a:r>
            <a:r>
              <a:rPr lang="ja-JP" altLang="en-US" sz="2400">
                <a:solidFill>
                  <a:srgbClr val="FF0000"/>
                </a:solidFill>
                <a:latin typeface="+mn-ea"/>
              </a:rPr>
              <a:t>同一の意味（概念）を持つ情報</a:t>
            </a:r>
            <a:r>
              <a:rPr lang="ja-JP" altLang="en-US" sz="2400">
                <a:latin typeface="+mn-ea"/>
              </a:rPr>
              <a:t>であっても、個々のデータの中で用いられる用語や項目名として</a:t>
            </a:r>
            <a:r>
              <a:rPr lang="ja-JP" altLang="en-US" sz="2400">
                <a:solidFill>
                  <a:srgbClr val="FF0000"/>
                </a:solidFill>
                <a:latin typeface="+mn-ea"/>
              </a:rPr>
              <a:t>違う言葉（ラベル）が割り当てられている</a:t>
            </a:r>
            <a:r>
              <a:rPr lang="ja-JP" altLang="en-US" sz="2400">
                <a:latin typeface="+mn-ea"/>
              </a:rPr>
              <a:t>ことがあります。この不整合の存在は、データ連携、データを活用した分析、</a:t>
            </a:r>
            <a:r>
              <a:rPr lang="en-US" altLang="ja-JP" sz="2400">
                <a:latin typeface="+mn-ea"/>
              </a:rPr>
              <a:t>AI</a:t>
            </a:r>
            <a:r>
              <a:rPr lang="ja-JP" altLang="en-US" sz="2400">
                <a:latin typeface="+mn-ea"/>
              </a:rPr>
              <a:t>利活用などに対して問題を抱えます。</a:t>
            </a:r>
            <a:endParaRPr lang="en-US" altLang="ja-JP" sz="2400">
              <a:latin typeface="+mn-ea"/>
            </a:endParaRPr>
          </a:p>
          <a:p>
            <a:pPr marL="342900" indent="-342900">
              <a:buFont typeface="Arial" panose="020B0604020202020204" pitchFamily="34" charset="0"/>
              <a:buChar char="•"/>
            </a:pPr>
            <a:r>
              <a:rPr kumimoji="1" lang="ja-JP" altLang="en-US" sz="2400">
                <a:latin typeface="+mn-ea"/>
              </a:rPr>
              <a:t>この不整合の解決には、</a:t>
            </a:r>
            <a:r>
              <a:rPr lang="ja-JP" altLang="en-US" sz="2400">
                <a:latin typeface="+mn-ea"/>
              </a:rPr>
              <a:t>もともとの</a:t>
            </a:r>
            <a:r>
              <a:rPr lang="ja-JP" altLang="en-US" sz="2400">
                <a:solidFill>
                  <a:srgbClr val="FF0000"/>
                </a:solidFill>
                <a:latin typeface="+mn-ea"/>
              </a:rPr>
              <a:t>データがもつ意味を判別するための仕組み</a:t>
            </a:r>
            <a:r>
              <a:rPr lang="ja-JP" altLang="en-US" sz="2400">
                <a:latin typeface="+mn-ea"/>
              </a:rPr>
              <a:t>が必要であり、その仕組みの一つが</a:t>
            </a:r>
            <a:r>
              <a:rPr lang="ja-JP" altLang="en-US" sz="2400" b="1">
                <a:solidFill>
                  <a:srgbClr val="FF0000"/>
                </a:solidFill>
                <a:latin typeface="+mn-ea"/>
              </a:rPr>
              <a:t>データ辞書</a:t>
            </a:r>
            <a:r>
              <a:rPr lang="en-US" altLang="ja-JP" sz="2400" b="1" baseline="30000">
                <a:solidFill>
                  <a:srgbClr val="FF0000"/>
                </a:solidFill>
                <a:latin typeface="+mn-ea"/>
              </a:rPr>
              <a:t>(*)</a:t>
            </a:r>
            <a:r>
              <a:rPr lang="ja-JP" altLang="en-US" sz="2400">
                <a:latin typeface="+mn-ea"/>
              </a:rPr>
              <a:t>です。</a:t>
            </a:r>
            <a:endParaRPr lang="en-US" altLang="ja-JP" sz="2400">
              <a:latin typeface="+mn-ea"/>
            </a:endParaRPr>
          </a:p>
        </p:txBody>
      </p:sp>
      <p:sp>
        <p:nvSpPr>
          <p:cNvPr id="2" name="正方形/長方形 1">
            <a:extLst>
              <a:ext uri="{FF2B5EF4-FFF2-40B4-BE49-F238E27FC236}">
                <a16:creationId xmlns:a16="http://schemas.microsoft.com/office/drawing/2014/main" id="{5D851CFA-3CA8-94DA-602B-3FC374B861AD}"/>
              </a:ext>
            </a:extLst>
          </p:cNvPr>
          <p:cNvSpPr/>
          <p:nvPr/>
        </p:nvSpPr>
        <p:spPr>
          <a:xfrm>
            <a:off x="5707444" y="3699380"/>
            <a:ext cx="5564023" cy="2246211"/>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500">
                <a:solidFill>
                  <a:schemeClr val="tx1"/>
                </a:solidFill>
                <a:latin typeface="+mn-ea"/>
              </a:rPr>
              <a:t>■不整合の例２　「世帯数」のカウント基準の揺れ</a:t>
            </a:r>
          </a:p>
        </p:txBody>
      </p:sp>
      <p:sp>
        <p:nvSpPr>
          <p:cNvPr id="4" name="正方形/長方形 3">
            <a:extLst>
              <a:ext uri="{FF2B5EF4-FFF2-40B4-BE49-F238E27FC236}">
                <a16:creationId xmlns:a16="http://schemas.microsoft.com/office/drawing/2014/main" id="{87AB7E71-476A-B7C6-F583-A07CE100F97F}"/>
              </a:ext>
            </a:extLst>
          </p:cNvPr>
          <p:cNvSpPr/>
          <p:nvPr/>
        </p:nvSpPr>
        <p:spPr>
          <a:xfrm>
            <a:off x="507365" y="3699379"/>
            <a:ext cx="4868128" cy="2615073"/>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500">
                <a:solidFill>
                  <a:schemeClr val="tx1"/>
                </a:solidFill>
                <a:latin typeface="+mn-ea"/>
              </a:rPr>
              <a:t>■不整合の例１　「電力」に関連する様々な言葉　</a:t>
            </a:r>
          </a:p>
        </p:txBody>
      </p:sp>
      <p:pic>
        <p:nvPicPr>
          <p:cNvPr id="6" name="図 5">
            <a:extLst>
              <a:ext uri="{FF2B5EF4-FFF2-40B4-BE49-F238E27FC236}">
                <a16:creationId xmlns:a16="http://schemas.microsoft.com/office/drawing/2014/main" id="{5EE8E83F-4BB2-1224-89F2-F29EA8897F54}"/>
              </a:ext>
            </a:extLst>
          </p:cNvPr>
          <p:cNvPicPr>
            <a:picLocks noChangeAspect="1"/>
          </p:cNvPicPr>
          <p:nvPr/>
        </p:nvPicPr>
        <p:blipFill>
          <a:blip r:embed="rId2"/>
          <a:stretch>
            <a:fillRect/>
          </a:stretch>
        </p:blipFill>
        <p:spPr>
          <a:xfrm>
            <a:off x="773647" y="4017212"/>
            <a:ext cx="4096348" cy="2208751"/>
          </a:xfrm>
          <a:prstGeom prst="rect">
            <a:avLst/>
          </a:prstGeom>
        </p:spPr>
      </p:pic>
      <p:pic>
        <p:nvPicPr>
          <p:cNvPr id="7" name="図 6">
            <a:extLst>
              <a:ext uri="{FF2B5EF4-FFF2-40B4-BE49-F238E27FC236}">
                <a16:creationId xmlns:a16="http://schemas.microsoft.com/office/drawing/2014/main" id="{F1CC3BCA-9BFB-C76F-9CDC-2DFDA118AC8C}"/>
              </a:ext>
            </a:extLst>
          </p:cNvPr>
          <p:cNvPicPr>
            <a:picLocks noChangeAspect="1"/>
          </p:cNvPicPr>
          <p:nvPr/>
        </p:nvPicPr>
        <p:blipFill>
          <a:blip r:embed="rId3"/>
          <a:stretch>
            <a:fillRect/>
          </a:stretch>
        </p:blipFill>
        <p:spPr>
          <a:xfrm>
            <a:off x="5925377" y="4017212"/>
            <a:ext cx="4536379" cy="1849564"/>
          </a:xfrm>
          <a:prstGeom prst="rect">
            <a:avLst/>
          </a:prstGeom>
        </p:spPr>
      </p:pic>
      <p:sp>
        <p:nvSpPr>
          <p:cNvPr id="8" name="フッター プレースホルダー 6">
            <a:extLst>
              <a:ext uri="{FF2B5EF4-FFF2-40B4-BE49-F238E27FC236}">
                <a16:creationId xmlns:a16="http://schemas.microsoft.com/office/drawing/2014/main" id="{8BAA6CE9-7486-2C3D-07B4-59C5AC8ED095}"/>
              </a:ext>
            </a:extLst>
          </p:cNvPr>
          <p:cNvSpPr txBox="1">
            <a:spLocks/>
          </p:cNvSpPr>
          <p:nvPr/>
        </p:nvSpPr>
        <p:spPr bwMode="gray">
          <a:xfrm>
            <a:off x="5897639" y="5945591"/>
            <a:ext cx="5391517" cy="680177"/>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(*)IPA</a:t>
            </a:r>
            <a:r>
              <a:rPr lang="ja-JP" altLang="en-US">
                <a:latin typeface="+mn-ea"/>
              </a:rPr>
              <a:t>「データ辞書がなぜ必要か」</a:t>
            </a:r>
            <a:endParaRPr lang="en-US" altLang="ja-JP">
              <a:latin typeface="+mn-ea"/>
            </a:endParaRPr>
          </a:p>
          <a:p>
            <a:pPr algn="l"/>
            <a:r>
              <a:rPr lang="en-US" altLang="ja-JP">
                <a:latin typeface="+mn-ea"/>
              </a:rPr>
              <a:t>https://www.ipa.go.jp/digital/data/nq6ept000000kbna-att/the-necessity-of-data-dictionary.pdf</a:t>
            </a:r>
          </a:p>
        </p:txBody>
      </p:sp>
    </p:spTree>
    <p:extLst>
      <p:ext uri="{BB962C8B-B14F-4D97-AF65-F5344CB8AC3E}">
        <p14:creationId xmlns:p14="http://schemas.microsoft.com/office/powerpoint/2010/main" val="318570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１．はじめに</a:t>
            </a:r>
            <a:endParaRPr lang="en-US" sz="6000">
              <a:latin typeface="+mj-ea"/>
            </a:endParaRPr>
          </a:p>
        </p:txBody>
      </p:sp>
      <p:sp>
        <p:nvSpPr>
          <p:cNvPr id="6" name="スライド番号プレースホルダー 2">
            <a:extLst>
              <a:ext uri="{FF2B5EF4-FFF2-40B4-BE49-F238E27FC236}">
                <a16:creationId xmlns:a16="http://schemas.microsoft.com/office/drawing/2014/main" id="{17FAFEC7-800B-33CE-DAED-CAAD80584F0B}"/>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a:t>
            </a:fld>
            <a:endParaRPr lang="en-US" altLang="ja-JP" sz="1400"/>
          </a:p>
        </p:txBody>
      </p:sp>
    </p:spTree>
    <p:extLst>
      <p:ext uri="{BB962C8B-B14F-4D97-AF65-F5344CB8AC3E}">
        <p14:creationId xmlns:p14="http://schemas.microsoft.com/office/powerpoint/2010/main" val="207391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６</a:t>
            </a:r>
            <a:r>
              <a:rPr lang="en-US" altLang="ja-JP" sz="6000">
                <a:latin typeface="+mj-ea"/>
              </a:rPr>
              <a:t>. GIF</a:t>
            </a:r>
            <a:r>
              <a:rPr lang="ja-JP" altLang="en-US" sz="6000">
                <a:latin typeface="+mj-ea"/>
              </a:rPr>
              <a:t>導入への留意点</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50</a:t>
            </a:fld>
            <a:endParaRPr lang="en-US" altLang="ja-JP" sz="1400"/>
          </a:p>
        </p:txBody>
      </p:sp>
    </p:spTree>
    <p:extLst>
      <p:ext uri="{BB962C8B-B14F-4D97-AF65-F5344CB8AC3E}">
        <p14:creationId xmlns:p14="http://schemas.microsoft.com/office/powerpoint/2010/main" val="2971803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6.1 GIF</a:t>
            </a:r>
            <a:r>
              <a:rPr lang="ja-JP" altLang="en-US" sz="3200"/>
              <a:t>導入への留意点（</a:t>
            </a:r>
            <a:r>
              <a:rPr lang="en-US" altLang="ja-JP" sz="3200"/>
              <a:t>1/2</a:t>
            </a:r>
            <a:r>
              <a:rPr lang="ja-JP" altLang="en-US" sz="32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526297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a:latin typeface="+mn-ea"/>
              </a:rPr>
              <a:t>既存システムの改修コストや過去データの移行を考慮した上で検討を進める必要があります。必ず、すぐに対応しなければいけないわけではありません。</a:t>
            </a:r>
            <a:endParaRPr kumimoji="1" lang="en-US" altLang="ja-JP" sz="2800">
              <a:latin typeface="+mn-ea"/>
            </a:endParaRPr>
          </a:p>
          <a:p>
            <a:pPr marL="800100" lvl="1" indent="-342900">
              <a:buFont typeface="Wingdings" panose="05000000000000000000" pitchFamily="2" charset="2"/>
              <a:buChar char="Ø"/>
            </a:pPr>
            <a:r>
              <a:rPr kumimoji="1" lang="ja-JP" altLang="en-US" sz="2800">
                <a:latin typeface="+mn-ea"/>
              </a:rPr>
              <a:t>データ移行が難しい例</a:t>
            </a:r>
            <a:endParaRPr kumimoji="1" lang="en-US" altLang="ja-JP" sz="2800">
              <a:latin typeface="+mn-ea"/>
            </a:endParaRPr>
          </a:p>
          <a:p>
            <a:pPr marL="1257300" lvl="2" indent="-342900">
              <a:buFont typeface="Wingdings" panose="05000000000000000000" pitchFamily="2" charset="2"/>
              <a:buChar char="ü"/>
            </a:pPr>
            <a:r>
              <a:rPr kumimoji="1" lang="ja-JP" altLang="en-US" sz="2800">
                <a:latin typeface="+mn-ea"/>
              </a:rPr>
              <a:t>既存システムのデータ構造の抜本的な改修が困難な場合</a:t>
            </a:r>
            <a:endParaRPr kumimoji="1" lang="en-US" altLang="ja-JP" sz="2800">
              <a:latin typeface="+mn-ea"/>
            </a:endParaRPr>
          </a:p>
          <a:p>
            <a:pPr marL="1257300" lvl="2" indent="-342900">
              <a:buFont typeface="Wingdings" panose="05000000000000000000" pitchFamily="2" charset="2"/>
              <a:buChar char="ü"/>
            </a:pPr>
            <a:r>
              <a:rPr kumimoji="1" lang="ja-JP" altLang="en-US" sz="2800">
                <a:latin typeface="+mn-ea"/>
              </a:rPr>
              <a:t>既存のデータ標準があり、各組織が導入しているデータを一斉移行することが難しい場合</a:t>
            </a:r>
            <a:endParaRPr kumimoji="1" lang="en-US" altLang="ja-JP" sz="2800">
              <a:latin typeface="+mn-ea"/>
            </a:endParaRPr>
          </a:p>
          <a:p>
            <a:pPr marL="800100" lvl="1" indent="-342900">
              <a:buFont typeface="Wingdings" panose="05000000000000000000" pitchFamily="2" charset="2"/>
              <a:buChar char="Ø"/>
            </a:pPr>
            <a:endParaRPr lang="en-US" altLang="ja-JP" sz="2800">
              <a:latin typeface="+mn-ea"/>
            </a:endParaRPr>
          </a:p>
          <a:p>
            <a:pPr marL="800100" lvl="1" indent="-342900">
              <a:buFont typeface="Wingdings" panose="05000000000000000000" pitchFamily="2" charset="2"/>
              <a:buChar char="Ø"/>
            </a:pPr>
            <a:endParaRPr kumimoji="1" lang="en-US" altLang="ja-JP" sz="2800">
              <a:latin typeface="+mn-ea"/>
            </a:endParaRPr>
          </a:p>
          <a:p>
            <a:pPr marL="800100" lvl="1" indent="-342900">
              <a:buFont typeface="Wingdings" panose="05000000000000000000" pitchFamily="2" charset="2"/>
              <a:buChar char="Ø"/>
            </a:pPr>
            <a:endParaRPr lang="en-US" altLang="ja-JP" sz="2800">
              <a:latin typeface="+mn-ea"/>
            </a:endParaRPr>
          </a:p>
          <a:p>
            <a:pPr marL="800100" lvl="1" indent="-342900">
              <a:buFont typeface="Wingdings" panose="05000000000000000000" pitchFamily="2" charset="2"/>
              <a:buChar char="Ø"/>
            </a:pPr>
            <a:r>
              <a:rPr kumimoji="1" lang="ja-JP" altLang="en-US" sz="2800">
                <a:latin typeface="+mn-ea"/>
              </a:rPr>
              <a:t>中長期には、大規模改修時に検討したり、新旧データの二重保有期間を持って移行する等の検討をする必要があります。</a:t>
            </a:r>
            <a:endParaRPr kumimoji="1" lang="en-US" altLang="ja-JP" sz="2800">
              <a:latin typeface="+mn-ea"/>
            </a:endParaRPr>
          </a:p>
        </p:txBody>
      </p:sp>
      <p:sp>
        <p:nvSpPr>
          <p:cNvPr id="4" name="正方形/長方形 3">
            <a:extLst>
              <a:ext uri="{FF2B5EF4-FFF2-40B4-BE49-F238E27FC236}">
                <a16:creationId xmlns:a16="http://schemas.microsoft.com/office/drawing/2014/main" id="{43A36D96-583C-05F4-96A8-9C20D13AD2B9}"/>
              </a:ext>
            </a:extLst>
          </p:cNvPr>
          <p:cNvSpPr/>
          <p:nvPr/>
        </p:nvSpPr>
        <p:spPr>
          <a:xfrm>
            <a:off x="2989332" y="4186927"/>
            <a:ext cx="2278966" cy="610225"/>
          </a:xfrm>
          <a:custGeom>
            <a:avLst/>
            <a:gdLst>
              <a:gd name="connsiteX0" fmla="*/ 0 w 2278966"/>
              <a:gd name="connsiteY0" fmla="*/ 0 h 610225"/>
              <a:gd name="connsiteX1" fmla="*/ 569742 w 2278966"/>
              <a:gd name="connsiteY1" fmla="*/ 0 h 610225"/>
              <a:gd name="connsiteX2" fmla="*/ 1162273 w 2278966"/>
              <a:gd name="connsiteY2" fmla="*/ 0 h 610225"/>
              <a:gd name="connsiteX3" fmla="*/ 1663645 w 2278966"/>
              <a:gd name="connsiteY3" fmla="*/ 0 h 610225"/>
              <a:gd name="connsiteX4" fmla="*/ 2278966 w 2278966"/>
              <a:gd name="connsiteY4" fmla="*/ 0 h 610225"/>
              <a:gd name="connsiteX5" fmla="*/ 2278966 w 2278966"/>
              <a:gd name="connsiteY5" fmla="*/ 299010 h 610225"/>
              <a:gd name="connsiteX6" fmla="*/ 2278966 w 2278966"/>
              <a:gd name="connsiteY6" fmla="*/ 610225 h 610225"/>
              <a:gd name="connsiteX7" fmla="*/ 1709225 w 2278966"/>
              <a:gd name="connsiteY7" fmla="*/ 610225 h 610225"/>
              <a:gd name="connsiteX8" fmla="*/ 1162273 w 2278966"/>
              <a:gd name="connsiteY8" fmla="*/ 610225 h 610225"/>
              <a:gd name="connsiteX9" fmla="*/ 546952 w 2278966"/>
              <a:gd name="connsiteY9" fmla="*/ 610225 h 610225"/>
              <a:gd name="connsiteX10" fmla="*/ 0 w 2278966"/>
              <a:gd name="connsiteY10" fmla="*/ 610225 h 610225"/>
              <a:gd name="connsiteX11" fmla="*/ 0 w 2278966"/>
              <a:gd name="connsiteY11" fmla="*/ 317317 h 610225"/>
              <a:gd name="connsiteX12" fmla="*/ 0 w 2278966"/>
              <a:gd name="connsiteY12" fmla="*/ 0 h 61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610225"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02998" y="95490"/>
                  <a:pt x="2267267" y="230039"/>
                  <a:pt x="2278966" y="299010"/>
                </a:cubicBezTo>
                <a:cubicBezTo>
                  <a:pt x="2290665" y="367981"/>
                  <a:pt x="2244370" y="469018"/>
                  <a:pt x="2278966" y="610225"/>
                </a:cubicBezTo>
                <a:cubicBezTo>
                  <a:pt x="2022643" y="631739"/>
                  <a:pt x="1987679" y="587144"/>
                  <a:pt x="1709225" y="610225"/>
                </a:cubicBezTo>
                <a:cubicBezTo>
                  <a:pt x="1430771" y="633306"/>
                  <a:pt x="1331029" y="579682"/>
                  <a:pt x="1162273" y="610225"/>
                </a:cubicBezTo>
                <a:cubicBezTo>
                  <a:pt x="993517" y="640768"/>
                  <a:pt x="725692" y="564302"/>
                  <a:pt x="546952" y="610225"/>
                </a:cubicBezTo>
                <a:cubicBezTo>
                  <a:pt x="368212" y="656148"/>
                  <a:pt x="238494" y="558999"/>
                  <a:pt x="0" y="610225"/>
                </a:cubicBezTo>
                <a:cubicBezTo>
                  <a:pt x="-26830" y="539352"/>
                  <a:pt x="11063" y="388421"/>
                  <a:pt x="0" y="317317"/>
                </a:cubicBezTo>
                <a:cubicBezTo>
                  <a:pt x="-11063" y="246213"/>
                  <a:pt x="7263" y="131499"/>
                  <a:pt x="0" y="0"/>
                </a:cubicBezTo>
                <a:close/>
              </a:path>
              <a:path w="2278966" h="610225"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06324" y="126190"/>
                  <a:pt x="2259701" y="199964"/>
                  <a:pt x="2278966" y="292908"/>
                </a:cubicBezTo>
                <a:cubicBezTo>
                  <a:pt x="2298231" y="385852"/>
                  <a:pt x="2259788" y="457138"/>
                  <a:pt x="2278966" y="610225"/>
                </a:cubicBezTo>
                <a:cubicBezTo>
                  <a:pt x="2138198" y="650920"/>
                  <a:pt x="1882847" y="558424"/>
                  <a:pt x="1754804" y="610225"/>
                </a:cubicBezTo>
                <a:cubicBezTo>
                  <a:pt x="1626761" y="662026"/>
                  <a:pt x="1423978" y="580006"/>
                  <a:pt x="1139483" y="610225"/>
                </a:cubicBezTo>
                <a:cubicBezTo>
                  <a:pt x="854988" y="640444"/>
                  <a:pt x="687173" y="585280"/>
                  <a:pt x="569742" y="610225"/>
                </a:cubicBezTo>
                <a:cubicBezTo>
                  <a:pt x="452311" y="635170"/>
                  <a:pt x="168812" y="594193"/>
                  <a:pt x="0" y="610225"/>
                </a:cubicBezTo>
                <a:cubicBezTo>
                  <a:pt x="-33791" y="515329"/>
                  <a:pt x="9151" y="398458"/>
                  <a:pt x="0" y="323419"/>
                </a:cubicBezTo>
                <a:cubicBezTo>
                  <a:pt x="-9151" y="248380"/>
                  <a:pt x="33205" y="97126"/>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latin typeface="+mn-ea"/>
              </a:rPr>
              <a:t>既存システム</a:t>
            </a:r>
          </a:p>
        </p:txBody>
      </p:sp>
      <p:sp>
        <p:nvSpPr>
          <p:cNvPr id="6" name="正方形/長方形 5">
            <a:extLst>
              <a:ext uri="{FF2B5EF4-FFF2-40B4-BE49-F238E27FC236}">
                <a16:creationId xmlns:a16="http://schemas.microsoft.com/office/drawing/2014/main" id="{FD4F85C8-2F0D-5F51-28F1-0DEB03D8D4B4}"/>
              </a:ext>
            </a:extLst>
          </p:cNvPr>
          <p:cNvSpPr/>
          <p:nvPr/>
        </p:nvSpPr>
        <p:spPr>
          <a:xfrm>
            <a:off x="6096000" y="4186926"/>
            <a:ext cx="1448972" cy="6102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a:solidFill>
                  <a:srgbClr val="FF0000"/>
                </a:solidFill>
                <a:latin typeface="+mn-ea"/>
              </a:rPr>
              <a:t>GIF</a:t>
            </a:r>
            <a:r>
              <a:rPr kumimoji="1" lang="ja-JP" altLang="en-US">
                <a:solidFill>
                  <a:srgbClr val="FF0000"/>
                </a:solidFill>
                <a:latin typeface="+mn-ea"/>
              </a:rPr>
              <a:t>対応</a:t>
            </a:r>
            <a:endParaRPr kumimoji="1" lang="en-US" altLang="ja-JP">
              <a:solidFill>
                <a:srgbClr val="FF0000"/>
              </a:solidFill>
              <a:latin typeface="+mn-ea"/>
            </a:endParaRPr>
          </a:p>
          <a:p>
            <a:r>
              <a:rPr kumimoji="1" lang="ja-JP" altLang="en-US">
                <a:solidFill>
                  <a:srgbClr val="FF0000"/>
                </a:solidFill>
                <a:latin typeface="+mn-ea"/>
              </a:rPr>
              <a:t>コンバータ</a:t>
            </a:r>
          </a:p>
        </p:txBody>
      </p:sp>
      <p:cxnSp>
        <p:nvCxnSpPr>
          <p:cNvPr id="7" name="直線コネクタ 6">
            <a:extLst>
              <a:ext uri="{FF2B5EF4-FFF2-40B4-BE49-F238E27FC236}">
                <a16:creationId xmlns:a16="http://schemas.microsoft.com/office/drawing/2014/main" id="{4000E150-7178-8B21-68B5-64D02C5CE25E}"/>
              </a:ext>
            </a:extLst>
          </p:cNvPr>
          <p:cNvCxnSpPr>
            <a:cxnSpLocks/>
            <a:stCxn id="4" idx="3"/>
            <a:endCxn id="6" idx="1"/>
          </p:cNvCxnSpPr>
          <p:nvPr/>
        </p:nvCxnSpPr>
        <p:spPr>
          <a:xfrm flipV="1">
            <a:off x="5268298" y="4492039"/>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E1CA3774-AF4E-C55B-297D-6E20B01B7EDE}"/>
              </a:ext>
            </a:extLst>
          </p:cNvPr>
          <p:cNvCxnSpPr/>
          <p:nvPr/>
        </p:nvCxnSpPr>
        <p:spPr>
          <a:xfrm flipV="1">
            <a:off x="7559320" y="4492037"/>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05FB7A2-0A69-293A-D45C-65A1DAF22802}"/>
              </a:ext>
            </a:extLst>
          </p:cNvPr>
          <p:cNvSpPr txBox="1"/>
          <p:nvPr/>
        </p:nvSpPr>
        <p:spPr>
          <a:xfrm>
            <a:off x="8401370" y="4307371"/>
            <a:ext cx="1338828" cy="369332"/>
          </a:xfrm>
          <a:prstGeom prst="rect">
            <a:avLst/>
          </a:prstGeom>
          <a:noFill/>
          <a:ln>
            <a:solidFill>
              <a:schemeClr val="tx1"/>
            </a:solidFill>
          </a:ln>
        </p:spPr>
        <p:txBody>
          <a:bodyPr wrap="none" rtlCol="0">
            <a:spAutoFit/>
          </a:bodyPr>
          <a:lstStyle/>
          <a:p>
            <a:r>
              <a:rPr kumimoji="1" lang="ja-JP" altLang="en-US">
                <a:latin typeface="+mn-ea"/>
              </a:rPr>
              <a:t>他システム</a:t>
            </a:r>
          </a:p>
        </p:txBody>
      </p:sp>
    </p:spTree>
    <p:extLst>
      <p:ext uri="{BB962C8B-B14F-4D97-AF65-F5344CB8AC3E}">
        <p14:creationId xmlns:p14="http://schemas.microsoft.com/office/powerpoint/2010/main" val="29210735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6.1 GIF</a:t>
            </a:r>
            <a:r>
              <a:rPr lang="ja-JP" altLang="en-US" sz="3200"/>
              <a:t>導入への留意点（</a:t>
            </a:r>
            <a:r>
              <a:rPr lang="en-US" altLang="ja-JP" sz="3200"/>
              <a:t>2/2</a:t>
            </a:r>
            <a:r>
              <a:rPr lang="ja-JP" altLang="en-US" sz="32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20032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latin typeface="+mn-ea"/>
              </a:rPr>
              <a:t>移行時のデータコンバータについて</a:t>
            </a:r>
            <a:endParaRPr kumimoji="1" lang="en-US" altLang="ja-JP" sz="2800">
              <a:latin typeface="+mn-ea"/>
            </a:endParaRPr>
          </a:p>
          <a:p>
            <a:pPr marL="800100" lvl="1" indent="-342900">
              <a:buFont typeface="Wingdings" panose="05000000000000000000" pitchFamily="2" charset="2"/>
              <a:buChar char="Ø"/>
            </a:pPr>
            <a:r>
              <a:rPr kumimoji="1" lang="en-US" altLang="ja-JP" sz="2200"/>
              <a:t>GIF</a:t>
            </a:r>
            <a:r>
              <a:rPr kumimoji="1" lang="ja-JP" altLang="en-US" sz="2200"/>
              <a:t>の整備は順次進んでいきます。 </a:t>
            </a:r>
            <a:endParaRPr kumimoji="1" lang="en-US" altLang="ja-JP" sz="2200"/>
          </a:p>
          <a:p>
            <a:pPr marL="800100" lvl="1" indent="-342900">
              <a:buFont typeface="Wingdings" panose="05000000000000000000" pitchFamily="2" charset="2"/>
              <a:buChar char="Ø"/>
            </a:pPr>
            <a:r>
              <a:rPr kumimoji="1" lang="ja-JP" altLang="en-US" sz="2200"/>
              <a:t>整備ができた部分から、</a:t>
            </a:r>
            <a:r>
              <a:rPr kumimoji="1" lang="en-US" altLang="ja-JP" sz="2200"/>
              <a:t>GIF</a:t>
            </a:r>
            <a:r>
              <a:rPr kumimoji="1" lang="ja-JP" altLang="en-US" sz="2200"/>
              <a:t>への移行を簡単にできるコンバータを提供する予定です。</a:t>
            </a:r>
            <a:endParaRPr kumimoji="1" lang="en-US" altLang="ja-JP" sz="2200"/>
          </a:p>
        </p:txBody>
      </p:sp>
      <p:graphicFrame>
        <p:nvGraphicFramePr>
          <p:cNvPr id="2" name="表 1">
            <a:extLst>
              <a:ext uri="{FF2B5EF4-FFF2-40B4-BE49-F238E27FC236}">
                <a16:creationId xmlns:a16="http://schemas.microsoft.com/office/drawing/2014/main" id="{ABD408CB-6EC4-9C2E-3BB7-15BE97F0C4F4}"/>
              </a:ext>
            </a:extLst>
          </p:cNvPr>
          <p:cNvGraphicFramePr>
            <a:graphicFrameLocks noGrp="1"/>
          </p:cNvGraphicFramePr>
          <p:nvPr>
            <p:extLst>
              <p:ext uri="{D42A27DB-BD31-4B8C-83A1-F6EECF244321}">
                <p14:modId xmlns:p14="http://schemas.microsoft.com/office/powerpoint/2010/main" val="1832167591"/>
              </p:ext>
            </p:extLst>
          </p:nvPr>
        </p:nvGraphicFramePr>
        <p:xfrm>
          <a:off x="508570" y="2359318"/>
          <a:ext cx="11559495" cy="3806077"/>
        </p:xfrm>
        <a:graphic>
          <a:graphicData uri="http://schemas.openxmlformats.org/drawingml/2006/table">
            <a:tbl>
              <a:tblPr firstRow="1" bandRow="1">
                <a:tableStyleId>{5C22544A-7EE6-4342-B048-85BDC9FD1C3A}</a:tableStyleId>
              </a:tblPr>
              <a:tblGrid>
                <a:gridCol w="2422993">
                  <a:extLst>
                    <a:ext uri="{9D8B030D-6E8A-4147-A177-3AD203B41FA5}">
                      <a16:colId xmlns:a16="http://schemas.microsoft.com/office/drawing/2014/main" val="4140340265"/>
                    </a:ext>
                  </a:extLst>
                </a:gridCol>
                <a:gridCol w="5365315">
                  <a:extLst>
                    <a:ext uri="{9D8B030D-6E8A-4147-A177-3AD203B41FA5}">
                      <a16:colId xmlns:a16="http://schemas.microsoft.com/office/drawing/2014/main" val="3962449428"/>
                    </a:ext>
                  </a:extLst>
                </a:gridCol>
                <a:gridCol w="1189970">
                  <a:extLst>
                    <a:ext uri="{9D8B030D-6E8A-4147-A177-3AD203B41FA5}">
                      <a16:colId xmlns:a16="http://schemas.microsoft.com/office/drawing/2014/main" val="759516442"/>
                    </a:ext>
                  </a:extLst>
                </a:gridCol>
                <a:gridCol w="2581217">
                  <a:extLst>
                    <a:ext uri="{9D8B030D-6E8A-4147-A177-3AD203B41FA5}">
                      <a16:colId xmlns:a16="http://schemas.microsoft.com/office/drawing/2014/main" val="3734208367"/>
                    </a:ext>
                  </a:extLst>
                </a:gridCol>
              </a:tblGrid>
              <a:tr h="344092">
                <a:tc>
                  <a:txBody>
                    <a:bodyPr/>
                    <a:lstStyle/>
                    <a:p>
                      <a:pPr algn="ctr"/>
                      <a:r>
                        <a:rPr kumimoji="1" lang="ja-JP" altLang="en-US" sz="1500" dirty="0">
                          <a:latin typeface="+mn-ea"/>
                          <a:ea typeface="+mn-ea"/>
                        </a:rPr>
                        <a:t>提供予定のコンバータ</a:t>
                      </a:r>
                    </a:p>
                  </a:txBody>
                  <a:tcPr/>
                </a:tc>
                <a:tc>
                  <a:txBody>
                    <a:bodyPr/>
                    <a:lstStyle/>
                    <a:p>
                      <a:pPr algn="ctr"/>
                      <a:r>
                        <a:rPr kumimoji="1" lang="ja-JP" altLang="en-US" sz="1500">
                          <a:latin typeface="+mn-ea"/>
                          <a:ea typeface="+mn-ea"/>
                        </a:rPr>
                        <a:t>機能概要</a:t>
                      </a:r>
                    </a:p>
                  </a:txBody>
                  <a:tcPr/>
                </a:tc>
                <a:tc>
                  <a:txBody>
                    <a:bodyPr/>
                    <a:lstStyle/>
                    <a:p>
                      <a:pPr algn="ctr"/>
                      <a:r>
                        <a:rPr kumimoji="1" lang="ja-JP" altLang="en-US" sz="1500">
                          <a:latin typeface="+mn-ea"/>
                          <a:ea typeface="+mn-ea"/>
                        </a:rPr>
                        <a:t>提供者</a:t>
                      </a:r>
                    </a:p>
                  </a:txBody>
                  <a:tcPr/>
                </a:tc>
                <a:tc>
                  <a:txBody>
                    <a:bodyPr/>
                    <a:lstStyle/>
                    <a:p>
                      <a:pPr algn="ctr"/>
                      <a:r>
                        <a:rPr kumimoji="1" lang="en-US" altLang="ja-JP" sz="1500">
                          <a:latin typeface="+mn-ea"/>
                          <a:ea typeface="+mn-ea"/>
                        </a:rPr>
                        <a:t>URL</a:t>
                      </a:r>
                      <a:endParaRPr kumimoji="1" lang="ja-JP" altLang="en-US" sz="1500">
                        <a:latin typeface="+mn-ea"/>
                        <a:ea typeface="+mn-ea"/>
                      </a:endParaRPr>
                    </a:p>
                  </a:txBody>
                  <a:tcPr/>
                </a:tc>
                <a:extLst>
                  <a:ext uri="{0D108BD9-81ED-4DB2-BD59-A6C34878D82A}">
                    <a16:rowId xmlns:a16="http://schemas.microsoft.com/office/drawing/2014/main" val="4217071381"/>
                  </a:ext>
                </a:extLst>
              </a:tr>
              <a:tr h="855945">
                <a:tc>
                  <a:txBody>
                    <a:bodyPr/>
                    <a:lstStyle/>
                    <a:p>
                      <a:r>
                        <a:rPr kumimoji="1" lang="ja-JP" altLang="en-US" sz="1500">
                          <a:latin typeface="+mn-ea"/>
                          <a:ea typeface="+mn-ea"/>
                        </a:rPr>
                        <a:t>アドレス・ベース・レジストリ・ジオコーダ</a:t>
                      </a:r>
                    </a:p>
                  </a:txBody>
                  <a:tcPr/>
                </a:tc>
                <a:tc>
                  <a:txBody>
                    <a:bodyPr/>
                    <a:lstStyle/>
                    <a:p>
                      <a:r>
                        <a:rPr kumimoji="1" lang="ja-JP" altLang="en-US" sz="1500">
                          <a:latin typeface="+mn-ea"/>
                          <a:ea typeface="+mn-ea"/>
                        </a:rPr>
                        <a:t>住所文字列を入力すると、アドレス・ベース・レジストリの町字データ等と突合し、正規化された住所文字列・町字</a:t>
                      </a:r>
                      <a:r>
                        <a:rPr kumimoji="1" lang="en-US" altLang="ja-JP" sz="1500">
                          <a:latin typeface="+mn-ea"/>
                          <a:ea typeface="+mn-ea"/>
                        </a:rPr>
                        <a:t>ID</a:t>
                      </a:r>
                      <a:r>
                        <a:rPr kumimoji="1" lang="ja-JP" altLang="en-US" sz="1500">
                          <a:latin typeface="+mn-ea"/>
                          <a:ea typeface="+mn-ea"/>
                        </a:rPr>
                        <a:t>・緯度経度等を出力</a:t>
                      </a:r>
                      <a:r>
                        <a:rPr lang="ja-JP" altLang="en-US" sz="1500">
                          <a:latin typeface="+mn-ea"/>
                          <a:ea typeface="+mn-ea"/>
                        </a:rPr>
                        <a:t>する。</a:t>
                      </a:r>
                      <a:endParaRPr kumimoji="1" lang="ja-JP" altLang="en-US" sz="1500">
                        <a:latin typeface="+mn-ea"/>
                        <a:ea typeface="+mn-ea"/>
                      </a:endParaRPr>
                    </a:p>
                  </a:txBody>
                  <a:tcPr/>
                </a:tc>
                <a:tc>
                  <a:txBody>
                    <a:bodyPr/>
                    <a:lstStyle/>
                    <a:p>
                      <a:r>
                        <a:rPr kumimoji="1" lang="ja-JP" altLang="en-US" sz="1500">
                          <a:latin typeface="+mn-ea"/>
                          <a:ea typeface="+mn-ea"/>
                        </a:rPr>
                        <a:t>デジタル庁</a:t>
                      </a:r>
                    </a:p>
                  </a:txBody>
                  <a:tcPr/>
                </a:tc>
                <a:tc>
                  <a:txBody>
                    <a:bodyPr/>
                    <a:lstStyle/>
                    <a:p>
                      <a:r>
                        <a:rPr kumimoji="1" lang="en-US" altLang="ja-JP" sz="1200" dirty="0">
                          <a:latin typeface="+mn-ea"/>
                          <a:ea typeface="+mn-ea"/>
                        </a:rPr>
                        <a:t>ABR</a:t>
                      </a:r>
                      <a:r>
                        <a:rPr kumimoji="1" lang="ja-JP" altLang="en-US" sz="1200" dirty="0">
                          <a:latin typeface="+mn-ea"/>
                          <a:ea typeface="+mn-ea"/>
                        </a:rPr>
                        <a:t>ジオコーダー</a:t>
                      </a:r>
                      <a:endParaRPr kumimoji="1" lang="en-US" altLang="ja-JP" sz="1200" dirty="0">
                        <a:latin typeface="+mn-ea"/>
                        <a:ea typeface="+mn-ea"/>
                      </a:endParaRPr>
                    </a:p>
                    <a:p>
                      <a:r>
                        <a:rPr kumimoji="1" lang="en-US" altLang="ja-JP" sz="1200" dirty="0">
                          <a:latin typeface="+mn-ea"/>
                          <a:ea typeface="+mn-ea"/>
                          <a:hlinkClick r:id="rId2"/>
                        </a:rPr>
                        <a:t>https://lp.geocoder.address-br.digital.go.jp/</a:t>
                      </a:r>
                      <a:endParaRPr kumimoji="1" lang="en-US" altLang="ja-JP" sz="1200" dirty="0">
                        <a:latin typeface="+mn-ea"/>
                        <a:ea typeface="+mn-ea"/>
                      </a:endParaRPr>
                    </a:p>
                    <a:p>
                      <a:endParaRPr kumimoji="1" lang="en-US" altLang="ja-JP" sz="1200" dirty="0">
                        <a:latin typeface="+mn-ea"/>
                        <a:ea typeface="+mn-ea"/>
                      </a:endParaRPr>
                    </a:p>
                  </a:txBody>
                  <a:tcPr/>
                </a:tc>
                <a:extLst>
                  <a:ext uri="{0D108BD9-81ED-4DB2-BD59-A6C34878D82A}">
                    <a16:rowId xmlns:a16="http://schemas.microsoft.com/office/drawing/2014/main" val="665654472"/>
                  </a:ext>
                </a:extLst>
              </a:tr>
              <a:tr h="509068">
                <a:tc>
                  <a:txBody>
                    <a:bodyPr/>
                    <a:lstStyle/>
                    <a:p>
                      <a:r>
                        <a:rPr lang="ja-JP" altLang="en-US" sz="1500" dirty="0">
                          <a:latin typeface="+mn-ea"/>
                          <a:ea typeface="+mn-ea"/>
                        </a:rPr>
                        <a:t>GIFコンポーネントツール</a:t>
                      </a:r>
                      <a:endParaRPr kumimoji="1" lang="ja-JP" altLang="en-US" sz="1500" dirty="0">
                        <a:latin typeface="+mn-ea"/>
                        <a:ea typeface="+mn-ea"/>
                      </a:endParaRPr>
                    </a:p>
                  </a:txBody>
                  <a:tcPr/>
                </a:tc>
                <a:tc>
                  <a:txBody>
                    <a:bodyPr/>
                    <a:lstStyle/>
                    <a:p>
                      <a:r>
                        <a:rPr lang="ja-JP" sz="1500" b="0" i="0" u="none" strike="noStrike" baseline="0" noProof="0">
                          <a:solidFill>
                            <a:srgbClr val="000000"/>
                          </a:solidFill>
                          <a:latin typeface="Noto Sans JP"/>
                          <a:ea typeface="+mn-ea"/>
                        </a:rPr>
                        <a:t>GIFを利用したデータ整備を行う際に、GIFの仕様に沿った形のデータ変換や情報補完などを支援するコンポーネント群。主な機能は以下のとおり</a:t>
                      </a:r>
                      <a:r>
                        <a:rPr lang="ja-JP" altLang="en-US" sz="1500" b="0" i="0" u="none" strike="noStrike" baseline="0" noProof="0">
                          <a:solidFill>
                            <a:srgbClr val="000000"/>
                          </a:solidFill>
                          <a:latin typeface="Noto Sans JP"/>
                          <a:ea typeface="+mn-ea"/>
                        </a:rPr>
                        <a:t>。</a:t>
                      </a:r>
                    </a:p>
                    <a:p>
                      <a:pPr lvl="0">
                        <a:buNone/>
                      </a:pPr>
                      <a:r>
                        <a:rPr lang="ja-JP" sz="1500" b="0" i="0" u="none" strike="noStrike" baseline="0" noProof="0">
                          <a:solidFill>
                            <a:srgbClr val="000000"/>
                          </a:solidFill>
                          <a:latin typeface="Noto Sans JP"/>
                          <a:ea typeface="+mn-ea"/>
                        </a:rPr>
                        <a:t>・国税庁 法人番号データセットをソースとし、GIF コア</a:t>
                      </a:r>
                      <a:br>
                        <a:rPr lang="ja-JP" altLang="en-US" sz="1500" b="0" i="0" u="none" strike="noStrike" baseline="0" noProof="0">
                          <a:solidFill>
                            <a:srgbClr val="000000"/>
                          </a:solidFill>
                          <a:latin typeface="Noto Sans JP"/>
                          <a:ea typeface="+mn-ea"/>
                        </a:rPr>
                      </a:br>
                      <a:r>
                        <a:rPr lang="ja-JP" altLang="en-US" sz="1500" b="0" i="0" u="none" strike="noStrike" baseline="0" noProof="0">
                          <a:solidFill>
                            <a:srgbClr val="000000"/>
                          </a:solidFill>
                          <a:latin typeface="Noto Sans JP"/>
                          <a:ea typeface="+mn-ea"/>
                        </a:rPr>
                        <a:t>　</a:t>
                      </a:r>
                      <a:r>
                        <a:rPr lang="ja-JP" sz="1500" b="0" i="0" u="none" strike="noStrike" baseline="0" noProof="0">
                          <a:solidFill>
                            <a:srgbClr val="000000"/>
                          </a:solidFill>
                          <a:latin typeface="Noto Sans JP"/>
                          <a:ea typeface="+mn-ea"/>
                        </a:rPr>
                        <a:t>データモデル「法人」に対応した変換を行う</a:t>
                      </a:r>
                      <a:r>
                        <a:rPr lang="ja-JP" altLang="en-US" sz="1500" b="0" i="0" u="none" strike="noStrike" baseline="0" noProof="0">
                          <a:solidFill>
                            <a:srgbClr val="000000"/>
                          </a:solidFill>
                          <a:latin typeface="Noto Sans JP"/>
                          <a:ea typeface="+mn-ea"/>
                        </a:rPr>
                        <a:t>。</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・合成文字・濁点等も含めた全角半角の統一を</a:t>
                      </a:r>
                      <a:r>
                        <a:rPr lang="ja-JP" altLang="en-US" sz="1500" b="0" i="0" u="none" strike="noStrike" baseline="0" noProof="0">
                          <a:solidFill>
                            <a:srgbClr val="000000"/>
                          </a:solidFill>
                          <a:latin typeface="Noto Sans JP"/>
                          <a:ea typeface="+mn-ea"/>
                        </a:rPr>
                        <a:t>行う</a:t>
                      </a:r>
                      <a:r>
                        <a:rPr lang="ja-JP" sz="1500" b="0" i="0" u="none" strike="noStrike" baseline="0" noProof="0">
                          <a:solidFill>
                            <a:srgbClr val="000000"/>
                          </a:solidFill>
                          <a:latin typeface="Noto Sans JP"/>
                          <a:ea typeface="+mn-ea"/>
                        </a:rPr>
                        <a:t>。</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・GIFコアデータモデルに定義されたDMD </a:t>
                      </a:r>
                      <a:r>
                        <a:rPr lang="en-US" altLang="ja-JP" sz="1500" b="0" i="0" u="none" strike="noStrike" baseline="0" noProof="0">
                          <a:solidFill>
                            <a:srgbClr val="000000"/>
                          </a:solidFill>
                          <a:latin typeface="Noto Sans JP"/>
                          <a:ea typeface="+mn-ea"/>
                        </a:rPr>
                        <a:t>(</a:t>
                      </a:r>
                      <a:r>
                        <a:rPr lang="en-US" altLang="ja-JP" sz="1500" b="0" i="0" u="none" strike="noStrike" baseline="0" noProof="0">
                          <a:solidFill>
                            <a:srgbClr val="000000"/>
                          </a:solidFill>
                        </a:rPr>
                        <a:t>Data</a:t>
                      </a:r>
                      <a:r>
                        <a:rPr lang="ja-JP" altLang="en-US" sz="1500" b="0" i="0" u="none" strike="noStrike" baseline="0" noProof="0">
                          <a:solidFill>
                            <a:srgbClr val="000000"/>
                          </a:solidFill>
                        </a:rPr>
                        <a:t> </a:t>
                      </a:r>
                      <a:r>
                        <a:rPr lang="en-US" altLang="ja-JP" sz="1500" b="0" i="0" u="none" strike="noStrike" baseline="0" noProof="0">
                          <a:solidFill>
                            <a:srgbClr val="000000"/>
                          </a:solidFill>
                        </a:rPr>
                        <a:t>Model</a:t>
                      </a:r>
                      <a:r>
                        <a:rPr lang="ja-JP" altLang="en-US" sz="1500" b="0" i="0" u="none" strike="noStrike" baseline="0" noProof="0">
                          <a:solidFill>
                            <a:srgbClr val="000000"/>
                          </a:solidFill>
                        </a:rPr>
                        <a:t> </a:t>
                      </a:r>
                      <a:br>
                        <a:rPr lang="ja-JP" altLang="en-US" sz="1500" b="0" i="0" u="none" strike="noStrike" baseline="0" noProof="0">
                          <a:solidFill>
                            <a:srgbClr val="000000"/>
                          </a:solidFill>
                        </a:rPr>
                      </a:br>
                      <a:r>
                        <a:rPr lang="en-US" altLang="ja-JP" sz="1500" b="0" i="0" u="none" strike="noStrike" baseline="0" noProof="0">
                          <a:solidFill>
                            <a:srgbClr val="000000"/>
                          </a:solidFill>
                        </a:rPr>
                        <a:t>   Description) </a:t>
                      </a:r>
                      <a:r>
                        <a:rPr lang="ja-JP" sz="1500" b="0" i="0" u="none" strike="noStrike" baseline="0" noProof="0">
                          <a:solidFill>
                            <a:srgbClr val="000000"/>
                          </a:solidFill>
                          <a:latin typeface="Noto Sans JP"/>
                          <a:ea typeface="+mn-ea"/>
                        </a:rPr>
                        <a:t>に則したバリデーションを行う。</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・GIF コアデータモデルの「連絡先」を対象とした電話</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 </a:t>
                      </a:r>
                      <a:r>
                        <a:rPr lang="ja-JP" altLang="en-US" sz="1500" b="0" i="0" u="none" strike="noStrike" baseline="0" noProof="0">
                          <a:solidFill>
                            <a:srgbClr val="000000"/>
                          </a:solidFill>
                          <a:latin typeface="Noto Sans JP"/>
                          <a:ea typeface="+mn-ea"/>
                        </a:rPr>
                        <a:t>  </a:t>
                      </a:r>
                      <a:r>
                        <a:rPr lang="ja-JP" sz="1500" b="0" i="0" u="none" strike="noStrike" baseline="0" noProof="0">
                          <a:solidFill>
                            <a:srgbClr val="000000"/>
                          </a:solidFill>
                          <a:latin typeface="Noto Sans JP"/>
                          <a:ea typeface="+mn-ea"/>
                        </a:rPr>
                        <a:t>番号の正規化を行う。</a:t>
                      </a:r>
                      <a:br>
                        <a:rPr lang="ja-JP" sz="1500" b="0" i="0" u="none" strike="noStrike" baseline="0" noProof="0">
                          <a:solidFill>
                            <a:srgbClr val="000000"/>
                          </a:solidFill>
                          <a:latin typeface="Noto Sans JP"/>
                          <a:ea typeface="+mn-ea"/>
                        </a:rPr>
                      </a:br>
                      <a:r>
                        <a:rPr lang="ja-JP" sz="1500" b="0" i="0" u="none" strike="noStrike" baseline="0" noProof="0">
                          <a:solidFill>
                            <a:srgbClr val="000000"/>
                          </a:solidFill>
                          <a:latin typeface="Noto Sans JP"/>
                          <a:ea typeface="+mn-ea"/>
                        </a:rPr>
                        <a:t>・日付文字列の正規化を行う。</a:t>
                      </a:r>
                      <a:endParaRPr lang="ja-JP"/>
                    </a:p>
                  </a:txBody>
                  <a:tcPr/>
                </a:tc>
                <a:tc>
                  <a:txBody>
                    <a:bodyPr/>
                    <a:lstStyle/>
                    <a:p>
                      <a:r>
                        <a:rPr kumimoji="1" lang="en-US" altLang="ja-JP" sz="1500">
                          <a:latin typeface="+mn-ea"/>
                          <a:ea typeface="+mn-ea"/>
                        </a:rPr>
                        <a:t>IPA</a:t>
                      </a:r>
                      <a:endParaRPr kumimoji="1" lang="ja-JP" altLang="en-US" sz="1500">
                        <a:latin typeface="+mn-ea"/>
                        <a:ea typeface="+mn-ea"/>
                      </a:endParaRPr>
                    </a:p>
                  </a:txBody>
                  <a:tcPr/>
                </a:tc>
                <a:tc>
                  <a:txBody>
                    <a:bodyPr/>
                    <a:lstStyle/>
                    <a:p>
                      <a:pPr marL="0" lvl="0" indent="0" algn="l">
                        <a:lnSpc>
                          <a:spcPct val="100000"/>
                        </a:lnSpc>
                        <a:buNone/>
                      </a:pPr>
                      <a:r>
                        <a:rPr lang="ja-JP" altLang="en-US" sz="1200" b="0" i="0" u="none" strike="noStrike" baseline="0" noProof="0" dirty="0">
                          <a:solidFill>
                            <a:srgbClr val="000000"/>
                          </a:solidFill>
                          <a:latin typeface="Noto Sans JP"/>
                        </a:rPr>
                        <a:t>IMIサイト「政府相互運用性フレームワーク</a:t>
                      </a:r>
                      <a:r>
                        <a:rPr lang="en-US" sz="1200" b="0" i="0" u="none" strike="noStrike" baseline="0" noProof="0" dirty="0">
                          <a:solidFill>
                            <a:srgbClr val="000000"/>
                          </a:solidFill>
                          <a:latin typeface="Noto Sans JP"/>
                        </a:rPr>
                        <a:t>(GIF)</a:t>
                      </a:r>
                      <a:r>
                        <a:rPr lang="ja-JP" altLang="en-US" sz="1200" b="0" i="0" u="none" strike="noStrike" baseline="0" noProof="0" dirty="0">
                          <a:solidFill>
                            <a:srgbClr val="000000"/>
                          </a:solidFill>
                          <a:latin typeface="Noto Sans JP"/>
                        </a:rPr>
                        <a:t>活用情報」</a:t>
                      </a:r>
                      <a:endParaRPr lang="en-US" dirty="0"/>
                    </a:p>
                    <a:p>
                      <a:pPr lvl="0">
                        <a:buNone/>
                      </a:pPr>
                      <a:r>
                        <a:rPr lang="en-US" sz="1200" b="0" i="0" u="none" strike="noStrike" noProof="0" dirty="0">
                          <a:hlinkClick r:id="rId3"/>
                        </a:rPr>
                        <a:t>https://imi.go.jp/goi/gif</a:t>
                      </a:r>
                      <a:endParaRPr lang="ja-JP" altLang="en-US" sz="1200" dirty="0">
                        <a:latin typeface="+mn-ea"/>
                        <a:ea typeface="+mn-ea"/>
                      </a:endParaRPr>
                    </a:p>
                    <a:p>
                      <a:pPr lvl="0">
                        <a:buNone/>
                      </a:pPr>
                      <a:endParaRPr lang="en-US" sz="1200" b="0" i="0" u="none" strike="noStrike" noProof="0" dirty="0"/>
                    </a:p>
                  </a:txBody>
                  <a:tcPr/>
                </a:tc>
                <a:extLst>
                  <a:ext uri="{0D108BD9-81ED-4DB2-BD59-A6C34878D82A}">
                    <a16:rowId xmlns:a16="http://schemas.microsoft.com/office/drawing/2014/main" val="2159962821"/>
                  </a:ext>
                </a:extLst>
              </a:tr>
            </a:tbl>
          </a:graphicData>
        </a:graphic>
      </p:graphicFrame>
    </p:spTree>
    <p:extLst>
      <p:ext uri="{BB962C8B-B14F-4D97-AF65-F5344CB8AC3E}">
        <p14:creationId xmlns:p14="http://schemas.microsoft.com/office/powerpoint/2010/main" val="4177803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53</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（参考） </a:t>
            </a:r>
            <a:r>
              <a:rPr lang="en-US" altLang="ja-JP" sz="3200"/>
              <a:t>GIF</a:t>
            </a:r>
            <a:r>
              <a:rPr lang="ja-JP" altLang="en-US" sz="3200"/>
              <a:t>対応コンバータについて</a:t>
            </a:r>
            <a:r>
              <a:rPr lang="ja-JP" altLang="en-US" sz="1400"/>
              <a:t>（アドレス・ベース・レジストリ・ジオコーダ</a:t>
            </a:r>
            <a:r>
              <a:rPr lang="en-US" altLang="ja-JP" sz="1400"/>
              <a:t>(*) </a:t>
            </a:r>
            <a:r>
              <a:rPr lang="ja-JP" altLang="en-US" sz="1400"/>
              <a:t>）</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119336" y="836712"/>
            <a:ext cx="11809312" cy="181588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a:latin typeface="+mn-ea"/>
              </a:rPr>
              <a:t>アドレス・ベース・レジストリ・ジオコーダ</a:t>
            </a:r>
            <a:r>
              <a:rPr kumimoji="1" lang="en-US" altLang="ja-JP" sz="2800">
                <a:latin typeface="+mn-ea"/>
              </a:rPr>
              <a:t>(</a:t>
            </a:r>
            <a:r>
              <a:rPr kumimoji="1" lang="ja-JP" altLang="en-US" sz="2800">
                <a:latin typeface="+mn-ea"/>
              </a:rPr>
              <a:t>以下</a:t>
            </a:r>
            <a:r>
              <a:rPr kumimoji="1" lang="en-US" altLang="ja-JP" sz="2800">
                <a:latin typeface="+mn-ea"/>
              </a:rPr>
              <a:t>ABR</a:t>
            </a:r>
            <a:r>
              <a:rPr kumimoji="1" lang="ja-JP" altLang="en-US" sz="2800">
                <a:latin typeface="+mn-ea"/>
              </a:rPr>
              <a:t>ジオコーダと記載</a:t>
            </a:r>
            <a:r>
              <a:rPr kumimoji="1" lang="en-US" altLang="ja-JP" sz="2800">
                <a:latin typeface="+mn-ea"/>
              </a:rPr>
              <a:t>)</a:t>
            </a:r>
            <a:r>
              <a:rPr kumimoji="1" lang="ja-JP" altLang="en-US" sz="2800">
                <a:latin typeface="+mn-ea"/>
              </a:rPr>
              <a:t>は、住所文字列を入力すると、アドレス・ベース・</a:t>
            </a:r>
            <a:r>
              <a:rPr lang="ja-JP" altLang="en-US" sz="2800">
                <a:latin typeface="+mn-ea"/>
              </a:rPr>
              <a:t>レ</a:t>
            </a:r>
            <a:r>
              <a:rPr kumimoji="1" lang="ja-JP" altLang="en-US" sz="2800">
                <a:latin typeface="+mn-ea"/>
              </a:rPr>
              <a:t>ジストリの町字データ等と突合し、文字の揺らぎを吸収した上で、正規化された住所文字列・町字</a:t>
            </a:r>
            <a:r>
              <a:rPr kumimoji="1" lang="en-US" altLang="ja-JP" sz="2800">
                <a:latin typeface="+mn-ea"/>
              </a:rPr>
              <a:t>ID</a:t>
            </a:r>
            <a:r>
              <a:rPr kumimoji="1" lang="ja-JP" altLang="en-US" sz="2800">
                <a:latin typeface="+mn-ea"/>
              </a:rPr>
              <a:t>・緯度経度等を出力します。</a:t>
            </a:r>
            <a:r>
              <a:rPr lang="ja-JP" altLang="en-US" sz="2800">
                <a:latin typeface="+mn-ea"/>
              </a:rPr>
              <a:t>　</a:t>
            </a:r>
            <a:endParaRPr lang="en-US" altLang="ja-JP" sz="2800">
              <a:latin typeface="+mn-ea"/>
            </a:endParaRPr>
          </a:p>
        </p:txBody>
      </p:sp>
      <p:sp>
        <p:nvSpPr>
          <p:cNvPr id="2" name="正方形/長方形 1">
            <a:extLst>
              <a:ext uri="{FF2B5EF4-FFF2-40B4-BE49-F238E27FC236}">
                <a16:creationId xmlns:a16="http://schemas.microsoft.com/office/drawing/2014/main" id="{B9E21F42-D675-39EA-5C10-8842489FF051}"/>
              </a:ext>
            </a:extLst>
          </p:cNvPr>
          <p:cNvSpPr/>
          <p:nvPr/>
        </p:nvSpPr>
        <p:spPr>
          <a:xfrm>
            <a:off x="1559496" y="3065858"/>
            <a:ext cx="1815406" cy="120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400">
                <a:solidFill>
                  <a:schemeClr val="tx1"/>
                </a:solidFill>
                <a:latin typeface="+mn-ea"/>
              </a:rPr>
              <a:t>住所文字列あり</a:t>
            </a:r>
            <a:endParaRPr kumimoji="1" lang="en-US" altLang="ja-JP" sz="1400">
              <a:solidFill>
                <a:schemeClr val="tx1"/>
              </a:solidFill>
              <a:latin typeface="+mn-ea"/>
            </a:endParaRPr>
          </a:p>
          <a:p>
            <a:pPr algn="ctr"/>
            <a:r>
              <a:rPr lang="ja-JP" altLang="en-US" sz="1400">
                <a:solidFill>
                  <a:schemeClr val="tx1"/>
                </a:solidFill>
                <a:latin typeface="+mn-ea"/>
              </a:rPr>
              <a:t>緯度経度なしデータ</a:t>
            </a:r>
            <a:endParaRPr kumimoji="1" lang="en-US" altLang="ja-JP" sz="1400">
              <a:solidFill>
                <a:schemeClr val="tx1"/>
              </a:solidFill>
              <a:latin typeface="+mn-ea"/>
            </a:endParaRPr>
          </a:p>
        </p:txBody>
      </p:sp>
      <p:sp>
        <p:nvSpPr>
          <p:cNvPr id="4" name="円柱 3">
            <a:extLst>
              <a:ext uri="{FF2B5EF4-FFF2-40B4-BE49-F238E27FC236}">
                <a16:creationId xmlns:a16="http://schemas.microsoft.com/office/drawing/2014/main" id="{3686E31C-5158-C165-D2DA-1FD6BC4B9522}"/>
              </a:ext>
            </a:extLst>
          </p:cNvPr>
          <p:cNvSpPr/>
          <p:nvPr/>
        </p:nvSpPr>
        <p:spPr>
          <a:xfrm>
            <a:off x="6222339" y="3102377"/>
            <a:ext cx="1316978" cy="595699"/>
          </a:xfrm>
          <a:prstGeom prst="can">
            <a:avLst>
              <a:gd name="adj" fmla="val 151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住所文字列</a:t>
            </a:r>
            <a:endParaRPr kumimoji="1" lang="en-US" altLang="ja-JP" sz="1200" b="1" i="0" u="none" strike="noStrike" kern="1200" cap="none" spc="0" normalizeH="0" baseline="0" noProof="0">
              <a:ln>
                <a:noFill/>
              </a:ln>
              <a:solidFill>
                <a:prstClr val="black"/>
              </a:solidFill>
              <a:effectLst/>
              <a:uLnTx/>
              <a:uFillTx/>
              <a:latin typeface="+mn-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prstClr val="black"/>
                </a:solidFill>
                <a:latin typeface="+mn-ea"/>
              </a:rPr>
              <a:t>町字</a:t>
            </a:r>
            <a:r>
              <a:rPr lang="en-US" altLang="ja-JP" sz="1200" b="1">
                <a:solidFill>
                  <a:prstClr val="black"/>
                </a:solidFill>
                <a:latin typeface="+mn-ea"/>
              </a:rPr>
              <a:t>ID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prstClr val="black"/>
                </a:solidFill>
                <a:effectLst/>
                <a:uLnTx/>
                <a:uFillTx/>
                <a:latin typeface="+mn-ea"/>
              </a:rPr>
              <a:t>代表点緯度経度</a:t>
            </a:r>
          </a:p>
        </p:txBody>
      </p:sp>
      <p:pic>
        <p:nvPicPr>
          <p:cNvPr id="6" name="Picture 2" descr="重なったギアのイラスト">
            <a:extLst>
              <a:ext uri="{FF2B5EF4-FFF2-40B4-BE49-F238E27FC236}">
                <a16:creationId xmlns:a16="http://schemas.microsoft.com/office/drawing/2014/main" id="{D5F7F67A-030C-4FDF-B164-E2CAA3DEEC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8005" y="3021990"/>
            <a:ext cx="844819" cy="84481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グループ化 6">
            <a:extLst>
              <a:ext uri="{FF2B5EF4-FFF2-40B4-BE49-F238E27FC236}">
                <a16:creationId xmlns:a16="http://schemas.microsoft.com/office/drawing/2014/main" id="{0327F6A8-3BBA-A082-4920-AACCD9043EEA}"/>
              </a:ext>
            </a:extLst>
          </p:cNvPr>
          <p:cNvGrpSpPr/>
          <p:nvPr/>
        </p:nvGrpSpPr>
        <p:grpSpPr>
          <a:xfrm>
            <a:off x="2050338" y="3181386"/>
            <a:ext cx="807070" cy="540834"/>
            <a:chOff x="3040800" y="5402766"/>
            <a:chExt cx="1013267" cy="644074"/>
          </a:xfrm>
        </p:grpSpPr>
        <p:sp>
          <p:nvSpPr>
            <p:cNvPr id="8" name="フローチャート: 処理 7">
              <a:extLst>
                <a:ext uri="{FF2B5EF4-FFF2-40B4-BE49-F238E27FC236}">
                  <a16:creationId xmlns:a16="http://schemas.microsoft.com/office/drawing/2014/main" id="{1F462D10-8B1D-C19D-649F-14C509C65214}"/>
                </a:ext>
              </a:extLst>
            </p:cNvPr>
            <p:cNvSpPr/>
            <p:nvPr/>
          </p:nvSpPr>
          <p:spPr>
            <a:xfrm>
              <a:off x="3041930" y="5402766"/>
              <a:ext cx="1012137" cy="168028"/>
            </a:xfrm>
            <a:prstGeom prst="flowChartProcess">
              <a:avLst/>
            </a:prstGeom>
            <a:solidFill>
              <a:schemeClr val="bg1">
                <a:lumMod val="5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9" name="正方形/長方形 8">
              <a:extLst>
                <a:ext uri="{FF2B5EF4-FFF2-40B4-BE49-F238E27FC236}">
                  <a16:creationId xmlns:a16="http://schemas.microsoft.com/office/drawing/2014/main" id="{83493748-9D15-062E-CA97-10465504B4C6}"/>
                </a:ext>
              </a:extLst>
            </p:cNvPr>
            <p:cNvSpPr/>
            <p:nvPr/>
          </p:nvSpPr>
          <p:spPr>
            <a:xfrm>
              <a:off x="3043353"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0" name="正方形/長方形 9">
              <a:extLst>
                <a:ext uri="{FF2B5EF4-FFF2-40B4-BE49-F238E27FC236}">
                  <a16:creationId xmlns:a16="http://schemas.microsoft.com/office/drawing/2014/main" id="{E5C628BF-FB35-7C23-9003-28F570D4CB34}"/>
                </a:ext>
              </a:extLst>
            </p:cNvPr>
            <p:cNvSpPr/>
            <p:nvPr/>
          </p:nvSpPr>
          <p:spPr>
            <a:xfrm>
              <a:off x="3383026"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 name="正方形/長方形 10">
              <a:extLst>
                <a:ext uri="{FF2B5EF4-FFF2-40B4-BE49-F238E27FC236}">
                  <a16:creationId xmlns:a16="http://schemas.microsoft.com/office/drawing/2014/main" id="{B9B41E5E-E7B8-9498-D144-3BBA8826C8E8}"/>
                </a:ext>
              </a:extLst>
            </p:cNvPr>
            <p:cNvSpPr/>
            <p:nvPr/>
          </p:nvSpPr>
          <p:spPr>
            <a:xfrm>
              <a:off x="3716165"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2" name="正方形/長方形 11">
              <a:extLst>
                <a:ext uri="{FF2B5EF4-FFF2-40B4-BE49-F238E27FC236}">
                  <a16:creationId xmlns:a16="http://schemas.microsoft.com/office/drawing/2014/main" id="{5191DFAF-A017-C9C9-EF5D-BF0067B06EAE}"/>
                </a:ext>
              </a:extLst>
            </p:cNvPr>
            <p:cNvSpPr/>
            <p:nvPr/>
          </p:nvSpPr>
          <p:spPr>
            <a:xfrm>
              <a:off x="3040800"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3" name="正方形/長方形 12">
              <a:extLst>
                <a:ext uri="{FF2B5EF4-FFF2-40B4-BE49-F238E27FC236}">
                  <a16:creationId xmlns:a16="http://schemas.microsoft.com/office/drawing/2014/main" id="{BDFDAFFA-983D-6E64-EC3A-D7850D712ACA}"/>
                </a:ext>
              </a:extLst>
            </p:cNvPr>
            <p:cNvSpPr/>
            <p:nvPr/>
          </p:nvSpPr>
          <p:spPr>
            <a:xfrm>
              <a:off x="3383684"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4" name="正方形/長方形 13">
              <a:extLst>
                <a:ext uri="{FF2B5EF4-FFF2-40B4-BE49-F238E27FC236}">
                  <a16:creationId xmlns:a16="http://schemas.microsoft.com/office/drawing/2014/main" id="{8D98F34D-0F24-C232-9FDB-E74D3A6C1B66}"/>
                </a:ext>
              </a:extLst>
            </p:cNvPr>
            <p:cNvSpPr/>
            <p:nvPr/>
          </p:nvSpPr>
          <p:spPr>
            <a:xfrm>
              <a:off x="3716823"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5" name="正方形/長方形 14">
              <a:extLst>
                <a:ext uri="{FF2B5EF4-FFF2-40B4-BE49-F238E27FC236}">
                  <a16:creationId xmlns:a16="http://schemas.microsoft.com/office/drawing/2014/main" id="{9F58FE9B-C531-0D1E-DF5D-D3A5E01F04AC}"/>
                </a:ext>
              </a:extLst>
            </p:cNvPr>
            <p:cNvSpPr/>
            <p:nvPr/>
          </p:nvSpPr>
          <p:spPr>
            <a:xfrm>
              <a:off x="3043355"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6" name="正方形/長方形 15">
              <a:extLst>
                <a:ext uri="{FF2B5EF4-FFF2-40B4-BE49-F238E27FC236}">
                  <a16:creationId xmlns:a16="http://schemas.microsoft.com/office/drawing/2014/main" id="{B14D80FF-FF62-D495-2B65-F32A6A4FC662}"/>
                </a:ext>
              </a:extLst>
            </p:cNvPr>
            <p:cNvSpPr/>
            <p:nvPr/>
          </p:nvSpPr>
          <p:spPr>
            <a:xfrm>
              <a:off x="3383028"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7" name="正方形/長方形 16">
              <a:extLst>
                <a:ext uri="{FF2B5EF4-FFF2-40B4-BE49-F238E27FC236}">
                  <a16:creationId xmlns:a16="http://schemas.microsoft.com/office/drawing/2014/main" id="{1D1D223F-3C15-0AD6-B2B4-E692DEA4FA39}"/>
                </a:ext>
              </a:extLst>
            </p:cNvPr>
            <p:cNvSpPr/>
            <p:nvPr/>
          </p:nvSpPr>
          <p:spPr>
            <a:xfrm>
              <a:off x="3716167"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18" name="直線矢印コネクタ 17">
            <a:extLst>
              <a:ext uri="{FF2B5EF4-FFF2-40B4-BE49-F238E27FC236}">
                <a16:creationId xmlns:a16="http://schemas.microsoft.com/office/drawing/2014/main" id="{2287E26E-3295-75D9-93D4-DB2E2E68149C}"/>
              </a:ext>
            </a:extLst>
          </p:cNvPr>
          <p:cNvCxnSpPr>
            <a:cxnSpLocks/>
          </p:cNvCxnSpPr>
          <p:nvPr/>
        </p:nvCxnSpPr>
        <p:spPr>
          <a:xfrm>
            <a:off x="3226210" y="3458122"/>
            <a:ext cx="1300841" cy="402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F518E6D-DD83-1077-0EAC-7BAEA101CF92}"/>
              </a:ext>
            </a:extLst>
          </p:cNvPr>
          <p:cNvSpPr/>
          <p:nvPr/>
        </p:nvSpPr>
        <p:spPr>
          <a:xfrm>
            <a:off x="3060174" y="3478837"/>
            <a:ext cx="1563329"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住所文字列</a:t>
            </a:r>
            <a:endParaRPr kumimoji="1" lang="ja-JP" altLang="en-US" sz="1300" b="1">
              <a:solidFill>
                <a:schemeClr val="tx1"/>
              </a:solidFill>
              <a:latin typeface="+mn-ea"/>
            </a:endParaRPr>
          </a:p>
        </p:txBody>
      </p:sp>
      <p:sp>
        <p:nvSpPr>
          <p:cNvPr id="20" name="正方形/長方形 19">
            <a:extLst>
              <a:ext uri="{FF2B5EF4-FFF2-40B4-BE49-F238E27FC236}">
                <a16:creationId xmlns:a16="http://schemas.microsoft.com/office/drawing/2014/main" id="{3818031E-408F-2337-0077-1E90D3FDE50B}"/>
              </a:ext>
            </a:extLst>
          </p:cNvPr>
          <p:cNvSpPr/>
          <p:nvPr/>
        </p:nvSpPr>
        <p:spPr>
          <a:xfrm>
            <a:off x="4158077" y="3815856"/>
            <a:ext cx="1563329" cy="46478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a:solidFill>
                  <a:schemeClr val="tx1"/>
                </a:solidFill>
                <a:latin typeface="+mn-ea"/>
              </a:rPr>
              <a:t>住所階層分割</a:t>
            </a:r>
            <a:endParaRPr lang="en-US" altLang="ja-JP" sz="1400">
              <a:solidFill>
                <a:schemeClr val="tx1"/>
              </a:solidFill>
              <a:latin typeface="+mn-ea"/>
            </a:endParaRPr>
          </a:p>
          <a:p>
            <a:pPr algn="ctr"/>
            <a:r>
              <a:rPr lang="ja-JP" altLang="en-US" sz="1400">
                <a:solidFill>
                  <a:schemeClr val="tx1"/>
                </a:solidFill>
                <a:latin typeface="+mn-ea"/>
              </a:rPr>
              <a:t>揺らぎの吸収</a:t>
            </a:r>
            <a:endParaRPr kumimoji="1" lang="ja-JP" altLang="en-US" sz="1400">
              <a:solidFill>
                <a:schemeClr val="tx1"/>
              </a:solidFill>
              <a:latin typeface="+mn-ea"/>
            </a:endParaRPr>
          </a:p>
        </p:txBody>
      </p:sp>
      <p:cxnSp>
        <p:nvCxnSpPr>
          <p:cNvPr id="21" name="直線矢印コネクタ 20">
            <a:extLst>
              <a:ext uri="{FF2B5EF4-FFF2-40B4-BE49-F238E27FC236}">
                <a16:creationId xmlns:a16="http://schemas.microsoft.com/office/drawing/2014/main" id="{BAFA9A77-F669-77BD-2889-F92E52BF3816}"/>
              </a:ext>
            </a:extLst>
          </p:cNvPr>
          <p:cNvCxnSpPr>
            <a:cxnSpLocks/>
          </p:cNvCxnSpPr>
          <p:nvPr/>
        </p:nvCxnSpPr>
        <p:spPr>
          <a:xfrm flipV="1">
            <a:off x="5308054" y="3449249"/>
            <a:ext cx="829934" cy="11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E970D7F2-3DDA-DBFD-52B4-1F6224A0F278}"/>
              </a:ext>
            </a:extLst>
          </p:cNvPr>
          <p:cNvSpPr/>
          <p:nvPr/>
        </p:nvSpPr>
        <p:spPr>
          <a:xfrm>
            <a:off x="5314682" y="3474599"/>
            <a:ext cx="844819"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突合</a:t>
            </a:r>
            <a:endParaRPr kumimoji="1" lang="ja-JP" altLang="en-US" sz="1300" b="1">
              <a:solidFill>
                <a:schemeClr val="tx1"/>
              </a:solidFill>
              <a:latin typeface="+mn-ea"/>
            </a:endParaRPr>
          </a:p>
        </p:txBody>
      </p:sp>
      <p:sp>
        <p:nvSpPr>
          <p:cNvPr id="23" name="正方形/長方形 22">
            <a:extLst>
              <a:ext uri="{FF2B5EF4-FFF2-40B4-BE49-F238E27FC236}">
                <a16:creationId xmlns:a16="http://schemas.microsoft.com/office/drawing/2014/main" id="{B6DABF02-6620-2D6D-2CF5-710B886A7D0C}"/>
              </a:ext>
            </a:extLst>
          </p:cNvPr>
          <p:cNvSpPr/>
          <p:nvPr/>
        </p:nvSpPr>
        <p:spPr>
          <a:xfrm>
            <a:off x="9381144" y="2933859"/>
            <a:ext cx="1815406" cy="120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ja-JP" altLang="en-US" sz="1400">
                <a:solidFill>
                  <a:schemeClr val="tx1"/>
                </a:solidFill>
                <a:latin typeface="+mn-ea"/>
              </a:rPr>
              <a:t>住所文字列あり</a:t>
            </a:r>
            <a:endParaRPr kumimoji="1" lang="en-US" altLang="ja-JP" sz="1400">
              <a:solidFill>
                <a:schemeClr val="tx1"/>
              </a:solidFill>
              <a:latin typeface="+mn-ea"/>
            </a:endParaRPr>
          </a:p>
          <a:p>
            <a:pPr algn="ctr"/>
            <a:r>
              <a:rPr lang="ja-JP" altLang="en-US" sz="1400">
                <a:solidFill>
                  <a:schemeClr val="tx1"/>
                </a:solidFill>
                <a:latin typeface="+mn-ea"/>
              </a:rPr>
              <a:t>緯度経度なしデータ</a:t>
            </a:r>
            <a:endParaRPr kumimoji="1" lang="en-US" altLang="ja-JP" sz="1400">
              <a:solidFill>
                <a:schemeClr val="tx1"/>
              </a:solidFill>
              <a:latin typeface="+mn-ea"/>
            </a:endParaRPr>
          </a:p>
        </p:txBody>
      </p:sp>
      <p:grpSp>
        <p:nvGrpSpPr>
          <p:cNvPr id="24" name="グループ化 23">
            <a:extLst>
              <a:ext uri="{FF2B5EF4-FFF2-40B4-BE49-F238E27FC236}">
                <a16:creationId xmlns:a16="http://schemas.microsoft.com/office/drawing/2014/main" id="{55FC8A47-377A-8FC8-6D0B-59AFF3BFE415}"/>
              </a:ext>
            </a:extLst>
          </p:cNvPr>
          <p:cNvGrpSpPr/>
          <p:nvPr/>
        </p:nvGrpSpPr>
        <p:grpSpPr>
          <a:xfrm>
            <a:off x="9871986" y="3049387"/>
            <a:ext cx="807070" cy="540834"/>
            <a:chOff x="3040800" y="5402766"/>
            <a:chExt cx="1013267" cy="644074"/>
          </a:xfrm>
        </p:grpSpPr>
        <p:sp>
          <p:nvSpPr>
            <p:cNvPr id="25" name="フローチャート: 処理 24">
              <a:extLst>
                <a:ext uri="{FF2B5EF4-FFF2-40B4-BE49-F238E27FC236}">
                  <a16:creationId xmlns:a16="http://schemas.microsoft.com/office/drawing/2014/main" id="{702FDCB3-7513-3A20-C2CD-1DEE14E28F49}"/>
                </a:ext>
              </a:extLst>
            </p:cNvPr>
            <p:cNvSpPr/>
            <p:nvPr/>
          </p:nvSpPr>
          <p:spPr>
            <a:xfrm>
              <a:off x="3041930" y="5402766"/>
              <a:ext cx="1012137" cy="168028"/>
            </a:xfrm>
            <a:prstGeom prst="flowChartProcess">
              <a:avLst/>
            </a:prstGeom>
            <a:solidFill>
              <a:schemeClr val="bg1">
                <a:lumMod val="50000"/>
              </a:schemeClr>
            </a:solidFill>
            <a:ln w="285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6" name="正方形/長方形 25">
              <a:extLst>
                <a:ext uri="{FF2B5EF4-FFF2-40B4-BE49-F238E27FC236}">
                  <a16:creationId xmlns:a16="http://schemas.microsoft.com/office/drawing/2014/main" id="{A6BADFE8-2805-355B-BA1E-739F6AC93A22}"/>
                </a:ext>
              </a:extLst>
            </p:cNvPr>
            <p:cNvSpPr/>
            <p:nvPr/>
          </p:nvSpPr>
          <p:spPr>
            <a:xfrm>
              <a:off x="3043353"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7" name="正方形/長方形 26">
              <a:extLst>
                <a:ext uri="{FF2B5EF4-FFF2-40B4-BE49-F238E27FC236}">
                  <a16:creationId xmlns:a16="http://schemas.microsoft.com/office/drawing/2014/main" id="{68BC1066-EBBB-FDC0-382E-E4931B209422}"/>
                </a:ext>
              </a:extLst>
            </p:cNvPr>
            <p:cNvSpPr/>
            <p:nvPr/>
          </p:nvSpPr>
          <p:spPr>
            <a:xfrm>
              <a:off x="3383026"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8" name="正方形/長方形 27">
              <a:extLst>
                <a:ext uri="{FF2B5EF4-FFF2-40B4-BE49-F238E27FC236}">
                  <a16:creationId xmlns:a16="http://schemas.microsoft.com/office/drawing/2014/main" id="{D5AA0D03-A147-8F9A-20DF-E67FF80DAADC}"/>
                </a:ext>
              </a:extLst>
            </p:cNvPr>
            <p:cNvSpPr/>
            <p:nvPr/>
          </p:nvSpPr>
          <p:spPr>
            <a:xfrm>
              <a:off x="3716165" y="55847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9" name="正方形/長方形 28">
              <a:extLst>
                <a:ext uri="{FF2B5EF4-FFF2-40B4-BE49-F238E27FC236}">
                  <a16:creationId xmlns:a16="http://schemas.microsoft.com/office/drawing/2014/main" id="{02247C8C-623F-1984-A033-EDDAA8048FC6}"/>
                </a:ext>
              </a:extLst>
            </p:cNvPr>
            <p:cNvSpPr/>
            <p:nvPr/>
          </p:nvSpPr>
          <p:spPr>
            <a:xfrm>
              <a:off x="3040800"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0" name="正方形/長方形 29">
              <a:extLst>
                <a:ext uri="{FF2B5EF4-FFF2-40B4-BE49-F238E27FC236}">
                  <a16:creationId xmlns:a16="http://schemas.microsoft.com/office/drawing/2014/main" id="{9A09654A-9E69-4BF4-972A-F6C2B595AA6D}"/>
                </a:ext>
              </a:extLst>
            </p:cNvPr>
            <p:cNvSpPr/>
            <p:nvPr/>
          </p:nvSpPr>
          <p:spPr>
            <a:xfrm>
              <a:off x="3383684"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1" name="正方形/長方形 30">
              <a:extLst>
                <a:ext uri="{FF2B5EF4-FFF2-40B4-BE49-F238E27FC236}">
                  <a16:creationId xmlns:a16="http://schemas.microsoft.com/office/drawing/2014/main" id="{41A792DC-1C7F-0E12-911F-E7507C3B8745}"/>
                </a:ext>
              </a:extLst>
            </p:cNvPr>
            <p:cNvSpPr/>
            <p:nvPr/>
          </p:nvSpPr>
          <p:spPr>
            <a:xfrm>
              <a:off x="3716823" y="5737124"/>
              <a:ext cx="333139" cy="157315"/>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2" name="正方形/長方形 31">
              <a:extLst>
                <a:ext uri="{FF2B5EF4-FFF2-40B4-BE49-F238E27FC236}">
                  <a16:creationId xmlns:a16="http://schemas.microsoft.com/office/drawing/2014/main" id="{E17C1BA8-C9BE-2D02-1D35-220D323ABB39}"/>
                </a:ext>
              </a:extLst>
            </p:cNvPr>
            <p:cNvSpPr/>
            <p:nvPr/>
          </p:nvSpPr>
          <p:spPr>
            <a:xfrm>
              <a:off x="3043355"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3" name="正方形/長方形 32">
              <a:extLst>
                <a:ext uri="{FF2B5EF4-FFF2-40B4-BE49-F238E27FC236}">
                  <a16:creationId xmlns:a16="http://schemas.microsoft.com/office/drawing/2014/main" id="{07C7CEFF-B72C-BECC-1199-993942E3161C}"/>
                </a:ext>
              </a:extLst>
            </p:cNvPr>
            <p:cNvSpPr/>
            <p:nvPr/>
          </p:nvSpPr>
          <p:spPr>
            <a:xfrm>
              <a:off x="3383028"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4" name="正方形/長方形 33">
              <a:extLst>
                <a:ext uri="{FF2B5EF4-FFF2-40B4-BE49-F238E27FC236}">
                  <a16:creationId xmlns:a16="http://schemas.microsoft.com/office/drawing/2014/main" id="{2E3A092D-17FA-227A-4335-8E1BE2659CE4}"/>
                </a:ext>
              </a:extLst>
            </p:cNvPr>
            <p:cNvSpPr/>
            <p:nvPr/>
          </p:nvSpPr>
          <p:spPr>
            <a:xfrm>
              <a:off x="3716167" y="5889524"/>
              <a:ext cx="333139" cy="157316"/>
            </a:xfrm>
            <a:prstGeom prst="rect">
              <a:avLst/>
            </a:prstGeom>
            <a:noFill/>
            <a:ln w="317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35" name="直線矢印コネクタ 34">
            <a:extLst>
              <a:ext uri="{FF2B5EF4-FFF2-40B4-BE49-F238E27FC236}">
                <a16:creationId xmlns:a16="http://schemas.microsoft.com/office/drawing/2014/main" id="{00906C69-BD67-44F3-B441-695C237411B2}"/>
              </a:ext>
            </a:extLst>
          </p:cNvPr>
          <p:cNvCxnSpPr>
            <a:cxnSpLocks/>
          </p:cNvCxnSpPr>
          <p:nvPr/>
        </p:nvCxnSpPr>
        <p:spPr>
          <a:xfrm flipV="1">
            <a:off x="7632267" y="3439417"/>
            <a:ext cx="2143432" cy="98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47914ED9-E59A-C80F-6076-0617330A07EF}"/>
              </a:ext>
            </a:extLst>
          </p:cNvPr>
          <p:cNvSpPr/>
          <p:nvPr/>
        </p:nvSpPr>
        <p:spPr>
          <a:xfrm>
            <a:off x="7532754" y="3480872"/>
            <a:ext cx="1942000" cy="9442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300" b="1">
                <a:solidFill>
                  <a:schemeClr val="tx1"/>
                </a:solidFill>
                <a:latin typeface="+mn-ea"/>
              </a:rPr>
              <a:t>緯度経度</a:t>
            </a:r>
            <a:endParaRPr lang="en-US" altLang="ja-JP" sz="1300" b="1">
              <a:solidFill>
                <a:schemeClr val="tx1"/>
              </a:solidFill>
              <a:latin typeface="+mn-ea"/>
            </a:endParaRPr>
          </a:p>
          <a:p>
            <a:pPr algn="ctr"/>
            <a:r>
              <a:rPr kumimoji="1" lang="ja-JP" altLang="en-US" sz="1300" b="1">
                <a:solidFill>
                  <a:schemeClr val="tx1"/>
                </a:solidFill>
                <a:latin typeface="+mn-ea"/>
              </a:rPr>
              <a:t>町字</a:t>
            </a:r>
            <a:r>
              <a:rPr kumimoji="1" lang="en-US" altLang="ja-JP" sz="1300" b="1">
                <a:solidFill>
                  <a:schemeClr val="tx1"/>
                </a:solidFill>
                <a:latin typeface="+mn-ea"/>
              </a:rPr>
              <a:t>ID</a:t>
            </a:r>
          </a:p>
          <a:p>
            <a:pPr algn="ctr"/>
            <a:r>
              <a:rPr lang="ja-JP" altLang="en-US" sz="1300" b="1">
                <a:solidFill>
                  <a:schemeClr val="tx1"/>
                </a:solidFill>
                <a:latin typeface="+mn-ea"/>
              </a:rPr>
              <a:t>正規化住所文字列</a:t>
            </a:r>
            <a:endParaRPr lang="en-US" altLang="ja-JP" sz="1300" b="1">
              <a:solidFill>
                <a:schemeClr val="tx1"/>
              </a:solidFill>
              <a:latin typeface="+mn-ea"/>
            </a:endParaRPr>
          </a:p>
          <a:p>
            <a:pPr algn="ctr"/>
            <a:r>
              <a:rPr lang="ja-JP" altLang="en-US" sz="1300" b="1">
                <a:solidFill>
                  <a:schemeClr val="tx1"/>
                </a:solidFill>
                <a:latin typeface="+mn-ea"/>
              </a:rPr>
              <a:t>マッチングレベル</a:t>
            </a:r>
            <a:endParaRPr kumimoji="1" lang="ja-JP" altLang="en-US" sz="1300" b="1">
              <a:solidFill>
                <a:schemeClr val="tx1"/>
              </a:solidFill>
              <a:latin typeface="+mn-ea"/>
            </a:endParaRPr>
          </a:p>
        </p:txBody>
      </p:sp>
      <p:sp>
        <p:nvSpPr>
          <p:cNvPr id="37" name="Google Shape;340;p28">
            <a:extLst>
              <a:ext uri="{FF2B5EF4-FFF2-40B4-BE49-F238E27FC236}">
                <a16:creationId xmlns:a16="http://schemas.microsoft.com/office/drawing/2014/main" id="{3469C438-558D-4CB9-786B-18B009E51476}"/>
              </a:ext>
            </a:extLst>
          </p:cNvPr>
          <p:cNvSpPr/>
          <p:nvPr/>
        </p:nvSpPr>
        <p:spPr>
          <a:xfrm>
            <a:off x="9231015" y="4290061"/>
            <a:ext cx="2296352" cy="2235283"/>
          </a:xfrm>
          <a:prstGeom prst="roundRect">
            <a:avLst>
              <a:gd name="adj" fmla="val 3948"/>
            </a:avLst>
          </a:prstGeom>
          <a:solidFill>
            <a:srgbClr val="F2F2F2"/>
          </a:solidFill>
          <a:ln w="25400" cap="flat" cmpd="sng">
            <a:solidFill>
              <a:srgbClr val="88889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全国地方公共団体コード : 131016</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町字ID : 0056000</a:t>
            </a:r>
            <a:endParaRPr lang="en-US" altLang="ja-JP"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altLang="en-US" sz="1050">
                <a:solidFill>
                  <a:srgbClr val="4F4F57"/>
                </a:solidFill>
                <a:latin typeface="+mn-ea"/>
                <a:sym typeface="Arial"/>
              </a:rPr>
              <a:t>マッチングレベル：</a:t>
            </a:r>
            <a:r>
              <a:rPr lang="en-US" altLang="ja-JP" sz="1050">
                <a:solidFill>
                  <a:srgbClr val="4F4F57"/>
                </a:solidFill>
                <a:latin typeface="+mn-ea"/>
                <a:sym typeface="Arial"/>
              </a:rPr>
              <a:t>8</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住居表示フラグ : 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経度 : 139.73495</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緯度 : 35.681411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都道府県 : 東京都</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市区町村 : 千代田区</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大字・町 : 紀尾井町</a:t>
            </a:r>
            <a:endParaRPr sz="1050" u="none" strike="noStrike" cap="none">
              <a:solidFill>
                <a:srgbClr val="4F4F57"/>
              </a:solidFill>
              <a:latin typeface="+mn-ea"/>
              <a:sym typeface="Arial"/>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丁目 : </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小字 : </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街区 : 1</a:t>
            </a:r>
            <a:endParaRPr sz="1050">
              <a:latin typeface="+mn-ea"/>
            </a:endParaRPr>
          </a:p>
          <a:p>
            <a:pPr marL="0" marR="0" lvl="0" indent="0" algn="l" rtl="0">
              <a:lnSpc>
                <a:spcPct val="100000"/>
              </a:lnSpc>
              <a:spcBef>
                <a:spcPts val="0"/>
              </a:spcBef>
              <a:spcAft>
                <a:spcPts val="0"/>
              </a:spcAft>
              <a:buNone/>
            </a:pPr>
            <a:r>
              <a:rPr lang="ja-JP" sz="1050" u="none" strike="noStrike" cap="none">
                <a:solidFill>
                  <a:srgbClr val="4F4F57"/>
                </a:solidFill>
                <a:latin typeface="+mn-ea"/>
                <a:sym typeface="Arial"/>
              </a:rPr>
              <a:t>住居番号 : 3</a:t>
            </a:r>
            <a:endParaRPr sz="1050">
              <a:latin typeface="+mn-ea"/>
            </a:endParaRPr>
          </a:p>
        </p:txBody>
      </p:sp>
      <p:sp>
        <p:nvSpPr>
          <p:cNvPr id="38" name="Google Shape;339;p28">
            <a:extLst>
              <a:ext uri="{FF2B5EF4-FFF2-40B4-BE49-F238E27FC236}">
                <a16:creationId xmlns:a16="http://schemas.microsoft.com/office/drawing/2014/main" id="{D49C4881-21E5-1765-B521-34578102C185}"/>
              </a:ext>
            </a:extLst>
          </p:cNvPr>
          <p:cNvSpPr/>
          <p:nvPr/>
        </p:nvSpPr>
        <p:spPr>
          <a:xfrm>
            <a:off x="1266607" y="4344070"/>
            <a:ext cx="2401183" cy="237058"/>
          </a:xfrm>
          <a:prstGeom prst="roundRect">
            <a:avLst>
              <a:gd name="adj" fmla="val 16667"/>
            </a:avLst>
          </a:prstGeom>
          <a:solidFill>
            <a:srgbClr val="F2F2F2"/>
          </a:solidFill>
          <a:ln w="25400" cap="flat" cmpd="sng">
            <a:solidFill>
              <a:srgbClr val="888891"/>
            </a:solidFill>
            <a:prstDash val="solid"/>
            <a:round/>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None/>
            </a:pPr>
            <a:r>
              <a:rPr lang="ja-JP" sz="1050" u="none" strike="noStrike" cap="none">
                <a:solidFill>
                  <a:srgbClr val="4F4F57"/>
                </a:solidFill>
                <a:latin typeface="+mn-ea"/>
                <a:sym typeface="Arial"/>
              </a:rPr>
              <a:t>東京都千代田区紀尾井町1-3</a:t>
            </a:r>
            <a:r>
              <a:rPr lang="ja-JP" altLang="en-US" sz="1050" u="none" strike="noStrike" cap="none">
                <a:solidFill>
                  <a:srgbClr val="4F4F57"/>
                </a:solidFill>
                <a:latin typeface="+mn-ea"/>
                <a:sym typeface="Arial"/>
              </a:rPr>
              <a:t>ｃ</a:t>
            </a:r>
            <a:endParaRPr sz="1050" u="none" strike="noStrike" cap="none">
              <a:solidFill>
                <a:srgbClr val="4F4F57"/>
              </a:solidFill>
              <a:latin typeface="+mn-ea"/>
              <a:sym typeface="Arial"/>
            </a:endParaRPr>
          </a:p>
        </p:txBody>
      </p:sp>
      <p:sp>
        <p:nvSpPr>
          <p:cNvPr id="39" name="Google Shape;161;p28">
            <a:extLst>
              <a:ext uri="{FF2B5EF4-FFF2-40B4-BE49-F238E27FC236}">
                <a16:creationId xmlns:a16="http://schemas.microsoft.com/office/drawing/2014/main" id="{919DC1C9-27E6-28CE-5A7F-34D6F8D34C18}"/>
              </a:ext>
            </a:extLst>
          </p:cNvPr>
          <p:cNvSpPr/>
          <p:nvPr/>
        </p:nvSpPr>
        <p:spPr>
          <a:xfrm>
            <a:off x="4319827" y="2870737"/>
            <a:ext cx="3387961" cy="1473334"/>
          </a:xfrm>
          <a:prstGeom prst="roundRect">
            <a:avLst>
              <a:gd name="adj" fmla="val 8540"/>
            </a:avLst>
          </a:prstGeom>
          <a:no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u="none" strike="noStrike" cap="none">
              <a:solidFill>
                <a:schemeClr val="lt1"/>
              </a:solidFill>
              <a:latin typeface="+mn-ea"/>
              <a:sym typeface="Arial"/>
            </a:endParaRPr>
          </a:p>
        </p:txBody>
      </p:sp>
      <p:sp>
        <p:nvSpPr>
          <p:cNvPr id="40" name="Google Shape;237;p28">
            <a:extLst>
              <a:ext uri="{FF2B5EF4-FFF2-40B4-BE49-F238E27FC236}">
                <a16:creationId xmlns:a16="http://schemas.microsoft.com/office/drawing/2014/main" id="{CC0E277F-B2A4-B010-2213-A2CA9B0807E2}"/>
              </a:ext>
            </a:extLst>
          </p:cNvPr>
          <p:cNvSpPr/>
          <p:nvPr/>
        </p:nvSpPr>
        <p:spPr>
          <a:xfrm>
            <a:off x="4830035" y="2730891"/>
            <a:ext cx="2290244" cy="252958"/>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JP" sz="1400" b="1" u="none" strike="noStrike" cap="none">
                <a:solidFill>
                  <a:schemeClr val="lt1"/>
                </a:solidFill>
                <a:latin typeface="+mn-ea"/>
                <a:sym typeface="Arial"/>
              </a:rPr>
              <a:t>ジオコーディング</a:t>
            </a:r>
            <a:endParaRPr sz="1400" b="1" u="none" strike="noStrike" cap="none">
              <a:solidFill>
                <a:schemeClr val="lt1"/>
              </a:solidFill>
              <a:latin typeface="+mn-ea"/>
              <a:sym typeface="Arial"/>
            </a:endParaRPr>
          </a:p>
        </p:txBody>
      </p:sp>
      <p:sp>
        <p:nvSpPr>
          <p:cNvPr id="41" name="フローチャート: 処理 40">
            <a:extLst>
              <a:ext uri="{FF2B5EF4-FFF2-40B4-BE49-F238E27FC236}">
                <a16:creationId xmlns:a16="http://schemas.microsoft.com/office/drawing/2014/main" id="{DB128219-0750-1496-A75F-A9DBD97A1EC2}"/>
              </a:ext>
            </a:extLst>
          </p:cNvPr>
          <p:cNvSpPr/>
          <p:nvPr/>
        </p:nvSpPr>
        <p:spPr>
          <a:xfrm>
            <a:off x="9289529" y="4986979"/>
            <a:ext cx="1203925" cy="340341"/>
          </a:xfrm>
          <a:prstGeom prst="flowChartProcess">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latin typeface="+mn-ea"/>
              </a:rPr>
              <a:t>c</a:t>
            </a:r>
            <a:endParaRPr kumimoji="1" lang="ja-JP" altLang="en-US">
              <a:latin typeface="+mn-ea"/>
            </a:endParaRPr>
          </a:p>
        </p:txBody>
      </p:sp>
      <p:grpSp>
        <p:nvGrpSpPr>
          <p:cNvPr id="42" name="グループ化 41">
            <a:extLst>
              <a:ext uri="{FF2B5EF4-FFF2-40B4-BE49-F238E27FC236}">
                <a16:creationId xmlns:a16="http://schemas.microsoft.com/office/drawing/2014/main" id="{01AA3FE8-13C3-9753-93A8-E4BBD9719EB1}"/>
              </a:ext>
            </a:extLst>
          </p:cNvPr>
          <p:cNvGrpSpPr/>
          <p:nvPr/>
        </p:nvGrpSpPr>
        <p:grpSpPr>
          <a:xfrm>
            <a:off x="5095800" y="4916030"/>
            <a:ext cx="2084375" cy="1070531"/>
            <a:chOff x="10081362" y="4989396"/>
            <a:chExt cx="2084375" cy="1070531"/>
          </a:xfrm>
        </p:grpSpPr>
        <p:grpSp>
          <p:nvGrpSpPr>
            <p:cNvPr id="43" name="グループ化 42">
              <a:extLst>
                <a:ext uri="{FF2B5EF4-FFF2-40B4-BE49-F238E27FC236}">
                  <a16:creationId xmlns:a16="http://schemas.microsoft.com/office/drawing/2014/main" id="{EAA87D5D-449E-234A-3BA5-8F7C04D2EDA8}"/>
                </a:ext>
              </a:extLst>
            </p:cNvPr>
            <p:cNvGrpSpPr/>
            <p:nvPr/>
          </p:nvGrpSpPr>
          <p:grpSpPr>
            <a:xfrm>
              <a:off x="10081362" y="5067818"/>
              <a:ext cx="2084375" cy="992109"/>
              <a:chOff x="4213860" y="2661029"/>
              <a:chExt cx="3467100" cy="1650250"/>
            </a:xfrm>
          </p:grpSpPr>
          <p:sp>
            <p:nvSpPr>
              <p:cNvPr id="45" name="フローチャート: 判断 44">
                <a:extLst>
                  <a:ext uri="{FF2B5EF4-FFF2-40B4-BE49-F238E27FC236}">
                    <a16:creationId xmlns:a16="http://schemas.microsoft.com/office/drawing/2014/main" id="{FE88AFFF-1E1D-4B88-D6D4-B85836B0A60D}"/>
                  </a:ext>
                </a:extLst>
              </p:cNvPr>
              <p:cNvSpPr/>
              <p:nvPr/>
            </p:nvSpPr>
            <p:spPr>
              <a:xfrm>
                <a:off x="4213860" y="2661029"/>
                <a:ext cx="3467100" cy="1650250"/>
              </a:xfrm>
              <a:prstGeom prst="flowChartDecision">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46" name="直線コネクタ 45">
                <a:extLst>
                  <a:ext uri="{FF2B5EF4-FFF2-40B4-BE49-F238E27FC236}">
                    <a16:creationId xmlns:a16="http://schemas.microsoft.com/office/drawing/2014/main" id="{E4E698D6-35E7-AAEF-33FE-768CD095E69F}"/>
                  </a:ext>
                </a:extLst>
              </p:cNvPr>
              <p:cNvCxnSpPr>
                <a:cxnSpLocks/>
              </p:cNvCxnSpPr>
              <p:nvPr/>
            </p:nvCxnSpPr>
            <p:spPr>
              <a:xfrm flipV="1">
                <a:off x="4221232" y="3209348"/>
                <a:ext cx="1144460" cy="27740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フリーフォーム 239">
                <a:extLst>
                  <a:ext uri="{FF2B5EF4-FFF2-40B4-BE49-F238E27FC236}">
                    <a16:creationId xmlns:a16="http://schemas.microsoft.com/office/drawing/2014/main" id="{B3391147-2DF1-941D-D45C-EA4F128ABA6F}"/>
                  </a:ext>
                </a:extLst>
              </p:cNvPr>
              <p:cNvSpPr/>
              <p:nvPr/>
            </p:nvSpPr>
            <p:spPr>
              <a:xfrm>
                <a:off x="5204116" y="3168685"/>
                <a:ext cx="891884" cy="589951"/>
              </a:xfrm>
              <a:custGeom>
                <a:avLst/>
                <a:gdLst>
                  <a:gd name="connsiteX0" fmla="*/ 134257 w 910772"/>
                  <a:gd name="connsiteY0" fmla="*/ 47172 h 740229"/>
                  <a:gd name="connsiteX1" fmla="*/ 0 w 910772"/>
                  <a:gd name="connsiteY1" fmla="*/ 406400 h 740229"/>
                  <a:gd name="connsiteX2" fmla="*/ 638629 w 910772"/>
                  <a:gd name="connsiteY2" fmla="*/ 740229 h 740229"/>
                  <a:gd name="connsiteX3" fmla="*/ 910772 w 910772"/>
                  <a:gd name="connsiteY3" fmla="*/ 232229 h 740229"/>
                  <a:gd name="connsiteX4" fmla="*/ 678543 w 910772"/>
                  <a:gd name="connsiteY4" fmla="*/ 0 h 740229"/>
                  <a:gd name="connsiteX5" fmla="*/ 134257 w 910772"/>
                  <a:gd name="connsiteY5" fmla="*/ 47172 h 740229"/>
                  <a:gd name="connsiteX0" fmla="*/ 134257 w 776515"/>
                  <a:gd name="connsiteY0" fmla="*/ 47172 h 740229"/>
                  <a:gd name="connsiteX1" fmla="*/ 0 w 776515"/>
                  <a:gd name="connsiteY1" fmla="*/ 406400 h 740229"/>
                  <a:gd name="connsiteX2" fmla="*/ 638629 w 776515"/>
                  <a:gd name="connsiteY2" fmla="*/ 740229 h 740229"/>
                  <a:gd name="connsiteX3" fmla="*/ 776515 w 776515"/>
                  <a:gd name="connsiteY3" fmla="*/ 404586 h 740229"/>
                  <a:gd name="connsiteX4" fmla="*/ 678543 w 776515"/>
                  <a:gd name="connsiteY4" fmla="*/ 0 h 740229"/>
                  <a:gd name="connsiteX5" fmla="*/ 134257 w 776515"/>
                  <a:gd name="connsiteY5" fmla="*/ 47172 h 740229"/>
                  <a:gd name="connsiteX0" fmla="*/ 134257 w 776515"/>
                  <a:gd name="connsiteY0" fmla="*/ 47172 h 692379"/>
                  <a:gd name="connsiteX1" fmla="*/ 0 w 776515"/>
                  <a:gd name="connsiteY1" fmla="*/ 406400 h 692379"/>
                  <a:gd name="connsiteX2" fmla="*/ 536903 w 776515"/>
                  <a:gd name="connsiteY2" fmla="*/ 692379 h 692379"/>
                  <a:gd name="connsiteX3" fmla="*/ 776515 w 776515"/>
                  <a:gd name="connsiteY3" fmla="*/ 404586 h 692379"/>
                  <a:gd name="connsiteX4" fmla="*/ 678543 w 776515"/>
                  <a:gd name="connsiteY4" fmla="*/ 0 h 692379"/>
                  <a:gd name="connsiteX5" fmla="*/ 134257 w 776515"/>
                  <a:gd name="connsiteY5" fmla="*/ 47172 h 692379"/>
                  <a:gd name="connsiteX0" fmla="*/ 134257 w 776515"/>
                  <a:gd name="connsiteY0" fmla="*/ 47172 h 687893"/>
                  <a:gd name="connsiteX1" fmla="*/ 0 w 776515"/>
                  <a:gd name="connsiteY1" fmla="*/ 406400 h 687893"/>
                  <a:gd name="connsiteX2" fmla="*/ 531927 w 776515"/>
                  <a:gd name="connsiteY2" fmla="*/ 687893 h 687893"/>
                  <a:gd name="connsiteX3" fmla="*/ 776515 w 776515"/>
                  <a:gd name="connsiteY3" fmla="*/ 404586 h 687893"/>
                  <a:gd name="connsiteX4" fmla="*/ 678543 w 776515"/>
                  <a:gd name="connsiteY4" fmla="*/ 0 h 687893"/>
                  <a:gd name="connsiteX5" fmla="*/ 134257 w 776515"/>
                  <a:gd name="connsiteY5" fmla="*/ 47172 h 687893"/>
                  <a:gd name="connsiteX0" fmla="*/ 134257 w 776515"/>
                  <a:gd name="connsiteY0" fmla="*/ 47172 h 703594"/>
                  <a:gd name="connsiteX1" fmla="*/ 0 w 776515"/>
                  <a:gd name="connsiteY1" fmla="*/ 406400 h 703594"/>
                  <a:gd name="connsiteX2" fmla="*/ 545196 w 776515"/>
                  <a:gd name="connsiteY2" fmla="*/ 703594 h 703594"/>
                  <a:gd name="connsiteX3" fmla="*/ 776515 w 776515"/>
                  <a:gd name="connsiteY3" fmla="*/ 404586 h 703594"/>
                  <a:gd name="connsiteX4" fmla="*/ 678543 w 776515"/>
                  <a:gd name="connsiteY4" fmla="*/ 0 h 703594"/>
                  <a:gd name="connsiteX5" fmla="*/ 134257 w 776515"/>
                  <a:gd name="connsiteY5" fmla="*/ 47172 h 703594"/>
                  <a:gd name="connsiteX0" fmla="*/ 134257 w 776515"/>
                  <a:gd name="connsiteY0" fmla="*/ 47172 h 694622"/>
                  <a:gd name="connsiteX1" fmla="*/ 0 w 776515"/>
                  <a:gd name="connsiteY1" fmla="*/ 406400 h 694622"/>
                  <a:gd name="connsiteX2" fmla="*/ 541879 w 776515"/>
                  <a:gd name="connsiteY2" fmla="*/ 694622 h 694622"/>
                  <a:gd name="connsiteX3" fmla="*/ 776515 w 776515"/>
                  <a:gd name="connsiteY3" fmla="*/ 404586 h 694622"/>
                  <a:gd name="connsiteX4" fmla="*/ 678543 w 776515"/>
                  <a:gd name="connsiteY4" fmla="*/ 0 h 694622"/>
                  <a:gd name="connsiteX5" fmla="*/ 134257 w 776515"/>
                  <a:gd name="connsiteY5" fmla="*/ 47172 h 694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515" h="694622">
                    <a:moveTo>
                      <a:pt x="134257" y="47172"/>
                    </a:moveTo>
                    <a:lnTo>
                      <a:pt x="0" y="406400"/>
                    </a:lnTo>
                    <a:lnTo>
                      <a:pt x="541879" y="694622"/>
                    </a:lnTo>
                    <a:lnTo>
                      <a:pt x="776515" y="404586"/>
                    </a:lnTo>
                    <a:lnTo>
                      <a:pt x="678543" y="0"/>
                    </a:lnTo>
                    <a:lnTo>
                      <a:pt x="134257" y="47172"/>
                    </a:lnTo>
                    <a:close/>
                  </a:path>
                </a:pathLst>
              </a:custGeom>
              <a:no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48" name="直線コネクタ 47">
                <a:extLst>
                  <a:ext uri="{FF2B5EF4-FFF2-40B4-BE49-F238E27FC236}">
                    <a16:creationId xmlns:a16="http://schemas.microsoft.com/office/drawing/2014/main" id="{6D04A768-A5A1-2A5B-6806-9DB91A17C5C9}"/>
                  </a:ext>
                </a:extLst>
              </p:cNvPr>
              <p:cNvCxnSpPr>
                <a:cxnSpLocks/>
                <a:stCxn id="47" idx="0"/>
              </p:cNvCxnSpPr>
              <p:nvPr/>
            </p:nvCxnSpPr>
            <p:spPr>
              <a:xfrm flipV="1">
                <a:off x="5358320" y="2875856"/>
                <a:ext cx="141226" cy="3328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4894DE1C-7125-C964-EE0C-DA9BD2FB0597}"/>
                  </a:ext>
                </a:extLst>
              </p:cNvPr>
              <p:cNvCxnSpPr>
                <a:cxnSpLocks/>
                <a:endCxn id="47" idx="1"/>
              </p:cNvCxnSpPr>
              <p:nvPr/>
            </p:nvCxnSpPr>
            <p:spPr>
              <a:xfrm flipV="1">
                <a:off x="5093970" y="3513846"/>
                <a:ext cx="110146" cy="395712"/>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3599A96-7BFE-73F5-913C-C5FE8E7A640D}"/>
                  </a:ext>
                </a:extLst>
              </p:cNvPr>
              <p:cNvCxnSpPr>
                <a:cxnSpLocks/>
                <a:stCxn id="47" idx="4"/>
              </p:cNvCxnSpPr>
              <p:nvPr/>
            </p:nvCxnSpPr>
            <p:spPr>
              <a:xfrm flipV="1">
                <a:off x="5983472" y="3102442"/>
                <a:ext cx="879898" cy="6624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017966AD-F4C4-B08B-25AE-FF5C8AABEA6C}"/>
                  </a:ext>
                </a:extLst>
              </p:cNvPr>
              <p:cNvCxnSpPr>
                <a:cxnSpLocks/>
              </p:cNvCxnSpPr>
              <p:nvPr/>
            </p:nvCxnSpPr>
            <p:spPr>
              <a:xfrm flipV="1">
                <a:off x="6423422" y="2908300"/>
                <a:ext cx="45704" cy="228464"/>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EDDB8BBE-7F10-20B7-8956-81ADA901623C}"/>
                  </a:ext>
                </a:extLst>
              </p:cNvPr>
              <p:cNvCxnSpPr>
                <a:cxnSpLocks/>
                <a:stCxn id="47" idx="3"/>
              </p:cNvCxnSpPr>
              <p:nvPr/>
            </p:nvCxnSpPr>
            <p:spPr>
              <a:xfrm>
                <a:off x="6096000" y="3512305"/>
                <a:ext cx="796290" cy="34779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B4AD9D9-5CF9-3804-2D7A-509AF0712744}"/>
                  </a:ext>
                </a:extLst>
              </p:cNvPr>
              <p:cNvCxnSpPr>
                <a:cxnSpLocks/>
                <a:stCxn id="47" idx="2"/>
              </p:cNvCxnSpPr>
              <p:nvPr/>
            </p:nvCxnSpPr>
            <p:spPr>
              <a:xfrm>
                <a:off x="5826503" y="3758636"/>
                <a:ext cx="307597" cy="457115"/>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72E1D091-9285-E90F-BD93-5BE6D0B05E14}"/>
                  </a:ext>
                </a:extLst>
              </p:cNvPr>
              <p:cNvCxnSpPr>
                <a:cxnSpLocks/>
                <a:stCxn id="45" idx="1"/>
                <a:endCxn id="55" idx="0"/>
              </p:cNvCxnSpPr>
              <p:nvPr/>
            </p:nvCxnSpPr>
            <p:spPr>
              <a:xfrm flipV="1">
                <a:off x="4213860" y="3209948"/>
                <a:ext cx="1144460" cy="27620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フリーフォーム 239">
                <a:extLst>
                  <a:ext uri="{FF2B5EF4-FFF2-40B4-BE49-F238E27FC236}">
                    <a16:creationId xmlns:a16="http://schemas.microsoft.com/office/drawing/2014/main" id="{76AE0DE0-8293-F0E3-5DB8-DF93017B6B44}"/>
                  </a:ext>
                </a:extLst>
              </p:cNvPr>
              <p:cNvSpPr/>
              <p:nvPr/>
            </p:nvSpPr>
            <p:spPr>
              <a:xfrm>
                <a:off x="5204116" y="3169884"/>
                <a:ext cx="891884" cy="586776"/>
              </a:xfrm>
              <a:custGeom>
                <a:avLst/>
                <a:gdLst>
                  <a:gd name="connsiteX0" fmla="*/ 134257 w 910772"/>
                  <a:gd name="connsiteY0" fmla="*/ 47172 h 740229"/>
                  <a:gd name="connsiteX1" fmla="*/ 0 w 910772"/>
                  <a:gd name="connsiteY1" fmla="*/ 406400 h 740229"/>
                  <a:gd name="connsiteX2" fmla="*/ 638629 w 910772"/>
                  <a:gd name="connsiteY2" fmla="*/ 740229 h 740229"/>
                  <a:gd name="connsiteX3" fmla="*/ 910772 w 910772"/>
                  <a:gd name="connsiteY3" fmla="*/ 232229 h 740229"/>
                  <a:gd name="connsiteX4" fmla="*/ 678543 w 910772"/>
                  <a:gd name="connsiteY4" fmla="*/ 0 h 740229"/>
                  <a:gd name="connsiteX5" fmla="*/ 134257 w 910772"/>
                  <a:gd name="connsiteY5" fmla="*/ 47172 h 740229"/>
                  <a:gd name="connsiteX0" fmla="*/ 134257 w 776515"/>
                  <a:gd name="connsiteY0" fmla="*/ 47172 h 740229"/>
                  <a:gd name="connsiteX1" fmla="*/ 0 w 776515"/>
                  <a:gd name="connsiteY1" fmla="*/ 406400 h 740229"/>
                  <a:gd name="connsiteX2" fmla="*/ 638629 w 776515"/>
                  <a:gd name="connsiteY2" fmla="*/ 740229 h 740229"/>
                  <a:gd name="connsiteX3" fmla="*/ 776515 w 776515"/>
                  <a:gd name="connsiteY3" fmla="*/ 404586 h 740229"/>
                  <a:gd name="connsiteX4" fmla="*/ 678543 w 776515"/>
                  <a:gd name="connsiteY4" fmla="*/ 0 h 740229"/>
                  <a:gd name="connsiteX5" fmla="*/ 134257 w 776515"/>
                  <a:gd name="connsiteY5" fmla="*/ 47172 h 740229"/>
                  <a:gd name="connsiteX0" fmla="*/ 134257 w 776515"/>
                  <a:gd name="connsiteY0" fmla="*/ 47172 h 680416"/>
                  <a:gd name="connsiteX1" fmla="*/ 0 w 776515"/>
                  <a:gd name="connsiteY1" fmla="*/ 406400 h 680416"/>
                  <a:gd name="connsiteX2" fmla="*/ 545749 w 776515"/>
                  <a:gd name="connsiteY2" fmla="*/ 680416 h 680416"/>
                  <a:gd name="connsiteX3" fmla="*/ 776515 w 776515"/>
                  <a:gd name="connsiteY3" fmla="*/ 404586 h 680416"/>
                  <a:gd name="connsiteX4" fmla="*/ 678543 w 776515"/>
                  <a:gd name="connsiteY4" fmla="*/ 0 h 680416"/>
                  <a:gd name="connsiteX5" fmla="*/ 134257 w 776515"/>
                  <a:gd name="connsiteY5" fmla="*/ 47172 h 680416"/>
                  <a:gd name="connsiteX0" fmla="*/ 134257 w 776515"/>
                  <a:gd name="connsiteY0" fmla="*/ 47172 h 699855"/>
                  <a:gd name="connsiteX1" fmla="*/ 0 w 776515"/>
                  <a:gd name="connsiteY1" fmla="*/ 406400 h 699855"/>
                  <a:gd name="connsiteX2" fmla="*/ 539338 w 776515"/>
                  <a:gd name="connsiteY2" fmla="*/ 699855 h 699855"/>
                  <a:gd name="connsiteX3" fmla="*/ 776515 w 776515"/>
                  <a:gd name="connsiteY3" fmla="*/ 404586 h 699855"/>
                  <a:gd name="connsiteX4" fmla="*/ 678543 w 776515"/>
                  <a:gd name="connsiteY4" fmla="*/ 0 h 699855"/>
                  <a:gd name="connsiteX5" fmla="*/ 134257 w 776515"/>
                  <a:gd name="connsiteY5" fmla="*/ 47172 h 699855"/>
                  <a:gd name="connsiteX0" fmla="*/ 134257 w 776515"/>
                  <a:gd name="connsiteY0" fmla="*/ 47172 h 686397"/>
                  <a:gd name="connsiteX1" fmla="*/ 0 w 776515"/>
                  <a:gd name="connsiteY1" fmla="*/ 406400 h 686397"/>
                  <a:gd name="connsiteX2" fmla="*/ 545972 w 776515"/>
                  <a:gd name="connsiteY2" fmla="*/ 686397 h 686397"/>
                  <a:gd name="connsiteX3" fmla="*/ 776515 w 776515"/>
                  <a:gd name="connsiteY3" fmla="*/ 404586 h 686397"/>
                  <a:gd name="connsiteX4" fmla="*/ 678543 w 776515"/>
                  <a:gd name="connsiteY4" fmla="*/ 0 h 686397"/>
                  <a:gd name="connsiteX5" fmla="*/ 134257 w 776515"/>
                  <a:gd name="connsiteY5" fmla="*/ 47172 h 686397"/>
                  <a:gd name="connsiteX0" fmla="*/ 134257 w 776515"/>
                  <a:gd name="connsiteY0" fmla="*/ 47172 h 690883"/>
                  <a:gd name="connsiteX1" fmla="*/ 0 w 776515"/>
                  <a:gd name="connsiteY1" fmla="*/ 406400 h 690883"/>
                  <a:gd name="connsiteX2" fmla="*/ 544314 w 776515"/>
                  <a:gd name="connsiteY2" fmla="*/ 690883 h 690883"/>
                  <a:gd name="connsiteX3" fmla="*/ 776515 w 776515"/>
                  <a:gd name="connsiteY3" fmla="*/ 404586 h 690883"/>
                  <a:gd name="connsiteX4" fmla="*/ 678543 w 776515"/>
                  <a:gd name="connsiteY4" fmla="*/ 0 h 690883"/>
                  <a:gd name="connsiteX5" fmla="*/ 134257 w 776515"/>
                  <a:gd name="connsiteY5" fmla="*/ 47172 h 69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515" h="690883">
                    <a:moveTo>
                      <a:pt x="134257" y="47172"/>
                    </a:moveTo>
                    <a:lnTo>
                      <a:pt x="0" y="406400"/>
                    </a:lnTo>
                    <a:lnTo>
                      <a:pt x="544314" y="690883"/>
                    </a:lnTo>
                    <a:lnTo>
                      <a:pt x="776515" y="404586"/>
                    </a:lnTo>
                    <a:lnTo>
                      <a:pt x="678543" y="0"/>
                    </a:lnTo>
                    <a:lnTo>
                      <a:pt x="134257" y="47172"/>
                    </a:lnTo>
                    <a:close/>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56" name="直線コネクタ 55">
                <a:extLst>
                  <a:ext uri="{FF2B5EF4-FFF2-40B4-BE49-F238E27FC236}">
                    <a16:creationId xmlns:a16="http://schemas.microsoft.com/office/drawing/2014/main" id="{747DB906-F9A4-F124-EB6E-2C1E4DCF4FD4}"/>
                  </a:ext>
                </a:extLst>
              </p:cNvPr>
              <p:cNvCxnSpPr>
                <a:cxnSpLocks/>
                <a:stCxn id="55" idx="0"/>
              </p:cNvCxnSpPr>
              <p:nvPr/>
            </p:nvCxnSpPr>
            <p:spPr>
              <a:xfrm flipV="1">
                <a:off x="5358320" y="2877055"/>
                <a:ext cx="141226" cy="33289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FB9AD71-49BD-3486-3430-935E17D6342A}"/>
                  </a:ext>
                </a:extLst>
              </p:cNvPr>
              <p:cNvCxnSpPr>
                <a:cxnSpLocks/>
                <a:endCxn id="55" idx="1"/>
              </p:cNvCxnSpPr>
              <p:nvPr/>
            </p:nvCxnSpPr>
            <p:spPr>
              <a:xfrm flipV="1">
                <a:off x="5093970" y="3515045"/>
                <a:ext cx="110146" cy="39571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F69DE04A-E944-69B8-33D3-8455AFC1DE14}"/>
                  </a:ext>
                </a:extLst>
              </p:cNvPr>
              <p:cNvCxnSpPr>
                <a:cxnSpLocks/>
                <a:stCxn id="55" idx="4"/>
              </p:cNvCxnSpPr>
              <p:nvPr/>
            </p:nvCxnSpPr>
            <p:spPr>
              <a:xfrm flipV="1">
                <a:off x="5983472" y="3100361"/>
                <a:ext cx="879898" cy="6952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236A020-55F3-0C8C-CA1C-FC01E2CCE162}"/>
                  </a:ext>
                </a:extLst>
              </p:cNvPr>
              <p:cNvCxnSpPr>
                <a:cxnSpLocks/>
              </p:cNvCxnSpPr>
              <p:nvPr/>
            </p:nvCxnSpPr>
            <p:spPr>
              <a:xfrm flipV="1">
                <a:off x="6423422" y="2908304"/>
                <a:ext cx="45704" cy="2284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BAE7B033-496E-F542-4466-E4FF2C511EC4}"/>
                  </a:ext>
                </a:extLst>
              </p:cNvPr>
              <p:cNvCxnSpPr>
                <a:cxnSpLocks/>
                <a:stCxn id="55" idx="3"/>
              </p:cNvCxnSpPr>
              <p:nvPr/>
            </p:nvCxnSpPr>
            <p:spPr>
              <a:xfrm>
                <a:off x="6096000" y="3513504"/>
                <a:ext cx="796290" cy="34728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9354994-B0F9-64FA-6FB1-DEE7C0AA299A}"/>
                  </a:ext>
                </a:extLst>
              </p:cNvPr>
              <p:cNvCxnSpPr>
                <a:cxnSpLocks/>
                <a:stCxn id="47" idx="2"/>
              </p:cNvCxnSpPr>
              <p:nvPr/>
            </p:nvCxnSpPr>
            <p:spPr>
              <a:xfrm>
                <a:off x="5826503" y="3758636"/>
                <a:ext cx="307597" cy="4587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A03CC491-19CC-80C6-A7E3-7C7CCBAF7A37}"/>
                  </a:ext>
                </a:extLst>
              </p:cNvPr>
              <p:cNvSpPr/>
              <p:nvPr/>
            </p:nvSpPr>
            <p:spPr>
              <a:xfrm>
                <a:off x="6096000" y="3575067"/>
                <a:ext cx="1075980" cy="347281"/>
              </a:xfrm>
              <a:custGeom>
                <a:avLst/>
                <a:gdLst>
                  <a:gd name="connsiteX0" fmla="*/ 0 w 617220"/>
                  <a:gd name="connsiteY0" fmla="*/ 60960 h 224790"/>
                  <a:gd name="connsiteX1" fmla="*/ 361950 w 617220"/>
                  <a:gd name="connsiteY1" fmla="*/ 224790 h 224790"/>
                  <a:gd name="connsiteX2" fmla="*/ 617220 w 617220"/>
                  <a:gd name="connsiteY2" fmla="*/ 102870 h 224790"/>
                  <a:gd name="connsiteX3" fmla="*/ 453390 w 617220"/>
                  <a:gd name="connsiteY3" fmla="*/ 26670 h 224790"/>
                  <a:gd name="connsiteX4" fmla="*/ 339090 w 617220"/>
                  <a:gd name="connsiteY4" fmla="*/ 91440 h 224790"/>
                  <a:gd name="connsiteX5" fmla="*/ 129540 w 617220"/>
                  <a:gd name="connsiteY5" fmla="*/ 0 h 224790"/>
                  <a:gd name="connsiteX6" fmla="*/ 0 w 617220"/>
                  <a:gd name="connsiteY6" fmla="*/ 60960 h 22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20" h="224790">
                    <a:moveTo>
                      <a:pt x="0" y="60960"/>
                    </a:moveTo>
                    <a:lnTo>
                      <a:pt x="361950" y="224790"/>
                    </a:lnTo>
                    <a:lnTo>
                      <a:pt x="617220" y="102870"/>
                    </a:lnTo>
                    <a:lnTo>
                      <a:pt x="453390" y="26670"/>
                    </a:lnTo>
                    <a:lnTo>
                      <a:pt x="339090" y="91440"/>
                    </a:lnTo>
                    <a:lnTo>
                      <a:pt x="129540" y="0"/>
                    </a:lnTo>
                    <a:lnTo>
                      <a:pt x="0" y="60960"/>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3" name="フリーフォーム: 図形 62">
                <a:extLst>
                  <a:ext uri="{FF2B5EF4-FFF2-40B4-BE49-F238E27FC236}">
                    <a16:creationId xmlns:a16="http://schemas.microsoft.com/office/drawing/2014/main" id="{2349281E-DBB9-93CD-3DB5-F068B3946BBB}"/>
                  </a:ext>
                </a:extLst>
              </p:cNvPr>
              <p:cNvSpPr/>
              <p:nvPr/>
            </p:nvSpPr>
            <p:spPr>
              <a:xfrm>
                <a:off x="6069872" y="3196890"/>
                <a:ext cx="480059" cy="172442"/>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4" name="フリーフォーム: 図形 63">
                <a:extLst>
                  <a:ext uri="{FF2B5EF4-FFF2-40B4-BE49-F238E27FC236}">
                    <a16:creationId xmlns:a16="http://schemas.microsoft.com/office/drawing/2014/main" id="{98B05274-A037-3109-C4C0-37489F3861F3}"/>
                  </a:ext>
                </a:extLst>
              </p:cNvPr>
              <p:cNvSpPr/>
              <p:nvPr/>
            </p:nvSpPr>
            <p:spPr>
              <a:xfrm rot="170453">
                <a:off x="5648783" y="3236975"/>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5" name="フリーフォーム: 図形 64">
                <a:extLst>
                  <a:ext uri="{FF2B5EF4-FFF2-40B4-BE49-F238E27FC236}">
                    <a16:creationId xmlns:a16="http://schemas.microsoft.com/office/drawing/2014/main" id="{62D0BFB2-BB3C-6C87-EFF5-3AC5B2984AF8}"/>
                  </a:ext>
                </a:extLst>
              </p:cNvPr>
              <p:cNvSpPr/>
              <p:nvPr/>
            </p:nvSpPr>
            <p:spPr>
              <a:xfrm rot="18195954">
                <a:off x="5262250" y="3322331"/>
                <a:ext cx="291799"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6" name="フリーフォーム: 図形 65">
                <a:extLst>
                  <a:ext uri="{FF2B5EF4-FFF2-40B4-BE49-F238E27FC236}">
                    <a16:creationId xmlns:a16="http://schemas.microsoft.com/office/drawing/2014/main" id="{5180C0D9-E481-B620-F564-1AEC81F27D98}"/>
                  </a:ext>
                </a:extLst>
              </p:cNvPr>
              <p:cNvSpPr/>
              <p:nvPr/>
            </p:nvSpPr>
            <p:spPr>
              <a:xfrm rot="20804990">
                <a:off x="5772324" y="3888909"/>
                <a:ext cx="236220" cy="335281"/>
              </a:xfrm>
              <a:custGeom>
                <a:avLst/>
                <a:gdLst>
                  <a:gd name="connsiteX0" fmla="*/ 110490 w 236220"/>
                  <a:gd name="connsiteY0" fmla="*/ 0 h 335280"/>
                  <a:gd name="connsiteX1" fmla="*/ 236220 w 236220"/>
                  <a:gd name="connsiteY1" fmla="*/ 323850 h 335280"/>
                  <a:gd name="connsiteX2" fmla="*/ 118110 w 236220"/>
                  <a:gd name="connsiteY2" fmla="*/ 335280 h 335280"/>
                  <a:gd name="connsiteX3" fmla="*/ 0 w 236220"/>
                  <a:gd name="connsiteY3" fmla="*/ 19050 h 335280"/>
                  <a:gd name="connsiteX4" fmla="*/ 110490 w 236220"/>
                  <a:gd name="connsiteY4" fmla="*/ 0 h 33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 h="335280">
                    <a:moveTo>
                      <a:pt x="110490" y="0"/>
                    </a:moveTo>
                    <a:lnTo>
                      <a:pt x="236220" y="323850"/>
                    </a:lnTo>
                    <a:lnTo>
                      <a:pt x="118110" y="335280"/>
                    </a:lnTo>
                    <a:lnTo>
                      <a:pt x="0" y="19050"/>
                    </a:lnTo>
                    <a:lnTo>
                      <a:pt x="110490" y="0"/>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7" name="フリーフォーム: 図形 66">
                <a:extLst>
                  <a:ext uri="{FF2B5EF4-FFF2-40B4-BE49-F238E27FC236}">
                    <a16:creationId xmlns:a16="http://schemas.microsoft.com/office/drawing/2014/main" id="{459A0ED6-9366-9B86-7BAF-0AB2C84434CB}"/>
                  </a:ext>
                </a:extLst>
              </p:cNvPr>
              <p:cNvSpPr/>
              <p:nvPr/>
            </p:nvSpPr>
            <p:spPr>
              <a:xfrm>
                <a:off x="5993530" y="2955566"/>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8" name="フリーフォーム: 図形 67">
                <a:extLst>
                  <a:ext uri="{FF2B5EF4-FFF2-40B4-BE49-F238E27FC236}">
                    <a16:creationId xmlns:a16="http://schemas.microsoft.com/office/drawing/2014/main" id="{2BD27FD5-26F6-C144-A291-452530148850}"/>
                  </a:ext>
                </a:extLst>
              </p:cNvPr>
              <p:cNvSpPr/>
              <p:nvPr/>
            </p:nvSpPr>
            <p:spPr>
              <a:xfrm rot="21057792">
                <a:off x="4587169" y="3437180"/>
                <a:ext cx="316372" cy="128139"/>
              </a:xfrm>
              <a:custGeom>
                <a:avLst/>
                <a:gdLst>
                  <a:gd name="connsiteX0" fmla="*/ 0 w 480060"/>
                  <a:gd name="connsiteY0" fmla="*/ 26670 h 182880"/>
                  <a:gd name="connsiteX1" fmla="*/ 60960 w 480060"/>
                  <a:gd name="connsiteY1" fmla="*/ 182880 h 182880"/>
                  <a:gd name="connsiteX2" fmla="*/ 480060 w 480060"/>
                  <a:gd name="connsiteY2" fmla="*/ 144780 h 182880"/>
                  <a:gd name="connsiteX3" fmla="*/ 415290 w 480060"/>
                  <a:gd name="connsiteY3" fmla="*/ 0 h 182880"/>
                  <a:gd name="connsiteX4" fmla="*/ 0 w 480060"/>
                  <a:gd name="connsiteY4" fmla="*/ 26670 h 182880"/>
                  <a:gd name="connsiteX0" fmla="*/ 0 w 480060"/>
                  <a:gd name="connsiteY0" fmla="*/ 35125 h 191335"/>
                  <a:gd name="connsiteX1" fmla="*/ 60960 w 480060"/>
                  <a:gd name="connsiteY1" fmla="*/ 191335 h 191335"/>
                  <a:gd name="connsiteX2" fmla="*/ 480060 w 480060"/>
                  <a:gd name="connsiteY2" fmla="*/ 153235 h 191335"/>
                  <a:gd name="connsiteX3" fmla="*/ 415290 w 480060"/>
                  <a:gd name="connsiteY3" fmla="*/ 0 h 191335"/>
                  <a:gd name="connsiteX4" fmla="*/ 0 w 480060"/>
                  <a:gd name="connsiteY4" fmla="*/ 35125 h 19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060" h="191335">
                    <a:moveTo>
                      <a:pt x="0" y="35125"/>
                    </a:moveTo>
                    <a:lnTo>
                      <a:pt x="60960" y="191335"/>
                    </a:lnTo>
                    <a:lnTo>
                      <a:pt x="480060" y="153235"/>
                    </a:lnTo>
                    <a:lnTo>
                      <a:pt x="415290" y="0"/>
                    </a:lnTo>
                    <a:lnTo>
                      <a:pt x="0" y="35125"/>
                    </a:lnTo>
                    <a:close/>
                  </a:path>
                </a:pathLst>
              </a:cu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9" name="フローチャート: 判断 68">
                <a:extLst>
                  <a:ext uri="{FF2B5EF4-FFF2-40B4-BE49-F238E27FC236}">
                    <a16:creationId xmlns:a16="http://schemas.microsoft.com/office/drawing/2014/main" id="{D15A4B0F-B86A-73E9-1476-3FB7DB3DF8DB}"/>
                  </a:ext>
                </a:extLst>
              </p:cNvPr>
              <p:cNvSpPr/>
              <p:nvPr/>
            </p:nvSpPr>
            <p:spPr>
              <a:xfrm rot="21283620">
                <a:off x="5571978" y="3478939"/>
                <a:ext cx="352959" cy="188108"/>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70" name="フローチャート: 判断 69">
                <a:extLst>
                  <a:ext uri="{FF2B5EF4-FFF2-40B4-BE49-F238E27FC236}">
                    <a16:creationId xmlns:a16="http://schemas.microsoft.com/office/drawing/2014/main" id="{589BB139-6A2F-710C-0081-1CD32FE22B88}"/>
                  </a:ext>
                </a:extLst>
              </p:cNvPr>
              <p:cNvSpPr/>
              <p:nvPr/>
            </p:nvSpPr>
            <p:spPr>
              <a:xfrm rot="21283620">
                <a:off x="6004002" y="3587863"/>
                <a:ext cx="260196" cy="143156"/>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71" name="フローチャート: 判断 70">
                <a:extLst>
                  <a:ext uri="{FF2B5EF4-FFF2-40B4-BE49-F238E27FC236}">
                    <a16:creationId xmlns:a16="http://schemas.microsoft.com/office/drawing/2014/main" id="{D12B89A4-F172-1A57-4951-C54C981ECA1E}"/>
                  </a:ext>
                </a:extLst>
              </p:cNvPr>
              <p:cNvSpPr/>
              <p:nvPr/>
            </p:nvSpPr>
            <p:spPr>
              <a:xfrm rot="21283620">
                <a:off x="6211628" y="3713329"/>
                <a:ext cx="393156" cy="206751"/>
              </a:xfrm>
              <a:prstGeom prst="flowChartDecision">
                <a:avLst/>
              </a:prstGeom>
              <a:solidFill>
                <a:schemeClr val="bg1">
                  <a:lumMod val="85000"/>
                </a:schemeClr>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sp>
          <p:nvSpPr>
            <p:cNvPr id="44" name="フリーフォーム 253">
              <a:extLst>
                <a:ext uri="{FF2B5EF4-FFF2-40B4-BE49-F238E27FC236}">
                  <a16:creationId xmlns:a16="http://schemas.microsoft.com/office/drawing/2014/main" id="{7F91AFB2-820E-6477-7801-240C327E043E}"/>
                </a:ext>
              </a:extLst>
            </p:cNvPr>
            <p:cNvSpPr/>
            <p:nvPr/>
          </p:nvSpPr>
          <p:spPr>
            <a:xfrm>
              <a:off x="11227257" y="4989396"/>
              <a:ext cx="258520" cy="452410"/>
            </a:xfrm>
            <a:custGeom>
              <a:avLst/>
              <a:gdLst>
                <a:gd name="connsiteX0" fmla="*/ 290690 w 576064"/>
                <a:gd name="connsiteY0" fmla="*/ 152400 h 1008112"/>
                <a:gd name="connsiteX1" fmla="*/ 150866 w 576064"/>
                <a:gd name="connsiteY1" fmla="*/ 292224 h 1008112"/>
                <a:gd name="connsiteX2" fmla="*/ 290690 w 576064"/>
                <a:gd name="connsiteY2" fmla="*/ 432048 h 1008112"/>
                <a:gd name="connsiteX3" fmla="*/ 430514 w 576064"/>
                <a:gd name="connsiteY3" fmla="*/ 292224 h 1008112"/>
                <a:gd name="connsiteX4" fmla="*/ 290690 w 576064"/>
                <a:gd name="connsiteY4" fmla="*/ 152400 h 1008112"/>
                <a:gd name="connsiteX5" fmla="*/ 288032 w 576064"/>
                <a:gd name="connsiteY5" fmla="*/ 0 h 1008112"/>
                <a:gd name="connsiteX6" fmla="*/ 576064 w 576064"/>
                <a:gd name="connsiteY6" fmla="*/ 288032 h 1008112"/>
                <a:gd name="connsiteX7" fmla="*/ 526873 w 576064"/>
                <a:gd name="connsiteY7" fmla="*/ 449074 h 1008112"/>
                <a:gd name="connsiteX8" fmla="*/ 526339 w 576064"/>
                <a:gd name="connsiteY8" fmla="*/ 449721 h 1008112"/>
                <a:gd name="connsiteX9" fmla="*/ 288032 w 576064"/>
                <a:gd name="connsiteY9" fmla="*/ 1008112 h 1008112"/>
                <a:gd name="connsiteX10" fmla="*/ 49726 w 576064"/>
                <a:gd name="connsiteY10" fmla="*/ 449721 h 1008112"/>
                <a:gd name="connsiteX11" fmla="*/ 49191 w 576064"/>
                <a:gd name="connsiteY11" fmla="*/ 449074 h 1008112"/>
                <a:gd name="connsiteX12" fmla="*/ 0 w 576064"/>
                <a:gd name="connsiteY12" fmla="*/ 288032 h 1008112"/>
                <a:gd name="connsiteX13" fmla="*/ 288032 w 576064"/>
                <a:gd name="connsiteY13" fmla="*/ 0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6064" h="1008112">
                  <a:moveTo>
                    <a:pt x="290690" y="152400"/>
                  </a:moveTo>
                  <a:cubicBezTo>
                    <a:pt x="213467" y="152400"/>
                    <a:pt x="150866" y="215001"/>
                    <a:pt x="150866" y="292224"/>
                  </a:cubicBezTo>
                  <a:cubicBezTo>
                    <a:pt x="150866" y="369447"/>
                    <a:pt x="213467" y="432048"/>
                    <a:pt x="290690" y="432048"/>
                  </a:cubicBezTo>
                  <a:cubicBezTo>
                    <a:pt x="367913" y="432048"/>
                    <a:pt x="430514" y="369447"/>
                    <a:pt x="430514" y="292224"/>
                  </a:cubicBezTo>
                  <a:cubicBezTo>
                    <a:pt x="430514" y="215001"/>
                    <a:pt x="367913" y="152400"/>
                    <a:pt x="290690" y="152400"/>
                  </a:cubicBezTo>
                  <a:close/>
                  <a:moveTo>
                    <a:pt x="288032" y="0"/>
                  </a:moveTo>
                  <a:cubicBezTo>
                    <a:pt x="447108" y="0"/>
                    <a:pt x="576064" y="128956"/>
                    <a:pt x="576064" y="288032"/>
                  </a:cubicBezTo>
                  <a:cubicBezTo>
                    <a:pt x="576064" y="347686"/>
                    <a:pt x="557930" y="403104"/>
                    <a:pt x="526873" y="449074"/>
                  </a:cubicBezTo>
                  <a:lnTo>
                    <a:pt x="526339" y="449721"/>
                  </a:lnTo>
                  <a:lnTo>
                    <a:pt x="288032" y="1008112"/>
                  </a:lnTo>
                  <a:lnTo>
                    <a:pt x="49726" y="449721"/>
                  </a:lnTo>
                  <a:lnTo>
                    <a:pt x="49191" y="449074"/>
                  </a:lnTo>
                  <a:cubicBezTo>
                    <a:pt x="18135" y="403104"/>
                    <a:pt x="0" y="347686"/>
                    <a:pt x="0" y="288032"/>
                  </a:cubicBezTo>
                  <a:cubicBezTo>
                    <a:pt x="0" y="128956"/>
                    <a:pt x="128956" y="0"/>
                    <a:pt x="288032" y="0"/>
                  </a:cubicBezTo>
                  <a:close/>
                </a:path>
              </a:pathLst>
            </a:custGeom>
            <a:solidFill>
              <a:srgbClr val="FF5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cxnSp>
        <p:nvCxnSpPr>
          <p:cNvPr id="72" name="直線矢印コネクタ 71">
            <a:extLst>
              <a:ext uri="{FF2B5EF4-FFF2-40B4-BE49-F238E27FC236}">
                <a16:creationId xmlns:a16="http://schemas.microsoft.com/office/drawing/2014/main" id="{EC6DA1D5-06D5-C016-9252-825B6CBAC16D}"/>
              </a:ext>
            </a:extLst>
          </p:cNvPr>
          <p:cNvCxnSpPr>
            <a:cxnSpLocks/>
          </p:cNvCxnSpPr>
          <p:nvPr/>
        </p:nvCxnSpPr>
        <p:spPr>
          <a:xfrm flipH="1" flipV="1">
            <a:off x="6576196" y="5052714"/>
            <a:ext cx="2713333" cy="11561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正方形/長方形 72">
            <a:extLst>
              <a:ext uri="{FF2B5EF4-FFF2-40B4-BE49-F238E27FC236}">
                <a16:creationId xmlns:a16="http://schemas.microsoft.com/office/drawing/2014/main" id="{5D471DC5-7E30-864F-F385-B89101AFB44C}"/>
              </a:ext>
            </a:extLst>
          </p:cNvPr>
          <p:cNvSpPr/>
          <p:nvPr/>
        </p:nvSpPr>
        <p:spPr>
          <a:xfrm>
            <a:off x="7191224" y="5230143"/>
            <a:ext cx="1945360" cy="9442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a:solidFill>
                  <a:schemeClr val="tx1"/>
                </a:solidFill>
                <a:latin typeface="+mn-ea"/>
              </a:rPr>
              <a:t>ABR</a:t>
            </a:r>
            <a:r>
              <a:rPr lang="ja-JP" altLang="en-US" sz="1400">
                <a:solidFill>
                  <a:schemeClr val="tx1"/>
                </a:solidFill>
                <a:latin typeface="+mn-ea"/>
              </a:rPr>
              <a:t>座標情報を付与することで、地図上に位置を示すことも可能になります</a:t>
            </a:r>
            <a:endParaRPr lang="en-US" altLang="ja-JP" sz="1400">
              <a:solidFill>
                <a:schemeClr val="tx1"/>
              </a:solidFill>
              <a:latin typeface="+mn-ea"/>
            </a:endParaRPr>
          </a:p>
        </p:txBody>
      </p:sp>
      <p:sp>
        <p:nvSpPr>
          <p:cNvPr id="74" name="フッター プレースホルダー 6">
            <a:extLst>
              <a:ext uri="{FF2B5EF4-FFF2-40B4-BE49-F238E27FC236}">
                <a16:creationId xmlns:a16="http://schemas.microsoft.com/office/drawing/2014/main" id="{EC733D0E-E63E-D795-5FAE-27DD52F09E82}"/>
              </a:ext>
            </a:extLst>
          </p:cNvPr>
          <p:cNvSpPr txBox="1">
            <a:spLocks/>
          </p:cNvSpPr>
          <p:nvPr/>
        </p:nvSpPr>
        <p:spPr bwMode="gray">
          <a:xfrm>
            <a:off x="335360" y="6165304"/>
            <a:ext cx="5961319" cy="64100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a:t>
            </a:r>
            <a:r>
              <a:rPr lang="ja-JP" altLang="en-US">
                <a:latin typeface="+mn-ea"/>
              </a:rPr>
              <a:t>デジタル庁「アドレス・ベース・レジストリ・ジオコーダについて」</a:t>
            </a:r>
            <a:r>
              <a:rPr lang="en-US" altLang="ja-JP" sz="1100">
                <a:latin typeface="+mn-ea"/>
              </a:rPr>
              <a:t>https://www.digital.go.jp/assets/contents/node/basic_page/field_ref_resources/3d996df3-f87c-4439-b474-c0fbbf3ddad8/2366ce2e/20231228_policies_base_registry_outline_01.pdf</a:t>
            </a:r>
            <a:endParaRPr lang="en-US" altLang="ja-JP">
              <a:latin typeface="+mn-ea"/>
            </a:endParaRPr>
          </a:p>
        </p:txBody>
      </p:sp>
    </p:spTree>
    <p:extLst>
      <p:ext uri="{BB962C8B-B14F-4D97-AF65-F5344CB8AC3E}">
        <p14:creationId xmlns:p14="http://schemas.microsoft.com/office/powerpoint/2010/main" val="2182060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７</a:t>
            </a:r>
            <a:r>
              <a:rPr lang="en-US" altLang="ja-JP" sz="6000">
                <a:latin typeface="+mj-ea"/>
              </a:rPr>
              <a:t>.</a:t>
            </a:r>
            <a:r>
              <a:rPr lang="ja-JP" altLang="en-US" sz="6000">
                <a:latin typeface="+mj-ea"/>
              </a:rPr>
              <a:t>おわりに</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54</a:t>
            </a:fld>
            <a:endParaRPr lang="en-US" altLang="ja-JP" sz="1400"/>
          </a:p>
        </p:txBody>
      </p:sp>
    </p:spTree>
    <p:extLst>
      <p:ext uri="{BB962C8B-B14F-4D97-AF65-F5344CB8AC3E}">
        <p14:creationId xmlns:p14="http://schemas.microsoft.com/office/powerpoint/2010/main" val="25975938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55</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は成長し続けます</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3970318"/>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latin typeface="+mn-ea"/>
              </a:rPr>
              <a:t>GIF</a:t>
            </a:r>
            <a:r>
              <a:rPr kumimoji="1" lang="ja-JP" altLang="en-US" sz="2800">
                <a:latin typeface="+mn-ea"/>
              </a:rPr>
              <a:t>は社会変化に合わせて改善していく必要があります。</a:t>
            </a:r>
            <a:endParaRPr kumimoji="1" lang="en-US" altLang="ja-JP" sz="2800">
              <a:latin typeface="+mn-ea"/>
            </a:endParaRPr>
          </a:p>
          <a:p>
            <a:pPr marL="800100" lvl="1" indent="-342900">
              <a:buFont typeface="Wingdings" panose="05000000000000000000" pitchFamily="2" charset="2"/>
              <a:buChar char="Ø"/>
            </a:pPr>
            <a:r>
              <a:rPr lang="ja-JP" altLang="en-US" sz="2800">
                <a:latin typeface="+mn-ea"/>
              </a:rPr>
              <a:t>完成したところから公開していくので、体系化が進んでいない部分もあります。他</a:t>
            </a:r>
            <a:r>
              <a:rPr kumimoji="1" lang="ja-JP" altLang="en-US" sz="2800">
                <a:latin typeface="+mn-ea"/>
              </a:rPr>
              <a:t>組織の作ったガイドなども活用しながら整備を進めていきます。</a:t>
            </a:r>
            <a:endParaRPr kumimoji="1" lang="en-US" altLang="ja-JP" sz="2800">
              <a:latin typeface="+mn-ea"/>
            </a:endParaRPr>
          </a:p>
          <a:p>
            <a:pPr marL="800100" lvl="1" indent="-342900">
              <a:buFont typeface="Wingdings" panose="05000000000000000000" pitchFamily="2" charset="2"/>
              <a:buChar char="Ø"/>
            </a:pPr>
            <a:r>
              <a:rPr lang="ja-JP" altLang="en-US" sz="2800">
                <a:latin typeface="+mn-ea"/>
              </a:rPr>
              <a:t>モノや建物の近代的図面を使った設計手法の確立には</a:t>
            </a:r>
            <a:r>
              <a:rPr lang="en-US" altLang="ja-JP" sz="2800">
                <a:latin typeface="+mn-ea"/>
              </a:rPr>
              <a:t>100</a:t>
            </a:r>
            <a:r>
              <a:rPr lang="ja-JP" altLang="en-US" sz="2800">
                <a:latin typeface="+mn-ea"/>
              </a:rPr>
              <a:t>年以上かかっています。デジタル社会の設計手法の検討にも時間が必要です。</a:t>
            </a:r>
            <a:endParaRPr kumimoji="1" lang="en-US" altLang="ja-JP" sz="2800">
              <a:latin typeface="+mn-ea"/>
            </a:endParaRPr>
          </a:p>
          <a:p>
            <a:pPr marL="342900" indent="-342900">
              <a:buFont typeface="Arial" panose="020B0604020202020204" pitchFamily="34" charset="0"/>
              <a:buChar char="•"/>
            </a:pPr>
            <a:endParaRPr lang="en-US" altLang="ja-JP" sz="2800">
              <a:latin typeface="+mn-ea"/>
            </a:endParaRPr>
          </a:p>
          <a:p>
            <a:pPr marL="342900" indent="-342900">
              <a:buFont typeface="Arial" panose="020B0604020202020204" pitchFamily="34" charset="0"/>
              <a:buChar char="•"/>
            </a:pPr>
            <a:r>
              <a:rPr kumimoji="1" lang="ja-JP" altLang="en-US" sz="2800">
                <a:latin typeface="+mn-ea"/>
              </a:rPr>
              <a:t>常に現場に合わせていくには利用者からのフィードバックが必要になります。利用者から意見も</a:t>
            </a:r>
            <a:r>
              <a:rPr kumimoji="1" lang="en-US" altLang="ja-JP" sz="2800">
                <a:latin typeface="+mn-ea"/>
              </a:rPr>
              <a:t>GIF</a:t>
            </a:r>
            <a:r>
              <a:rPr kumimoji="1" lang="ja-JP" altLang="en-US" sz="2800">
                <a:latin typeface="+mn-ea"/>
              </a:rPr>
              <a:t>に反映にしていくことを考えています。</a:t>
            </a:r>
          </a:p>
        </p:txBody>
      </p:sp>
    </p:spTree>
    <p:extLst>
      <p:ext uri="{BB962C8B-B14F-4D97-AF65-F5344CB8AC3E}">
        <p14:creationId xmlns:p14="http://schemas.microsoft.com/office/powerpoint/2010/main" val="35935928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56</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の定義ファイル①</a:t>
            </a:r>
            <a:endParaRPr kumimoji="1" lang="en-US" altLang="ja-JP" sz="3200"/>
          </a:p>
        </p:txBody>
      </p:sp>
      <p:graphicFrame>
        <p:nvGraphicFramePr>
          <p:cNvPr id="2" name="表 1">
            <a:extLst>
              <a:ext uri="{FF2B5EF4-FFF2-40B4-BE49-F238E27FC236}">
                <a16:creationId xmlns:a16="http://schemas.microsoft.com/office/drawing/2014/main" id="{122D18EE-9A84-562D-FF33-1062D0176315}"/>
              </a:ext>
            </a:extLst>
          </p:cNvPr>
          <p:cNvGraphicFramePr>
            <a:graphicFrameLocks noGrp="1"/>
          </p:cNvGraphicFramePr>
          <p:nvPr>
            <p:extLst>
              <p:ext uri="{D42A27DB-BD31-4B8C-83A1-F6EECF244321}">
                <p14:modId xmlns:p14="http://schemas.microsoft.com/office/powerpoint/2010/main" val="116956943"/>
              </p:ext>
            </p:extLst>
          </p:nvPr>
        </p:nvGraphicFramePr>
        <p:xfrm>
          <a:off x="26639" y="908720"/>
          <a:ext cx="5411143" cy="5760720"/>
        </p:xfrm>
        <a:graphic>
          <a:graphicData uri="http://schemas.openxmlformats.org/drawingml/2006/table">
            <a:tbl>
              <a:tblPr firstRow="1" bandRow="1">
                <a:tableStyleId>{5C22544A-7EE6-4342-B048-85BDC9FD1C3A}</a:tableStyleId>
              </a:tblPr>
              <a:tblGrid>
                <a:gridCol w="1775143">
                  <a:extLst>
                    <a:ext uri="{9D8B030D-6E8A-4147-A177-3AD203B41FA5}">
                      <a16:colId xmlns:a16="http://schemas.microsoft.com/office/drawing/2014/main" val="1447639503"/>
                    </a:ext>
                  </a:extLst>
                </a:gridCol>
                <a:gridCol w="3636000">
                  <a:extLst>
                    <a:ext uri="{9D8B030D-6E8A-4147-A177-3AD203B41FA5}">
                      <a16:colId xmlns:a16="http://schemas.microsoft.com/office/drawing/2014/main" val="1697512733"/>
                    </a:ext>
                  </a:extLst>
                </a:gridCol>
              </a:tblGrid>
              <a:tr h="150821">
                <a:tc>
                  <a:txBody>
                    <a:bodyPr/>
                    <a:lstStyle/>
                    <a:p>
                      <a:pPr algn="ctr"/>
                      <a:r>
                        <a:rPr kumimoji="1" lang="ja-JP" altLang="en-US" sz="1200" dirty="0"/>
                        <a:t>分類</a:t>
                      </a:r>
                    </a:p>
                  </a:txBody>
                  <a:tcPr/>
                </a:tc>
                <a:tc>
                  <a:txBody>
                    <a:bodyPr/>
                    <a:lstStyle/>
                    <a:p>
                      <a:pPr algn="ctr"/>
                      <a:r>
                        <a:rPr kumimoji="1" lang="ja-JP" altLang="en-US" sz="1200"/>
                        <a:t>ファイル名</a:t>
                      </a:r>
                    </a:p>
                  </a:txBody>
                  <a:tcPr/>
                </a:tc>
                <a:extLst>
                  <a:ext uri="{0D108BD9-81ED-4DB2-BD59-A6C34878D82A}">
                    <a16:rowId xmlns:a16="http://schemas.microsoft.com/office/drawing/2014/main" val="3001596416"/>
                  </a:ext>
                </a:extLst>
              </a:tr>
              <a:tr h="150821">
                <a:tc>
                  <a:txBody>
                    <a:bodyPr/>
                    <a:lstStyle/>
                    <a:p>
                      <a:r>
                        <a:rPr kumimoji="1" lang="en-US" altLang="ja-JP" sz="1200">
                          <a:latin typeface="+mn-ea"/>
                          <a:ea typeface="+mn-ea"/>
                        </a:rPr>
                        <a:t>410_</a:t>
                      </a:r>
                      <a:r>
                        <a:rPr kumimoji="1" lang="ja-JP" altLang="en-US" sz="1200">
                          <a:latin typeface="+mn-ea"/>
                          <a:ea typeface="+mn-ea"/>
                        </a:rPr>
                        <a:t>全体説明</a:t>
                      </a:r>
                    </a:p>
                  </a:txBody>
                  <a:tcPr/>
                </a:tc>
                <a:tc>
                  <a:txBody>
                    <a:bodyPr/>
                    <a:lstStyle/>
                    <a:p>
                      <a:r>
                        <a:rPr kumimoji="1" lang="en-US" altLang="ja-JP" sz="1200" dirty="0">
                          <a:latin typeface="+mn-ea"/>
                          <a:ea typeface="+mn-ea"/>
                        </a:rPr>
                        <a:t>411_GIF</a:t>
                      </a:r>
                      <a:r>
                        <a:rPr kumimoji="1" lang="ja-JP" altLang="en-US" sz="1200" dirty="0">
                          <a:latin typeface="+mn-ea"/>
                          <a:ea typeface="+mn-ea"/>
                        </a:rPr>
                        <a:t>説明資料</a:t>
                      </a:r>
                    </a:p>
                  </a:txBody>
                  <a:tcPr/>
                </a:tc>
                <a:extLst>
                  <a:ext uri="{0D108BD9-81ED-4DB2-BD59-A6C34878D82A}">
                    <a16:rowId xmlns:a16="http://schemas.microsoft.com/office/drawing/2014/main" val="2120311648"/>
                  </a:ext>
                </a:extLst>
              </a:tr>
              <a:tr h="150821">
                <a:tc>
                  <a:txBody>
                    <a:bodyPr/>
                    <a:lstStyle/>
                    <a:p>
                      <a:r>
                        <a:rPr kumimoji="1" lang="en-US" altLang="ja-JP" sz="1200">
                          <a:latin typeface="+mn-ea"/>
                          <a:ea typeface="+mn-ea"/>
                        </a:rPr>
                        <a:t>430_</a:t>
                      </a:r>
                      <a:r>
                        <a:rPr kumimoji="1" lang="ja-JP" altLang="en-US" sz="1200">
                          <a:latin typeface="+mn-ea"/>
                          <a:ea typeface="+mn-ea"/>
                        </a:rPr>
                        <a:t>コアデータモデル</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430_</a:t>
                      </a:r>
                      <a:r>
                        <a:rPr kumimoji="1" lang="ja-JP" altLang="en-US" sz="1200" dirty="0">
                          <a:latin typeface="+mn-ea"/>
                          <a:ea typeface="+mn-ea"/>
                        </a:rPr>
                        <a:t>コアデータモデル全体概要</a:t>
                      </a:r>
                    </a:p>
                  </a:txBody>
                  <a:tcPr/>
                </a:tc>
                <a:extLst>
                  <a:ext uri="{0D108BD9-81ED-4DB2-BD59-A6C34878D82A}">
                    <a16:rowId xmlns:a16="http://schemas.microsoft.com/office/drawing/2014/main" val="96071071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430-1_DMD_</a:t>
                      </a:r>
                      <a:r>
                        <a:rPr kumimoji="1" lang="ja-JP" altLang="en-US" sz="1200" dirty="0">
                          <a:latin typeface="+mn-ea"/>
                          <a:ea typeface="+mn-ea"/>
                        </a:rPr>
                        <a:t>クラス図</a:t>
                      </a:r>
                    </a:p>
                  </a:txBody>
                  <a:tcPr/>
                </a:tc>
                <a:extLst>
                  <a:ext uri="{0D108BD9-81ED-4DB2-BD59-A6C34878D82A}">
                    <a16:rowId xmlns:a16="http://schemas.microsoft.com/office/drawing/2014/main" val="2426793669"/>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431_</a:t>
                      </a:r>
                      <a:r>
                        <a:rPr kumimoji="1" lang="ja-JP" altLang="en-US" sz="1200" dirty="0">
                          <a:latin typeface="+mn-ea"/>
                          <a:ea typeface="+mn-ea"/>
                        </a:rPr>
                        <a:t>コアデータモデル解説書</a:t>
                      </a:r>
                      <a:r>
                        <a:rPr kumimoji="1" lang="en-US" altLang="ja-JP" sz="1200" dirty="0">
                          <a:latin typeface="+mn-ea"/>
                          <a:ea typeface="+mn-ea"/>
                        </a:rPr>
                        <a:t>_</a:t>
                      </a:r>
                      <a:r>
                        <a:rPr kumimoji="1" lang="ja-JP" altLang="en-US" sz="1200" dirty="0">
                          <a:latin typeface="+mn-ea"/>
                          <a:ea typeface="+mn-ea"/>
                        </a:rPr>
                        <a:t>個人</a:t>
                      </a:r>
                    </a:p>
                  </a:txBody>
                  <a:tcPr/>
                </a:tc>
                <a:extLst>
                  <a:ext uri="{0D108BD9-81ED-4DB2-BD59-A6C34878D82A}">
                    <a16:rowId xmlns:a16="http://schemas.microsoft.com/office/drawing/2014/main" val="2855152967"/>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432_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連絡先</a:t>
                      </a:r>
                    </a:p>
                  </a:txBody>
                  <a:tcPr/>
                </a:tc>
                <a:extLst>
                  <a:ext uri="{0D108BD9-81ED-4DB2-BD59-A6C34878D82A}">
                    <a16:rowId xmlns:a16="http://schemas.microsoft.com/office/drawing/2014/main" val="709243003"/>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433_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住所</a:t>
                      </a:r>
                    </a:p>
                  </a:txBody>
                  <a:tcPr/>
                </a:tc>
                <a:extLst>
                  <a:ext uri="{0D108BD9-81ED-4DB2-BD59-A6C34878D82A}">
                    <a16:rowId xmlns:a16="http://schemas.microsoft.com/office/drawing/2014/main" val="214441766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434_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法人</a:t>
                      </a:r>
                    </a:p>
                  </a:txBody>
                  <a:tcPr/>
                </a:tc>
                <a:extLst>
                  <a:ext uri="{0D108BD9-81ED-4DB2-BD59-A6C34878D82A}">
                    <a16:rowId xmlns:a16="http://schemas.microsoft.com/office/drawing/2014/main" val="182790003"/>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435_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施設</a:t>
                      </a:r>
                    </a:p>
                  </a:txBody>
                  <a:tcPr/>
                </a:tc>
                <a:extLst>
                  <a:ext uri="{0D108BD9-81ED-4DB2-BD59-A6C34878D82A}">
                    <a16:rowId xmlns:a16="http://schemas.microsoft.com/office/drawing/2014/main" val="231442872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436_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アクセシビリティ</a:t>
                      </a:r>
                    </a:p>
                  </a:txBody>
                  <a:tcPr/>
                </a:tc>
                <a:extLst>
                  <a:ext uri="{0D108BD9-81ED-4DB2-BD59-A6C34878D82A}">
                    <a16:rowId xmlns:a16="http://schemas.microsoft.com/office/drawing/2014/main" val="3756359255"/>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437_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子育て支援情報</a:t>
                      </a:r>
                    </a:p>
                  </a:txBody>
                  <a:tcPr/>
                </a:tc>
                <a:extLst>
                  <a:ext uri="{0D108BD9-81ED-4DB2-BD59-A6C34878D82A}">
                    <a16:rowId xmlns:a16="http://schemas.microsoft.com/office/drawing/2014/main" val="1803226392"/>
                  </a:ext>
                </a:extLst>
              </a:tr>
              <a:tr h="150821">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438_</a:t>
                      </a:r>
                      <a:r>
                        <a:rPr kumimoji="1" lang="ja-JP" altLang="en-US" sz="1200" dirty="0">
                          <a:latin typeface="+mn-ea"/>
                          <a:ea typeface="+mn-ea"/>
                        </a:rPr>
                        <a:t>コアデータモデル</a:t>
                      </a:r>
                      <a:r>
                        <a:rPr kumimoji="1" lang="en-US" altLang="ja-JP" sz="1200" dirty="0">
                          <a:latin typeface="+mn-ea"/>
                          <a:ea typeface="+mn-ea"/>
                        </a:rPr>
                        <a:t>_DMD</a:t>
                      </a:r>
                      <a:endParaRPr kumimoji="1" lang="ja-JP" altLang="en-US" sz="1200" dirty="0">
                        <a:latin typeface="+mn-ea"/>
                        <a:ea typeface="+mn-ea"/>
                      </a:endParaRPr>
                    </a:p>
                  </a:txBody>
                  <a:tcPr/>
                </a:tc>
                <a:extLst>
                  <a:ext uri="{0D108BD9-81ED-4DB2-BD59-A6C34878D82A}">
                    <a16:rowId xmlns:a16="http://schemas.microsoft.com/office/drawing/2014/main" val="397947920"/>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438-1_</a:t>
                      </a:r>
                      <a:r>
                        <a:rPr kumimoji="1" lang="ja-JP" altLang="en-US" sz="1200" dirty="0">
                          <a:latin typeface="+mn-ea"/>
                          <a:ea typeface="+mn-ea"/>
                        </a:rPr>
                        <a:t>コアデータモデル</a:t>
                      </a:r>
                      <a:r>
                        <a:rPr kumimoji="1" lang="en-US" altLang="ja-JP" sz="1200" dirty="0">
                          <a:latin typeface="+mn-ea"/>
                          <a:ea typeface="+mn-ea"/>
                        </a:rPr>
                        <a:t>_</a:t>
                      </a:r>
                      <a:r>
                        <a:rPr kumimoji="1" lang="ja-JP" altLang="en-US" sz="1200" dirty="0">
                          <a:latin typeface="+mn-ea"/>
                          <a:ea typeface="+mn-ea"/>
                        </a:rPr>
                        <a:t>コード一覧</a:t>
                      </a:r>
                    </a:p>
                  </a:txBody>
                  <a:tcPr/>
                </a:tc>
                <a:extLst>
                  <a:ext uri="{0D108BD9-81ED-4DB2-BD59-A6C34878D82A}">
                    <a16:rowId xmlns:a16="http://schemas.microsoft.com/office/drawing/2014/main" val="142851489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439_</a:t>
                      </a:r>
                      <a:r>
                        <a:rPr kumimoji="1" lang="ja-JP" altLang="en-US" sz="1200" dirty="0">
                          <a:latin typeface="+mn-ea"/>
                          <a:ea typeface="+mn-ea"/>
                        </a:rPr>
                        <a:t>コアデータモデル解説書</a:t>
                      </a:r>
                      <a:r>
                        <a:rPr kumimoji="1" lang="en-US" altLang="ja-JP" sz="1200" dirty="0">
                          <a:latin typeface="+mn-ea"/>
                          <a:ea typeface="+mn-ea"/>
                        </a:rPr>
                        <a:t>_</a:t>
                      </a:r>
                      <a:r>
                        <a:rPr kumimoji="1" lang="ja-JP" altLang="en-US" sz="1200" dirty="0">
                          <a:latin typeface="+mn-ea"/>
                          <a:ea typeface="+mn-ea"/>
                        </a:rPr>
                        <a:t>土地</a:t>
                      </a:r>
                    </a:p>
                  </a:txBody>
                  <a:tcPr/>
                </a:tc>
                <a:extLst>
                  <a:ext uri="{0D108BD9-81ED-4DB2-BD59-A6C34878D82A}">
                    <a16:rowId xmlns:a16="http://schemas.microsoft.com/office/drawing/2014/main" val="223192206"/>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43A_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建物</a:t>
                      </a:r>
                    </a:p>
                  </a:txBody>
                  <a:tcPr/>
                </a:tc>
                <a:extLst>
                  <a:ext uri="{0D108BD9-81ED-4DB2-BD59-A6C34878D82A}">
                    <a16:rowId xmlns:a16="http://schemas.microsoft.com/office/drawing/2014/main" val="27963685"/>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43B_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設備</a:t>
                      </a:r>
                    </a:p>
                  </a:txBody>
                  <a:tcPr/>
                </a:tc>
                <a:extLst>
                  <a:ext uri="{0D108BD9-81ED-4DB2-BD59-A6C34878D82A}">
                    <a16:rowId xmlns:a16="http://schemas.microsoft.com/office/drawing/2014/main" val="991871207"/>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43C_</a:t>
                      </a:r>
                      <a:r>
                        <a:rPr kumimoji="1" lang="ja-JP" altLang="en-US" sz="1200">
                          <a:latin typeface="+mn-ea"/>
                          <a:ea typeface="+mn-ea"/>
                        </a:rPr>
                        <a:t>コアデータモデル解説書</a:t>
                      </a:r>
                      <a:r>
                        <a:rPr kumimoji="1" lang="en-US" altLang="ja-JP" sz="1200">
                          <a:latin typeface="+mn-ea"/>
                          <a:ea typeface="+mn-ea"/>
                        </a:rPr>
                        <a:t>_</a:t>
                      </a:r>
                      <a:r>
                        <a:rPr kumimoji="1" lang="ja-JP" altLang="en-US" sz="1200">
                          <a:latin typeface="+mn-ea"/>
                          <a:ea typeface="+mn-ea"/>
                        </a:rPr>
                        <a:t>イベント</a:t>
                      </a:r>
                    </a:p>
                  </a:txBody>
                  <a:tcPr/>
                </a:tc>
                <a:extLst>
                  <a:ext uri="{0D108BD9-81ED-4DB2-BD59-A6C34878D82A}">
                    <a16:rowId xmlns:a16="http://schemas.microsoft.com/office/drawing/2014/main" val="3507065704"/>
                  </a:ext>
                </a:extLst>
              </a:tr>
              <a:tr h="150821">
                <a:tc>
                  <a:txBody>
                    <a:bodyPr/>
                    <a:lstStyle/>
                    <a:p>
                      <a:r>
                        <a:rPr kumimoji="1" lang="en-US" altLang="ja-JP" sz="1200">
                          <a:latin typeface="+mn-ea"/>
                          <a:ea typeface="+mn-ea"/>
                        </a:rPr>
                        <a:t>440_</a:t>
                      </a:r>
                      <a:r>
                        <a:rPr kumimoji="1" lang="ja-JP" altLang="en-US" sz="1200">
                          <a:latin typeface="+mn-ea"/>
                          <a:ea typeface="+mn-ea"/>
                        </a:rPr>
                        <a:t>コアデータパーツ</a:t>
                      </a:r>
                    </a:p>
                  </a:txBody>
                  <a:tcPr/>
                </a:tc>
                <a:tc>
                  <a:txBody>
                    <a:bodyPr/>
                    <a:lstStyle/>
                    <a:p>
                      <a:r>
                        <a:rPr kumimoji="1" lang="en-US" altLang="ja-JP" sz="1200">
                          <a:latin typeface="+mn-ea"/>
                          <a:ea typeface="+mn-ea"/>
                        </a:rPr>
                        <a:t>441_</a:t>
                      </a:r>
                      <a:r>
                        <a:rPr kumimoji="1" lang="ja-JP" altLang="en-US" sz="1200">
                          <a:latin typeface="+mn-ea"/>
                          <a:ea typeface="+mn-ea"/>
                        </a:rPr>
                        <a:t>コアデータパーツ</a:t>
                      </a:r>
                      <a:r>
                        <a:rPr kumimoji="1" lang="en-US" altLang="ja-JP" sz="1200">
                          <a:latin typeface="+mn-ea"/>
                          <a:ea typeface="+mn-ea"/>
                        </a:rPr>
                        <a:t>_</a:t>
                      </a:r>
                      <a:r>
                        <a:rPr kumimoji="1" lang="ja-JP" altLang="en-US" sz="1200">
                          <a:latin typeface="+mn-ea"/>
                          <a:ea typeface="+mn-ea"/>
                        </a:rPr>
                        <a:t>日付時刻</a:t>
                      </a:r>
                    </a:p>
                  </a:txBody>
                  <a:tcPr/>
                </a:tc>
                <a:extLst>
                  <a:ext uri="{0D108BD9-81ED-4DB2-BD59-A6C34878D82A}">
                    <a16:rowId xmlns:a16="http://schemas.microsoft.com/office/drawing/2014/main" val="1720781869"/>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442_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住所・所在地（アドレス）</a:t>
                      </a:r>
                    </a:p>
                  </a:txBody>
                  <a:tcPr/>
                </a:tc>
                <a:extLst>
                  <a:ext uri="{0D108BD9-81ED-4DB2-BD59-A6C34878D82A}">
                    <a16:rowId xmlns:a16="http://schemas.microsoft.com/office/drawing/2014/main" val="3464818979"/>
                  </a:ext>
                </a:extLst>
              </a:tr>
              <a:tr h="150821">
                <a:tc>
                  <a:txBody>
                    <a:bodyPr/>
                    <a:lstStyle/>
                    <a:p>
                      <a:endParaRPr kumimoji="1" lang="ja-JP" altLang="en-US" sz="1200">
                        <a:latin typeface="+mn-ea"/>
                        <a:ea typeface="+mn-ea"/>
                      </a:endParaRPr>
                    </a:p>
                  </a:txBody>
                  <a:tcPr/>
                </a:tc>
                <a:tc>
                  <a:txBody>
                    <a:bodyPr/>
                    <a:lstStyle/>
                    <a:p>
                      <a:r>
                        <a:rPr kumimoji="1" lang="en-US" altLang="ja-JP" sz="1200">
                          <a:latin typeface="+mn-ea"/>
                          <a:ea typeface="+mn-ea"/>
                        </a:rPr>
                        <a:t>443_</a:t>
                      </a:r>
                      <a:r>
                        <a:rPr kumimoji="1" lang="ja-JP" altLang="en-US" sz="1200">
                          <a:latin typeface="+mn-ea"/>
                          <a:ea typeface="+mn-ea"/>
                        </a:rPr>
                        <a:t>コアデータパーツ</a:t>
                      </a:r>
                      <a:r>
                        <a:rPr kumimoji="1" lang="en-US" altLang="ja-JP" sz="1200">
                          <a:latin typeface="+mn-ea"/>
                          <a:ea typeface="+mn-ea"/>
                        </a:rPr>
                        <a:t>_</a:t>
                      </a:r>
                      <a:r>
                        <a:rPr kumimoji="1" lang="ja-JP" altLang="en-US" sz="1200">
                          <a:latin typeface="+mn-ea"/>
                          <a:ea typeface="+mn-ea"/>
                        </a:rPr>
                        <a:t>郵便番号</a:t>
                      </a:r>
                    </a:p>
                  </a:txBody>
                  <a:tcPr/>
                </a:tc>
                <a:extLst>
                  <a:ext uri="{0D108BD9-81ED-4DB2-BD59-A6C34878D82A}">
                    <a16:rowId xmlns:a16="http://schemas.microsoft.com/office/drawing/2014/main" val="3489944182"/>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444_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地理情報</a:t>
                      </a:r>
                    </a:p>
                  </a:txBody>
                  <a:tcPr/>
                </a:tc>
                <a:extLst>
                  <a:ext uri="{0D108BD9-81ED-4DB2-BD59-A6C34878D82A}">
                    <a16:rowId xmlns:a16="http://schemas.microsoft.com/office/drawing/2014/main" val="2074971465"/>
                  </a:ext>
                </a:extLst>
              </a:tr>
            </a:tbl>
          </a:graphicData>
        </a:graphic>
      </p:graphicFrame>
      <p:graphicFrame>
        <p:nvGraphicFramePr>
          <p:cNvPr id="6" name="表 5">
            <a:extLst>
              <a:ext uri="{FF2B5EF4-FFF2-40B4-BE49-F238E27FC236}">
                <a16:creationId xmlns:a16="http://schemas.microsoft.com/office/drawing/2014/main" id="{29FC9CD9-8E19-9927-2BA1-26C59C8706F1}"/>
              </a:ext>
            </a:extLst>
          </p:cNvPr>
          <p:cNvGraphicFramePr>
            <a:graphicFrameLocks noGrp="1"/>
          </p:cNvGraphicFramePr>
          <p:nvPr>
            <p:extLst>
              <p:ext uri="{D42A27DB-BD31-4B8C-83A1-F6EECF244321}">
                <p14:modId xmlns:p14="http://schemas.microsoft.com/office/powerpoint/2010/main" val="932971694"/>
              </p:ext>
            </p:extLst>
          </p:nvPr>
        </p:nvGraphicFramePr>
        <p:xfrm>
          <a:off x="5473361" y="908720"/>
          <a:ext cx="6660000" cy="548640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1447639503"/>
                    </a:ext>
                  </a:extLst>
                </a:gridCol>
                <a:gridCol w="4500000">
                  <a:extLst>
                    <a:ext uri="{9D8B030D-6E8A-4147-A177-3AD203B41FA5}">
                      <a16:colId xmlns:a16="http://schemas.microsoft.com/office/drawing/2014/main" val="1697512733"/>
                    </a:ext>
                  </a:extLst>
                </a:gridCol>
              </a:tblGrid>
              <a:tr h="150821">
                <a:tc>
                  <a:txBody>
                    <a:bodyPr/>
                    <a:lstStyle/>
                    <a:p>
                      <a:pPr algn="ctr"/>
                      <a:r>
                        <a:rPr kumimoji="1" lang="ja-JP" altLang="en-US" sz="1200"/>
                        <a:t>分類</a:t>
                      </a:r>
                    </a:p>
                  </a:txBody>
                  <a:tcPr/>
                </a:tc>
                <a:tc>
                  <a:txBody>
                    <a:bodyPr/>
                    <a:lstStyle/>
                    <a:p>
                      <a:pPr algn="ctr"/>
                      <a:r>
                        <a:rPr kumimoji="1" lang="ja-JP" altLang="en-US" sz="1200" dirty="0"/>
                        <a:t>ファイル名</a:t>
                      </a:r>
                    </a:p>
                  </a:txBody>
                  <a:tcPr/>
                </a:tc>
                <a:extLst>
                  <a:ext uri="{0D108BD9-81ED-4DB2-BD59-A6C34878D82A}">
                    <a16:rowId xmlns:a16="http://schemas.microsoft.com/office/drawing/2014/main" val="3001596416"/>
                  </a:ext>
                </a:extLst>
              </a:tr>
              <a:tr h="161594">
                <a:tc>
                  <a:txBody>
                    <a:bodyPr/>
                    <a:lstStyle/>
                    <a:p>
                      <a:endParaRPr kumimoji="1" lang="ja-JP" altLang="en-US" sz="12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445_</a:t>
                      </a:r>
                      <a:r>
                        <a:rPr kumimoji="1" lang="ja-JP" altLang="en-US" sz="1200" dirty="0">
                          <a:latin typeface="+mn-ea"/>
                          <a:ea typeface="+mn-ea"/>
                        </a:rPr>
                        <a:t>コアデータパーツ</a:t>
                      </a:r>
                      <a:r>
                        <a:rPr kumimoji="1" lang="en-US" altLang="ja-JP" sz="1200" dirty="0">
                          <a:latin typeface="+mn-ea"/>
                          <a:ea typeface="+mn-ea"/>
                        </a:rPr>
                        <a:t>_</a:t>
                      </a:r>
                      <a:r>
                        <a:rPr kumimoji="1" lang="ja-JP" altLang="en-US" sz="1200" dirty="0">
                          <a:latin typeface="+mn-ea"/>
                          <a:ea typeface="+mn-ea"/>
                        </a:rPr>
                        <a:t>電話番号</a:t>
                      </a:r>
                    </a:p>
                  </a:txBody>
                  <a:tcPr/>
                </a:tc>
                <a:extLst>
                  <a:ext uri="{0D108BD9-81ED-4DB2-BD59-A6C34878D82A}">
                    <a16:rowId xmlns:a16="http://schemas.microsoft.com/office/drawing/2014/main" val="4094428118"/>
                  </a:ext>
                </a:extLst>
              </a:tr>
              <a:tr h="161594">
                <a:tc>
                  <a:txBody>
                    <a:bodyPr/>
                    <a:lstStyle/>
                    <a:p>
                      <a:r>
                        <a:rPr kumimoji="1" lang="ja-JP" altLang="en-US" sz="1200" dirty="0">
                          <a:latin typeface="+mn-ea"/>
                          <a:ea typeface="+mn-ea"/>
                        </a:rPr>
                        <a:t> </a:t>
                      </a:r>
                      <a:r>
                        <a:rPr kumimoji="1" lang="en-US" altLang="ja-JP" sz="1200" dirty="0">
                          <a:latin typeface="+mn-ea"/>
                          <a:ea typeface="+mn-ea"/>
                        </a:rPr>
                        <a:t>451_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451-1_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申請</a:t>
                      </a:r>
                    </a:p>
                  </a:txBody>
                  <a:tcPr/>
                </a:tc>
                <a:extLst>
                  <a:ext uri="{0D108BD9-81ED-4DB2-BD59-A6C34878D82A}">
                    <a16:rowId xmlns:a16="http://schemas.microsoft.com/office/drawing/2014/main" val="1095893619"/>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451-1-1_</a:t>
                      </a:r>
                      <a:r>
                        <a:rPr kumimoji="1" lang="ja-JP" altLang="en-US" sz="1200" dirty="0">
                          <a:latin typeface="+mn-ea"/>
                          <a:ea typeface="+mn-ea"/>
                        </a:rPr>
                        <a:t>申請（個人）データモデル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447010580"/>
                  </a:ext>
                </a:extLst>
              </a:tr>
              <a:tr h="161594">
                <a:tc>
                  <a:txBody>
                    <a:bodyPr/>
                    <a:lstStyle/>
                    <a:p>
                      <a:endParaRPr kumimoji="1" lang="ja-JP" altLang="en-US" sz="1200">
                        <a:latin typeface="+mn-ea"/>
                        <a:ea typeface="+mn-ea"/>
                      </a:endParaRPr>
                    </a:p>
                  </a:txBody>
                  <a:tcPr/>
                </a:tc>
                <a:tc>
                  <a:txBody>
                    <a:bodyPr/>
                    <a:lstStyle/>
                    <a:p>
                      <a:r>
                        <a:rPr kumimoji="1" lang="en-US" altLang="ja-JP" sz="1200">
                          <a:latin typeface="+mn-ea"/>
                          <a:ea typeface="+mn-ea"/>
                        </a:rPr>
                        <a:t>451-1-2_</a:t>
                      </a:r>
                      <a:r>
                        <a:rPr kumimoji="1" lang="ja-JP" altLang="en-US" sz="1200">
                          <a:latin typeface="+mn-ea"/>
                          <a:ea typeface="+mn-ea"/>
                        </a:rPr>
                        <a:t>申請（法人）データモデル</a:t>
                      </a:r>
                      <a:r>
                        <a:rPr kumimoji="1" lang="en-US" altLang="ja-JP" sz="1200">
                          <a:latin typeface="+mn-ea"/>
                          <a:ea typeface="+mn-ea"/>
                        </a:rPr>
                        <a:t>_</a:t>
                      </a:r>
                      <a:r>
                        <a:rPr kumimoji="1" lang="ja-JP" altLang="en-US" sz="1200">
                          <a:latin typeface="+mn-ea"/>
                          <a:ea typeface="+mn-ea"/>
                        </a:rPr>
                        <a:t>クラス図</a:t>
                      </a:r>
                    </a:p>
                  </a:txBody>
                  <a:tcPr/>
                </a:tc>
                <a:extLst>
                  <a:ext uri="{0D108BD9-81ED-4DB2-BD59-A6C34878D82A}">
                    <a16:rowId xmlns:a16="http://schemas.microsoft.com/office/drawing/2014/main" val="25063121"/>
                  </a:ext>
                </a:extLst>
              </a:tr>
              <a:tr h="161594">
                <a:tc>
                  <a:txBody>
                    <a:bodyPr/>
                    <a:lstStyle/>
                    <a:p>
                      <a:endParaRPr kumimoji="1" lang="ja-JP" altLang="en-US" sz="1200">
                        <a:latin typeface="+mn-ea"/>
                        <a:ea typeface="+mn-ea"/>
                      </a:endParaRPr>
                    </a:p>
                  </a:txBody>
                  <a:tcPr/>
                </a:tc>
                <a:tc>
                  <a:txBody>
                    <a:bodyPr/>
                    <a:lstStyle/>
                    <a:p>
                      <a:r>
                        <a:rPr kumimoji="1" lang="en-US" altLang="ja-JP" sz="1200">
                          <a:latin typeface="+mn-ea"/>
                          <a:ea typeface="+mn-ea"/>
                        </a:rPr>
                        <a:t>451-1-3_</a:t>
                      </a:r>
                      <a:r>
                        <a:rPr kumimoji="1" lang="ja-JP" altLang="en-US" sz="1200">
                          <a:latin typeface="+mn-ea"/>
                          <a:ea typeface="+mn-ea"/>
                        </a:rPr>
                        <a:t>申請（士業法人）データモデル</a:t>
                      </a:r>
                      <a:r>
                        <a:rPr kumimoji="1" lang="en-US" altLang="ja-JP" sz="1200">
                          <a:latin typeface="+mn-ea"/>
                          <a:ea typeface="+mn-ea"/>
                        </a:rPr>
                        <a:t>_</a:t>
                      </a:r>
                      <a:r>
                        <a:rPr kumimoji="1" lang="ja-JP" altLang="en-US" sz="1200">
                          <a:latin typeface="+mn-ea"/>
                          <a:ea typeface="+mn-ea"/>
                        </a:rPr>
                        <a:t>クラス図</a:t>
                      </a:r>
                    </a:p>
                  </a:txBody>
                  <a:tcPr/>
                </a:tc>
                <a:extLst>
                  <a:ext uri="{0D108BD9-81ED-4DB2-BD59-A6C34878D82A}">
                    <a16:rowId xmlns:a16="http://schemas.microsoft.com/office/drawing/2014/main" val="969989870"/>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451-2_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証明・通知</a:t>
                      </a:r>
                    </a:p>
                  </a:txBody>
                  <a:tcPr/>
                </a:tc>
                <a:extLst>
                  <a:ext uri="{0D108BD9-81ED-4DB2-BD59-A6C34878D82A}">
                    <a16:rowId xmlns:a16="http://schemas.microsoft.com/office/drawing/2014/main" val="58525332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451-2-1_</a:t>
                      </a:r>
                      <a:r>
                        <a:rPr kumimoji="1" lang="ja-JP" altLang="en-US" sz="1200" dirty="0">
                          <a:latin typeface="+mn-ea"/>
                          <a:ea typeface="+mn-ea"/>
                        </a:rPr>
                        <a:t>証明・通知データモデル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1203569595"/>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451-3_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事例</a:t>
                      </a:r>
                    </a:p>
                  </a:txBody>
                  <a:tcPr/>
                </a:tc>
                <a:extLst>
                  <a:ext uri="{0D108BD9-81ED-4DB2-BD59-A6C34878D82A}">
                    <a16:rowId xmlns:a16="http://schemas.microsoft.com/office/drawing/2014/main" val="2636905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451-3-1_</a:t>
                      </a:r>
                      <a:r>
                        <a:rPr kumimoji="1" lang="ja-JP" altLang="en-US" sz="1200" dirty="0">
                          <a:latin typeface="+mn-ea"/>
                          <a:ea typeface="+mn-ea"/>
                        </a:rPr>
                        <a:t>事例データモデル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2251975034"/>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451-4_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行政サービス・制度</a:t>
                      </a:r>
                    </a:p>
                  </a:txBody>
                  <a:tcPr/>
                </a:tc>
                <a:extLst>
                  <a:ext uri="{0D108BD9-81ED-4DB2-BD59-A6C34878D82A}">
                    <a16:rowId xmlns:a16="http://schemas.microsoft.com/office/drawing/2014/main" val="69590241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451-4-1_</a:t>
                      </a:r>
                      <a:r>
                        <a:rPr kumimoji="1" lang="ja-JP" altLang="en-US" sz="1200" dirty="0">
                          <a:latin typeface="+mn-ea"/>
                          <a:ea typeface="+mn-ea"/>
                        </a:rPr>
                        <a:t>制度データモデル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3021831062"/>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451-5_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イベント</a:t>
                      </a:r>
                    </a:p>
                  </a:txBody>
                  <a:tcPr/>
                </a:tc>
                <a:extLst>
                  <a:ext uri="{0D108BD9-81ED-4DB2-BD59-A6C34878D82A}">
                    <a16:rowId xmlns:a16="http://schemas.microsoft.com/office/drawing/2014/main" val="266627255"/>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451-5-1_</a:t>
                      </a:r>
                      <a:r>
                        <a:rPr kumimoji="1" lang="ja-JP" altLang="en-US" sz="1200" dirty="0">
                          <a:latin typeface="+mn-ea"/>
                          <a:ea typeface="+mn-ea"/>
                        </a:rPr>
                        <a:t>イベントデータモデル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594964711"/>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451-6_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報告書</a:t>
                      </a:r>
                    </a:p>
                  </a:txBody>
                  <a:tcPr/>
                </a:tc>
                <a:extLst>
                  <a:ext uri="{0D108BD9-81ED-4DB2-BD59-A6C34878D82A}">
                    <a16:rowId xmlns:a16="http://schemas.microsoft.com/office/drawing/2014/main" val="2432024869"/>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451-6-1_</a:t>
                      </a:r>
                      <a:r>
                        <a:rPr kumimoji="1" lang="ja-JP" altLang="en-US" sz="1200" dirty="0">
                          <a:latin typeface="+mn-ea"/>
                          <a:ea typeface="+mn-ea"/>
                        </a:rPr>
                        <a:t>報告書データモデル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2947526941"/>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451-7_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行政サービス拠点・支援機関等</a:t>
                      </a:r>
                    </a:p>
                  </a:txBody>
                  <a:tcPr/>
                </a:tc>
                <a:extLst>
                  <a:ext uri="{0D108BD9-81ED-4DB2-BD59-A6C34878D82A}">
                    <a16:rowId xmlns:a16="http://schemas.microsoft.com/office/drawing/2014/main" val="1895401159"/>
                  </a:ext>
                </a:extLst>
              </a:tr>
              <a:tr h="16159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451-7-1_</a:t>
                      </a:r>
                      <a:r>
                        <a:rPr kumimoji="1" lang="ja-JP" altLang="en-US" sz="1200" dirty="0">
                          <a:latin typeface="+mn-ea"/>
                          <a:ea typeface="+mn-ea"/>
                        </a:rPr>
                        <a:t>行政サービス拠点・支援機関等データモデル</a:t>
                      </a:r>
                      <a:r>
                        <a:rPr kumimoji="1" lang="en-US" altLang="ja-JP" sz="1200" dirty="0">
                          <a:latin typeface="+mn-ea"/>
                          <a:ea typeface="+mn-ea"/>
                        </a:rPr>
                        <a:t>_</a:t>
                      </a:r>
                      <a:r>
                        <a:rPr kumimoji="1" lang="ja-JP" altLang="en-US" sz="1200" dirty="0">
                          <a:latin typeface="+mn-ea"/>
                          <a:ea typeface="+mn-ea"/>
                        </a:rPr>
                        <a:t>クラス図</a:t>
                      </a:r>
                    </a:p>
                  </a:txBody>
                  <a:tcPr/>
                </a:tc>
                <a:extLst>
                  <a:ext uri="{0D108BD9-81ED-4DB2-BD59-A6C34878D82A}">
                    <a16:rowId xmlns:a16="http://schemas.microsoft.com/office/drawing/2014/main" val="1339992559"/>
                  </a:ext>
                </a:extLst>
              </a:tr>
              <a:tr h="161594">
                <a:tc>
                  <a:txBody>
                    <a:bodyPr/>
                    <a:lstStyle/>
                    <a:p>
                      <a:endParaRPr kumimoji="1" lang="ja-JP" altLang="en-US" sz="120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451-8_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調達</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1804944258"/>
                  </a:ext>
                </a:extLst>
              </a:tr>
              <a:tr h="161594">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451-8-1_</a:t>
                      </a:r>
                      <a:r>
                        <a:rPr kumimoji="1" lang="ja-JP" altLang="en-US" sz="1200" dirty="0">
                          <a:latin typeface="+mn-ea"/>
                          <a:ea typeface="+mn-ea"/>
                        </a:rPr>
                        <a:t>別表各種調達標準の比較</a:t>
                      </a:r>
                    </a:p>
                  </a:txBody>
                  <a:tcPr/>
                </a:tc>
                <a:extLst>
                  <a:ext uri="{0D108BD9-81ED-4DB2-BD59-A6C34878D82A}">
                    <a16:rowId xmlns:a16="http://schemas.microsoft.com/office/drawing/2014/main" val="1252645011"/>
                  </a:ext>
                </a:extLst>
              </a:tr>
            </a:tbl>
          </a:graphicData>
        </a:graphic>
      </p:graphicFrame>
    </p:spTree>
    <p:extLst>
      <p:ext uri="{BB962C8B-B14F-4D97-AF65-F5344CB8AC3E}">
        <p14:creationId xmlns:p14="http://schemas.microsoft.com/office/powerpoint/2010/main" val="3770327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57</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7.1 GIF</a:t>
            </a:r>
            <a:r>
              <a:rPr lang="ja-JP" altLang="en-US" sz="3200"/>
              <a:t>の定義ファイル②</a:t>
            </a:r>
            <a:endParaRPr kumimoji="1" lang="en-US" altLang="ja-JP" sz="3200"/>
          </a:p>
        </p:txBody>
      </p:sp>
      <p:graphicFrame>
        <p:nvGraphicFramePr>
          <p:cNvPr id="4" name="表 3">
            <a:extLst>
              <a:ext uri="{FF2B5EF4-FFF2-40B4-BE49-F238E27FC236}">
                <a16:creationId xmlns:a16="http://schemas.microsoft.com/office/drawing/2014/main" id="{AC7D68B2-6905-8680-434C-CC576DFB9274}"/>
              </a:ext>
            </a:extLst>
          </p:cNvPr>
          <p:cNvGraphicFramePr>
            <a:graphicFrameLocks noGrp="1"/>
          </p:cNvGraphicFramePr>
          <p:nvPr>
            <p:extLst>
              <p:ext uri="{D42A27DB-BD31-4B8C-83A1-F6EECF244321}">
                <p14:modId xmlns:p14="http://schemas.microsoft.com/office/powerpoint/2010/main" val="984682974"/>
              </p:ext>
            </p:extLst>
          </p:nvPr>
        </p:nvGraphicFramePr>
        <p:xfrm>
          <a:off x="26639" y="908720"/>
          <a:ext cx="7200000" cy="5760720"/>
        </p:xfrm>
        <a:graphic>
          <a:graphicData uri="http://schemas.openxmlformats.org/drawingml/2006/table">
            <a:tbl>
              <a:tblPr firstRow="1" bandRow="1">
                <a:tableStyleId>{5C22544A-7EE6-4342-B048-85BDC9FD1C3A}</a:tableStyleId>
              </a:tblPr>
              <a:tblGrid>
                <a:gridCol w="2124000">
                  <a:extLst>
                    <a:ext uri="{9D8B030D-6E8A-4147-A177-3AD203B41FA5}">
                      <a16:colId xmlns:a16="http://schemas.microsoft.com/office/drawing/2014/main" val="1447639503"/>
                    </a:ext>
                  </a:extLst>
                </a:gridCol>
                <a:gridCol w="5076000">
                  <a:extLst>
                    <a:ext uri="{9D8B030D-6E8A-4147-A177-3AD203B41FA5}">
                      <a16:colId xmlns:a16="http://schemas.microsoft.com/office/drawing/2014/main" val="1697512733"/>
                    </a:ext>
                  </a:extLst>
                </a:gridCol>
              </a:tblGrid>
              <a:tr h="157231">
                <a:tc>
                  <a:txBody>
                    <a:bodyPr/>
                    <a:lstStyle/>
                    <a:p>
                      <a:pPr algn="ctr"/>
                      <a:r>
                        <a:rPr kumimoji="1" lang="ja-JP" altLang="en-US" sz="1200">
                          <a:latin typeface="+mn-ea"/>
                          <a:ea typeface="+mn-ea"/>
                        </a:rPr>
                        <a:t>分類</a:t>
                      </a:r>
                    </a:p>
                  </a:txBody>
                  <a:tcPr/>
                </a:tc>
                <a:tc>
                  <a:txBody>
                    <a:bodyPr/>
                    <a:lstStyle/>
                    <a:p>
                      <a:pPr algn="ctr"/>
                      <a:r>
                        <a:rPr kumimoji="1" lang="ja-JP" altLang="en-US" sz="1200">
                          <a:latin typeface="+mn-ea"/>
                          <a:ea typeface="+mn-ea"/>
                        </a:rPr>
                        <a:t>ファイル名</a:t>
                      </a:r>
                    </a:p>
                  </a:txBody>
                  <a:tcPr/>
                </a:tc>
                <a:extLst>
                  <a:ext uri="{0D108BD9-81ED-4DB2-BD59-A6C34878D82A}">
                    <a16:rowId xmlns:a16="http://schemas.microsoft.com/office/drawing/2014/main" val="3001596416"/>
                  </a:ext>
                </a:extLst>
              </a:tr>
              <a:tr h="15723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452_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地域サービス</a:t>
                      </a:r>
                    </a:p>
                  </a:txBody>
                  <a:tcPr/>
                </a:tc>
                <a:tc>
                  <a:txBody>
                    <a:bodyPr/>
                    <a:lstStyle/>
                    <a:p>
                      <a:r>
                        <a:rPr kumimoji="1" lang="en-US" altLang="ja-JP" sz="1200" dirty="0">
                          <a:latin typeface="+mn-ea"/>
                          <a:ea typeface="+mn-ea"/>
                        </a:rPr>
                        <a:t>452-1_</a:t>
                      </a:r>
                      <a:r>
                        <a:rPr kumimoji="1" lang="ja-JP" altLang="en-US" sz="1200" dirty="0">
                          <a:latin typeface="+mn-ea"/>
                          <a:ea typeface="+mn-ea"/>
                        </a:rPr>
                        <a:t>地域サービス・データモデル・ガイドブック</a:t>
                      </a:r>
                      <a:r>
                        <a:rPr kumimoji="1" lang="en-US" altLang="ja-JP" sz="1200" dirty="0">
                          <a:latin typeface="+mn-ea"/>
                          <a:ea typeface="+mn-ea"/>
                        </a:rPr>
                        <a:t>β</a:t>
                      </a:r>
                      <a:r>
                        <a:rPr kumimoji="1" lang="ja-JP" altLang="en-US" sz="1200" dirty="0">
                          <a:latin typeface="+mn-ea"/>
                          <a:ea typeface="+mn-ea"/>
                        </a:rPr>
                        <a:t>版</a:t>
                      </a:r>
                    </a:p>
                  </a:txBody>
                  <a:tcPr/>
                </a:tc>
                <a:extLst>
                  <a:ext uri="{0D108BD9-81ED-4DB2-BD59-A6C34878D82A}">
                    <a16:rowId xmlns:a16="http://schemas.microsoft.com/office/drawing/2014/main" val="3555888005"/>
                  </a:ext>
                </a:extLst>
              </a:tr>
              <a:tr h="157231">
                <a:tc vMerge="1">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452-2_</a:t>
                      </a:r>
                      <a:r>
                        <a:rPr kumimoji="1" lang="ja-JP" altLang="en-US" sz="1200" dirty="0">
                          <a:latin typeface="+mn-ea"/>
                          <a:ea typeface="+mn-ea"/>
                        </a:rPr>
                        <a:t>地域サービス・データモデル・ガイドブック（付録）</a:t>
                      </a:r>
                    </a:p>
                  </a:txBody>
                  <a:tcPr/>
                </a:tc>
                <a:extLst>
                  <a:ext uri="{0D108BD9-81ED-4DB2-BD59-A6C34878D82A}">
                    <a16:rowId xmlns:a16="http://schemas.microsoft.com/office/drawing/2014/main" val="2266543557"/>
                  </a:ext>
                </a:extLst>
              </a:tr>
              <a:tr h="157231">
                <a:tc>
                  <a:txBody>
                    <a:bodyPr/>
                    <a:lstStyle/>
                    <a:p>
                      <a:r>
                        <a:rPr kumimoji="1" lang="en-US" altLang="ja-JP" sz="1200" dirty="0">
                          <a:latin typeface="+mn-ea"/>
                          <a:ea typeface="+mn-ea"/>
                        </a:rPr>
                        <a:t>453_</a:t>
                      </a:r>
                      <a:r>
                        <a:rPr kumimoji="1" lang="ja-JP" altLang="en-US" sz="1200" dirty="0">
                          <a:latin typeface="+mn-ea"/>
                          <a:ea typeface="+mn-ea"/>
                        </a:rPr>
                        <a:t>実装データモデル</a:t>
                      </a:r>
                      <a:r>
                        <a:rPr kumimoji="1" lang="en-US" altLang="ja-JP" sz="1200" dirty="0">
                          <a:latin typeface="+mn-ea"/>
                          <a:ea typeface="+mn-ea"/>
                        </a:rPr>
                        <a:t>_</a:t>
                      </a:r>
                      <a:r>
                        <a:rPr kumimoji="1" lang="ja-JP" altLang="en-US" sz="1200" dirty="0">
                          <a:latin typeface="+mn-ea"/>
                          <a:ea typeface="+mn-ea"/>
                        </a:rPr>
                        <a:t>金融</a:t>
                      </a:r>
                    </a:p>
                  </a:txBody>
                  <a:tcPr/>
                </a:tc>
                <a:tc>
                  <a:txBody>
                    <a:bodyPr/>
                    <a:lstStyle/>
                    <a:p>
                      <a:r>
                        <a:rPr kumimoji="1" lang="en-US" altLang="ja-JP" sz="1200">
                          <a:latin typeface="+mn-ea"/>
                          <a:ea typeface="+mn-ea"/>
                        </a:rPr>
                        <a:t>453-1_</a:t>
                      </a:r>
                      <a:r>
                        <a:rPr kumimoji="1" lang="ja-JP" altLang="en-US" sz="1200">
                          <a:latin typeface="+mn-ea"/>
                          <a:ea typeface="+mn-ea"/>
                        </a:rPr>
                        <a:t>実装データモデル</a:t>
                      </a:r>
                      <a:r>
                        <a:rPr kumimoji="1" lang="en-US" altLang="ja-JP" sz="1200">
                          <a:latin typeface="+mn-ea"/>
                          <a:ea typeface="+mn-ea"/>
                        </a:rPr>
                        <a:t>_</a:t>
                      </a:r>
                      <a:r>
                        <a:rPr kumimoji="1" lang="ja-JP" altLang="en-US" sz="1200">
                          <a:latin typeface="+mn-ea"/>
                          <a:ea typeface="+mn-ea"/>
                        </a:rPr>
                        <a:t>金融</a:t>
                      </a:r>
                    </a:p>
                  </a:txBody>
                  <a:tcPr/>
                </a:tc>
                <a:extLst>
                  <a:ext uri="{0D108BD9-81ED-4DB2-BD59-A6C34878D82A}">
                    <a16:rowId xmlns:a16="http://schemas.microsoft.com/office/drawing/2014/main" val="3544652571"/>
                  </a:ext>
                </a:extLst>
              </a:tr>
              <a:tr h="157231">
                <a:tc>
                  <a:txBody>
                    <a:bodyPr/>
                    <a:lstStyle/>
                    <a:p>
                      <a:r>
                        <a:rPr kumimoji="1" lang="en-US" altLang="ja-JP" sz="1200" dirty="0">
                          <a:latin typeface="+mn-ea"/>
                          <a:ea typeface="+mn-ea"/>
                        </a:rPr>
                        <a:t>460_</a:t>
                      </a:r>
                      <a:r>
                        <a:rPr kumimoji="1" lang="ja-JP" altLang="en-US" sz="1200" dirty="0">
                          <a:latin typeface="+mn-ea"/>
                          <a:ea typeface="+mn-ea"/>
                        </a:rPr>
                        <a:t>実践ガイドブック</a:t>
                      </a:r>
                    </a:p>
                  </a:txBody>
                  <a:tcPr/>
                </a:tc>
                <a:tc>
                  <a:txBody>
                    <a:bodyPr/>
                    <a:lstStyle/>
                    <a:p>
                      <a:r>
                        <a:rPr kumimoji="1" lang="en-US" altLang="ja-JP" sz="1200">
                          <a:latin typeface="+mn-ea"/>
                          <a:ea typeface="+mn-ea"/>
                        </a:rPr>
                        <a:t>461_</a:t>
                      </a:r>
                      <a:r>
                        <a:rPr kumimoji="1" lang="ja-JP" altLang="en-US" sz="1200">
                          <a:latin typeface="+mn-ea"/>
                          <a:ea typeface="+mn-ea"/>
                        </a:rPr>
                        <a:t>文字環境導入実践ガイドブック</a:t>
                      </a:r>
                    </a:p>
                  </a:txBody>
                  <a:tcPr/>
                </a:tc>
                <a:extLst>
                  <a:ext uri="{0D108BD9-81ED-4DB2-BD59-A6C34878D82A}">
                    <a16:rowId xmlns:a16="http://schemas.microsoft.com/office/drawing/2014/main" val="3894697344"/>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462_</a:t>
                      </a:r>
                      <a:r>
                        <a:rPr kumimoji="1" lang="ja-JP" altLang="en-US" sz="1200" dirty="0">
                          <a:latin typeface="+mn-ea"/>
                          <a:ea typeface="+mn-ea"/>
                        </a:rPr>
                        <a:t>マスターデータ等基本データ導入実践ガイドブック</a:t>
                      </a:r>
                    </a:p>
                  </a:txBody>
                  <a:tcPr/>
                </a:tc>
                <a:extLst>
                  <a:ext uri="{0D108BD9-81ED-4DB2-BD59-A6C34878D82A}">
                    <a16:rowId xmlns:a16="http://schemas.microsoft.com/office/drawing/2014/main" val="3280936071"/>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463-1_</a:t>
                      </a:r>
                      <a:r>
                        <a:rPr kumimoji="1" lang="ja-JP" altLang="en-US" sz="1200">
                          <a:latin typeface="+mn-ea"/>
                          <a:ea typeface="+mn-ea"/>
                        </a:rPr>
                        <a:t>コード（分類体系）導入実践ガイドブック</a:t>
                      </a:r>
                    </a:p>
                  </a:txBody>
                  <a:tcPr/>
                </a:tc>
                <a:extLst>
                  <a:ext uri="{0D108BD9-81ED-4DB2-BD59-A6C34878D82A}">
                    <a16:rowId xmlns:a16="http://schemas.microsoft.com/office/drawing/2014/main" val="4038174627"/>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464-1_API</a:t>
                      </a:r>
                      <a:r>
                        <a:rPr kumimoji="1" lang="ja-JP" altLang="en-US" sz="1200">
                          <a:latin typeface="+mn-ea"/>
                          <a:ea typeface="+mn-ea"/>
                        </a:rPr>
                        <a:t>導入実践ガイドブック</a:t>
                      </a:r>
                    </a:p>
                  </a:txBody>
                  <a:tcPr/>
                </a:tc>
                <a:extLst>
                  <a:ext uri="{0D108BD9-81ED-4DB2-BD59-A6C34878D82A}">
                    <a16:rowId xmlns:a16="http://schemas.microsoft.com/office/drawing/2014/main" val="1712747768"/>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464-2_API</a:t>
                      </a:r>
                      <a:r>
                        <a:rPr kumimoji="1" lang="ja-JP" altLang="en-US" sz="1200">
                          <a:latin typeface="+mn-ea"/>
                          <a:ea typeface="+mn-ea"/>
                        </a:rPr>
                        <a:t>テクニカルガイドブック</a:t>
                      </a:r>
                    </a:p>
                  </a:txBody>
                  <a:tcPr/>
                </a:tc>
                <a:extLst>
                  <a:ext uri="{0D108BD9-81ED-4DB2-BD59-A6C34878D82A}">
                    <a16:rowId xmlns:a16="http://schemas.microsoft.com/office/drawing/2014/main" val="3692064083"/>
                  </a:ext>
                </a:extLst>
              </a:tr>
              <a:tr h="172954">
                <a:tc>
                  <a:txBody>
                    <a:bodyPr/>
                    <a:lstStyle/>
                    <a:p>
                      <a:endParaRPr kumimoji="1" lang="ja-JP" altLang="en-US" sz="1200">
                        <a:latin typeface="+mn-ea"/>
                        <a:ea typeface="+mn-ea"/>
                      </a:endParaRPr>
                    </a:p>
                  </a:txBody>
                  <a:tcPr/>
                </a:tc>
                <a:tc>
                  <a:txBody>
                    <a:bodyPr/>
                    <a:lstStyle/>
                    <a:p>
                      <a:r>
                        <a:rPr kumimoji="1" lang="en-US" altLang="ja-JP" sz="1200">
                          <a:latin typeface="+mn-ea"/>
                          <a:ea typeface="+mn-ea"/>
                        </a:rPr>
                        <a:t>465-1_</a:t>
                      </a:r>
                      <a:r>
                        <a:rPr kumimoji="1" lang="ja-JP" altLang="en-US" sz="1200">
                          <a:latin typeface="+mn-ea"/>
                          <a:ea typeface="+mn-ea"/>
                        </a:rPr>
                        <a:t>データマネジメント実践ガイドブック（導入編）</a:t>
                      </a:r>
                    </a:p>
                  </a:txBody>
                  <a:tcPr/>
                </a:tc>
                <a:extLst>
                  <a:ext uri="{0D108BD9-81ED-4DB2-BD59-A6C34878D82A}">
                    <a16:rowId xmlns:a16="http://schemas.microsoft.com/office/drawing/2014/main" val="4044575635"/>
                  </a:ext>
                </a:extLst>
              </a:tr>
              <a:tr h="172954">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465-2_</a:t>
                      </a:r>
                      <a:r>
                        <a:rPr kumimoji="1" lang="ja-JP" altLang="en-US" sz="1200" dirty="0">
                          <a:latin typeface="+mn-ea"/>
                          <a:ea typeface="+mn-ea"/>
                        </a:rPr>
                        <a:t>データマネジメント実践ガイドブック（運用編）</a:t>
                      </a:r>
                    </a:p>
                  </a:txBody>
                  <a:tcPr/>
                </a:tc>
                <a:extLst>
                  <a:ext uri="{0D108BD9-81ED-4DB2-BD59-A6C34878D82A}">
                    <a16:rowId xmlns:a16="http://schemas.microsoft.com/office/drawing/2014/main" val="2143318680"/>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465-3_</a:t>
                      </a:r>
                      <a:r>
                        <a:rPr kumimoji="1" lang="ja-JP" altLang="en-US" sz="1200" dirty="0">
                          <a:latin typeface="+mn-ea"/>
                          <a:ea typeface="+mn-ea"/>
                        </a:rPr>
                        <a:t>オープンデータの推進状況に係る調査票テンプレート例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64918829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465-4_</a:t>
                      </a:r>
                      <a:r>
                        <a:rPr kumimoji="1" lang="ja-JP" altLang="en-US" sz="1200" dirty="0">
                          <a:latin typeface="+mn-ea"/>
                          <a:ea typeface="+mn-ea"/>
                        </a:rPr>
                        <a:t>データ管理の高度化に係る調査票テンプレート例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58588380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465-5_</a:t>
                      </a:r>
                      <a:r>
                        <a:rPr kumimoji="1" lang="ja-JP" altLang="en-US" sz="1200" dirty="0">
                          <a:latin typeface="+mn-ea"/>
                          <a:ea typeface="+mn-ea"/>
                        </a:rPr>
                        <a:t>データ標準の活用に係る調査票テンプレート例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75273803"/>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465-6_</a:t>
                      </a:r>
                      <a:r>
                        <a:rPr kumimoji="1" lang="ja-JP" altLang="en-US" sz="1200" dirty="0">
                          <a:latin typeface="+mn-ea"/>
                          <a:ea typeface="+mn-ea"/>
                        </a:rPr>
                        <a:t>データの品質確保に係る調査票テンプレート例</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422920157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466-1_</a:t>
                      </a:r>
                      <a:r>
                        <a:rPr kumimoji="1" lang="ja-JP" altLang="en-US" sz="1200" dirty="0">
                          <a:latin typeface="+mn-ea"/>
                          <a:ea typeface="+mn-ea"/>
                        </a:rPr>
                        <a:t>データ人材管理実践ガイドブック</a:t>
                      </a:r>
                    </a:p>
                  </a:txBody>
                  <a:tcPr/>
                </a:tc>
                <a:extLst>
                  <a:ext uri="{0D108BD9-81ED-4DB2-BD59-A6C34878D82A}">
                    <a16:rowId xmlns:a16="http://schemas.microsoft.com/office/drawing/2014/main" val="1560100562"/>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466-2_</a:t>
                      </a:r>
                      <a:r>
                        <a:rPr kumimoji="1" lang="ja-JP" altLang="en-US" sz="1200" dirty="0">
                          <a:latin typeface="+mn-ea"/>
                          <a:ea typeface="+mn-ea"/>
                        </a:rPr>
                        <a:t>データ人材評価ツール</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129787105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467_</a:t>
                      </a:r>
                      <a:r>
                        <a:rPr kumimoji="1" lang="ja-JP" altLang="en-US" sz="1200" dirty="0">
                          <a:latin typeface="+mn-ea"/>
                          <a:ea typeface="+mn-ea"/>
                        </a:rPr>
                        <a:t>データ環境整備のためのアーキテクチャ管理導入実践ガイドブック</a:t>
                      </a:r>
                    </a:p>
                  </a:txBody>
                  <a:tcPr/>
                </a:tc>
                <a:extLst>
                  <a:ext uri="{0D108BD9-81ED-4DB2-BD59-A6C34878D82A}">
                    <a16:rowId xmlns:a16="http://schemas.microsoft.com/office/drawing/2014/main" val="2390877357"/>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468-1_</a:t>
                      </a:r>
                      <a:r>
                        <a:rPr kumimoji="1" lang="ja-JP" altLang="en-US" sz="1200" dirty="0">
                          <a:latin typeface="+mn-ea"/>
                          <a:ea typeface="+mn-ea"/>
                        </a:rPr>
                        <a:t>データ品質管理ガイドブック</a:t>
                      </a:r>
                    </a:p>
                  </a:txBody>
                  <a:tcPr/>
                </a:tc>
                <a:extLst>
                  <a:ext uri="{0D108BD9-81ED-4DB2-BD59-A6C34878D82A}">
                    <a16:rowId xmlns:a16="http://schemas.microsoft.com/office/drawing/2014/main" val="3818709839"/>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468-2_</a:t>
                      </a:r>
                      <a:r>
                        <a:rPr kumimoji="1" lang="ja-JP" altLang="en-US" sz="1200" dirty="0">
                          <a:latin typeface="+mn-ea"/>
                          <a:ea typeface="+mn-ea"/>
                        </a:rPr>
                        <a:t>データ品質評価ツール</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720951320"/>
                  </a:ext>
                </a:extLst>
              </a:tr>
              <a:tr h="172954">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469_</a:t>
                      </a:r>
                      <a:r>
                        <a:rPr kumimoji="1" lang="ja-JP" altLang="en-US" sz="1200" dirty="0">
                          <a:latin typeface="+mn-ea"/>
                          <a:ea typeface="+mn-ea"/>
                        </a:rPr>
                        <a:t>メタデータ導入実践ガイドブック</a:t>
                      </a:r>
                    </a:p>
                  </a:txBody>
                  <a:tcPr/>
                </a:tc>
                <a:extLst>
                  <a:ext uri="{0D108BD9-81ED-4DB2-BD59-A6C34878D82A}">
                    <a16:rowId xmlns:a16="http://schemas.microsoft.com/office/drawing/2014/main" val="1628088452"/>
                  </a:ext>
                </a:extLst>
              </a:tr>
            </a:tbl>
          </a:graphicData>
        </a:graphic>
      </p:graphicFrame>
      <p:graphicFrame>
        <p:nvGraphicFramePr>
          <p:cNvPr id="6" name="表 5">
            <a:extLst>
              <a:ext uri="{FF2B5EF4-FFF2-40B4-BE49-F238E27FC236}">
                <a16:creationId xmlns:a16="http://schemas.microsoft.com/office/drawing/2014/main" id="{ABC9FC02-5D66-39F6-B054-FB350B06EB27}"/>
              </a:ext>
            </a:extLst>
          </p:cNvPr>
          <p:cNvGraphicFramePr>
            <a:graphicFrameLocks noGrp="1"/>
          </p:cNvGraphicFramePr>
          <p:nvPr>
            <p:extLst>
              <p:ext uri="{D42A27DB-BD31-4B8C-83A1-F6EECF244321}">
                <p14:modId xmlns:p14="http://schemas.microsoft.com/office/powerpoint/2010/main" val="3830547479"/>
              </p:ext>
            </p:extLst>
          </p:nvPr>
        </p:nvGraphicFramePr>
        <p:xfrm>
          <a:off x="7278339" y="908720"/>
          <a:ext cx="4845928" cy="1645920"/>
        </p:xfrm>
        <a:graphic>
          <a:graphicData uri="http://schemas.openxmlformats.org/drawingml/2006/table">
            <a:tbl>
              <a:tblPr firstRow="1" bandRow="1">
                <a:tableStyleId>{5C22544A-7EE6-4342-B048-85BDC9FD1C3A}</a:tableStyleId>
              </a:tblPr>
              <a:tblGrid>
                <a:gridCol w="1155567">
                  <a:extLst>
                    <a:ext uri="{9D8B030D-6E8A-4147-A177-3AD203B41FA5}">
                      <a16:colId xmlns:a16="http://schemas.microsoft.com/office/drawing/2014/main" val="1447639503"/>
                    </a:ext>
                  </a:extLst>
                </a:gridCol>
                <a:gridCol w="3690361">
                  <a:extLst>
                    <a:ext uri="{9D8B030D-6E8A-4147-A177-3AD203B41FA5}">
                      <a16:colId xmlns:a16="http://schemas.microsoft.com/office/drawing/2014/main" val="1697512733"/>
                    </a:ext>
                  </a:extLst>
                </a:gridCol>
              </a:tblGrid>
              <a:tr h="150821">
                <a:tc>
                  <a:txBody>
                    <a:bodyPr/>
                    <a:lstStyle/>
                    <a:p>
                      <a:pPr algn="ctr"/>
                      <a:r>
                        <a:rPr kumimoji="1" lang="ja-JP" altLang="en-US" sz="1200" dirty="0"/>
                        <a:t>分類</a:t>
                      </a:r>
                    </a:p>
                  </a:txBody>
                  <a:tcPr/>
                </a:tc>
                <a:tc>
                  <a:txBody>
                    <a:bodyPr/>
                    <a:lstStyle/>
                    <a:p>
                      <a:pPr algn="ctr"/>
                      <a:r>
                        <a:rPr kumimoji="1" lang="ja-JP" altLang="en-US" sz="1200"/>
                        <a:t>ファイル名</a:t>
                      </a:r>
                    </a:p>
                  </a:txBody>
                  <a:tcPr/>
                </a:tc>
                <a:extLst>
                  <a:ext uri="{0D108BD9-81ED-4DB2-BD59-A6C34878D82A}">
                    <a16:rowId xmlns:a16="http://schemas.microsoft.com/office/drawing/2014/main" val="3001596416"/>
                  </a:ext>
                </a:extLst>
              </a:tr>
              <a:tr h="150821">
                <a:tc>
                  <a:txBody>
                    <a:bodyPr/>
                    <a:lstStyle/>
                    <a:p>
                      <a:r>
                        <a:rPr kumimoji="1" lang="en-US" altLang="ja-JP" sz="1200" dirty="0">
                          <a:latin typeface="+mn-ea"/>
                          <a:ea typeface="+mn-ea"/>
                        </a:rPr>
                        <a:t>490_</a:t>
                      </a:r>
                      <a:r>
                        <a:rPr kumimoji="1" lang="ja-JP" altLang="en-US" sz="1200" dirty="0">
                          <a:latin typeface="+mn-ea"/>
                          <a:ea typeface="+mn-ea"/>
                        </a:rPr>
                        <a:t>その他</a:t>
                      </a:r>
                    </a:p>
                  </a:txBody>
                  <a:tcPr/>
                </a:tc>
                <a:tc>
                  <a:txBody>
                    <a:bodyPr/>
                    <a:lstStyle/>
                    <a:p>
                      <a:r>
                        <a:rPr kumimoji="1" lang="en-US" altLang="ja-JP" sz="1200" dirty="0">
                          <a:latin typeface="+mn-ea"/>
                          <a:ea typeface="+mn-ea"/>
                        </a:rPr>
                        <a:t>491-1_</a:t>
                      </a:r>
                      <a:r>
                        <a:rPr kumimoji="1" lang="ja-JP" altLang="en-US" sz="1200" dirty="0">
                          <a:latin typeface="+mn-ea"/>
                          <a:ea typeface="+mn-ea"/>
                        </a:rPr>
                        <a:t>コード</a:t>
                      </a:r>
                      <a:r>
                        <a:rPr kumimoji="1" lang="en-US" altLang="ja-JP" sz="1200" dirty="0">
                          <a:latin typeface="+mn-ea"/>
                          <a:ea typeface="+mn-ea"/>
                        </a:rPr>
                        <a:t>_</a:t>
                      </a:r>
                      <a:r>
                        <a:rPr kumimoji="1" lang="ja-JP" altLang="en-US" sz="1200" dirty="0">
                          <a:latin typeface="+mn-ea"/>
                          <a:ea typeface="+mn-ea"/>
                        </a:rPr>
                        <a:t>サービスカタログ</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2120311648"/>
                  </a:ext>
                </a:extLst>
              </a:tr>
              <a:tr h="150821">
                <a:tc>
                  <a:txBody>
                    <a:bodyPr/>
                    <a:lstStyle/>
                    <a:p>
                      <a:endParaRPr kumimoji="1" lang="ja-JP" altLang="en-US" sz="1200" dirty="0">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ea typeface="+mn-ea"/>
                        </a:rPr>
                        <a:t>491-2_</a:t>
                      </a:r>
                      <a:r>
                        <a:rPr kumimoji="1" lang="ja-JP" altLang="en-US" sz="1200" dirty="0">
                          <a:latin typeface="+mn-ea"/>
                          <a:ea typeface="+mn-ea"/>
                        </a:rPr>
                        <a:t>コード</a:t>
                      </a:r>
                      <a:r>
                        <a:rPr kumimoji="1" lang="en-US" altLang="ja-JP" sz="1200" dirty="0">
                          <a:latin typeface="+mn-ea"/>
                          <a:ea typeface="+mn-ea"/>
                        </a:rPr>
                        <a:t>_</a:t>
                      </a:r>
                      <a:r>
                        <a:rPr kumimoji="1" lang="ja-JP" altLang="en-US" sz="1200" dirty="0">
                          <a:latin typeface="+mn-ea"/>
                          <a:ea typeface="+mn-ea"/>
                        </a:rPr>
                        <a:t>コード一覧</a:t>
                      </a:r>
                      <a:r>
                        <a:rPr kumimoji="1" lang="en-US" altLang="ja-JP" sz="1200" dirty="0">
                          <a:latin typeface="+mn-ea"/>
                          <a:ea typeface="+mn-ea"/>
                        </a:rPr>
                        <a:t>_20240814.xlsx</a:t>
                      </a:r>
                      <a:endParaRPr kumimoji="1" lang="ja-JP" altLang="en-US" sz="1200" dirty="0">
                        <a:latin typeface="+mn-ea"/>
                        <a:ea typeface="+mn-ea"/>
                      </a:endParaRPr>
                    </a:p>
                  </a:txBody>
                  <a:tcPr/>
                </a:tc>
                <a:extLst>
                  <a:ext uri="{0D108BD9-81ED-4DB2-BD59-A6C34878D82A}">
                    <a16:rowId xmlns:a16="http://schemas.microsoft.com/office/drawing/2014/main" val="960710717"/>
                  </a:ext>
                </a:extLst>
              </a:tr>
              <a:tr h="150821">
                <a:tc>
                  <a:txBody>
                    <a:bodyPr/>
                    <a:lstStyle/>
                    <a:p>
                      <a:endParaRPr kumimoji="1" lang="ja-JP" altLang="en-US" sz="1200">
                        <a:latin typeface="+mn-ea"/>
                        <a:ea typeface="+mn-ea"/>
                      </a:endParaRPr>
                    </a:p>
                  </a:txBody>
                  <a:tcPr/>
                </a:tc>
                <a:tc>
                  <a:txBody>
                    <a:bodyPr/>
                    <a:lstStyle/>
                    <a:p>
                      <a:r>
                        <a:rPr kumimoji="1" lang="en-US" altLang="ja-JP" sz="1200" dirty="0">
                          <a:latin typeface="+mn-ea"/>
                          <a:ea typeface="+mn-ea"/>
                        </a:rPr>
                        <a:t>491-3_</a:t>
                      </a:r>
                      <a:r>
                        <a:rPr kumimoji="1" lang="ja-JP" altLang="en-US" sz="1200" dirty="0">
                          <a:latin typeface="+mn-ea"/>
                          <a:ea typeface="+mn-ea"/>
                        </a:rPr>
                        <a:t>コード</a:t>
                      </a:r>
                      <a:r>
                        <a:rPr kumimoji="1" lang="en-US" altLang="ja-JP" sz="1200" dirty="0">
                          <a:latin typeface="+mn-ea"/>
                          <a:ea typeface="+mn-ea"/>
                        </a:rPr>
                        <a:t>_POI</a:t>
                      </a:r>
                      <a:r>
                        <a:rPr kumimoji="1" lang="ja-JP" altLang="en-US" sz="1200" dirty="0">
                          <a:latin typeface="+mn-ea"/>
                          <a:ea typeface="+mn-ea"/>
                        </a:rPr>
                        <a:t>コード</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2426793669"/>
                  </a:ext>
                </a:extLst>
              </a:tr>
              <a:tr h="150821">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491-3-1_POI</a:t>
                      </a:r>
                      <a:r>
                        <a:rPr kumimoji="1" lang="ja-JP" altLang="en-US" sz="1200" dirty="0">
                          <a:latin typeface="+mn-ea"/>
                          <a:ea typeface="+mn-ea"/>
                        </a:rPr>
                        <a:t>コード表</a:t>
                      </a:r>
                      <a:r>
                        <a:rPr kumimoji="1" lang="en-US" altLang="ja-JP" sz="1200" dirty="0">
                          <a:latin typeface="+mn-ea"/>
                          <a:ea typeface="+mn-ea"/>
                        </a:rPr>
                        <a:t>.xlsx</a:t>
                      </a:r>
                      <a:endParaRPr kumimoji="1" lang="ja-JP" altLang="en-US" sz="1200" dirty="0">
                        <a:latin typeface="+mn-ea"/>
                        <a:ea typeface="+mn-ea"/>
                      </a:endParaRPr>
                    </a:p>
                  </a:txBody>
                  <a:tcPr/>
                </a:tc>
                <a:extLst>
                  <a:ext uri="{0D108BD9-81ED-4DB2-BD59-A6C34878D82A}">
                    <a16:rowId xmlns:a16="http://schemas.microsoft.com/office/drawing/2014/main" val="2855152967"/>
                  </a:ext>
                </a:extLst>
              </a:tr>
              <a:tr h="150821">
                <a:tc>
                  <a:txBody>
                    <a:bodyPr/>
                    <a:lstStyle/>
                    <a:p>
                      <a:endParaRPr kumimoji="1" lang="ja-JP" altLang="en-US" sz="1200" dirty="0">
                        <a:latin typeface="+mn-ea"/>
                        <a:ea typeface="+mn-ea"/>
                      </a:endParaRPr>
                    </a:p>
                  </a:txBody>
                  <a:tcPr/>
                </a:tc>
                <a:tc>
                  <a:txBody>
                    <a:bodyPr/>
                    <a:lstStyle/>
                    <a:p>
                      <a:r>
                        <a:rPr kumimoji="1" lang="en-US" altLang="ja-JP" sz="1200" dirty="0">
                          <a:latin typeface="+mn-ea"/>
                          <a:ea typeface="+mn-ea"/>
                        </a:rPr>
                        <a:t>492-1_</a:t>
                      </a:r>
                      <a:r>
                        <a:rPr kumimoji="1" lang="ja-JP" altLang="en-US" sz="1200" dirty="0">
                          <a:latin typeface="+mn-ea"/>
                          <a:ea typeface="+mn-ea"/>
                        </a:rPr>
                        <a:t>ルール</a:t>
                      </a:r>
                      <a:r>
                        <a:rPr kumimoji="1" lang="en-US" altLang="ja-JP" sz="1200" dirty="0">
                          <a:latin typeface="+mn-ea"/>
                          <a:ea typeface="+mn-ea"/>
                        </a:rPr>
                        <a:t>_GIF</a:t>
                      </a:r>
                      <a:r>
                        <a:rPr kumimoji="1" lang="ja-JP" altLang="en-US" sz="1200" dirty="0">
                          <a:latin typeface="+mn-ea"/>
                          <a:ea typeface="+mn-ea"/>
                        </a:rPr>
                        <a:t>推進に有益なルール等</a:t>
                      </a:r>
                      <a:r>
                        <a:rPr kumimoji="1" lang="en-US" altLang="ja-JP" sz="1200" dirty="0">
                          <a:latin typeface="+mn-ea"/>
                          <a:ea typeface="+mn-ea"/>
                        </a:rPr>
                        <a:t>.docx</a:t>
                      </a:r>
                      <a:endParaRPr kumimoji="1" lang="ja-JP" altLang="en-US" sz="1200" dirty="0">
                        <a:latin typeface="+mn-ea"/>
                        <a:ea typeface="+mn-ea"/>
                      </a:endParaRPr>
                    </a:p>
                  </a:txBody>
                  <a:tcPr/>
                </a:tc>
                <a:extLst>
                  <a:ext uri="{0D108BD9-81ED-4DB2-BD59-A6C34878D82A}">
                    <a16:rowId xmlns:a16="http://schemas.microsoft.com/office/drawing/2014/main" val="709243003"/>
                  </a:ext>
                </a:extLst>
              </a:tr>
            </a:tbl>
          </a:graphicData>
        </a:graphic>
      </p:graphicFrame>
    </p:spTree>
    <p:extLst>
      <p:ext uri="{BB962C8B-B14F-4D97-AF65-F5344CB8AC3E}">
        <p14:creationId xmlns:p14="http://schemas.microsoft.com/office/powerpoint/2010/main" val="1744608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en-US" altLang="ja-JP" sz="6600"/>
              <a:t>【</a:t>
            </a:r>
            <a:r>
              <a:rPr lang="ja-JP" altLang="en-US" sz="6600"/>
              <a:t>全体の参考資料</a:t>
            </a:r>
            <a:r>
              <a:rPr lang="en-US" altLang="ja-JP" sz="6600"/>
              <a:t>】</a:t>
            </a:r>
            <a:endParaRPr lang="en-US" sz="4000">
              <a:latin typeface="+mj-ea"/>
            </a:endParaRPr>
          </a:p>
        </p:txBody>
      </p:sp>
      <p:sp>
        <p:nvSpPr>
          <p:cNvPr id="4" name="スライド番号プレースホルダー 2">
            <a:extLst>
              <a:ext uri="{FF2B5EF4-FFF2-40B4-BE49-F238E27FC236}">
                <a16:creationId xmlns:a16="http://schemas.microsoft.com/office/drawing/2014/main" id="{F426062E-5D5F-0241-D73D-09A012755519}"/>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58</a:t>
            </a:fld>
            <a:endParaRPr lang="en-US" altLang="ja-JP" sz="1400"/>
          </a:p>
        </p:txBody>
      </p:sp>
    </p:spTree>
    <p:extLst>
      <p:ext uri="{BB962C8B-B14F-4D97-AF65-F5344CB8AC3E}">
        <p14:creationId xmlns:p14="http://schemas.microsoft.com/office/powerpoint/2010/main" val="327108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59</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ベース・レジストリについて① </a:t>
            </a:r>
            <a:r>
              <a:rPr lang="en-US" altLang="ja-JP" sz="3200"/>
              <a:t>/ </a:t>
            </a:r>
            <a:r>
              <a:rPr lang="ja-JP" altLang="en-US" sz="3200"/>
              <a:t>定義・</a:t>
            </a:r>
            <a:r>
              <a:rPr lang="en-US" altLang="ja-JP" sz="3200"/>
              <a:t>GIF</a:t>
            </a:r>
            <a:r>
              <a:rPr lang="ja-JP" altLang="en-US" sz="3200"/>
              <a:t>との関係性</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2025336" cy="5401479"/>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solidFill>
                  <a:srgbClr val="FF0000"/>
                </a:solidFill>
                <a:latin typeface="+mn-ea"/>
              </a:rPr>
              <a:t>ベース・レジストリとは</a:t>
            </a:r>
            <a:r>
              <a:rPr lang="en-US" altLang="ja-JP" sz="2800" baseline="30000" dirty="0">
                <a:solidFill>
                  <a:srgbClr val="FF0000"/>
                </a:solidFill>
                <a:latin typeface="+mn-ea"/>
              </a:rPr>
              <a:t>(*)</a:t>
            </a:r>
          </a:p>
          <a:p>
            <a:pPr marL="742950" lvl="1" indent="-285750">
              <a:buFont typeface="Wingdings" panose="05000000000000000000" pitchFamily="2" charset="2"/>
              <a:buChar char="Ø"/>
            </a:pPr>
            <a:r>
              <a:rPr lang="ja-JP" altLang="en-US" sz="2000" dirty="0">
                <a:solidFill>
                  <a:srgbClr val="FF0000"/>
                </a:solidFill>
                <a:latin typeface="+mn-ea"/>
              </a:rPr>
              <a:t>公的機関等で登録</a:t>
            </a:r>
            <a:r>
              <a:rPr lang="ja-JP" altLang="en-US" sz="2000" dirty="0">
                <a:latin typeface="+mn-ea"/>
              </a:rPr>
              <a:t>・公開され、</a:t>
            </a:r>
            <a:r>
              <a:rPr lang="ja-JP" altLang="en-US" sz="2000" dirty="0">
                <a:solidFill>
                  <a:srgbClr val="FF0000"/>
                </a:solidFill>
                <a:latin typeface="+mn-ea"/>
              </a:rPr>
              <a:t>様々な場面で参照</a:t>
            </a:r>
            <a:r>
              <a:rPr lang="ja-JP" altLang="en-US" sz="2000" dirty="0">
                <a:latin typeface="+mn-ea"/>
              </a:rPr>
              <a:t>される、</a:t>
            </a:r>
            <a:r>
              <a:rPr lang="ja-JP" altLang="en-US" sz="2000" dirty="0">
                <a:solidFill>
                  <a:schemeClr val="tx2">
                    <a:lumMod val="60000"/>
                    <a:lumOff val="40000"/>
                  </a:schemeClr>
                </a:solidFill>
                <a:latin typeface="+mn-ea"/>
              </a:rPr>
              <a:t>個人、法人、土地、建物、資格等</a:t>
            </a:r>
            <a:r>
              <a:rPr lang="ja-JP" altLang="en-US" sz="2000" dirty="0">
                <a:latin typeface="+mn-ea"/>
              </a:rPr>
              <a:t>の</a:t>
            </a:r>
            <a:r>
              <a:rPr lang="ja-JP" altLang="en-US" sz="2000" dirty="0">
                <a:solidFill>
                  <a:srgbClr val="FF0000"/>
                </a:solidFill>
                <a:latin typeface="+mn-ea"/>
              </a:rPr>
              <a:t>社会の基本データ</a:t>
            </a:r>
            <a:r>
              <a:rPr lang="ja-JP" altLang="en-US" sz="2000" dirty="0">
                <a:latin typeface="+mn-ea"/>
              </a:rPr>
              <a:t>であり、正確性や最新性が確保された社会の基盤となるデータベース</a:t>
            </a:r>
            <a:endParaRPr lang="en-US" altLang="ja-JP" sz="2000" dirty="0">
              <a:latin typeface="+mn-ea"/>
            </a:endParaRPr>
          </a:p>
          <a:p>
            <a:pPr marL="628650" lvl="1" indent="-171450">
              <a:buFont typeface="Arial" panose="020B0604020202020204" pitchFamily="34" charset="0"/>
              <a:buChar char="•"/>
            </a:pPr>
            <a:endParaRPr lang="en-US" altLang="ja-JP" sz="900" dirty="0">
              <a:latin typeface="+mn-ea"/>
            </a:endParaRPr>
          </a:p>
          <a:p>
            <a:pPr marL="457200" indent="-457200">
              <a:buFont typeface="Arial" panose="020B0604020202020204" pitchFamily="34" charset="0"/>
              <a:buChar char="•"/>
            </a:pPr>
            <a:r>
              <a:rPr lang="ja-JP" altLang="en-US" sz="2800" b="0" i="0" dirty="0">
                <a:solidFill>
                  <a:srgbClr val="1A1A1C"/>
                </a:solidFill>
                <a:effectLst/>
                <a:latin typeface="+mn-ea"/>
              </a:rPr>
              <a:t>法律上におけるベース・レジストリの正式名称は</a:t>
            </a:r>
            <a:r>
              <a:rPr lang="ja-JP" altLang="en-US" sz="2800" b="1" i="0" dirty="0">
                <a:solidFill>
                  <a:srgbClr val="1A1A1C"/>
                </a:solidFill>
                <a:effectLst/>
                <a:latin typeface="+mn-ea"/>
              </a:rPr>
              <a:t>「公的基礎情報データベース」</a:t>
            </a:r>
            <a:r>
              <a:rPr lang="ja-JP" altLang="en-US" sz="2800" b="0" i="0" dirty="0">
                <a:solidFill>
                  <a:srgbClr val="1A1A1C"/>
                </a:solidFill>
                <a:effectLst/>
                <a:latin typeface="+mn-ea"/>
              </a:rPr>
              <a:t>と定義され、以下のように説明されています。</a:t>
            </a:r>
            <a:br>
              <a:rPr lang="en-US" altLang="ja-JP" sz="2800" b="0" i="0" dirty="0">
                <a:solidFill>
                  <a:srgbClr val="1A1A1C"/>
                </a:solidFill>
                <a:effectLst/>
                <a:latin typeface="+mn-ea"/>
              </a:rPr>
            </a:br>
            <a:r>
              <a:rPr kumimoji="1" lang="ja-JP" altLang="en-US" sz="2400" dirty="0">
                <a:latin typeface="+mn-ea"/>
              </a:rPr>
              <a:t>（デジタル社会形成基本法</a:t>
            </a:r>
            <a:r>
              <a:rPr kumimoji="1" lang="en-US" altLang="ja-JP" sz="2400" dirty="0">
                <a:latin typeface="+mn-ea"/>
              </a:rPr>
              <a:t>31</a:t>
            </a:r>
            <a:r>
              <a:rPr kumimoji="1" lang="ja-JP" altLang="en-US" sz="2400" dirty="0">
                <a:latin typeface="+mn-ea"/>
              </a:rPr>
              <a:t>条）</a:t>
            </a:r>
            <a:endParaRPr lang="en-US" altLang="ja-JP" sz="2400" b="0" i="0" dirty="0">
              <a:solidFill>
                <a:srgbClr val="1A1A1C"/>
              </a:solidFill>
              <a:effectLst/>
              <a:latin typeface="+mn-ea"/>
            </a:endParaRPr>
          </a:p>
          <a:p>
            <a:pPr marL="742950" lvl="1" indent="-285750">
              <a:buFont typeface="Wingdings" panose="05000000000000000000" pitchFamily="2" charset="2"/>
              <a:buChar char="Ø"/>
            </a:pPr>
            <a:r>
              <a:rPr kumimoji="1" lang="ja-JP" altLang="en-US" sz="2000" dirty="0">
                <a:latin typeface="+mn-ea"/>
              </a:rPr>
              <a:t>「国、地方公共団体その他の公共機関及び公共分野の事業者が保有する情報のうち社会生活又は事業活動に伴い必要とされる</a:t>
            </a:r>
            <a:r>
              <a:rPr kumimoji="1" lang="ja-JP" altLang="en-US" sz="2000" b="1" dirty="0">
                <a:latin typeface="+mn-ea"/>
              </a:rPr>
              <a:t>多数の手続きの処理の基礎となるものの集合物</a:t>
            </a:r>
            <a:r>
              <a:rPr kumimoji="1" lang="ja-JP" altLang="en-US" sz="2000" dirty="0">
                <a:latin typeface="+mn-ea"/>
              </a:rPr>
              <a:t>」</a:t>
            </a:r>
            <a:endParaRPr kumimoji="1" lang="en-US" altLang="ja-JP" sz="2000" dirty="0">
              <a:latin typeface="+mn-ea"/>
            </a:endParaRPr>
          </a:p>
          <a:p>
            <a:pPr marL="742950" lvl="1" indent="-285750">
              <a:buFont typeface="Wingdings" panose="05000000000000000000" pitchFamily="2" charset="2"/>
              <a:buChar char="Ø"/>
            </a:pPr>
            <a:r>
              <a:rPr kumimoji="1" lang="ja-JP" altLang="en-US" sz="2000" dirty="0">
                <a:latin typeface="+mn-ea"/>
              </a:rPr>
              <a:t>「</a:t>
            </a:r>
            <a:r>
              <a:rPr kumimoji="1" lang="ja-JP" altLang="en-US" sz="2000" b="1" dirty="0">
                <a:latin typeface="+mn-ea"/>
              </a:rPr>
              <a:t>多様な主体が当該情報を電子計算機を用いて適切な制御の下で検索</a:t>
            </a:r>
            <a:r>
              <a:rPr kumimoji="1" lang="ja-JP" altLang="en-US" sz="2000" dirty="0">
                <a:latin typeface="+mn-ea"/>
              </a:rPr>
              <a:t>することができるように体系的に構成したもの」</a:t>
            </a:r>
            <a:endParaRPr kumimoji="1" lang="en-US" altLang="ja-JP" sz="2000" dirty="0">
              <a:latin typeface="+mn-ea"/>
            </a:endParaRPr>
          </a:p>
          <a:p>
            <a:pPr marL="742950" lvl="1" indent="-285750">
              <a:buFont typeface="Wingdings" panose="05000000000000000000" pitchFamily="2" charset="2"/>
              <a:buChar char="Ø"/>
            </a:pPr>
            <a:endParaRPr kumimoji="1" lang="en-US" altLang="ja-JP" sz="900" dirty="0">
              <a:latin typeface="+mn-ea"/>
            </a:endParaRPr>
          </a:p>
          <a:p>
            <a:pPr marL="457200" indent="-457200">
              <a:buFont typeface="Arial" panose="020B0604020202020204" pitchFamily="34" charset="0"/>
              <a:buChar char="•"/>
            </a:pPr>
            <a:r>
              <a:rPr lang="en-US" altLang="ja-JP" sz="2800" dirty="0">
                <a:latin typeface="+mn-ea"/>
              </a:rPr>
              <a:t>GIF</a:t>
            </a:r>
            <a:r>
              <a:rPr lang="ja-JP" altLang="en-US" sz="2800" dirty="0">
                <a:latin typeface="+mn-ea"/>
              </a:rPr>
              <a:t>とベース・レジストリとの関係性</a:t>
            </a:r>
            <a:endParaRPr lang="en-US" altLang="ja-JP" sz="2800" baseline="30000" dirty="0">
              <a:latin typeface="+mn-ea"/>
            </a:endParaRPr>
          </a:p>
          <a:p>
            <a:pPr marL="742950" lvl="1" indent="-285750">
              <a:buFont typeface="Wingdings" panose="05000000000000000000" pitchFamily="2" charset="2"/>
              <a:buChar char="Ø"/>
            </a:pPr>
            <a:r>
              <a:rPr lang="ja-JP" altLang="en-US" sz="2000" dirty="0">
                <a:latin typeface="+mn-ea"/>
              </a:rPr>
              <a:t>ベースレジストリの整備は、</a:t>
            </a:r>
            <a:r>
              <a:rPr lang="en-US" altLang="ja-JP" sz="2000" dirty="0">
                <a:latin typeface="+mn-ea"/>
              </a:rPr>
              <a:t>GIF</a:t>
            </a:r>
            <a:r>
              <a:rPr lang="ja-JP" altLang="en-US" sz="2000" dirty="0">
                <a:latin typeface="+mn-ea"/>
              </a:rPr>
              <a:t>において提供するコアデータモデルや実装データモデルをもとに進められます。このことにより、ベースレジストリは高い相互運用性の確保を実現できます。</a:t>
            </a:r>
            <a:endParaRPr kumimoji="1" lang="en-US" altLang="ja-JP" sz="2000" dirty="0">
              <a:latin typeface="+mn-ea"/>
            </a:endParaRPr>
          </a:p>
          <a:p>
            <a:pPr marL="742950" lvl="1" indent="-285750">
              <a:buFont typeface="Wingdings" panose="05000000000000000000" pitchFamily="2" charset="2"/>
              <a:buChar char="Ø"/>
            </a:pPr>
            <a:endParaRPr kumimoji="1" lang="ja-JP" altLang="en-US" sz="2000" dirty="0">
              <a:latin typeface="+mn-ea"/>
            </a:endParaRPr>
          </a:p>
        </p:txBody>
      </p:sp>
      <p:sp>
        <p:nvSpPr>
          <p:cNvPr id="2" name="フッター プレースホルダー 6">
            <a:extLst>
              <a:ext uri="{FF2B5EF4-FFF2-40B4-BE49-F238E27FC236}">
                <a16:creationId xmlns:a16="http://schemas.microsoft.com/office/drawing/2014/main" id="{D27492A3-0009-CFB5-A0EB-60F93D4D6F9F}"/>
              </a:ext>
            </a:extLst>
          </p:cNvPr>
          <p:cNvSpPr txBox="1">
            <a:spLocks/>
          </p:cNvSpPr>
          <p:nvPr/>
        </p:nvSpPr>
        <p:spPr bwMode="gray">
          <a:xfrm>
            <a:off x="838200" y="6184411"/>
            <a:ext cx="4933863" cy="36512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デジタル庁「ベース・レジストリ」</a:t>
            </a:r>
            <a:r>
              <a:rPr lang="en-US" altLang="ja-JP"/>
              <a:t>https://www.digital.go.jp/policies/base_registry</a:t>
            </a:r>
            <a:endParaRPr lang="ja-JP" altLang="en-US"/>
          </a:p>
        </p:txBody>
      </p:sp>
    </p:spTree>
    <p:extLst>
      <p:ext uri="{BB962C8B-B14F-4D97-AF65-F5344CB8AC3E}">
        <p14:creationId xmlns:p14="http://schemas.microsoft.com/office/powerpoint/2010/main" val="412964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6</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2246769"/>
          </a:xfrm>
          <a:prstGeom prst="rect">
            <a:avLst/>
          </a:prstGeom>
          <a:noFill/>
        </p:spPr>
        <p:txBody>
          <a:bodyPr wrap="square" rtlCol="0">
            <a:spAutoFit/>
          </a:bodyPr>
          <a:lstStyle/>
          <a:p>
            <a:pPr marL="457200" indent="-457200">
              <a:buFont typeface="Arial" panose="020B0604020202020204" pitchFamily="34" charset="0"/>
              <a:buChar char="•"/>
            </a:pPr>
            <a:r>
              <a:rPr lang="en-US" altLang="ja-JP" sz="2800" dirty="0"/>
              <a:t>GIF</a:t>
            </a:r>
            <a:r>
              <a:rPr lang="ja-JP" altLang="en-US" sz="2800" dirty="0"/>
              <a:t>は政府相互運用性フレームワークの略称であり、</a:t>
            </a:r>
            <a:r>
              <a:rPr lang="ja-JP" altLang="en-US" sz="2800" dirty="0">
                <a:solidFill>
                  <a:srgbClr val="FF0000"/>
                </a:solidFill>
              </a:rPr>
              <a:t>政府情報システムが保有するデータの相互運用性を確保し、効率的な情報共有と情報連携を実現するためのデータモデルやルールをひな形</a:t>
            </a:r>
            <a:r>
              <a:rPr lang="ja-JP" altLang="en-US" sz="2800" dirty="0"/>
              <a:t>としてまとめたもの。</a:t>
            </a:r>
            <a:endParaRPr lang="en-US" altLang="ja-JP" sz="2800" dirty="0"/>
          </a:p>
          <a:p>
            <a:pPr marL="457200" indent="-457200">
              <a:buFont typeface="Arial" panose="020B0604020202020204" pitchFamily="34" charset="0"/>
              <a:buChar char="•"/>
            </a:pPr>
            <a:r>
              <a:rPr lang="ja-JP" altLang="en-US" sz="2800" dirty="0">
                <a:latin typeface="+mn-ea"/>
              </a:rPr>
              <a:t>デジタル社会推進標準ガイドライン</a:t>
            </a:r>
            <a:r>
              <a:rPr lang="en-US" altLang="ja-JP" sz="2800" baseline="30000" dirty="0">
                <a:latin typeface="+mn-ea"/>
              </a:rPr>
              <a:t>(*)</a:t>
            </a:r>
            <a:r>
              <a:rPr lang="ja-JP" altLang="en-US" sz="2800" dirty="0">
                <a:latin typeface="+mn-ea"/>
              </a:rPr>
              <a:t>の中で、実践ガイドブックに位置付けられている</a:t>
            </a:r>
            <a:r>
              <a:rPr lang="ja-JP" altLang="en-US" sz="2800" b="1" dirty="0">
                <a:latin typeface="+mn-ea"/>
              </a:rPr>
              <a:t>ドキュメント </a:t>
            </a:r>
            <a:r>
              <a:rPr lang="ja-JP" altLang="en-US" sz="2800" dirty="0">
                <a:latin typeface="+mn-ea"/>
              </a:rPr>
              <a:t>です。</a:t>
            </a:r>
            <a:endParaRPr lang="en-US" altLang="ja-JP" sz="2800" dirty="0"/>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1.1 GIF</a:t>
            </a:r>
            <a:r>
              <a:rPr lang="ja-JP" altLang="en-US" sz="3200"/>
              <a:t>とは何か。</a:t>
            </a:r>
            <a:endParaRPr kumimoji="1" lang="en-US" altLang="ja-JP" sz="3200"/>
          </a:p>
        </p:txBody>
      </p:sp>
      <p:sp>
        <p:nvSpPr>
          <p:cNvPr id="2" name="正方形/長方形 1">
            <a:extLst>
              <a:ext uri="{FF2B5EF4-FFF2-40B4-BE49-F238E27FC236}">
                <a16:creationId xmlns:a16="http://schemas.microsoft.com/office/drawing/2014/main" id="{F70BC6A1-1C7C-4524-2D2B-2A6279AC4C65}"/>
              </a:ext>
            </a:extLst>
          </p:cNvPr>
          <p:cNvSpPr/>
          <p:nvPr/>
        </p:nvSpPr>
        <p:spPr>
          <a:xfrm>
            <a:off x="6561319" y="3140968"/>
            <a:ext cx="4840586" cy="3596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デジタル社会のための設計の記法、取引ルールは、発展途上です。</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prstClr val="black"/>
                </a:solidFill>
                <a:effectLst/>
                <a:uLnTx/>
                <a:uFillTx/>
                <a:latin typeface="+mn-ea"/>
                <a:cs typeface="+mn-cs"/>
              </a:rPr>
              <a:t>GIF</a:t>
            </a:r>
            <a:r>
              <a:rPr kumimoji="1" lang="ja-JP" altLang="en-US" sz="1800" b="0" i="0" u="none" strike="noStrike" kern="1200" cap="none" spc="0" normalizeH="0" baseline="0" noProof="0">
                <a:ln>
                  <a:noFill/>
                </a:ln>
                <a:solidFill>
                  <a:prstClr val="black"/>
                </a:solidFill>
                <a:effectLst/>
                <a:uLnTx/>
                <a:uFillTx/>
                <a:latin typeface="+mn-ea"/>
                <a:cs typeface="+mn-cs"/>
              </a:rPr>
              <a:t>は、デジタル社会のデータモデルや部品、連携ルールを提供するものです。</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サービスの広域展開や持続、発展をさせるためには欠かせない基盤です</a:t>
            </a:r>
          </a:p>
        </p:txBody>
      </p:sp>
      <p:sp>
        <p:nvSpPr>
          <p:cNvPr id="7" name="正方形/長方形 6">
            <a:extLst>
              <a:ext uri="{FF2B5EF4-FFF2-40B4-BE49-F238E27FC236}">
                <a16:creationId xmlns:a16="http://schemas.microsoft.com/office/drawing/2014/main" id="{A7E7591B-9237-4FDB-BA6B-9BE8CA4903C8}"/>
              </a:ext>
            </a:extLst>
          </p:cNvPr>
          <p:cNvSpPr/>
          <p:nvPr/>
        </p:nvSpPr>
        <p:spPr>
          <a:xfrm>
            <a:off x="999603" y="3068960"/>
            <a:ext cx="4840586" cy="366810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建物や製品や作るには設計の記法、取引ルールは、</a:t>
            </a:r>
            <a:r>
              <a:rPr kumimoji="1" lang="en-US" altLang="ja-JP" b="0" i="0" u="none" strike="noStrike" kern="1200" cap="none" spc="0" normalizeH="0" baseline="0" noProof="0">
                <a:ln>
                  <a:noFill/>
                </a:ln>
                <a:solidFill>
                  <a:prstClr val="black"/>
                </a:solidFill>
                <a:effectLst/>
                <a:uLnTx/>
                <a:uFillTx/>
                <a:latin typeface="+mn-ea"/>
                <a:cs typeface="+mn-cs"/>
              </a:rPr>
              <a:t>100</a:t>
            </a:r>
            <a:r>
              <a:rPr kumimoji="1" lang="ja-JP" altLang="en-US" b="0" i="0" u="none" strike="noStrike" kern="1200" cap="none" spc="0" normalizeH="0" baseline="0" noProof="0">
                <a:ln>
                  <a:noFill/>
                </a:ln>
                <a:solidFill>
                  <a:prstClr val="black"/>
                </a:solidFill>
                <a:effectLst/>
                <a:uLnTx/>
                <a:uFillTx/>
                <a:latin typeface="+mn-ea"/>
                <a:cs typeface="+mn-cs"/>
              </a:rPr>
              <a:t>年以上前から確立しています。</a:t>
            </a:r>
            <a:endParaRPr kumimoji="1" lang="en-US" altLang="ja-JP"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そして、モデルや部品、取引ルールが用意されてきました。</a:t>
            </a:r>
            <a:endParaRPr kumimoji="1" lang="en-US" altLang="ja-JP"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このため、大量生産、継続的改善やイノベーションができてきました。</a:t>
            </a:r>
          </a:p>
        </p:txBody>
      </p:sp>
      <p:pic>
        <p:nvPicPr>
          <p:cNvPr id="8" name="図 7" descr="ダイアグラム&#10;&#10;自動的に生成された説明">
            <a:extLst>
              <a:ext uri="{FF2B5EF4-FFF2-40B4-BE49-F238E27FC236}">
                <a16:creationId xmlns:a16="http://schemas.microsoft.com/office/drawing/2014/main" id="{E3E74326-922C-4C2A-CE69-503366ACA2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9696" y="3215364"/>
            <a:ext cx="2403808" cy="1596279"/>
          </a:xfrm>
          <a:prstGeom prst="rect">
            <a:avLst/>
          </a:prstGeom>
        </p:spPr>
      </p:pic>
      <p:pic>
        <p:nvPicPr>
          <p:cNvPr id="9" name="図 8" descr="写真, 空気, 男, 飛行機 が含まれている画像&#10;&#10;自動的に生成された説明">
            <a:extLst>
              <a:ext uri="{FF2B5EF4-FFF2-40B4-BE49-F238E27FC236}">
                <a16:creationId xmlns:a16="http://schemas.microsoft.com/office/drawing/2014/main" id="{16E0667E-6AA9-CB1B-E43A-A0A679D46E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3323" y="3212976"/>
            <a:ext cx="2315722" cy="1545021"/>
          </a:xfrm>
          <a:prstGeom prst="rect">
            <a:avLst/>
          </a:prstGeom>
        </p:spPr>
      </p:pic>
      <p:pic>
        <p:nvPicPr>
          <p:cNvPr id="10" name="図 9">
            <a:extLst>
              <a:ext uri="{FF2B5EF4-FFF2-40B4-BE49-F238E27FC236}">
                <a16:creationId xmlns:a16="http://schemas.microsoft.com/office/drawing/2014/main" id="{84C1EA37-DE6A-3B96-759F-A011FCAC232D}"/>
              </a:ext>
            </a:extLst>
          </p:cNvPr>
          <p:cNvPicPr>
            <a:picLocks noChangeAspect="1"/>
          </p:cNvPicPr>
          <p:nvPr/>
        </p:nvPicPr>
        <p:blipFill rotWithShape="1">
          <a:blip r:embed="rId4"/>
          <a:srcRect b="6859"/>
          <a:stretch/>
        </p:blipFill>
        <p:spPr>
          <a:xfrm>
            <a:off x="7176120" y="3212976"/>
            <a:ext cx="3528392" cy="1848583"/>
          </a:xfrm>
          <a:prstGeom prst="rect">
            <a:avLst/>
          </a:prstGeom>
        </p:spPr>
      </p:pic>
      <p:sp>
        <p:nvSpPr>
          <p:cNvPr id="13" name="フッター プレースホルダー 6">
            <a:extLst>
              <a:ext uri="{FF2B5EF4-FFF2-40B4-BE49-F238E27FC236}">
                <a16:creationId xmlns:a16="http://schemas.microsoft.com/office/drawing/2014/main" id="{D2397ACF-BAFF-B0E9-9DE5-0B63B0A3DF00}"/>
              </a:ext>
            </a:extLst>
          </p:cNvPr>
          <p:cNvSpPr txBox="1">
            <a:spLocks/>
          </p:cNvSpPr>
          <p:nvPr/>
        </p:nvSpPr>
        <p:spPr bwMode="gray">
          <a:xfrm>
            <a:off x="7459664" y="2564904"/>
            <a:ext cx="4697313" cy="572662"/>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デジタル庁「デジタル社会推進標準ガイドライン」</a:t>
            </a:r>
            <a:endParaRPr lang="en-US" altLang="ja-JP"/>
          </a:p>
          <a:p>
            <a:pPr algn="l"/>
            <a:r>
              <a:rPr lang="en-US" altLang="ja-JP" sz="1200">
                <a:hlinkClick r:id="rId5"/>
              </a:rPr>
              <a:t>https://www.digital.go.jp/resources/standard_guidelines</a:t>
            </a:r>
            <a:endParaRPr lang="en-US" altLang="ja-JP" sz="1200"/>
          </a:p>
        </p:txBody>
      </p:sp>
    </p:spTree>
    <p:extLst>
      <p:ext uri="{BB962C8B-B14F-4D97-AF65-F5344CB8AC3E}">
        <p14:creationId xmlns:p14="http://schemas.microsoft.com/office/powerpoint/2010/main" val="2192068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60</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ベース・レジストリについて② </a:t>
            </a:r>
            <a:r>
              <a:rPr lang="en-US" altLang="ja-JP" sz="3200"/>
              <a:t>/ </a:t>
            </a:r>
            <a:r>
              <a:rPr lang="ja-JP" altLang="en-US" sz="3200"/>
              <a:t>要件・役割</a:t>
            </a:r>
            <a:endParaRPr kumimoji="1" lang="en-US" altLang="ja-JP" sz="3200"/>
          </a:p>
        </p:txBody>
      </p:sp>
      <p:sp>
        <p:nvSpPr>
          <p:cNvPr id="2" name="コンテンツ プレースホルダー 1">
            <a:extLst>
              <a:ext uri="{FF2B5EF4-FFF2-40B4-BE49-F238E27FC236}">
                <a16:creationId xmlns:a16="http://schemas.microsoft.com/office/drawing/2014/main" id="{490107F5-9B12-A19D-1E58-31CA8998006D}"/>
              </a:ext>
            </a:extLst>
          </p:cNvPr>
          <p:cNvSpPr txBox="1">
            <a:spLocks/>
          </p:cNvSpPr>
          <p:nvPr/>
        </p:nvSpPr>
        <p:spPr>
          <a:xfrm>
            <a:off x="47328" y="836712"/>
            <a:ext cx="11091664" cy="49600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要件</a:t>
            </a:r>
            <a:endParaRPr lang="en-US" altLang="ja-JP" baseline="30000"/>
          </a:p>
          <a:p>
            <a:pPr lvl="1">
              <a:buFont typeface="Wingdings" panose="05000000000000000000" pitchFamily="2" charset="2"/>
              <a:buChar char="Ø"/>
            </a:pPr>
            <a:r>
              <a:rPr lang="ja-JP" altLang="en-US"/>
              <a:t>様々な行政手続等において参照されるデータベースであることから、以下のような要件が求められています</a:t>
            </a:r>
            <a:r>
              <a:rPr lang="en-US" altLang="ja-JP" baseline="30000"/>
              <a:t>(*)</a:t>
            </a:r>
            <a:r>
              <a:rPr lang="ja-JP" altLang="en-US"/>
              <a:t>。</a:t>
            </a:r>
            <a:endParaRPr lang="en-US" altLang="ja-JP"/>
          </a:p>
          <a:p>
            <a:pPr lvl="2">
              <a:buFont typeface="Wingdings" panose="05000000000000000000" pitchFamily="2" charset="2"/>
              <a:buChar char="ü"/>
            </a:pPr>
            <a:r>
              <a:rPr lang="ja-JP" altLang="en-US"/>
              <a:t>データを正確かつ最新の内容に保つこと</a:t>
            </a:r>
          </a:p>
          <a:p>
            <a:pPr lvl="2">
              <a:buFont typeface="Wingdings" panose="05000000000000000000" pitchFamily="2" charset="2"/>
              <a:buChar char="ü"/>
            </a:pPr>
            <a:r>
              <a:rPr lang="ja-JP" altLang="en-US"/>
              <a:t>多様な主体が電子計算機を用いて利用するために、データの標準化に係る基準に則ることや可用性（常時利用できること）等も確保する必要</a:t>
            </a:r>
          </a:p>
          <a:p>
            <a:pPr lvl="1"/>
            <a:endParaRPr lang="en-US" altLang="ja-JP" sz="800"/>
          </a:p>
          <a:p>
            <a:r>
              <a:rPr lang="ja-JP" altLang="en-US"/>
              <a:t>役割</a:t>
            </a:r>
            <a:endParaRPr lang="en-US" altLang="ja-JP"/>
          </a:p>
          <a:p>
            <a:pPr lvl="1">
              <a:buFont typeface="Wingdings" panose="05000000000000000000" pitchFamily="2" charset="2"/>
              <a:buChar char="Ø"/>
            </a:pPr>
            <a:r>
              <a:rPr lang="ja-JP" altLang="en-US"/>
              <a:t>手続きなどで参照される</a:t>
            </a:r>
            <a:r>
              <a:rPr lang="ja-JP" altLang="en-US">
                <a:solidFill>
                  <a:srgbClr val="FF0000"/>
                </a:solidFill>
              </a:rPr>
              <a:t>ワンスオンリーの基盤</a:t>
            </a:r>
            <a:endParaRPr lang="en-US" altLang="ja-JP">
              <a:solidFill>
                <a:srgbClr val="FF0000"/>
              </a:solidFill>
            </a:endParaRPr>
          </a:p>
          <a:p>
            <a:pPr lvl="2">
              <a:buFont typeface="Wingdings" panose="05000000000000000000" pitchFamily="2" charset="2"/>
              <a:buChar char="ü"/>
            </a:pPr>
            <a:r>
              <a:rPr lang="ja-JP" altLang="en-US"/>
              <a:t>同じ情報の再提出を求めない</a:t>
            </a:r>
            <a:endParaRPr lang="en-US" altLang="ja-JP"/>
          </a:p>
          <a:p>
            <a:pPr lvl="2">
              <a:buFont typeface="Wingdings" panose="05000000000000000000" pitchFamily="2" charset="2"/>
              <a:buChar char="ü"/>
            </a:pPr>
            <a:r>
              <a:rPr lang="ja-JP" altLang="en-US"/>
              <a:t>既存データの照合や確認により自動審査を実現する</a:t>
            </a:r>
            <a:endParaRPr lang="en-US" altLang="ja-JP"/>
          </a:p>
          <a:p>
            <a:pPr lvl="1">
              <a:buFont typeface="Wingdings" panose="05000000000000000000" pitchFamily="2" charset="2"/>
              <a:buChar char="Ø"/>
            </a:pPr>
            <a:r>
              <a:rPr lang="ja-JP" altLang="en-US"/>
              <a:t>オープンデータで活用される</a:t>
            </a:r>
            <a:r>
              <a:rPr lang="ja-JP" altLang="en-US">
                <a:solidFill>
                  <a:srgbClr val="FF0000"/>
                </a:solidFill>
              </a:rPr>
              <a:t>社会活動の基盤</a:t>
            </a:r>
            <a:endParaRPr lang="en-US" altLang="ja-JP">
              <a:solidFill>
                <a:srgbClr val="FF0000"/>
              </a:solidFill>
            </a:endParaRPr>
          </a:p>
          <a:p>
            <a:pPr lvl="2">
              <a:buFont typeface="Wingdings" panose="05000000000000000000" pitchFamily="2" charset="2"/>
              <a:buChar char="ü"/>
            </a:pPr>
            <a:r>
              <a:rPr lang="ja-JP" altLang="en-US"/>
              <a:t>住所・地番情報、店舗（事業所）情報等の経済効果の高い情報</a:t>
            </a:r>
            <a:endParaRPr lang="en-US" altLang="ja-JP"/>
          </a:p>
          <a:p>
            <a:endParaRPr lang="ja-JP" altLang="en-US"/>
          </a:p>
        </p:txBody>
      </p:sp>
      <p:sp>
        <p:nvSpPr>
          <p:cNvPr id="4" name="右中かっこ 3">
            <a:extLst>
              <a:ext uri="{FF2B5EF4-FFF2-40B4-BE49-F238E27FC236}">
                <a16:creationId xmlns:a16="http://schemas.microsoft.com/office/drawing/2014/main" id="{D16FECB7-398A-79A3-67C0-7223F7338F74}"/>
              </a:ext>
            </a:extLst>
          </p:cNvPr>
          <p:cNvSpPr/>
          <p:nvPr/>
        </p:nvSpPr>
        <p:spPr>
          <a:xfrm>
            <a:off x="9051575" y="3702981"/>
            <a:ext cx="316584" cy="1907377"/>
          </a:xfrm>
          <a:prstGeom prst="rightBrace">
            <a:avLst>
              <a:gd name="adj1" fmla="val 8333"/>
              <a:gd name="adj2" fmla="val 17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8B56C36-DDBD-5E55-EA6A-1843B3BDAA6F}"/>
              </a:ext>
            </a:extLst>
          </p:cNvPr>
          <p:cNvSpPr txBox="1"/>
          <p:nvPr/>
        </p:nvSpPr>
        <p:spPr>
          <a:xfrm>
            <a:off x="9624392" y="3789040"/>
            <a:ext cx="2087418" cy="646331"/>
          </a:xfrm>
          <a:prstGeom prst="rect">
            <a:avLst/>
          </a:prstGeom>
          <a:noFill/>
        </p:spPr>
        <p:txBody>
          <a:bodyPr wrap="square" rtlCol="0">
            <a:spAutoFit/>
          </a:bodyPr>
          <a:lstStyle/>
          <a:p>
            <a:r>
              <a:rPr kumimoji="1" lang="ja-JP" altLang="en-US" b="1">
                <a:solidFill>
                  <a:srgbClr val="0066FF"/>
                </a:solidFill>
              </a:rPr>
              <a:t>高い相互運用性が求められる</a:t>
            </a:r>
          </a:p>
        </p:txBody>
      </p:sp>
      <p:sp>
        <p:nvSpPr>
          <p:cNvPr id="7" name="正方形/長方形 6">
            <a:extLst>
              <a:ext uri="{FF2B5EF4-FFF2-40B4-BE49-F238E27FC236}">
                <a16:creationId xmlns:a16="http://schemas.microsoft.com/office/drawing/2014/main" id="{1DDD6225-8B4D-BEFF-C12F-CC2086D31038}"/>
              </a:ext>
            </a:extLst>
          </p:cNvPr>
          <p:cNvSpPr/>
          <p:nvPr/>
        </p:nvSpPr>
        <p:spPr>
          <a:xfrm>
            <a:off x="9341377" y="5169203"/>
            <a:ext cx="2653447"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a:solidFill>
                  <a:srgbClr val="0066FF"/>
                </a:solidFill>
              </a:rPr>
              <a:t>GIF</a:t>
            </a:r>
            <a:r>
              <a:rPr kumimoji="1" lang="ja-JP" altLang="en-US" b="1">
                <a:solidFill>
                  <a:srgbClr val="0066FF"/>
                </a:solidFill>
              </a:rPr>
              <a:t>データモデルの活用</a:t>
            </a:r>
            <a:endParaRPr kumimoji="1" lang="en-US" altLang="ja-JP" b="1">
              <a:solidFill>
                <a:srgbClr val="0066FF"/>
              </a:solidFill>
            </a:endParaRPr>
          </a:p>
          <a:p>
            <a:pPr algn="ctr"/>
            <a:r>
              <a:rPr lang="ja-JP" altLang="en-US" b="1">
                <a:solidFill>
                  <a:srgbClr val="0066FF"/>
                </a:solidFill>
              </a:rPr>
              <a:t>品質管理の実施</a:t>
            </a:r>
            <a:endParaRPr kumimoji="1" lang="ja-JP" altLang="en-US" b="1">
              <a:solidFill>
                <a:srgbClr val="0066FF"/>
              </a:solidFill>
            </a:endParaRPr>
          </a:p>
        </p:txBody>
      </p:sp>
      <p:sp>
        <p:nvSpPr>
          <p:cNvPr id="8" name="矢印: 下 7">
            <a:extLst>
              <a:ext uri="{FF2B5EF4-FFF2-40B4-BE49-F238E27FC236}">
                <a16:creationId xmlns:a16="http://schemas.microsoft.com/office/drawing/2014/main" id="{7347F99F-5F28-F717-4FEF-490C10F979C6}"/>
              </a:ext>
            </a:extLst>
          </p:cNvPr>
          <p:cNvSpPr/>
          <p:nvPr/>
        </p:nvSpPr>
        <p:spPr>
          <a:xfrm>
            <a:off x="10474136" y="4426477"/>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ッター プレースホルダー 6">
            <a:extLst>
              <a:ext uri="{FF2B5EF4-FFF2-40B4-BE49-F238E27FC236}">
                <a16:creationId xmlns:a16="http://schemas.microsoft.com/office/drawing/2014/main" id="{5602C184-F0AF-B9EE-8593-DBE6D7908C4D}"/>
              </a:ext>
            </a:extLst>
          </p:cNvPr>
          <p:cNvSpPr txBox="1">
            <a:spLocks/>
          </p:cNvSpPr>
          <p:nvPr/>
        </p:nvSpPr>
        <p:spPr bwMode="gray">
          <a:xfrm>
            <a:off x="407368" y="6021288"/>
            <a:ext cx="8452424" cy="596674"/>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latin typeface="+mn-ea"/>
              </a:rPr>
              <a:t>(*)</a:t>
            </a:r>
            <a:r>
              <a:rPr lang="ja-JP" altLang="en-US">
                <a:latin typeface="+mn-ea"/>
              </a:rPr>
              <a:t>デジタル庁　「デジタル関係制度改革検討会（第</a:t>
            </a:r>
            <a:r>
              <a:rPr lang="en-US" altLang="ja-JP">
                <a:latin typeface="+mn-ea"/>
              </a:rPr>
              <a:t>5</a:t>
            </a:r>
            <a:r>
              <a:rPr lang="ja-JP" altLang="en-US">
                <a:latin typeface="+mn-ea"/>
              </a:rPr>
              <a:t>回）資料</a:t>
            </a:r>
            <a:r>
              <a:rPr lang="en-US" altLang="ja-JP">
                <a:latin typeface="+mn-ea"/>
              </a:rPr>
              <a:t>1 </a:t>
            </a:r>
            <a:r>
              <a:rPr lang="ja-JP" altLang="en-US">
                <a:latin typeface="+mn-ea"/>
              </a:rPr>
              <a:t>ベース・レジストリと制度的課題」</a:t>
            </a:r>
            <a:r>
              <a:rPr lang="en-US" altLang="ja-JP">
                <a:latin typeface="+mn-ea"/>
              </a:rPr>
              <a:t>https://www.digital.go.jp/assets/contents/node/basic_page/field_ref_resources/6f8f6166-5684-4832-89a1-c7dc2c1585d2/b0e0f616/20240527_meeting_digital-system-reform_outline_01.pdf</a:t>
            </a:r>
            <a:endParaRPr lang="ja-JP" altLang="en-US">
              <a:latin typeface="+mn-ea"/>
            </a:endParaRPr>
          </a:p>
        </p:txBody>
      </p:sp>
    </p:spTree>
    <p:extLst>
      <p:ext uri="{BB962C8B-B14F-4D97-AF65-F5344CB8AC3E}">
        <p14:creationId xmlns:p14="http://schemas.microsoft.com/office/powerpoint/2010/main" val="2269913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61</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ja-JP" altLang="en-US" sz="3200"/>
              <a:t>公的機関での活用</a:t>
            </a:r>
            <a:endParaRPr kumimoji="1" lang="en-US" altLang="ja-JP" sz="3200"/>
          </a:p>
        </p:txBody>
      </p:sp>
      <p:sp>
        <p:nvSpPr>
          <p:cNvPr id="83" name="テキスト ボックス 82">
            <a:extLst>
              <a:ext uri="{FF2B5EF4-FFF2-40B4-BE49-F238E27FC236}">
                <a16:creationId xmlns:a16="http://schemas.microsoft.com/office/drawing/2014/main" id="{73605851-B796-E6F5-828A-EFB0FBA2583A}"/>
              </a:ext>
            </a:extLst>
          </p:cNvPr>
          <p:cNvSpPr txBox="1"/>
          <p:nvPr/>
        </p:nvSpPr>
        <p:spPr>
          <a:xfrm>
            <a:off x="47328" y="836712"/>
            <a:ext cx="11881320" cy="5693866"/>
          </a:xfrm>
          <a:prstGeom prst="rect">
            <a:avLst/>
          </a:prstGeom>
          <a:noFill/>
        </p:spPr>
        <p:txBody>
          <a:bodyPr wrap="square" rtlCol="0">
            <a:spAutoFit/>
          </a:bodyPr>
          <a:lstStyle/>
          <a:p>
            <a:pPr marL="457200" indent="-457200">
              <a:buFont typeface="Arial" panose="020B0604020202020204" pitchFamily="34" charset="0"/>
              <a:buChar char="•"/>
            </a:pPr>
            <a:r>
              <a:rPr lang="en-US" altLang="ja-JP" sz="2800"/>
              <a:t>GIF</a:t>
            </a:r>
            <a:r>
              <a:rPr lang="ja-JP" altLang="en-US" sz="2800"/>
              <a:t>は、</a:t>
            </a:r>
            <a:r>
              <a:rPr lang="ja-JP" altLang="en-US" sz="2800" u="sng">
                <a:solidFill>
                  <a:srgbClr val="FF0000"/>
                </a:solidFill>
              </a:rPr>
              <a:t>政府情報システム・標準ガイドライン群</a:t>
            </a:r>
            <a:r>
              <a:rPr lang="en-US" altLang="ja-JP" sz="2800" u="sng" baseline="30000">
                <a:solidFill>
                  <a:srgbClr val="FF0000"/>
                </a:solidFill>
              </a:rPr>
              <a:t>(*)</a:t>
            </a:r>
            <a:r>
              <a:rPr lang="ja-JP" altLang="en-US" sz="2800" u="sng">
                <a:solidFill>
                  <a:srgbClr val="FF0000"/>
                </a:solidFill>
              </a:rPr>
              <a:t>の一部</a:t>
            </a:r>
            <a:r>
              <a:rPr lang="ja-JP" altLang="en-US" sz="2800"/>
              <a:t>であり、政府内のシステムに</a:t>
            </a:r>
            <a:r>
              <a:rPr lang="en-US" altLang="ja-JP" sz="2800"/>
              <a:t>GIF</a:t>
            </a:r>
            <a:r>
              <a:rPr lang="ja-JP" altLang="en-US" sz="2800"/>
              <a:t>の利用を推奨しています。</a:t>
            </a:r>
            <a:endParaRPr lang="en-US" altLang="ja-JP" sz="2800"/>
          </a:p>
          <a:p>
            <a:endParaRPr lang="en-US" altLang="ja-JP" sz="2800"/>
          </a:p>
          <a:p>
            <a:pPr marL="457200" indent="-457200">
              <a:buFont typeface="Arial" panose="020B0604020202020204" pitchFamily="34" charset="0"/>
              <a:buChar char="•"/>
            </a:pPr>
            <a:r>
              <a:rPr lang="ja-JP" altLang="en-US" sz="2800"/>
              <a:t>デジタル手続法によりワンスオンリー手続きが推進されていることや、オープンデータの推進と合わせて普及を図っていきます。</a:t>
            </a:r>
            <a:endParaRPr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r>
              <a:rPr lang="ja-JP" altLang="en-US" sz="2800"/>
              <a:t>自治体情報</a:t>
            </a:r>
            <a:r>
              <a:rPr kumimoji="1" lang="ja-JP" altLang="en-US" sz="2800"/>
              <a:t>システム、デジタル田園都市の推進と連携して</a:t>
            </a:r>
            <a:r>
              <a:rPr kumimoji="1" lang="en-US" altLang="ja-JP" sz="2800"/>
              <a:t>GIF</a:t>
            </a:r>
            <a:r>
              <a:rPr kumimoji="1" lang="ja-JP" altLang="en-US" sz="2800"/>
              <a:t>の普及を図っていきます。</a:t>
            </a:r>
            <a:endParaRPr kumimoji="1"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r>
              <a:rPr kumimoji="1" lang="ja-JP" altLang="en-US" sz="2800"/>
              <a:t>自治体標準オープンデータセットの適用を通じ、自治体との連携、ならびに</a:t>
            </a:r>
            <a:r>
              <a:rPr kumimoji="1" lang="en-US" altLang="ja-JP" sz="2800"/>
              <a:t>GIF</a:t>
            </a:r>
            <a:r>
              <a:rPr kumimoji="1" lang="ja-JP" altLang="en-US" sz="2800"/>
              <a:t>の普及へとつなげていきます。</a:t>
            </a:r>
            <a:endParaRPr kumimoji="1" lang="en-US" altLang="ja-JP" sz="2800"/>
          </a:p>
          <a:p>
            <a:pPr marL="457200" indent="-457200">
              <a:buFont typeface="Arial" panose="020B0604020202020204" pitchFamily="34" charset="0"/>
              <a:buChar char="•"/>
            </a:pPr>
            <a:endParaRPr lang="en-US" altLang="ja-JP" sz="2800"/>
          </a:p>
          <a:p>
            <a:pPr marL="457200" indent="-457200">
              <a:buFont typeface="Arial" panose="020B0604020202020204" pitchFamily="34" charset="0"/>
              <a:buChar char="•"/>
            </a:pPr>
            <a:endParaRPr lang="en-US" altLang="ja-JP" sz="2800"/>
          </a:p>
        </p:txBody>
      </p:sp>
      <p:sp>
        <p:nvSpPr>
          <p:cNvPr id="2" name="フッター プレースホルダー 6">
            <a:extLst>
              <a:ext uri="{FF2B5EF4-FFF2-40B4-BE49-F238E27FC236}">
                <a16:creationId xmlns:a16="http://schemas.microsoft.com/office/drawing/2014/main" id="{A6A8DFF5-DF7B-47EE-6EC8-C9C2ED5F1071}"/>
              </a:ext>
            </a:extLst>
          </p:cNvPr>
          <p:cNvSpPr txBox="1">
            <a:spLocks/>
          </p:cNvSpPr>
          <p:nvPr/>
        </p:nvSpPr>
        <p:spPr bwMode="gray">
          <a:xfrm>
            <a:off x="838200" y="6184411"/>
            <a:ext cx="4933863" cy="365125"/>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a:t>
            </a:r>
            <a:r>
              <a:rPr lang="ja-JP" altLang="en-US"/>
              <a:t>デジタル庁「デジタル社会推進標準ガイドライン」</a:t>
            </a:r>
            <a:r>
              <a:rPr lang="en-US" altLang="ja-JP"/>
              <a:t>https://www.digital.go.jp/resources/standard_guidelines/</a:t>
            </a:r>
            <a:endParaRPr lang="ja-JP" altLang="en-US"/>
          </a:p>
        </p:txBody>
      </p:sp>
    </p:spTree>
    <p:extLst>
      <p:ext uri="{BB962C8B-B14F-4D97-AF65-F5344CB8AC3E}">
        <p14:creationId xmlns:p14="http://schemas.microsoft.com/office/powerpoint/2010/main" val="538067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latin typeface="+mn-ea"/>
              </a:rPr>
              <a:pPr>
                <a:defRPr/>
              </a:pPr>
              <a:t>62</a:t>
            </a:fld>
            <a:endParaRPr lang="en-US" altLang="ja-JP">
              <a:latin typeface="+mn-ea"/>
            </a:endParaRP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IPA</a:t>
            </a:r>
            <a:r>
              <a:rPr lang="ja-JP" altLang="en-US" sz="3200"/>
              <a:t>における</a:t>
            </a:r>
            <a:r>
              <a:rPr lang="en-US" altLang="ja-JP" sz="3200"/>
              <a:t>DX</a:t>
            </a:r>
            <a:r>
              <a:rPr lang="ja-JP" altLang="en-US" sz="3200"/>
              <a:t>事例データベースへの適用</a:t>
            </a:r>
            <a:endParaRPr kumimoji="1" lang="en-US" altLang="ja-JP" sz="3200"/>
          </a:p>
        </p:txBody>
      </p:sp>
      <p:sp>
        <p:nvSpPr>
          <p:cNvPr id="4" name="正方形/長方形 3">
            <a:extLst>
              <a:ext uri="{FF2B5EF4-FFF2-40B4-BE49-F238E27FC236}">
                <a16:creationId xmlns:a16="http://schemas.microsoft.com/office/drawing/2014/main" id="{3584737D-4F0D-884A-45FC-0E526DF2E642}"/>
              </a:ext>
            </a:extLst>
          </p:cNvPr>
          <p:cNvSpPr/>
          <p:nvPr/>
        </p:nvSpPr>
        <p:spPr>
          <a:xfrm>
            <a:off x="5668457" y="3298362"/>
            <a:ext cx="6476215" cy="3235618"/>
          </a:xfrm>
          <a:prstGeom prst="rect">
            <a:avLst/>
          </a:prstGeom>
          <a:solidFill>
            <a:schemeClr val="bg1">
              <a:lumMod val="95000"/>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a:solidFill>
                <a:prstClr val="white"/>
              </a:solidFill>
              <a:latin typeface="游ゴシック"/>
              <a:ea typeface="游ゴシック"/>
            </a:endParaRPr>
          </a:p>
        </p:txBody>
      </p:sp>
      <p:sp>
        <p:nvSpPr>
          <p:cNvPr id="6" name="コンテンツ プレースホルダー 1">
            <a:extLst>
              <a:ext uri="{FF2B5EF4-FFF2-40B4-BE49-F238E27FC236}">
                <a16:creationId xmlns:a16="http://schemas.microsoft.com/office/drawing/2014/main" id="{B8E12218-8AA1-0BD9-DA92-1B4331D70E51}"/>
              </a:ext>
            </a:extLst>
          </p:cNvPr>
          <p:cNvSpPr txBox="1">
            <a:spLocks/>
          </p:cNvSpPr>
          <p:nvPr/>
        </p:nvSpPr>
        <p:spPr>
          <a:xfrm>
            <a:off x="119336" y="908720"/>
            <a:ext cx="11881320" cy="4553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latin typeface="+mn-ea"/>
              </a:rPr>
              <a:t>IPA</a:t>
            </a:r>
            <a:r>
              <a:rPr lang="ja-JP" altLang="en-US">
                <a:latin typeface="+mn-ea"/>
              </a:rPr>
              <a:t>（情報処理推進機構）の</a:t>
            </a:r>
            <a:r>
              <a:rPr lang="en-US" altLang="ja-JP">
                <a:latin typeface="+mn-ea"/>
              </a:rPr>
              <a:t>DX</a:t>
            </a:r>
            <a:r>
              <a:rPr lang="ja-JP" altLang="en-US">
                <a:latin typeface="+mn-ea"/>
              </a:rPr>
              <a:t>事例データベース </a:t>
            </a:r>
            <a:r>
              <a:rPr lang="en-US" altLang="ja-JP" baseline="30000">
                <a:latin typeface="+mn-ea"/>
              </a:rPr>
              <a:t>(*)</a:t>
            </a:r>
            <a:r>
              <a:rPr lang="ja-JP" altLang="en-US">
                <a:latin typeface="+mn-ea"/>
              </a:rPr>
              <a:t>には、</a:t>
            </a:r>
            <a:r>
              <a:rPr lang="en-US" altLang="ja-JP">
                <a:latin typeface="+mn-ea"/>
              </a:rPr>
              <a:t>GIF</a:t>
            </a:r>
            <a:r>
              <a:rPr lang="ja-JP" altLang="en-US">
                <a:latin typeface="+mn-ea"/>
              </a:rPr>
              <a:t>に準拠したデータ項目を適用しています。</a:t>
            </a:r>
            <a:endParaRPr lang="en-US" altLang="ja-JP">
              <a:latin typeface="+mn-ea"/>
            </a:endParaRPr>
          </a:p>
          <a:p>
            <a:pPr lvl="1">
              <a:buFont typeface="Wingdings" panose="05000000000000000000" pitchFamily="2" charset="2"/>
              <a:buChar char="Ø"/>
            </a:pPr>
            <a:r>
              <a:rPr lang="ja-JP" altLang="en-US">
                <a:latin typeface="+mn-ea"/>
              </a:rPr>
              <a:t>現在、多くの事業で公開されている事例集や事例データベースは、目的別に集約されている、事業ごとに記述内容が異なるといった課題があります。</a:t>
            </a:r>
            <a:endParaRPr lang="en-US" altLang="ja-JP">
              <a:latin typeface="+mn-ea"/>
            </a:endParaRPr>
          </a:p>
          <a:p>
            <a:pPr lvl="1">
              <a:buFont typeface="Wingdings" panose="05000000000000000000" pitchFamily="2" charset="2"/>
              <a:buChar char="Ø"/>
            </a:pPr>
            <a:r>
              <a:rPr lang="ja-JP" altLang="en-US">
                <a:latin typeface="+mn-ea"/>
              </a:rPr>
              <a:t>一方で、</a:t>
            </a:r>
            <a:r>
              <a:rPr lang="en-US" altLang="ja-JP">
                <a:latin typeface="+mn-ea"/>
              </a:rPr>
              <a:t>DX</a:t>
            </a:r>
            <a:r>
              <a:rPr lang="ja-JP" altLang="en-US">
                <a:latin typeface="+mn-ea"/>
              </a:rPr>
              <a:t>事例データベースは、</a:t>
            </a:r>
            <a:r>
              <a:rPr lang="en-US" altLang="ja-JP">
                <a:latin typeface="+mn-ea"/>
              </a:rPr>
              <a:t>GIF</a:t>
            </a:r>
            <a:r>
              <a:rPr lang="ja-JP" altLang="en-US">
                <a:latin typeface="+mn-ea"/>
              </a:rPr>
              <a:t>に準拠したデータ項目で情報を蓄積することから、各</a:t>
            </a:r>
            <a:r>
              <a:rPr lang="en-US" altLang="ja-JP">
                <a:latin typeface="+mn-ea"/>
              </a:rPr>
              <a:t>DX</a:t>
            </a:r>
            <a:r>
              <a:rPr lang="ja-JP" altLang="en-US">
                <a:latin typeface="+mn-ea"/>
              </a:rPr>
              <a:t>事例の記事構成および内容は高品質で均質化されます。</a:t>
            </a:r>
            <a:br>
              <a:rPr lang="en-US" altLang="ja-JP">
                <a:latin typeface="+mn-ea"/>
              </a:rPr>
            </a:br>
            <a:endParaRPr lang="en-US" altLang="ja-JP" sz="900">
              <a:latin typeface="+mn-ea"/>
            </a:endParaRPr>
          </a:p>
          <a:p>
            <a:r>
              <a:rPr lang="ja-JP" altLang="en-US">
                <a:latin typeface="+mn-ea"/>
              </a:rPr>
              <a:t>将来的には、事例の蓄積・参照</a:t>
            </a:r>
            <a:br>
              <a:rPr lang="en-US" altLang="ja-JP">
                <a:latin typeface="+mn-ea"/>
              </a:rPr>
            </a:br>
            <a:r>
              <a:rPr lang="ja-JP" altLang="en-US">
                <a:latin typeface="+mn-ea"/>
              </a:rPr>
              <a:t>だけでなく、データ分析、</a:t>
            </a:r>
            <a:r>
              <a:rPr lang="en-US" altLang="ja-JP">
                <a:latin typeface="+mn-ea"/>
              </a:rPr>
              <a:t>API</a:t>
            </a:r>
            <a:r>
              <a:rPr lang="ja-JP" altLang="en-US">
                <a:latin typeface="+mn-ea"/>
              </a:rPr>
              <a:t>の</a:t>
            </a:r>
            <a:br>
              <a:rPr lang="en-US" altLang="ja-JP">
                <a:latin typeface="+mn-ea"/>
              </a:rPr>
            </a:br>
            <a:r>
              <a:rPr lang="ja-JP" altLang="en-US">
                <a:latin typeface="+mn-ea"/>
              </a:rPr>
              <a:t>提供、オープンソース化などを</a:t>
            </a:r>
            <a:br>
              <a:rPr lang="en-US" altLang="ja-JP">
                <a:latin typeface="+mn-ea"/>
              </a:rPr>
            </a:br>
            <a:r>
              <a:rPr lang="ja-JP" altLang="en-US">
                <a:latin typeface="+mn-ea"/>
              </a:rPr>
              <a:t>検討し、実施していきます。</a:t>
            </a:r>
            <a:endParaRPr lang="en-US" altLang="ja-JP">
              <a:latin typeface="+mn-ea"/>
            </a:endParaRPr>
          </a:p>
        </p:txBody>
      </p:sp>
      <p:sp>
        <p:nvSpPr>
          <p:cNvPr id="7" name="スライド番号プレースホルダー 3">
            <a:extLst>
              <a:ext uri="{FF2B5EF4-FFF2-40B4-BE49-F238E27FC236}">
                <a16:creationId xmlns:a16="http://schemas.microsoft.com/office/drawing/2014/main" id="{050B3CD2-9F89-A218-9CB3-FE6F4AF10A72}"/>
              </a:ext>
            </a:extLst>
          </p:cNvPr>
          <p:cNvSpPr txBox="1">
            <a:spLocks/>
          </p:cNvSpPr>
          <p:nvPr/>
        </p:nvSpPr>
        <p:spPr>
          <a:xfrm>
            <a:off x="9003692" y="6084574"/>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FD4F317-19D0-4848-B5EB-5B174DBE8CF9}" type="slidenum">
              <a:rPr lang="ja-JP" altLang="en-US" smtClean="0"/>
              <a:pPr/>
              <a:t>62</a:t>
            </a:fld>
            <a:endParaRPr lang="ja-JP" altLang="en-US"/>
          </a:p>
        </p:txBody>
      </p:sp>
      <p:sp>
        <p:nvSpPr>
          <p:cNvPr id="8" name="フッター プレースホルダー 6">
            <a:extLst>
              <a:ext uri="{FF2B5EF4-FFF2-40B4-BE49-F238E27FC236}">
                <a16:creationId xmlns:a16="http://schemas.microsoft.com/office/drawing/2014/main" id="{237824E9-8BBE-60A8-1F48-2E402094542D}"/>
              </a:ext>
            </a:extLst>
          </p:cNvPr>
          <p:cNvSpPr txBox="1">
            <a:spLocks/>
          </p:cNvSpPr>
          <p:nvPr/>
        </p:nvSpPr>
        <p:spPr bwMode="gray">
          <a:xfrm>
            <a:off x="255884" y="6094140"/>
            <a:ext cx="5052034" cy="564696"/>
          </a:xfrm>
          <a:prstGeom prst="rect">
            <a:avLst/>
          </a:prstGeom>
        </p:spPr>
        <p:txBody>
          <a:bodyPr/>
          <a:lstStyle>
            <a:defPPr>
              <a:defRPr lang="ja-JP"/>
            </a:defPPr>
            <a:lvl1pPr marL="0" algn="r" defTabSz="914400" rtl="0" eaLnBrk="1" latinLnBrk="0" hangingPunct="1">
              <a:defRPr kumimoji="1" sz="1400" kern="1200" smtClean="0">
                <a:solidFill>
                  <a:schemeClr val="tx1"/>
                </a:solidFill>
                <a:latin typeface="Arial" pitchFamily="34" charset="0"/>
                <a:ea typeface="+mn-ea"/>
                <a:cs typeface="Arial"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a:t>(*)IPA</a:t>
            </a:r>
            <a:r>
              <a:rPr lang="ja-JP" altLang="en-US"/>
              <a:t>「</a:t>
            </a:r>
            <a:r>
              <a:rPr lang="en-US" altLang="ja-JP"/>
              <a:t>DX</a:t>
            </a:r>
            <a:r>
              <a:rPr lang="ja-JP" altLang="en-US"/>
              <a:t>事例情報提供サイト」</a:t>
            </a:r>
            <a:r>
              <a:rPr lang="en-US" altLang="ja-JP"/>
              <a:t> https://www.ipa.go.jp/digital/dx/dxjirei-roadmap.html</a:t>
            </a:r>
            <a:endParaRPr lang="ja-JP" altLang="en-US"/>
          </a:p>
        </p:txBody>
      </p:sp>
      <p:pic>
        <p:nvPicPr>
          <p:cNvPr id="9" name="図 8">
            <a:extLst>
              <a:ext uri="{FF2B5EF4-FFF2-40B4-BE49-F238E27FC236}">
                <a16:creationId xmlns:a16="http://schemas.microsoft.com/office/drawing/2014/main" id="{31CDFDAC-FDFA-AA04-B2C3-ABE9E21CF592}"/>
              </a:ext>
            </a:extLst>
          </p:cNvPr>
          <p:cNvPicPr>
            <a:picLocks noChangeAspect="1"/>
          </p:cNvPicPr>
          <p:nvPr/>
        </p:nvPicPr>
        <p:blipFill>
          <a:blip r:embed="rId3"/>
          <a:stretch>
            <a:fillRect/>
          </a:stretch>
        </p:blipFill>
        <p:spPr>
          <a:xfrm>
            <a:off x="5743746" y="3980913"/>
            <a:ext cx="6323739" cy="2491600"/>
          </a:xfrm>
          <a:prstGeom prst="rect">
            <a:avLst/>
          </a:prstGeom>
        </p:spPr>
      </p:pic>
      <p:sp>
        <p:nvSpPr>
          <p:cNvPr id="10" name="四角形: 角を丸くする 9">
            <a:extLst>
              <a:ext uri="{FF2B5EF4-FFF2-40B4-BE49-F238E27FC236}">
                <a16:creationId xmlns:a16="http://schemas.microsoft.com/office/drawing/2014/main" id="{82AF9F36-7913-D003-9D9B-6B9C56C22609}"/>
              </a:ext>
            </a:extLst>
          </p:cNvPr>
          <p:cNvSpPr/>
          <p:nvPr/>
        </p:nvSpPr>
        <p:spPr>
          <a:xfrm>
            <a:off x="8146557" y="3333368"/>
            <a:ext cx="2555307" cy="777991"/>
          </a:xfrm>
          <a:prstGeom prst="roundRect">
            <a:avLst>
              <a:gd name="adj" fmla="val 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a:solidFill>
                  <a:schemeClr val="tx1"/>
                </a:solidFill>
                <a:latin typeface="+mn-ea"/>
              </a:rPr>
              <a:t>【GIF</a:t>
            </a:r>
            <a:r>
              <a:rPr lang="ja-JP" altLang="en-US" sz="1200">
                <a:solidFill>
                  <a:schemeClr val="tx1"/>
                </a:solidFill>
                <a:latin typeface="+mn-ea"/>
              </a:rPr>
              <a:t>準拠の</a:t>
            </a:r>
            <a:r>
              <a:rPr kumimoji="1" lang="ja-JP" altLang="en-US" sz="1200">
                <a:solidFill>
                  <a:schemeClr val="tx1"/>
                </a:solidFill>
                <a:latin typeface="+mn-ea"/>
              </a:rPr>
              <a:t>データ項目を採用</a:t>
            </a:r>
            <a:r>
              <a:rPr lang="en-US" altLang="ja-JP" sz="1200">
                <a:solidFill>
                  <a:schemeClr val="tx1"/>
                </a:solidFill>
                <a:latin typeface="+mn-ea"/>
              </a:rPr>
              <a:t>】</a:t>
            </a:r>
            <a:endParaRPr kumimoji="1" lang="en-US" altLang="ja-JP" sz="1200">
              <a:solidFill>
                <a:schemeClr val="tx1"/>
              </a:solidFill>
              <a:latin typeface="+mn-ea"/>
            </a:endParaRPr>
          </a:p>
          <a:p>
            <a:r>
              <a:rPr lang="ja-JP" altLang="en-US" sz="1200">
                <a:solidFill>
                  <a:schemeClr val="tx1"/>
                </a:solidFill>
                <a:latin typeface="+mn-ea"/>
              </a:rPr>
              <a:t>　・</a:t>
            </a:r>
            <a:r>
              <a:rPr kumimoji="1" lang="ja-JP" altLang="en-US" sz="1200">
                <a:solidFill>
                  <a:schemeClr val="tx1"/>
                </a:solidFill>
                <a:latin typeface="+mn-ea"/>
              </a:rPr>
              <a:t>法人</a:t>
            </a:r>
            <a:endParaRPr kumimoji="1" lang="en-US" altLang="ja-JP" sz="1200">
              <a:solidFill>
                <a:schemeClr val="tx1"/>
              </a:solidFill>
              <a:latin typeface="+mn-ea"/>
            </a:endParaRPr>
          </a:p>
          <a:p>
            <a:r>
              <a:rPr lang="ja-JP" altLang="en-US" sz="1200">
                <a:solidFill>
                  <a:schemeClr val="tx1"/>
                </a:solidFill>
                <a:latin typeface="+mn-ea"/>
              </a:rPr>
              <a:t>　・事例</a:t>
            </a:r>
            <a:endParaRPr lang="en-US" altLang="ja-JP" sz="1200">
              <a:solidFill>
                <a:schemeClr val="tx1"/>
              </a:solidFill>
              <a:latin typeface="+mn-ea"/>
            </a:endParaRPr>
          </a:p>
          <a:p>
            <a:r>
              <a:rPr kumimoji="1" lang="ja-JP" altLang="en-US" sz="1200">
                <a:solidFill>
                  <a:schemeClr val="tx1"/>
                </a:solidFill>
                <a:latin typeface="+mn-ea"/>
              </a:rPr>
              <a:t>　・法人連絡先</a:t>
            </a:r>
            <a:endParaRPr kumimoji="1" lang="en-US" altLang="ja-JP" sz="1200">
              <a:solidFill>
                <a:schemeClr val="tx1"/>
              </a:solidFill>
              <a:latin typeface="+mn-ea"/>
            </a:endParaRPr>
          </a:p>
        </p:txBody>
      </p:sp>
    </p:spTree>
    <p:extLst>
      <p:ext uri="{BB962C8B-B14F-4D97-AF65-F5344CB8AC3E}">
        <p14:creationId xmlns:p14="http://schemas.microsoft.com/office/powerpoint/2010/main" val="826523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744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7</a:t>
            </a:fld>
            <a:endParaRPr lang="en-US" altLang="ja-JP"/>
          </a:p>
        </p:txBody>
      </p:sp>
      <p:sp>
        <p:nvSpPr>
          <p:cNvPr id="4" name="テキスト ボックス 3">
            <a:extLst>
              <a:ext uri="{FF2B5EF4-FFF2-40B4-BE49-F238E27FC236}">
                <a16:creationId xmlns:a16="http://schemas.microsoft.com/office/drawing/2014/main" id="{030C4B3A-F46B-231F-CECF-B9E7733FDD5C}"/>
              </a:ext>
            </a:extLst>
          </p:cNvPr>
          <p:cNvSpPr txBox="1"/>
          <p:nvPr/>
        </p:nvSpPr>
        <p:spPr>
          <a:xfrm>
            <a:off x="47328" y="836712"/>
            <a:ext cx="12097344"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従来のデジタル化の取り組みは、サービスに注目してきました。</a:t>
            </a:r>
            <a:endParaRPr kumimoji="1" lang="en-US" altLang="ja-JP" sz="2800"/>
          </a:p>
          <a:p>
            <a:pPr marL="457200" indent="-457200">
              <a:buFont typeface="Arial" panose="020B0604020202020204" pitchFamily="34" charset="0"/>
              <a:buChar char="•"/>
            </a:pPr>
            <a:r>
              <a:rPr kumimoji="1" lang="en-US" altLang="ja-JP" sz="2800"/>
              <a:t>GIF</a:t>
            </a:r>
            <a:r>
              <a:rPr kumimoji="1" lang="ja-JP" altLang="en-US" sz="2800"/>
              <a:t>では、</a:t>
            </a:r>
            <a:r>
              <a:rPr kumimoji="1" lang="ja-JP" altLang="en-US" sz="2800" u="sng">
                <a:solidFill>
                  <a:srgbClr val="FF0000"/>
                </a:solidFill>
              </a:rPr>
              <a:t>基礎をしっかり作った上にサービスを構築</a:t>
            </a:r>
            <a:r>
              <a:rPr kumimoji="1" lang="ja-JP" altLang="en-US" sz="2800"/>
              <a:t>し、</a:t>
            </a:r>
            <a:r>
              <a:rPr kumimoji="1" lang="ja-JP" altLang="en-US" sz="2800" u="sng">
                <a:solidFill>
                  <a:srgbClr val="FF0000"/>
                </a:solidFill>
              </a:rPr>
              <a:t>持続・展開</a:t>
            </a:r>
            <a:r>
              <a:rPr kumimoji="1" lang="ja-JP" altLang="en-US" sz="2800"/>
              <a:t>させることを目指しています。</a:t>
            </a:r>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1.2 GIF</a:t>
            </a:r>
            <a:r>
              <a:rPr lang="ja-JP" altLang="en-US" sz="3200"/>
              <a:t>が目指す世界観</a:t>
            </a:r>
            <a:endParaRPr kumimoji="1" lang="en-US" altLang="ja-JP" sz="3200"/>
          </a:p>
        </p:txBody>
      </p:sp>
      <p:sp>
        <p:nvSpPr>
          <p:cNvPr id="6" name="正方形/長方形 5">
            <a:extLst>
              <a:ext uri="{FF2B5EF4-FFF2-40B4-BE49-F238E27FC236}">
                <a16:creationId xmlns:a16="http://schemas.microsoft.com/office/drawing/2014/main" id="{C8202A9B-1499-6A36-5058-AFABB858F983}"/>
              </a:ext>
            </a:extLst>
          </p:cNvPr>
          <p:cNvSpPr/>
          <p:nvPr/>
        </p:nvSpPr>
        <p:spPr>
          <a:xfrm>
            <a:off x="6248582" y="2276872"/>
            <a:ext cx="5615711" cy="432657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350" dirty="0">
                <a:solidFill>
                  <a:schemeClr val="tx1"/>
                </a:solidFill>
              </a:rPr>
              <a:t>ルールやツール</a:t>
            </a:r>
            <a:r>
              <a:rPr lang="ja-JP" altLang="en-US" sz="1350" dirty="0">
                <a:solidFill>
                  <a:schemeClr val="tx1"/>
                </a:solidFill>
              </a:rPr>
              <a:t>とともに</a:t>
            </a:r>
            <a:r>
              <a:rPr kumimoji="1" lang="ja-JP" altLang="en-US" sz="1350" dirty="0">
                <a:solidFill>
                  <a:schemeClr val="tx1"/>
                </a:solidFill>
              </a:rPr>
              <a:t>整備された道路（基盤）上</a:t>
            </a:r>
            <a:r>
              <a:rPr lang="ja-JP" altLang="en-US" sz="1350" dirty="0">
                <a:solidFill>
                  <a:schemeClr val="tx1"/>
                </a:solidFill>
              </a:rPr>
              <a:t>に</a:t>
            </a:r>
            <a:r>
              <a:rPr kumimoji="1" lang="ja-JP" altLang="en-US" sz="1350" dirty="0">
                <a:solidFill>
                  <a:schemeClr val="tx1"/>
                </a:solidFill>
              </a:rPr>
              <a:t>高性能な車を走らせることで、行き先へ効率的に向かうことができます。</a:t>
            </a:r>
          </a:p>
          <a:p>
            <a:r>
              <a:rPr kumimoji="1" lang="ja-JP" altLang="en-US" sz="1350" dirty="0">
                <a:solidFill>
                  <a:schemeClr val="tx1"/>
                </a:solidFill>
              </a:rPr>
              <a:t>また、燃料となる必要なデータが供給されることで、開発や実証の継続がしやすくなります。</a:t>
            </a:r>
          </a:p>
        </p:txBody>
      </p:sp>
      <p:sp>
        <p:nvSpPr>
          <p:cNvPr id="11" name="正方形/長方形 10">
            <a:extLst>
              <a:ext uri="{FF2B5EF4-FFF2-40B4-BE49-F238E27FC236}">
                <a16:creationId xmlns:a16="http://schemas.microsoft.com/office/drawing/2014/main" id="{C28CDEE1-E1D0-094B-F32E-BE55E8ED3583}"/>
              </a:ext>
            </a:extLst>
          </p:cNvPr>
          <p:cNvSpPr/>
          <p:nvPr/>
        </p:nvSpPr>
        <p:spPr>
          <a:xfrm>
            <a:off x="551384" y="2276872"/>
            <a:ext cx="5615711" cy="432657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kumimoji="1" lang="ja-JP" altLang="en-US" sz="1350">
                <a:solidFill>
                  <a:schemeClr val="tx1"/>
                </a:solidFill>
              </a:rPr>
              <a:t>ビジョン実現を目指すために、高性能な車だけを用意しても、その基盤となる道路が整備されていなければ、効率的に走れないだけでなく、到達する前に事故を起こしかねません。また、燃料となる必要なデータなしでは、開発や実証の継続が難しくなります。</a:t>
            </a:r>
          </a:p>
        </p:txBody>
      </p:sp>
      <p:sp>
        <p:nvSpPr>
          <p:cNvPr id="12" name="テキスト ボックス 11">
            <a:extLst>
              <a:ext uri="{FF2B5EF4-FFF2-40B4-BE49-F238E27FC236}">
                <a16:creationId xmlns:a16="http://schemas.microsoft.com/office/drawing/2014/main" id="{52749534-16CD-5E33-FDA5-AC22856FD761}"/>
              </a:ext>
            </a:extLst>
          </p:cNvPr>
          <p:cNvSpPr txBox="1"/>
          <p:nvPr/>
        </p:nvSpPr>
        <p:spPr>
          <a:xfrm>
            <a:off x="902339" y="2276872"/>
            <a:ext cx="5415686"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b="1" i="0" u="sng" strike="noStrike" kern="1200" cap="none" spc="0" normalizeH="0" baseline="0" noProof="0">
                <a:ln>
                  <a:noFill/>
                </a:ln>
                <a:solidFill>
                  <a:prstClr val="black"/>
                </a:solidFill>
                <a:effectLst/>
                <a:uLnTx/>
                <a:uFillTx/>
                <a:latin typeface="游ゴシック"/>
                <a:ea typeface="游ゴシック"/>
                <a:cs typeface="+mn-cs"/>
              </a:rPr>
              <a:t>従来の失敗</a:t>
            </a:r>
            <a:r>
              <a:rPr kumimoji="1" lang="ja-JP" altLang="en-US" sz="1700" b="0" i="0" u="sng" strike="noStrike" kern="1200" cap="none" spc="0" normalizeH="0" baseline="0" noProof="0">
                <a:ln>
                  <a:noFill/>
                </a:ln>
                <a:solidFill>
                  <a:prstClr val="black"/>
                </a:solidFill>
                <a:effectLst/>
                <a:uLnTx/>
                <a:uFillTx/>
                <a:latin typeface="游ゴシック"/>
                <a:ea typeface="游ゴシック"/>
                <a:cs typeface="+mn-cs"/>
              </a:rPr>
              <a:t>（実証実験等）</a:t>
            </a:r>
            <a:endParaRPr kumimoji="1" lang="en-US" altLang="ja-JP" sz="1700" b="0" i="0" u="sng"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基礎ができていないのにサービス開発をするから、継続できない</a:t>
            </a:r>
            <a:endParaRPr kumimoji="1" lang="en-US" altLang="ja-JP" sz="1700" b="0" i="0" u="none"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独自手法なので展開できない</a:t>
            </a:r>
          </a:p>
        </p:txBody>
      </p:sp>
      <p:sp>
        <p:nvSpPr>
          <p:cNvPr id="13" name="テキスト ボックス 12">
            <a:extLst>
              <a:ext uri="{FF2B5EF4-FFF2-40B4-BE49-F238E27FC236}">
                <a16:creationId xmlns:a16="http://schemas.microsoft.com/office/drawing/2014/main" id="{278CF9A4-37F3-B98C-EC6F-8D1FF88D27E7}"/>
              </a:ext>
            </a:extLst>
          </p:cNvPr>
          <p:cNvSpPr txBox="1"/>
          <p:nvPr/>
        </p:nvSpPr>
        <p:spPr>
          <a:xfrm>
            <a:off x="6570445" y="2282510"/>
            <a:ext cx="4847494" cy="11387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700" b="1" i="0" u="sng" strike="noStrike" kern="1200" cap="none" spc="0" normalizeH="0" baseline="0" noProof="0">
                <a:ln>
                  <a:noFill/>
                </a:ln>
                <a:solidFill>
                  <a:prstClr val="black"/>
                </a:solidFill>
                <a:effectLst/>
                <a:uLnTx/>
                <a:uFillTx/>
                <a:latin typeface="游ゴシック"/>
                <a:ea typeface="游ゴシック"/>
                <a:cs typeface="+mn-cs"/>
              </a:rPr>
              <a:t>GIF</a:t>
            </a:r>
            <a:r>
              <a:rPr kumimoji="1" lang="ja-JP" altLang="en-US" sz="1700" b="1" i="0" u="sng" strike="noStrike" kern="1200" cap="none" spc="0" normalizeH="0" baseline="0" noProof="0">
                <a:ln>
                  <a:noFill/>
                </a:ln>
                <a:solidFill>
                  <a:prstClr val="black"/>
                </a:solidFill>
                <a:effectLst/>
                <a:uLnTx/>
                <a:uFillTx/>
                <a:latin typeface="游ゴシック"/>
                <a:ea typeface="游ゴシック"/>
                <a:cs typeface="+mn-cs"/>
              </a:rPr>
              <a:t>の目指す世界</a:t>
            </a:r>
            <a:endParaRPr kumimoji="1" lang="en-US" altLang="ja-JP" sz="1700" b="1" i="0" u="sng"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最初に基礎を固めることで、サービス開発などが行いやすく、継続しやすくする</a:t>
            </a:r>
            <a:endParaRPr kumimoji="1" lang="en-US" altLang="ja-JP" sz="1700" b="0" i="0" u="none" strike="noStrike" kern="1200" cap="none" spc="0" normalizeH="0" baseline="0" noProof="0">
              <a:ln>
                <a:noFill/>
              </a:ln>
              <a:solidFill>
                <a:prstClr val="black"/>
              </a:solidFill>
              <a:effectLst/>
              <a:uLnTx/>
              <a:uFillTx/>
              <a:latin typeface="游ゴシック"/>
              <a:ea typeface="游ゴシック"/>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700" b="0" i="0" u="none" strike="noStrike" kern="1200" cap="none" spc="0" normalizeH="0" baseline="0" noProof="0">
                <a:ln>
                  <a:noFill/>
                </a:ln>
                <a:solidFill>
                  <a:prstClr val="black"/>
                </a:solidFill>
                <a:effectLst/>
                <a:uLnTx/>
                <a:uFillTx/>
                <a:latin typeface="游ゴシック"/>
                <a:ea typeface="游ゴシック"/>
                <a:cs typeface="+mn-cs"/>
              </a:rPr>
              <a:t>基礎に参照モデルを使うので展開しやすい</a:t>
            </a:r>
          </a:p>
        </p:txBody>
      </p:sp>
      <p:pic>
        <p:nvPicPr>
          <p:cNvPr id="14" name="図 13">
            <a:extLst>
              <a:ext uri="{FF2B5EF4-FFF2-40B4-BE49-F238E27FC236}">
                <a16:creationId xmlns:a16="http://schemas.microsoft.com/office/drawing/2014/main" id="{05E2E55A-F09B-7025-D040-8F136E9D32C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511939" y="3410393"/>
            <a:ext cx="4049594" cy="2279923"/>
          </a:xfrm>
          <a:prstGeom prst="rect">
            <a:avLst/>
          </a:prstGeom>
          <a:ln>
            <a:noFill/>
          </a:ln>
        </p:spPr>
      </p:pic>
      <p:pic>
        <p:nvPicPr>
          <p:cNvPr id="15" name="図 14">
            <a:extLst>
              <a:ext uri="{FF2B5EF4-FFF2-40B4-BE49-F238E27FC236}">
                <a16:creationId xmlns:a16="http://schemas.microsoft.com/office/drawing/2014/main" id="{11002550-969E-E3A8-9C79-2B46321FC2D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19738821" flipH="1">
            <a:off x="2077817" y="4183431"/>
            <a:ext cx="1502573" cy="1395539"/>
          </a:xfrm>
          <a:prstGeom prst="rect">
            <a:avLst/>
          </a:prstGeom>
        </p:spPr>
      </p:pic>
      <p:sp>
        <p:nvSpPr>
          <p:cNvPr id="16" name="テキスト ボックス 15">
            <a:extLst>
              <a:ext uri="{FF2B5EF4-FFF2-40B4-BE49-F238E27FC236}">
                <a16:creationId xmlns:a16="http://schemas.microsoft.com/office/drawing/2014/main" id="{5BA31115-DE49-E3D7-517D-17B75883E616}"/>
              </a:ext>
            </a:extLst>
          </p:cNvPr>
          <p:cNvSpPr txBox="1"/>
          <p:nvPr/>
        </p:nvSpPr>
        <p:spPr bwMode="auto">
          <a:xfrm>
            <a:off x="2163998" y="4567038"/>
            <a:ext cx="1594968"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アプリ</a:t>
            </a: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p>
        </p:txBody>
      </p:sp>
      <p:sp>
        <p:nvSpPr>
          <p:cNvPr id="17" name="正方形/長方形 16">
            <a:extLst>
              <a:ext uri="{FF2B5EF4-FFF2-40B4-BE49-F238E27FC236}">
                <a16:creationId xmlns:a16="http://schemas.microsoft.com/office/drawing/2014/main" id="{2D6510A9-E25B-3CF4-A653-E4BA3F846F5A}"/>
              </a:ext>
            </a:extLst>
          </p:cNvPr>
          <p:cNvSpPr/>
          <p:nvPr/>
        </p:nvSpPr>
        <p:spPr>
          <a:xfrm>
            <a:off x="2051263" y="4887142"/>
            <a:ext cx="45719" cy="783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endParaRPr>
          </a:p>
        </p:txBody>
      </p:sp>
      <p:sp>
        <p:nvSpPr>
          <p:cNvPr id="18" name="正方形/長方形 17">
            <a:extLst>
              <a:ext uri="{FF2B5EF4-FFF2-40B4-BE49-F238E27FC236}">
                <a16:creationId xmlns:a16="http://schemas.microsoft.com/office/drawing/2014/main" id="{8F5DD11D-6B7E-F6FA-E7A5-618BC51F28F8}"/>
              </a:ext>
            </a:extLst>
          </p:cNvPr>
          <p:cNvSpPr/>
          <p:nvPr/>
        </p:nvSpPr>
        <p:spPr>
          <a:xfrm rot="733284">
            <a:off x="4323552" y="5303131"/>
            <a:ext cx="790594" cy="203260"/>
          </a:xfrm>
          <a:custGeom>
            <a:avLst/>
            <a:gdLst>
              <a:gd name="connsiteX0" fmla="*/ 0 w 790594"/>
              <a:gd name="connsiteY0" fmla="*/ 0 h 203260"/>
              <a:gd name="connsiteX1" fmla="*/ 371579 w 790594"/>
              <a:gd name="connsiteY1" fmla="*/ 0 h 203260"/>
              <a:gd name="connsiteX2" fmla="*/ 790594 w 790594"/>
              <a:gd name="connsiteY2" fmla="*/ 0 h 203260"/>
              <a:gd name="connsiteX3" fmla="*/ 790594 w 790594"/>
              <a:gd name="connsiteY3" fmla="*/ 203260 h 203260"/>
              <a:gd name="connsiteX4" fmla="*/ 411109 w 790594"/>
              <a:gd name="connsiteY4" fmla="*/ 203260 h 203260"/>
              <a:gd name="connsiteX5" fmla="*/ 0 w 790594"/>
              <a:gd name="connsiteY5" fmla="*/ 203260 h 203260"/>
              <a:gd name="connsiteX6" fmla="*/ 0 w 790594"/>
              <a:gd name="connsiteY6" fmla="*/ 0 h 20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94" h="203260" fill="none" extrusionOk="0">
                <a:moveTo>
                  <a:pt x="0" y="0"/>
                </a:moveTo>
                <a:cubicBezTo>
                  <a:pt x="127754" y="-3629"/>
                  <a:pt x="212059" y="2219"/>
                  <a:pt x="371579" y="0"/>
                </a:cubicBezTo>
                <a:cubicBezTo>
                  <a:pt x="531099" y="-2219"/>
                  <a:pt x="635451" y="-4544"/>
                  <a:pt x="790594" y="0"/>
                </a:cubicBezTo>
                <a:cubicBezTo>
                  <a:pt x="793832" y="46002"/>
                  <a:pt x="791470" y="126696"/>
                  <a:pt x="790594" y="203260"/>
                </a:cubicBezTo>
                <a:cubicBezTo>
                  <a:pt x="655840" y="205473"/>
                  <a:pt x="536467" y="194197"/>
                  <a:pt x="411109" y="203260"/>
                </a:cubicBezTo>
                <a:cubicBezTo>
                  <a:pt x="285752" y="212323"/>
                  <a:pt x="103443" y="195382"/>
                  <a:pt x="0" y="203260"/>
                </a:cubicBezTo>
                <a:cubicBezTo>
                  <a:pt x="-5208" y="102235"/>
                  <a:pt x="3947" y="74885"/>
                  <a:pt x="0" y="0"/>
                </a:cubicBezTo>
                <a:close/>
              </a:path>
              <a:path w="790594" h="203260" stroke="0" extrusionOk="0">
                <a:moveTo>
                  <a:pt x="0" y="0"/>
                </a:moveTo>
                <a:cubicBezTo>
                  <a:pt x="123400" y="15846"/>
                  <a:pt x="269932" y="-17456"/>
                  <a:pt x="371579" y="0"/>
                </a:cubicBezTo>
                <a:cubicBezTo>
                  <a:pt x="473226" y="17456"/>
                  <a:pt x="692905" y="11634"/>
                  <a:pt x="790594" y="0"/>
                </a:cubicBezTo>
                <a:cubicBezTo>
                  <a:pt x="782404" y="50770"/>
                  <a:pt x="781695" y="108793"/>
                  <a:pt x="790594" y="203260"/>
                </a:cubicBezTo>
                <a:cubicBezTo>
                  <a:pt x="680761" y="199452"/>
                  <a:pt x="573049" y="190798"/>
                  <a:pt x="403203" y="203260"/>
                </a:cubicBezTo>
                <a:cubicBezTo>
                  <a:pt x="233357" y="215722"/>
                  <a:pt x="128479" y="202610"/>
                  <a:pt x="0" y="203260"/>
                </a:cubicBezTo>
                <a:cubicBezTo>
                  <a:pt x="16" y="154196"/>
                  <a:pt x="3103" y="41773"/>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過去の実証</a:t>
            </a:r>
          </a:p>
        </p:txBody>
      </p:sp>
      <p:sp>
        <p:nvSpPr>
          <p:cNvPr id="19" name="テキスト ボックス 18">
            <a:extLst>
              <a:ext uri="{FF2B5EF4-FFF2-40B4-BE49-F238E27FC236}">
                <a16:creationId xmlns:a16="http://schemas.microsoft.com/office/drawing/2014/main" id="{38D753E1-8254-2269-672C-A1B3A5AD3862}"/>
              </a:ext>
            </a:extLst>
          </p:cNvPr>
          <p:cNvSpPr txBox="1"/>
          <p:nvPr/>
        </p:nvSpPr>
        <p:spPr bwMode="auto">
          <a:xfrm>
            <a:off x="2285137" y="3682260"/>
            <a:ext cx="3317140" cy="382772"/>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srgbClr val="FFFF00"/>
                </a:solidFill>
                <a:effectLst/>
                <a:uLnTx/>
                <a:uFillTx/>
                <a:latin typeface="游ゴシック"/>
                <a:ea typeface="游ゴシック"/>
                <a:cs typeface="+mn-cs"/>
              </a:rPr>
              <a:t>キラキラのビジョン</a:t>
            </a:r>
          </a:p>
        </p:txBody>
      </p:sp>
      <p:pic>
        <p:nvPicPr>
          <p:cNvPr id="20" name="図 19" descr="時計, デバイス, メーター, ブラック が含まれている画像&#10;&#10;自動的に生成された説明">
            <a:extLst>
              <a:ext uri="{FF2B5EF4-FFF2-40B4-BE49-F238E27FC236}">
                <a16:creationId xmlns:a16="http://schemas.microsoft.com/office/drawing/2014/main" id="{1E6329E0-E1FC-1AB1-24A9-B90BD8BC280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44430" y="4138256"/>
            <a:ext cx="879961" cy="412098"/>
          </a:xfrm>
          <a:prstGeom prst="rect">
            <a:avLst/>
          </a:prstGeom>
        </p:spPr>
      </p:pic>
      <p:pic>
        <p:nvPicPr>
          <p:cNvPr id="21" name="図 20" descr="ミラー, 挿絵 が含まれている画像&#10;&#10;自動的に生成された説明">
            <a:extLst>
              <a:ext uri="{FF2B5EF4-FFF2-40B4-BE49-F238E27FC236}">
                <a16:creationId xmlns:a16="http://schemas.microsoft.com/office/drawing/2014/main" id="{CF0C768A-7A6E-7084-1432-4C4FA46389B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31701" y="4474235"/>
            <a:ext cx="684292" cy="544941"/>
          </a:xfrm>
          <a:prstGeom prst="rect">
            <a:avLst/>
          </a:prstGeom>
        </p:spPr>
      </p:pic>
      <p:sp>
        <p:nvSpPr>
          <p:cNvPr id="22" name="テキスト ボックス 21">
            <a:extLst>
              <a:ext uri="{FF2B5EF4-FFF2-40B4-BE49-F238E27FC236}">
                <a16:creationId xmlns:a16="http://schemas.microsoft.com/office/drawing/2014/main" id="{E9D26C7E-BF7A-7380-6756-E967D79A4BED}"/>
              </a:ext>
            </a:extLst>
          </p:cNvPr>
          <p:cNvSpPr txBox="1"/>
          <p:nvPr/>
        </p:nvSpPr>
        <p:spPr bwMode="auto">
          <a:xfrm>
            <a:off x="1861642" y="4495320"/>
            <a:ext cx="442545" cy="425219"/>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実証</a:t>
            </a:r>
            <a:endParaRPr kumimoji="1" lang="en-US" altLang="ja-JP" sz="1138" b="0" i="0" u="none" strike="noStrike" kern="1200" cap="none" spc="0" normalizeH="0" baseline="0" noProof="0">
              <a:ln>
                <a:noFill/>
              </a:ln>
              <a:solidFill>
                <a:prstClr val="white"/>
              </a:solidFill>
              <a:effectLst/>
              <a:uLnTx/>
              <a:uFillTx/>
              <a:latin typeface="游ゴシック"/>
              <a:ea typeface="游ゴシック"/>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38" b="0" i="0" u="none" strike="noStrike" kern="1200" cap="none" spc="0" normalizeH="0" baseline="0" noProof="0">
                <a:ln>
                  <a:noFill/>
                </a:ln>
                <a:solidFill>
                  <a:prstClr val="white"/>
                </a:solidFill>
                <a:effectLst/>
                <a:uLnTx/>
                <a:uFillTx/>
                <a:latin typeface="游ゴシック"/>
                <a:ea typeface="游ゴシック"/>
                <a:cs typeface="+mn-cs"/>
              </a:rPr>
              <a:t>区間</a:t>
            </a:r>
          </a:p>
        </p:txBody>
      </p:sp>
      <p:sp>
        <p:nvSpPr>
          <p:cNvPr id="23" name="スライド番号プレースホルダー 1">
            <a:extLst>
              <a:ext uri="{FF2B5EF4-FFF2-40B4-BE49-F238E27FC236}">
                <a16:creationId xmlns:a16="http://schemas.microsoft.com/office/drawing/2014/main" id="{50031A3B-F714-FC59-E343-D1024BD46870}"/>
              </a:ext>
            </a:extLst>
          </p:cNvPr>
          <p:cNvSpPr txBox="1">
            <a:spLocks/>
          </p:cNvSpPr>
          <p:nvPr/>
        </p:nvSpPr>
        <p:spPr>
          <a:xfrm>
            <a:off x="8177123" y="5284765"/>
            <a:ext cx="1419145" cy="10293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9BE91C65-3B68-4B3B-A815-6062B9331FB3}" type="slidenum">
              <a:rPr kumimoji="1" lang="ja-JP" altLang="en-US" sz="1800" b="0" i="0" u="none" strike="noStrike" kern="1200" cap="none" spc="0" normalizeH="0" baseline="0" noProof="0" smtClean="0">
                <a:ln>
                  <a:noFill/>
                </a:ln>
                <a:solidFill>
                  <a:prstClr val="black"/>
                </a:solidFill>
                <a:effectLst/>
                <a:uLnTx/>
                <a:uFillTx/>
                <a:latin typeface="游ゴシック"/>
                <a:ea typeface="游ゴシック"/>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1" lang="ja-JP" altLang="en-US" sz="1800" b="0" i="0" u="none" strike="noStrike" kern="1200" cap="none" spc="0" normalizeH="0" baseline="0" noProof="0">
              <a:ln>
                <a:noFill/>
              </a:ln>
              <a:solidFill>
                <a:prstClr val="black"/>
              </a:solidFill>
              <a:effectLst/>
              <a:uLnTx/>
              <a:uFillTx/>
              <a:latin typeface="游ゴシック"/>
              <a:ea typeface="游ゴシック"/>
              <a:cs typeface="+mn-cs"/>
            </a:endParaRPr>
          </a:p>
        </p:txBody>
      </p:sp>
      <p:pic>
        <p:nvPicPr>
          <p:cNvPr id="24" name="図 23">
            <a:extLst>
              <a:ext uri="{FF2B5EF4-FFF2-40B4-BE49-F238E27FC236}">
                <a16:creationId xmlns:a16="http://schemas.microsoft.com/office/drawing/2014/main" id="{C36156D6-A708-7FF7-453F-1EFB1AC0323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7091223" y="3410859"/>
            <a:ext cx="3990012" cy="2265134"/>
          </a:xfrm>
          <a:prstGeom prst="rect">
            <a:avLst/>
          </a:prstGeom>
        </p:spPr>
      </p:pic>
      <p:pic>
        <p:nvPicPr>
          <p:cNvPr id="25" name="図 24">
            <a:extLst>
              <a:ext uri="{FF2B5EF4-FFF2-40B4-BE49-F238E27FC236}">
                <a16:creationId xmlns:a16="http://schemas.microsoft.com/office/drawing/2014/main" id="{35BA8FE5-59A0-0DEC-50BE-F537093B8A1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727906" y="4035247"/>
            <a:ext cx="2298983" cy="1724238"/>
          </a:xfrm>
          <a:prstGeom prst="rect">
            <a:avLst/>
          </a:prstGeom>
        </p:spPr>
      </p:pic>
      <p:sp>
        <p:nvSpPr>
          <p:cNvPr id="26" name="テキスト ボックス 25">
            <a:extLst>
              <a:ext uri="{FF2B5EF4-FFF2-40B4-BE49-F238E27FC236}">
                <a16:creationId xmlns:a16="http://schemas.microsoft.com/office/drawing/2014/main" id="{28E8A39B-8D64-D37C-6063-E2CE2F1BC762}"/>
              </a:ext>
            </a:extLst>
          </p:cNvPr>
          <p:cNvSpPr txBox="1"/>
          <p:nvPr/>
        </p:nvSpPr>
        <p:spPr bwMode="auto">
          <a:xfrm>
            <a:off x="7682366" y="5351730"/>
            <a:ext cx="879961"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基盤</a:t>
            </a:r>
          </a:p>
        </p:txBody>
      </p:sp>
      <p:sp>
        <p:nvSpPr>
          <p:cNvPr id="27" name="テキスト ボックス 26">
            <a:extLst>
              <a:ext uri="{FF2B5EF4-FFF2-40B4-BE49-F238E27FC236}">
                <a16:creationId xmlns:a16="http://schemas.microsoft.com/office/drawing/2014/main" id="{45D18D7C-2795-22BF-FBF4-C2AEB4BD4053}"/>
              </a:ext>
            </a:extLst>
          </p:cNvPr>
          <p:cNvSpPr txBox="1"/>
          <p:nvPr/>
        </p:nvSpPr>
        <p:spPr bwMode="auto">
          <a:xfrm>
            <a:off x="10291244" y="4434239"/>
            <a:ext cx="871478"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solidFill>
                  <a:srgbClr val="FF0000"/>
                </a:solidFill>
                <a:effectLst/>
                <a:uLnTx/>
                <a:uFillTx/>
                <a:latin typeface="游ゴシック"/>
                <a:ea typeface="游ゴシック"/>
                <a:cs typeface="+mn-cs"/>
              </a:rPr>
              <a:t>ツール</a:t>
            </a:r>
          </a:p>
        </p:txBody>
      </p:sp>
      <p:sp>
        <p:nvSpPr>
          <p:cNvPr id="28" name="テキスト ボックス 27">
            <a:extLst>
              <a:ext uri="{FF2B5EF4-FFF2-40B4-BE49-F238E27FC236}">
                <a16:creationId xmlns:a16="http://schemas.microsoft.com/office/drawing/2014/main" id="{D3C47C0C-9037-291B-A961-B29D755719FC}"/>
              </a:ext>
            </a:extLst>
          </p:cNvPr>
          <p:cNvSpPr txBox="1"/>
          <p:nvPr/>
        </p:nvSpPr>
        <p:spPr bwMode="auto">
          <a:xfrm>
            <a:off x="7095300" y="4564388"/>
            <a:ext cx="1173144"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ルール</a:t>
            </a:r>
          </a:p>
        </p:txBody>
      </p:sp>
      <p:sp>
        <p:nvSpPr>
          <p:cNvPr id="29" name="テキスト ボックス 28">
            <a:extLst>
              <a:ext uri="{FF2B5EF4-FFF2-40B4-BE49-F238E27FC236}">
                <a16:creationId xmlns:a16="http://schemas.microsoft.com/office/drawing/2014/main" id="{C5B26894-31F0-9E60-6569-FD4FCF8C1BAF}"/>
              </a:ext>
            </a:extLst>
          </p:cNvPr>
          <p:cNvSpPr txBox="1"/>
          <p:nvPr/>
        </p:nvSpPr>
        <p:spPr bwMode="auto">
          <a:xfrm>
            <a:off x="9693576" y="5069704"/>
            <a:ext cx="1866514"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燃料</a:t>
            </a:r>
            <a:endPar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（データ）</a:t>
            </a:r>
            <a:endPar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endParaRPr>
          </a:p>
        </p:txBody>
      </p:sp>
      <p:sp>
        <p:nvSpPr>
          <p:cNvPr id="30" name="テキスト ボックス 29">
            <a:extLst>
              <a:ext uri="{FF2B5EF4-FFF2-40B4-BE49-F238E27FC236}">
                <a16:creationId xmlns:a16="http://schemas.microsoft.com/office/drawing/2014/main" id="{8A93288F-6E27-1E13-6402-EBFB54829FCA}"/>
              </a:ext>
            </a:extLst>
          </p:cNvPr>
          <p:cNvSpPr txBox="1"/>
          <p:nvPr/>
        </p:nvSpPr>
        <p:spPr bwMode="auto">
          <a:xfrm>
            <a:off x="8562327" y="3606713"/>
            <a:ext cx="1137173"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行き先</a:t>
            </a:r>
          </a:p>
        </p:txBody>
      </p:sp>
      <p:sp>
        <p:nvSpPr>
          <p:cNvPr id="31" name="テキスト ボックス 30">
            <a:extLst>
              <a:ext uri="{FF2B5EF4-FFF2-40B4-BE49-F238E27FC236}">
                <a16:creationId xmlns:a16="http://schemas.microsoft.com/office/drawing/2014/main" id="{36947E23-4BD5-3A13-CC08-F0F69EC3A471}"/>
              </a:ext>
            </a:extLst>
          </p:cNvPr>
          <p:cNvSpPr txBox="1"/>
          <p:nvPr/>
        </p:nvSpPr>
        <p:spPr bwMode="auto">
          <a:xfrm>
            <a:off x="8412857" y="4858567"/>
            <a:ext cx="669109" cy="351994"/>
          </a:xfrm>
          <a:prstGeom prst="rect">
            <a:avLst/>
          </a:prstGeom>
          <a:noFill/>
          <a:ln w="9525" algn="ctr">
            <a:noFill/>
            <a:miter lim="800000"/>
            <a:headEnd/>
            <a:tailEnd/>
          </a:ln>
          <a:effectLst/>
        </p:spPr>
        <p:txBody>
          <a:bodyPr wrap="square" lIns="74267" tIns="37135" rIns="74267" bIns="37135"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標準</a:t>
            </a:r>
          </a:p>
        </p:txBody>
      </p:sp>
      <p:sp>
        <p:nvSpPr>
          <p:cNvPr id="32" name="爆発: 8 pt 31">
            <a:extLst>
              <a:ext uri="{FF2B5EF4-FFF2-40B4-BE49-F238E27FC236}">
                <a16:creationId xmlns:a16="http://schemas.microsoft.com/office/drawing/2014/main" id="{E092CBFA-4A77-931F-5249-383F2BC0AEBA}"/>
              </a:ext>
            </a:extLst>
          </p:cNvPr>
          <p:cNvSpPr/>
          <p:nvPr/>
        </p:nvSpPr>
        <p:spPr>
          <a:xfrm>
            <a:off x="3280697" y="4434239"/>
            <a:ext cx="684292" cy="519696"/>
          </a:xfrm>
          <a:prstGeom prst="irregularSeal1">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33" name="テキスト ボックス 32">
            <a:extLst>
              <a:ext uri="{FF2B5EF4-FFF2-40B4-BE49-F238E27FC236}">
                <a16:creationId xmlns:a16="http://schemas.microsoft.com/office/drawing/2014/main" id="{ACB6F31E-B7A3-F337-C358-9924094645B0}"/>
              </a:ext>
            </a:extLst>
          </p:cNvPr>
          <p:cNvSpPr txBox="1"/>
          <p:nvPr/>
        </p:nvSpPr>
        <p:spPr bwMode="auto">
          <a:xfrm>
            <a:off x="9296701" y="4546707"/>
            <a:ext cx="1594968" cy="628993"/>
          </a:xfrm>
          <a:prstGeom prst="rect">
            <a:avLst/>
          </a:prstGeom>
          <a:noFill/>
          <a:ln w="9525" algn="ctr">
            <a:noFill/>
            <a:miter lim="800000"/>
            <a:headEnd/>
            <a:tailEnd/>
          </a:ln>
          <a:effectLst/>
        </p:spPr>
        <p:txBody>
          <a:bodyPr wrap="square" lIns="74267" tIns="37135" rIns="74267" bIns="3713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r>
              <a:rPr kumimoji="1" lang="ja-JP" altLang="en-US" sz="1800" b="1" i="0" u="none" strike="noStrike" kern="1200" cap="none" spc="0" normalizeH="0" baseline="0" noProof="0">
                <a:ln>
                  <a:noFill/>
                </a:ln>
                <a:solidFill>
                  <a:srgbClr val="FF0000"/>
                </a:solidFill>
                <a:effectLst/>
                <a:uLnTx/>
                <a:uFillTx/>
                <a:latin typeface="游ゴシック"/>
                <a:ea typeface="游ゴシック"/>
                <a:cs typeface="+mn-cs"/>
              </a:rPr>
              <a:t>アプリ</a:t>
            </a:r>
            <a:r>
              <a:rPr kumimoji="1" lang="en-US" altLang="ja-JP" sz="1800" b="1" i="0" u="none" strike="noStrike" kern="1200" cap="none" spc="0" normalizeH="0" baseline="0" noProof="0">
                <a:ln>
                  <a:noFill/>
                </a:ln>
                <a:solidFill>
                  <a:srgbClr val="FF0000"/>
                </a:solidFill>
                <a:effectLst/>
                <a:uLnTx/>
                <a:uFillTx/>
                <a:latin typeface="游ゴシック"/>
                <a:ea typeface="游ゴシック"/>
                <a:cs typeface="+mn-cs"/>
              </a:rPr>
              <a:t>)</a:t>
            </a:r>
          </a:p>
        </p:txBody>
      </p:sp>
    </p:spTree>
    <p:extLst>
      <p:ext uri="{BB962C8B-B14F-4D97-AF65-F5344CB8AC3E}">
        <p14:creationId xmlns:p14="http://schemas.microsoft.com/office/powerpoint/2010/main" val="600334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45343B3-F2AA-2881-9095-25636DDED353}"/>
              </a:ext>
            </a:extLst>
          </p:cNvPr>
          <p:cNvSpPr>
            <a:spLocks noGrp="1"/>
          </p:cNvSpPr>
          <p:nvPr>
            <p:ph type="sldNum" sz="quarter" idx="10"/>
          </p:nvPr>
        </p:nvSpPr>
        <p:spPr/>
        <p:txBody>
          <a:bodyPr/>
          <a:lstStyle/>
          <a:p>
            <a:pPr>
              <a:defRPr/>
            </a:pPr>
            <a:fld id="{B69A64E9-DEE1-40B5-88E8-A6C3DD001D0B}" type="slidenum">
              <a:rPr lang="en-US" altLang="ja-JP" smtClean="0"/>
              <a:pPr>
                <a:defRPr/>
              </a:pPr>
              <a:t>8</a:t>
            </a:fld>
            <a:endParaRPr lang="en-US" altLang="ja-JP"/>
          </a:p>
        </p:txBody>
      </p:sp>
      <p:sp>
        <p:nvSpPr>
          <p:cNvPr id="5" name="タイトル 1">
            <a:extLst>
              <a:ext uri="{FF2B5EF4-FFF2-40B4-BE49-F238E27FC236}">
                <a16:creationId xmlns:a16="http://schemas.microsoft.com/office/drawing/2014/main" id="{126A7F1C-E367-3926-9F07-DD61CD6BDE06}"/>
              </a:ext>
            </a:extLst>
          </p:cNvPr>
          <p:cNvSpPr txBox="1">
            <a:spLocks/>
          </p:cNvSpPr>
          <p:nvPr/>
        </p:nvSpPr>
        <p:spPr bwMode="gray">
          <a:xfrm>
            <a:off x="142558" y="208738"/>
            <a:ext cx="11498058" cy="535531"/>
          </a:xfrm>
          <a:prstGeom prst="rect">
            <a:avLst/>
          </a:prstGeom>
        </p:spPr>
        <p:txBody>
          <a:bodyPr wrap="square">
            <a:spAutoFit/>
          </a:bodyPr>
          <a:lstStyle>
            <a:lvl1pPr algn="l" defTabSz="914400" rtl="0" eaLnBrk="1" latinLnBrk="0" hangingPunct="1">
              <a:lnSpc>
                <a:spcPct val="90000"/>
              </a:lnSpc>
              <a:spcBef>
                <a:spcPct val="0"/>
              </a:spcBef>
              <a:buNone/>
              <a:defRPr kumimoji="1" sz="2000" kern="1200">
                <a:solidFill>
                  <a:schemeClr val="tx1"/>
                </a:solidFill>
                <a:latin typeface="+mj-ea"/>
                <a:ea typeface="+mj-ea"/>
                <a:cs typeface="+mj-cs"/>
              </a:defRPr>
            </a:lvl1pPr>
          </a:lstStyle>
          <a:p>
            <a:r>
              <a:rPr lang="en-US" altLang="ja-JP" sz="3200"/>
              <a:t>1.3 GIF</a:t>
            </a:r>
            <a:r>
              <a:rPr lang="ja-JP" altLang="en-US" sz="3200"/>
              <a:t>の世界観におけるデータ設計・サービス設計</a:t>
            </a:r>
            <a:endParaRPr kumimoji="1" lang="en-US" altLang="ja-JP" sz="3200"/>
          </a:p>
        </p:txBody>
      </p:sp>
      <p:sp>
        <p:nvSpPr>
          <p:cNvPr id="2" name="正方形/長方形 1">
            <a:extLst>
              <a:ext uri="{FF2B5EF4-FFF2-40B4-BE49-F238E27FC236}">
                <a16:creationId xmlns:a16="http://schemas.microsoft.com/office/drawing/2014/main" id="{2C608294-5A4E-72A1-067E-5B750D1861EA}"/>
              </a:ext>
            </a:extLst>
          </p:cNvPr>
          <p:cNvSpPr/>
          <p:nvPr/>
        </p:nvSpPr>
        <p:spPr>
          <a:xfrm>
            <a:off x="164671" y="1762984"/>
            <a:ext cx="3459147" cy="46919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350">
              <a:solidFill>
                <a:schemeClr val="tx1"/>
              </a:solidFill>
              <a:latin typeface="+mn-ea"/>
            </a:endParaRPr>
          </a:p>
        </p:txBody>
      </p:sp>
      <p:sp>
        <p:nvSpPr>
          <p:cNvPr id="7" name="正方形/長方形 6">
            <a:extLst>
              <a:ext uri="{FF2B5EF4-FFF2-40B4-BE49-F238E27FC236}">
                <a16:creationId xmlns:a16="http://schemas.microsoft.com/office/drawing/2014/main" id="{53B8F17A-2105-957C-D75D-3613CEE4F3DB}"/>
              </a:ext>
            </a:extLst>
          </p:cNvPr>
          <p:cNvSpPr/>
          <p:nvPr/>
        </p:nvSpPr>
        <p:spPr>
          <a:xfrm>
            <a:off x="3791744" y="1772816"/>
            <a:ext cx="8356387" cy="46919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endParaRPr kumimoji="1" lang="ja-JP" altLang="en-US" sz="1350">
              <a:solidFill>
                <a:schemeClr val="tx1"/>
              </a:solidFill>
              <a:latin typeface="+mn-ea"/>
            </a:endParaRPr>
          </a:p>
        </p:txBody>
      </p:sp>
      <p:sp>
        <p:nvSpPr>
          <p:cNvPr id="8" name="スライド番号プレースホルダー 3">
            <a:extLst>
              <a:ext uri="{FF2B5EF4-FFF2-40B4-BE49-F238E27FC236}">
                <a16:creationId xmlns:a16="http://schemas.microsoft.com/office/drawing/2014/main" id="{69CDC8F6-C503-7BF2-BD0B-6415F6B28BC3}"/>
              </a:ext>
            </a:extLst>
          </p:cNvPr>
          <p:cNvSpPr txBox="1">
            <a:spLocks/>
          </p:cNvSpPr>
          <p:nvPr/>
        </p:nvSpPr>
        <p:spPr>
          <a:xfrm>
            <a:off x="8988620" y="5975599"/>
            <a:ext cx="2743200" cy="365125"/>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DFD4F317-19D0-4848-B5EB-5B174DBE8CF9}" type="slidenum">
              <a:rPr lang="ja-JP" altLang="en-US" sz="1400" smtClean="0">
                <a:solidFill>
                  <a:prstClr val="white">
                    <a:lumMod val="50000"/>
                  </a:prstClr>
                </a:solidFill>
                <a:latin typeface="+mn-ea"/>
              </a:rPr>
              <a:pPr algn="r">
                <a:defRPr/>
              </a:pPr>
              <a:t>8</a:t>
            </a:fld>
            <a:endParaRPr lang="ja-JP" altLang="en-US" sz="1400">
              <a:solidFill>
                <a:prstClr val="white">
                  <a:lumMod val="50000"/>
                </a:prstClr>
              </a:solidFill>
              <a:latin typeface="+mn-ea"/>
            </a:endParaRPr>
          </a:p>
        </p:txBody>
      </p:sp>
      <p:sp>
        <p:nvSpPr>
          <p:cNvPr id="9" name="正方形/長方形 8">
            <a:extLst>
              <a:ext uri="{FF2B5EF4-FFF2-40B4-BE49-F238E27FC236}">
                <a16:creationId xmlns:a16="http://schemas.microsoft.com/office/drawing/2014/main" id="{A46A8358-546B-6CC9-9B2C-26A44AB37825}"/>
              </a:ext>
            </a:extLst>
          </p:cNvPr>
          <p:cNvSpPr/>
          <p:nvPr/>
        </p:nvSpPr>
        <p:spPr>
          <a:xfrm>
            <a:off x="8988620" y="2304336"/>
            <a:ext cx="3110351" cy="41336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0" name="正方形/長方形 9">
            <a:extLst>
              <a:ext uri="{FF2B5EF4-FFF2-40B4-BE49-F238E27FC236}">
                <a16:creationId xmlns:a16="http://schemas.microsoft.com/office/drawing/2014/main" id="{A6093A3E-57AC-4021-BAC9-A217A326F8D1}"/>
              </a:ext>
            </a:extLst>
          </p:cNvPr>
          <p:cNvSpPr/>
          <p:nvPr/>
        </p:nvSpPr>
        <p:spPr>
          <a:xfrm>
            <a:off x="5616767" y="2337050"/>
            <a:ext cx="3289544" cy="408975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4" name="コンテンツ プレースホルダー 1">
            <a:extLst>
              <a:ext uri="{FF2B5EF4-FFF2-40B4-BE49-F238E27FC236}">
                <a16:creationId xmlns:a16="http://schemas.microsoft.com/office/drawing/2014/main" id="{7A93E5AE-E985-5C1B-1D0D-2EE4E44E42EA}"/>
              </a:ext>
            </a:extLst>
          </p:cNvPr>
          <p:cNvSpPr txBox="1">
            <a:spLocks/>
          </p:cNvSpPr>
          <p:nvPr/>
        </p:nvSpPr>
        <p:spPr>
          <a:xfrm>
            <a:off x="47328" y="836712"/>
            <a:ext cx="11953328" cy="893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データ設計やサービス設計がしやすくなり、利用者に高度なサービスを提供しやすくなります。</a:t>
            </a:r>
          </a:p>
        </p:txBody>
      </p:sp>
      <p:sp>
        <p:nvSpPr>
          <p:cNvPr id="35" name="四角形: 角を丸くする 34">
            <a:extLst>
              <a:ext uri="{FF2B5EF4-FFF2-40B4-BE49-F238E27FC236}">
                <a16:creationId xmlns:a16="http://schemas.microsoft.com/office/drawing/2014/main" id="{191195B5-C056-3373-AAE0-8967F528C1BF}"/>
              </a:ext>
            </a:extLst>
          </p:cNvPr>
          <p:cNvSpPr/>
          <p:nvPr/>
        </p:nvSpPr>
        <p:spPr>
          <a:xfrm>
            <a:off x="3925769" y="2373561"/>
            <a:ext cx="1332700" cy="1095721"/>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ルールや</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データの</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black"/>
                </a:solidFill>
                <a:effectLst/>
                <a:uLnTx/>
                <a:uFillTx/>
                <a:latin typeface="+mn-ea"/>
                <a:cs typeface="+mn-cs"/>
              </a:rPr>
              <a:t>ひな型</a:t>
            </a:r>
            <a:endParaRPr kumimoji="1" lang="en-US" altLang="ja-JP" sz="1800" b="0" i="0" u="none" strike="noStrike" kern="1200" cap="none" spc="0" normalizeH="0" baseline="0" noProof="0">
              <a:ln>
                <a:noFill/>
              </a:ln>
              <a:solidFill>
                <a:prstClr val="black"/>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n-ea"/>
                <a:cs typeface="+mn-cs"/>
              </a:rPr>
              <a:t>（参照モデル）</a:t>
            </a:r>
          </a:p>
        </p:txBody>
      </p:sp>
      <p:sp>
        <p:nvSpPr>
          <p:cNvPr id="36" name="四角形: 角を丸くする 35">
            <a:extLst>
              <a:ext uri="{FF2B5EF4-FFF2-40B4-BE49-F238E27FC236}">
                <a16:creationId xmlns:a16="http://schemas.microsoft.com/office/drawing/2014/main" id="{E4BDE3AC-5CC6-FEA7-8272-1C8B2229D111}"/>
              </a:ext>
            </a:extLst>
          </p:cNvPr>
          <p:cNvSpPr/>
          <p:nvPr/>
        </p:nvSpPr>
        <p:spPr>
          <a:xfrm>
            <a:off x="6609504" y="2601074"/>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37" name="テキスト ボックス 36">
            <a:extLst>
              <a:ext uri="{FF2B5EF4-FFF2-40B4-BE49-F238E27FC236}">
                <a16:creationId xmlns:a16="http://schemas.microsoft.com/office/drawing/2014/main" id="{D1957398-2090-6D55-D913-3A14D4702AB3}"/>
              </a:ext>
            </a:extLst>
          </p:cNvPr>
          <p:cNvSpPr txBox="1"/>
          <p:nvPr/>
        </p:nvSpPr>
        <p:spPr>
          <a:xfrm>
            <a:off x="5520144" y="5860282"/>
            <a:ext cx="351858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・ひな型を使って</a:t>
            </a:r>
            <a:r>
              <a:rPr kumimoji="1" lang="ja-JP" altLang="en-US" sz="1600" b="0" i="0" u="sng" strike="noStrike" kern="1200" cap="none" spc="0" normalizeH="0" baseline="0" noProof="0">
                <a:ln>
                  <a:noFill/>
                </a:ln>
                <a:solidFill>
                  <a:prstClr val="black"/>
                </a:solidFill>
                <a:effectLst/>
                <a:uLnTx/>
                <a:uFillTx/>
                <a:latin typeface="+mn-ea"/>
                <a:cs typeface="+mn-cs"/>
              </a:rPr>
              <a:t>簡単に設計</a:t>
            </a:r>
            <a:r>
              <a:rPr kumimoji="1" lang="ja-JP" altLang="en-US" sz="1600" b="0" i="0" u="none" strike="noStrike" kern="1200" cap="none" spc="0" normalizeH="0" baseline="0" noProof="0">
                <a:ln>
                  <a:noFill/>
                </a:ln>
                <a:solidFill>
                  <a:prstClr val="black"/>
                </a:solidFill>
                <a:effectLst/>
                <a:uLnTx/>
                <a:uFillTx/>
                <a:latin typeface="+mn-ea"/>
                <a:cs typeface="+mn-cs"/>
              </a:rPr>
              <a:t>できる</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・目的に合わせて</a:t>
            </a:r>
            <a:r>
              <a:rPr kumimoji="1" lang="ja-JP" altLang="en-US" sz="1600" b="0" i="0" u="sng" strike="noStrike" kern="1200" cap="none" spc="0" normalizeH="0" baseline="0" noProof="0">
                <a:ln>
                  <a:noFill/>
                </a:ln>
                <a:solidFill>
                  <a:prstClr val="black"/>
                </a:solidFill>
                <a:effectLst/>
                <a:uLnTx/>
                <a:uFillTx/>
                <a:latin typeface="+mn-ea"/>
                <a:cs typeface="+mn-cs"/>
              </a:rPr>
              <a:t>柔軟に設計</a:t>
            </a:r>
            <a:r>
              <a:rPr kumimoji="1" lang="ja-JP" altLang="en-US" sz="1600" b="0" i="0" u="none" strike="noStrike" kern="1200" cap="none" spc="0" normalizeH="0" baseline="0" noProof="0">
                <a:ln>
                  <a:noFill/>
                </a:ln>
                <a:solidFill>
                  <a:prstClr val="black"/>
                </a:solidFill>
                <a:effectLst/>
                <a:uLnTx/>
                <a:uFillTx/>
                <a:latin typeface="+mn-ea"/>
                <a:cs typeface="+mn-cs"/>
              </a:rPr>
              <a:t>できる</a:t>
            </a:r>
          </a:p>
        </p:txBody>
      </p:sp>
      <p:sp>
        <p:nvSpPr>
          <p:cNvPr id="38" name="四角形: 角を丸くする 37">
            <a:extLst>
              <a:ext uri="{FF2B5EF4-FFF2-40B4-BE49-F238E27FC236}">
                <a16:creationId xmlns:a16="http://schemas.microsoft.com/office/drawing/2014/main" id="{0EE356C1-F04B-86E8-0279-E0D4A4B5D0C4}"/>
              </a:ext>
            </a:extLst>
          </p:cNvPr>
          <p:cNvSpPr/>
          <p:nvPr/>
        </p:nvSpPr>
        <p:spPr>
          <a:xfrm>
            <a:off x="9242765" y="2601075"/>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39" name="テキスト ボックス 38">
            <a:extLst>
              <a:ext uri="{FF2B5EF4-FFF2-40B4-BE49-F238E27FC236}">
                <a16:creationId xmlns:a16="http://schemas.microsoft.com/office/drawing/2014/main" id="{525B10F8-5F3B-FB14-96C7-711B221CAB29}"/>
              </a:ext>
            </a:extLst>
          </p:cNvPr>
          <p:cNvSpPr txBox="1"/>
          <p:nvPr/>
        </p:nvSpPr>
        <p:spPr>
          <a:xfrm>
            <a:off x="7330568" y="1888083"/>
            <a:ext cx="34163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a:ln>
                  <a:noFill/>
                </a:ln>
                <a:solidFill>
                  <a:prstClr val="black"/>
                </a:solidFill>
                <a:effectLst/>
                <a:uLnTx/>
                <a:uFillTx/>
                <a:latin typeface="+mn-ea"/>
                <a:cs typeface="+mn-cs"/>
              </a:rPr>
              <a:t>データ保有者、サービス提供者</a:t>
            </a:r>
          </a:p>
        </p:txBody>
      </p:sp>
      <p:sp>
        <p:nvSpPr>
          <p:cNvPr id="40" name="四角形: 角を丸くする 39">
            <a:extLst>
              <a:ext uri="{FF2B5EF4-FFF2-40B4-BE49-F238E27FC236}">
                <a16:creationId xmlns:a16="http://schemas.microsoft.com/office/drawing/2014/main" id="{824AEA8E-669E-C35A-B08D-F8564F4246EC}"/>
              </a:ext>
            </a:extLst>
          </p:cNvPr>
          <p:cNvSpPr/>
          <p:nvPr/>
        </p:nvSpPr>
        <p:spPr>
          <a:xfrm>
            <a:off x="9242764" y="3897462"/>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41" name="四角形: 角を丸くする 40">
            <a:extLst>
              <a:ext uri="{FF2B5EF4-FFF2-40B4-BE49-F238E27FC236}">
                <a16:creationId xmlns:a16="http://schemas.microsoft.com/office/drawing/2014/main" id="{BBBFCDD8-42ED-A236-DC07-87D03600828F}"/>
              </a:ext>
            </a:extLst>
          </p:cNvPr>
          <p:cNvSpPr/>
          <p:nvPr/>
        </p:nvSpPr>
        <p:spPr>
          <a:xfrm>
            <a:off x="9242764" y="5167378"/>
            <a:ext cx="2249055"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ysClr val="windowText" lastClr="000000"/>
                </a:solidFill>
                <a:effectLst/>
                <a:uLnTx/>
                <a:uFillTx/>
                <a:latin typeface="+mn-ea"/>
                <a:cs typeface="+mn-cs"/>
              </a:rPr>
              <a:t>GIF</a:t>
            </a:r>
            <a:r>
              <a:rPr kumimoji="1" lang="ja-JP" altLang="en-US" sz="1800" b="0" i="0" u="none" strike="noStrike" kern="1200" cap="none" spc="0" normalizeH="0" baseline="0" noProof="0">
                <a:ln>
                  <a:noFill/>
                </a:ln>
                <a:solidFill>
                  <a:sysClr val="windowText" lastClr="000000"/>
                </a:solidFill>
                <a:effectLst/>
                <a:uLnTx/>
                <a:uFillTx/>
                <a:latin typeface="+mn-ea"/>
                <a:cs typeface="+mn-cs"/>
              </a:rPr>
              <a:t>準拠のデータを活用したサービス</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cxnSp>
        <p:nvCxnSpPr>
          <p:cNvPr id="42" name="直線矢印コネクタ 41">
            <a:extLst>
              <a:ext uri="{FF2B5EF4-FFF2-40B4-BE49-F238E27FC236}">
                <a16:creationId xmlns:a16="http://schemas.microsoft.com/office/drawing/2014/main" id="{EA6FC4FF-D3DD-9D9E-4575-DDE20CB02339}"/>
              </a:ext>
            </a:extLst>
          </p:cNvPr>
          <p:cNvCxnSpPr>
            <a:cxnSpLocks/>
            <a:stCxn id="38" idx="2"/>
            <a:endCxn id="40" idx="0"/>
          </p:cNvCxnSpPr>
          <p:nvPr/>
        </p:nvCxnSpPr>
        <p:spPr>
          <a:xfrm flipH="1">
            <a:off x="10367292" y="3247407"/>
            <a:ext cx="1" cy="65005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65C365E-4D16-6AEC-4CAE-1496E4791CD9}"/>
              </a:ext>
            </a:extLst>
          </p:cNvPr>
          <p:cNvSpPr txBox="1"/>
          <p:nvPr/>
        </p:nvSpPr>
        <p:spPr>
          <a:xfrm>
            <a:off x="10270760" y="3286949"/>
            <a:ext cx="162095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rPr>
              <a:t>・サービス連携</a:t>
            </a:r>
            <a:endParaRPr kumimoji="1" lang="en-US" altLang="ja-JP" sz="1600" b="0" i="0" u="none" strike="noStrike" kern="1200" cap="none" spc="0" normalizeH="0" baseline="0" noProof="0">
              <a:ln>
                <a:noFill/>
              </a:ln>
              <a:solidFill>
                <a:prstClr val="black"/>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prstClr val="black"/>
                </a:solidFill>
                <a:latin typeface="+mn-ea"/>
              </a:rPr>
              <a:t>　</a:t>
            </a:r>
            <a:r>
              <a:rPr kumimoji="1" lang="ja-JP" altLang="en-US" sz="1600" b="0" i="0" u="none" strike="noStrike" kern="1200" cap="none" spc="0" normalizeH="0" baseline="0" noProof="0">
                <a:ln>
                  <a:noFill/>
                </a:ln>
                <a:solidFill>
                  <a:prstClr val="black"/>
                </a:solidFill>
                <a:effectLst/>
                <a:uLnTx/>
                <a:uFillTx/>
                <a:latin typeface="+mn-ea"/>
              </a:rPr>
              <a:t>しやすい</a:t>
            </a:r>
          </a:p>
        </p:txBody>
      </p:sp>
      <p:sp>
        <p:nvSpPr>
          <p:cNvPr id="44" name="テキスト ボックス 43">
            <a:extLst>
              <a:ext uri="{FF2B5EF4-FFF2-40B4-BE49-F238E27FC236}">
                <a16:creationId xmlns:a16="http://schemas.microsoft.com/office/drawing/2014/main" id="{5B8FE8AF-CBCF-45D8-201A-140A2F8AB6A3}"/>
              </a:ext>
            </a:extLst>
          </p:cNvPr>
          <p:cNvSpPr txBox="1"/>
          <p:nvPr/>
        </p:nvSpPr>
        <p:spPr>
          <a:xfrm>
            <a:off x="10270760" y="4585341"/>
            <a:ext cx="18261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rPr>
              <a:t>・サービス間の</a:t>
            </a:r>
            <a:endParaRPr kumimoji="1" lang="en-US" altLang="ja-JP" sz="1600" b="0" i="0" u="none" strike="noStrike" kern="1200" cap="none" spc="0" normalizeH="0" baseline="0" noProof="0">
              <a:ln>
                <a:noFill/>
              </a:ln>
              <a:solidFill>
                <a:prstClr val="black"/>
              </a:solidFill>
              <a:effectLst/>
              <a:uLnTx/>
              <a:uFillTx/>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a:solidFill>
                  <a:prstClr val="black"/>
                </a:solidFill>
                <a:latin typeface="+mn-ea"/>
              </a:rPr>
              <a:t>　</a:t>
            </a:r>
            <a:r>
              <a:rPr kumimoji="1" lang="ja-JP" altLang="en-US" sz="1600" b="0" i="0" u="none" strike="noStrike" kern="1200" cap="none" spc="0" normalizeH="0" baseline="0" noProof="0">
                <a:ln>
                  <a:noFill/>
                </a:ln>
                <a:solidFill>
                  <a:prstClr val="black"/>
                </a:solidFill>
                <a:effectLst/>
                <a:uLnTx/>
                <a:uFillTx/>
                <a:latin typeface="+mn-ea"/>
              </a:rPr>
              <a:t>乗換がしやすい</a:t>
            </a:r>
          </a:p>
        </p:txBody>
      </p:sp>
      <p:cxnSp>
        <p:nvCxnSpPr>
          <p:cNvPr id="45" name="直線矢印コネクタ 44">
            <a:extLst>
              <a:ext uri="{FF2B5EF4-FFF2-40B4-BE49-F238E27FC236}">
                <a16:creationId xmlns:a16="http://schemas.microsoft.com/office/drawing/2014/main" id="{F4684C27-8792-F0BF-29A0-DD4F226C7AC2}"/>
              </a:ext>
            </a:extLst>
          </p:cNvPr>
          <p:cNvCxnSpPr>
            <a:cxnSpLocks/>
            <a:stCxn id="40" idx="2"/>
            <a:endCxn id="41" idx="0"/>
          </p:cNvCxnSpPr>
          <p:nvPr/>
        </p:nvCxnSpPr>
        <p:spPr>
          <a:xfrm>
            <a:off x="10367292" y="4543794"/>
            <a:ext cx="0" cy="6235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FA5D79B5-32E8-3CDA-23E5-B9FA372DB227}"/>
              </a:ext>
            </a:extLst>
          </p:cNvPr>
          <p:cNvCxnSpPr>
            <a:cxnSpLocks/>
            <a:stCxn id="35" idx="3"/>
            <a:endCxn id="36" idx="1"/>
          </p:cNvCxnSpPr>
          <p:nvPr/>
        </p:nvCxnSpPr>
        <p:spPr>
          <a:xfrm>
            <a:off x="5258469" y="2921422"/>
            <a:ext cx="1351035" cy="2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6CF9FB30-B187-54B2-2343-3FCE6D0BEDCA}"/>
              </a:ext>
            </a:extLst>
          </p:cNvPr>
          <p:cNvCxnSpPr>
            <a:cxnSpLocks/>
            <a:stCxn id="35" idx="3"/>
            <a:endCxn id="49" idx="1"/>
          </p:cNvCxnSpPr>
          <p:nvPr/>
        </p:nvCxnSpPr>
        <p:spPr>
          <a:xfrm>
            <a:off x="5258469" y="2921422"/>
            <a:ext cx="1345300" cy="1299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F57E305-1A06-7B42-7EBF-6F8E35B1524F}"/>
              </a:ext>
            </a:extLst>
          </p:cNvPr>
          <p:cNvCxnSpPr>
            <a:cxnSpLocks/>
            <a:stCxn id="35" idx="3"/>
            <a:endCxn id="50" idx="1"/>
          </p:cNvCxnSpPr>
          <p:nvPr/>
        </p:nvCxnSpPr>
        <p:spPr>
          <a:xfrm>
            <a:off x="5258469" y="2921422"/>
            <a:ext cx="1361838" cy="25681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C38331EC-1B32-F556-F314-65306FDE8202}"/>
              </a:ext>
            </a:extLst>
          </p:cNvPr>
          <p:cNvSpPr/>
          <p:nvPr/>
        </p:nvSpPr>
        <p:spPr>
          <a:xfrm>
            <a:off x="6603769" y="3897466"/>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50" name="四角形: 角を丸くする 49">
            <a:extLst>
              <a:ext uri="{FF2B5EF4-FFF2-40B4-BE49-F238E27FC236}">
                <a16:creationId xmlns:a16="http://schemas.microsoft.com/office/drawing/2014/main" id="{DE86EFC6-A368-2431-8671-6BC70F8D0130}"/>
              </a:ext>
            </a:extLst>
          </p:cNvPr>
          <p:cNvSpPr/>
          <p:nvPr/>
        </p:nvSpPr>
        <p:spPr>
          <a:xfrm>
            <a:off x="6620307" y="5166361"/>
            <a:ext cx="1715766" cy="646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自分の</a:t>
            </a:r>
            <a:endParaRPr kumimoji="1" lang="en-US" altLang="ja-JP" sz="1800" b="0" i="0" u="none" strike="noStrike" kern="1200" cap="none" spc="0" normalizeH="0" baseline="0" noProof="0">
              <a:ln>
                <a:noFill/>
              </a:ln>
              <a:solidFill>
                <a:sysClr val="windowText" lastClr="000000"/>
              </a:solidFill>
              <a:effectLst/>
              <a:uLnTx/>
              <a:uFillTx/>
              <a:latin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ysClr val="windowText" lastClr="000000"/>
                </a:solidFill>
                <a:effectLst/>
                <a:uLnTx/>
                <a:uFillTx/>
                <a:latin typeface="+mn-ea"/>
                <a:cs typeface="+mn-cs"/>
              </a:rPr>
              <a:t>データモデル</a:t>
            </a:r>
            <a:endParaRPr kumimoji="1" lang="ja-JP" altLang="en-US" sz="1100" b="0" i="0" u="none" strike="noStrike" kern="1200" cap="none" spc="0" normalizeH="0" baseline="0" noProof="0">
              <a:ln>
                <a:noFill/>
              </a:ln>
              <a:solidFill>
                <a:sysClr val="windowText" lastClr="000000"/>
              </a:solidFill>
              <a:effectLst/>
              <a:uLnTx/>
              <a:uFillTx/>
              <a:latin typeface="+mn-ea"/>
              <a:cs typeface="+mn-cs"/>
            </a:endParaRPr>
          </a:p>
        </p:txBody>
      </p:sp>
      <p:sp>
        <p:nvSpPr>
          <p:cNvPr id="51" name="テキスト ボックス 50">
            <a:extLst>
              <a:ext uri="{FF2B5EF4-FFF2-40B4-BE49-F238E27FC236}">
                <a16:creationId xmlns:a16="http://schemas.microsoft.com/office/drawing/2014/main" id="{EE480122-91A3-F53E-CF1D-23F442686CC8}"/>
              </a:ext>
            </a:extLst>
          </p:cNvPr>
          <p:cNvSpPr txBox="1"/>
          <p:nvPr/>
        </p:nvSpPr>
        <p:spPr>
          <a:xfrm>
            <a:off x="5625831" y="2366962"/>
            <a:ext cx="100540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部分利用</a:t>
            </a:r>
            <a:endParaRPr kumimoji="1" lang="en-US" altLang="ja-JP" sz="1600" b="0" i="0" u="none" strike="noStrike" kern="1200" cap="none" spc="0" normalizeH="0" baseline="0" noProof="0">
              <a:ln>
                <a:noFill/>
              </a:ln>
              <a:solidFill>
                <a:prstClr val="black"/>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prstClr val="black"/>
                </a:solidFill>
                <a:effectLst/>
                <a:uLnTx/>
                <a:uFillTx/>
                <a:latin typeface="+mn-ea"/>
                <a:cs typeface="+mn-cs"/>
              </a:rPr>
              <a:t>拡張</a:t>
            </a:r>
          </a:p>
        </p:txBody>
      </p:sp>
      <p:sp>
        <p:nvSpPr>
          <p:cNvPr id="52" name="テキスト ボックス 51">
            <a:extLst>
              <a:ext uri="{FF2B5EF4-FFF2-40B4-BE49-F238E27FC236}">
                <a16:creationId xmlns:a16="http://schemas.microsoft.com/office/drawing/2014/main" id="{68B31604-B2C8-A5D4-082C-135AA8A2B32B}"/>
              </a:ext>
            </a:extLst>
          </p:cNvPr>
          <p:cNvSpPr txBox="1"/>
          <p:nvPr/>
        </p:nvSpPr>
        <p:spPr>
          <a:xfrm>
            <a:off x="8885699" y="5884239"/>
            <a:ext cx="326243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FF0000"/>
                </a:solidFill>
                <a:effectLst/>
                <a:uLnTx/>
                <a:uFillTx/>
                <a:latin typeface="+mn-ea"/>
                <a:cs typeface="+mn-cs"/>
              </a:rPr>
              <a:t>・新しいサービスが参入しやすい</a:t>
            </a:r>
            <a:endParaRPr kumimoji="1" lang="en-US" altLang="ja-JP" sz="1600" b="0" i="0" u="none" strike="noStrike" kern="1200" cap="none" spc="0" normalizeH="0" baseline="0" noProof="0">
              <a:ln>
                <a:noFill/>
              </a:ln>
              <a:solidFill>
                <a:srgbClr val="FF0000"/>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a:ln>
                  <a:noFill/>
                </a:ln>
                <a:solidFill>
                  <a:srgbClr val="FF0000"/>
                </a:solidFill>
                <a:effectLst/>
                <a:uLnTx/>
                <a:uFillTx/>
                <a:latin typeface="+mn-ea"/>
                <a:cs typeface="+mn-cs"/>
              </a:rPr>
              <a:t>・様々なサービスと連携しやすい</a:t>
            </a:r>
          </a:p>
        </p:txBody>
      </p:sp>
      <p:cxnSp>
        <p:nvCxnSpPr>
          <p:cNvPr id="53" name="直線矢印コネクタ 52">
            <a:extLst>
              <a:ext uri="{FF2B5EF4-FFF2-40B4-BE49-F238E27FC236}">
                <a16:creationId xmlns:a16="http://schemas.microsoft.com/office/drawing/2014/main" id="{84898E99-9E7D-03B2-AB24-244CD4B1B851}"/>
              </a:ext>
            </a:extLst>
          </p:cNvPr>
          <p:cNvCxnSpPr>
            <a:cxnSpLocks/>
            <a:stCxn id="36" idx="3"/>
            <a:endCxn id="38" idx="1"/>
          </p:cNvCxnSpPr>
          <p:nvPr/>
        </p:nvCxnSpPr>
        <p:spPr>
          <a:xfrm>
            <a:off x="8325270" y="2924240"/>
            <a:ext cx="9174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A3170CF-6206-6BEC-CF51-7E89FAAE64AA}"/>
              </a:ext>
            </a:extLst>
          </p:cNvPr>
          <p:cNvCxnSpPr>
            <a:cxnSpLocks/>
            <a:stCxn id="49" idx="3"/>
            <a:endCxn id="40" idx="1"/>
          </p:cNvCxnSpPr>
          <p:nvPr/>
        </p:nvCxnSpPr>
        <p:spPr>
          <a:xfrm flipV="1">
            <a:off x="8319535" y="4220628"/>
            <a:ext cx="923229" cy="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CA04F29-931B-0D68-F318-245B9F8A300F}"/>
              </a:ext>
            </a:extLst>
          </p:cNvPr>
          <p:cNvCxnSpPr>
            <a:cxnSpLocks/>
            <a:stCxn id="50" idx="3"/>
            <a:endCxn id="41" idx="1"/>
          </p:cNvCxnSpPr>
          <p:nvPr/>
        </p:nvCxnSpPr>
        <p:spPr>
          <a:xfrm>
            <a:off x="8336073" y="5489527"/>
            <a:ext cx="906691" cy="1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270A2391-5AE4-48AB-63A4-36BED399B6B2}"/>
              </a:ext>
            </a:extLst>
          </p:cNvPr>
          <p:cNvSpPr txBox="1"/>
          <p:nvPr/>
        </p:nvSpPr>
        <p:spPr>
          <a:xfrm>
            <a:off x="195092" y="2147770"/>
            <a:ext cx="340906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i="0" u="none" strike="noStrike" kern="1200" cap="none" spc="0" normalizeH="0" baseline="0" noProof="0">
                <a:ln>
                  <a:noFill/>
                </a:ln>
                <a:solidFill>
                  <a:prstClr val="black"/>
                </a:solidFill>
                <a:effectLst/>
                <a:uLnTx/>
                <a:uFillTx/>
                <a:latin typeface="+mn-ea"/>
                <a:cs typeface="+mn-cs"/>
              </a:rPr>
              <a:t>設計のよりどころになるルールやデータのひな形がなく、設計にコストがかかる上、連携先の数だけ調整が発生</a:t>
            </a:r>
          </a:p>
        </p:txBody>
      </p:sp>
      <p:sp>
        <p:nvSpPr>
          <p:cNvPr id="58" name="正方形/長方形 57">
            <a:extLst>
              <a:ext uri="{FF2B5EF4-FFF2-40B4-BE49-F238E27FC236}">
                <a16:creationId xmlns:a16="http://schemas.microsoft.com/office/drawing/2014/main" id="{BB13F30A-DCA9-2E50-05E6-CEC6772EE4E2}"/>
              </a:ext>
            </a:extLst>
          </p:cNvPr>
          <p:cNvSpPr/>
          <p:nvPr/>
        </p:nvSpPr>
        <p:spPr>
          <a:xfrm>
            <a:off x="164671" y="1772816"/>
            <a:ext cx="1858586"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a:solidFill>
                  <a:schemeClr val="tx1"/>
                </a:solidFill>
                <a:latin typeface="+mn-ea"/>
              </a:rPr>
              <a:t>現状では</a:t>
            </a:r>
            <a:endParaRPr kumimoji="1" lang="ja-JP" altLang="en-US" sz="2000" b="1">
              <a:solidFill>
                <a:schemeClr val="tx1"/>
              </a:solidFill>
              <a:latin typeface="+mn-ea"/>
            </a:endParaRPr>
          </a:p>
        </p:txBody>
      </p:sp>
      <p:sp>
        <p:nvSpPr>
          <p:cNvPr id="59" name="正方形/長方形 58">
            <a:extLst>
              <a:ext uri="{FF2B5EF4-FFF2-40B4-BE49-F238E27FC236}">
                <a16:creationId xmlns:a16="http://schemas.microsoft.com/office/drawing/2014/main" id="{98A72CF3-95E8-0755-576A-8330773F3424}"/>
              </a:ext>
            </a:extLst>
          </p:cNvPr>
          <p:cNvSpPr/>
          <p:nvPr/>
        </p:nvSpPr>
        <p:spPr>
          <a:xfrm>
            <a:off x="3791744" y="1762288"/>
            <a:ext cx="1668002" cy="345427"/>
          </a:xfrm>
          <a:prstGeom prst="rect">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rgbClr val="FF0000"/>
                </a:solidFill>
                <a:latin typeface="+mn-ea"/>
              </a:rPr>
              <a:t>GIF</a:t>
            </a:r>
            <a:r>
              <a:rPr kumimoji="1" lang="ja-JP" altLang="en-US" sz="2000" b="1">
                <a:solidFill>
                  <a:srgbClr val="FF0000"/>
                </a:solidFill>
                <a:latin typeface="+mn-ea"/>
              </a:rPr>
              <a:t>では</a:t>
            </a:r>
          </a:p>
        </p:txBody>
      </p:sp>
      <p:pic>
        <p:nvPicPr>
          <p:cNvPr id="60" name="Picture 2" descr="目からうろこのイラスト（男性）">
            <a:extLst>
              <a:ext uri="{FF2B5EF4-FFF2-40B4-BE49-F238E27FC236}">
                <a16:creationId xmlns:a16="http://schemas.microsoft.com/office/drawing/2014/main" id="{9F709A99-D9ED-C7C2-23AA-EE10ABCDB0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2843" y="4989758"/>
            <a:ext cx="1421178" cy="146513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4" descr="混乱する人のイラスト（男性）">
            <a:extLst>
              <a:ext uri="{FF2B5EF4-FFF2-40B4-BE49-F238E27FC236}">
                <a16:creationId xmlns:a16="http://schemas.microsoft.com/office/drawing/2014/main" id="{52216408-6646-4BC8-C95D-7D1CC047D6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343" y="4933310"/>
            <a:ext cx="1297146" cy="15215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3" name="図表 62">
            <a:extLst>
              <a:ext uri="{FF2B5EF4-FFF2-40B4-BE49-F238E27FC236}">
                <a16:creationId xmlns:a16="http://schemas.microsoft.com/office/drawing/2014/main" id="{F994C2A8-5F3B-A689-FED5-D7B2A017118F}"/>
              </a:ext>
            </a:extLst>
          </p:cNvPr>
          <p:cNvGraphicFramePr/>
          <p:nvPr>
            <p:extLst>
              <p:ext uri="{D42A27DB-BD31-4B8C-83A1-F6EECF244321}">
                <p14:modId xmlns:p14="http://schemas.microsoft.com/office/powerpoint/2010/main" val="32962887"/>
              </p:ext>
            </p:extLst>
          </p:nvPr>
        </p:nvGraphicFramePr>
        <p:xfrm>
          <a:off x="951746" y="3925001"/>
          <a:ext cx="2816623" cy="23450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41628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28695-A2A6-7B1E-B0C0-ED2D53EDE363}"/>
              </a:ext>
            </a:extLst>
          </p:cNvPr>
          <p:cNvSpPr>
            <a:spLocks noGrp="1"/>
          </p:cNvSpPr>
          <p:nvPr>
            <p:ph type="ctrTitle"/>
          </p:nvPr>
        </p:nvSpPr>
        <p:spPr>
          <a:xfrm>
            <a:off x="0" y="1989000"/>
            <a:ext cx="12192000" cy="1440000"/>
          </a:xfrm>
        </p:spPr>
        <p:txBody>
          <a:bodyPr/>
          <a:lstStyle/>
          <a:p>
            <a:pPr algn="ctr"/>
            <a:r>
              <a:rPr lang="ja-JP" altLang="en-US" sz="6000">
                <a:latin typeface="+mj-ea"/>
              </a:rPr>
              <a:t>２．</a:t>
            </a:r>
            <a:r>
              <a:rPr lang="en-US" altLang="ja-JP" sz="6000">
                <a:latin typeface="+mj-ea"/>
              </a:rPr>
              <a:t>GIF</a:t>
            </a:r>
            <a:r>
              <a:rPr lang="ja-JP" altLang="en-US" sz="6000">
                <a:latin typeface="+mj-ea"/>
              </a:rPr>
              <a:t>の概要</a:t>
            </a:r>
            <a:endParaRPr lang="en-US" sz="6000">
              <a:latin typeface="+mj-ea"/>
            </a:endParaRPr>
          </a:p>
        </p:txBody>
      </p:sp>
      <p:sp>
        <p:nvSpPr>
          <p:cNvPr id="5" name="スライド番号プレースホルダー 2">
            <a:extLst>
              <a:ext uri="{FF2B5EF4-FFF2-40B4-BE49-F238E27FC236}">
                <a16:creationId xmlns:a16="http://schemas.microsoft.com/office/drawing/2014/main" id="{08A52BE1-3EFB-28B7-F5B7-716008BBD102}"/>
              </a:ext>
            </a:extLst>
          </p:cNvPr>
          <p:cNvSpPr txBox="1">
            <a:spLocks/>
          </p:cNvSpPr>
          <p:nvPr/>
        </p:nvSpPr>
        <p:spPr>
          <a:xfrm>
            <a:off x="11457722" y="6508576"/>
            <a:ext cx="651934" cy="304800"/>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defRPr/>
            </a:pPr>
            <a:fld id="{B69A64E9-DEE1-40B5-88E8-A6C3DD001D0B}" type="slidenum">
              <a:rPr lang="en-US" altLang="ja-JP" sz="1400" smtClean="0"/>
              <a:pPr algn="r">
                <a:defRPr/>
              </a:pPr>
              <a:t>9</a:t>
            </a:fld>
            <a:endParaRPr lang="en-US" altLang="ja-JP" sz="1400"/>
          </a:p>
        </p:txBody>
      </p:sp>
    </p:spTree>
    <p:extLst>
      <p:ext uri="{BB962C8B-B14F-4D97-AF65-F5344CB8AC3E}">
        <p14:creationId xmlns:p14="http://schemas.microsoft.com/office/powerpoint/2010/main" val="2558234076"/>
      </p:ext>
    </p:extLst>
  </p:cSld>
  <p:clrMapOvr>
    <a:masterClrMapping/>
  </p:clrMapOvr>
</p:sld>
</file>

<file path=ppt/theme/theme1.xml><?xml version="1.0" encoding="utf-8"?>
<a:theme xmlns:a="http://schemas.openxmlformats.org/drawingml/2006/main" name="表紙・目次">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F834B85D-0249-B94E-B277-C496A5ADB243}"/>
    </a:ext>
  </a:extLst>
</a:theme>
</file>

<file path=ppt/theme/theme2.xml><?xml version="1.0" encoding="utf-8"?>
<a:theme xmlns:a="http://schemas.openxmlformats.org/drawingml/2006/main" name="基本スライド">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F627D5A6-D243-2944-AA04-77E9B9B2D02D}"/>
    </a:ext>
  </a:extLst>
</a:theme>
</file>

<file path=ppt/theme/theme3.xml><?xml version="1.0" encoding="utf-8"?>
<a:theme xmlns:a="http://schemas.openxmlformats.org/drawingml/2006/main" name="詳細スライド">
  <a:themeElements>
    <a:clrScheme name="Color Palette">
      <a:dk1>
        <a:srgbClr val="000000"/>
      </a:dk1>
      <a:lt1>
        <a:srgbClr val="FFFFFF"/>
      </a:lt1>
      <a:dk2>
        <a:srgbClr val="0017B6"/>
      </a:dk2>
      <a:lt2>
        <a:srgbClr val="F3EEE5"/>
      </a:lt2>
      <a:accent1>
        <a:srgbClr val="0017B6"/>
      </a:accent1>
      <a:accent2>
        <a:srgbClr val="F3EEE5"/>
      </a:accent2>
      <a:accent3>
        <a:srgbClr val="638BF0"/>
      </a:accent3>
      <a:accent4>
        <a:srgbClr val="C5D7FB"/>
      </a:accent4>
      <a:accent5>
        <a:srgbClr val="CBCBCB"/>
      </a:accent5>
      <a:accent6>
        <a:srgbClr val="989898"/>
      </a:accent6>
      <a:hlink>
        <a:srgbClr val="0017B6"/>
      </a:hlink>
      <a:folHlink>
        <a:srgbClr val="954F72"/>
      </a:folHlink>
    </a:clrScheme>
    <a:fontScheme name="Font">
      <a:majorFont>
        <a:latin typeface="Noto Sans JP"/>
        <a:ea typeface="Noto Sans JP"/>
        <a:cs typeface=""/>
      </a:majorFont>
      <a:minorFont>
        <a:latin typeface="Noto Sans JP"/>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C3255952-F5FE-D142-8FD9-2967F0F48248}" vid="{7F7B50B9-59F9-F041-BADB-AE185192D714}"/>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4BA49431D4D9249A6509499E059C03E" ma:contentTypeVersion="4" ma:contentTypeDescription="新しいドキュメントを作成します。" ma:contentTypeScope="" ma:versionID="b4ab603acd520aec003329a8cc5e5a3c">
  <xsd:schema xmlns:xsd="http://www.w3.org/2001/XMLSchema" xmlns:xs="http://www.w3.org/2001/XMLSchema" xmlns:p="http://schemas.microsoft.com/office/2006/metadata/properties" xmlns:ns2="b8676f7c-cd37-452c-a4f6-258f9e9fd2a4" targetNamespace="http://schemas.microsoft.com/office/2006/metadata/properties" ma:root="true" ma:fieldsID="2731dd5c1c8e876b3faee75002f54a14" ns2:_="">
    <xsd:import namespace="b8676f7c-cd37-452c-a4f6-258f9e9fd2a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676f7c-cd37-452c-a4f6-258f9e9fd2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F1F521-BE4F-41EF-9FA2-F34F688D0CA5}"/>
</file>

<file path=customXml/itemProps2.xml><?xml version="1.0" encoding="utf-8"?>
<ds:datastoreItem xmlns:ds="http://schemas.openxmlformats.org/officeDocument/2006/customXml" ds:itemID="{3F804213-0DC1-4764-B9FF-F32922E943B9}"/>
</file>

<file path=customXml/itemProps3.xml><?xml version="1.0" encoding="utf-8"?>
<ds:datastoreItem xmlns:ds="http://schemas.openxmlformats.org/officeDocument/2006/customXml" ds:itemID="{4D4C3744-4371-496E-87A0-E5975E8FA253}"/>
</file>

<file path=docProps/app.xml><?xml version="1.0" encoding="utf-8"?>
<Properties xmlns="http://schemas.openxmlformats.org/officeDocument/2006/extended-properties" xmlns:vt="http://schemas.openxmlformats.org/officeDocument/2006/docPropsVTypes">
  <TotalTime>0</TotalTime>
  <Words>11127</Words>
  <Application>Microsoft Office PowerPoint</Application>
  <PresentationFormat>ワイド画面</PresentationFormat>
  <Paragraphs>1498</Paragraphs>
  <Slides>63</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63</vt:i4>
      </vt:variant>
    </vt:vector>
  </HeadingPairs>
  <TitlesOfParts>
    <vt:vector size="75" baseType="lpstr">
      <vt:lpstr>Avenir</vt:lpstr>
      <vt:lpstr>Meiryo UI</vt:lpstr>
      <vt:lpstr>ＭＳ Ｐゴシック</vt:lpstr>
      <vt:lpstr>Noto Sans JP</vt:lpstr>
      <vt:lpstr>Noto Sans JP 本文</vt:lpstr>
      <vt:lpstr>游ゴシック</vt:lpstr>
      <vt:lpstr>游ゴシック 本文</vt:lpstr>
      <vt:lpstr>Arial</vt:lpstr>
      <vt:lpstr>Wingdings</vt:lpstr>
      <vt:lpstr>表紙・目次</vt:lpstr>
      <vt:lpstr>基本スライド</vt:lpstr>
      <vt:lpstr>詳細スライド</vt:lpstr>
      <vt:lpstr>ＧＩＦ(Government Interoperability Framework) 政府相互運用性フレームワーク 説明資料</vt:lpstr>
      <vt:lpstr>PowerPoint プレゼンテーション</vt:lpstr>
      <vt:lpstr>PowerPoint プレゼンテーション</vt:lpstr>
      <vt:lpstr>PowerPoint プレゼンテーション</vt:lpstr>
      <vt:lpstr>１．はじめに</vt:lpstr>
      <vt:lpstr>PowerPoint プレゼンテーション</vt:lpstr>
      <vt:lpstr>PowerPoint プレゼンテーション</vt:lpstr>
      <vt:lpstr>PowerPoint プレゼンテーション</vt:lpstr>
      <vt:lpstr>２．GIFの概要</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 GIFの効果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４.データマネジメント</vt:lpstr>
      <vt:lpstr>PowerPoint プレゼンテーション</vt:lpstr>
      <vt:lpstr>PowerPoint プレゼンテーション</vt:lpstr>
      <vt:lpstr>５. GIF体系と各レイヤの概要説明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【5章 参考資料】 データをより活用するための仕組み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６. GIF導入への留意点</vt:lpstr>
      <vt:lpstr>PowerPoint プレゼンテーション</vt:lpstr>
      <vt:lpstr>PowerPoint プレゼンテーション</vt:lpstr>
      <vt:lpstr>PowerPoint プレゼンテーション</vt:lpstr>
      <vt:lpstr>７.おわりに</vt:lpstr>
      <vt:lpstr>PowerPoint プレゼンテーション</vt:lpstr>
      <vt:lpstr>PowerPoint プレゼンテーション</vt:lpstr>
      <vt:lpstr>PowerPoint プレゼンテーション</vt:lpstr>
      <vt:lpstr>【全体の参考資料】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2025-03-27T04:03:40Z</dcterms:created>
  <dcterms:modified xsi:type="dcterms:W3CDTF">2025-03-27T04:03:56Z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0x010100D4BA49431D4D9249A6509499E059C03E</vt:lpwstr>
  </property>
</Properties>
</file>