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70"/>
  </p:notesMasterIdLst>
  <p:handoutMasterIdLst>
    <p:handoutMasterId r:id="rId71"/>
  </p:handoutMasterIdLst>
  <p:sldIdLst>
    <p:sldId id="267" r:id="rId5"/>
    <p:sldId id="2963" r:id="rId6"/>
    <p:sldId id="2147376546" r:id="rId7"/>
    <p:sldId id="2977" r:id="rId8"/>
    <p:sldId id="2964" r:id="rId9"/>
    <p:sldId id="2899" r:id="rId10"/>
    <p:sldId id="2932" r:id="rId11"/>
    <p:sldId id="2917" r:id="rId12"/>
    <p:sldId id="2937" r:id="rId13"/>
    <p:sldId id="2906" r:id="rId14"/>
    <p:sldId id="389" r:id="rId15"/>
    <p:sldId id="2928" r:id="rId16"/>
    <p:sldId id="2978" r:id="rId17"/>
    <p:sldId id="256" r:id="rId18"/>
    <p:sldId id="2940" r:id="rId19"/>
    <p:sldId id="2943" r:id="rId20"/>
    <p:sldId id="2965" r:id="rId21"/>
    <p:sldId id="2944" r:id="rId22"/>
    <p:sldId id="2961" r:id="rId23"/>
    <p:sldId id="2962" r:id="rId24"/>
    <p:sldId id="2945" r:id="rId25"/>
    <p:sldId id="2946" r:id="rId26"/>
    <p:sldId id="2947" r:id="rId27"/>
    <p:sldId id="2975" r:id="rId28"/>
    <p:sldId id="2966" r:id="rId29"/>
    <p:sldId id="2967" r:id="rId30"/>
    <p:sldId id="2147376544" r:id="rId31"/>
    <p:sldId id="2948" r:id="rId32"/>
    <p:sldId id="2958" r:id="rId33"/>
    <p:sldId id="268" r:id="rId34"/>
    <p:sldId id="2922" r:id="rId35"/>
    <p:sldId id="2918" r:id="rId36"/>
    <p:sldId id="2927" r:id="rId37"/>
    <p:sldId id="2957" r:id="rId38"/>
    <p:sldId id="2969" r:id="rId39"/>
    <p:sldId id="2968" r:id="rId40"/>
    <p:sldId id="2970" r:id="rId41"/>
    <p:sldId id="273" r:id="rId42"/>
    <p:sldId id="2971" r:id="rId43"/>
    <p:sldId id="2972" r:id="rId44"/>
    <p:sldId id="2929" r:id="rId45"/>
    <p:sldId id="2930" r:id="rId46"/>
    <p:sldId id="2935" r:id="rId47"/>
    <p:sldId id="2976" r:id="rId48"/>
    <p:sldId id="2979" r:id="rId49"/>
    <p:sldId id="2974" r:id="rId50"/>
    <p:sldId id="2789" r:id="rId51"/>
    <p:sldId id="2147376545" r:id="rId52"/>
    <p:sldId id="2949" r:id="rId53"/>
    <p:sldId id="2950" r:id="rId54"/>
    <p:sldId id="2147376548" r:id="rId55"/>
    <p:sldId id="2951" r:id="rId56"/>
    <p:sldId id="2980" r:id="rId57"/>
    <p:sldId id="2952" r:id="rId58"/>
    <p:sldId id="2147376541" r:id="rId59"/>
    <p:sldId id="2973" r:id="rId60"/>
    <p:sldId id="2959" r:id="rId61"/>
    <p:sldId id="2954" r:id="rId62"/>
    <p:sldId id="2147376542" r:id="rId63"/>
    <p:sldId id="2955" r:id="rId64"/>
    <p:sldId id="2147376547" r:id="rId65"/>
    <p:sldId id="2942" r:id="rId66"/>
    <p:sldId id="269" r:id="rId67"/>
    <p:sldId id="2919" r:id="rId68"/>
    <p:sldId id="2147376543" r:id="rId6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FF"/>
    <a:srgbClr val="D2D7D7"/>
    <a:srgbClr val="996600"/>
    <a:srgbClr val="FF33CC"/>
    <a:srgbClr val="CC9900"/>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24689-F165-49EC-B7DB-F303D8E40C3D}" v="8" dt="2022-09-02T11:35:5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77" d="100"/>
          <a:sy n="77" d="100"/>
        </p:scale>
        <p:origin x="86" y="22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dgm:t>
        <a:bodyPr/>
        <a:lstStyle/>
        <a:p>
          <a:r>
            <a:rPr kumimoji="1" lang="ja-JP" altLang="en-US" dirty="0"/>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dgm:t>
        <a:bodyPr/>
        <a:lstStyle/>
        <a:p>
          <a:r>
            <a:rPr kumimoji="1" lang="ja-JP" altLang="en-US" dirty="0"/>
            <a:t>仕様</a:t>
          </a:r>
          <a:r>
            <a:rPr kumimoji="1" lang="en-US" altLang="ja-JP" dirty="0"/>
            <a:t>A</a:t>
          </a:r>
          <a:endParaRPr kumimoji="1" lang="ja-JP" altLang="en-US" dirty="0"/>
        </a:p>
      </dgm:t>
    </dgm:pt>
    <dgm:pt modelId="{E377755B-243D-47C6-B6FE-71801C622D5F}" type="parTrans" cxnId="{7E2115F9-12A8-4D37-AD14-A1ECA0685972}">
      <dgm:prSet/>
      <dgm:spPr/>
      <dgm:t>
        <a:bodyPr/>
        <a:lstStyle/>
        <a:p>
          <a:endParaRPr kumimoji="1" lang="ja-JP" altLang="en-US"/>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dgm:t>
        <a:bodyPr/>
        <a:lstStyle/>
        <a:p>
          <a:r>
            <a:rPr kumimoji="1" lang="ja-JP" altLang="en-US" dirty="0"/>
            <a:t>仕様</a:t>
          </a:r>
          <a:r>
            <a:rPr kumimoji="1" lang="en-US" altLang="ja-JP" dirty="0"/>
            <a:t>B</a:t>
          </a:r>
          <a:endParaRPr kumimoji="1" lang="ja-JP" altLang="en-US" dirty="0"/>
        </a:p>
      </dgm:t>
    </dgm:pt>
    <dgm:pt modelId="{8951FE6F-3FDD-4AF8-A231-48A6658EBE74}" type="parTrans" cxnId="{95346306-7C95-4FD8-8DC6-FD640EA1B4CF}">
      <dgm:prSet/>
      <dgm:spPr/>
      <dgm:t>
        <a:bodyPr/>
        <a:lstStyle/>
        <a:p>
          <a:endParaRPr kumimoji="1" lang="ja-JP" altLang="en-US"/>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dgm:t>
        <a:bodyPr/>
        <a:lstStyle/>
        <a:p>
          <a:r>
            <a:rPr kumimoji="1" lang="ja-JP" altLang="en-US" dirty="0"/>
            <a:t>仕様</a:t>
          </a:r>
          <a:r>
            <a:rPr kumimoji="1" lang="en-US" altLang="ja-JP" dirty="0"/>
            <a:t>C</a:t>
          </a:r>
          <a:endParaRPr kumimoji="1" lang="ja-JP" altLang="en-US" dirty="0"/>
        </a:p>
      </dgm:t>
    </dgm:pt>
    <dgm:pt modelId="{A29CD56D-5415-4C3D-B904-64506DD92005}" type="parTrans" cxnId="{8F85F4B7-737D-43CD-97FF-B5176E882A9F}">
      <dgm:prSet/>
      <dgm:spPr/>
      <dgm:t>
        <a:bodyPr/>
        <a:lstStyle/>
        <a:p>
          <a:endParaRPr kumimoji="1" lang="ja-JP" altLang="en-US"/>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dgm:t>
        <a:bodyPr/>
        <a:lstStyle/>
        <a:p>
          <a:r>
            <a:rPr kumimoji="1" lang="ja-JP" altLang="en-US" dirty="0"/>
            <a:t>仕様</a:t>
          </a:r>
          <a:r>
            <a:rPr kumimoji="1" lang="en-US" altLang="ja-JP" dirty="0"/>
            <a:t>D</a:t>
          </a:r>
          <a:endParaRPr kumimoji="1" lang="ja-JP" altLang="en-US" dirty="0"/>
        </a:p>
      </dgm:t>
    </dgm:pt>
    <dgm:pt modelId="{E5B583BE-27DF-4726-B719-F0D6FEE516C2}" type="parTrans" cxnId="{ABF8D052-5535-4F23-AC5E-F5D49C6A9957}">
      <dgm:prSet/>
      <dgm:spPr/>
      <dgm:t>
        <a:bodyPr/>
        <a:lstStyle/>
        <a:p>
          <a:endParaRPr kumimoji="1" lang="ja-JP" altLang="en-US"/>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dgm:t>
        <a:bodyPr/>
        <a:lstStyle/>
        <a:p>
          <a:r>
            <a:rPr kumimoji="1" lang="ja-JP" altLang="en-US" dirty="0"/>
            <a:t>仕様</a:t>
          </a:r>
          <a:r>
            <a:rPr kumimoji="1" lang="en-US" altLang="ja-JP" dirty="0"/>
            <a:t>E</a:t>
          </a:r>
          <a:endParaRPr kumimoji="1" lang="ja-JP" altLang="en-US" dirty="0"/>
        </a:p>
      </dgm:t>
    </dgm:pt>
    <dgm:pt modelId="{0C6529C1-E4D1-42DB-965A-A8FBCE7F0507}" type="parTrans" cxnId="{7636E967-D6A8-493F-879A-6F630B10CB43}">
      <dgm:prSet/>
      <dgm:spPr/>
      <dgm:t>
        <a:bodyPr/>
        <a:lstStyle/>
        <a:p>
          <a:endParaRPr kumimoji="1" lang="ja-JP" altLang="en-US"/>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dgm:t>
        <a:bodyPr/>
        <a:lstStyle/>
        <a:p>
          <a:r>
            <a:rPr kumimoji="1" lang="ja-JP" altLang="en-US" dirty="0"/>
            <a:t>仕様</a:t>
          </a:r>
          <a:r>
            <a:rPr kumimoji="1" lang="en-US" altLang="ja-JP" dirty="0"/>
            <a:t>F</a:t>
          </a:r>
          <a:endParaRPr kumimoji="1" lang="ja-JP" altLang="en-US" dirty="0"/>
        </a:p>
      </dgm:t>
    </dgm:pt>
    <dgm:pt modelId="{D91268E6-0C16-4761-9A4C-47B7AEDC02A3}" type="parTrans" cxnId="{5A95501C-1E28-4323-A71A-3B15CFC35EFA}">
      <dgm:prSet/>
      <dgm:spPr/>
      <dgm:t>
        <a:bodyPr/>
        <a:lstStyle/>
        <a:p>
          <a:endParaRPr kumimoji="1" lang="ja-JP" altLang="en-US"/>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dgm:t>
        <a:bodyPr/>
        <a:lstStyle/>
        <a:p>
          <a:r>
            <a:rPr kumimoji="1" lang="ja-JP" altLang="en-US" dirty="0"/>
            <a:t>仕様</a:t>
          </a:r>
          <a:r>
            <a:rPr kumimoji="1" lang="en-US" altLang="ja-JP" dirty="0"/>
            <a:t>G</a:t>
          </a:r>
          <a:endParaRPr kumimoji="1" lang="ja-JP" altLang="en-US" dirty="0"/>
        </a:p>
      </dgm:t>
    </dgm:pt>
    <dgm:pt modelId="{8B082670-F7D9-4AAB-9ABB-C39B75C701B6}" type="parTrans" cxnId="{4772DCCE-158D-4F35-AF5A-5A2E2CDD70E2}">
      <dgm:prSet/>
      <dgm:spPr/>
      <dgm:t>
        <a:bodyPr/>
        <a:lstStyle/>
        <a:p>
          <a:endParaRPr kumimoji="1" lang="ja-JP" altLang="en-US"/>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dgm:t>
        <a:bodyPr/>
        <a:lstStyle/>
        <a:p>
          <a:r>
            <a:rPr kumimoji="1" lang="ja-JP" altLang="en-US" dirty="0"/>
            <a:t>仕様</a:t>
          </a:r>
          <a:r>
            <a:rPr kumimoji="1" lang="en-US" altLang="ja-JP" dirty="0"/>
            <a:t>H</a:t>
          </a:r>
          <a:endParaRPr kumimoji="1" lang="ja-JP" altLang="en-US" dirty="0"/>
        </a:p>
      </dgm:t>
    </dgm:pt>
    <dgm:pt modelId="{E35DB55C-5A29-43FD-99D0-AC355C1C21B2}" type="parTrans" cxnId="{8AFBF76B-5CD4-4BF4-AB1B-CDC8E580A18D}">
      <dgm:prSet/>
      <dgm:spPr/>
      <dgm:t>
        <a:bodyPr/>
        <a:lstStyle/>
        <a:p>
          <a:endParaRPr kumimoji="1" lang="ja-JP" altLang="en-US"/>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dgm:t>
        <a:bodyPr/>
        <a:lstStyle/>
        <a:p>
          <a:r>
            <a:rPr kumimoji="1" lang="ja-JP" altLang="en-US" dirty="0"/>
            <a:t>仕様</a:t>
          </a:r>
          <a:r>
            <a:rPr kumimoji="1" lang="en-US" altLang="ja-JP" dirty="0"/>
            <a:t>I</a:t>
          </a:r>
          <a:endParaRPr kumimoji="1" lang="ja-JP" altLang="en-US" dirty="0"/>
        </a:p>
      </dgm:t>
    </dgm:pt>
    <dgm:pt modelId="{435BC733-C5DE-43EB-95FD-162BEB73CBCF}" type="parTrans" cxnId="{CF82C75E-380E-44FF-B0A0-76486A0283B2}">
      <dgm:prSet/>
      <dgm:spPr/>
      <dgm:t>
        <a:bodyPr/>
        <a:lstStyle/>
        <a:p>
          <a:endParaRPr kumimoji="1" lang="ja-JP" altLang="en-US"/>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dgm:spPr/>
      <dgm:t>
        <a:bodyPr/>
        <a:lstStyle/>
        <a:p>
          <a:r>
            <a:rPr kumimoji="1" lang="ja-JP" altLang="en-US" dirty="0"/>
            <a:t>仕様・・・</a:t>
          </a:r>
        </a:p>
      </dgm:t>
    </dgm:pt>
    <dgm:pt modelId="{DC1AD84B-CAA2-4BC7-AD88-A357E19AE361}" type="parTrans" cxnId="{CD7D0448-17B7-4AA1-87AC-659A9CE73DF2}">
      <dgm:prSet/>
      <dgm:spPr/>
      <dgm:t>
        <a:bodyPr/>
        <a:lstStyle/>
        <a:p>
          <a:endParaRPr kumimoji="1" lang="ja-JP" altLang="en-US"/>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dgm:t>
        <a:bodyPr/>
        <a:lstStyle/>
        <a:p>
          <a:r>
            <a:rPr kumimoji="1" lang="ja-JP" altLang="en-US" dirty="0"/>
            <a:t>仕様</a:t>
          </a:r>
          <a:r>
            <a:rPr kumimoji="1" lang="en-US" altLang="ja-JP" dirty="0"/>
            <a:t>Z</a:t>
          </a:r>
          <a:endParaRPr kumimoji="1" lang="ja-JP" altLang="en-US" dirty="0"/>
        </a:p>
      </dgm:t>
    </dgm:pt>
    <dgm:pt modelId="{2D553BB8-31C7-4314-8574-25BAC22537AB}" type="parTrans" cxnId="{56B65BAC-09E2-4BDD-8690-FFACBBD70646}">
      <dgm:prSet/>
      <dgm:spPr/>
      <dgm:t>
        <a:bodyPr/>
        <a:lstStyle/>
        <a:p>
          <a:endParaRPr kumimoji="1" lang="ja-JP" altLang="en-US"/>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dgm:t>
        <a:bodyPr/>
        <a:lstStyle/>
        <a:p>
          <a:r>
            <a:rPr kumimoji="1" lang="ja-JP" altLang="en-US" dirty="0"/>
            <a:t>仕様</a:t>
          </a:r>
          <a:r>
            <a:rPr kumimoji="1" lang="en-US" altLang="ja-JP" dirty="0"/>
            <a:t>J</a:t>
          </a:r>
          <a:endParaRPr kumimoji="1" lang="ja-JP" altLang="en-US" dirty="0"/>
        </a:p>
      </dgm:t>
    </dgm:pt>
    <dgm:pt modelId="{B2C27111-C399-46C5-8C2E-6D3B9CE8691E}" type="parTrans" cxnId="{F5F622ED-43D0-4F08-9B7B-6378C44958D0}">
      <dgm:prSet/>
      <dgm:spPr/>
      <dgm:t>
        <a:bodyPr/>
        <a:lstStyle/>
        <a:p>
          <a:endParaRPr kumimoji="1" lang="ja-JP" altLang="en-US"/>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D1CD2-F6E0-4729-9E9A-9C537FB5D5C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kumimoji="1" lang="ja-JP" altLang="en-US"/>
        </a:p>
      </dgm:t>
    </dgm:pt>
    <dgm:pt modelId="{F008B621-22C9-4922-987F-8CC756FFD98C}">
      <dgm:prSet phldrT="[テキスト]" custT="1"/>
      <dgm:spPr/>
      <dgm:t>
        <a:bodyPr/>
        <a:lstStyle/>
        <a:p>
          <a:r>
            <a:rPr lang="ja-JP" altLang="en-US" sz="1800" dirty="0"/>
            <a:t>包括的データ戦略</a:t>
          </a:r>
          <a:endParaRPr kumimoji="1" lang="ja-JP" altLang="en-US" sz="1800" dirty="0"/>
        </a:p>
      </dgm:t>
    </dgm:pt>
    <dgm:pt modelId="{253793AC-C02F-401D-A542-5EC62599223F}" type="parTrans" cxnId="{95D2FBA0-5654-4B4F-9ADB-23BDF3D21C69}">
      <dgm:prSet/>
      <dgm:spPr/>
      <dgm:t>
        <a:bodyPr/>
        <a:lstStyle/>
        <a:p>
          <a:endParaRPr kumimoji="1" lang="ja-JP" altLang="en-US"/>
        </a:p>
      </dgm:t>
    </dgm:pt>
    <dgm:pt modelId="{9A9EC8C1-2EB4-44C7-A400-09C9E3278323}" type="sibTrans" cxnId="{95D2FBA0-5654-4B4F-9ADB-23BDF3D21C69}">
      <dgm:prSet/>
      <dgm:spPr/>
      <dgm:t>
        <a:bodyPr/>
        <a:lstStyle/>
        <a:p>
          <a:endParaRPr kumimoji="1" lang="ja-JP" altLang="en-US"/>
        </a:p>
      </dgm:t>
    </dgm:pt>
    <dgm:pt modelId="{58E24ADC-201C-4C8C-BB8D-5E5538238EED}">
      <dgm:prSet phldrT="[テキスト]"/>
      <dgm:spPr/>
      <dgm:t>
        <a:bodyPr/>
        <a:lstStyle/>
        <a:p>
          <a:r>
            <a:rPr lang="ja-JP" altLang="en-US" dirty="0"/>
            <a:t>デジタル社会の実現に向けた重点計画</a:t>
          </a:r>
          <a:endParaRPr kumimoji="1" lang="ja-JP" altLang="en-US" dirty="0"/>
        </a:p>
      </dgm:t>
    </dgm:pt>
    <dgm:pt modelId="{015595B2-14AB-4355-8672-165FF2D6DAB8}" type="parTrans" cxnId="{47D3A50C-F330-44FA-9688-EF47A982F0F4}">
      <dgm:prSet/>
      <dgm:spPr/>
      <dgm:t>
        <a:bodyPr/>
        <a:lstStyle/>
        <a:p>
          <a:endParaRPr kumimoji="1" lang="ja-JP" altLang="en-US"/>
        </a:p>
      </dgm:t>
    </dgm:pt>
    <dgm:pt modelId="{59D64B5E-C8BE-4E37-BC93-760A8962D974}" type="sibTrans" cxnId="{47D3A50C-F330-44FA-9688-EF47A982F0F4}">
      <dgm:prSet/>
      <dgm:spPr/>
      <dgm:t>
        <a:bodyPr/>
        <a:lstStyle/>
        <a:p>
          <a:endParaRPr kumimoji="1" lang="ja-JP" altLang="en-US"/>
        </a:p>
      </dgm:t>
    </dgm:pt>
    <dgm:pt modelId="{AFFA040B-D81E-4DE4-9F9C-FDB53D3E0FF7}">
      <dgm:prSet phldrT="[テキスト]"/>
      <dgm:spPr/>
      <dgm:t>
        <a:bodyPr/>
        <a:lstStyle/>
        <a:p>
          <a:r>
            <a:rPr lang="ja-JP" altLang="en-US" dirty="0"/>
            <a:t>デジタル</a:t>
          </a:r>
          <a:endParaRPr lang="en-US" altLang="ja-JP" dirty="0"/>
        </a:p>
        <a:p>
          <a:r>
            <a:rPr lang="ja-JP" altLang="en-US" dirty="0"/>
            <a:t>田園都市構想</a:t>
          </a:r>
          <a:endParaRPr kumimoji="1" lang="ja-JP" altLang="en-US" dirty="0"/>
        </a:p>
      </dgm:t>
    </dgm:pt>
    <dgm:pt modelId="{CA9FBACA-A872-4FAD-A977-45133F0DA3CA}" type="parTrans" cxnId="{79BBE91D-5038-4960-914E-38203960A153}">
      <dgm:prSet/>
      <dgm:spPr/>
      <dgm:t>
        <a:bodyPr/>
        <a:lstStyle/>
        <a:p>
          <a:endParaRPr kumimoji="1" lang="ja-JP" altLang="en-US"/>
        </a:p>
      </dgm:t>
    </dgm:pt>
    <dgm:pt modelId="{42C9B875-A144-452C-98CB-BC1EAF84DF08}" type="sibTrans" cxnId="{79BBE91D-5038-4960-914E-38203960A153}">
      <dgm:prSet/>
      <dgm:spPr/>
      <dgm:t>
        <a:bodyPr/>
        <a:lstStyle/>
        <a:p>
          <a:endParaRPr kumimoji="1" lang="ja-JP" altLang="en-US"/>
        </a:p>
      </dgm:t>
    </dgm:pt>
    <dgm:pt modelId="{1D7D61D1-6C7D-45D0-8E09-7EE5FAD0E71D}">
      <dgm:prSet phldrT="[テキスト]"/>
      <dgm:spPr/>
      <dgm:t>
        <a:bodyPr/>
        <a:lstStyle/>
        <a:p>
          <a:r>
            <a:rPr lang="en-US" altLang="ja-JP" dirty="0"/>
            <a:t>AI</a:t>
          </a:r>
          <a:r>
            <a:rPr lang="ja-JP" altLang="en-US" dirty="0"/>
            <a:t>戦略</a:t>
          </a:r>
          <a:endParaRPr lang="en-US" altLang="ja-JP" dirty="0"/>
        </a:p>
        <a:p>
          <a:r>
            <a:rPr lang="ja-JP" altLang="en-US" dirty="0"/>
            <a:t>新</a:t>
          </a:r>
          <a:r>
            <a:rPr lang="en-US" altLang="ja-JP" dirty="0"/>
            <a:t>AI</a:t>
          </a:r>
          <a:r>
            <a:rPr lang="ja-JP" altLang="en-US" dirty="0"/>
            <a:t>戦略</a:t>
          </a:r>
          <a:endParaRPr kumimoji="1" lang="ja-JP" altLang="en-US" dirty="0"/>
        </a:p>
      </dgm:t>
    </dgm:pt>
    <dgm:pt modelId="{72B0F8C8-40FF-4EAA-B550-5474D7495A29}" type="parTrans" cxnId="{96F39A74-8045-444C-80C2-183F8D5F1CA7}">
      <dgm:prSet/>
      <dgm:spPr/>
      <dgm:t>
        <a:bodyPr/>
        <a:lstStyle/>
        <a:p>
          <a:endParaRPr kumimoji="1" lang="ja-JP" altLang="en-US"/>
        </a:p>
      </dgm:t>
    </dgm:pt>
    <dgm:pt modelId="{4E91142D-7AB8-4372-9E4D-4A4456C18EAB}" type="sibTrans" cxnId="{96F39A74-8045-444C-80C2-183F8D5F1CA7}">
      <dgm:prSet/>
      <dgm:spPr/>
      <dgm:t>
        <a:bodyPr/>
        <a:lstStyle/>
        <a:p>
          <a:endParaRPr kumimoji="1" lang="ja-JP" altLang="en-US"/>
        </a:p>
      </dgm:t>
    </dgm:pt>
    <dgm:pt modelId="{F892C1D7-28D9-4CB2-8309-4203EAECE8DC}">
      <dgm:prSet phldrT="[テキスト]"/>
      <dgm:spPr/>
      <dgm:t>
        <a:bodyPr/>
        <a:lstStyle/>
        <a:p>
          <a:r>
            <a:rPr lang="zh-TW" altLang="en-US" dirty="0"/>
            <a:t>地理空間情報活用</a:t>
          </a:r>
          <a:endParaRPr lang="en-US" altLang="zh-TW" dirty="0"/>
        </a:p>
        <a:p>
          <a:r>
            <a:rPr lang="zh-TW" altLang="en-US" dirty="0"/>
            <a:t>推進基本計画</a:t>
          </a:r>
          <a:endParaRPr kumimoji="1" lang="ja-JP" altLang="en-US" dirty="0"/>
        </a:p>
      </dgm:t>
    </dgm:pt>
    <dgm:pt modelId="{C65E3644-51A7-445F-853D-B30C6DD51369}" type="parTrans" cxnId="{5E8F0239-F2CE-417E-877D-2648F2451BE6}">
      <dgm:prSet/>
      <dgm:spPr/>
      <dgm:t>
        <a:bodyPr/>
        <a:lstStyle/>
        <a:p>
          <a:endParaRPr kumimoji="1" lang="ja-JP" altLang="en-US"/>
        </a:p>
      </dgm:t>
    </dgm:pt>
    <dgm:pt modelId="{5474225B-DE0E-4EF0-AD85-2EB0AFAA7D9F}" type="sibTrans" cxnId="{5E8F0239-F2CE-417E-877D-2648F2451BE6}">
      <dgm:prSet/>
      <dgm:spPr/>
      <dgm:t>
        <a:bodyPr/>
        <a:lstStyle/>
        <a:p>
          <a:endParaRPr kumimoji="1" lang="ja-JP" altLang="en-US"/>
        </a:p>
      </dgm:t>
    </dgm:pt>
    <dgm:pt modelId="{8E4276FA-44A0-473C-8FD9-34ADD0EDEA2C}">
      <dgm:prSet phldrT="[テキスト]"/>
      <dgm:spPr/>
      <dgm:t>
        <a:bodyPr/>
        <a:lstStyle/>
        <a:p>
          <a:r>
            <a:rPr lang="ja-JP" altLang="en-US" dirty="0"/>
            <a:t>規制改革</a:t>
          </a:r>
          <a:endParaRPr lang="en-US" altLang="ja-JP" dirty="0"/>
        </a:p>
        <a:p>
          <a:r>
            <a:rPr lang="ja-JP" altLang="en-US" dirty="0"/>
            <a:t>実施計画</a:t>
          </a:r>
          <a:endParaRPr kumimoji="1" lang="ja-JP" altLang="en-US" dirty="0"/>
        </a:p>
      </dgm:t>
    </dgm:pt>
    <dgm:pt modelId="{1F40B4F4-6079-4BB4-B675-2C8053EBC065}" type="parTrans" cxnId="{4B61A59D-FF7A-474E-9311-5D5331EBCEC8}">
      <dgm:prSet/>
      <dgm:spPr/>
      <dgm:t>
        <a:bodyPr/>
        <a:lstStyle/>
        <a:p>
          <a:endParaRPr kumimoji="1" lang="ja-JP" altLang="en-US"/>
        </a:p>
      </dgm:t>
    </dgm:pt>
    <dgm:pt modelId="{709AAC1B-FEA5-4478-9A79-F1B83541FB02}" type="sibTrans" cxnId="{4B61A59D-FF7A-474E-9311-5D5331EBCEC8}">
      <dgm:prSet/>
      <dgm:spPr/>
      <dgm:t>
        <a:bodyPr/>
        <a:lstStyle/>
        <a:p>
          <a:endParaRPr kumimoji="1" lang="ja-JP" altLang="en-US"/>
        </a:p>
      </dgm:t>
    </dgm:pt>
    <dgm:pt modelId="{008EF142-50BF-49B9-BDCA-6314B313A577}">
      <dgm:prSet phldrT="[テキスト]"/>
      <dgm:spPr/>
      <dgm:t>
        <a:bodyPr/>
        <a:lstStyle/>
        <a:p>
          <a:r>
            <a:rPr lang="ja-JP" altLang="en-US" dirty="0"/>
            <a:t>知的財産</a:t>
          </a:r>
          <a:endParaRPr lang="en-US" altLang="ja-JP" dirty="0"/>
        </a:p>
        <a:p>
          <a:r>
            <a:rPr lang="ja-JP" altLang="en-US" dirty="0"/>
            <a:t>推進計画</a:t>
          </a:r>
          <a:endParaRPr kumimoji="1" lang="ja-JP" altLang="en-US" dirty="0"/>
        </a:p>
      </dgm:t>
    </dgm:pt>
    <dgm:pt modelId="{29D2B202-81A3-4C77-8D4B-9B8A3B23229C}" type="parTrans" cxnId="{6996235B-C9FE-4F28-BC58-D8FB22B79B82}">
      <dgm:prSet/>
      <dgm:spPr/>
      <dgm:t>
        <a:bodyPr/>
        <a:lstStyle/>
        <a:p>
          <a:endParaRPr kumimoji="1" lang="ja-JP" altLang="en-US"/>
        </a:p>
      </dgm:t>
    </dgm:pt>
    <dgm:pt modelId="{17704C96-2356-43E1-A9A4-8B99E670914B}" type="sibTrans" cxnId="{6996235B-C9FE-4F28-BC58-D8FB22B79B82}">
      <dgm:prSet/>
      <dgm:spPr/>
      <dgm:t>
        <a:bodyPr/>
        <a:lstStyle/>
        <a:p>
          <a:endParaRPr kumimoji="1" lang="ja-JP" altLang="en-US"/>
        </a:p>
      </dgm:t>
    </dgm:pt>
    <dgm:pt modelId="{10299A5F-C038-40EC-B370-A6437EBA2128}" type="pres">
      <dgm:prSet presAssocID="{101D1CD2-F6E0-4729-9E9A-9C537FB5D5CB}" presName="composite" presStyleCnt="0">
        <dgm:presLayoutVars>
          <dgm:chMax val="1"/>
          <dgm:dir/>
          <dgm:resizeHandles val="exact"/>
        </dgm:presLayoutVars>
      </dgm:prSet>
      <dgm:spPr/>
    </dgm:pt>
    <dgm:pt modelId="{D872C3D8-DAE2-474D-9B6F-C8DA3403891E}" type="pres">
      <dgm:prSet presAssocID="{101D1CD2-F6E0-4729-9E9A-9C537FB5D5CB}" presName="radial" presStyleCnt="0">
        <dgm:presLayoutVars>
          <dgm:animLvl val="ctr"/>
        </dgm:presLayoutVars>
      </dgm:prSet>
      <dgm:spPr/>
    </dgm:pt>
    <dgm:pt modelId="{1A14A9DC-547E-4397-A0F9-50DF60F71665}" type="pres">
      <dgm:prSet presAssocID="{F008B621-22C9-4922-987F-8CC756FFD98C}" presName="centerShape" presStyleLbl="vennNode1" presStyleIdx="0" presStyleCnt="7"/>
      <dgm:spPr/>
    </dgm:pt>
    <dgm:pt modelId="{5F145AD9-8C9F-465D-A2D1-6BAD97D85B51}" type="pres">
      <dgm:prSet presAssocID="{58E24ADC-201C-4C8C-BB8D-5E5538238EED}" presName="node" presStyleLbl="vennNode1" presStyleIdx="1" presStyleCnt="7">
        <dgm:presLayoutVars>
          <dgm:bulletEnabled val="1"/>
        </dgm:presLayoutVars>
      </dgm:prSet>
      <dgm:spPr/>
    </dgm:pt>
    <dgm:pt modelId="{A10E135D-81E3-42F3-BA3A-A2611D2A3625}" type="pres">
      <dgm:prSet presAssocID="{AFFA040B-D81E-4DE4-9F9C-FDB53D3E0FF7}" presName="node" presStyleLbl="vennNode1" presStyleIdx="2" presStyleCnt="7">
        <dgm:presLayoutVars>
          <dgm:bulletEnabled val="1"/>
        </dgm:presLayoutVars>
      </dgm:prSet>
      <dgm:spPr/>
    </dgm:pt>
    <dgm:pt modelId="{78CF013A-F09D-4240-8A71-0ED4D8CD5908}" type="pres">
      <dgm:prSet presAssocID="{1D7D61D1-6C7D-45D0-8E09-7EE5FAD0E71D}" presName="node" presStyleLbl="vennNode1" presStyleIdx="3" presStyleCnt="7">
        <dgm:presLayoutVars>
          <dgm:bulletEnabled val="1"/>
        </dgm:presLayoutVars>
      </dgm:prSet>
      <dgm:spPr/>
    </dgm:pt>
    <dgm:pt modelId="{E2CFAA50-9D12-4315-AFC3-6D354A461159}" type="pres">
      <dgm:prSet presAssocID="{F892C1D7-28D9-4CB2-8309-4203EAECE8DC}" presName="node" presStyleLbl="vennNode1" presStyleIdx="4" presStyleCnt="7">
        <dgm:presLayoutVars>
          <dgm:bulletEnabled val="1"/>
        </dgm:presLayoutVars>
      </dgm:prSet>
      <dgm:spPr/>
    </dgm:pt>
    <dgm:pt modelId="{1CBFAE80-4032-4427-B513-E6EE78E1A9BA}" type="pres">
      <dgm:prSet presAssocID="{8E4276FA-44A0-473C-8FD9-34ADD0EDEA2C}" presName="node" presStyleLbl="vennNode1" presStyleIdx="5" presStyleCnt="7">
        <dgm:presLayoutVars>
          <dgm:bulletEnabled val="1"/>
        </dgm:presLayoutVars>
      </dgm:prSet>
      <dgm:spPr/>
    </dgm:pt>
    <dgm:pt modelId="{71540CD3-6EB0-4B30-A323-F4B4BA087F00}" type="pres">
      <dgm:prSet presAssocID="{008EF142-50BF-49B9-BDCA-6314B313A577}" presName="node" presStyleLbl="vennNode1" presStyleIdx="6" presStyleCnt="7">
        <dgm:presLayoutVars>
          <dgm:bulletEnabled val="1"/>
        </dgm:presLayoutVars>
      </dgm:prSet>
      <dgm:spPr/>
    </dgm:pt>
  </dgm:ptLst>
  <dgm:cxnLst>
    <dgm:cxn modelId="{F0B76E02-689C-4793-977A-A8DD15213EE0}" type="presOf" srcId="{1D7D61D1-6C7D-45D0-8E09-7EE5FAD0E71D}" destId="{78CF013A-F09D-4240-8A71-0ED4D8CD5908}" srcOrd="0" destOrd="0" presId="urn:microsoft.com/office/officeart/2005/8/layout/radial3"/>
    <dgm:cxn modelId="{47D3A50C-F330-44FA-9688-EF47A982F0F4}" srcId="{F008B621-22C9-4922-987F-8CC756FFD98C}" destId="{58E24ADC-201C-4C8C-BB8D-5E5538238EED}" srcOrd="0" destOrd="0" parTransId="{015595B2-14AB-4355-8672-165FF2D6DAB8}" sibTransId="{59D64B5E-C8BE-4E37-BC93-760A8962D974}"/>
    <dgm:cxn modelId="{28E98816-E1F3-4B13-BDEE-49ABC1C69AF3}" type="presOf" srcId="{F892C1D7-28D9-4CB2-8309-4203EAECE8DC}" destId="{E2CFAA50-9D12-4315-AFC3-6D354A461159}" srcOrd="0" destOrd="0" presId="urn:microsoft.com/office/officeart/2005/8/layout/radial3"/>
    <dgm:cxn modelId="{79BBE91D-5038-4960-914E-38203960A153}" srcId="{F008B621-22C9-4922-987F-8CC756FFD98C}" destId="{AFFA040B-D81E-4DE4-9F9C-FDB53D3E0FF7}" srcOrd="1" destOrd="0" parTransId="{CA9FBACA-A872-4FAD-A977-45133F0DA3CA}" sibTransId="{42C9B875-A144-452C-98CB-BC1EAF84DF08}"/>
    <dgm:cxn modelId="{5E8F0239-F2CE-417E-877D-2648F2451BE6}" srcId="{F008B621-22C9-4922-987F-8CC756FFD98C}" destId="{F892C1D7-28D9-4CB2-8309-4203EAECE8DC}" srcOrd="3" destOrd="0" parTransId="{C65E3644-51A7-445F-853D-B30C6DD51369}" sibTransId="{5474225B-DE0E-4EF0-AD85-2EB0AFAA7D9F}"/>
    <dgm:cxn modelId="{6996235B-C9FE-4F28-BC58-D8FB22B79B82}" srcId="{F008B621-22C9-4922-987F-8CC756FFD98C}" destId="{008EF142-50BF-49B9-BDCA-6314B313A577}" srcOrd="5" destOrd="0" parTransId="{29D2B202-81A3-4C77-8D4B-9B8A3B23229C}" sibTransId="{17704C96-2356-43E1-A9A4-8B99E670914B}"/>
    <dgm:cxn modelId="{B43EF844-6AF1-47A4-A487-7AD7F8566A4A}" type="presOf" srcId="{F008B621-22C9-4922-987F-8CC756FFD98C}" destId="{1A14A9DC-547E-4397-A0F9-50DF60F71665}" srcOrd="0" destOrd="0" presId="urn:microsoft.com/office/officeart/2005/8/layout/radial3"/>
    <dgm:cxn modelId="{CAE7056F-7416-4FB6-B2AA-D829C8DCB951}" type="presOf" srcId="{101D1CD2-F6E0-4729-9E9A-9C537FB5D5CB}" destId="{10299A5F-C038-40EC-B370-A6437EBA2128}" srcOrd="0" destOrd="0" presId="urn:microsoft.com/office/officeart/2005/8/layout/radial3"/>
    <dgm:cxn modelId="{96F39A74-8045-444C-80C2-183F8D5F1CA7}" srcId="{F008B621-22C9-4922-987F-8CC756FFD98C}" destId="{1D7D61D1-6C7D-45D0-8E09-7EE5FAD0E71D}" srcOrd="2" destOrd="0" parTransId="{72B0F8C8-40FF-4EAA-B550-5474D7495A29}" sibTransId="{4E91142D-7AB8-4372-9E4D-4A4456C18EAB}"/>
    <dgm:cxn modelId="{4B61A59D-FF7A-474E-9311-5D5331EBCEC8}" srcId="{F008B621-22C9-4922-987F-8CC756FFD98C}" destId="{8E4276FA-44A0-473C-8FD9-34ADD0EDEA2C}" srcOrd="4" destOrd="0" parTransId="{1F40B4F4-6079-4BB4-B675-2C8053EBC065}" sibTransId="{709AAC1B-FEA5-4478-9A79-F1B83541FB02}"/>
    <dgm:cxn modelId="{95D2FBA0-5654-4B4F-9ADB-23BDF3D21C69}" srcId="{101D1CD2-F6E0-4729-9E9A-9C537FB5D5CB}" destId="{F008B621-22C9-4922-987F-8CC756FFD98C}" srcOrd="0" destOrd="0" parTransId="{253793AC-C02F-401D-A542-5EC62599223F}" sibTransId="{9A9EC8C1-2EB4-44C7-A400-09C9E3278323}"/>
    <dgm:cxn modelId="{F1CC32C6-5B38-450C-BF99-BC5C68FE6223}" type="presOf" srcId="{AFFA040B-D81E-4DE4-9F9C-FDB53D3E0FF7}" destId="{A10E135D-81E3-42F3-BA3A-A2611D2A3625}" srcOrd="0" destOrd="0" presId="urn:microsoft.com/office/officeart/2005/8/layout/radial3"/>
    <dgm:cxn modelId="{090893E4-EB83-4632-AD24-B887E1A230DC}" type="presOf" srcId="{008EF142-50BF-49B9-BDCA-6314B313A577}" destId="{71540CD3-6EB0-4B30-A323-F4B4BA087F00}" srcOrd="0" destOrd="0" presId="urn:microsoft.com/office/officeart/2005/8/layout/radial3"/>
    <dgm:cxn modelId="{87EB62EC-2A65-4732-AD72-F2E994EB2661}" type="presOf" srcId="{8E4276FA-44A0-473C-8FD9-34ADD0EDEA2C}" destId="{1CBFAE80-4032-4427-B513-E6EE78E1A9BA}" srcOrd="0" destOrd="0" presId="urn:microsoft.com/office/officeart/2005/8/layout/radial3"/>
    <dgm:cxn modelId="{626DA4FD-D4E3-487B-ACB4-A4EC57624F35}" type="presOf" srcId="{58E24ADC-201C-4C8C-BB8D-5E5538238EED}" destId="{5F145AD9-8C9F-465D-A2D1-6BAD97D85B51}" srcOrd="0" destOrd="0" presId="urn:microsoft.com/office/officeart/2005/8/layout/radial3"/>
    <dgm:cxn modelId="{455287BC-C531-41BE-A346-0C00B89D5416}" type="presParOf" srcId="{10299A5F-C038-40EC-B370-A6437EBA2128}" destId="{D872C3D8-DAE2-474D-9B6F-C8DA3403891E}" srcOrd="0" destOrd="0" presId="urn:microsoft.com/office/officeart/2005/8/layout/radial3"/>
    <dgm:cxn modelId="{9C7DC1A1-DC0A-42FC-959F-9A98F3F8D4BC}" type="presParOf" srcId="{D872C3D8-DAE2-474D-9B6F-C8DA3403891E}" destId="{1A14A9DC-547E-4397-A0F9-50DF60F71665}" srcOrd="0" destOrd="0" presId="urn:microsoft.com/office/officeart/2005/8/layout/radial3"/>
    <dgm:cxn modelId="{5598D187-9C09-4D59-AFB4-DCD8C27A5D73}" type="presParOf" srcId="{D872C3D8-DAE2-474D-9B6F-C8DA3403891E}" destId="{5F145AD9-8C9F-465D-A2D1-6BAD97D85B51}" srcOrd="1" destOrd="0" presId="urn:microsoft.com/office/officeart/2005/8/layout/radial3"/>
    <dgm:cxn modelId="{4C1D24D3-BB7F-4717-954D-412E24D8E067}" type="presParOf" srcId="{D872C3D8-DAE2-474D-9B6F-C8DA3403891E}" destId="{A10E135D-81E3-42F3-BA3A-A2611D2A3625}" srcOrd="2" destOrd="0" presId="urn:microsoft.com/office/officeart/2005/8/layout/radial3"/>
    <dgm:cxn modelId="{B77FD18B-7D75-4399-B562-D97A3D9AD590}" type="presParOf" srcId="{D872C3D8-DAE2-474D-9B6F-C8DA3403891E}" destId="{78CF013A-F09D-4240-8A71-0ED4D8CD5908}" srcOrd="3" destOrd="0" presId="urn:microsoft.com/office/officeart/2005/8/layout/radial3"/>
    <dgm:cxn modelId="{A0FB1BCA-0607-4CB8-BC08-CACC9B4FE197}" type="presParOf" srcId="{D872C3D8-DAE2-474D-9B6F-C8DA3403891E}" destId="{E2CFAA50-9D12-4315-AFC3-6D354A461159}" srcOrd="4" destOrd="0" presId="urn:microsoft.com/office/officeart/2005/8/layout/radial3"/>
    <dgm:cxn modelId="{9FAC7E63-511E-4CDB-80B4-49E02CF764D4}" type="presParOf" srcId="{D872C3D8-DAE2-474D-9B6F-C8DA3403891E}" destId="{1CBFAE80-4032-4427-B513-E6EE78E1A9BA}" srcOrd="5" destOrd="0" presId="urn:microsoft.com/office/officeart/2005/8/layout/radial3"/>
    <dgm:cxn modelId="{74C9499B-A8C3-41B5-BD66-080E75E50E8F}" type="presParOf" srcId="{D872C3D8-DAE2-474D-9B6F-C8DA3403891E}" destId="{71540CD3-6EB0-4B30-A323-F4B4BA087F00}"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pPr defTabSz="452438">
            <a:tabLst>
              <a:tab pos="536575" algn="l"/>
            </a:tabLst>
          </a:pPr>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a:solidFill>
          <a:srgbClr val="FF0000"/>
        </a:solidFill>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E04DAA8B-615B-4485-B35B-5D194AFB7EEC}">
      <dgm:prSet phldrT="[テキスト]"/>
      <dgm:spPr/>
      <dgm:t>
        <a:bodyPr/>
        <a:lstStyle/>
        <a:p>
          <a:pPr defTabSz="452438">
            <a:tabLst>
              <a:tab pos="536575" algn="l"/>
            </a:tabLst>
          </a:pPr>
          <a:r>
            <a:rPr kumimoji="1" lang="ja-JP" altLang="en-US" dirty="0"/>
            <a:t>コアデータパーツ</a:t>
          </a:r>
        </a:p>
      </dgm:t>
    </dgm:pt>
    <dgm:pt modelId="{890B8601-F5D4-4284-8C71-AA6D94A60218}" type="parTrans" cxnId="{409363CC-7A3A-4FAA-BB91-662F80B969C3}">
      <dgm:prSet/>
      <dgm:spPr/>
      <dgm:t>
        <a:bodyPr/>
        <a:lstStyle/>
        <a:p>
          <a:endParaRPr kumimoji="1" lang="ja-JP" altLang="en-US"/>
        </a:p>
      </dgm:t>
    </dgm:pt>
    <dgm:pt modelId="{B0A2F95C-F028-411D-81C4-91BDB78EA2DB}" type="sibTrans" cxnId="{409363CC-7A3A-4FAA-BB91-662F80B969C3}">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5">
        <dgm:presLayoutVars>
          <dgm:bulletEnabled val="1"/>
        </dgm:presLayoutVars>
      </dgm:prSet>
      <dgm:spPr/>
    </dgm:pt>
    <dgm:pt modelId="{E9DB82BA-D7C5-40DA-B63F-E05D9417A24C}" type="pres">
      <dgm:prSet presAssocID="{ED372961-45A6-463D-99B4-F3BB1AD01629}" presName="parSpace" presStyleCnt="0"/>
      <dgm:spPr/>
    </dgm:pt>
    <dgm:pt modelId="{3FF185AE-B102-4261-9193-F8ADF8CF9E00}" type="pres">
      <dgm:prSet presAssocID="{E04DAA8B-615B-4485-B35B-5D194AFB7EEC}" presName="parTxOnly" presStyleLbl="node1" presStyleIdx="1" presStyleCnt="5">
        <dgm:presLayoutVars>
          <dgm:bulletEnabled val="1"/>
        </dgm:presLayoutVars>
      </dgm:prSet>
      <dgm:spPr/>
    </dgm:pt>
    <dgm:pt modelId="{2F1F90F3-19DE-40B7-9151-368CEB281AED}" type="pres">
      <dgm:prSet presAssocID="{B0A2F95C-F028-411D-81C4-91BDB78EA2DB}" presName="parSpace" presStyleCnt="0"/>
      <dgm:spPr/>
    </dgm:pt>
    <dgm:pt modelId="{A292805D-22CD-4E29-8507-2D3127040195}" type="pres">
      <dgm:prSet presAssocID="{2335F1FB-6605-4316-885E-0B26882F8B9A}" presName="parTxOnly" presStyleLbl="node1" presStyleIdx="2" presStyleCnt="5">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3" presStyleCnt="5">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4" presStyleCnt="5">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50E72340-3A94-478F-947A-548D1D477B32}" type="presOf" srcId="{E04DAA8B-615B-4485-B35B-5D194AFB7EEC}" destId="{3FF185AE-B102-4261-9193-F8ADF8CF9E00}" srcOrd="0" destOrd="0" presId="urn:microsoft.com/office/officeart/2005/8/layout/hChevron3"/>
    <dgm:cxn modelId="{44B5236C-1031-47A6-9F89-25A5694BC246}" srcId="{944E4326-A02F-4405-B047-DD81E2336354}" destId="{FE73CB9A-8711-4ED7-B97E-3AB401BD5BFC}" srcOrd="3"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2" destOrd="0" parTransId="{B97DF609-E7A8-4ACB-B300-3741D4DF691E}" sibTransId="{22BE17E0-CEEA-4423-B7FD-A040288E826E}"/>
    <dgm:cxn modelId="{409363CC-7A3A-4FAA-BB91-662F80B969C3}" srcId="{944E4326-A02F-4405-B047-DD81E2336354}" destId="{E04DAA8B-615B-4485-B35B-5D194AFB7EEC}" srcOrd="1" destOrd="0" parTransId="{890B8601-F5D4-4284-8C71-AA6D94A60218}" sibTransId="{B0A2F95C-F028-411D-81C4-91BDB78EA2DB}"/>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4"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6C7ECF27-23A3-4AD5-B27C-46E6881091E4}" type="presParOf" srcId="{37E966B8-2414-4C4E-964D-01C425DA5C0B}" destId="{3FF185AE-B102-4261-9193-F8ADF8CF9E00}" srcOrd="2" destOrd="0" presId="urn:microsoft.com/office/officeart/2005/8/layout/hChevron3"/>
    <dgm:cxn modelId="{93539870-05FC-49C5-BB8C-7DEC98F6C987}" type="presParOf" srcId="{37E966B8-2414-4C4E-964D-01C425DA5C0B}" destId="{2F1F90F3-19DE-40B7-9151-368CEB281AED}" srcOrd="3" destOrd="0" presId="urn:microsoft.com/office/officeart/2005/8/layout/hChevron3"/>
    <dgm:cxn modelId="{5F3C0ACD-7B48-4894-A55D-6155D50C0E67}" type="presParOf" srcId="{37E966B8-2414-4C4E-964D-01C425DA5C0B}" destId="{A292805D-22CD-4E29-8507-2D3127040195}" srcOrd="4" destOrd="0" presId="urn:microsoft.com/office/officeart/2005/8/layout/hChevron3"/>
    <dgm:cxn modelId="{6CBBAE50-1D64-4C3D-83CD-4364553A7030}" type="presParOf" srcId="{37E966B8-2414-4C4E-964D-01C425DA5C0B}" destId="{FA7C35BB-CC08-481D-9CE7-7F2052482AF4}" srcOrd="5" destOrd="0" presId="urn:microsoft.com/office/officeart/2005/8/layout/hChevron3"/>
    <dgm:cxn modelId="{C70CC365-A9B9-41A4-A8F3-0F5716B23015}" type="presParOf" srcId="{37E966B8-2414-4C4E-964D-01C425DA5C0B}" destId="{4F67AA91-9761-47E5-9B4F-B2B2CA51D5C9}" srcOrd="6" destOrd="0" presId="urn:microsoft.com/office/officeart/2005/8/layout/hChevron3"/>
    <dgm:cxn modelId="{D43058F1-F51E-4715-8679-76426F06C247}" type="presParOf" srcId="{37E966B8-2414-4C4E-964D-01C425DA5C0B}" destId="{F75B7920-E12D-4BE7-925D-925BEAE5F5AA}" srcOrd="7" destOrd="0" presId="urn:microsoft.com/office/officeart/2005/8/layout/hChevron3"/>
    <dgm:cxn modelId="{3A403F25-6485-478E-AF77-32385E4D189D}" type="presParOf" srcId="{37E966B8-2414-4C4E-964D-01C425DA5C0B}" destId="{013FFA34-018E-401E-B88B-42F252DC1A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r>
            <a:rPr kumimoji="1" lang="en-US" altLang="ja-JP" sz="1800" dirty="0"/>
            <a:t>GIF</a:t>
          </a:r>
        </a:p>
        <a:p>
          <a:r>
            <a:rPr kumimoji="1" lang="en-US" altLang="ja-JP" sz="1800" dirty="0"/>
            <a:t>IMI</a:t>
          </a:r>
          <a:r>
            <a:rPr kumimoji="1" lang="en-US" altLang="ja-JP" sz="1200" dirty="0"/>
            <a:t>2</a:t>
          </a:r>
          <a:endParaRPr kumimoji="1" lang="ja-JP" altLang="en-US" sz="1800" dirty="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dgm:spPr/>
      <dgm:t>
        <a:bodyPr/>
        <a:lstStyle/>
        <a:p>
          <a:r>
            <a:rPr kumimoji="1" lang="en-US" altLang="ja-JP" dirty="0"/>
            <a:t>European</a:t>
          </a:r>
          <a:r>
            <a:rPr kumimoji="1" lang="ja-JP" altLang="en-US" dirty="0"/>
            <a:t>　</a:t>
          </a:r>
          <a:r>
            <a:rPr kumimoji="1" lang="en-US" altLang="ja-JP" dirty="0"/>
            <a:t>Interoperability Framework</a:t>
          </a:r>
        </a:p>
        <a:p>
          <a:r>
            <a:rPr kumimoji="1" lang="en-US" altLang="ja-JP" dirty="0"/>
            <a:t>(EIF)</a:t>
          </a:r>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dgm:spPr/>
      <dgm:t>
        <a:bodyPr/>
        <a:lstStyle/>
        <a:p>
          <a:r>
            <a:rPr kumimoji="1" lang="en-US" altLang="ja-JP" dirty="0"/>
            <a:t>Federal Data Strategy</a:t>
          </a:r>
          <a:endParaRPr kumimoji="1" lang="ja-JP" altLang="en-US" dirty="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9781EA41-C614-4AB7-9D5B-3C14359DEDD1}">
      <dgm:prSet phldrT="[テキスト]"/>
      <dgm:spPr/>
      <dgm:t>
        <a:bodyPr/>
        <a:lstStyle/>
        <a:p>
          <a:r>
            <a:rPr kumimoji="1" lang="en-US" altLang="ja-JP" dirty="0"/>
            <a:t>Smart Data Model</a:t>
          </a:r>
          <a:r>
            <a:rPr kumimoji="1" lang="ja-JP" altLang="en-US" dirty="0"/>
            <a:t>、</a:t>
          </a:r>
          <a:endParaRPr kumimoji="1" lang="en-US" altLang="ja-JP" dirty="0"/>
        </a:p>
        <a:p>
          <a:r>
            <a:rPr kumimoji="1" lang="en-US" altLang="ja-JP" dirty="0"/>
            <a:t>Schema.org</a:t>
          </a:r>
        </a:p>
        <a:p>
          <a:r>
            <a:rPr kumimoji="1" lang="ja-JP" altLang="en-US" dirty="0"/>
            <a:t>等</a:t>
          </a:r>
          <a:endParaRPr kumimoji="1" lang="en-US" altLang="ja-JP" dirty="0"/>
        </a:p>
      </dgm:t>
    </dgm:pt>
    <dgm:pt modelId="{4B3143D4-76FA-4798-A5C0-BAF1F8668373}" type="parTrans" cxnId="{08D9BDC8-082E-423C-8AEB-5472691D05B5}">
      <dgm:prSet/>
      <dgm:spPr/>
      <dgm:t>
        <a:bodyPr/>
        <a:lstStyle/>
        <a:p>
          <a:endParaRPr kumimoji="1" lang="ja-JP" altLang="en-US"/>
        </a:p>
      </dgm:t>
    </dgm:pt>
    <dgm:pt modelId="{DE1C6901-FC31-43E5-9DC8-1F3A00B669B8}" type="sibTrans" cxnId="{08D9BDC8-082E-423C-8AEB-5472691D05B5}">
      <dgm:prSet/>
      <dgm:spPr/>
      <dgm:t>
        <a:bodyPr/>
        <a:lstStyle/>
        <a:p>
          <a:endParaRPr kumimoji="1" lang="ja-JP" altLang="en-US"/>
        </a:p>
      </dgm:t>
    </dgm:pt>
    <dgm:pt modelId="{FDBE45B9-DFE2-46DF-B465-2FAC4B28144E}">
      <dgm:prSet phldrT="[テキスト]"/>
      <dgm:spPr/>
      <dgm:t>
        <a:bodyPr/>
        <a:lstStyle/>
        <a:p>
          <a:r>
            <a:rPr kumimoji="1" lang="en-US" altLang="ja-JP" dirty="0"/>
            <a:t>W3C</a:t>
          </a:r>
        </a:p>
        <a:p>
          <a:r>
            <a:rPr kumimoji="1" lang="ja-JP" altLang="en-US" dirty="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dgm:spPr/>
    </dgm:pt>
    <dgm:pt modelId="{CE5107B5-E710-4450-A357-5DCF51E5AD16}" type="pres">
      <dgm:prSet presAssocID="{6A2530A1-A8EC-453E-95AC-EDEE9673243B}" presName="node" presStyleLbl="node1" presStyleIdx="0" presStyleCnt="4">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4"/>
      <dgm:spPr/>
    </dgm:pt>
    <dgm:pt modelId="{2DDADD55-BD70-43AB-B072-3A09F45C8797}" type="pres">
      <dgm:prSet presAssocID="{F8C49AB1-71F3-4A95-B4C8-2823EE94035D}" presName="node" presStyleLbl="node1" presStyleIdx="1" presStyleCnt="4">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4"/>
      <dgm:spPr/>
    </dgm:pt>
    <dgm:pt modelId="{6DCDA91A-9957-47A2-ACFA-49312D4501ED}" type="pres">
      <dgm:prSet presAssocID="{9781EA41-C614-4AB7-9D5B-3C14359DEDD1}" presName="node" presStyleLbl="node1" presStyleIdx="2" presStyleCnt="4">
        <dgm:presLayoutVars>
          <dgm:bulletEnabled val="1"/>
        </dgm:presLayoutVars>
      </dgm:prSet>
      <dgm:spPr/>
    </dgm:pt>
    <dgm:pt modelId="{684B3A08-D755-4914-9967-A566305A5FA4}" type="pres">
      <dgm:prSet presAssocID="{9781EA41-C614-4AB7-9D5B-3C14359DEDD1}" presName="dummy" presStyleCnt="0"/>
      <dgm:spPr/>
    </dgm:pt>
    <dgm:pt modelId="{884CAD89-809E-47F1-8B47-3F71D5D5840F}" type="pres">
      <dgm:prSet presAssocID="{DE1C6901-FC31-43E5-9DC8-1F3A00B669B8}" presName="sibTrans" presStyleLbl="sibTrans2D1" presStyleIdx="2" presStyleCnt="4"/>
      <dgm:spPr/>
    </dgm:pt>
    <dgm:pt modelId="{F2509061-DCCA-47F5-925E-1F320CAD53C1}" type="pres">
      <dgm:prSet presAssocID="{FDBE45B9-DFE2-46DF-B465-2FAC4B28144E}" presName="node" presStyleLbl="node1" presStyleIdx="3" presStyleCnt="4">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3" presStyleCnt="4"/>
      <dgm:spPr/>
    </dgm:pt>
  </dgm:ptLst>
  <dgm:cxnLst>
    <dgm:cxn modelId="{AE93CF0D-F0B6-497A-9316-ABF7771CF339}" srcId="{082CF469-BCCC-420E-BB5A-AEFE29134709}" destId="{FDBE45B9-DFE2-46DF-B465-2FAC4B28144E}" srcOrd="3"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0E1E2D77-A03B-4A81-907F-20610CB0F1B6}" type="presOf" srcId="{9781EA41-C614-4AB7-9D5B-3C14359DEDD1}" destId="{6DCDA91A-9957-47A2-ACFA-49312D4501ED}"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08D9BDC8-082E-423C-8AEB-5472691D05B5}" srcId="{082CF469-BCCC-420E-BB5A-AEFE29134709}" destId="{9781EA41-C614-4AB7-9D5B-3C14359DEDD1}" srcOrd="2" destOrd="0" parTransId="{4B3143D4-76FA-4798-A5C0-BAF1F8668373}" sibTransId="{DE1C6901-FC31-43E5-9DC8-1F3A00B669B8}"/>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8B0C98F7-D89E-42FD-A5B7-0FA75D651A21}" type="presOf" srcId="{DE1C6901-FC31-43E5-9DC8-1F3A00B669B8}" destId="{884CAD89-809E-47F1-8B47-3F71D5D5840F}"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57B1523E-61F9-47ED-B0DB-4788253DD39A}" type="presParOf" srcId="{4981BD42-79E8-434E-BF9E-8970A2109582}" destId="{6DCDA91A-9957-47A2-ACFA-49312D4501ED}" srcOrd="7" destOrd="0" presId="urn:microsoft.com/office/officeart/2005/8/layout/radial6"/>
    <dgm:cxn modelId="{6F5DF8F7-5BCB-424E-80F8-7714DE42B72A}" type="presParOf" srcId="{4981BD42-79E8-434E-BF9E-8970A2109582}" destId="{684B3A08-D755-4914-9967-A566305A5FA4}" srcOrd="8" destOrd="0" presId="urn:microsoft.com/office/officeart/2005/8/layout/radial6"/>
    <dgm:cxn modelId="{0D4AE7B4-2E1D-4AF2-A382-17F1BF1B5999}" type="presParOf" srcId="{4981BD42-79E8-434E-BF9E-8970A2109582}" destId="{884CAD89-809E-47F1-8B47-3F71D5D5840F}" srcOrd="9" destOrd="0" presId="urn:microsoft.com/office/officeart/2005/8/layout/radial6"/>
    <dgm:cxn modelId="{E708E921-2434-47DB-BB1E-F3C4139D5C38}" type="presParOf" srcId="{4981BD42-79E8-434E-BF9E-8970A2109582}" destId="{F2509061-DCCA-47F5-925E-1F320CAD53C1}" srcOrd="10" destOrd="0" presId="urn:microsoft.com/office/officeart/2005/8/layout/radial6"/>
    <dgm:cxn modelId="{0E5A57ED-01DE-4DA6-AE3F-8831AEAB7D39}" type="presParOf" srcId="{4981BD42-79E8-434E-BF9E-8970A2109582}" destId="{A36CC80D-ED6E-414E-86E6-01BF63453C0C}" srcOrd="11" destOrd="0" presId="urn:microsoft.com/office/officeart/2005/8/layout/radial6"/>
    <dgm:cxn modelId="{D8291004-2B16-448D-85EA-5406CA5A2CA2}" type="presParOf" srcId="{4981BD42-79E8-434E-BF9E-8970A2109582}" destId="{D22440DC-F8EF-477E-A901-BEF8D7433AA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756778" y="580970"/>
          <a:ext cx="228748" cy="228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kumimoji="1" lang="ja-JP" altLang="en-US" sz="600" kern="1200" dirty="0"/>
            <a:t>自分</a:t>
          </a:r>
        </a:p>
      </dsp:txBody>
      <dsp:txXfrm>
        <a:off x="790277" y="614469"/>
        <a:ext cx="161750" cy="161750"/>
      </dsp:txXfrm>
    </dsp:sp>
    <dsp:sp modelId="{076D9163-F2D3-49DF-9FD4-A7EDF0B558D9}">
      <dsp:nvSpPr>
        <dsp:cNvPr id="0" name=""/>
        <dsp:cNvSpPr/>
      </dsp:nvSpPr>
      <dsp:spPr>
        <a:xfrm rot="16200000">
          <a:off x="697912" y="39591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399067"/>
        <a:ext cx="17324" cy="17324"/>
      </dsp:txXfrm>
    </dsp:sp>
    <dsp:sp modelId="{0D562BDC-AF2F-4841-A657-8A51D6CC60C4}">
      <dsp:nvSpPr>
        <dsp:cNvPr id="0" name=""/>
        <dsp:cNvSpPr/>
      </dsp:nvSpPr>
      <dsp:spPr>
        <a:xfrm>
          <a:off x="756778" y="5740"/>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A</a:t>
          </a:r>
          <a:endParaRPr kumimoji="1" lang="ja-JP" altLang="en-US" sz="500" kern="1200" dirty="0"/>
        </a:p>
      </dsp:txBody>
      <dsp:txXfrm>
        <a:off x="790277" y="39239"/>
        <a:ext cx="161750" cy="161750"/>
      </dsp:txXfrm>
    </dsp:sp>
    <dsp:sp modelId="{06974B14-4253-4124-9929-B2B3D5CB1568}">
      <dsp:nvSpPr>
        <dsp:cNvPr id="0" name=""/>
        <dsp:cNvSpPr/>
      </dsp:nvSpPr>
      <dsp:spPr>
        <a:xfrm rot="18000000">
          <a:off x="841719"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437601"/>
        <a:ext cx="17324" cy="17324"/>
      </dsp:txXfrm>
    </dsp:sp>
    <dsp:sp modelId="{22BCE7B6-0610-4749-9CB2-1A89E2B72ADE}">
      <dsp:nvSpPr>
        <dsp:cNvPr id="0" name=""/>
        <dsp:cNvSpPr/>
      </dsp:nvSpPr>
      <dsp:spPr>
        <a:xfrm>
          <a:off x="104439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B</a:t>
          </a:r>
          <a:endParaRPr kumimoji="1" lang="ja-JP" altLang="en-US" sz="500" kern="1200" dirty="0"/>
        </a:p>
      </dsp:txBody>
      <dsp:txXfrm>
        <a:off x="1077892" y="116306"/>
        <a:ext cx="161750" cy="161750"/>
      </dsp:txXfrm>
    </dsp:sp>
    <dsp:sp modelId="{E878410B-7BCB-485D-83F7-C91EDF3237C6}">
      <dsp:nvSpPr>
        <dsp:cNvPr id="0" name=""/>
        <dsp:cNvSpPr/>
      </dsp:nvSpPr>
      <dsp:spPr>
        <a:xfrm rot="19800000">
          <a:off x="946993"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542875"/>
        <a:ext cx="17324" cy="17324"/>
      </dsp:txXfrm>
    </dsp:sp>
    <dsp:sp modelId="{7F3960B9-97E4-4C38-A01A-D3E41CA01AA4}">
      <dsp:nvSpPr>
        <dsp:cNvPr id="0" name=""/>
        <dsp:cNvSpPr/>
      </dsp:nvSpPr>
      <dsp:spPr>
        <a:xfrm>
          <a:off x="1254942" y="293355"/>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C</a:t>
          </a:r>
          <a:endParaRPr kumimoji="1" lang="ja-JP" altLang="en-US" sz="500" kern="1200" dirty="0"/>
        </a:p>
      </dsp:txBody>
      <dsp:txXfrm>
        <a:off x="1288441" y="326854"/>
        <a:ext cx="161750" cy="161750"/>
      </dsp:txXfrm>
    </dsp:sp>
    <dsp:sp modelId="{85993B83-FCF7-43B5-9CB7-A26796599E76}">
      <dsp:nvSpPr>
        <dsp:cNvPr id="0" name=""/>
        <dsp:cNvSpPr/>
      </dsp:nvSpPr>
      <dsp:spPr>
        <a:xfrm>
          <a:off x="98552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50105" y="686682"/>
        <a:ext cx="17324" cy="17324"/>
      </dsp:txXfrm>
    </dsp:sp>
    <dsp:sp modelId="{9B85A35B-C8F1-4182-A06C-E0AAD4E8FECF}">
      <dsp:nvSpPr>
        <dsp:cNvPr id="0" name=""/>
        <dsp:cNvSpPr/>
      </dsp:nvSpPr>
      <dsp:spPr>
        <a:xfrm>
          <a:off x="1332008" y="580970"/>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D</a:t>
          </a:r>
          <a:endParaRPr kumimoji="1" lang="ja-JP" altLang="en-US" sz="500" kern="1200" dirty="0"/>
        </a:p>
      </dsp:txBody>
      <dsp:txXfrm>
        <a:off x="1365507" y="614469"/>
        <a:ext cx="161750" cy="161750"/>
      </dsp:txXfrm>
    </dsp:sp>
    <dsp:sp modelId="{981F211E-EE14-431F-9492-874941490636}">
      <dsp:nvSpPr>
        <dsp:cNvPr id="0" name=""/>
        <dsp:cNvSpPr/>
      </dsp:nvSpPr>
      <dsp:spPr>
        <a:xfrm rot="1800000">
          <a:off x="946993"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830490"/>
        <a:ext cx="17324" cy="17324"/>
      </dsp:txXfrm>
    </dsp:sp>
    <dsp:sp modelId="{EECC66E1-13A0-44A6-9281-01132D2BCB41}">
      <dsp:nvSpPr>
        <dsp:cNvPr id="0" name=""/>
        <dsp:cNvSpPr/>
      </dsp:nvSpPr>
      <dsp:spPr>
        <a:xfrm>
          <a:off x="1254942" y="868585"/>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E</a:t>
          </a:r>
          <a:endParaRPr kumimoji="1" lang="ja-JP" altLang="en-US" sz="500" kern="1200" dirty="0"/>
        </a:p>
      </dsp:txBody>
      <dsp:txXfrm>
        <a:off x="1288441" y="902084"/>
        <a:ext cx="161750" cy="161750"/>
      </dsp:txXfrm>
    </dsp:sp>
    <dsp:sp modelId="{B326F949-F347-4681-B667-6E0C36CC47EE}">
      <dsp:nvSpPr>
        <dsp:cNvPr id="0" name=""/>
        <dsp:cNvSpPr/>
      </dsp:nvSpPr>
      <dsp:spPr>
        <a:xfrm rot="3600000">
          <a:off x="841719"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935764"/>
        <a:ext cx="17324" cy="17324"/>
      </dsp:txXfrm>
    </dsp:sp>
    <dsp:sp modelId="{246B6A25-4D0A-42C6-8FB4-CE8DC61B1786}">
      <dsp:nvSpPr>
        <dsp:cNvPr id="0" name=""/>
        <dsp:cNvSpPr/>
      </dsp:nvSpPr>
      <dsp:spPr>
        <a:xfrm>
          <a:off x="1044393" y="1079134"/>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F</a:t>
          </a:r>
          <a:endParaRPr kumimoji="1" lang="ja-JP" altLang="en-US" sz="500" kern="1200" dirty="0"/>
        </a:p>
      </dsp:txBody>
      <dsp:txXfrm>
        <a:off x="1077892" y="1112633"/>
        <a:ext cx="161750" cy="161750"/>
      </dsp:txXfrm>
    </dsp:sp>
    <dsp:sp modelId="{45EC44A6-EE96-4A1C-9689-F064B6E65810}">
      <dsp:nvSpPr>
        <dsp:cNvPr id="0" name=""/>
        <dsp:cNvSpPr/>
      </dsp:nvSpPr>
      <dsp:spPr>
        <a:xfrm rot="5400000">
          <a:off x="697912" y="97114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974297"/>
        <a:ext cx="17324" cy="17324"/>
      </dsp:txXfrm>
    </dsp:sp>
    <dsp:sp modelId="{065FC106-9C46-44EF-90F8-A2AA9E4A9934}">
      <dsp:nvSpPr>
        <dsp:cNvPr id="0" name=""/>
        <dsp:cNvSpPr/>
      </dsp:nvSpPr>
      <dsp:spPr>
        <a:xfrm>
          <a:off x="756778" y="1156200"/>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G</a:t>
          </a:r>
          <a:endParaRPr kumimoji="1" lang="ja-JP" altLang="en-US" sz="500" kern="1200" dirty="0"/>
        </a:p>
      </dsp:txBody>
      <dsp:txXfrm>
        <a:off x="790277" y="1189699"/>
        <a:ext cx="161750" cy="161750"/>
      </dsp:txXfrm>
    </dsp:sp>
    <dsp:sp modelId="{EFF2D6AF-E3E3-40ED-806B-BAAD766439AB}">
      <dsp:nvSpPr>
        <dsp:cNvPr id="0" name=""/>
        <dsp:cNvSpPr/>
      </dsp:nvSpPr>
      <dsp:spPr>
        <a:xfrm rot="7200000">
          <a:off x="554104"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935764"/>
        <a:ext cx="17324" cy="17324"/>
      </dsp:txXfrm>
    </dsp:sp>
    <dsp:sp modelId="{CD82AE4A-0D72-4334-9AB9-2FCC9608CA82}">
      <dsp:nvSpPr>
        <dsp:cNvPr id="0" name=""/>
        <dsp:cNvSpPr/>
      </dsp:nvSpPr>
      <dsp:spPr>
        <a:xfrm>
          <a:off x="469163" y="1079134"/>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H</a:t>
          </a:r>
          <a:endParaRPr kumimoji="1" lang="ja-JP" altLang="en-US" sz="500" kern="1200" dirty="0"/>
        </a:p>
      </dsp:txBody>
      <dsp:txXfrm>
        <a:off x="502662" y="1112633"/>
        <a:ext cx="161750" cy="161750"/>
      </dsp:txXfrm>
    </dsp:sp>
    <dsp:sp modelId="{0C5F1B92-5561-42C4-966F-5A6D6C0371DD}">
      <dsp:nvSpPr>
        <dsp:cNvPr id="0" name=""/>
        <dsp:cNvSpPr/>
      </dsp:nvSpPr>
      <dsp:spPr>
        <a:xfrm rot="9000000">
          <a:off x="448830"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830490"/>
        <a:ext cx="17324" cy="17324"/>
      </dsp:txXfrm>
    </dsp:sp>
    <dsp:sp modelId="{B82C61E8-3601-49D7-BB15-E1E0C2EF375D}">
      <dsp:nvSpPr>
        <dsp:cNvPr id="0" name=""/>
        <dsp:cNvSpPr/>
      </dsp:nvSpPr>
      <dsp:spPr>
        <a:xfrm>
          <a:off x="258615" y="868585"/>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I</a:t>
          </a:r>
          <a:endParaRPr kumimoji="1" lang="ja-JP" altLang="en-US" sz="500" kern="1200" dirty="0"/>
        </a:p>
      </dsp:txBody>
      <dsp:txXfrm>
        <a:off x="292114" y="902084"/>
        <a:ext cx="161750" cy="161750"/>
      </dsp:txXfrm>
    </dsp:sp>
    <dsp:sp modelId="{A4A05296-7EB4-44AA-81CD-5B9E880918F1}">
      <dsp:nvSpPr>
        <dsp:cNvPr id="0" name=""/>
        <dsp:cNvSpPr/>
      </dsp:nvSpPr>
      <dsp:spPr>
        <a:xfrm rot="10800000">
          <a:off x="41029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574875" y="686682"/>
        <a:ext cx="17324" cy="17324"/>
      </dsp:txXfrm>
    </dsp:sp>
    <dsp:sp modelId="{CD4E55B0-6E0B-47EF-9D12-27113F734905}">
      <dsp:nvSpPr>
        <dsp:cNvPr id="0" name=""/>
        <dsp:cNvSpPr/>
      </dsp:nvSpPr>
      <dsp:spPr>
        <a:xfrm>
          <a:off x="181548" y="580970"/>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J</a:t>
          </a:r>
          <a:endParaRPr kumimoji="1" lang="ja-JP" altLang="en-US" sz="500" kern="1200" dirty="0"/>
        </a:p>
      </dsp:txBody>
      <dsp:txXfrm>
        <a:off x="215047" y="614469"/>
        <a:ext cx="161750" cy="161750"/>
      </dsp:txXfrm>
    </dsp:sp>
    <dsp:sp modelId="{9462C9A1-B822-48CB-B370-BAEDADD593D3}">
      <dsp:nvSpPr>
        <dsp:cNvPr id="0" name=""/>
        <dsp:cNvSpPr/>
      </dsp:nvSpPr>
      <dsp:spPr>
        <a:xfrm rot="12600000">
          <a:off x="448830"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542875"/>
        <a:ext cx="17324" cy="17324"/>
      </dsp:txXfrm>
    </dsp:sp>
    <dsp:sp modelId="{3B33516E-45A1-4814-AD1A-B8841370B5D6}">
      <dsp:nvSpPr>
        <dsp:cNvPr id="0" name=""/>
        <dsp:cNvSpPr/>
      </dsp:nvSpPr>
      <dsp:spPr>
        <a:xfrm>
          <a:off x="258615" y="293355"/>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p>
      </dsp:txBody>
      <dsp:txXfrm>
        <a:off x="292114" y="326854"/>
        <a:ext cx="161750" cy="161750"/>
      </dsp:txXfrm>
    </dsp:sp>
    <dsp:sp modelId="{5666A6AD-6ED7-4AE8-8B21-CC94589B3C10}">
      <dsp:nvSpPr>
        <dsp:cNvPr id="0" name=""/>
        <dsp:cNvSpPr/>
      </dsp:nvSpPr>
      <dsp:spPr>
        <a:xfrm rot="14400000">
          <a:off x="554104"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437601"/>
        <a:ext cx="17324" cy="17324"/>
      </dsp:txXfrm>
    </dsp:sp>
    <dsp:sp modelId="{958400B9-5F3F-44DA-B104-5B8C28CA2AD8}">
      <dsp:nvSpPr>
        <dsp:cNvPr id="0" name=""/>
        <dsp:cNvSpPr/>
      </dsp:nvSpPr>
      <dsp:spPr>
        <a:xfrm>
          <a:off x="46916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Z</a:t>
          </a:r>
          <a:endParaRPr kumimoji="1" lang="ja-JP" altLang="en-US" sz="500" kern="1200" dirty="0"/>
        </a:p>
      </dsp:txBody>
      <dsp:txXfrm>
        <a:off x="502662" y="116306"/>
        <a:ext cx="161750" cy="16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9DC-547E-4397-A0F9-50DF60F71665}">
      <dsp:nvSpPr>
        <dsp:cNvPr id="0" name=""/>
        <dsp:cNvSpPr/>
      </dsp:nvSpPr>
      <dsp:spPr>
        <a:xfrm>
          <a:off x="1381515" y="1068713"/>
          <a:ext cx="2662409" cy="266240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包括的データ戦略</a:t>
          </a:r>
          <a:endParaRPr kumimoji="1" lang="ja-JP" altLang="en-US" sz="1800" kern="1200" dirty="0"/>
        </a:p>
      </dsp:txBody>
      <dsp:txXfrm>
        <a:off x="1771416" y="1458614"/>
        <a:ext cx="1882607" cy="1882607"/>
      </dsp:txXfrm>
    </dsp:sp>
    <dsp:sp modelId="{5F145AD9-8C9F-465D-A2D1-6BAD97D85B51}">
      <dsp:nvSpPr>
        <dsp:cNvPr id="0" name=""/>
        <dsp:cNvSpPr/>
      </dsp:nvSpPr>
      <dsp:spPr>
        <a:xfrm>
          <a:off x="2047118" y="47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デジタル社会の実現に向けた重点計画</a:t>
          </a:r>
          <a:endParaRPr kumimoji="1" lang="ja-JP" altLang="en-US" sz="1100" kern="1200" dirty="0"/>
        </a:p>
      </dsp:txBody>
      <dsp:txXfrm>
        <a:off x="2242068" y="195425"/>
        <a:ext cx="941304" cy="941304"/>
      </dsp:txXfrm>
    </dsp:sp>
    <dsp:sp modelId="{A10E135D-81E3-42F3-BA3A-A2611D2A3625}">
      <dsp:nvSpPr>
        <dsp:cNvPr id="0" name=""/>
        <dsp:cNvSpPr/>
      </dsp:nvSpPr>
      <dsp:spPr>
        <a:xfrm>
          <a:off x="35486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a:t>
          </a:r>
          <a:endParaRPr lang="en-US" altLang="ja-JP" sz="1100" kern="1200" dirty="0"/>
        </a:p>
        <a:p>
          <a:pPr marL="0" lvl="0" indent="0" algn="ctr" defTabSz="488950">
            <a:lnSpc>
              <a:spcPct val="90000"/>
            </a:lnSpc>
            <a:spcBef>
              <a:spcPct val="0"/>
            </a:spcBef>
            <a:spcAft>
              <a:spcPct val="35000"/>
            </a:spcAft>
            <a:buNone/>
          </a:pPr>
          <a:r>
            <a:rPr lang="ja-JP" altLang="en-US" sz="1100" kern="1200" dirty="0"/>
            <a:t>田園都市構想</a:t>
          </a:r>
          <a:endParaRPr kumimoji="1" lang="ja-JP" altLang="en-US" sz="1100" kern="1200" dirty="0"/>
        </a:p>
      </dsp:txBody>
      <dsp:txXfrm>
        <a:off x="3743618" y="1062345"/>
        <a:ext cx="941304" cy="941304"/>
      </dsp:txXfrm>
    </dsp:sp>
    <dsp:sp modelId="{78CF013A-F09D-4240-8A71-0ED4D8CD5908}">
      <dsp:nvSpPr>
        <dsp:cNvPr id="0" name=""/>
        <dsp:cNvSpPr/>
      </dsp:nvSpPr>
      <dsp:spPr>
        <a:xfrm>
          <a:off x="35486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AI</a:t>
          </a:r>
          <a:r>
            <a:rPr lang="ja-JP" altLang="en-US" sz="1100" kern="1200" dirty="0"/>
            <a:t>戦略</a:t>
          </a:r>
          <a:endParaRPr lang="en-US" altLang="ja-JP" sz="1100" kern="1200" dirty="0"/>
        </a:p>
        <a:p>
          <a:pPr marL="0" lvl="0" indent="0" algn="ctr" defTabSz="488950">
            <a:lnSpc>
              <a:spcPct val="90000"/>
            </a:lnSpc>
            <a:spcBef>
              <a:spcPct val="0"/>
            </a:spcBef>
            <a:spcAft>
              <a:spcPct val="35000"/>
            </a:spcAft>
            <a:buNone/>
          </a:pPr>
          <a:r>
            <a:rPr lang="ja-JP" altLang="en-US" sz="1100" kern="1200" dirty="0"/>
            <a:t>新</a:t>
          </a:r>
          <a:r>
            <a:rPr lang="en-US" altLang="ja-JP" sz="1100" kern="1200" dirty="0"/>
            <a:t>AI</a:t>
          </a:r>
          <a:r>
            <a:rPr lang="ja-JP" altLang="en-US" sz="1100" kern="1200" dirty="0"/>
            <a:t>戦略</a:t>
          </a:r>
          <a:endParaRPr kumimoji="1" lang="ja-JP" altLang="en-US" sz="1100" kern="1200" dirty="0"/>
        </a:p>
      </dsp:txBody>
      <dsp:txXfrm>
        <a:off x="3743618" y="2796186"/>
        <a:ext cx="941304" cy="941304"/>
      </dsp:txXfrm>
    </dsp:sp>
    <dsp:sp modelId="{E2CFAA50-9D12-4315-AFC3-6D354A461159}">
      <dsp:nvSpPr>
        <dsp:cNvPr id="0" name=""/>
        <dsp:cNvSpPr/>
      </dsp:nvSpPr>
      <dsp:spPr>
        <a:xfrm>
          <a:off x="2047118" y="346815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TW" altLang="en-US" sz="1100" kern="1200" dirty="0"/>
            <a:t>地理空間情報活用</a:t>
          </a:r>
          <a:endParaRPr lang="en-US" altLang="zh-TW" sz="1100" kern="1200" dirty="0"/>
        </a:p>
        <a:p>
          <a:pPr marL="0" lvl="0" indent="0" algn="ctr" defTabSz="488950">
            <a:lnSpc>
              <a:spcPct val="90000"/>
            </a:lnSpc>
            <a:spcBef>
              <a:spcPct val="0"/>
            </a:spcBef>
            <a:spcAft>
              <a:spcPct val="35000"/>
            </a:spcAft>
            <a:buNone/>
          </a:pPr>
          <a:r>
            <a:rPr lang="zh-TW" altLang="en-US" sz="1100" kern="1200" dirty="0"/>
            <a:t>推進基本計画</a:t>
          </a:r>
          <a:endParaRPr kumimoji="1" lang="ja-JP" altLang="en-US" sz="1100" kern="1200" dirty="0"/>
        </a:p>
      </dsp:txBody>
      <dsp:txXfrm>
        <a:off x="2242068" y="3663106"/>
        <a:ext cx="941304" cy="941304"/>
      </dsp:txXfrm>
    </dsp:sp>
    <dsp:sp modelId="{1CBFAE80-4032-4427-B513-E6EE78E1A9BA}">
      <dsp:nvSpPr>
        <dsp:cNvPr id="0" name=""/>
        <dsp:cNvSpPr/>
      </dsp:nvSpPr>
      <dsp:spPr>
        <a:xfrm>
          <a:off x="5455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規制改革</a:t>
          </a:r>
          <a:endParaRPr lang="en-US" altLang="ja-JP" sz="1100" kern="1200" dirty="0"/>
        </a:p>
        <a:p>
          <a:pPr marL="0" lvl="0" indent="0" algn="ctr" defTabSz="488950">
            <a:lnSpc>
              <a:spcPct val="90000"/>
            </a:lnSpc>
            <a:spcBef>
              <a:spcPct val="0"/>
            </a:spcBef>
            <a:spcAft>
              <a:spcPct val="35000"/>
            </a:spcAft>
            <a:buNone/>
          </a:pPr>
          <a:r>
            <a:rPr lang="ja-JP" altLang="en-US" sz="1100" kern="1200" dirty="0"/>
            <a:t>実施計画</a:t>
          </a:r>
          <a:endParaRPr kumimoji="1" lang="ja-JP" altLang="en-US" sz="1100" kern="1200" dirty="0"/>
        </a:p>
      </dsp:txBody>
      <dsp:txXfrm>
        <a:off x="740518" y="2796186"/>
        <a:ext cx="941304" cy="941304"/>
      </dsp:txXfrm>
    </dsp:sp>
    <dsp:sp modelId="{71540CD3-6EB0-4B30-A323-F4B4BA087F00}">
      <dsp:nvSpPr>
        <dsp:cNvPr id="0" name=""/>
        <dsp:cNvSpPr/>
      </dsp:nvSpPr>
      <dsp:spPr>
        <a:xfrm>
          <a:off x="5455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知的財産</a:t>
          </a:r>
          <a:endParaRPr lang="en-US" altLang="ja-JP" sz="1100" kern="1200" dirty="0"/>
        </a:p>
        <a:p>
          <a:pPr marL="0" lvl="0" indent="0" algn="ctr" defTabSz="488950">
            <a:lnSpc>
              <a:spcPct val="90000"/>
            </a:lnSpc>
            <a:spcBef>
              <a:spcPct val="0"/>
            </a:spcBef>
            <a:spcAft>
              <a:spcPct val="35000"/>
            </a:spcAft>
            <a:buNone/>
          </a:pPr>
          <a:r>
            <a:rPr lang="ja-JP" altLang="en-US" sz="1100" kern="1200" dirty="0"/>
            <a:t>推進計画</a:t>
          </a:r>
          <a:endParaRPr kumimoji="1" lang="ja-JP" altLang="en-US" sz="1100" kern="1200" dirty="0"/>
        </a:p>
      </dsp:txBody>
      <dsp:txXfrm>
        <a:off x="740518" y="1062345"/>
        <a:ext cx="941304" cy="941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1338" y="0"/>
          <a:ext cx="2609431" cy="342582"/>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コア語彙</a:t>
          </a:r>
        </a:p>
      </dsp:txBody>
      <dsp:txXfrm>
        <a:off x="1338" y="0"/>
        <a:ext cx="2523786" cy="342582"/>
      </dsp:txXfrm>
    </dsp:sp>
    <dsp:sp modelId="{3FF185AE-B102-4261-9193-F8ADF8CF9E00}">
      <dsp:nvSpPr>
        <dsp:cNvPr id="0" name=""/>
        <dsp:cNvSpPr/>
      </dsp:nvSpPr>
      <dsp:spPr>
        <a:xfrm>
          <a:off x="2088883" y="0"/>
          <a:ext cx="2609431" cy="342582"/>
        </a:xfrm>
        <a:prstGeom prst="chevr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コアデータパーツ</a:t>
          </a:r>
        </a:p>
      </dsp:txBody>
      <dsp:txXfrm>
        <a:off x="2260174" y="0"/>
        <a:ext cx="2266849" cy="342582"/>
      </dsp:txXfrm>
    </dsp:sp>
    <dsp:sp modelId="{A292805D-22CD-4E29-8507-2D3127040195}">
      <dsp:nvSpPr>
        <dsp:cNvPr id="0" name=""/>
        <dsp:cNvSpPr/>
      </dsp:nvSpPr>
      <dsp:spPr>
        <a:xfrm>
          <a:off x="4176429" y="0"/>
          <a:ext cx="2609431" cy="342582"/>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コアデータモデル</a:t>
          </a:r>
        </a:p>
      </dsp:txBody>
      <dsp:txXfrm>
        <a:off x="4347720" y="0"/>
        <a:ext cx="2266849" cy="342582"/>
      </dsp:txXfrm>
    </dsp:sp>
    <dsp:sp modelId="{4F67AA91-9761-47E5-9B4F-B2B2CA51D5C9}">
      <dsp:nvSpPr>
        <dsp:cNvPr id="0" name=""/>
        <dsp:cNvSpPr/>
      </dsp:nvSpPr>
      <dsp:spPr>
        <a:xfrm>
          <a:off x="6263974" y="0"/>
          <a:ext cx="2609431" cy="342582"/>
        </a:xfrm>
        <a:prstGeom prst="chevr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実装データモデル</a:t>
          </a:r>
        </a:p>
      </dsp:txBody>
      <dsp:txXfrm>
        <a:off x="6435265" y="0"/>
        <a:ext cx="2266849" cy="342582"/>
      </dsp:txXfrm>
    </dsp:sp>
    <dsp:sp modelId="{013FFA34-018E-401E-B88B-42F252DC1AB5}">
      <dsp:nvSpPr>
        <dsp:cNvPr id="0" name=""/>
        <dsp:cNvSpPr/>
      </dsp:nvSpPr>
      <dsp:spPr>
        <a:xfrm>
          <a:off x="8351520" y="0"/>
          <a:ext cx="2609431" cy="342582"/>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データ</a:t>
          </a:r>
        </a:p>
      </dsp:txBody>
      <dsp:txXfrm>
        <a:off x="8522811" y="0"/>
        <a:ext cx="2266849" cy="342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434163" y="609534"/>
          <a:ext cx="4068183" cy="4068183"/>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CAD89-809E-47F1-8B47-3F71D5D5840F}">
      <dsp:nvSpPr>
        <dsp:cNvPr id="0" name=""/>
        <dsp:cNvSpPr/>
      </dsp:nvSpPr>
      <dsp:spPr>
        <a:xfrm>
          <a:off x="1434163" y="609534"/>
          <a:ext cx="4068183" cy="4068183"/>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434163" y="609534"/>
          <a:ext cx="4068183" cy="4068183"/>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434163" y="609534"/>
          <a:ext cx="4068183" cy="4068183"/>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531758" y="1707129"/>
          <a:ext cx="1872993" cy="1872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GIF</a:t>
          </a:r>
        </a:p>
        <a:p>
          <a:pPr marL="0" lvl="0" indent="0" algn="ctr" defTabSz="800100">
            <a:lnSpc>
              <a:spcPct val="90000"/>
            </a:lnSpc>
            <a:spcBef>
              <a:spcPct val="0"/>
            </a:spcBef>
            <a:spcAft>
              <a:spcPct val="35000"/>
            </a:spcAft>
            <a:buNone/>
          </a:pPr>
          <a:r>
            <a:rPr kumimoji="1" lang="en-US" altLang="ja-JP" sz="1800" kern="1200" dirty="0"/>
            <a:t>IMI</a:t>
          </a:r>
          <a:r>
            <a:rPr kumimoji="1" lang="en-US" altLang="ja-JP" sz="1200" kern="1200" dirty="0"/>
            <a:t>2</a:t>
          </a:r>
          <a:endParaRPr kumimoji="1" lang="ja-JP" altLang="en-US" sz="1800" kern="1200" dirty="0"/>
        </a:p>
      </dsp:txBody>
      <dsp:txXfrm>
        <a:off x="2806051" y="1981422"/>
        <a:ext cx="1324407" cy="1324407"/>
      </dsp:txXfrm>
    </dsp:sp>
    <dsp:sp modelId="{CE5107B5-E710-4450-A357-5DCF51E5AD16}">
      <dsp:nvSpPr>
        <dsp:cNvPr id="0" name=""/>
        <dsp:cNvSpPr/>
      </dsp:nvSpPr>
      <dsp:spPr>
        <a:xfrm>
          <a:off x="2812707" y="1186"/>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European</a:t>
          </a:r>
          <a:r>
            <a:rPr kumimoji="1" lang="ja-JP" altLang="en-US" sz="900" kern="1200" dirty="0"/>
            <a:t>　</a:t>
          </a:r>
          <a:r>
            <a:rPr kumimoji="1" lang="en-US" altLang="ja-JP" sz="900" kern="1200" dirty="0"/>
            <a:t>Interoperability Framework</a:t>
          </a:r>
        </a:p>
        <a:p>
          <a:pPr marL="0" lvl="0" indent="0" algn="ctr" defTabSz="400050">
            <a:lnSpc>
              <a:spcPct val="90000"/>
            </a:lnSpc>
            <a:spcBef>
              <a:spcPct val="0"/>
            </a:spcBef>
            <a:spcAft>
              <a:spcPct val="35000"/>
            </a:spcAft>
            <a:buNone/>
          </a:pPr>
          <a:r>
            <a:rPr kumimoji="1" lang="en-US" altLang="ja-JP" sz="900" kern="1200" dirty="0"/>
            <a:t>(EIF)</a:t>
          </a:r>
        </a:p>
      </dsp:txBody>
      <dsp:txXfrm>
        <a:off x="3004712" y="193191"/>
        <a:ext cx="927085" cy="927085"/>
      </dsp:txXfrm>
    </dsp:sp>
    <dsp:sp modelId="{2DDADD55-BD70-43AB-B072-3A09F45C8797}">
      <dsp:nvSpPr>
        <dsp:cNvPr id="0" name=""/>
        <dsp:cNvSpPr/>
      </dsp:nvSpPr>
      <dsp:spPr>
        <a:xfrm>
          <a:off x="4799599"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Federal Data Strategy</a:t>
          </a:r>
          <a:endParaRPr kumimoji="1" lang="ja-JP" altLang="en-US" sz="900" kern="1200" dirty="0"/>
        </a:p>
      </dsp:txBody>
      <dsp:txXfrm>
        <a:off x="4991604" y="2180083"/>
        <a:ext cx="927085" cy="927085"/>
      </dsp:txXfrm>
    </dsp:sp>
    <dsp:sp modelId="{6DCDA91A-9957-47A2-ACFA-49312D4501ED}">
      <dsp:nvSpPr>
        <dsp:cNvPr id="0" name=""/>
        <dsp:cNvSpPr/>
      </dsp:nvSpPr>
      <dsp:spPr>
        <a:xfrm>
          <a:off x="2812707" y="3974971"/>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Smart Data Model</a:t>
          </a:r>
          <a:r>
            <a:rPr kumimoji="1" lang="ja-JP" altLang="en-US" sz="900" kern="1200" dirty="0"/>
            <a:t>、</a:t>
          </a:r>
          <a:endParaRPr kumimoji="1" lang="en-US" altLang="ja-JP" sz="900" kern="1200" dirty="0"/>
        </a:p>
        <a:p>
          <a:pPr marL="0" lvl="0" indent="0" algn="ctr" defTabSz="400050">
            <a:lnSpc>
              <a:spcPct val="90000"/>
            </a:lnSpc>
            <a:spcBef>
              <a:spcPct val="0"/>
            </a:spcBef>
            <a:spcAft>
              <a:spcPct val="35000"/>
            </a:spcAft>
            <a:buNone/>
          </a:pPr>
          <a:r>
            <a:rPr kumimoji="1" lang="en-US" altLang="ja-JP" sz="900" kern="1200" dirty="0"/>
            <a:t>Schema.org</a:t>
          </a:r>
        </a:p>
        <a:p>
          <a:pPr marL="0" lvl="0" indent="0" algn="ctr" defTabSz="400050">
            <a:lnSpc>
              <a:spcPct val="90000"/>
            </a:lnSpc>
            <a:spcBef>
              <a:spcPct val="0"/>
            </a:spcBef>
            <a:spcAft>
              <a:spcPct val="35000"/>
            </a:spcAft>
            <a:buNone/>
          </a:pPr>
          <a:r>
            <a:rPr kumimoji="1" lang="ja-JP" altLang="en-US" sz="900" kern="1200" dirty="0"/>
            <a:t>等</a:t>
          </a:r>
          <a:endParaRPr kumimoji="1" lang="en-US" altLang="ja-JP" sz="900" kern="1200" dirty="0"/>
        </a:p>
      </dsp:txBody>
      <dsp:txXfrm>
        <a:off x="3004712" y="4166976"/>
        <a:ext cx="927085" cy="927085"/>
      </dsp:txXfrm>
    </dsp:sp>
    <dsp:sp modelId="{F2509061-DCCA-47F5-925E-1F320CAD53C1}">
      <dsp:nvSpPr>
        <dsp:cNvPr id="0" name=""/>
        <dsp:cNvSpPr/>
      </dsp:nvSpPr>
      <dsp:spPr>
        <a:xfrm>
          <a:off x="825815"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W3C</a:t>
          </a:r>
        </a:p>
        <a:p>
          <a:pPr marL="0" lvl="0" indent="0" algn="ctr" defTabSz="400050">
            <a:lnSpc>
              <a:spcPct val="90000"/>
            </a:lnSpc>
            <a:spcBef>
              <a:spcPct val="0"/>
            </a:spcBef>
            <a:spcAft>
              <a:spcPct val="35000"/>
            </a:spcAft>
            <a:buNone/>
          </a:pPr>
          <a:r>
            <a:rPr kumimoji="1" lang="ja-JP" altLang="en-US" sz="900" kern="1200" dirty="0"/>
            <a:t>等</a:t>
          </a:r>
        </a:p>
      </dsp:txBody>
      <dsp:txXfrm>
        <a:off x="1017820" y="2180083"/>
        <a:ext cx="927085" cy="9270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2022/9/2</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2022/9/2</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10</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17</a:t>
            </a:fld>
            <a:endParaRPr kumimoji="1" lang="ja-JP" altLang="en-US"/>
          </a:p>
        </p:txBody>
      </p:sp>
    </p:spTree>
    <p:extLst>
      <p:ext uri="{BB962C8B-B14F-4D97-AF65-F5344CB8AC3E}">
        <p14:creationId xmlns:p14="http://schemas.microsoft.com/office/powerpoint/2010/main" val="53751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a:xfrm>
            <a:off x="668246" y="339035"/>
            <a:ext cx="11520000" cy="587853"/>
          </a:xfrm>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107146" y="523084"/>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2" dirty="0"/>
          </a:p>
        </p:txBody>
      </p:sp>
    </p:spTree>
    <p:extLst>
      <p:ext uri="{BB962C8B-B14F-4D97-AF65-F5344CB8AC3E}">
        <p14:creationId xmlns:p14="http://schemas.microsoft.com/office/powerpoint/2010/main" val="377250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 id="2147483663" r:id="rId8"/>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4.png"/><Relationship Id="rId10" Type="http://schemas.openxmlformats.org/officeDocument/2006/relationships/oleObject" Target="../embeddings/oleObject1.bin"/><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全体体系を右図のアーキテクチャで示します。</a:t>
            </a:r>
            <a:endParaRPr kumimoji="1" lang="en-US" altLang="ja-JP" sz="2000" dirty="0"/>
          </a:p>
          <a:p>
            <a:pPr lvl="0"/>
            <a:r>
              <a:rPr lang="ja-JP" altLang="en-US" sz="2000" dirty="0"/>
              <a:t>先行して整備の進むデータレイヤーを核に他のレイヤーの記述も追加していきます。</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a:t>
            </a:r>
            <a:r>
              <a:rPr lang="ja-JP" altLang="en-US" dirty="0"/>
              <a:t>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2412714" y="5380864"/>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5821" y="1287922"/>
            <a:ext cx="10370992" cy="4721021"/>
          </a:xfrm>
        </p:spPr>
        <p:txBody>
          <a:bodyPr>
            <a:normAutofit/>
          </a:bodyPr>
          <a:lstStyle/>
          <a:p>
            <a:r>
              <a:rPr lang="ja-JP" altLang="en-US" sz="2400" dirty="0"/>
              <a:t>データの価値を高めるためには段階的な取り組みが必要です。</a:t>
            </a:r>
            <a:endParaRPr lang="en-US" altLang="ja-JP" sz="2400" dirty="0"/>
          </a:p>
          <a:p>
            <a:r>
              <a:rPr lang="ja-JP" altLang="en-US" sz="2400" dirty="0"/>
              <a:t>システム更新のタイミングを使って改革を図ります。</a:t>
            </a:r>
            <a:endParaRPr lang="en-US" altLang="ja-JP" sz="24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11</a:t>
            </a:fld>
            <a:endParaRPr lang="ja-JP" altLang="en-US" sz="1050"/>
          </a:p>
        </p:txBody>
      </p:sp>
      <p:graphicFrame>
        <p:nvGraphicFramePr>
          <p:cNvPr id="5" name="図表 4"/>
          <p:cNvGraphicFramePr/>
          <p:nvPr>
            <p:extLst>
              <p:ext uri="{D42A27DB-BD31-4B8C-83A1-F6EECF244321}">
                <p14:modId xmlns:p14="http://schemas.microsoft.com/office/powerpoint/2010/main" val="1649304037"/>
              </p:ext>
            </p:extLst>
          </p:nvPr>
        </p:nvGraphicFramePr>
        <p:xfrm>
          <a:off x="2412715" y="1688476"/>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2382130" y="5083031"/>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975467" y="3982771"/>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9288103" y="3392263"/>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2320505" y="5402868"/>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871975" y="5111345"/>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7007764" y="4668780"/>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9288102" y="4362950"/>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2412715" y="3115910"/>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9179729" y="1539684"/>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7090884" y="2088594"/>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2412715" y="6693891"/>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975467" y="6268317"/>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5297664" y="6337487"/>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8102865" y="5919035"/>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9247633" y="5268816"/>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4662412" y="4505958"/>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4662412" y="2723365"/>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58596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4093918178"/>
              </p:ext>
            </p:extLst>
          </p:nvPr>
        </p:nvGraphicFramePr>
        <p:xfrm>
          <a:off x="194975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87318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37245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37245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37245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23442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920D68B6-F468-4B61-B90E-E1D643DE5252}"/>
              </a:ext>
            </a:extLst>
          </p:cNvPr>
          <p:cNvSpPr/>
          <p:nvPr/>
        </p:nvSpPr>
        <p:spPr>
          <a:xfrm>
            <a:off x="5791412" y="3306618"/>
            <a:ext cx="4821170"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3F440B8-D999-401E-A167-C0294576D018}"/>
              </a:ext>
            </a:extLst>
          </p:cNvPr>
          <p:cNvSpPr/>
          <p:nvPr/>
        </p:nvSpPr>
        <p:spPr>
          <a:xfrm>
            <a:off x="1006763" y="3306618"/>
            <a:ext cx="3491345"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514441" y="1371241"/>
            <a:ext cx="11353800" cy="788805"/>
          </a:xfrm>
        </p:spPr>
        <p:txBody>
          <a:bodyPr/>
          <a:lstStyle/>
          <a:p>
            <a:r>
              <a:rPr kumimoji="1" lang="ja-JP" altLang="en-US" dirty="0"/>
              <a:t>参照モデルを使うことで、組織内のデータ設計を迅速かつ高度に行うことができます。</a:t>
            </a:r>
            <a:endParaRPr kumimoji="1" lang="en-US" altLang="ja-JP" dirty="0"/>
          </a:p>
          <a:p>
            <a:pPr lvl="1"/>
            <a:r>
              <a:rPr kumimoji="1" lang="ja-JP" altLang="en-US" dirty="0"/>
              <a:t>基本データ項目が示されるので、設計に抜け漏れがなくなり、独自領域の検討に集中できます。</a:t>
            </a:r>
            <a:endParaRPr kumimoji="1" lang="en-US" altLang="ja-JP" dirty="0"/>
          </a:p>
          <a:p>
            <a:pPr lvl="1"/>
            <a:r>
              <a:rPr lang="ja-JP" altLang="en-US" dirty="0"/>
              <a:t>部門毎にばらばらなシステムが発生するのを防げます。</a:t>
            </a:r>
            <a:endParaRPr kumimoji="1" lang="ja-JP" altLang="en-US" dirty="0"/>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の効果例１（設計やデータ連携の容易化）</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sp>
        <p:nvSpPr>
          <p:cNvPr id="5" name="正方形/長方形 4">
            <a:extLst>
              <a:ext uri="{FF2B5EF4-FFF2-40B4-BE49-F238E27FC236}">
                <a16:creationId xmlns:a16="http://schemas.microsoft.com/office/drawing/2014/main" id="{520B7F8E-3424-4757-9768-7F2F944DB100}"/>
              </a:ext>
            </a:extLst>
          </p:cNvPr>
          <p:cNvSpPr/>
          <p:nvPr/>
        </p:nvSpPr>
        <p:spPr>
          <a:xfrm>
            <a:off x="6576289" y="5089728"/>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参照ルール</a:t>
            </a:r>
          </a:p>
        </p:txBody>
      </p:sp>
      <p:sp>
        <p:nvSpPr>
          <p:cNvPr id="6" name="円柱 5">
            <a:extLst>
              <a:ext uri="{FF2B5EF4-FFF2-40B4-BE49-F238E27FC236}">
                <a16:creationId xmlns:a16="http://schemas.microsoft.com/office/drawing/2014/main" id="{6C048C71-9FE7-484E-A104-430C2E81B3E2}"/>
              </a:ext>
            </a:extLst>
          </p:cNvPr>
          <p:cNvSpPr/>
          <p:nvPr/>
        </p:nvSpPr>
        <p:spPr>
          <a:xfrm>
            <a:off x="6576289" y="5576728"/>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a:t>
            </a:r>
            <a:endParaRPr kumimoji="1" lang="en-US" altLang="ja-JP" sz="1200" dirty="0">
              <a:solidFill>
                <a:schemeClr val="tx1"/>
              </a:solidFill>
            </a:endParaRPr>
          </a:p>
          <a:p>
            <a:pPr algn="ctr"/>
            <a:r>
              <a:rPr kumimoji="1" lang="ja-JP" altLang="en-US" sz="1200" dirty="0">
                <a:solidFill>
                  <a:schemeClr val="tx1"/>
                </a:solidFill>
              </a:rPr>
              <a:t>データモデル</a:t>
            </a:r>
          </a:p>
        </p:txBody>
      </p:sp>
      <p:sp>
        <p:nvSpPr>
          <p:cNvPr id="15" name="正方形/長方形 14">
            <a:extLst>
              <a:ext uri="{FF2B5EF4-FFF2-40B4-BE49-F238E27FC236}">
                <a16:creationId xmlns:a16="http://schemas.microsoft.com/office/drawing/2014/main" id="{4CE4032D-4B0A-4C1A-8D12-90B5156ED614}"/>
              </a:ext>
            </a:extLst>
          </p:cNvPr>
          <p:cNvSpPr/>
          <p:nvPr/>
        </p:nvSpPr>
        <p:spPr>
          <a:xfrm>
            <a:off x="2955628" y="5899806"/>
            <a:ext cx="1117600" cy="582250"/>
          </a:xfrm>
          <a:custGeom>
            <a:avLst/>
            <a:gdLst>
              <a:gd name="connsiteX0" fmla="*/ 0 w 1117600"/>
              <a:gd name="connsiteY0" fmla="*/ 0 h 582250"/>
              <a:gd name="connsiteX1" fmla="*/ 1117600 w 1117600"/>
              <a:gd name="connsiteY1" fmla="*/ 0 h 582250"/>
              <a:gd name="connsiteX2" fmla="*/ 1117600 w 1117600"/>
              <a:gd name="connsiteY2" fmla="*/ 582250 h 582250"/>
              <a:gd name="connsiteX3" fmla="*/ 0 w 1117600"/>
              <a:gd name="connsiteY3" fmla="*/ 582250 h 582250"/>
              <a:gd name="connsiteX4" fmla="*/ 0 w 1117600"/>
              <a:gd name="connsiteY4" fmla="*/ 0 h 5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82250" fill="none" extrusionOk="0">
                <a:moveTo>
                  <a:pt x="0" y="0"/>
                </a:moveTo>
                <a:cubicBezTo>
                  <a:pt x="324149" y="89589"/>
                  <a:pt x="591355" y="-37627"/>
                  <a:pt x="1117600" y="0"/>
                </a:cubicBezTo>
                <a:cubicBezTo>
                  <a:pt x="1107277" y="165770"/>
                  <a:pt x="1113480" y="335315"/>
                  <a:pt x="1117600" y="582250"/>
                </a:cubicBezTo>
                <a:cubicBezTo>
                  <a:pt x="826047" y="558878"/>
                  <a:pt x="158816" y="624416"/>
                  <a:pt x="0" y="582250"/>
                </a:cubicBezTo>
                <a:cubicBezTo>
                  <a:pt x="-33971" y="442445"/>
                  <a:pt x="7981" y="74077"/>
                  <a:pt x="0" y="0"/>
                </a:cubicBezTo>
                <a:close/>
              </a:path>
              <a:path w="1117600" h="582250" stroke="0" extrusionOk="0">
                <a:moveTo>
                  <a:pt x="0" y="0"/>
                </a:moveTo>
                <a:cubicBezTo>
                  <a:pt x="194042" y="-12438"/>
                  <a:pt x="796148" y="-56687"/>
                  <a:pt x="1117600" y="0"/>
                </a:cubicBezTo>
                <a:cubicBezTo>
                  <a:pt x="1100265" y="280597"/>
                  <a:pt x="1166832" y="418988"/>
                  <a:pt x="1117600" y="582250"/>
                </a:cubicBezTo>
                <a:cubicBezTo>
                  <a:pt x="989734" y="637982"/>
                  <a:pt x="513226" y="533041"/>
                  <a:pt x="0" y="582250"/>
                </a:cubicBezTo>
                <a:cubicBezTo>
                  <a:pt x="44871" y="298381"/>
                  <a:pt x="-9532" y="229230"/>
                  <a:pt x="0" y="0"/>
                </a:cubicBezTo>
                <a:close/>
              </a:path>
            </a:pathLst>
          </a:custGeom>
          <a:solidFill>
            <a:schemeClr val="bg1"/>
          </a:solidFill>
          <a:ln>
            <a:solidFill>
              <a:schemeClr val="tx1"/>
            </a:solidFill>
            <a:extLst>
              <a:ext uri="{C807C97D-BFC1-408E-A445-0C87EB9F89A2}">
                <ask:lineSketchStyleProps xmlns:ask="http://schemas.microsoft.com/office/drawing/2018/sketchyshapes" sd="3797918744">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ルール</a:t>
            </a:r>
          </a:p>
        </p:txBody>
      </p:sp>
      <p:sp>
        <p:nvSpPr>
          <p:cNvPr id="16" name="円柱 15">
            <a:extLst>
              <a:ext uri="{FF2B5EF4-FFF2-40B4-BE49-F238E27FC236}">
                <a16:creationId xmlns:a16="http://schemas.microsoft.com/office/drawing/2014/main" id="{8AAF4588-5B84-4F61-A67C-1DA14776DBBD}"/>
              </a:ext>
            </a:extLst>
          </p:cNvPr>
          <p:cNvSpPr/>
          <p:nvPr/>
        </p:nvSpPr>
        <p:spPr>
          <a:xfrm>
            <a:off x="2955628" y="6507596"/>
            <a:ext cx="1117600" cy="288107"/>
          </a:xfrm>
          <a:custGeom>
            <a:avLst/>
            <a:gdLst>
              <a:gd name="connsiteX0" fmla="*/ 0 w 1117600"/>
              <a:gd name="connsiteY0" fmla="*/ 36013 h 288107"/>
              <a:gd name="connsiteX1" fmla="*/ 558800 w 1117600"/>
              <a:gd name="connsiteY1" fmla="*/ 72026 h 288107"/>
              <a:gd name="connsiteX2" fmla="*/ 1117600 w 1117600"/>
              <a:gd name="connsiteY2" fmla="*/ 36013 h 288107"/>
              <a:gd name="connsiteX3" fmla="*/ 1117600 w 1117600"/>
              <a:gd name="connsiteY3" fmla="*/ 252094 h 288107"/>
              <a:gd name="connsiteX4" fmla="*/ 558800 w 1117600"/>
              <a:gd name="connsiteY4" fmla="*/ 288107 h 288107"/>
              <a:gd name="connsiteX5" fmla="*/ 0 w 1117600"/>
              <a:gd name="connsiteY5" fmla="*/ 252094 h 288107"/>
              <a:gd name="connsiteX6" fmla="*/ 0 w 1117600"/>
              <a:gd name="connsiteY6" fmla="*/ 36013 h 288107"/>
              <a:gd name="connsiteX0" fmla="*/ 0 w 1117600"/>
              <a:gd name="connsiteY0" fmla="*/ 36013 h 288107"/>
              <a:gd name="connsiteX1" fmla="*/ 558800 w 1117600"/>
              <a:gd name="connsiteY1" fmla="*/ 0 h 288107"/>
              <a:gd name="connsiteX2" fmla="*/ 1117600 w 1117600"/>
              <a:gd name="connsiteY2" fmla="*/ 36013 h 288107"/>
              <a:gd name="connsiteX3" fmla="*/ 558800 w 1117600"/>
              <a:gd name="connsiteY3" fmla="*/ 72026 h 288107"/>
              <a:gd name="connsiteX4" fmla="*/ 0 w 1117600"/>
              <a:gd name="connsiteY4" fmla="*/ 36013 h 288107"/>
              <a:gd name="connsiteX0" fmla="*/ 1117600 w 1117600"/>
              <a:gd name="connsiteY0" fmla="*/ 36013 h 288107"/>
              <a:gd name="connsiteX1" fmla="*/ 558800 w 1117600"/>
              <a:gd name="connsiteY1" fmla="*/ 72026 h 288107"/>
              <a:gd name="connsiteX2" fmla="*/ 0 w 1117600"/>
              <a:gd name="connsiteY2" fmla="*/ 36013 h 288107"/>
              <a:gd name="connsiteX3" fmla="*/ 558800 w 1117600"/>
              <a:gd name="connsiteY3" fmla="*/ 0 h 288107"/>
              <a:gd name="connsiteX4" fmla="*/ 1117600 w 1117600"/>
              <a:gd name="connsiteY4" fmla="*/ 36013 h 288107"/>
              <a:gd name="connsiteX5" fmla="*/ 1117600 w 1117600"/>
              <a:gd name="connsiteY5" fmla="*/ 252094 h 288107"/>
              <a:gd name="connsiteX6" fmla="*/ 558800 w 1117600"/>
              <a:gd name="connsiteY6" fmla="*/ 288107 h 288107"/>
              <a:gd name="connsiteX7" fmla="*/ 0 w 1117600"/>
              <a:gd name="connsiteY7" fmla="*/ 252094 h 288107"/>
              <a:gd name="connsiteX8" fmla="*/ 0 w 1117600"/>
              <a:gd name="connsiteY8" fmla="*/ 36013 h 2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288107" stroke="0" extrusionOk="0">
                <a:moveTo>
                  <a:pt x="0" y="36013"/>
                </a:moveTo>
                <a:cubicBezTo>
                  <a:pt x="-38594" y="72928"/>
                  <a:pt x="213121" y="68200"/>
                  <a:pt x="558800" y="72026"/>
                </a:cubicBezTo>
                <a:cubicBezTo>
                  <a:pt x="867316" y="72533"/>
                  <a:pt x="1118774" y="55649"/>
                  <a:pt x="1117600" y="36013"/>
                </a:cubicBezTo>
                <a:cubicBezTo>
                  <a:pt x="1103246" y="60901"/>
                  <a:pt x="1101245" y="148484"/>
                  <a:pt x="1117600" y="252094"/>
                </a:cubicBezTo>
                <a:cubicBezTo>
                  <a:pt x="1110952" y="278426"/>
                  <a:pt x="868646" y="296517"/>
                  <a:pt x="558800" y="288107"/>
                </a:cubicBezTo>
                <a:cubicBezTo>
                  <a:pt x="247227" y="285908"/>
                  <a:pt x="-2751" y="271626"/>
                  <a:pt x="0" y="252094"/>
                </a:cubicBezTo>
                <a:cubicBezTo>
                  <a:pt x="970" y="206598"/>
                  <a:pt x="14831" y="62649"/>
                  <a:pt x="0" y="36013"/>
                </a:cubicBezTo>
                <a:close/>
              </a:path>
              <a:path w="1117600" h="288107" fill="lighten" stroke="0" extrusionOk="0">
                <a:moveTo>
                  <a:pt x="0" y="36013"/>
                </a:moveTo>
                <a:cubicBezTo>
                  <a:pt x="9216" y="-6802"/>
                  <a:pt x="247350" y="-28468"/>
                  <a:pt x="558800" y="0"/>
                </a:cubicBezTo>
                <a:cubicBezTo>
                  <a:pt x="867908" y="-806"/>
                  <a:pt x="1115081" y="15045"/>
                  <a:pt x="1117600" y="36013"/>
                </a:cubicBezTo>
                <a:cubicBezTo>
                  <a:pt x="1094397" y="72335"/>
                  <a:pt x="844760" y="49024"/>
                  <a:pt x="558800" y="72026"/>
                </a:cubicBezTo>
                <a:cubicBezTo>
                  <a:pt x="250052" y="71785"/>
                  <a:pt x="-791" y="57427"/>
                  <a:pt x="0" y="36013"/>
                </a:cubicBezTo>
                <a:close/>
              </a:path>
              <a:path w="1117600" h="288107" fill="none" extrusionOk="0">
                <a:moveTo>
                  <a:pt x="1117600" y="36013"/>
                </a:moveTo>
                <a:cubicBezTo>
                  <a:pt x="1158040" y="65362"/>
                  <a:pt x="862047" y="76822"/>
                  <a:pt x="558800" y="72026"/>
                </a:cubicBezTo>
                <a:cubicBezTo>
                  <a:pt x="248643" y="74540"/>
                  <a:pt x="-2402" y="52959"/>
                  <a:pt x="0" y="36013"/>
                </a:cubicBezTo>
                <a:cubicBezTo>
                  <a:pt x="13078" y="-7781"/>
                  <a:pt x="238811" y="605"/>
                  <a:pt x="558800" y="0"/>
                </a:cubicBezTo>
                <a:cubicBezTo>
                  <a:pt x="864643" y="-1637"/>
                  <a:pt x="1114987" y="16279"/>
                  <a:pt x="1117600" y="36013"/>
                </a:cubicBezTo>
                <a:cubicBezTo>
                  <a:pt x="1104488" y="97924"/>
                  <a:pt x="1108653" y="158180"/>
                  <a:pt x="1117600" y="252094"/>
                </a:cubicBezTo>
                <a:cubicBezTo>
                  <a:pt x="1087381" y="267056"/>
                  <a:pt x="881865" y="291948"/>
                  <a:pt x="558800" y="288107"/>
                </a:cubicBezTo>
                <a:cubicBezTo>
                  <a:pt x="253041" y="287061"/>
                  <a:pt x="-872" y="273911"/>
                  <a:pt x="0" y="252094"/>
                </a:cubicBezTo>
                <a:cubicBezTo>
                  <a:pt x="17037" y="168341"/>
                  <a:pt x="-4802" y="129617"/>
                  <a:pt x="0" y="36013"/>
                </a:cubicBezTo>
              </a:path>
              <a:path w="1117600" h="288107" fill="none" stroke="0" extrusionOk="0">
                <a:moveTo>
                  <a:pt x="1117600" y="36013"/>
                </a:moveTo>
                <a:cubicBezTo>
                  <a:pt x="1108977" y="42159"/>
                  <a:pt x="913956" y="81009"/>
                  <a:pt x="558800" y="72026"/>
                </a:cubicBezTo>
                <a:cubicBezTo>
                  <a:pt x="248765" y="74913"/>
                  <a:pt x="-754" y="55627"/>
                  <a:pt x="0" y="36013"/>
                </a:cubicBezTo>
                <a:cubicBezTo>
                  <a:pt x="3130" y="-30701"/>
                  <a:pt x="241908" y="16346"/>
                  <a:pt x="558800" y="0"/>
                </a:cubicBezTo>
                <a:cubicBezTo>
                  <a:pt x="867138" y="-786"/>
                  <a:pt x="1118359" y="15951"/>
                  <a:pt x="1117600" y="36013"/>
                </a:cubicBezTo>
                <a:cubicBezTo>
                  <a:pt x="1110860" y="61654"/>
                  <a:pt x="1104362" y="191445"/>
                  <a:pt x="1117600" y="252094"/>
                </a:cubicBezTo>
                <a:cubicBezTo>
                  <a:pt x="1091550" y="239582"/>
                  <a:pt x="885339" y="272510"/>
                  <a:pt x="558800" y="288107"/>
                </a:cubicBezTo>
                <a:cubicBezTo>
                  <a:pt x="249250" y="287254"/>
                  <a:pt x="909" y="269954"/>
                  <a:pt x="0" y="252094"/>
                </a:cubicBezTo>
                <a:cubicBezTo>
                  <a:pt x="-4610" y="169107"/>
                  <a:pt x="-11317" y="62786"/>
                  <a:pt x="0" y="36013"/>
                </a:cubicBezTo>
              </a:path>
            </a:pathLst>
          </a:custGeom>
          <a:solidFill>
            <a:schemeClr val="bg1"/>
          </a:solidFill>
          <a:ln>
            <a:solidFill>
              <a:schemeClr val="tx1"/>
            </a:solidFill>
            <a:extLst>
              <a:ext uri="{C807C97D-BFC1-408E-A445-0C87EB9F89A2}">
                <ask:lineSketchStyleProps xmlns:ask="http://schemas.microsoft.com/office/drawing/2018/sketchyshapes" sd="3575994043">
                  <a:prstGeom prst="can">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データモデル</a:t>
            </a:r>
          </a:p>
        </p:txBody>
      </p:sp>
      <p:sp>
        <p:nvSpPr>
          <p:cNvPr id="17" name="正方形/長方形 16">
            <a:extLst>
              <a:ext uri="{FF2B5EF4-FFF2-40B4-BE49-F238E27FC236}">
                <a16:creationId xmlns:a16="http://schemas.microsoft.com/office/drawing/2014/main" id="{7D4A397C-360A-4C6E-BDD9-E744DBFEE3CC}"/>
              </a:ext>
            </a:extLst>
          </p:cNvPr>
          <p:cNvSpPr/>
          <p:nvPr/>
        </p:nvSpPr>
        <p:spPr>
          <a:xfrm>
            <a:off x="3108028" y="3406346"/>
            <a:ext cx="789710" cy="461460"/>
          </a:xfrm>
          <a:custGeom>
            <a:avLst/>
            <a:gdLst>
              <a:gd name="connsiteX0" fmla="*/ 0 w 789710"/>
              <a:gd name="connsiteY0" fmla="*/ 0 h 461460"/>
              <a:gd name="connsiteX1" fmla="*/ 394855 w 789710"/>
              <a:gd name="connsiteY1" fmla="*/ 0 h 461460"/>
              <a:gd name="connsiteX2" fmla="*/ 789710 w 789710"/>
              <a:gd name="connsiteY2" fmla="*/ 0 h 461460"/>
              <a:gd name="connsiteX3" fmla="*/ 789710 w 789710"/>
              <a:gd name="connsiteY3" fmla="*/ 461460 h 461460"/>
              <a:gd name="connsiteX4" fmla="*/ 394855 w 789710"/>
              <a:gd name="connsiteY4" fmla="*/ 461460 h 461460"/>
              <a:gd name="connsiteX5" fmla="*/ 0 w 789710"/>
              <a:gd name="connsiteY5" fmla="*/ 461460 h 461460"/>
              <a:gd name="connsiteX6" fmla="*/ 0 w 789710"/>
              <a:gd name="connsiteY6"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710" h="461460" fill="none" extrusionOk="0">
                <a:moveTo>
                  <a:pt x="0" y="0"/>
                </a:moveTo>
                <a:cubicBezTo>
                  <a:pt x="96116" y="-1585"/>
                  <a:pt x="238805" y="-12356"/>
                  <a:pt x="394855" y="0"/>
                </a:cubicBezTo>
                <a:cubicBezTo>
                  <a:pt x="550905" y="12356"/>
                  <a:pt x="682761" y="14333"/>
                  <a:pt x="789710" y="0"/>
                </a:cubicBezTo>
                <a:cubicBezTo>
                  <a:pt x="807864" y="130563"/>
                  <a:pt x="782052" y="232227"/>
                  <a:pt x="789710" y="461460"/>
                </a:cubicBezTo>
                <a:cubicBezTo>
                  <a:pt x="636669" y="461822"/>
                  <a:pt x="489402" y="451518"/>
                  <a:pt x="394855" y="461460"/>
                </a:cubicBezTo>
                <a:cubicBezTo>
                  <a:pt x="300308" y="471402"/>
                  <a:pt x="196180" y="457727"/>
                  <a:pt x="0" y="461460"/>
                </a:cubicBezTo>
                <a:cubicBezTo>
                  <a:pt x="-9419" y="363090"/>
                  <a:pt x="-13593" y="137063"/>
                  <a:pt x="0" y="0"/>
                </a:cubicBezTo>
                <a:close/>
              </a:path>
              <a:path w="789710" h="461460" stroke="0" extrusionOk="0">
                <a:moveTo>
                  <a:pt x="0" y="0"/>
                </a:moveTo>
                <a:cubicBezTo>
                  <a:pt x="103024" y="-6183"/>
                  <a:pt x="226259" y="3584"/>
                  <a:pt x="379061" y="0"/>
                </a:cubicBezTo>
                <a:cubicBezTo>
                  <a:pt x="531863" y="-3584"/>
                  <a:pt x="588527" y="19302"/>
                  <a:pt x="789710" y="0"/>
                </a:cubicBezTo>
                <a:cubicBezTo>
                  <a:pt x="787538" y="195956"/>
                  <a:pt x="777619" y="327113"/>
                  <a:pt x="789710" y="461460"/>
                </a:cubicBezTo>
                <a:cubicBezTo>
                  <a:pt x="707950" y="456185"/>
                  <a:pt x="544445" y="454900"/>
                  <a:pt x="410649" y="461460"/>
                </a:cubicBezTo>
                <a:cubicBezTo>
                  <a:pt x="276853" y="468020"/>
                  <a:pt x="160514" y="467355"/>
                  <a:pt x="0" y="461460"/>
                </a:cubicBezTo>
                <a:cubicBezTo>
                  <a:pt x="18644" y="340592"/>
                  <a:pt x="22779" y="146763"/>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ルール</a:t>
            </a:r>
          </a:p>
        </p:txBody>
      </p:sp>
      <p:sp>
        <p:nvSpPr>
          <p:cNvPr id="18" name="円柱 17">
            <a:extLst>
              <a:ext uri="{FF2B5EF4-FFF2-40B4-BE49-F238E27FC236}">
                <a16:creationId xmlns:a16="http://schemas.microsoft.com/office/drawing/2014/main" id="{7BC32479-C2AA-41DB-8AAE-8290854F0600}"/>
              </a:ext>
            </a:extLst>
          </p:cNvPr>
          <p:cNvSpPr/>
          <p:nvPr/>
        </p:nvSpPr>
        <p:spPr>
          <a:xfrm>
            <a:off x="2960246" y="3893346"/>
            <a:ext cx="1117600" cy="558361"/>
          </a:xfrm>
          <a:custGeom>
            <a:avLst/>
            <a:gdLst>
              <a:gd name="connsiteX0" fmla="*/ 0 w 1117600"/>
              <a:gd name="connsiteY0" fmla="*/ 69795 h 558361"/>
              <a:gd name="connsiteX1" fmla="*/ 558800 w 1117600"/>
              <a:gd name="connsiteY1" fmla="*/ 139590 h 558361"/>
              <a:gd name="connsiteX2" fmla="*/ 1117600 w 1117600"/>
              <a:gd name="connsiteY2" fmla="*/ 69795 h 558361"/>
              <a:gd name="connsiteX3" fmla="*/ 1117600 w 1117600"/>
              <a:gd name="connsiteY3" fmla="*/ 488566 h 558361"/>
              <a:gd name="connsiteX4" fmla="*/ 558800 w 1117600"/>
              <a:gd name="connsiteY4" fmla="*/ 558361 h 558361"/>
              <a:gd name="connsiteX5" fmla="*/ 0 w 1117600"/>
              <a:gd name="connsiteY5" fmla="*/ 488566 h 558361"/>
              <a:gd name="connsiteX6" fmla="*/ 0 w 1117600"/>
              <a:gd name="connsiteY6" fmla="*/ 69795 h 558361"/>
              <a:gd name="connsiteX0" fmla="*/ 0 w 1117600"/>
              <a:gd name="connsiteY0" fmla="*/ 69795 h 558361"/>
              <a:gd name="connsiteX1" fmla="*/ 558800 w 1117600"/>
              <a:gd name="connsiteY1" fmla="*/ 0 h 558361"/>
              <a:gd name="connsiteX2" fmla="*/ 1117600 w 1117600"/>
              <a:gd name="connsiteY2" fmla="*/ 69795 h 558361"/>
              <a:gd name="connsiteX3" fmla="*/ 558800 w 1117600"/>
              <a:gd name="connsiteY3" fmla="*/ 139590 h 558361"/>
              <a:gd name="connsiteX4" fmla="*/ 0 w 1117600"/>
              <a:gd name="connsiteY4" fmla="*/ 69795 h 558361"/>
              <a:gd name="connsiteX0" fmla="*/ 1117600 w 1117600"/>
              <a:gd name="connsiteY0" fmla="*/ 69795 h 558361"/>
              <a:gd name="connsiteX1" fmla="*/ 558800 w 1117600"/>
              <a:gd name="connsiteY1" fmla="*/ 139590 h 558361"/>
              <a:gd name="connsiteX2" fmla="*/ 0 w 1117600"/>
              <a:gd name="connsiteY2" fmla="*/ 69795 h 558361"/>
              <a:gd name="connsiteX3" fmla="*/ 558800 w 1117600"/>
              <a:gd name="connsiteY3" fmla="*/ 0 h 558361"/>
              <a:gd name="connsiteX4" fmla="*/ 1117600 w 1117600"/>
              <a:gd name="connsiteY4" fmla="*/ 69795 h 558361"/>
              <a:gd name="connsiteX5" fmla="*/ 1117600 w 1117600"/>
              <a:gd name="connsiteY5" fmla="*/ 488566 h 558361"/>
              <a:gd name="connsiteX6" fmla="*/ 558800 w 1117600"/>
              <a:gd name="connsiteY6" fmla="*/ 558361 h 558361"/>
              <a:gd name="connsiteX7" fmla="*/ 0 w 1117600"/>
              <a:gd name="connsiteY7" fmla="*/ 488566 h 558361"/>
              <a:gd name="connsiteX8" fmla="*/ 0 w 1117600"/>
              <a:gd name="connsiteY8" fmla="*/ 69795 h 55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558361" stroke="0" extrusionOk="0">
                <a:moveTo>
                  <a:pt x="0" y="69795"/>
                </a:moveTo>
                <a:cubicBezTo>
                  <a:pt x="-7015" y="98247"/>
                  <a:pt x="216994" y="142033"/>
                  <a:pt x="558800" y="139590"/>
                </a:cubicBezTo>
                <a:cubicBezTo>
                  <a:pt x="867482" y="137308"/>
                  <a:pt x="1123497" y="110088"/>
                  <a:pt x="1117600" y="69795"/>
                </a:cubicBezTo>
                <a:cubicBezTo>
                  <a:pt x="1128724" y="231781"/>
                  <a:pt x="1097715" y="313704"/>
                  <a:pt x="1117600" y="488566"/>
                </a:cubicBezTo>
                <a:cubicBezTo>
                  <a:pt x="1159713" y="538482"/>
                  <a:pt x="844269" y="508316"/>
                  <a:pt x="558800" y="558361"/>
                </a:cubicBezTo>
                <a:cubicBezTo>
                  <a:pt x="242805" y="554345"/>
                  <a:pt x="-3083" y="528987"/>
                  <a:pt x="0" y="488566"/>
                </a:cubicBezTo>
                <a:cubicBezTo>
                  <a:pt x="-14194" y="322102"/>
                  <a:pt x="9015" y="199728"/>
                  <a:pt x="0" y="69795"/>
                </a:cubicBezTo>
                <a:close/>
              </a:path>
              <a:path w="1117600" h="558361" fill="lighten" stroke="0" extrusionOk="0">
                <a:moveTo>
                  <a:pt x="0" y="69795"/>
                </a:moveTo>
                <a:cubicBezTo>
                  <a:pt x="25847" y="55173"/>
                  <a:pt x="299934" y="10775"/>
                  <a:pt x="558800" y="0"/>
                </a:cubicBezTo>
                <a:cubicBezTo>
                  <a:pt x="860603" y="1871"/>
                  <a:pt x="1117448" y="27668"/>
                  <a:pt x="1117600" y="69795"/>
                </a:cubicBezTo>
                <a:cubicBezTo>
                  <a:pt x="1115942" y="160084"/>
                  <a:pt x="875433" y="128776"/>
                  <a:pt x="558800" y="139590"/>
                </a:cubicBezTo>
                <a:cubicBezTo>
                  <a:pt x="249262" y="141148"/>
                  <a:pt x="-663" y="109376"/>
                  <a:pt x="0" y="69795"/>
                </a:cubicBezTo>
                <a:close/>
              </a:path>
              <a:path w="1117600" h="558361" fill="none" extrusionOk="0">
                <a:moveTo>
                  <a:pt x="1117600" y="69795"/>
                </a:moveTo>
                <a:cubicBezTo>
                  <a:pt x="1170548" y="131183"/>
                  <a:pt x="909843" y="186143"/>
                  <a:pt x="558800" y="139590"/>
                </a:cubicBezTo>
                <a:cubicBezTo>
                  <a:pt x="248777" y="139753"/>
                  <a:pt x="1284" y="105398"/>
                  <a:pt x="0" y="69795"/>
                </a:cubicBezTo>
                <a:cubicBezTo>
                  <a:pt x="19061" y="38963"/>
                  <a:pt x="264962" y="42669"/>
                  <a:pt x="558800" y="0"/>
                </a:cubicBezTo>
                <a:cubicBezTo>
                  <a:pt x="865950" y="3606"/>
                  <a:pt x="1119081" y="34726"/>
                  <a:pt x="1117600" y="69795"/>
                </a:cubicBezTo>
                <a:cubicBezTo>
                  <a:pt x="1123297" y="211499"/>
                  <a:pt x="1111238" y="386431"/>
                  <a:pt x="1117600" y="488566"/>
                </a:cubicBezTo>
                <a:cubicBezTo>
                  <a:pt x="1158575" y="521845"/>
                  <a:pt x="813526" y="545127"/>
                  <a:pt x="558800" y="558361"/>
                </a:cubicBezTo>
                <a:cubicBezTo>
                  <a:pt x="254733" y="554780"/>
                  <a:pt x="4274" y="527103"/>
                  <a:pt x="0" y="488566"/>
                </a:cubicBezTo>
                <a:cubicBezTo>
                  <a:pt x="-265" y="389248"/>
                  <a:pt x="-13302" y="208469"/>
                  <a:pt x="0" y="69795"/>
                </a:cubicBezTo>
              </a:path>
              <a:path w="1117600" h="558361" fill="none" stroke="0" extrusionOk="0">
                <a:moveTo>
                  <a:pt x="1117600" y="69795"/>
                </a:moveTo>
                <a:cubicBezTo>
                  <a:pt x="1070772" y="68031"/>
                  <a:pt x="899479" y="99028"/>
                  <a:pt x="558800" y="139590"/>
                </a:cubicBezTo>
                <a:cubicBezTo>
                  <a:pt x="245085" y="137720"/>
                  <a:pt x="-6180" y="115296"/>
                  <a:pt x="0" y="69795"/>
                </a:cubicBezTo>
                <a:cubicBezTo>
                  <a:pt x="-5399" y="50913"/>
                  <a:pt x="260857" y="-823"/>
                  <a:pt x="558800" y="0"/>
                </a:cubicBezTo>
                <a:cubicBezTo>
                  <a:pt x="876053" y="-1048"/>
                  <a:pt x="1118606" y="30243"/>
                  <a:pt x="1117600" y="69795"/>
                </a:cubicBezTo>
                <a:cubicBezTo>
                  <a:pt x="1103892" y="234617"/>
                  <a:pt x="1117480" y="342769"/>
                  <a:pt x="1117600" y="488566"/>
                </a:cubicBezTo>
                <a:cubicBezTo>
                  <a:pt x="1077512" y="526312"/>
                  <a:pt x="866326" y="506627"/>
                  <a:pt x="558800" y="558361"/>
                </a:cubicBezTo>
                <a:cubicBezTo>
                  <a:pt x="251330" y="553468"/>
                  <a:pt x="4776" y="521346"/>
                  <a:pt x="0" y="488566"/>
                </a:cubicBezTo>
                <a:cubicBezTo>
                  <a:pt x="12014" y="283089"/>
                  <a:pt x="16401" y="249991"/>
                  <a:pt x="0" y="69795"/>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データモデル</a:t>
            </a:r>
          </a:p>
        </p:txBody>
      </p:sp>
      <p:sp>
        <p:nvSpPr>
          <p:cNvPr id="19" name="正方形/長方形 18">
            <a:extLst>
              <a:ext uri="{FF2B5EF4-FFF2-40B4-BE49-F238E27FC236}">
                <a16:creationId xmlns:a16="http://schemas.microsoft.com/office/drawing/2014/main" id="{CA759EE2-A510-42B8-ACBD-DA6E63E11AAA}"/>
              </a:ext>
            </a:extLst>
          </p:cNvPr>
          <p:cNvSpPr/>
          <p:nvPr/>
        </p:nvSpPr>
        <p:spPr>
          <a:xfrm>
            <a:off x="2805537" y="4664861"/>
            <a:ext cx="1417782" cy="461460"/>
          </a:xfrm>
          <a:custGeom>
            <a:avLst/>
            <a:gdLst>
              <a:gd name="connsiteX0" fmla="*/ 0 w 1417782"/>
              <a:gd name="connsiteY0" fmla="*/ 0 h 461460"/>
              <a:gd name="connsiteX1" fmla="*/ 486772 w 1417782"/>
              <a:gd name="connsiteY1" fmla="*/ 0 h 461460"/>
              <a:gd name="connsiteX2" fmla="*/ 931010 w 1417782"/>
              <a:gd name="connsiteY2" fmla="*/ 0 h 461460"/>
              <a:gd name="connsiteX3" fmla="*/ 1417782 w 1417782"/>
              <a:gd name="connsiteY3" fmla="*/ 0 h 461460"/>
              <a:gd name="connsiteX4" fmla="*/ 1417782 w 1417782"/>
              <a:gd name="connsiteY4" fmla="*/ 461460 h 461460"/>
              <a:gd name="connsiteX5" fmla="*/ 931010 w 1417782"/>
              <a:gd name="connsiteY5" fmla="*/ 461460 h 461460"/>
              <a:gd name="connsiteX6" fmla="*/ 444238 w 1417782"/>
              <a:gd name="connsiteY6" fmla="*/ 461460 h 461460"/>
              <a:gd name="connsiteX7" fmla="*/ 0 w 1417782"/>
              <a:gd name="connsiteY7" fmla="*/ 461460 h 461460"/>
              <a:gd name="connsiteX8" fmla="*/ 0 w 1417782"/>
              <a:gd name="connsiteY8"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782" h="461460" fill="none" extrusionOk="0">
                <a:moveTo>
                  <a:pt x="0" y="0"/>
                </a:moveTo>
                <a:cubicBezTo>
                  <a:pt x="134567" y="-43187"/>
                  <a:pt x="319358" y="47303"/>
                  <a:pt x="486772" y="0"/>
                </a:cubicBezTo>
                <a:cubicBezTo>
                  <a:pt x="654186" y="-47303"/>
                  <a:pt x="829906" y="44071"/>
                  <a:pt x="931010" y="0"/>
                </a:cubicBezTo>
                <a:cubicBezTo>
                  <a:pt x="1032114" y="-44071"/>
                  <a:pt x="1203955" y="2898"/>
                  <a:pt x="1417782" y="0"/>
                </a:cubicBezTo>
                <a:cubicBezTo>
                  <a:pt x="1443916" y="223117"/>
                  <a:pt x="1375505" y="300338"/>
                  <a:pt x="1417782" y="461460"/>
                </a:cubicBezTo>
                <a:cubicBezTo>
                  <a:pt x="1291857" y="492604"/>
                  <a:pt x="1109176" y="418238"/>
                  <a:pt x="931010" y="461460"/>
                </a:cubicBezTo>
                <a:cubicBezTo>
                  <a:pt x="752844" y="504682"/>
                  <a:pt x="580608" y="437939"/>
                  <a:pt x="444238" y="461460"/>
                </a:cubicBezTo>
                <a:cubicBezTo>
                  <a:pt x="307868" y="484981"/>
                  <a:pt x="195665" y="452551"/>
                  <a:pt x="0" y="461460"/>
                </a:cubicBezTo>
                <a:cubicBezTo>
                  <a:pt x="-48353" y="246399"/>
                  <a:pt x="5376" y="123292"/>
                  <a:pt x="0" y="0"/>
                </a:cubicBezTo>
                <a:close/>
              </a:path>
              <a:path w="1417782" h="461460" stroke="0" extrusionOk="0">
                <a:moveTo>
                  <a:pt x="0" y="0"/>
                </a:moveTo>
                <a:cubicBezTo>
                  <a:pt x="105507" y="-38168"/>
                  <a:pt x="297893" y="10171"/>
                  <a:pt x="444238" y="0"/>
                </a:cubicBezTo>
                <a:cubicBezTo>
                  <a:pt x="590583" y="-10171"/>
                  <a:pt x="761989" y="12272"/>
                  <a:pt x="874299" y="0"/>
                </a:cubicBezTo>
                <a:cubicBezTo>
                  <a:pt x="986609" y="-12272"/>
                  <a:pt x="1172878" y="35504"/>
                  <a:pt x="1417782" y="0"/>
                </a:cubicBezTo>
                <a:cubicBezTo>
                  <a:pt x="1472296" y="126200"/>
                  <a:pt x="1370232" y="255719"/>
                  <a:pt x="1417782" y="461460"/>
                </a:cubicBezTo>
                <a:cubicBezTo>
                  <a:pt x="1189091" y="496567"/>
                  <a:pt x="1065871" y="442245"/>
                  <a:pt x="959366" y="461460"/>
                </a:cubicBezTo>
                <a:cubicBezTo>
                  <a:pt x="852861" y="480675"/>
                  <a:pt x="666533" y="416005"/>
                  <a:pt x="529305" y="461460"/>
                </a:cubicBezTo>
                <a:cubicBezTo>
                  <a:pt x="392077" y="506915"/>
                  <a:pt x="120336" y="410104"/>
                  <a:pt x="0" y="461460"/>
                </a:cubicBezTo>
                <a:cubicBezTo>
                  <a:pt x="-8937" y="350517"/>
                  <a:pt x="29908" y="168190"/>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ルール</a:t>
            </a:r>
          </a:p>
        </p:txBody>
      </p:sp>
      <p:sp>
        <p:nvSpPr>
          <p:cNvPr id="20" name="円柱 19">
            <a:extLst>
              <a:ext uri="{FF2B5EF4-FFF2-40B4-BE49-F238E27FC236}">
                <a16:creationId xmlns:a16="http://schemas.microsoft.com/office/drawing/2014/main" id="{63E47D7E-D3FF-419F-BF08-D418B83D3F0C}"/>
              </a:ext>
            </a:extLst>
          </p:cNvPr>
          <p:cNvSpPr/>
          <p:nvPr/>
        </p:nvSpPr>
        <p:spPr>
          <a:xfrm>
            <a:off x="2955628" y="5151861"/>
            <a:ext cx="1117600" cy="461459"/>
          </a:xfrm>
          <a:custGeom>
            <a:avLst/>
            <a:gdLst>
              <a:gd name="connsiteX0" fmla="*/ 0 w 1117600"/>
              <a:gd name="connsiteY0" fmla="*/ 57682 h 461459"/>
              <a:gd name="connsiteX1" fmla="*/ 558800 w 1117600"/>
              <a:gd name="connsiteY1" fmla="*/ 115364 h 461459"/>
              <a:gd name="connsiteX2" fmla="*/ 1117600 w 1117600"/>
              <a:gd name="connsiteY2" fmla="*/ 57682 h 461459"/>
              <a:gd name="connsiteX3" fmla="*/ 1117600 w 1117600"/>
              <a:gd name="connsiteY3" fmla="*/ 403777 h 461459"/>
              <a:gd name="connsiteX4" fmla="*/ 558800 w 1117600"/>
              <a:gd name="connsiteY4" fmla="*/ 461459 h 461459"/>
              <a:gd name="connsiteX5" fmla="*/ 0 w 1117600"/>
              <a:gd name="connsiteY5" fmla="*/ 403777 h 461459"/>
              <a:gd name="connsiteX6" fmla="*/ 0 w 1117600"/>
              <a:gd name="connsiteY6" fmla="*/ 57682 h 461459"/>
              <a:gd name="connsiteX0" fmla="*/ 0 w 1117600"/>
              <a:gd name="connsiteY0" fmla="*/ 57682 h 461459"/>
              <a:gd name="connsiteX1" fmla="*/ 558800 w 1117600"/>
              <a:gd name="connsiteY1" fmla="*/ 0 h 461459"/>
              <a:gd name="connsiteX2" fmla="*/ 1117600 w 1117600"/>
              <a:gd name="connsiteY2" fmla="*/ 57682 h 461459"/>
              <a:gd name="connsiteX3" fmla="*/ 558800 w 1117600"/>
              <a:gd name="connsiteY3" fmla="*/ 115364 h 461459"/>
              <a:gd name="connsiteX4" fmla="*/ 0 w 1117600"/>
              <a:gd name="connsiteY4" fmla="*/ 57682 h 461459"/>
              <a:gd name="connsiteX0" fmla="*/ 1117600 w 1117600"/>
              <a:gd name="connsiteY0" fmla="*/ 57682 h 461459"/>
              <a:gd name="connsiteX1" fmla="*/ 558800 w 1117600"/>
              <a:gd name="connsiteY1" fmla="*/ 115364 h 461459"/>
              <a:gd name="connsiteX2" fmla="*/ 0 w 1117600"/>
              <a:gd name="connsiteY2" fmla="*/ 57682 h 461459"/>
              <a:gd name="connsiteX3" fmla="*/ 558800 w 1117600"/>
              <a:gd name="connsiteY3" fmla="*/ 0 h 461459"/>
              <a:gd name="connsiteX4" fmla="*/ 1117600 w 1117600"/>
              <a:gd name="connsiteY4" fmla="*/ 57682 h 461459"/>
              <a:gd name="connsiteX5" fmla="*/ 1117600 w 1117600"/>
              <a:gd name="connsiteY5" fmla="*/ 403777 h 461459"/>
              <a:gd name="connsiteX6" fmla="*/ 558800 w 1117600"/>
              <a:gd name="connsiteY6" fmla="*/ 461459 h 461459"/>
              <a:gd name="connsiteX7" fmla="*/ 0 w 1117600"/>
              <a:gd name="connsiteY7" fmla="*/ 403777 h 461459"/>
              <a:gd name="connsiteX8" fmla="*/ 0 w 1117600"/>
              <a:gd name="connsiteY8" fmla="*/ 57682 h 4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461459" stroke="0" extrusionOk="0">
                <a:moveTo>
                  <a:pt x="0" y="57682"/>
                </a:moveTo>
                <a:cubicBezTo>
                  <a:pt x="-28023" y="49214"/>
                  <a:pt x="211474" y="118213"/>
                  <a:pt x="558800" y="115364"/>
                </a:cubicBezTo>
                <a:cubicBezTo>
                  <a:pt x="867590" y="109272"/>
                  <a:pt x="1122551" y="91005"/>
                  <a:pt x="1117600" y="57682"/>
                </a:cubicBezTo>
                <a:cubicBezTo>
                  <a:pt x="1143843" y="210390"/>
                  <a:pt x="1113924" y="264420"/>
                  <a:pt x="1117600" y="403777"/>
                </a:cubicBezTo>
                <a:cubicBezTo>
                  <a:pt x="1129377" y="438813"/>
                  <a:pt x="850757" y="425441"/>
                  <a:pt x="558800" y="461459"/>
                </a:cubicBezTo>
                <a:cubicBezTo>
                  <a:pt x="242178" y="457102"/>
                  <a:pt x="-5659" y="439074"/>
                  <a:pt x="0" y="403777"/>
                </a:cubicBezTo>
                <a:cubicBezTo>
                  <a:pt x="-32091" y="247213"/>
                  <a:pt x="34523" y="145522"/>
                  <a:pt x="0" y="57682"/>
                </a:cubicBezTo>
                <a:close/>
              </a:path>
              <a:path w="1117600" h="461459" fill="lighten" stroke="0" extrusionOk="0">
                <a:moveTo>
                  <a:pt x="0" y="57682"/>
                </a:moveTo>
                <a:cubicBezTo>
                  <a:pt x="9052" y="34204"/>
                  <a:pt x="305131" y="11900"/>
                  <a:pt x="558800" y="0"/>
                </a:cubicBezTo>
                <a:cubicBezTo>
                  <a:pt x="861124" y="1728"/>
                  <a:pt x="1117235" y="17232"/>
                  <a:pt x="1117600" y="57682"/>
                </a:cubicBezTo>
                <a:cubicBezTo>
                  <a:pt x="1115567" y="153009"/>
                  <a:pt x="903792" y="66290"/>
                  <a:pt x="558800" y="115364"/>
                </a:cubicBezTo>
                <a:cubicBezTo>
                  <a:pt x="245823" y="122740"/>
                  <a:pt x="-1381" y="91692"/>
                  <a:pt x="0" y="57682"/>
                </a:cubicBezTo>
                <a:close/>
              </a:path>
              <a:path w="1117600" h="461459" fill="none" extrusionOk="0">
                <a:moveTo>
                  <a:pt x="1117600" y="57682"/>
                </a:moveTo>
                <a:cubicBezTo>
                  <a:pt x="1171080" y="112610"/>
                  <a:pt x="885128" y="134798"/>
                  <a:pt x="558800" y="115364"/>
                </a:cubicBezTo>
                <a:cubicBezTo>
                  <a:pt x="248132" y="115601"/>
                  <a:pt x="1747" y="85533"/>
                  <a:pt x="0" y="57682"/>
                </a:cubicBezTo>
                <a:cubicBezTo>
                  <a:pt x="58672" y="49574"/>
                  <a:pt x="257314" y="20589"/>
                  <a:pt x="558800" y="0"/>
                </a:cubicBezTo>
                <a:cubicBezTo>
                  <a:pt x="866107" y="3222"/>
                  <a:pt x="1118577" y="28118"/>
                  <a:pt x="1117600" y="57682"/>
                </a:cubicBezTo>
                <a:cubicBezTo>
                  <a:pt x="1156750" y="225425"/>
                  <a:pt x="1108422" y="231723"/>
                  <a:pt x="1117600" y="403777"/>
                </a:cubicBezTo>
                <a:cubicBezTo>
                  <a:pt x="1167164" y="429262"/>
                  <a:pt x="859180" y="459436"/>
                  <a:pt x="558800" y="461459"/>
                </a:cubicBezTo>
                <a:cubicBezTo>
                  <a:pt x="254682" y="457918"/>
                  <a:pt x="8030" y="435615"/>
                  <a:pt x="0" y="403777"/>
                </a:cubicBezTo>
                <a:cubicBezTo>
                  <a:pt x="-38008" y="323840"/>
                  <a:pt x="30444" y="218482"/>
                  <a:pt x="0" y="57682"/>
                </a:cubicBezTo>
              </a:path>
              <a:path w="1117600" h="461459" fill="none" stroke="0" extrusionOk="0">
                <a:moveTo>
                  <a:pt x="1117600" y="57682"/>
                </a:moveTo>
                <a:cubicBezTo>
                  <a:pt x="1075084" y="52940"/>
                  <a:pt x="896089" y="79091"/>
                  <a:pt x="558800" y="115364"/>
                </a:cubicBezTo>
                <a:cubicBezTo>
                  <a:pt x="246639" y="114064"/>
                  <a:pt x="-4371" y="94458"/>
                  <a:pt x="0" y="57682"/>
                </a:cubicBezTo>
                <a:cubicBezTo>
                  <a:pt x="-4607" y="42608"/>
                  <a:pt x="269748" y="-1508"/>
                  <a:pt x="558800" y="0"/>
                </a:cubicBezTo>
                <a:cubicBezTo>
                  <a:pt x="872668" y="-637"/>
                  <a:pt x="1121756" y="21672"/>
                  <a:pt x="1117600" y="57682"/>
                </a:cubicBezTo>
                <a:cubicBezTo>
                  <a:pt x="1156083" y="205750"/>
                  <a:pt x="1114430" y="261397"/>
                  <a:pt x="1117600" y="403777"/>
                </a:cubicBezTo>
                <a:cubicBezTo>
                  <a:pt x="1073656" y="434755"/>
                  <a:pt x="867267" y="454367"/>
                  <a:pt x="558800" y="461459"/>
                </a:cubicBezTo>
                <a:cubicBezTo>
                  <a:pt x="252105" y="453264"/>
                  <a:pt x="4455" y="430255"/>
                  <a:pt x="0" y="403777"/>
                </a:cubicBezTo>
                <a:cubicBezTo>
                  <a:pt x="-19936" y="273466"/>
                  <a:pt x="14408" y="153923"/>
                  <a:pt x="0" y="57682"/>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データモデル</a:t>
            </a:r>
          </a:p>
        </p:txBody>
      </p:sp>
      <p:sp>
        <p:nvSpPr>
          <p:cNvPr id="21" name="正方形/長方形 20">
            <a:extLst>
              <a:ext uri="{FF2B5EF4-FFF2-40B4-BE49-F238E27FC236}">
                <a16:creationId xmlns:a16="http://schemas.microsoft.com/office/drawing/2014/main" id="{2431E5D7-BEE1-4CC8-A3D2-5AB8043F29B2}"/>
              </a:ext>
            </a:extLst>
          </p:cNvPr>
          <p:cNvSpPr/>
          <p:nvPr/>
        </p:nvSpPr>
        <p:spPr>
          <a:xfrm>
            <a:off x="8497452" y="3507987"/>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2" name="円柱 21">
            <a:extLst>
              <a:ext uri="{FF2B5EF4-FFF2-40B4-BE49-F238E27FC236}">
                <a16:creationId xmlns:a16="http://schemas.microsoft.com/office/drawing/2014/main" id="{7AC2F401-5511-4B38-9802-DBBBC2B0435E}"/>
              </a:ext>
            </a:extLst>
          </p:cNvPr>
          <p:cNvSpPr/>
          <p:nvPr/>
        </p:nvSpPr>
        <p:spPr>
          <a:xfrm>
            <a:off x="8497452" y="3994987"/>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3" name="正方形/長方形 22">
            <a:extLst>
              <a:ext uri="{FF2B5EF4-FFF2-40B4-BE49-F238E27FC236}">
                <a16:creationId xmlns:a16="http://schemas.microsoft.com/office/drawing/2014/main" id="{05A476E6-C9F7-4B0F-86DD-68FDE93DDB89}"/>
              </a:ext>
            </a:extLst>
          </p:cNvPr>
          <p:cNvSpPr/>
          <p:nvPr/>
        </p:nvSpPr>
        <p:spPr>
          <a:xfrm>
            <a:off x="8497452" y="4662631"/>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4" name="円柱 23">
            <a:extLst>
              <a:ext uri="{FF2B5EF4-FFF2-40B4-BE49-F238E27FC236}">
                <a16:creationId xmlns:a16="http://schemas.microsoft.com/office/drawing/2014/main" id="{A8B99DCB-1BEB-44DC-B1D1-54F44A900B83}"/>
              </a:ext>
            </a:extLst>
          </p:cNvPr>
          <p:cNvSpPr/>
          <p:nvPr/>
        </p:nvSpPr>
        <p:spPr>
          <a:xfrm>
            <a:off x="8497452" y="5149631"/>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8" name="正方形/長方形 27">
            <a:extLst>
              <a:ext uri="{FF2B5EF4-FFF2-40B4-BE49-F238E27FC236}">
                <a16:creationId xmlns:a16="http://schemas.microsoft.com/office/drawing/2014/main" id="{68845A3A-83E1-42B3-AFC1-58A7AD91EB57}"/>
              </a:ext>
            </a:extLst>
          </p:cNvPr>
          <p:cNvSpPr/>
          <p:nvPr/>
        </p:nvSpPr>
        <p:spPr>
          <a:xfrm>
            <a:off x="8497452" y="5859804"/>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9" name="円柱 28">
            <a:extLst>
              <a:ext uri="{FF2B5EF4-FFF2-40B4-BE49-F238E27FC236}">
                <a16:creationId xmlns:a16="http://schemas.microsoft.com/office/drawing/2014/main" id="{6010A76F-2043-4A42-B4B8-A77F0CFC234C}"/>
              </a:ext>
            </a:extLst>
          </p:cNvPr>
          <p:cNvSpPr/>
          <p:nvPr/>
        </p:nvSpPr>
        <p:spPr>
          <a:xfrm>
            <a:off x="8497452" y="6346804"/>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30" name="正方形/長方形 29">
            <a:extLst>
              <a:ext uri="{FF2B5EF4-FFF2-40B4-BE49-F238E27FC236}">
                <a16:creationId xmlns:a16="http://schemas.microsoft.com/office/drawing/2014/main" id="{760254E7-6CC9-4D8F-B197-2E08DBA839E9}"/>
              </a:ext>
            </a:extLst>
          </p:cNvPr>
          <p:cNvSpPr/>
          <p:nvPr/>
        </p:nvSpPr>
        <p:spPr>
          <a:xfrm>
            <a:off x="9651998" y="3507987"/>
            <a:ext cx="706582"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1" name="円柱 30">
            <a:extLst>
              <a:ext uri="{FF2B5EF4-FFF2-40B4-BE49-F238E27FC236}">
                <a16:creationId xmlns:a16="http://schemas.microsoft.com/office/drawing/2014/main" id="{55A454E7-180D-408B-A4C2-A5001F06F273}"/>
              </a:ext>
            </a:extLst>
          </p:cNvPr>
          <p:cNvSpPr/>
          <p:nvPr/>
        </p:nvSpPr>
        <p:spPr>
          <a:xfrm>
            <a:off x="9651998" y="4009525"/>
            <a:ext cx="528781"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2" name="正方形/長方形 31">
            <a:extLst>
              <a:ext uri="{FF2B5EF4-FFF2-40B4-BE49-F238E27FC236}">
                <a16:creationId xmlns:a16="http://schemas.microsoft.com/office/drawing/2014/main" id="{497F977E-0B23-4EE3-9368-482DBF82355E}"/>
              </a:ext>
            </a:extLst>
          </p:cNvPr>
          <p:cNvSpPr/>
          <p:nvPr/>
        </p:nvSpPr>
        <p:spPr>
          <a:xfrm>
            <a:off x="9651998" y="4657246"/>
            <a:ext cx="528781"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3" name="円柱 32">
            <a:extLst>
              <a:ext uri="{FF2B5EF4-FFF2-40B4-BE49-F238E27FC236}">
                <a16:creationId xmlns:a16="http://schemas.microsoft.com/office/drawing/2014/main" id="{E054E185-FE9B-41A8-9B4C-F4932D42AE88}"/>
              </a:ext>
            </a:extLst>
          </p:cNvPr>
          <p:cNvSpPr/>
          <p:nvPr/>
        </p:nvSpPr>
        <p:spPr>
          <a:xfrm>
            <a:off x="9651998" y="5158784"/>
            <a:ext cx="706582"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4" name="テキスト ボックス 33">
            <a:extLst>
              <a:ext uri="{FF2B5EF4-FFF2-40B4-BE49-F238E27FC236}">
                <a16:creationId xmlns:a16="http://schemas.microsoft.com/office/drawing/2014/main" id="{1AE7F96A-8C3C-4113-A133-94925A90A829}"/>
              </a:ext>
            </a:extLst>
          </p:cNvPr>
          <p:cNvSpPr txBox="1"/>
          <p:nvPr/>
        </p:nvSpPr>
        <p:spPr>
          <a:xfrm>
            <a:off x="1087796" y="3406346"/>
            <a:ext cx="646331" cy="369332"/>
          </a:xfrm>
          <a:prstGeom prst="rect">
            <a:avLst/>
          </a:prstGeom>
          <a:noFill/>
        </p:spPr>
        <p:txBody>
          <a:bodyPr wrap="none" rtlCol="0">
            <a:spAutoFit/>
          </a:bodyPr>
          <a:lstStyle/>
          <a:p>
            <a:r>
              <a:rPr kumimoji="1" lang="ja-JP" altLang="en-US" dirty="0"/>
              <a:t>従来</a:t>
            </a:r>
          </a:p>
        </p:txBody>
      </p:sp>
      <p:sp>
        <p:nvSpPr>
          <p:cNvPr id="36" name="テキスト ボックス 35">
            <a:extLst>
              <a:ext uri="{FF2B5EF4-FFF2-40B4-BE49-F238E27FC236}">
                <a16:creationId xmlns:a16="http://schemas.microsoft.com/office/drawing/2014/main" id="{FAA61618-1C29-4431-99EA-5C271E151C1B}"/>
              </a:ext>
            </a:extLst>
          </p:cNvPr>
          <p:cNvSpPr txBox="1"/>
          <p:nvPr/>
        </p:nvSpPr>
        <p:spPr>
          <a:xfrm>
            <a:off x="5915995" y="3399633"/>
            <a:ext cx="792205" cy="369332"/>
          </a:xfrm>
          <a:prstGeom prst="rect">
            <a:avLst/>
          </a:prstGeom>
          <a:noFill/>
        </p:spPr>
        <p:txBody>
          <a:bodyPr wrap="none" rtlCol="0">
            <a:spAutoFit/>
          </a:bodyPr>
          <a:lstStyle/>
          <a:p>
            <a:r>
              <a:rPr kumimoji="1" lang="en-US" altLang="ja-JP" dirty="0"/>
              <a:t>GIF</a:t>
            </a:r>
            <a:r>
              <a:rPr kumimoji="1" lang="ja-JP" altLang="en-US" dirty="0"/>
              <a:t>後</a:t>
            </a:r>
          </a:p>
        </p:txBody>
      </p:sp>
      <p:sp>
        <p:nvSpPr>
          <p:cNvPr id="37" name="テキスト ボックス 36">
            <a:extLst>
              <a:ext uri="{FF2B5EF4-FFF2-40B4-BE49-F238E27FC236}">
                <a16:creationId xmlns:a16="http://schemas.microsoft.com/office/drawing/2014/main" id="{1C36F2A7-A013-4747-B0FB-B9BA565A3E90}"/>
              </a:ext>
            </a:extLst>
          </p:cNvPr>
          <p:cNvSpPr txBox="1"/>
          <p:nvPr/>
        </p:nvSpPr>
        <p:spPr>
          <a:xfrm>
            <a:off x="1087796" y="3907196"/>
            <a:ext cx="1644068" cy="830997"/>
          </a:xfrm>
          <a:prstGeom prst="rect">
            <a:avLst/>
          </a:prstGeom>
          <a:noFill/>
        </p:spPr>
        <p:txBody>
          <a:bodyPr wrap="square" rtlCol="0">
            <a:spAutoFit/>
          </a:bodyPr>
          <a:lstStyle/>
          <a:p>
            <a:r>
              <a:rPr kumimoji="1" lang="ja-JP" altLang="en-US" sz="1200" dirty="0"/>
              <a:t>各部門が独自設計するので、コストと時間がかかり、つながらない</a:t>
            </a:r>
          </a:p>
        </p:txBody>
      </p:sp>
      <p:sp>
        <p:nvSpPr>
          <p:cNvPr id="38" name="テキスト ボックス 37">
            <a:extLst>
              <a:ext uri="{FF2B5EF4-FFF2-40B4-BE49-F238E27FC236}">
                <a16:creationId xmlns:a16="http://schemas.microsoft.com/office/drawing/2014/main" id="{DB8BD18E-F1BB-4FEA-9FA9-03FA8E385F35}"/>
              </a:ext>
            </a:extLst>
          </p:cNvPr>
          <p:cNvSpPr txBox="1"/>
          <p:nvPr/>
        </p:nvSpPr>
        <p:spPr>
          <a:xfrm>
            <a:off x="5915995" y="3779130"/>
            <a:ext cx="1644068" cy="1015663"/>
          </a:xfrm>
          <a:prstGeom prst="rect">
            <a:avLst/>
          </a:prstGeom>
          <a:noFill/>
        </p:spPr>
        <p:txBody>
          <a:bodyPr wrap="square" rtlCol="0">
            <a:spAutoFit/>
          </a:bodyPr>
          <a:lstStyle/>
          <a:p>
            <a:r>
              <a:rPr kumimoji="1" lang="ja-JP" altLang="en-US" sz="1200" dirty="0"/>
              <a:t>各部門が参照モデルをもとに設計するので連携しやすい</a:t>
            </a:r>
            <a:endParaRPr kumimoji="1" lang="en-US" altLang="ja-JP" sz="1200" dirty="0"/>
          </a:p>
          <a:p>
            <a:r>
              <a:rPr lang="ja-JP" altLang="en-US" sz="1200" dirty="0"/>
              <a:t>しかも独自性を確保できる</a:t>
            </a:r>
            <a:endParaRPr kumimoji="1" lang="ja-JP" altLang="en-US" sz="1200" dirty="0"/>
          </a:p>
        </p:txBody>
      </p:sp>
      <p:cxnSp>
        <p:nvCxnSpPr>
          <p:cNvPr id="40" name="直線矢印コネクタ 39">
            <a:extLst>
              <a:ext uri="{FF2B5EF4-FFF2-40B4-BE49-F238E27FC236}">
                <a16:creationId xmlns:a16="http://schemas.microsoft.com/office/drawing/2014/main" id="{428629D2-11BE-4FD1-BF9E-ECD0AFCBE67E}"/>
              </a:ext>
            </a:extLst>
          </p:cNvPr>
          <p:cNvCxnSpPr/>
          <p:nvPr/>
        </p:nvCxnSpPr>
        <p:spPr>
          <a:xfrm flipV="1">
            <a:off x="7869382" y="4172526"/>
            <a:ext cx="443345" cy="1216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8DD446-59C3-440F-B353-2364B196B569}"/>
              </a:ext>
            </a:extLst>
          </p:cNvPr>
          <p:cNvCxnSpPr>
            <a:cxnSpLocks/>
          </p:cNvCxnSpPr>
          <p:nvPr/>
        </p:nvCxnSpPr>
        <p:spPr>
          <a:xfrm flipV="1">
            <a:off x="7869382" y="5118706"/>
            <a:ext cx="420258" cy="27080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6876D2B-0DB7-43C7-9226-48ACE0D0A470}"/>
              </a:ext>
            </a:extLst>
          </p:cNvPr>
          <p:cNvCxnSpPr>
            <a:cxnSpLocks/>
          </p:cNvCxnSpPr>
          <p:nvPr/>
        </p:nvCxnSpPr>
        <p:spPr>
          <a:xfrm>
            <a:off x="7878614" y="5389513"/>
            <a:ext cx="471059" cy="8659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の効果例２（サービス再利用の促進）</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15" name="テキスト ボックス 14">
            <a:extLst>
              <a:ext uri="{FF2B5EF4-FFF2-40B4-BE49-F238E27FC236}">
                <a16:creationId xmlns:a16="http://schemas.microsoft.com/office/drawing/2014/main" id="{10671579-3C8F-4349-AA23-842ECAA49031}"/>
              </a:ext>
            </a:extLst>
          </p:cNvPr>
          <p:cNvSpPr txBox="1"/>
          <p:nvPr/>
        </p:nvSpPr>
        <p:spPr>
          <a:xfrm>
            <a:off x="5477570" y="5732035"/>
            <a:ext cx="5627809"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に合わせたデータを整備することで、簡単に先進のサービスを導入できる</a:t>
            </a:r>
          </a:p>
        </p:txBody>
      </p:sp>
    </p:spTree>
    <p:extLst>
      <p:ext uri="{BB962C8B-B14F-4D97-AF65-F5344CB8AC3E}">
        <p14:creationId xmlns:p14="http://schemas.microsoft.com/office/powerpoint/2010/main" val="284567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endParaRPr kumimoji="1" lang="en-US" altLang="ja-JP" dirty="0"/>
          </a:p>
          <a:p>
            <a:pPr lvl="1"/>
            <a:r>
              <a:rPr lang="en-US" altLang="ja-JP" dirty="0"/>
              <a:t>PDF</a:t>
            </a:r>
            <a:r>
              <a:rPr lang="ja-JP" altLang="en-US" dirty="0"/>
              <a:t>で添付して、内容を目視確認する方法でより抜本的な業務改善ができます。</a:t>
            </a:r>
            <a:endParaRPr lang="en-US" altLang="ja-JP" dirty="0"/>
          </a:p>
          <a:p>
            <a:pPr lvl="1"/>
            <a:r>
              <a:rPr kumimoji="1" lang="ja-JP" altLang="en-US" dirty="0"/>
              <a:t>エラー処理に集中できます。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a:xfrm>
            <a:off x="838200" y="519497"/>
            <a:ext cx="11049000" cy="591252"/>
          </a:xfrm>
        </p:spPr>
        <p:txBody>
          <a:bodyPr/>
          <a:lstStyle/>
          <a:p>
            <a:r>
              <a:rPr lang="en-US" altLang="ja-JP" dirty="0"/>
              <a:t>GIF</a:t>
            </a:r>
            <a:r>
              <a:rPr lang="ja-JP" altLang="en-US" dirty="0"/>
              <a:t>の効果例３（ワンスオンリーの実現と自動審査）</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4065138" y="3698892"/>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6024676" y="4531600"/>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32475" y="4550172"/>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880357" y="4046504"/>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359" y="3849183"/>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75174" y="4880592"/>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5100016" y="4306383"/>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452849" y="4407668"/>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447761" y="3946302"/>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7171970" y="3669232"/>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998816" y="3737171"/>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4061692" y="57272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8C8C4B1A-D5B2-47F8-A5BE-5B591A143D95}"/>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CEF602E3-650C-4A82-899D-D1A9A2EBACDC}"/>
              </a:ext>
            </a:extLst>
          </p:cNvPr>
          <p:cNvSpPr>
            <a:spLocks noGrp="1"/>
          </p:cNvSpPr>
          <p:nvPr>
            <p:ph type="sldNum" sz="quarter" idx="10"/>
          </p:nvPr>
        </p:nvSpPr>
        <p:spPr/>
        <p:txBody>
          <a:bodyPr/>
          <a:lstStyle/>
          <a:p>
            <a:fld id="{DFD4F317-19D0-4848-B5EB-5B174DBE8CF9}" type="slidenum">
              <a:rPr lang="ja-JP" altLang="en-US" smtClean="0"/>
              <a:pPr/>
              <a:t>16</a:t>
            </a:fld>
            <a:endParaRPr lang="ja-JP" altLang="en-US"/>
          </a:p>
        </p:txBody>
      </p:sp>
      <p:sp>
        <p:nvSpPr>
          <p:cNvPr id="5" name="タイトル 4">
            <a:extLst>
              <a:ext uri="{FF2B5EF4-FFF2-40B4-BE49-F238E27FC236}">
                <a16:creationId xmlns:a16="http://schemas.microsoft.com/office/drawing/2014/main" id="{DB04E5F0-27B3-4D4B-8131-E087F09FD62E}"/>
              </a:ext>
            </a:extLst>
          </p:cNvPr>
          <p:cNvSpPr>
            <a:spLocks noGrp="1"/>
          </p:cNvSpPr>
          <p:nvPr>
            <p:ph type="title"/>
          </p:nvPr>
        </p:nvSpPr>
        <p:spPr>
          <a:xfrm>
            <a:off x="838200" y="2740181"/>
            <a:ext cx="10515600" cy="591252"/>
          </a:xfrm>
        </p:spPr>
        <p:txBody>
          <a:bodyPr/>
          <a:lstStyle/>
          <a:p>
            <a:r>
              <a:rPr lang="ja-JP" altLang="en-US" dirty="0"/>
              <a:t>詳細の説明</a:t>
            </a:r>
          </a:p>
        </p:txBody>
      </p:sp>
    </p:spTree>
    <p:extLst>
      <p:ext uri="{BB962C8B-B14F-4D97-AF65-F5344CB8AC3E}">
        <p14:creationId xmlns:p14="http://schemas.microsoft.com/office/powerpoint/2010/main" val="149171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497"/>
            <a:ext cx="11203745" cy="591252"/>
          </a:xfrm>
        </p:spPr>
        <p:txBody>
          <a:bodyPr/>
          <a:lstStyle/>
          <a:p>
            <a:r>
              <a:rPr kumimoji="1" lang="en-US" altLang="ja-JP" dirty="0"/>
              <a:t>GIF</a:t>
            </a:r>
            <a:r>
              <a:rPr kumimoji="1" lang="ja-JP" altLang="en-US" dirty="0"/>
              <a:t>の全体を以下のアーキテクチャに従い説明します</a:t>
            </a:r>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a:xfrm>
            <a:off x="9110520" y="6262222"/>
            <a:ext cx="2743200" cy="365125"/>
          </a:xfrm>
        </p:spPr>
        <p:txBody>
          <a:bodyPr/>
          <a:lstStyle/>
          <a:p>
            <a:fld id="{DFD4F317-19D0-4848-B5EB-5B174DBE8CF9}" type="slidenum">
              <a:rPr lang="ja-JP" altLang="en-US" smtClean="0"/>
              <a:pPr/>
              <a:t>17</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1454819" y="1241349"/>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2141008" y="5416163"/>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2141008" y="407156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2141008" y="3399269"/>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74014" y="3807448"/>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2141008" y="205467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2141008" y="2726971"/>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2141008" y="4743865"/>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2141008" y="13823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2141008" y="608846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2230250" y="5716001"/>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6670553" y="4185751"/>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6899152" y="4239892"/>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91413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2FFA3E22-58A5-4B84-89FF-38C1628799EB}"/>
              </a:ext>
            </a:extLst>
          </p:cNvPr>
          <p:cNvSpPr>
            <a:spLocks noGrp="1"/>
          </p:cNvSpPr>
          <p:nvPr>
            <p:ph idx="1"/>
          </p:nvPr>
        </p:nvSpPr>
        <p:spPr>
          <a:xfrm>
            <a:off x="-1" y="1371241"/>
            <a:ext cx="7136525" cy="2683523"/>
          </a:xfrm>
        </p:spPr>
        <p:txBody>
          <a:bodyPr/>
          <a:lstStyle/>
          <a:p>
            <a:r>
              <a:rPr lang="en-US" altLang="ja-JP" dirty="0"/>
              <a:t>2021</a:t>
            </a:r>
            <a:r>
              <a:rPr lang="ja-JP" altLang="en-US" dirty="0"/>
              <a:t>年</a:t>
            </a:r>
            <a:r>
              <a:rPr lang="en-US" altLang="ja-JP" dirty="0"/>
              <a:t>6</a:t>
            </a:r>
            <a:r>
              <a:rPr lang="ja-JP" altLang="en-US" dirty="0"/>
              <a:t>月に包括的データ戦略を公表し、</a:t>
            </a:r>
            <a:r>
              <a:rPr lang="en-US" altLang="ja-JP" dirty="0"/>
              <a:t>Society5.0</a:t>
            </a:r>
            <a:r>
              <a:rPr lang="ja-JP" altLang="en-US" dirty="0"/>
              <a:t>を目指す方向性を示しています。</a:t>
            </a:r>
            <a:r>
              <a:rPr lang="en-US" altLang="ja-JP" dirty="0"/>
              <a:t> </a:t>
            </a:r>
          </a:p>
          <a:p>
            <a:pPr lvl="1"/>
            <a:r>
              <a:rPr lang="en-US" altLang="ja-JP" dirty="0"/>
              <a:t>AI</a:t>
            </a:r>
            <a:r>
              <a:rPr lang="ja-JP" altLang="en-US" dirty="0"/>
              <a:t>や</a:t>
            </a:r>
            <a:r>
              <a:rPr lang="en-US" altLang="ja-JP" dirty="0"/>
              <a:t>IOT</a:t>
            </a:r>
            <a:r>
              <a:rPr lang="ja-JP" altLang="en-US" dirty="0"/>
              <a:t>も活かした</a:t>
            </a:r>
            <a:r>
              <a:rPr lang="en-US" altLang="ja-JP" dirty="0"/>
              <a:t>Digital Twin</a:t>
            </a:r>
            <a:r>
              <a:rPr lang="ja-JP" altLang="en-US" dirty="0"/>
              <a:t>を実現</a:t>
            </a:r>
            <a:endParaRPr lang="en-US" altLang="ja-JP" dirty="0"/>
          </a:p>
          <a:p>
            <a:endParaRPr lang="en-US" altLang="ja-JP" dirty="0"/>
          </a:p>
          <a:p>
            <a:r>
              <a:rPr lang="en-US" altLang="ja-JP" dirty="0"/>
              <a:t>GIF</a:t>
            </a:r>
            <a:r>
              <a:rPr lang="ja-JP" altLang="en-US" dirty="0"/>
              <a:t>は、これらの戦略を達成するための基盤の取り組みになります。</a:t>
            </a:r>
            <a:endParaRPr lang="en-US" altLang="ja-JP" dirty="0"/>
          </a:p>
          <a:p>
            <a:pPr lvl="1"/>
            <a:r>
              <a:rPr lang="en-US" altLang="ja-JP" dirty="0"/>
              <a:t>2030</a:t>
            </a:r>
            <a:r>
              <a:rPr lang="ja-JP" altLang="en-US" dirty="0"/>
              <a:t>年に上記の社会を実現することを目標に、</a:t>
            </a:r>
            <a:r>
              <a:rPr lang="en-US" altLang="ja-JP" dirty="0"/>
              <a:t>2025</a:t>
            </a:r>
            <a:r>
              <a:rPr lang="ja-JP" altLang="en-US" dirty="0"/>
              <a:t>年までにルール、ツール、データ等の環境整備を進めています。</a:t>
            </a:r>
            <a:endParaRPr lang="en-US" altLang="ja-JP" dirty="0"/>
          </a:p>
        </p:txBody>
      </p:sp>
      <p:sp>
        <p:nvSpPr>
          <p:cNvPr id="5" name="タイトル 4">
            <a:extLst>
              <a:ext uri="{FF2B5EF4-FFF2-40B4-BE49-F238E27FC236}">
                <a16:creationId xmlns:a16="http://schemas.microsoft.com/office/drawing/2014/main" id="{E3599583-3339-4D9F-85E9-5AB040893C43}"/>
              </a:ext>
            </a:extLst>
          </p:cNvPr>
          <p:cNvSpPr>
            <a:spLocks noGrp="1"/>
          </p:cNvSpPr>
          <p:nvPr>
            <p:ph type="title"/>
          </p:nvPr>
        </p:nvSpPr>
        <p:spPr>
          <a:xfrm>
            <a:off x="838200" y="391297"/>
            <a:ext cx="10515600" cy="591252"/>
          </a:xfrm>
        </p:spPr>
        <p:txBody>
          <a:bodyPr/>
          <a:lstStyle/>
          <a:p>
            <a:r>
              <a:rPr lang="ja-JP" altLang="en-US" dirty="0"/>
              <a:t>戦略</a:t>
            </a:r>
          </a:p>
        </p:txBody>
      </p:sp>
      <p:sp>
        <p:nvSpPr>
          <p:cNvPr id="3" name="スライド番号プレースホルダー 2">
            <a:extLst>
              <a:ext uri="{FF2B5EF4-FFF2-40B4-BE49-F238E27FC236}">
                <a16:creationId xmlns:a16="http://schemas.microsoft.com/office/drawing/2014/main" id="{C55EA84B-EB4C-48DA-8722-505B1ACBCAFD}"/>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graphicFrame>
        <p:nvGraphicFramePr>
          <p:cNvPr id="23" name="図表 22">
            <a:extLst>
              <a:ext uri="{FF2B5EF4-FFF2-40B4-BE49-F238E27FC236}">
                <a16:creationId xmlns:a16="http://schemas.microsoft.com/office/drawing/2014/main" id="{8B61E309-965E-4984-9F98-1BE0BFD0FAFE}"/>
              </a:ext>
            </a:extLst>
          </p:cNvPr>
          <p:cNvGraphicFramePr/>
          <p:nvPr>
            <p:extLst>
              <p:ext uri="{D42A27DB-BD31-4B8C-83A1-F6EECF244321}">
                <p14:modId xmlns:p14="http://schemas.microsoft.com/office/powerpoint/2010/main" val="3101390604"/>
              </p:ext>
            </p:extLst>
          </p:nvPr>
        </p:nvGraphicFramePr>
        <p:xfrm>
          <a:off x="6910937" y="1371241"/>
          <a:ext cx="5425441" cy="479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8A5843-1265-421D-B728-FA887E3848B6}"/>
              </a:ext>
            </a:extLst>
          </p:cNvPr>
          <p:cNvSpPr>
            <a:spLocks noGrp="1"/>
          </p:cNvSpPr>
          <p:nvPr>
            <p:ph idx="1"/>
          </p:nvPr>
        </p:nvSpPr>
        <p:spPr>
          <a:xfrm>
            <a:off x="409903" y="1371241"/>
            <a:ext cx="11610559" cy="1547450"/>
          </a:xfrm>
        </p:spPr>
        <p:txBody>
          <a:bodyPr/>
          <a:lstStyle/>
          <a:p>
            <a:r>
              <a:rPr kumimoji="1" lang="ja-JP" altLang="en-US" dirty="0"/>
              <a:t>従来のデジタル化の取り組みは、サービスに注目してきました。</a:t>
            </a:r>
            <a:endParaRPr kumimoji="1" lang="en-US" altLang="ja-JP" dirty="0"/>
          </a:p>
          <a:p>
            <a:r>
              <a:rPr kumimoji="1" lang="en-US" altLang="ja-JP" dirty="0"/>
              <a:t>GIF</a:t>
            </a:r>
            <a:r>
              <a:rPr kumimoji="1" lang="ja-JP" altLang="en-US" dirty="0"/>
              <a:t>では、</a:t>
            </a:r>
            <a:r>
              <a:rPr kumimoji="1" lang="ja-JP" altLang="en-US" u="sng" dirty="0">
                <a:solidFill>
                  <a:srgbClr val="FF0000"/>
                </a:solidFill>
              </a:rPr>
              <a:t>基礎をしっかり作った上にサービスを構築</a:t>
            </a:r>
            <a:r>
              <a:rPr kumimoji="1" lang="ja-JP" altLang="en-US" dirty="0"/>
              <a:t>し、</a:t>
            </a:r>
            <a:r>
              <a:rPr kumimoji="1" lang="ja-JP" altLang="en-US" u="sng" dirty="0">
                <a:solidFill>
                  <a:srgbClr val="FF0000"/>
                </a:solidFill>
              </a:rPr>
              <a:t>持続・展開</a:t>
            </a:r>
            <a:r>
              <a:rPr kumimoji="1" lang="ja-JP" altLang="en-US" dirty="0"/>
              <a:t>させることを目指しています。</a:t>
            </a:r>
          </a:p>
        </p:txBody>
      </p:sp>
      <p:sp>
        <p:nvSpPr>
          <p:cNvPr id="3" name="タイトル 2">
            <a:extLst>
              <a:ext uri="{FF2B5EF4-FFF2-40B4-BE49-F238E27FC236}">
                <a16:creationId xmlns:a16="http://schemas.microsoft.com/office/drawing/2014/main" id="{C3976147-7BDD-47AF-ABCE-13C53F4A7BBA}"/>
              </a:ext>
            </a:extLst>
          </p:cNvPr>
          <p:cNvSpPr>
            <a:spLocks noGrp="1"/>
          </p:cNvSpPr>
          <p:nvPr>
            <p:ph type="title"/>
          </p:nvPr>
        </p:nvSpPr>
        <p:spPr/>
        <p:txBody>
          <a:bodyPr/>
          <a:lstStyle/>
          <a:p>
            <a:r>
              <a:rPr kumimoji="1" lang="ja-JP" altLang="en-US" dirty="0"/>
              <a:t>基本的な考え方</a:t>
            </a:r>
          </a:p>
        </p:txBody>
      </p:sp>
      <p:sp>
        <p:nvSpPr>
          <p:cNvPr id="4" name="スライド番号プレースホルダー 3">
            <a:extLst>
              <a:ext uri="{FF2B5EF4-FFF2-40B4-BE49-F238E27FC236}">
                <a16:creationId xmlns:a16="http://schemas.microsoft.com/office/drawing/2014/main" id="{40E9CDC2-5848-45A2-BE48-4239FD8D1C5C}"/>
              </a:ext>
            </a:extLst>
          </p:cNvPr>
          <p:cNvSpPr>
            <a:spLocks noGrp="1"/>
          </p:cNvSpPr>
          <p:nvPr>
            <p:ph type="sldNum" sz="quarter" idx="4"/>
          </p:nvPr>
        </p:nvSpPr>
        <p:spPr>
          <a:xfrm>
            <a:off x="9277263" y="6439151"/>
            <a:ext cx="2743200" cy="365125"/>
          </a:xfrm>
        </p:spPr>
        <p:txBody>
          <a:bodyPr/>
          <a:lstStyle/>
          <a:p>
            <a:fld id="{DFD4F317-19D0-4848-B5EB-5B174DBE8CF9}" type="slidenum">
              <a:rPr lang="ja-JP" altLang="en-US" smtClean="0"/>
              <a:pPr/>
              <a:t>19</a:t>
            </a:fld>
            <a:endParaRPr lang="ja-JP" altLang="en-US"/>
          </a:p>
        </p:txBody>
      </p:sp>
      <p:sp>
        <p:nvSpPr>
          <p:cNvPr id="26" name="テキスト ボックス 25">
            <a:extLst>
              <a:ext uri="{FF2B5EF4-FFF2-40B4-BE49-F238E27FC236}">
                <a16:creationId xmlns:a16="http://schemas.microsoft.com/office/drawing/2014/main" id="{E5F71639-6465-4456-845C-AD308D3735A7}"/>
              </a:ext>
            </a:extLst>
          </p:cNvPr>
          <p:cNvSpPr txBox="1"/>
          <p:nvPr/>
        </p:nvSpPr>
        <p:spPr>
          <a:xfrm>
            <a:off x="838200" y="2886260"/>
            <a:ext cx="5415686" cy="1200329"/>
          </a:xfrm>
          <a:prstGeom prst="rect">
            <a:avLst/>
          </a:prstGeom>
          <a:noFill/>
        </p:spPr>
        <p:txBody>
          <a:bodyPr wrap="square" rtlCol="0">
            <a:spAutoFit/>
          </a:bodyPr>
          <a:lstStyle/>
          <a:p>
            <a:r>
              <a:rPr lang="ja-JP" altLang="en-US" b="1" u="sng" dirty="0"/>
              <a:t>従来の失敗</a:t>
            </a:r>
            <a:r>
              <a:rPr lang="ja-JP" altLang="en-US" u="sng" dirty="0"/>
              <a:t>（実証実験等）</a:t>
            </a:r>
            <a:endParaRPr lang="en-US" altLang="ja-JP" u="sng" dirty="0"/>
          </a:p>
          <a:p>
            <a:pPr marL="285750" indent="-285750">
              <a:buFont typeface="Arial" panose="020B0604020202020204" pitchFamily="34" charset="0"/>
              <a:buChar char="•"/>
            </a:pPr>
            <a:r>
              <a:rPr lang="ja-JP" altLang="en-US" dirty="0"/>
              <a:t>基礎ができていないのにアプリ開発をするから、継続できない</a:t>
            </a:r>
            <a:endParaRPr lang="en-US" altLang="ja-JP" dirty="0"/>
          </a:p>
          <a:p>
            <a:pPr marL="285750" indent="-285750">
              <a:buFont typeface="Arial" panose="020B0604020202020204" pitchFamily="34" charset="0"/>
              <a:buChar char="•"/>
            </a:pPr>
            <a:r>
              <a:rPr lang="ja-JP" altLang="en-US" dirty="0"/>
              <a:t>独自手法なので展開できない</a:t>
            </a:r>
            <a:endParaRPr kumimoji="1" lang="ja-JP" altLang="en-US" dirty="0"/>
          </a:p>
        </p:txBody>
      </p:sp>
      <p:sp>
        <p:nvSpPr>
          <p:cNvPr id="27" name="テキスト ボックス 26">
            <a:extLst>
              <a:ext uri="{FF2B5EF4-FFF2-40B4-BE49-F238E27FC236}">
                <a16:creationId xmlns:a16="http://schemas.microsoft.com/office/drawing/2014/main" id="{36591792-567A-4102-A587-8156AA4D5341}"/>
              </a:ext>
            </a:extLst>
          </p:cNvPr>
          <p:cNvSpPr txBox="1"/>
          <p:nvPr/>
        </p:nvSpPr>
        <p:spPr>
          <a:xfrm>
            <a:off x="6506306" y="2891898"/>
            <a:ext cx="4847494" cy="1200329"/>
          </a:xfrm>
          <a:prstGeom prst="rect">
            <a:avLst/>
          </a:prstGeom>
          <a:noFill/>
        </p:spPr>
        <p:txBody>
          <a:bodyPr wrap="square" rtlCol="0">
            <a:spAutoFit/>
          </a:bodyPr>
          <a:lstStyle/>
          <a:p>
            <a:r>
              <a:rPr lang="en-US" altLang="ja-JP" b="1" u="sng" dirty="0"/>
              <a:t>GIF</a:t>
            </a:r>
            <a:r>
              <a:rPr lang="ja-JP" altLang="en-US" b="1" u="sng" dirty="0"/>
              <a:t>の目指す世界</a:t>
            </a:r>
            <a:endParaRPr lang="en-US" altLang="ja-JP" b="1" u="sng" dirty="0"/>
          </a:p>
          <a:p>
            <a:pPr marL="285750" indent="-285750">
              <a:buFont typeface="Arial" panose="020B0604020202020204" pitchFamily="34" charset="0"/>
              <a:buChar char="•"/>
            </a:pPr>
            <a:r>
              <a:rPr lang="ja-JP" altLang="en-US" dirty="0"/>
              <a:t>最初に基礎を固めることで、サービス開発などが行いやすく、継続しやすくする</a:t>
            </a:r>
            <a:endParaRPr lang="en-US" altLang="ja-JP" dirty="0"/>
          </a:p>
          <a:p>
            <a:pPr marL="285750" indent="-285750">
              <a:buFont typeface="Arial" panose="020B0604020202020204" pitchFamily="34" charset="0"/>
              <a:buChar char="•"/>
            </a:pPr>
            <a:r>
              <a:rPr lang="ja-JP" altLang="en-US" dirty="0"/>
              <a:t>基礎に参照モデルを使うので展開しやすい</a:t>
            </a:r>
            <a:endParaRPr kumimoji="1" lang="ja-JP" altLang="en-US" dirty="0"/>
          </a:p>
        </p:txBody>
      </p:sp>
      <p:pic>
        <p:nvPicPr>
          <p:cNvPr id="28" name="図 27">
            <a:extLst>
              <a:ext uri="{FF2B5EF4-FFF2-40B4-BE49-F238E27FC236}">
                <a16:creationId xmlns:a16="http://schemas.microsoft.com/office/drawing/2014/main" id="{83E433B0-3FF9-4046-A742-3204B158C4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9520" y="4069737"/>
            <a:ext cx="4847494" cy="2729140"/>
          </a:xfrm>
          <a:prstGeom prst="rect">
            <a:avLst/>
          </a:prstGeom>
          <a:ln>
            <a:noFill/>
          </a:ln>
        </p:spPr>
      </p:pic>
      <p:sp>
        <p:nvSpPr>
          <p:cNvPr id="29" name="フリーフォーム: 図形 28">
            <a:extLst>
              <a:ext uri="{FF2B5EF4-FFF2-40B4-BE49-F238E27FC236}">
                <a16:creationId xmlns:a16="http://schemas.microsoft.com/office/drawing/2014/main" id="{0C60A7EA-129D-44EB-98F0-9A67B657DD67}"/>
              </a:ext>
            </a:extLst>
          </p:cNvPr>
          <p:cNvSpPr/>
          <p:nvPr/>
        </p:nvSpPr>
        <p:spPr>
          <a:xfrm>
            <a:off x="2191697" y="5610921"/>
            <a:ext cx="1826953" cy="825109"/>
          </a:xfrm>
          <a:custGeom>
            <a:avLst/>
            <a:gdLst>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840942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739028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565340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634817 w 5486400"/>
              <a:gd name="connsiteY5"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6400" h="2743200">
                <a:moveTo>
                  <a:pt x="94130" y="2716306"/>
                </a:moveTo>
                <a:lnTo>
                  <a:pt x="0" y="2716306"/>
                </a:lnTo>
                <a:lnTo>
                  <a:pt x="4827494" y="2743200"/>
                </a:lnTo>
                <a:lnTo>
                  <a:pt x="4948518" y="1277471"/>
                </a:lnTo>
                <a:lnTo>
                  <a:pt x="5486400" y="26894"/>
                </a:lnTo>
                <a:lnTo>
                  <a:pt x="4634817" y="0"/>
                </a:lnTo>
              </a:path>
            </a:pathLst>
          </a:custGeom>
          <a:solidFill>
            <a:srgbClr val="26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pic>
        <p:nvPicPr>
          <p:cNvPr id="30" name="図 29">
            <a:extLst>
              <a:ext uri="{FF2B5EF4-FFF2-40B4-BE49-F238E27FC236}">
                <a16:creationId xmlns:a16="http://schemas.microsoft.com/office/drawing/2014/main" id="{4C3EFAD4-6FF9-439B-9907-A5EC35E19F0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347190" y="5004751"/>
            <a:ext cx="1589178" cy="1475975"/>
          </a:xfrm>
          <a:prstGeom prst="rect">
            <a:avLst/>
          </a:prstGeom>
        </p:spPr>
      </p:pic>
      <p:sp>
        <p:nvSpPr>
          <p:cNvPr id="31" name="テキスト ボックス 30">
            <a:extLst>
              <a:ext uri="{FF2B5EF4-FFF2-40B4-BE49-F238E27FC236}">
                <a16:creationId xmlns:a16="http://schemas.microsoft.com/office/drawing/2014/main" id="{191A4066-6AD2-41A2-B4FA-38A397784969}"/>
              </a:ext>
            </a:extLst>
          </p:cNvPr>
          <p:cNvSpPr txBox="1"/>
          <p:nvPr/>
        </p:nvSpPr>
        <p:spPr bwMode="auto">
          <a:xfrm>
            <a:off x="3009156" y="5566225"/>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
        <p:nvSpPr>
          <p:cNvPr id="33" name="正方形/長方形 32">
            <a:extLst>
              <a:ext uri="{FF2B5EF4-FFF2-40B4-BE49-F238E27FC236}">
                <a16:creationId xmlns:a16="http://schemas.microsoft.com/office/drawing/2014/main" id="{A930AA16-AEDA-45B5-9988-B24F92BDB559}"/>
              </a:ext>
            </a:extLst>
          </p:cNvPr>
          <p:cNvSpPr/>
          <p:nvPr/>
        </p:nvSpPr>
        <p:spPr>
          <a:xfrm>
            <a:off x="2477867" y="5304591"/>
            <a:ext cx="45719" cy="93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sp>
        <p:nvSpPr>
          <p:cNvPr id="35" name="正方形/長方形 34">
            <a:extLst>
              <a:ext uri="{FF2B5EF4-FFF2-40B4-BE49-F238E27FC236}">
                <a16:creationId xmlns:a16="http://schemas.microsoft.com/office/drawing/2014/main" id="{3E1CDF0B-E800-4457-B5CA-E01629665B9A}"/>
              </a:ext>
            </a:extLst>
          </p:cNvPr>
          <p:cNvSpPr/>
          <p:nvPr/>
        </p:nvSpPr>
        <p:spPr>
          <a:xfrm rot="733284">
            <a:off x="4391620" y="6233323"/>
            <a:ext cx="902568" cy="243320"/>
          </a:xfrm>
          <a:custGeom>
            <a:avLst/>
            <a:gdLst>
              <a:gd name="connsiteX0" fmla="*/ 0 w 902568"/>
              <a:gd name="connsiteY0" fmla="*/ 0 h 243320"/>
              <a:gd name="connsiteX1" fmla="*/ 424207 w 902568"/>
              <a:gd name="connsiteY1" fmla="*/ 0 h 243320"/>
              <a:gd name="connsiteX2" fmla="*/ 902568 w 902568"/>
              <a:gd name="connsiteY2" fmla="*/ 0 h 243320"/>
              <a:gd name="connsiteX3" fmla="*/ 902568 w 902568"/>
              <a:gd name="connsiteY3" fmla="*/ 243320 h 243320"/>
              <a:gd name="connsiteX4" fmla="*/ 469335 w 902568"/>
              <a:gd name="connsiteY4" fmla="*/ 243320 h 243320"/>
              <a:gd name="connsiteX5" fmla="*/ 0 w 902568"/>
              <a:gd name="connsiteY5" fmla="*/ 243320 h 243320"/>
              <a:gd name="connsiteX6" fmla="*/ 0 w 902568"/>
              <a:gd name="connsiteY6" fmla="*/ 0 h 24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68" h="243320" fill="none" extrusionOk="0">
                <a:moveTo>
                  <a:pt x="0" y="0"/>
                </a:moveTo>
                <a:cubicBezTo>
                  <a:pt x="208347" y="13367"/>
                  <a:pt x="221402" y="6081"/>
                  <a:pt x="424207" y="0"/>
                </a:cubicBezTo>
                <a:cubicBezTo>
                  <a:pt x="627012" y="-6081"/>
                  <a:pt x="783775" y="-8470"/>
                  <a:pt x="902568" y="0"/>
                </a:cubicBezTo>
                <a:cubicBezTo>
                  <a:pt x="898733" y="86460"/>
                  <a:pt x="900279" y="132154"/>
                  <a:pt x="902568" y="243320"/>
                </a:cubicBezTo>
                <a:cubicBezTo>
                  <a:pt x="716522" y="234713"/>
                  <a:pt x="586101" y="230984"/>
                  <a:pt x="469335" y="243320"/>
                </a:cubicBezTo>
                <a:cubicBezTo>
                  <a:pt x="352569" y="255656"/>
                  <a:pt x="212607" y="242883"/>
                  <a:pt x="0" y="243320"/>
                </a:cubicBezTo>
                <a:cubicBezTo>
                  <a:pt x="9285" y="174686"/>
                  <a:pt x="-2234" y="62510"/>
                  <a:pt x="0" y="0"/>
                </a:cubicBezTo>
                <a:close/>
              </a:path>
              <a:path w="902568" h="243320" stroke="0" extrusionOk="0">
                <a:moveTo>
                  <a:pt x="0" y="0"/>
                </a:moveTo>
                <a:cubicBezTo>
                  <a:pt x="154210" y="-1876"/>
                  <a:pt x="227387" y="18564"/>
                  <a:pt x="424207" y="0"/>
                </a:cubicBezTo>
                <a:cubicBezTo>
                  <a:pt x="621027" y="-18564"/>
                  <a:pt x="721222" y="-7107"/>
                  <a:pt x="902568" y="0"/>
                </a:cubicBezTo>
                <a:cubicBezTo>
                  <a:pt x="911173" y="89643"/>
                  <a:pt x="898156" y="156667"/>
                  <a:pt x="902568" y="243320"/>
                </a:cubicBezTo>
                <a:cubicBezTo>
                  <a:pt x="781682" y="235166"/>
                  <a:pt x="647550" y="227372"/>
                  <a:pt x="460310" y="243320"/>
                </a:cubicBezTo>
                <a:cubicBezTo>
                  <a:pt x="273070" y="259268"/>
                  <a:pt x="123500" y="249741"/>
                  <a:pt x="0" y="243320"/>
                </a:cubicBezTo>
                <a:cubicBezTo>
                  <a:pt x="-8275" y="150126"/>
                  <a:pt x="4120" y="117568"/>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algn="ctr"/>
            <a:r>
              <a:rPr lang="ja-JP" altLang="en-US" sz="1138" b="0" dirty="0"/>
              <a:t>過去の実証</a:t>
            </a:r>
          </a:p>
        </p:txBody>
      </p:sp>
      <p:sp>
        <p:nvSpPr>
          <p:cNvPr id="36" name="テキスト ボックス 35">
            <a:extLst>
              <a:ext uri="{FF2B5EF4-FFF2-40B4-BE49-F238E27FC236}">
                <a16:creationId xmlns:a16="http://schemas.microsoft.com/office/drawing/2014/main" id="{37FB4C52-CBBF-47B7-9356-064DDBE2B317}"/>
              </a:ext>
            </a:extLst>
          </p:cNvPr>
          <p:cNvSpPr txBox="1"/>
          <p:nvPr/>
        </p:nvSpPr>
        <p:spPr bwMode="auto">
          <a:xfrm>
            <a:off x="2517152" y="4435793"/>
            <a:ext cx="2458309" cy="382772"/>
          </a:xfrm>
          <a:prstGeom prst="rect">
            <a:avLst/>
          </a:prstGeom>
          <a:noFill/>
          <a:ln w="9525" algn="ctr">
            <a:noFill/>
            <a:miter lim="800000"/>
            <a:headEnd/>
            <a:tailEnd/>
          </a:ln>
          <a:effectLst/>
        </p:spPr>
        <p:txBody>
          <a:bodyPr wrap="none" lIns="74267" tIns="37135" rIns="74267" bIns="37135" rtlCol="0">
            <a:spAutoFit/>
          </a:bodyPr>
          <a:lstStyle/>
          <a:p>
            <a:r>
              <a:rPr lang="ja-JP" altLang="en-US" sz="2000" b="0" dirty="0">
                <a:solidFill>
                  <a:srgbClr val="FFFF00"/>
                </a:solidFill>
              </a:rPr>
              <a:t>キラキラのビジョン</a:t>
            </a:r>
          </a:p>
        </p:txBody>
      </p:sp>
      <p:pic>
        <p:nvPicPr>
          <p:cNvPr id="37" name="図 36" descr="時計, デバイス, メーター, ブラック が含まれている画像&#10;&#10;自動的に生成された説明">
            <a:extLst>
              <a:ext uri="{FF2B5EF4-FFF2-40B4-BE49-F238E27FC236}">
                <a16:creationId xmlns:a16="http://schemas.microsoft.com/office/drawing/2014/main" id="{94A13849-F29A-41D5-8166-6197C0F661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40608" y="4978041"/>
            <a:ext cx="1004592" cy="470464"/>
          </a:xfrm>
          <a:prstGeom prst="rect">
            <a:avLst/>
          </a:prstGeom>
        </p:spPr>
      </p:pic>
      <p:pic>
        <p:nvPicPr>
          <p:cNvPr id="32" name="図 31" descr="ミラー, 挿絵 が含まれている画像&#10;&#10;自動的に生成された説明">
            <a:extLst>
              <a:ext uri="{FF2B5EF4-FFF2-40B4-BE49-F238E27FC236}">
                <a16:creationId xmlns:a16="http://schemas.microsoft.com/office/drawing/2014/main" id="{160A780B-41C3-41E9-A2FD-0AEB2EC66E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2981" y="4878945"/>
            <a:ext cx="781210" cy="622122"/>
          </a:xfrm>
          <a:prstGeom prst="rect">
            <a:avLst/>
          </a:prstGeom>
        </p:spPr>
      </p:pic>
      <p:sp>
        <p:nvSpPr>
          <p:cNvPr id="34" name="テキスト ボックス 33">
            <a:extLst>
              <a:ext uri="{FF2B5EF4-FFF2-40B4-BE49-F238E27FC236}">
                <a16:creationId xmlns:a16="http://schemas.microsoft.com/office/drawing/2014/main" id="{0EFC32A5-7484-4BD3-8113-28CF46FC2A18}"/>
              </a:ext>
            </a:extLst>
          </p:cNvPr>
          <p:cNvSpPr txBox="1"/>
          <p:nvPr/>
        </p:nvSpPr>
        <p:spPr bwMode="auto">
          <a:xfrm>
            <a:off x="2284534" y="4943845"/>
            <a:ext cx="505224" cy="425219"/>
          </a:xfrm>
          <a:prstGeom prst="rect">
            <a:avLst/>
          </a:prstGeom>
          <a:noFill/>
          <a:ln w="9525" algn="ctr">
            <a:noFill/>
            <a:miter lim="800000"/>
            <a:headEnd/>
            <a:tailEnd/>
          </a:ln>
          <a:effectLst/>
        </p:spPr>
        <p:txBody>
          <a:bodyPr wrap="square" lIns="74267" tIns="37135" rIns="74267" bIns="37135" rtlCol="0">
            <a:spAutoFit/>
          </a:bodyPr>
          <a:lstStyle/>
          <a:p>
            <a:r>
              <a:rPr lang="ja-JP" altLang="en-US" sz="1138" b="0" dirty="0">
                <a:solidFill>
                  <a:schemeClr val="bg1"/>
                </a:solidFill>
              </a:rPr>
              <a:t>実証</a:t>
            </a:r>
            <a:endParaRPr lang="en-US" altLang="ja-JP" sz="1138" b="0" dirty="0">
              <a:solidFill>
                <a:schemeClr val="bg1"/>
              </a:solidFill>
            </a:endParaRPr>
          </a:p>
          <a:p>
            <a:r>
              <a:rPr lang="ja-JP" altLang="en-US" sz="1138" b="0" dirty="0">
                <a:solidFill>
                  <a:schemeClr val="bg1"/>
                </a:solidFill>
              </a:rPr>
              <a:t>区間</a:t>
            </a:r>
          </a:p>
        </p:txBody>
      </p:sp>
      <p:sp>
        <p:nvSpPr>
          <p:cNvPr id="38" name="スライド番号プレースホルダー 1">
            <a:extLst>
              <a:ext uri="{FF2B5EF4-FFF2-40B4-BE49-F238E27FC236}">
                <a16:creationId xmlns:a16="http://schemas.microsoft.com/office/drawing/2014/main" id="{E2FC7EF6-A9AD-4C4F-B14E-146709811D12}"/>
              </a:ext>
            </a:extLst>
          </p:cNvPr>
          <p:cNvSpPr txBox="1">
            <a:spLocks/>
          </p:cNvSpPr>
          <p:nvPr/>
        </p:nvSpPr>
        <p:spPr>
          <a:xfrm>
            <a:off x="8064388" y="5886959"/>
            <a:ext cx="1620142" cy="123222"/>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9BE91C65-3B68-4B3B-A815-6062B9331FB3}" type="slidenum">
              <a:rPr lang="ja-JP" altLang="en-US" smtClean="0"/>
              <a:pPr>
                <a:defRPr/>
              </a:pPr>
              <a:t>19</a:t>
            </a:fld>
            <a:endParaRPr lang="ja-JP" altLang="en-US"/>
          </a:p>
        </p:txBody>
      </p:sp>
      <p:pic>
        <p:nvPicPr>
          <p:cNvPr id="39" name="図 38">
            <a:extLst>
              <a:ext uri="{FF2B5EF4-FFF2-40B4-BE49-F238E27FC236}">
                <a16:creationId xmlns:a16="http://schemas.microsoft.com/office/drawing/2014/main" id="{8BD2282B-7D08-47B0-878F-B3C3EA4B10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46347" y="4041626"/>
            <a:ext cx="4847494" cy="2751927"/>
          </a:xfrm>
          <a:prstGeom prst="rect">
            <a:avLst/>
          </a:prstGeom>
        </p:spPr>
      </p:pic>
      <p:pic>
        <p:nvPicPr>
          <p:cNvPr id="40" name="図 39">
            <a:extLst>
              <a:ext uri="{FF2B5EF4-FFF2-40B4-BE49-F238E27FC236}">
                <a16:creationId xmlns:a16="http://schemas.microsoft.com/office/drawing/2014/main" id="{EC663FAC-299F-4413-9CAC-BBFBDA6B9B7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37929" y="4737347"/>
            <a:ext cx="2624594" cy="1968446"/>
          </a:xfrm>
          <a:prstGeom prst="rect">
            <a:avLst/>
          </a:prstGeom>
        </p:spPr>
      </p:pic>
      <p:sp>
        <p:nvSpPr>
          <p:cNvPr id="41" name="テキスト ボックス 40">
            <a:extLst>
              <a:ext uri="{FF2B5EF4-FFF2-40B4-BE49-F238E27FC236}">
                <a16:creationId xmlns:a16="http://schemas.microsoft.com/office/drawing/2014/main" id="{8B036C81-E08A-40D0-B3C5-32E827D2C972}"/>
              </a:ext>
            </a:extLst>
          </p:cNvPr>
          <p:cNvSpPr txBox="1"/>
          <p:nvPr/>
        </p:nvSpPr>
        <p:spPr bwMode="auto">
          <a:xfrm>
            <a:off x="7341435" y="6384854"/>
            <a:ext cx="1004592"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基盤</a:t>
            </a:r>
          </a:p>
        </p:txBody>
      </p:sp>
      <p:sp>
        <p:nvSpPr>
          <p:cNvPr id="42" name="テキスト ボックス 41">
            <a:extLst>
              <a:ext uri="{FF2B5EF4-FFF2-40B4-BE49-F238E27FC236}">
                <a16:creationId xmlns:a16="http://schemas.microsoft.com/office/drawing/2014/main" id="{416A7D83-F34B-4AB6-B6F9-98EE11F3A7EA}"/>
              </a:ext>
            </a:extLst>
          </p:cNvPr>
          <p:cNvSpPr txBox="1"/>
          <p:nvPr/>
        </p:nvSpPr>
        <p:spPr bwMode="auto">
          <a:xfrm>
            <a:off x="10547084" y="5332707"/>
            <a:ext cx="994907" cy="358976"/>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ツール</a:t>
            </a:r>
          </a:p>
        </p:txBody>
      </p:sp>
      <p:sp>
        <p:nvSpPr>
          <p:cNvPr id="43" name="テキスト ボックス 42">
            <a:extLst>
              <a:ext uri="{FF2B5EF4-FFF2-40B4-BE49-F238E27FC236}">
                <a16:creationId xmlns:a16="http://schemas.microsoft.com/office/drawing/2014/main" id="{DCC0002F-F764-443F-BEC6-495C325DDAEE}"/>
              </a:ext>
            </a:extLst>
          </p:cNvPr>
          <p:cNvSpPr txBox="1"/>
          <p:nvPr/>
        </p:nvSpPr>
        <p:spPr bwMode="auto">
          <a:xfrm>
            <a:off x="7231886" y="5376763"/>
            <a:ext cx="1339300"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ルール</a:t>
            </a:r>
          </a:p>
        </p:txBody>
      </p:sp>
      <p:sp>
        <p:nvSpPr>
          <p:cNvPr id="44" name="テキスト ボックス 43">
            <a:extLst>
              <a:ext uri="{FF2B5EF4-FFF2-40B4-BE49-F238E27FC236}">
                <a16:creationId xmlns:a16="http://schemas.microsoft.com/office/drawing/2014/main" id="{162B8954-22DF-43B2-BA2E-BA37B19F6488}"/>
              </a:ext>
            </a:extLst>
          </p:cNvPr>
          <p:cNvSpPr txBox="1"/>
          <p:nvPr/>
        </p:nvSpPr>
        <p:spPr bwMode="auto">
          <a:xfrm>
            <a:off x="9411118" y="6037400"/>
            <a:ext cx="2130873" cy="628993"/>
          </a:xfrm>
          <a:prstGeom prst="rect">
            <a:avLst/>
          </a:prstGeom>
          <a:noFill/>
          <a:ln w="9525" algn="ctr">
            <a:noFill/>
            <a:miter lim="800000"/>
            <a:headEnd/>
            <a:tailEnd/>
          </a:ln>
          <a:effectLst/>
        </p:spPr>
        <p:txBody>
          <a:bodyPr wrap="square" lIns="74267" tIns="37135" rIns="74267" bIns="37135" rtlCol="0">
            <a:spAutoFit/>
          </a:bodyPr>
          <a:lstStyle/>
          <a:p>
            <a:pPr algn="ctr"/>
            <a:r>
              <a:rPr lang="ja-JP" altLang="en-US" dirty="0">
                <a:solidFill>
                  <a:srgbClr val="FF0000"/>
                </a:solidFill>
              </a:rPr>
              <a:t>燃料</a:t>
            </a:r>
            <a:endParaRPr lang="en-US" altLang="ja-JP" dirty="0">
              <a:solidFill>
                <a:srgbClr val="FF0000"/>
              </a:solidFill>
            </a:endParaRPr>
          </a:p>
          <a:p>
            <a:pPr algn="ctr"/>
            <a:r>
              <a:rPr lang="ja-JP" altLang="en-US" dirty="0">
                <a:solidFill>
                  <a:srgbClr val="FF0000"/>
                </a:solidFill>
              </a:rPr>
              <a:t>（データ）</a:t>
            </a:r>
            <a:endParaRPr lang="en-US" altLang="ja-JP" dirty="0">
              <a:solidFill>
                <a:srgbClr val="FF0000"/>
              </a:solidFill>
            </a:endParaRPr>
          </a:p>
        </p:txBody>
      </p:sp>
      <p:sp>
        <p:nvSpPr>
          <p:cNvPr id="45" name="テキスト ボックス 44">
            <a:extLst>
              <a:ext uri="{FF2B5EF4-FFF2-40B4-BE49-F238E27FC236}">
                <a16:creationId xmlns:a16="http://schemas.microsoft.com/office/drawing/2014/main" id="{386F8BEB-044E-4A49-9C6B-066A1F0CB71E}"/>
              </a:ext>
            </a:extLst>
          </p:cNvPr>
          <p:cNvSpPr txBox="1"/>
          <p:nvPr/>
        </p:nvSpPr>
        <p:spPr bwMode="auto">
          <a:xfrm>
            <a:off x="8277644" y="4303208"/>
            <a:ext cx="1298233"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行き先</a:t>
            </a:r>
          </a:p>
        </p:txBody>
      </p:sp>
      <p:sp>
        <p:nvSpPr>
          <p:cNvPr id="49" name="テキスト ボックス 48">
            <a:extLst>
              <a:ext uri="{FF2B5EF4-FFF2-40B4-BE49-F238E27FC236}">
                <a16:creationId xmlns:a16="http://schemas.microsoft.com/office/drawing/2014/main" id="{534F25EB-541D-4187-945E-18198BE99C4E}"/>
              </a:ext>
            </a:extLst>
          </p:cNvPr>
          <p:cNvSpPr txBox="1"/>
          <p:nvPr/>
        </p:nvSpPr>
        <p:spPr bwMode="auto">
          <a:xfrm>
            <a:off x="8346027" y="5863228"/>
            <a:ext cx="763877"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標準</a:t>
            </a:r>
          </a:p>
        </p:txBody>
      </p:sp>
      <p:sp>
        <p:nvSpPr>
          <p:cNvPr id="51" name="テキスト ボックス 50">
            <a:extLst>
              <a:ext uri="{FF2B5EF4-FFF2-40B4-BE49-F238E27FC236}">
                <a16:creationId xmlns:a16="http://schemas.microsoft.com/office/drawing/2014/main" id="{B2EC524D-13FD-436C-A392-0F96729C2BB0}"/>
              </a:ext>
            </a:extLst>
          </p:cNvPr>
          <p:cNvSpPr txBox="1"/>
          <p:nvPr/>
        </p:nvSpPr>
        <p:spPr bwMode="auto">
          <a:xfrm>
            <a:off x="9788285" y="5276722"/>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Tree>
    <p:extLst>
      <p:ext uri="{BB962C8B-B14F-4D97-AF65-F5344CB8AC3E}">
        <p14:creationId xmlns:p14="http://schemas.microsoft.com/office/powerpoint/2010/main" val="83285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7D538D1B-E834-4708-B7DF-B9BA8420D00D}"/>
              </a:ext>
            </a:extLst>
          </p:cNvPr>
          <p:cNvSpPr>
            <a:spLocks noGrp="1"/>
          </p:cNvSpPr>
          <p:nvPr>
            <p:ph idx="1"/>
          </p:nvPr>
        </p:nvSpPr>
        <p:spPr>
          <a:xfrm>
            <a:off x="459513" y="1255630"/>
            <a:ext cx="11353800" cy="1487570"/>
          </a:xfrm>
        </p:spPr>
        <p:txBody>
          <a:bodyPr/>
          <a:lstStyle/>
          <a:p>
            <a:r>
              <a:rPr lang="ja-JP" altLang="en-US" dirty="0"/>
              <a:t>モノや建物を作るときにルールや技術規格があります。</a:t>
            </a:r>
            <a:endParaRPr lang="en-US" altLang="ja-JP" dirty="0"/>
          </a:p>
          <a:p>
            <a:r>
              <a:rPr lang="en-US" altLang="ja-JP" u="sng" dirty="0">
                <a:solidFill>
                  <a:srgbClr val="FF0000"/>
                </a:solidFill>
              </a:rPr>
              <a:t>GIF</a:t>
            </a:r>
            <a:r>
              <a:rPr lang="ja-JP" altLang="en-US" u="sng" dirty="0">
                <a:solidFill>
                  <a:srgbClr val="FF0000"/>
                </a:solidFill>
              </a:rPr>
              <a:t>は、デジタル社会のための連携ルールや技術規格、ひな型</a:t>
            </a:r>
            <a:r>
              <a:rPr lang="ja-JP" altLang="en-US" dirty="0"/>
              <a:t>をまとめたものと考えてください。</a:t>
            </a:r>
            <a:endParaRPr lang="en-US" altLang="ja-JP" dirty="0"/>
          </a:p>
        </p:txBody>
      </p:sp>
      <p:sp>
        <p:nvSpPr>
          <p:cNvPr id="5" name="タイトル 4">
            <a:extLst>
              <a:ext uri="{FF2B5EF4-FFF2-40B4-BE49-F238E27FC236}">
                <a16:creationId xmlns:a16="http://schemas.microsoft.com/office/drawing/2014/main" id="{A12A23DD-DDA5-4A12-BFCD-7D1435C88297}"/>
              </a:ext>
            </a:extLst>
          </p:cNvPr>
          <p:cNvSpPr>
            <a:spLocks noGrp="1"/>
          </p:cNvSpPr>
          <p:nvPr>
            <p:ph type="title"/>
          </p:nvPr>
        </p:nvSpPr>
        <p:spPr/>
        <p:txBody>
          <a:bodyPr/>
          <a:lstStyle/>
          <a:p>
            <a:r>
              <a:rPr lang="ja-JP" altLang="en-US" dirty="0"/>
              <a:t>はじめに</a:t>
            </a:r>
          </a:p>
        </p:txBody>
      </p:sp>
      <p:sp>
        <p:nvSpPr>
          <p:cNvPr id="3" name="スライド番号プレースホルダー 2">
            <a:extLst>
              <a:ext uri="{FF2B5EF4-FFF2-40B4-BE49-F238E27FC236}">
                <a16:creationId xmlns:a16="http://schemas.microsoft.com/office/drawing/2014/main" id="{7A8A27E7-7847-4DF8-8D2F-C40F24EEA643}"/>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pic>
        <p:nvPicPr>
          <p:cNvPr id="7" name="図 6" descr="ダイアグラム&#10;&#10;自動的に生成された説明">
            <a:extLst>
              <a:ext uri="{FF2B5EF4-FFF2-40B4-BE49-F238E27FC236}">
                <a16:creationId xmlns:a16="http://schemas.microsoft.com/office/drawing/2014/main" id="{A71329F5-F66B-49C5-B292-BC466E91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55" y="2948494"/>
            <a:ext cx="2403808" cy="1596279"/>
          </a:xfrm>
          <a:prstGeom prst="rect">
            <a:avLst/>
          </a:prstGeom>
        </p:spPr>
      </p:pic>
      <p:pic>
        <p:nvPicPr>
          <p:cNvPr id="8" name="図 7" descr="写真, 空気, 男, 飛行機 が含まれている画像&#10;&#10;自動的に生成された説明">
            <a:extLst>
              <a:ext uri="{FF2B5EF4-FFF2-40B4-BE49-F238E27FC236}">
                <a16:creationId xmlns:a16="http://schemas.microsoft.com/office/drawing/2014/main" id="{B984EF9F-C2E8-477E-9F95-0F4761CF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23" y="2814193"/>
            <a:ext cx="2315722" cy="1545021"/>
          </a:xfrm>
          <a:prstGeom prst="rect">
            <a:avLst/>
          </a:prstGeom>
        </p:spPr>
      </p:pic>
      <p:pic>
        <p:nvPicPr>
          <p:cNvPr id="9" name="図 8">
            <a:extLst>
              <a:ext uri="{FF2B5EF4-FFF2-40B4-BE49-F238E27FC236}">
                <a16:creationId xmlns:a16="http://schemas.microsoft.com/office/drawing/2014/main" id="{2F646058-04F1-42A3-A35E-68FBA06C2C77}"/>
              </a:ext>
            </a:extLst>
          </p:cNvPr>
          <p:cNvPicPr>
            <a:picLocks noChangeAspect="1"/>
          </p:cNvPicPr>
          <p:nvPr/>
        </p:nvPicPr>
        <p:blipFill rotWithShape="1">
          <a:blip r:embed="rId4"/>
          <a:srcRect b="6859"/>
          <a:stretch/>
        </p:blipFill>
        <p:spPr>
          <a:xfrm>
            <a:off x="6982223" y="2698098"/>
            <a:ext cx="3798056" cy="1989864"/>
          </a:xfrm>
          <a:prstGeom prst="rect">
            <a:avLst/>
          </a:prstGeom>
        </p:spPr>
      </p:pic>
      <p:sp>
        <p:nvSpPr>
          <p:cNvPr id="10" name="テキスト ボックス 9">
            <a:extLst>
              <a:ext uri="{FF2B5EF4-FFF2-40B4-BE49-F238E27FC236}">
                <a16:creationId xmlns:a16="http://schemas.microsoft.com/office/drawing/2014/main" id="{FCA544DA-08B7-46B5-996D-A8D64AC68B7F}"/>
              </a:ext>
            </a:extLst>
          </p:cNvPr>
          <p:cNvSpPr txBox="1"/>
          <p:nvPr/>
        </p:nvSpPr>
        <p:spPr>
          <a:xfrm>
            <a:off x="1071331" y="4768768"/>
            <a:ext cx="4904600" cy="2031325"/>
          </a:xfrm>
          <a:prstGeom prst="rect">
            <a:avLst/>
          </a:prstGeom>
          <a:noFill/>
        </p:spPr>
        <p:txBody>
          <a:bodyPr wrap="square" rtlCol="0">
            <a:spAutoFit/>
          </a:bodyPr>
          <a:lstStyle/>
          <a:p>
            <a:r>
              <a:rPr kumimoji="1" lang="ja-JP" altLang="en-US" dirty="0"/>
              <a:t>建物や製品や作るには設計の記法、取引ルールは、</a:t>
            </a:r>
            <a:r>
              <a:rPr kumimoji="1" lang="en-US" altLang="ja-JP" dirty="0"/>
              <a:t>100</a:t>
            </a:r>
            <a:r>
              <a:rPr kumimoji="1" lang="ja-JP" altLang="en-US" dirty="0"/>
              <a:t>年以上前から確立しています。</a:t>
            </a:r>
            <a:endParaRPr kumimoji="1" lang="en-US" altLang="ja-JP" dirty="0"/>
          </a:p>
          <a:p>
            <a:r>
              <a:rPr lang="ja-JP" altLang="en-US" dirty="0"/>
              <a:t>そして、モデルプランや部品、取引ルールが用意されてきました。</a:t>
            </a:r>
            <a:endParaRPr lang="en-US" altLang="ja-JP" dirty="0"/>
          </a:p>
          <a:p>
            <a:endParaRPr kumimoji="1" lang="en-US" altLang="ja-JP" dirty="0"/>
          </a:p>
          <a:p>
            <a:r>
              <a:rPr lang="ja-JP" altLang="en-US" dirty="0"/>
              <a:t>このため、大量生産、継続的改善やイノベーションができてきました。</a:t>
            </a:r>
            <a:endParaRPr kumimoji="1" lang="ja-JP" altLang="en-US" dirty="0"/>
          </a:p>
        </p:txBody>
      </p:sp>
      <p:sp>
        <p:nvSpPr>
          <p:cNvPr id="11" name="テキスト ボックス 10">
            <a:extLst>
              <a:ext uri="{FF2B5EF4-FFF2-40B4-BE49-F238E27FC236}">
                <a16:creationId xmlns:a16="http://schemas.microsoft.com/office/drawing/2014/main" id="{661BD5AF-A635-4635-A677-16D7420C32CF}"/>
              </a:ext>
            </a:extLst>
          </p:cNvPr>
          <p:cNvSpPr txBox="1"/>
          <p:nvPr/>
        </p:nvSpPr>
        <p:spPr>
          <a:xfrm>
            <a:off x="6564794" y="4768767"/>
            <a:ext cx="4904600" cy="2031325"/>
          </a:xfrm>
          <a:prstGeom prst="rect">
            <a:avLst/>
          </a:prstGeom>
          <a:noFill/>
        </p:spPr>
        <p:txBody>
          <a:bodyPr wrap="square" rtlCol="0">
            <a:spAutoFit/>
          </a:bodyPr>
          <a:lstStyle/>
          <a:p>
            <a:r>
              <a:rPr kumimoji="1" lang="ja-JP" altLang="en-US" dirty="0"/>
              <a:t>デジタル社会のための設計の記法、取引ルールは、発展途上です。</a:t>
            </a:r>
            <a:endParaRPr kumimoji="1" lang="en-US" altLang="ja-JP" dirty="0"/>
          </a:p>
          <a:p>
            <a:r>
              <a:rPr lang="en-US" altLang="ja-JP" dirty="0"/>
              <a:t>GIF</a:t>
            </a:r>
            <a:r>
              <a:rPr lang="ja-JP" altLang="en-US" dirty="0"/>
              <a:t>は、デジタル社会のモデルプランや部品、連携ルールを提供するものです。</a:t>
            </a:r>
            <a:endParaRPr lang="en-US" altLang="ja-JP" dirty="0"/>
          </a:p>
          <a:p>
            <a:endParaRPr kumimoji="1" lang="en-US" altLang="ja-JP" dirty="0"/>
          </a:p>
          <a:p>
            <a:r>
              <a:rPr lang="ja-JP" altLang="en-US" dirty="0"/>
              <a:t>サービスの広域展開や持続、発展をさせるためには欠かせない基盤です</a:t>
            </a:r>
            <a:endParaRPr kumimoji="1" lang="ja-JP" altLang="en-US" dirty="0"/>
          </a:p>
        </p:txBody>
      </p:sp>
    </p:spTree>
    <p:extLst>
      <p:ext uri="{BB962C8B-B14F-4D97-AF65-F5344CB8AC3E}">
        <p14:creationId xmlns:p14="http://schemas.microsoft.com/office/powerpoint/2010/main" val="418199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8F20A7-192A-452A-B9B3-9EE2F87B73DA}"/>
              </a:ext>
            </a:extLst>
          </p:cNvPr>
          <p:cNvSpPr>
            <a:spLocks noGrp="1"/>
          </p:cNvSpPr>
          <p:nvPr>
            <p:ph idx="1"/>
          </p:nvPr>
        </p:nvSpPr>
        <p:spPr>
          <a:xfrm>
            <a:off x="80394" y="1371241"/>
            <a:ext cx="7273157" cy="4815996"/>
          </a:xfrm>
        </p:spPr>
        <p:txBody>
          <a:bodyPr/>
          <a:lstStyle/>
          <a:p>
            <a:r>
              <a:rPr lang="en-US" altLang="ja-JP" dirty="0"/>
              <a:t>GIF</a:t>
            </a:r>
            <a:r>
              <a:rPr lang="ja-JP" altLang="en-US" dirty="0"/>
              <a:t>は、相互運用性を確保するためには、ルールやデータ等、対象を明確にして議論をしていくことが重要と考えており、アーキテクチャの考え方を導入しています。</a:t>
            </a:r>
            <a:endParaRPr lang="en-US" altLang="ja-JP" dirty="0"/>
          </a:p>
          <a:p>
            <a:r>
              <a:rPr lang="ja-JP" altLang="en-US" u="sng" dirty="0">
                <a:solidFill>
                  <a:srgbClr val="FF0000"/>
                </a:solidFill>
              </a:rPr>
              <a:t>「データ環境整備のためのアーキテクチャ管理導入実践ガイドブック」</a:t>
            </a:r>
            <a:r>
              <a:rPr lang="ja-JP" altLang="en-US" dirty="0"/>
              <a:t>に記述方法や検討方法が解説されています。</a:t>
            </a:r>
            <a:endParaRPr lang="en-US" altLang="ja-JP" dirty="0"/>
          </a:p>
        </p:txBody>
      </p:sp>
      <p:sp>
        <p:nvSpPr>
          <p:cNvPr id="3" name="タイトル 2">
            <a:extLst>
              <a:ext uri="{FF2B5EF4-FFF2-40B4-BE49-F238E27FC236}">
                <a16:creationId xmlns:a16="http://schemas.microsoft.com/office/drawing/2014/main" id="{6D8FB06E-A60F-45EB-818A-C3789A150141}"/>
              </a:ext>
            </a:extLst>
          </p:cNvPr>
          <p:cNvSpPr>
            <a:spLocks noGrp="1"/>
          </p:cNvSpPr>
          <p:nvPr>
            <p:ph type="title"/>
          </p:nvPr>
        </p:nvSpPr>
        <p:spPr/>
        <p:txBody>
          <a:bodyPr/>
          <a:lstStyle/>
          <a:p>
            <a:r>
              <a:rPr lang="ja-JP" altLang="en-US" dirty="0"/>
              <a:t>アーキテクチャ</a:t>
            </a:r>
          </a:p>
        </p:txBody>
      </p:sp>
      <p:sp>
        <p:nvSpPr>
          <p:cNvPr id="4" name="スライド番号プレースホルダー 3">
            <a:extLst>
              <a:ext uri="{FF2B5EF4-FFF2-40B4-BE49-F238E27FC236}">
                <a16:creationId xmlns:a16="http://schemas.microsoft.com/office/drawing/2014/main" id="{4207D375-06B4-4741-981B-FB7BE9257BF0}"/>
              </a:ext>
            </a:extLst>
          </p:cNvPr>
          <p:cNvSpPr>
            <a:spLocks noGrp="1"/>
          </p:cNvSpPr>
          <p:nvPr>
            <p:ph type="sldNum" sz="quarter" idx="4"/>
          </p:nvPr>
        </p:nvSpPr>
        <p:spPr>
          <a:xfrm>
            <a:off x="9476960" y="6492875"/>
            <a:ext cx="2715040" cy="365125"/>
          </a:xfrm>
        </p:spPr>
        <p:txBody>
          <a:bodyPr/>
          <a:lstStyle/>
          <a:p>
            <a:fld id="{DFD4F317-19D0-4848-B5EB-5B174DBE8CF9}" type="slidenum">
              <a:rPr lang="ja-JP" altLang="en-US" smtClean="0"/>
              <a:pPr/>
              <a:t>20</a:t>
            </a:fld>
            <a:endParaRPr lang="ja-JP" altLang="en-US"/>
          </a:p>
        </p:txBody>
      </p:sp>
      <p:pic>
        <p:nvPicPr>
          <p:cNvPr id="5" name="図 4">
            <a:extLst>
              <a:ext uri="{FF2B5EF4-FFF2-40B4-BE49-F238E27FC236}">
                <a16:creationId xmlns:a16="http://schemas.microsoft.com/office/drawing/2014/main" id="{98A8802D-EDFB-40FD-BD41-9A91422E38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53551" y="853440"/>
            <a:ext cx="4758055" cy="6004560"/>
          </a:xfrm>
          <a:prstGeom prst="rect">
            <a:avLst/>
          </a:prstGeom>
        </p:spPr>
      </p:pic>
      <p:sp>
        <p:nvSpPr>
          <p:cNvPr id="9" name="テキスト ボックス 8">
            <a:extLst>
              <a:ext uri="{FF2B5EF4-FFF2-40B4-BE49-F238E27FC236}">
                <a16:creationId xmlns:a16="http://schemas.microsoft.com/office/drawing/2014/main" id="{477DF2E9-5463-4CFF-B968-C594BA12D8DF}"/>
              </a:ext>
            </a:extLst>
          </p:cNvPr>
          <p:cNvSpPr txBox="1"/>
          <p:nvPr/>
        </p:nvSpPr>
        <p:spPr>
          <a:xfrm>
            <a:off x="5088206" y="6478372"/>
            <a:ext cx="2262158" cy="369332"/>
          </a:xfrm>
          <a:prstGeom prst="rect">
            <a:avLst/>
          </a:prstGeom>
          <a:noFill/>
        </p:spPr>
        <p:txBody>
          <a:bodyPr wrap="none" rtlCol="0">
            <a:spAutoFit/>
          </a:bodyPr>
          <a:lstStyle/>
          <a:p>
            <a:r>
              <a:rPr kumimoji="1" lang="ja-JP" altLang="en-US" dirty="0"/>
              <a:t>アーキテクチャの例</a:t>
            </a:r>
          </a:p>
        </p:txBody>
      </p:sp>
    </p:spTree>
    <p:extLst>
      <p:ext uri="{BB962C8B-B14F-4D97-AF65-F5344CB8AC3E}">
        <p14:creationId xmlns:p14="http://schemas.microsoft.com/office/powerpoint/2010/main" val="48385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D273A41-D0C8-4D57-A722-97C19F51660F}"/>
              </a:ext>
            </a:extLst>
          </p:cNvPr>
          <p:cNvSpPr>
            <a:spLocks noGrp="1"/>
          </p:cNvSpPr>
          <p:nvPr>
            <p:ph idx="1"/>
          </p:nvPr>
        </p:nvSpPr>
        <p:spPr>
          <a:xfrm>
            <a:off x="315310" y="1234611"/>
            <a:ext cx="11729545" cy="4815996"/>
          </a:xfrm>
        </p:spPr>
        <p:txBody>
          <a:bodyPr/>
          <a:lstStyle/>
          <a:p>
            <a:r>
              <a:rPr lang="ja-JP" altLang="en-US" dirty="0"/>
              <a:t>データは組織内で</a:t>
            </a:r>
            <a:r>
              <a:rPr lang="en-US" altLang="ja-JP" dirty="0"/>
              <a:t>100</a:t>
            </a:r>
            <a:r>
              <a:rPr lang="ja-JP" altLang="en-US" dirty="0"/>
              <a:t>年以上使われることも多く、分野横断で使われるものも多いです。そのため、データをシステムの付録とみるのではなく戦略的資産ととらえ、データ管理者を置く組織が増えています。</a:t>
            </a:r>
            <a:endParaRPr lang="en-US" altLang="ja-JP" dirty="0"/>
          </a:p>
          <a:p>
            <a:r>
              <a:rPr lang="en-US" altLang="ja-JP" dirty="0"/>
              <a:t>GIF</a:t>
            </a:r>
            <a:r>
              <a:rPr lang="ja-JP" altLang="en-US" dirty="0"/>
              <a:t>では、データ管理組織の在り方を</a:t>
            </a:r>
            <a:r>
              <a:rPr lang="ja-JP" altLang="en-US" u="sng" dirty="0">
                <a:solidFill>
                  <a:srgbClr val="FF0000"/>
                </a:solidFill>
              </a:rPr>
              <a:t>「データマネジメント実践ガイドブック」</a:t>
            </a:r>
            <a:r>
              <a:rPr lang="ja-JP" altLang="en-US" dirty="0"/>
              <a:t>に、そこで働く個人のスキル管理の仕組みを</a:t>
            </a:r>
            <a:r>
              <a:rPr lang="ja-JP" altLang="en-US" u="sng" dirty="0">
                <a:solidFill>
                  <a:srgbClr val="FF0000"/>
                </a:solidFill>
              </a:rPr>
              <a:t>「データ人材管理実践ガイドブック」</a:t>
            </a:r>
            <a:r>
              <a:rPr lang="ja-JP" altLang="en-US" dirty="0"/>
              <a:t>に示しています。</a:t>
            </a:r>
            <a:endParaRPr lang="en-US" altLang="ja-JP" dirty="0"/>
          </a:p>
        </p:txBody>
      </p:sp>
      <p:sp>
        <p:nvSpPr>
          <p:cNvPr id="3" name="タイトル 2">
            <a:extLst>
              <a:ext uri="{FF2B5EF4-FFF2-40B4-BE49-F238E27FC236}">
                <a16:creationId xmlns:a16="http://schemas.microsoft.com/office/drawing/2014/main" id="{8B68B667-F709-424B-B01B-396C6EF9933D}"/>
              </a:ext>
            </a:extLst>
          </p:cNvPr>
          <p:cNvSpPr>
            <a:spLocks noGrp="1"/>
          </p:cNvSpPr>
          <p:nvPr>
            <p:ph type="title"/>
          </p:nvPr>
        </p:nvSpPr>
        <p:spPr/>
        <p:txBody>
          <a:bodyPr/>
          <a:lstStyle/>
          <a:p>
            <a:r>
              <a:rPr kumimoji="1" lang="ja-JP" altLang="en-US" dirty="0"/>
              <a:t>組織・人材</a:t>
            </a:r>
          </a:p>
        </p:txBody>
      </p:sp>
      <p:sp>
        <p:nvSpPr>
          <p:cNvPr id="4" name="スライド番号プレースホルダー 3">
            <a:extLst>
              <a:ext uri="{FF2B5EF4-FFF2-40B4-BE49-F238E27FC236}">
                <a16:creationId xmlns:a16="http://schemas.microsoft.com/office/drawing/2014/main" id="{9DB5BA0C-1CCB-4C1F-9502-B07CDCDFEBC6}"/>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pic>
        <p:nvPicPr>
          <p:cNvPr id="5" name="図 4">
            <a:extLst>
              <a:ext uri="{FF2B5EF4-FFF2-40B4-BE49-F238E27FC236}">
                <a16:creationId xmlns:a16="http://schemas.microsoft.com/office/drawing/2014/main" id="{1EBC9EC8-0FF8-40A1-A092-187925B8A3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5310" y="3710127"/>
            <a:ext cx="6286046" cy="3147873"/>
          </a:xfrm>
          <a:prstGeom prst="rect">
            <a:avLst/>
          </a:prstGeom>
        </p:spPr>
      </p:pic>
      <p:sp>
        <p:nvSpPr>
          <p:cNvPr id="6" name="テキスト ボックス 5">
            <a:extLst>
              <a:ext uri="{FF2B5EF4-FFF2-40B4-BE49-F238E27FC236}">
                <a16:creationId xmlns:a16="http://schemas.microsoft.com/office/drawing/2014/main" id="{24C4145F-925A-465A-8AFF-8F856446986D}"/>
              </a:ext>
            </a:extLst>
          </p:cNvPr>
          <p:cNvSpPr txBox="1"/>
          <p:nvPr/>
        </p:nvSpPr>
        <p:spPr>
          <a:xfrm>
            <a:off x="6517274" y="3744930"/>
            <a:ext cx="1338828" cy="646331"/>
          </a:xfrm>
          <a:prstGeom prst="rect">
            <a:avLst/>
          </a:prstGeom>
          <a:noFill/>
        </p:spPr>
        <p:txBody>
          <a:bodyPr wrap="none" rtlCol="0">
            <a:spAutoFit/>
          </a:bodyPr>
          <a:lstStyle/>
          <a:p>
            <a:r>
              <a:rPr kumimoji="1" lang="ja-JP" altLang="en-US" dirty="0"/>
              <a:t>管理の効果</a:t>
            </a:r>
            <a:endParaRPr kumimoji="1" lang="en-US" altLang="ja-JP" dirty="0"/>
          </a:p>
          <a:p>
            <a:r>
              <a:rPr kumimoji="1" lang="ja-JP" altLang="en-US" dirty="0"/>
              <a:t>イメージ</a:t>
            </a:r>
          </a:p>
        </p:txBody>
      </p:sp>
      <p:pic>
        <p:nvPicPr>
          <p:cNvPr id="7" name="図 6">
            <a:extLst>
              <a:ext uri="{FF2B5EF4-FFF2-40B4-BE49-F238E27FC236}">
                <a16:creationId xmlns:a16="http://schemas.microsoft.com/office/drawing/2014/main" id="{B6FC0027-C8A7-498D-8D93-3475F90AB9E4}"/>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39410" y="4819430"/>
            <a:ext cx="5400040" cy="2159000"/>
          </a:xfrm>
          <a:prstGeom prst="rect">
            <a:avLst/>
          </a:prstGeom>
          <a:noFill/>
          <a:ln>
            <a:noFill/>
          </a:ln>
        </p:spPr>
      </p:pic>
      <p:sp>
        <p:nvSpPr>
          <p:cNvPr id="8" name="テキスト ボックス 7">
            <a:extLst>
              <a:ext uri="{FF2B5EF4-FFF2-40B4-BE49-F238E27FC236}">
                <a16:creationId xmlns:a16="http://schemas.microsoft.com/office/drawing/2014/main" id="{0061A4B8-0C45-43AE-9E3C-821146BC3EF6}"/>
              </a:ext>
            </a:extLst>
          </p:cNvPr>
          <p:cNvSpPr txBox="1"/>
          <p:nvPr/>
        </p:nvSpPr>
        <p:spPr>
          <a:xfrm>
            <a:off x="8729702" y="4634764"/>
            <a:ext cx="2031325" cy="369332"/>
          </a:xfrm>
          <a:prstGeom prst="rect">
            <a:avLst/>
          </a:prstGeom>
          <a:noFill/>
        </p:spPr>
        <p:txBody>
          <a:bodyPr wrap="none" rtlCol="0">
            <a:spAutoFit/>
          </a:bodyPr>
          <a:lstStyle/>
          <a:p>
            <a:r>
              <a:rPr kumimoji="1" lang="ja-JP" altLang="en-US" dirty="0"/>
              <a:t>人材管理の仕組み</a:t>
            </a:r>
          </a:p>
        </p:txBody>
      </p:sp>
    </p:spTree>
    <p:extLst>
      <p:ext uri="{BB962C8B-B14F-4D97-AF65-F5344CB8AC3E}">
        <p14:creationId xmlns:p14="http://schemas.microsoft.com/office/powerpoint/2010/main" val="309943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a:extLst>
              <a:ext uri="{FF2B5EF4-FFF2-40B4-BE49-F238E27FC236}">
                <a16:creationId xmlns:a16="http://schemas.microsoft.com/office/drawing/2014/main" id="{0B10305C-726C-4312-8012-21BB90698DC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6363854" y="3380714"/>
            <a:ext cx="1200150" cy="215795"/>
          </a:xfrm>
          <a:prstGeom prst="rect">
            <a:avLst/>
          </a:prstGeom>
          <a:noFill/>
          <a:ln>
            <a:noFill/>
          </a:ln>
        </p:spPr>
      </p:pic>
      <p:sp>
        <p:nvSpPr>
          <p:cNvPr id="45" name="正方形/長方形 44">
            <a:extLst>
              <a:ext uri="{FF2B5EF4-FFF2-40B4-BE49-F238E27FC236}">
                <a16:creationId xmlns:a16="http://schemas.microsoft.com/office/drawing/2014/main" id="{585DDE3A-8C78-49F4-9901-9A9B22CDA824}"/>
              </a:ext>
            </a:extLst>
          </p:cNvPr>
          <p:cNvSpPr/>
          <p:nvPr/>
        </p:nvSpPr>
        <p:spPr>
          <a:xfrm>
            <a:off x="6363854" y="3565594"/>
            <a:ext cx="5578763" cy="281672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C63F112B-2887-45D2-9EE2-36A645A3C03F}"/>
              </a:ext>
            </a:extLst>
          </p:cNvPr>
          <p:cNvSpPr>
            <a:spLocks noGrp="1"/>
          </p:cNvSpPr>
          <p:nvPr>
            <p:ph idx="1"/>
          </p:nvPr>
        </p:nvSpPr>
        <p:spPr>
          <a:xfrm>
            <a:off x="472470" y="1371241"/>
            <a:ext cx="5706657" cy="2990552"/>
          </a:xfrm>
        </p:spPr>
        <p:txBody>
          <a:bodyPr/>
          <a:lstStyle/>
          <a:p>
            <a:r>
              <a:rPr kumimoji="1" lang="ja-JP" altLang="en-US" dirty="0"/>
              <a:t>業務やサービスの相互運用性を確保するには、標準的なモデリング手法を活用することが重要になります。</a:t>
            </a:r>
            <a:endParaRPr kumimoji="1" lang="en-US" altLang="ja-JP" dirty="0"/>
          </a:p>
          <a:p>
            <a:r>
              <a:rPr lang="en-US" altLang="ja-JP" dirty="0"/>
              <a:t>GIF</a:t>
            </a:r>
            <a:r>
              <a:rPr lang="ja-JP" altLang="en-US" dirty="0"/>
              <a:t>は、</a:t>
            </a:r>
            <a:r>
              <a:rPr lang="en-US" altLang="ja-JP" dirty="0"/>
              <a:t>BPMN</a:t>
            </a:r>
            <a:r>
              <a:rPr lang="ja-JP" altLang="en-US" dirty="0"/>
              <a:t>をプロセスモデルの検討で活用しています。</a:t>
            </a:r>
            <a:endParaRPr lang="en-US" altLang="ja-JP" dirty="0"/>
          </a:p>
          <a:p>
            <a:r>
              <a:rPr lang="ja-JP" altLang="en-US" dirty="0"/>
              <a:t>機能モデルや制約モデルは</a:t>
            </a:r>
            <a:r>
              <a:rPr lang="en-US" altLang="ja-JP" dirty="0" err="1"/>
              <a:t>Archimate</a:t>
            </a:r>
            <a:r>
              <a:rPr lang="ja-JP" altLang="en-US" dirty="0"/>
              <a:t>🄬の活用を試行中です。</a:t>
            </a:r>
            <a:endParaRPr lang="en-US" altLang="ja-JP" dirty="0"/>
          </a:p>
          <a:p>
            <a:pPr lvl="1"/>
            <a:r>
              <a:rPr kumimoji="1" lang="en-US" altLang="ja-JP" dirty="0" err="1"/>
              <a:t>Archimate</a:t>
            </a:r>
            <a:r>
              <a:rPr kumimoji="1" lang="ja-JP" altLang="en-US" dirty="0"/>
              <a:t>では、ゴール、原則、機能、要求、制約、関係者、実現モジュールなどを関係つけて記述することが可能です。</a:t>
            </a:r>
          </a:p>
        </p:txBody>
      </p:sp>
      <p:sp>
        <p:nvSpPr>
          <p:cNvPr id="3" name="タイトル 2">
            <a:extLst>
              <a:ext uri="{FF2B5EF4-FFF2-40B4-BE49-F238E27FC236}">
                <a16:creationId xmlns:a16="http://schemas.microsoft.com/office/drawing/2014/main" id="{1072D86C-2C0C-4D25-9B7C-FC53B01C4CD7}"/>
              </a:ext>
            </a:extLst>
          </p:cNvPr>
          <p:cNvSpPr>
            <a:spLocks noGrp="1"/>
          </p:cNvSpPr>
          <p:nvPr>
            <p:ph type="title"/>
          </p:nvPr>
        </p:nvSpPr>
        <p:spPr/>
        <p:txBody>
          <a:bodyPr/>
          <a:lstStyle/>
          <a:p>
            <a:r>
              <a:rPr kumimoji="1" lang="ja-JP" altLang="en-US" dirty="0"/>
              <a:t>業務・サービス</a:t>
            </a:r>
          </a:p>
        </p:txBody>
      </p:sp>
      <p:sp>
        <p:nvSpPr>
          <p:cNvPr id="4" name="スライド番号プレースホルダー 3">
            <a:extLst>
              <a:ext uri="{FF2B5EF4-FFF2-40B4-BE49-F238E27FC236}">
                <a16:creationId xmlns:a16="http://schemas.microsoft.com/office/drawing/2014/main" id="{018B8DDA-2808-4226-A616-D85A0A13C982}"/>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pic>
        <p:nvPicPr>
          <p:cNvPr id="5" name="図 4">
            <a:extLst>
              <a:ext uri="{FF2B5EF4-FFF2-40B4-BE49-F238E27FC236}">
                <a16:creationId xmlns:a16="http://schemas.microsoft.com/office/drawing/2014/main" id="{A3E7A59B-9D49-4AE2-8CF2-18A65F995A47}"/>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481503" y="3791233"/>
            <a:ext cx="1255395" cy="607060"/>
          </a:xfrm>
          <a:prstGeom prst="rect">
            <a:avLst/>
          </a:prstGeom>
          <a:noFill/>
          <a:ln>
            <a:noFill/>
          </a:ln>
        </p:spPr>
      </p:pic>
      <p:pic>
        <p:nvPicPr>
          <p:cNvPr id="6" name="図 5">
            <a:extLst>
              <a:ext uri="{FF2B5EF4-FFF2-40B4-BE49-F238E27FC236}">
                <a16:creationId xmlns:a16="http://schemas.microsoft.com/office/drawing/2014/main" id="{543FE401-2F86-4D81-A282-535A0E6667D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9657398" y="2691837"/>
            <a:ext cx="1282700" cy="626271"/>
          </a:xfrm>
          <a:prstGeom prst="rect">
            <a:avLst/>
          </a:prstGeom>
          <a:noFill/>
          <a:ln>
            <a:noFill/>
          </a:ln>
        </p:spPr>
      </p:pic>
      <p:pic>
        <p:nvPicPr>
          <p:cNvPr id="7" name="図 6">
            <a:extLst>
              <a:ext uri="{FF2B5EF4-FFF2-40B4-BE49-F238E27FC236}">
                <a16:creationId xmlns:a16="http://schemas.microsoft.com/office/drawing/2014/main" id="{0D705591-42E1-4AAA-9596-53B7714EF3C6}"/>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186717" y="1936593"/>
            <a:ext cx="1269365" cy="607060"/>
          </a:xfrm>
          <a:prstGeom prst="rect">
            <a:avLst/>
          </a:prstGeom>
          <a:noFill/>
          <a:ln>
            <a:noFill/>
          </a:ln>
        </p:spPr>
      </p:pic>
      <p:pic>
        <p:nvPicPr>
          <p:cNvPr id="8" name="図 7">
            <a:extLst>
              <a:ext uri="{FF2B5EF4-FFF2-40B4-BE49-F238E27FC236}">
                <a16:creationId xmlns:a16="http://schemas.microsoft.com/office/drawing/2014/main" id="{068C410F-7A10-46AB-A7D8-D2B643ABFFF1}"/>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8179158" y="2701812"/>
            <a:ext cx="1282700" cy="607060"/>
          </a:xfrm>
          <a:prstGeom prst="rect">
            <a:avLst/>
          </a:prstGeom>
          <a:noFill/>
          <a:ln>
            <a:noFill/>
          </a:ln>
        </p:spPr>
      </p:pic>
      <p:pic>
        <p:nvPicPr>
          <p:cNvPr id="9" name="図 8">
            <a:extLst>
              <a:ext uri="{FF2B5EF4-FFF2-40B4-BE49-F238E27FC236}">
                <a16:creationId xmlns:a16="http://schemas.microsoft.com/office/drawing/2014/main" id="{8CEFE663-ECC0-4425-A773-5DEC6338D3F0}"/>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6895148" y="2726748"/>
            <a:ext cx="1249045" cy="648335"/>
          </a:xfrm>
          <a:prstGeom prst="rect">
            <a:avLst/>
          </a:prstGeom>
          <a:noFill/>
          <a:ln>
            <a:noFill/>
          </a:ln>
        </p:spPr>
      </p:pic>
      <p:pic>
        <p:nvPicPr>
          <p:cNvPr id="10" name="図 9">
            <a:extLst>
              <a:ext uri="{FF2B5EF4-FFF2-40B4-BE49-F238E27FC236}">
                <a16:creationId xmlns:a16="http://schemas.microsoft.com/office/drawing/2014/main" id="{1B731858-82BF-4A94-8223-741E5B500542}"/>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8271852" y="3808069"/>
            <a:ext cx="1200150" cy="552450"/>
          </a:xfrm>
          <a:prstGeom prst="rect">
            <a:avLst/>
          </a:prstGeom>
          <a:noFill/>
          <a:ln>
            <a:noFill/>
          </a:ln>
        </p:spPr>
      </p:pic>
      <p:pic>
        <p:nvPicPr>
          <p:cNvPr id="11" name="図 10">
            <a:extLst>
              <a:ext uri="{FF2B5EF4-FFF2-40B4-BE49-F238E27FC236}">
                <a16:creationId xmlns:a16="http://schemas.microsoft.com/office/drawing/2014/main" id="{0373B1A7-64BD-409E-BFE0-763B27FCCFB6}"/>
              </a:ext>
            </a:extLst>
          </p:cNvPr>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6961662" y="3742973"/>
            <a:ext cx="1235075" cy="655320"/>
          </a:xfrm>
          <a:prstGeom prst="rect">
            <a:avLst/>
          </a:prstGeom>
          <a:noFill/>
          <a:ln>
            <a:noFill/>
          </a:ln>
        </p:spPr>
      </p:pic>
      <p:sp>
        <p:nvSpPr>
          <p:cNvPr id="12" name="Rectangle 2">
            <a:extLst>
              <a:ext uri="{FF2B5EF4-FFF2-40B4-BE49-F238E27FC236}">
                <a16:creationId xmlns:a16="http://schemas.microsoft.com/office/drawing/2014/main" id="{87C2A716-3E7A-4600-B5A9-81F77E540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3" name="オブジェクト 12">
            <a:extLst>
              <a:ext uri="{FF2B5EF4-FFF2-40B4-BE49-F238E27FC236}">
                <a16:creationId xmlns:a16="http://schemas.microsoft.com/office/drawing/2014/main" id="{AC1A28C8-6FBD-425F-B4B8-CDA17C1B2666}"/>
              </a:ext>
            </a:extLst>
          </p:cNvPr>
          <p:cNvGraphicFramePr>
            <a:graphicFrameLocks noChangeAspect="1"/>
          </p:cNvGraphicFramePr>
          <p:nvPr>
            <p:extLst>
              <p:ext uri="{D42A27DB-BD31-4B8C-83A1-F6EECF244321}">
                <p14:modId xmlns:p14="http://schemas.microsoft.com/office/powerpoint/2010/main" val="2080837258"/>
              </p:ext>
            </p:extLst>
          </p:nvPr>
        </p:nvGraphicFramePr>
        <p:xfrm>
          <a:off x="8225338" y="1227922"/>
          <a:ext cx="1193800" cy="641350"/>
        </p:xfrm>
        <a:graphic>
          <a:graphicData uri="http://schemas.openxmlformats.org/presentationml/2006/ole">
            <mc:AlternateContent xmlns:mc="http://schemas.openxmlformats.org/markup-compatibility/2006">
              <mc:Choice xmlns:v="urn:schemas-microsoft-com:vml" Requires="v">
                <p:oleObj name="ビットマップ イメージ" r:id="rId10" imgW="1219370" imgH="619211" progId="Paint.Picture">
                  <p:embed/>
                </p:oleObj>
              </mc:Choice>
              <mc:Fallback>
                <p:oleObj name="ビットマップ イメージ" r:id="rId10" imgW="1219370" imgH="619211" progId="Paint.Picture">
                  <p:embed/>
                  <p:pic>
                    <p:nvPicPr>
                      <p:cNvPr id="13" name="オブジェクト 12">
                        <a:extLst>
                          <a:ext uri="{FF2B5EF4-FFF2-40B4-BE49-F238E27FC236}">
                            <a16:creationId xmlns:a16="http://schemas.microsoft.com/office/drawing/2014/main" id="{AC1A28C8-6FBD-425F-B4B8-CDA17C1B26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5338" y="1227922"/>
                        <a:ext cx="1193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図 13">
            <a:extLst>
              <a:ext uri="{FF2B5EF4-FFF2-40B4-BE49-F238E27FC236}">
                <a16:creationId xmlns:a16="http://schemas.microsoft.com/office/drawing/2014/main" id="{F090FB78-8BC4-4427-A5D3-14C03F6DF532}"/>
              </a:ext>
            </a:extLst>
          </p:cNvPr>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10497790" y="4831697"/>
            <a:ext cx="1221740" cy="607060"/>
          </a:xfrm>
          <a:prstGeom prst="rect">
            <a:avLst/>
          </a:prstGeom>
          <a:noFill/>
          <a:ln>
            <a:noFill/>
          </a:ln>
        </p:spPr>
      </p:pic>
      <p:pic>
        <p:nvPicPr>
          <p:cNvPr id="15" name="図 14">
            <a:extLst>
              <a:ext uri="{FF2B5EF4-FFF2-40B4-BE49-F238E27FC236}">
                <a16:creationId xmlns:a16="http://schemas.microsoft.com/office/drawing/2014/main" id="{A3EEC091-26FC-4D32-B685-28A3274C19C2}"/>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0497790" y="5575922"/>
            <a:ext cx="1228090" cy="600710"/>
          </a:xfrm>
          <a:prstGeom prst="rect">
            <a:avLst/>
          </a:prstGeom>
          <a:noFill/>
          <a:ln>
            <a:noFill/>
          </a:ln>
        </p:spPr>
      </p:pic>
      <p:pic>
        <p:nvPicPr>
          <p:cNvPr id="16" name="図 15">
            <a:extLst>
              <a:ext uri="{FF2B5EF4-FFF2-40B4-BE49-F238E27FC236}">
                <a16:creationId xmlns:a16="http://schemas.microsoft.com/office/drawing/2014/main" id="{06980C43-CD65-43D7-B429-F6A152DB3E2F}"/>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8873563" y="5547357"/>
            <a:ext cx="1249045" cy="600710"/>
          </a:xfrm>
          <a:prstGeom prst="rect">
            <a:avLst/>
          </a:prstGeom>
          <a:noFill/>
          <a:ln>
            <a:noFill/>
          </a:ln>
        </p:spPr>
      </p:pic>
      <p:pic>
        <p:nvPicPr>
          <p:cNvPr id="17" name="図 16">
            <a:extLst>
              <a:ext uri="{FF2B5EF4-FFF2-40B4-BE49-F238E27FC236}">
                <a16:creationId xmlns:a16="http://schemas.microsoft.com/office/drawing/2014/main" id="{86D7D77E-6B9E-4DC1-B17D-444C09AF2977}"/>
              </a:ext>
            </a:extLst>
          </p:cNvPr>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7533323" y="5570087"/>
            <a:ext cx="1221740" cy="600710"/>
          </a:xfrm>
          <a:prstGeom prst="rect">
            <a:avLst/>
          </a:prstGeom>
          <a:noFill/>
          <a:ln>
            <a:noFill/>
          </a:ln>
        </p:spPr>
      </p:pic>
      <p:pic>
        <p:nvPicPr>
          <p:cNvPr id="18" name="図 17">
            <a:extLst>
              <a:ext uri="{FF2B5EF4-FFF2-40B4-BE49-F238E27FC236}">
                <a16:creationId xmlns:a16="http://schemas.microsoft.com/office/drawing/2014/main" id="{9279FAA9-F2AC-4B6B-B534-D482A4076512}"/>
              </a:ext>
            </a:extLst>
          </p:cNvPr>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8253146" y="4831697"/>
            <a:ext cx="1235075" cy="593725"/>
          </a:xfrm>
          <a:prstGeom prst="rect">
            <a:avLst/>
          </a:prstGeom>
          <a:noFill/>
          <a:ln>
            <a:noFill/>
          </a:ln>
        </p:spPr>
      </p:pic>
      <p:pic>
        <p:nvPicPr>
          <p:cNvPr id="19" name="図 18">
            <a:extLst>
              <a:ext uri="{FF2B5EF4-FFF2-40B4-BE49-F238E27FC236}">
                <a16:creationId xmlns:a16="http://schemas.microsoft.com/office/drawing/2014/main" id="{F769A803-E27C-42CE-B5A0-95AD1E9D0467}"/>
              </a:ext>
            </a:extLst>
          </p:cNvPr>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6589231" y="4831697"/>
            <a:ext cx="1207770" cy="600710"/>
          </a:xfrm>
          <a:prstGeom prst="rect">
            <a:avLst/>
          </a:prstGeom>
          <a:noFill/>
          <a:ln>
            <a:noFill/>
          </a:ln>
        </p:spPr>
      </p:pic>
      <p:cxnSp>
        <p:nvCxnSpPr>
          <p:cNvPr id="21" name="直線コネクタ 20">
            <a:extLst>
              <a:ext uri="{FF2B5EF4-FFF2-40B4-BE49-F238E27FC236}">
                <a16:creationId xmlns:a16="http://schemas.microsoft.com/office/drawing/2014/main" id="{91325ACE-2A64-44D2-8BB6-E0BBFF3BFD2D}"/>
              </a:ext>
            </a:extLst>
          </p:cNvPr>
          <p:cNvCxnSpPr>
            <a:cxnSpLocks/>
            <a:stCxn id="18" idx="2"/>
            <a:endCxn id="17" idx="0"/>
          </p:cNvCxnSpPr>
          <p:nvPr/>
        </p:nvCxnSpPr>
        <p:spPr>
          <a:xfrm flipH="1">
            <a:off x="8144193" y="5425422"/>
            <a:ext cx="726491" cy="14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97A542A-37A1-408D-B9BB-507FF9D1D7AC}"/>
              </a:ext>
            </a:extLst>
          </p:cNvPr>
          <p:cNvCxnSpPr>
            <a:cxnSpLocks/>
            <a:stCxn id="18" idx="2"/>
            <a:endCxn id="16" idx="0"/>
          </p:cNvCxnSpPr>
          <p:nvPr/>
        </p:nvCxnSpPr>
        <p:spPr>
          <a:xfrm>
            <a:off x="8870684" y="5425422"/>
            <a:ext cx="627402" cy="12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E53075E-70E5-4E37-879C-6BE21623C663}"/>
              </a:ext>
            </a:extLst>
          </p:cNvPr>
          <p:cNvCxnSpPr>
            <a:cxnSpLocks/>
            <a:stCxn id="18" idx="3"/>
            <a:endCxn id="14" idx="1"/>
          </p:cNvCxnSpPr>
          <p:nvPr/>
        </p:nvCxnSpPr>
        <p:spPr>
          <a:xfrm>
            <a:off x="9488221" y="5128560"/>
            <a:ext cx="1009569" cy="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4546FC2-CFAB-40EF-A2F3-07D957E9A12A}"/>
              </a:ext>
            </a:extLst>
          </p:cNvPr>
          <p:cNvCxnSpPr>
            <a:cxnSpLocks/>
            <a:stCxn id="18" idx="1"/>
            <a:endCxn id="19" idx="3"/>
          </p:cNvCxnSpPr>
          <p:nvPr/>
        </p:nvCxnSpPr>
        <p:spPr>
          <a:xfrm flipH="1">
            <a:off x="7797001" y="5128560"/>
            <a:ext cx="456145" cy="3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522723-A623-4F83-9458-FBCE0130B82F}"/>
              </a:ext>
            </a:extLst>
          </p:cNvPr>
          <p:cNvCxnSpPr>
            <a:cxnSpLocks/>
            <a:stCxn id="18" idx="3"/>
          </p:cNvCxnSpPr>
          <p:nvPr/>
        </p:nvCxnSpPr>
        <p:spPr>
          <a:xfrm>
            <a:off x="9488221" y="5128560"/>
            <a:ext cx="1009569" cy="48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61ED69-FB4D-4286-BD3A-220AAA7D71A1}"/>
              </a:ext>
            </a:extLst>
          </p:cNvPr>
          <p:cNvCxnSpPr>
            <a:cxnSpLocks/>
            <a:stCxn id="18" idx="0"/>
            <a:endCxn id="11" idx="2"/>
          </p:cNvCxnSpPr>
          <p:nvPr/>
        </p:nvCxnSpPr>
        <p:spPr>
          <a:xfrm flipH="1" flipV="1">
            <a:off x="7579200" y="4398293"/>
            <a:ext cx="1291484"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51B56A-26E6-4514-811F-05B77CCFC2F2}"/>
              </a:ext>
            </a:extLst>
          </p:cNvPr>
          <p:cNvCxnSpPr>
            <a:cxnSpLocks/>
            <a:stCxn id="18" idx="0"/>
            <a:endCxn id="10" idx="2"/>
          </p:cNvCxnSpPr>
          <p:nvPr/>
        </p:nvCxnSpPr>
        <p:spPr>
          <a:xfrm flipV="1">
            <a:off x="8870684" y="4360519"/>
            <a:ext cx="1243" cy="4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7283CE-DBD9-466F-A671-7CB95B822DDC}"/>
              </a:ext>
            </a:extLst>
          </p:cNvPr>
          <p:cNvCxnSpPr>
            <a:cxnSpLocks/>
            <a:stCxn id="18" idx="0"/>
            <a:endCxn id="5" idx="2"/>
          </p:cNvCxnSpPr>
          <p:nvPr/>
        </p:nvCxnSpPr>
        <p:spPr>
          <a:xfrm flipV="1">
            <a:off x="8870684" y="4398293"/>
            <a:ext cx="1238517"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7E2C46E-20F8-47AE-8FA0-339DFF24DC25}"/>
              </a:ext>
            </a:extLst>
          </p:cNvPr>
          <p:cNvCxnSpPr>
            <a:cxnSpLocks/>
            <a:stCxn id="8" idx="3"/>
            <a:endCxn id="6" idx="1"/>
          </p:cNvCxnSpPr>
          <p:nvPr/>
        </p:nvCxnSpPr>
        <p:spPr>
          <a:xfrm flipV="1">
            <a:off x="9461858" y="3004973"/>
            <a:ext cx="195540" cy="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DB01281-CF11-449E-888F-72591C76FD24}"/>
              </a:ext>
            </a:extLst>
          </p:cNvPr>
          <p:cNvCxnSpPr>
            <a:cxnSpLocks/>
            <a:endCxn id="8" idx="2"/>
          </p:cNvCxnSpPr>
          <p:nvPr/>
        </p:nvCxnSpPr>
        <p:spPr>
          <a:xfrm flipV="1">
            <a:off x="8820508"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DA229B1-4440-4EAE-BD3F-6EBD1172BDBD}"/>
              </a:ext>
            </a:extLst>
          </p:cNvPr>
          <p:cNvCxnSpPr>
            <a:cxnSpLocks/>
            <a:stCxn id="8" idx="0"/>
            <a:endCxn id="7" idx="2"/>
          </p:cNvCxnSpPr>
          <p:nvPr/>
        </p:nvCxnSpPr>
        <p:spPr>
          <a:xfrm flipV="1">
            <a:off x="8820508" y="2543653"/>
            <a:ext cx="892" cy="158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68E0A805-0895-42C3-979C-4C89E0FCECD7}"/>
              </a:ext>
            </a:extLst>
          </p:cNvPr>
          <p:cNvCxnSpPr>
            <a:cxnSpLocks/>
            <a:stCxn id="7" idx="0"/>
            <a:endCxn id="13" idx="2"/>
          </p:cNvCxnSpPr>
          <p:nvPr/>
        </p:nvCxnSpPr>
        <p:spPr>
          <a:xfrm flipV="1">
            <a:off x="8821400" y="1869272"/>
            <a:ext cx="838" cy="6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31A915A-088A-459B-85C7-E04E8F4D90FE}"/>
              </a:ext>
            </a:extLst>
          </p:cNvPr>
          <p:cNvCxnSpPr>
            <a:cxnSpLocks/>
          </p:cNvCxnSpPr>
          <p:nvPr/>
        </p:nvCxnSpPr>
        <p:spPr>
          <a:xfrm flipV="1">
            <a:off x="7519670"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3CF52E7E-5E19-432E-982D-3A397D64D0EE}"/>
              </a:ext>
            </a:extLst>
          </p:cNvPr>
          <p:cNvSpPr txBox="1"/>
          <p:nvPr/>
        </p:nvSpPr>
        <p:spPr>
          <a:xfrm>
            <a:off x="8935481" y="6086061"/>
            <a:ext cx="1173719" cy="261610"/>
          </a:xfrm>
          <a:prstGeom prst="rect">
            <a:avLst/>
          </a:prstGeom>
          <a:noFill/>
        </p:spPr>
        <p:txBody>
          <a:bodyPr wrap="none" rtlCol="0">
            <a:spAutoFit/>
          </a:bodyPr>
          <a:lstStyle/>
          <a:p>
            <a:r>
              <a:rPr kumimoji="1" lang="en-US" altLang="ja-JP" sz="1100" dirty="0"/>
              <a:t>BPMN</a:t>
            </a:r>
            <a:r>
              <a:rPr kumimoji="1" lang="ja-JP" altLang="en-US" sz="1100" dirty="0"/>
              <a:t>で詳細化</a:t>
            </a:r>
          </a:p>
        </p:txBody>
      </p:sp>
    </p:spTree>
    <p:extLst>
      <p:ext uri="{BB962C8B-B14F-4D97-AF65-F5344CB8AC3E}">
        <p14:creationId xmlns:p14="http://schemas.microsoft.com/office/powerpoint/2010/main" val="389145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E0800D-9DB2-4034-96BC-D07B1016B9AC}"/>
              </a:ext>
            </a:extLst>
          </p:cNvPr>
          <p:cNvSpPr>
            <a:spLocks noGrp="1"/>
          </p:cNvSpPr>
          <p:nvPr>
            <p:ph idx="1"/>
          </p:nvPr>
        </p:nvSpPr>
        <p:spPr/>
        <p:txBody>
          <a:bodyPr/>
          <a:lstStyle/>
          <a:p>
            <a:r>
              <a:rPr kumimoji="1" lang="ja-JP" altLang="en-US" dirty="0"/>
              <a:t>データ</a:t>
            </a:r>
            <a:r>
              <a:rPr lang="ja-JP" altLang="en-US" dirty="0"/>
              <a:t>の利活用や連携</a:t>
            </a:r>
            <a:r>
              <a:rPr kumimoji="1" lang="ja-JP" altLang="en-US" dirty="0"/>
              <a:t>では、多くの場合、サービス毎にルールを定めているため、新しいサービスを作ろうとする人は、サービス開始前に各サービスのルールを詳細に確認する必要があります。</a:t>
            </a:r>
            <a:endParaRPr kumimoji="1" lang="en-US" altLang="ja-JP" dirty="0"/>
          </a:p>
          <a:p>
            <a:r>
              <a:rPr lang="ja-JP" altLang="en-US" dirty="0"/>
              <a:t>データ提供者は、データ利用ルールを作ろうとしても、関連知識に精通していないとルールを作ることが難しいです。</a:t>
            </a:r>
            <a:endParaRPr lang="en-US" altLang="ja-JP" dirty="0"/>
          </a:p>
          <a:p>
            <a:endParaRPr lang="en-US" altLang="ja-JP" dirty="0"/>
          </a:p>
          <a:p>
            <a:r>
              <a:rPr kumimoji="1" lang="en-US" altLang="ja-JP" dirty="0"/>
              <a:t>GIF</a:t>
            </a:r>
            <a:r>
              <a:rPr lang="ja-JP" altLang="en-US" dirty="0"/>
              <a:t>は、既存の関連ルールや関連</a:t>
            </a:r>
            <a:r>
              <a:rPr lang="ja-JP" altLang="en-US"/>
              <a:t>情報を参考</a:t>
            </a:r>
            <a:r>
              <a:rPr lang="ja-JP" altLang="en-US" dirty="0"/>
              <a:t>にできるように情報を一覧化して確認しやすくしています。政府標準利用規約を</a:t>
            </a:r>
            <a:r>
              <a:rPr lang="ja-JP" altLang="en-US" dirty="0">
                <a:solidFill>
                  <a:srgbClr val="FF0000"/>
                </a:solidFill>
              </a:rPr>
              <a:t>「</a:t>
            </a:r>
            <a:r>
              <a:rPr lang="en-US" altLang="ja-JP" dirty="0">
                <a:solidFill>
                  <a:srgbClr val="FF0000"/>
                </a:solidFill>
              </a:rPr>
              <a:t>GIF</a:t>
            </a:r>
            <a:r>
              <a:rPr lang="ja-JP" altLang="en-US" dirty="0">
                <a:solidFill>
                  <a:srgbClr val="FF0000"/>
                </a:solidFill>
              </a:rPr>
              <a:t>推進に有益なルール等」</a:t>
            </a:r>
            <a:r>
              <a:rPr lang="ja-JP" altLang="en-US" dirty="0"/>
              <a:t>で紹介するとともに、</a:t>
            </a:r>
            <a:r>
              <a:rPr lang="en-US" altLang="ja-JP" dirty="0"/>
              <a:t>API</a:t>
            </a:r>
            <a:r>
              <a:rPr lang="ja-JP" altLang="en-US" dirty="0"/>
              <a:t>利用規約を</a:t>
            </a:r>
            <a:r>
              <a:rPr lang="ja-JP" altLang="en-US" dirty="0">
                <a:solidFill>
                  <a:srgbClr val="FF0000"/>
                </a:solidFill>
              </a:rPr>
              <a:t>「</a:t>
            </a:r>
            <a:r>
              <a:rPr lang="en-US" altLang="ja-JP" dirty="0">
                <a:solidFill>
                  <a:srgbClr val="FF0000"/>
                </a:solidFill>
              </a:rPr>
              <a:t>API</a:t>
            </a:r>
            <a:r>
              <a:rPr lang="ja-JP" altLang="en-US" dirty="0">
                <a:solidFill>
                  <a:srgbClr val="FF0000"/>
                </a:solidFill>
              </a:rPr>
              <a:t>導入実践ガイドブック」</a:t>
            </a:r>
            <a:r>
              <a:rPr lang="ja-JP" altLang="en-US" dirty="0"/>
              <a:t>に例示しています。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CD88E3EA-6047-4233-A26A-A15B550268DA}"/>
              </a:ext>
            </a:extLst>
          </p:cNvPr>
          <p:cNvSpPr>
            <a:spLocks noGrp="1"/>
          </p:cNvSpPr>
          <p:nvPr>
            <p:ph type="title"/>
          </p:nvPr>
        </p:nvSpPr>
        <p:spPr/>
        <p:txBody>
          <a:bodyPr/>
          <a:lstStyle/>
          <a:p>
            <a:r>
              <a:rPr kumimoji="1" lang="ja-JP" altLang="en-US" dirty="0"/>
              <a:t>ルール</a:t>
            </a:r>
          </a:p>
        </p:txBody>
      </p:sp>
      <p:sp>
        <p:nvSpPr>
          <p:cNvPr id="4" name="スライド番号プレースホルダー 3">
            <a:extLst>
              <a:ext uri="{FF2B5EF4-FFF2-40B4-BE49-F238E27FC236}">
                <a16:creationId xmlns:a16="http://schemas.microsoft.com/office/drawing/2014/main" id="{7F0D4DA8-91CA-4BAA-AF0B-39143F9B0BD3}"/>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112316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926E798-86EC-4B23-BD06-893BF2A7D193}"/>
              </a:ext>
            </a:extLst>
          </p:cNvPr>
          <p:cNvSpPr>
            <a:spLocks noGrp="1"/>
          </p:cNvSpPr>
          <p:nvPr>
            <p:ph idx="1"/>
          </p:nvPr>
        </p:nvSpPr>
        <p:spPr/>
        <p:txBody>
          <a:bodyPr/>
          <a:lstStyle/>
          <a:p>
            <a:r>
              <a:rPr kumimoji="1" lang="ja-JP" altLang="en-US" dirty="0"/>
              <a:t>ルールのひな型がある場合には、それを活用する。</a:t>
            </a:r>
            <a:endParaRPr kumimoji="1" lang="en-US" altLang="ja-JP" dirty="0"/>
          </a:p>
          <a:p>
            <a:pPr lvl="1"/>
            <a:r>
              <a:rPr lang="ja-JP" altLang="en-US" dirty="0"/>
              <a:t>理由</a:t>
            </a:r>
            <a:endParaRPr lang="en-US" altLang="ja-JP" dirty="0"/>
          </a:p>
          <a:p>
            <a:pPr lvl="2"/>
            <a:r>
              <a:rPr kumimoji="1" lang="ja-JP" altLang="en-US" dirty="0"/>
              <a:t>法律専門家が確認している場合が多い</a:t>
            </a:r>
            <a:endParaRPr kumimoji="1" lang="en-US" altLang="ja-JP" dirty="0"/>
          </a:p>
          <a:p>
            <a:pPr lvl="2"/>
            <a:r>
              <a:rPr kumimoji="1" lang="ja-JP" altLang="en-US" dirty="0"/>
              <a:t>既に活用実績があり、課題が解決されている場合が多い</a:t>
            </a:r>
            <a:endParaRPr kumimoji="1" lang="en-US" altLang="ja-JP" dirty="0"/>
          </a:p>
          <a:p>
            <a:pPr lvl="2"/>
            <a:r>
              <a:rPr lang="ja-JP" altLang="en-US" dirty="0"/>
              <a:t>他の組織も参照している場合が多く、ルール確認がしやすい</a:t>
            </a:r>
            <a:endParaRPr lang="en-US" altLang="ja-JP" dirty="0"/>
          </a:p>
          <a:p>
            <a:r>
              <a:rPr kumimoji="1" lang="ja-JP" altLang="en-US" dirty="0"/>
              <a:t>ルールのひな型はできるだけ変更しない。変更する場合は変更点を明確にする。</a:t>
            </a:r>
            <a:endParaRPr kumimoji="1" lang="en-US" altLang="ja-JP" dirty="0"/>
          </a:p>
          <a:p>
            <a:pPr lvl="1"/>
            <a:r>
              <a:rPr lang="ja-JP" altLang="en-US" dirty="0"/>
              <a:t>理由</a:t>
            </a:r>
            <a:endParaRPr lang="en-US" altLang="ja-JP" dirty="0"/>
          </a:p>
          <a:p>
            <a:pPr lvl="2"/>
            <a:r>
              <a:rPr kumimoji="1" lang="ja-JP" altLang="en-US" dirty="0"/>
              <a:t>ひな形の文書を一部でも変更すると、文書全体を確認する必要がでてくる</a:t>
            </a:r>
            <a:endParaRPr kumimoji="1" lang="en-US" altLang="ja-JP" dirty="0"/>
          </a:p>
          <a:p>
            <a:pPr lvl="1"/>
            <a:r>
              <a:rPr lang="ja-JP" altLang="en-US" dirty="0"/>
              <a:t>対策</a:t>
            </a:r>
            <a:endParaRPr lang="en-US" altLang="ja-JP" dirty="0"/>
          </a:p>
          <a:p>
            <a:pPr lvl="2"/>
            <a:r>
              <a:rPr lang="ja-JP" altLang="en-US" dirty="0"/>
              <a:t>付則</a:t>
            </a:r>
            <a:r>
              <a:rPr kumimoji="1" lang="ja-JP" altLang="en-US" dirty="0"/>
              <a:t>などで修正部分を補う</a:t>
            </a:r>
            <a:endParaRPr kumimoji="1" lang="en-US" altLang="ja-JP" dirty="0"/>
          </a:p>
          <a:p>
            <a:pPr lvl="2"/>
            <a:r>
              <a:rPr lang="ja-JP" altLang="en-US" dirty="0"/>
              <a:t>修正点を明確な文書として提示する</a:t>
            </a:r>
            <a:endParaRPr kumimoji="1" lang="ja-JP" altLang="en-US" dirty="0"/>
          </a:p>
        </p:txBody>
      </p:sp>
      <p:sp>
        <p:nvSpPr>
          <p:cNvPr id="3" name="タイトル 2">
            <a:extLst>
              <a:ext uri="{FF2B5EF4-FFF2-40B4-BE49-F238E27FC236}">
                <a16:creationId xmlns:a16="http://schemas.microsoft.com/office/drawing/2014/main" id="{9FAEF0BF-6F83-4183-97F9-AA6667BC0885}"/>
              </a:ext>
            </a:extLst>
          </p:cNvPr>
          <p:cNvSpPr>
            <a:spLocks noGrp="1"/>
          </p:cNvSpPr>
          <p:nvPr>
            <p:ph type="title"/>
          </p:nvPr>
        </p:nvSpPr>
        <p:spPr/>
        <p:txBody>
          <a:bodyPr/>
          <a:lstStyle/>
          <a:p>
            <a:r>
              <a:rPr kumimoji="1" lang="ja-JP" altLang="en-US" dirty="0"/>
              <a:t>ルールの相互運用性のポイント</a:t>
            </a:r>
          </a:p>
        </p:txBody>
      </p:sp>
      <p:sp>
        <p:nvSpPr>
          <p:cNvPr id="4" name="スライド番号プレースホルダー 3">
            <a:extLst>
              <a:ext uri="{FF2B5EF4-FFF2-40B4-BE49-F238E27FC236}">
                <a16:creationId xmlns:a16="http://schemas.microsoft.com/office/drawing/2014/main" id="{152E95BA-D4F4-4C41-B008-B77AF97BEAED}"/>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41503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BF63BFB-DEAE-47C7-A209-11EA9F4B75C4}"/>
              </a:ext>
            </a:extLst>
          </p:cNvPr>
          <p:cNvSpPr>
            <a:spLocks noGrp="1"/>
          </p:cNvSpPr>
          <p:nvPr>
            <p:ph idx="1"/>
          </p:nvPr>
        </p:nvSpPr>
        <p:spPr>
          <a:xfrm>
            <a:off x="136634" y="1203076"/>
            <a:ext cx="12055366" cy="4815996"/>
          </a:xfrm>
        </p:spPr>
        <p:txBody>
          <a:bodyPr/>
          <a:lstStyle/>
          <a:p>
            <a:r>
              <a:rPr lang="ja-JP" altLang="en-US" sz="1600" dirty="0"/>
              <a:t>共通</a:t>
            </a:r>
            <a:endParaRPr lang="en-US" altLang="ja-JP" sz="1600" dirty="0"/>
          </a:p>
          <a:p>
            <a:pPr lvl="1"/>
            <a:r>
              <a:rPr lang="ja-JP" altLang="ja-JP" sz="1200" dirty="0"/>
              <a:t>政府機関が保有するコード一覧（</a:t>
            </a:r>
            <a:r>
              <a:rPr lang="en-US" altLang="ja-JP" sz="1200" dirty="0"/>
              <a:t>2020</a:t>
            </a:r>
            <a:r>
              <a:rPr lang="ja-JP" altLang="ja-JP" sz="1200" dirty="0"/>
              <a:t>年</a:t>
            </a:r>
            <a:r>
              <a:rPr lang="en-US" altLang="ja-JP" sz="1200" dirty="0"/>
              <a:t>12</a:t>
            </a:r>
            <a:r>
              <a:rPr lang="ja-JP" altLang="ja-JP" sz="1200" dirty="0"/>
              <a:t>月版）</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a:t>
            </a:r>
            <a:r>
              <a:rPr lang="en-US" altLang="ja-JP" sz="1200" dirty="0"/>
              <a:t>1</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ja-JP" altLang="ja-JP" sz="1200" dirty="0"/>
              <a:t>個人情報保護に関する法令・ガイドライン等</a:t>
            </a:r>
            <a:r>
              <a:rPr lang="ja-JP" altLang="en-US" sz="1200" dirty="0"/>
              <a:t>（</a:t>
            </a:r>
            <a:r>
              <a:rPr lang="ja-JP" altLang="ja-JP" sz="1200" dirty="0"/>
              <a:t>個人情報保護委員会</a:t>
            </a:r>
            <a:r>
              <a:rPr lang="ja-JP" altLang="en-US" sz="1200" dirty="0"/>
              <a:t>）</a:t>
            </a:r>
            <a:endParaRPr lang="ja-JP" altLang="ja-JP" sz="1200" dirty="0"/>
          </a:p>
          <a:p>
            <a:r>
              <a:rPr lang="ja-JP" altLang="en-US" sz="1600" dirty="0"/>
              <a:t>オープンデータ</a:t>
            </a:r>
            <a:endParaRPr lang="en-US" altLang="ja-JP" sz="1600" dirty="0"/>
          </a:p>
          <a:p>
            <a:pPr lvl="1"/>
            <a:r>
              <a:rPr lang="ja-JP" altLang="ja-JP" sz="1200" dirty="0"/>
              <a:t>オープンデータ基本指針</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r>
              <a:rPr lang="ja-JP" altLang="ja-JP" sz="1200" dirty="0"/>
              <a:t>　</a:t>
            </a:r>
          </a:p>
          <a:p>
            <a:pPr lvl="1"/>
            <a:r>
              <a:rPr lang="en-US" altLang="ja-JP" sz="1200" dirty="0"/>
              <a:t> </a:t>
            </a:r>
            <a:r>
              <a:rPr lang="ja-JP" altLang="ja-JP" sz="1200" dirty="0"/>
              <a:t>【オープンデータ</a:t>
            </a:r>
            <a:r>
              <a:rPr lang="en-US" altLang="ja-JP" sz="1200" dirty="0"/>
              <a:t>2.0</a:t>
            </a:r>
            <a:r>
              <a:rPr lang="ja-JP" altLang="ja-JP" sz="1200" dirty="0"/>
              <a:t>】官民一体となったデータ流通の促進</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2016</a:t>
            </a:r>
            <a:r>
              <a:rPr lang="ja-JP" altLang="ja-JP" sz="1200" dirty="0"/>
              <a:t>年</a:t>
            </a:r>
            <a:r>
              <a:rPr lang="en-US" altLang="ja-JP" sz="1200" dirty="0"/>
              <a:t>5</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en-US" altLang="ja-JP" sz="1200" dirty="0"/>
              <a:t> </a:t>
            </a:r>
            <a:r>
              <a:rPr lang="ja-JP" altLang="ja-JP" sz="1200" dirty="0"/>
              <a:t>二次利用の促進のための府省のデータ公開に関する基本的考え方（ガイドライン） </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2015</a:t>
            </a:r>
            <a:r>
              <a:rPr lang="ja-JP" altLang="ja-JP" sz="1200" dirty="0"/>
              <a:t>年</a:t>
            </a:r>
            <a:r>
              <a:rPr lang="en-US" altLang="ja-JP" sz="1200" dirty="0"/>
              <a:t>12</a:t>
            </a:r>
            <a:r>
              <a:rPr lang="ja-JP" altLang="ja-JP" sz="1200" dirty="0"/>
              <a:t>月</a:t>
            </a:r>
            <a:r>
              <a:rPr lang="en-US" altLang="ja-JP" sz="1200" dirty="0"/>
              <a:t>24</a:t>
            </a:r>
            <a:r>
              <a:rPr lang="ja-JP" altLang="ja-JP" sz="1200" dirty="0"/>
              <a:t>日</a:t>
            </a:r>
            <a:r>
              <a:rPr lang="ja-JP" altLang="en-US" sz="1200" dirty="0"/>
              <a:t>）</a:t>
            </a:r>
            <a:endParaRPr lang="ja-JP" altLang="ja-JP" sz="1200" dirty="0"/>
          </a:p>
          <a:p>
            <a:pPr lvl="1"/>
            <a:r>
              <a:rPr lang="ja-JP" altLang="ja-JP" sz="1200" dirty="0"/>
              <a:t>・政府標準利用規約（第</a:t>
            </a:r>
            <a:r>
              <a:rPr lang="en-US" altLang="ja-JP" sz="1200" dirty="0"/>
              <a:t>2.0</a:t>
            </a:r>
            <a:r>
              <a:rPr lang="ja-JP" altLang="ja-JP" sz="1200" dirty="0"/>
              <a:t>版）</a:t>
            </a:r>
          </a:p>
          <a:p>
            <a:pPr lvl="1"/>
            <a:r>
              <a:rPr lang="ja-JP" altLang="ja-JP" sz="1200" dirty="0"/>
              <a:t>・数値（表）、文章、地理空間情報のデータ作成に当たっての留意事項</a:t>
            </a:r>
          </a:p>
          <a:p>
            <a:pPr lvl="1"/>
            <a:r>
              <a:rPr lang="en-US" altLang="ja-JP" sz="1200" dirty="0"/>
              <a:t> </a:t>
            </a:r>
            <a:r>
              <a:rPr lang="ja-JP" altLang="ja-JP" sz="1200" dirty="0"/>
              <a:t>統計表における機械判読可能なデータの表記方法の統一ルール</a:t>
            </a:r>
            <a:r>
              <a:rPr lang="ja-JP" altLang="en-US" sz="1200" dirty="0"/>
              <a:t>（</a:t>
            </a:r>
            <a:r>
              <a:rPr lang="ja-JP" altLang="ja-JP" sz="1200" dirty="0"/>
              <a:t>総務省　</a:t>
            </a:r>
            <a:r>
              <a:rPr lang="en-US" altLang="ja-JP" sz="1200" dirty="0"/>
              <a:t>2020</a:t>
            </a:r>
            <a:r>
              <a:rPr lang="ja-JP" altLang="ja-JP" sz="1200" dirty="0"/>
              <a:t>年</a:t>
            </a:r>
            <a:r>
              <a:rPr lang="en-US" altLang="ja-JP" sz="1200" dirty="0"/>
              <a:t>12</a:t>
            </a:r>
            <a:r>
              <a:rPr lang="ja-JP" altLang="ja-JP" sz="1200" dirty="0"/>
              <a:t>月</a:t>
            </a:r>
            <a:r>
              <a:rPr lang="en-US" altLang="ja-JP" sz="1200" dirty="0"/>
              <a:t>18</a:t>
            </a:r>
            <a:r>
              <a:rPr lang="ja-JP" altLang="ja-JP" sz="1200" dirty="0"/>
              <a:t>日　</a:t>
            </a:r>
            <a:r>
              <a:rPr lang="ja-JP" altLang="en-US" sz="1200" dirty="0"/>
              <a:t>）</a:t>
            </a:r>
            <a:endParaRPr lang="ja-JP" altLang="ja-JP" sz="1200" dirty="0"/>
          </a:p>
          <a:p>
            <a:pPr lvl="1"/>
            <a:r>
              <a:rPr lang="ja-JP" altLang="ja-JP" sz="1200" dirty="0"/>
              <a:t>地方公共団体オープンデータ推進ガイドライン</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オープンデータをはじめよう～地方公共団体のための最初の手引書～</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はじめてみよう！地方版オープンデータ官民ラウンドテーブル</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年１月</a:t>
            </a:r>
            <a:r>
              <a:rPr lang="en-US" altLang="ja-JP" sz="1200" dirty="0"/>
              <a:t>18</a:t>
            </a:r>
            <a:r>
              <a:rPr lang="ja-JP" altLang="ja-JP" sz="1200" dirty="0"/>
              <a:t>日</a:t>
            </a:r>
            <a:r>
              <a:rPr lang="ja-JP" altLang="en-US" sz="1200" dirty="0"/>
              <a:t>）</a:t>
            </a:r>
            <a:endParaRPr lang="ja-JP" altLang="ja-JP" sz="1200" dirty="0"/>
          </a:p>
          <a:p>
            <a:pPr lvl="1"/>
            <a:r>
              <a:rPr lang="ja-JP" altLang="ja-JP" sz="1200" dirty="0"/>
              <a:t>地方公共団体におけるデータ利活用ガイドブック</a:t>
            </a:r>
            <a:r>
              <a:rPr lang="en-US" altLang="ja-JP" sz="1200" dirty="0"/>
              <a:t> Ver.2.0</a:t>
            </a:r>
            <a:r>
              <a:rPr lang="ja-JP" altLang="en-US" sz="1200" dirty="0"/>
              <a:t>（</a:t>
            </a:r>
            <a:r>
              <a:rPr lang="ja-JP" altLang="ja-JP" sz="1200" dirty="0"/>
              <a:t>総務省　</a:t>
            </a:r>
            <a:r>
              <a:rPr lang="en-US" altLang="ja-JP" sz="1200" dirty="0"/>
              <a:t>2019</a:t>
            </a:r>
            <a:r>
              <a:rPr lang="ja-JP" altLang="ja-JP" sz="1200" dirty="0"/>
              <a:t>年</a:t>
            </a:r>
            <a:r>
              <a:rPr lang="en-US" altLang="ja-JP" sz="1200" dirty="0"/>
              <a:t>5</a:t>
            </a:r>
            <a:r>
              <a:rPr lang="ja-JP" altLang="ja-JP" sz="1200" dirty="0"/>
              <a:t>月</a:t>
            </a:r>
            <a:r>
              <a:rPr lang="en-US" altLang="ja-JP" sz="1200" dirty="0"/>
              <a:t>21</a:t>
            </a:r>
            <a:r>
              <a:rPr lang="ja-JP" altLang="ja-JP" sz="1200" dirty="0"/>
              <a:t>日　</a:t>
            </a:r>
            <a:r>
              <a:rPr lang="ja-JP" altLang="en-US" sz="1200" dirty="0"/>
              <a:t>）</a:t>
            </a:r>
            <a:endParaRPr lang="ja-JP" altLang="ja-JP" sz="1200" dirty="0"/>
          </a:p>
          <a:p>
            <a:r>
              <a:rPr lang="ja-JP" altLang="en-US" sz="1600" dirty="0"/>
              <a:t>契約、取り扱い</a:t>
            </a:r>
            <a:endParaRPr lang="en-US" altLang="ja-JP" sz="1600" dirty="0"/>
          </a:p>
          <a:p>
            <a:pPr lvl="1"/>
            <a:r>
              <a:rPr lang="en-US" altLang="ja-JP" sz="1200" dirty="0"/>
              <a:t>AI</a:t>
            </a:r>
            <a:r>
              <a:rPr lang="ja-JP" altLang="ja-JP" sz="1200" dirty="0"/>
              <a:t>・データの利用に関する契約ガイドライン</a:t>
            </a:r>
            <a:r>
              <a:rPr lang="en-US" altLang="ja-JP" sz="1200" dirty="0"/>
              <a:t> 1.1</a:t>
            </a:r>
            <a:r>
              <a:rPr lang="ja-JP" altLang="ja-JP" sz="1200" dirty="0"/>
              <a:t>版</a:t>
            </a:r>
            <a:r>
              <a:rPr lang="en-US" altLang="ja-JP" sz="1200" dirty="0"/>
              <a:t> </a:t>
            </a:r>
            <a:r>
              <a:rPr lang="ja-JP" altLang="en-US" sz="1200" dirty="0"/>
              <a:t>（</a:t>
            </a:r>
            <a:r>
              <a:rPr lang="ja-JP" altLang="ja-JP" sz="1200" dirty="0"/>
              <a:t>経済産業省　</a:t>
            </a:r>
            <a:r>
              <a:rPr lang="en-US" altLang="ja-JP" sz="1200" dirty="0"/>
              <a:t>2019</a:t>
            </a:r>
            <a:r>
              <a:rPr lang="ja-JP" altLang="ja-JP" sz="1200" dirty="0"/>
              <a:t>年</a:t>
            </a:r>
            <a:r>
              <a:rPr lang="en-US" altLang="ja-JP" sz="1200" dirty="0"/>
              <a:t>12</a:t>
            </a:r>
            <a:r>
              <a:rPr lang="ja-JP" altLang="ja-JP" sz="1200" dirty="0"/>
              <a:t>月</a:t>
            </a:r>
            <a:r>
              <a:rPr lang="en-US" altLang="ja-JP" sz="1200" dirty="0"/>
              <a:t>9</a:t>
            </a:r>
            <a:r>
              <a:rPr lang="ja-JP" altLang="ja-JP" sz="1200" dirty="0"/>
              <a:t>日</a:t>
            </a:r>
            <a:r>
              <a:rPr lang="ja-JP" altLang="en-US" sz="1200" dirty="0"/>
              <a:t>）</a:t>
            </a:r>
            <a:endParaRPr lang="ja-JP" altLang="ja-JP" sz="1200" dirty="0"/>
          </a:p>
          <a:p>
            <a:pPr lvl="1"/>
            <a:r>
              <a:rPr lang="ja-JP" altLang="ja-JP" sz="1200" dirty="0"/>
              <a:t>プラットフォームにおけるデータ取扱いルールの実装ガイダンス</a:t>
            </a:r>
            <a:r>
              <a:rPr lang="en-US" altLang="ja-JP" sz="1200" dirty="0"/>
              <a:t> ver1.0</a:t>
            </a:r>
            <a:r>
              <a:rPr lang="ja-JP" altLang="en-US" sz="1200" dirty="0"/>
              <a:t>（</a:t>
            </a:r>
            <a:r>
              <a:rPr lang="ja-JP" altLang="ja-JP" sz="1200" dirty="0"/>
              <a:t>デジタル庁・内閣府知的財産戦略推進事務局　</a:t>
            </a:r>
            <a:r>
              <a:rPr lang="en-US" altLang="ja-JP" sz="1200" dirty="0"/>
              <a:t>2022 </a:t>
            </a:r>
            <a:r>
              <a:rPr lang="ja-JP" altLang="ja-JP" sz="1200" dirty="0"/>
              <a:t>年</a:t>
            </a:r>
            <a:r>
              <a:rPr lang="en-US" altLang="ja-JP" sz="1200" dirty="0"/>
              <a:t>3 </a:t>
            </a:r>
            <a:r>
              <a:rPr lang="ja-JP" altLang="ja-JP" sz="1200" dirty="0"/>
              <a:t>月４日</a:t>
            </a:r>
            <a:r>
              <a:rPr lang="ja-JP" altLang="en-US" sz="1200" dirty="0"/>
              <a:t>）</a:t>
            </a:r>
            <a:endParaRPr lang="ja-JP" altLang="ja-JP" sz="1200" dirty="0"/>
          </a:p>
          <a:p>
            <a:r>
              <a:rPr lang="ja-JP" altLang="en-US" sz="1600" dirty="0"/>
              <a:t>データ利活用</a:t>
            </a:r>
            <a:endParaRPr lang="en-US" altLang="ja-JP" sz="1600" dirty="0"/>
          </a:p>
          <a:p>
            <a:pPr lvl="1"/>
            <a:r>
              <a:rPr lang="ja-JP" altLang="ja-JP" sz="1200" dirty="0"/>
              <a:t>カメラ画像利活用ガイドブック</a:t>
            </a:r>
            <a:r>
              <a:rPr lang="en-US" altLang="ja-JP" sz="1200" dirty="0"/>
              <a:t>ver2.0</a:t>
            </a:r>
            <a:r>
              <a:rPr lang="ja-JP" altLang="en-US" sz="1200" dirty="0"/>
              <a:t>（</a:t>
            </a:r>
            <a:r>
              <a:rPr lang="ja-JP" altLang="ja-JP" sz="1200" dirty="0"/>
              <a:t>総務省・経済産業省　</a:t>
            </a:r>
            <a:r>
              <a:rPr lang="en-US" altLang="ja-JP" sz="1200" dirty="0"/>
              <a:t>2018</a:t>
            </a:r>
            <a:r>
              <a:rPr lang="ja-JP" altLang="ja-JP" sz="1200" dirty="0"/>
              <a:t>年</a:t>
            </a:r>
            <a:r>
              <a:rPr lang="en-US" altLang="ja-JP" sz="1200" dirty="0"/>
              <a:t>3</a:t>
            </a:r>
            <a:r>
              <a:rPr lang="ja-JP" altLang="ja-JP" sz="1200" dirty="0"/>
              <a:t>月</a:t>
            </a:r>
            <a:r>
              <a:rPr lang="en-US" altLang="ja-JP" sz="1200" dirty="0"/>
              <a:t>30</a:t>
            </a:r>
            <a:r>
              <a:rPr lang="ja-JP" altLang="ja-JP" sz="1200" dirty="0"/>
              <a:t>日　</a:t>
            </a:r>
            <a:r>
              <a:rPr lang="ja-JP" altLang="en-US" sz="1200" dirty="0"/>
              <a:t>）</a:t>
            </a:r>
            <a:endParaRPr lang="ja-JP" altLang="ja-JP" sz="1200" dirty="0"/>
          </a:p>
          <a:p>
            <a:pPr lvl="1"/>
            <a:r>
              <a:rPr lang="ja-JP" altLang="ja-JP" sz="1200" dirty="0"/>
              <a:t>データ利活用のてびき（正しいデータ利活用で新たな価値を生み出そう！）</a:t>
            </a:r>
            <a:r>
              <a:rPr lang="ja-JP" altLang="en-US" sz="1200" dirty="0"/>
              <a:t>（</a:t>
            </a:r>
            <a:r>
              <a:rPr lang="ja-JP" altLang="ja-JP" sz="1200" dirty="0"/>
              <a:t>経済産業省　</a:t>
            </a:r>
            <a:r>
              <a:rPr lang="en-US" altLang="ja-JP" sz="1200" dirty="0"/>
              <a:t>2020</a:t>
            </a:r>
            <a:r>
              <a:rPr lang="ja-JP" altLang="ja-JP" sz="1200" dirty="0"/>
              <a:t>年</a:t>
            </a:r>
            <a:r>
              <a:rPr lang="en-US" altLang="ja-JP" sz="1200" dirty="0"/>
              <a:t>6</a:t>
            </a:r>
            <a:r>
              <a:rPr lang="ja-JP" altLang="ja-JP" sz="1200" dirty="0"/>
              <a:t>月</a:t>
            </a:r>
            <a:r>
              <a:rPr lang="en-US" altLang="ja-JP" sz="1200" dirty="0"/>
              <a:t>3</a:t>
            </a:r>
            <a:r>
              <a:rPr lang="ja-JP" altLang="ja-JP" sz="1200" dirty="0"/>
              <a:t>日</a:t>
            </a:r>
            <a:r>
              <a:rPr lang="ja-JP" altLang="en-US" sz="1200" dirty="0"/>
              <a:t>）</a:t>
            </a:r>
            <a:endParaRPr lang="ja-JP" altLang="ja-JP" sz="1200" dirty="0"/>
          </a:p>
          <a:p>
            <a:r>
              <a:rPr lang="en-US" altLang="ja-JP" sz="1600" dirty="0"/>
              <a:t> </a:t>
            </a:r>
            <a:r>
              <a:rPr lang="ja-JP" altLang="en-US" sz="1600" dirty="0"/>
              <a:t>技術仕様</a:t>
            </a:r>
            <a:endParaRPr lang="en-US" altLang="ja-JP" sz="1600" dirty="0"/>
          </a:p>
          <a:p>
            <a:pPr lvl="1"/>
            <a:r>
              <a:rPr lang="ja-JP" altLang="ja-JP" sz="1200" dirty="0"/>
              <a:t>国土交通データプラットフォーム</a:t>
            </a:r>
            <a:r>
              <a:rPr lang="en-US" altLang="ja-JP" sz="1200" dirty="0"/>
              <a:t>ver2.0</a:t>
            </a:r>
            <a:r>
              <a:rPr lang="ja-JP" altLang="en-US" sz="1200" dirty="0"/>
              <a:t>（</a:t>
            </a:r>
            <a:r>
              <a:rPr lang="ja-JP" altLang="ja-JP" sz="1200" dirty="0"/>
              <a:t>国土交通省　</a:t>
            </a:r>
            <a:r>
              <a:rPr lang="en-US" altLang="ja-JP" sz="1200" dirty="0"/>
              <a:t>2021</a:t>
            </a:r>
            <a:r>
              <a:rPr lang="ja-JP" altLang="ja-JP" sz="1200" dirty="0"/>
              <a:t>年</a:t>
            </a:r>
            <a:r>
              <a:rPr lang="en-US" altLang="ja-JP" sz="1200" dirty="0"/>
              <a:t>8</a:t>
            </a:r>
            <a:r>
              <a:rPr lang="ja-JP" altLang="ja-JP" sz="1200" dirty="0"/>
              <a:t>月</a:t>
            </a:r>
            <a:r>
              <a:rPr lang="en-US" altLang="ja-JP" sz="1200" dirty="0"/>
              <a:t>6</a:t>
            </a:r>
            <a:r>
              <a:rPr lang="ja-JP" altLang="ja-JP" sz="1200" dirty="0"/>
              <a:t>日　 </a:t>
            </a:r>
            <a:r>
              <a:rPr lang="ja-JP" altLang="en-US" sz="1200" dirty="0"/>
              <a:t>）</a:t>
            </a:r>
            <a:endParaRPr lang="ja-JP" altLang="ja-JP" sz="1200" dirty="0"/>
          </a:p>
          <a:p>
            <a:endParaRPr lang="ja-JP" altLang="ja-JP" sz="1600" dirty="0"/>
          </a:p>
          <a:p>
            <a:endParaRPr lang="ja-JP" altLang="en-US" sz="1600" dirty="0"/>
          </a:p>
        </p:txBody>
      </p:sp>
      <p:sp>
        <p:nvSpPr>
          <p:cNvPr id="7" name="タイトル 6">
            <a:extLst>
              <a:ext uri="{FF2B5EF4-FFF2-40B4-BE49-F238E27FC236}">
                <a16:creationId xmlns:a16="http://schemas.microsoft.com/office/drawing/2014/main" id="{99638FD5-BB68-4257-A3DF-82EB95DEB27E}"/>
              </a:ext>
            </a:extLst>
          </p:cNvPr>
          <p:cNvSpPr>
            <a:spLocks noGrp="1"/>
          </p:cNvSpPr>
          <p:nvPr>
            <p:ph type="title"/>
          </p:nvPr>
        </p:nvSpPr>
        <p:spPr>
          <a:xfrm>
            <a:off x="838200" y="325630"/>
            <a:ext cx="11353800" cy="978986"/>
          </a:xfrm>
        </p:spPr>
        <p:txBody>
          <a:bodyPr/>
          <a:lstStyle/>
          <a:p>
            <a:r>
              <a:rPr lang="en-US" altLang="ja-JP" dirty="0"/>
              <a:t>GIF</a:t>
            </a:r>
            <a:r>
              <a:rPr lang="ja-JP" altLang="en-US" dirty="0"/>
              <a:t>が紹介する</a:t>
            </a:r>
            <a:r>
              <a:rPr kumimoji="1" lang="ja-JP" altLang="en-US" dirty="0"/>
              <a:t>有用なルール等のリスト</a:t>
            </a:r>
            <a:r>
              <a:rPr kumimoji="1" lang="ja-JP" altLang="en-US" sz="2800" dirty="0"/>
              <a:t>（</a:t>
            </a:r>
            <a:r>
              <a:rPr kumimoji="1" lang="en-US" altLang="ja-JP" sz="2800" dirty="0"/>
              <a:t>2022</a:t>
            </a:r>
            <a:r>
              <a:rPr kumimoji="1" lang="ja-JP" altLang="en-US" sz="2800" dirty="0"/>
              <a:t>年</a:t>
            </a:r>
            <a:r>
              <a:rPr kumimoji="1" lang="en-US" altLang="ja-JP" sz="2800" dirty="0"/>
              <a:t>4</a:t>
            </a:r>
            <a:r>
              <a:rPr kumimoji="1" lang="ja-JP" altLang="en-US" sz="2800" dirty="0"/>
              <a:t>月時点）</a:t>
            </a:r>
            <a:endParaRPr kumimoji="1" lang="ja-JP" altLang="en-US" dirty="0"/>
          </a:p>
        </p:txBody>
      </p:sp>
      <p:sp>
        <p:nvSpPr>
          <p:cNvPr id="4" name="スライド番号プレースホルダー 3">
            <a:extLst>
              <a:ext uri="{FF2B5EF4-FFF2-40B4-BE49-F238E27FC236}">
                <a16:creationId xmlns:a16="http://schemas.microsoft.com/office/drawing/2014/main" id="{67DD0884-FFCE-4941-8A57-E47D5A139D8F}"/>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51002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8F186-117C-4EC9-99F8-E0ED7C44D7E6}"/>
              </a:ext>
            </a:extLst>
          </p:cNvPr>
          <p:cNvSpPr>
            <a:spLocks noGrp="1"/>
          </p:cNvSpPr>
          <p:nvPr>
            <p:ph idx="1"/>
          </p:nvPr>
        </p:nvSpPr>
        <p:spPr>
          <a:xfrm>
            <a:off x="397163" y="1371241"/>
            <a:ext cx="11318499" cy="4815996"/>
          </a:xfrm>
        </p:spPr>
        <p:txBody>
          <a:bodyPr/>
          <a:lstStyle/>
          <a:p>
            <a:r>
              <a:rPr kumimoji="1" lang="ja-JP" altLang="en-US" dirty="0"/>
              <a:t>データに関するルールの検討は、</a:t>
            </a:r>
            <a:r>
              <a:rPr kumimoji="1" lang="en-US" altLang="ja-JP" dirty="0"/>
              <a:t>DFFT</a:t>
            </a:r>
            <a:r>
              <a:rPr kumimoji="1" lang="ja-JP" altLang="en-US" dirty="0"/>
              <a:t>といわれる国際的な枠組みつくりもしています。</a:t>
            </a:r>
            <a:endParaRPr kumimoji="1" lang="en-US" altLang="ja-JP" dirty="0"/>
          </a:p>
          <a:p>
            <a:r>
              <a:rPr lang="ja-JP" altLang="en-US" dirty="0"/>
              <a:t>データを交換するには、データが正しいかどうかといった</a:t>
            </a:r>
            <a:r>
              <a:rPr lang="ja-JP" altLang="en-US" dirty="0">
                <a:solidFill>
                  <a:schemeClr val="accent2"/>
                </a:solidFill>
              </a:rPr>
              <a:t>「データ自体の信頼性」</a:t>
            </a:r>
            <a:r>
              <a:rPr lang="ja-JP" altLang="en-US" dirty="0"/>
              <a:t>、データの取引先が信用できるかといった</a:t>
            </a:r>
            <a:r>
              <a:rPr lang="ja-JP" altLang="en-US" dirty="0">
                <a:solidFill>
                  <a:schemeClr val="accent2"/>
                </a:solidFill>
              </a:rPr>
              <a:t>「データ交換相手の信頼性」</a:t>
            </a:r>
            <a:r>
              <a:rPr lang="ja-JP" altLang="en-US" dirty="0"/>
              <a:t>が重要になります。今後の検討課題になります。</a:t>
            </a:r>
            <a:endParaRPr lang="en-US" altLang="ja-JP" dirty="0"/>
          </a:p>
          <a:p>
            <a:endParaRPr lang="en-US" altLang="ja-JP" dirty="0"/>
          </a:p>
          <a:p>
            <a:r>
              <a:rPr lang="ja-JP" altLang="en-US" dirty="0"/>
              <a:t>国際的な議論では、データは誰のものかというデータ主権の検討が盛んにおこなわれています。さらに最近は、誤情報（</a:t>
            </a:r>
            <a:r>
              <a:rPr lang="en-US" altLang="ja-JP" dirty="0"/>
              <a:t>Misinformation</a:t>
            </a:r>
            <a:r>
              <a:rPr lang="ja-JP" altLang="en-US" dirty="0"/>
              <a:t>）や偽情報（</a:t>
            </a:r>
            <a:r>
              <a:rPr lang="en-US" altLang="ja-JP" dirty="0"/>
              <a:t>Disinformation</a:t>
            </a:r>
            <a:r>
              <a:rPr lang="ja-JP" altLang="en-US" dirty="0"/>
              <a:t>）が注目されてます。今後、ルール検討の一環で検討していきます。</a:t>
            </a:r>
            <a:endParaRPr kumimoji="1" lang="ja-JP" altLang="en-US" dirty="0"/>
          </a:p>
        </p:txBody>
      </p:sp>
      <p:sp>
        <p:nvSpPr>
          <p:cNvPr id="3" name="タイトル 2">
            <a:extLst>
              <a:ext uri="{FF2B5EF4-FFF2-40B4-BE49-F238E27FC236}">
                <a16:creationId xmlns:a16="http://schemas.microsoft.com/office/drawing/2014/main" id="{5232F6DC-F33A-4046-8DCE-B7485EEE2912}"/>
              </a:ext>
            </a:extLst>
          </p:cNvPr>
          <p:cNvSpPr>
            <a:spLocks noGrp="1"/>
          </p:cNvSpPr>
          <p:nvPr>
            <p:ph type="title"/>
          </p:nvPr>
        </p:nvSpPr>
        <p:spPr/>
        <p:txBody>
          <a:bodyPr/>
          <a:lstStyle/>
          <a:p>
            <a:r>
              <a:rPr kumimoji="1" lang="en-US" altLang="ja-JP" dirty="0"/>
              <a:t>DFFT</a:t>
            </a:r>
            <a:r>
              <a:rPr kumimoji="1" lang="ja-JP" altLang="en-US" dirty="0"/>
              <a:t>（</a:t>
            </a:r>
            <a:r>
              <a:rPr kumimoji="1" lang="en-US" altLang="ja-JP" dirty="0"/>
              <a:t>Data Free Flow with Trust</a:t>
            </a:r>
            <a:r>
              <a:rPr kumimoji="1" lang="ja-JP" altLang="en-US" dirty="0"/>
              <a:t>）</a:t>
            </a:r>
          </a:p>
        </p:txBody>
      </p:sp>
      <p:sp>
        <p:nvSpPr>
          <p:cNvPr id="4" name="スライド番号プレースホルダー 3">
            <a:extLst>
              <a:ext uri="{FF2B5EF4-FFF2-40B4-BE49-F238E27FC236}">
                <a16:creationId xmlns:a16="http://schemas.microsoft.com/office/drawing/2014/main" id="{A73E7BE5-443F-4E96-9F6D-57533867CC9A}"/>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329620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190931-A293-434E-B219-D0C24834260B}"/>
              </a:ext>
            </a:extLst>
          </p:cNvPr>
          <p:cNvSpPr>
            <a:spLocks noGrp="1"/>
          </p:cNvSpPr>
          <p:nvPr>
            <p:ph idx="1"/>
          </p:nvPr>
        </p:nvSpPr>
        <p:spPr>
          <a:xfrm>
            <a:off x="838200" y="1371240"/>
            <a:ext cx="11353800" cy="5486759"/>
          </a:xfrm>
        </p:spPr>
        <p:txBody>
          <a:bodyPr/>
          <a:lstStyle/>
          <a:p>
            <a:r>
              <a:rPr lang="ja-JP" altLang="en-US" dirty="0"/>
              <a:t>ポイント１：ステークホルダーの懸念・不安</a:t>
            </a:r>
            <a:r>
              <a:rPr lang="en-US" altLang="ja-JP" dirty="0"/>
              <a:t>(</a:t>
            </a:r>
            <a:r>
              <a:rPr lang="ja-JP" altLang="en-US" dirty="0"/>
              <a:t>＝リスク</a:t>
            </a:r>
            <a:r>
              <a:rPr lang="en-US" altLang="ja-JP" dirty="0"/>
              <a:t>)</a:t>
            </a:r>
            <a:r>
              <a:rPr lang="ja-JP" altLang="en-US" dirty="0"/>
              <a:t>を把握し、その程度に応じた対応方針を決定。懸念・不安を払拭するた めに</a:t>
            </a:r>
            <a:r>
              <a:rPr lang="en-US" altLang="ja-JP" dirty="0"/>
              <a:t>PF</a:t>
            </a:r>
            <a:r>
              <a:rPr lang="ja-JP" altLang="en-US" dirty="0"/>
              <a:t>におけるデータ流通の際の①確認事項と、その②実行手段を例示</a:t>
            </a:r>
            <a:endParaRPr lang="en-US" altLang="ja-JP" dirty="0"/>
          </a:p>
          <a:p>
            <a:pPr lvl="1"/>
            <a:r>
              <a:rPr lang="ja-JP" altLang="en-US" dirty="0"/>
              <a:t>懸念・不安に応じたコントローラビリティを確保</a:t>
            </a:r>
            <a:endParaRPr lang="en-US" altLang="ja-JP" dirty="0"/>
          </a:p>
          <a:p>
            <a:r>
              <a:rPr lang="ja-JP" altLang="en-US" dirty="0"/>
              <a:t>ポイント</a:t>
            </a:r>
            <a:r>
              <a:rPr lang="en-US" altLang="ja-JP" dirty="0"/>
              <a:t>2</a:t>
            </a:r>
            <a:r>
              <a:rPr lang="ja-JP" altLang="en-US" dirty="0"/>
              <a:t>：リスクの程度に応じ、ルールを設計</a:t>
            </a:r>
            <a:endParaRPr lang="en-US" altLang="ja-JP" dirty="0"/>
          </a:p>
          <a:p>
            <a:pPr lvl="1"/>
            <a:r>
              <a:rPr lang="ja-JP" altLang="en-US" dirty="0"/>
              <a:t>リスクが高い場合は実行手段を義務化、低い場合は当事者に採否を任せる </a:t>
            </a:r>
            <a:endParaRPr lang="en-US" altLang="ja-JP" dirty="0"/>
          </a:p>
          <a:p>
            <a:r>
              <a:rPr lang="ja-JP" altLang="en-US" dirty="0"/>
              <a:t>ポイント</a:t>
            </a:r>
            <a:r>
              <a:rPr lang="en-US" altLang="ja-JP" dirty="0"/>
              <a:t>3</a:t>
            </a:r>
            <a:r>
              <a:rPr lang="ja-JP" altLang="en-US" dirty="0"/>
              <a:t>：</a:t>
            </a:r>
            <a:r>
              <a:rPr lang="en-US" altLang="ja-JP" dirty="0"/>
              <a:t>PF</a:t>
            </a:r>
            <a:r>
              <a:rPr lang="ja-JP" altLang="en-US" dirty="0"/>
              <a:t>への参加資格管理により、ガバナンスを確保</a:t>
            </a:r>
            <a:endParaRPr lang="en-US" altLang="ja-JP" dirty="0"/>
          </a:p>
          <a:p>
            <a:pPr lvl="1"/>
            <a:r>
              <a:rPr lang="ja-JP" altLang="en-US" dirty="0"/>
              <a:t>参加資格審査やルール運用状況確認の方法・ペナルティを設計</a:t>
            </a:r>
            <a:endParaRPr lang="en-US" altLang="ja-JP" dirty="0"/>
          </a:p>
          <a:p>
            <a:r>
              <a:rPr lang="ja-JP" altLang="en-US" dirty="0"/>
              <a:t>ポイント</a:t>
            </a:r>
            <a:r>
              <a:rPr lang="en-US" altLang="ja-JP" dirty="0"/>
              <a:t>4</a:t>
            </a:r>
            <a:r>
              <a:rPr lang="ja-JP" altLang="en-US" dirty="0"/>
              <a:t>：ルールをアジャイルに更新</a:t>
            </a:r>
            <a:endParaRPr lang="en-US" altLang="ja-JP" dirty="0"/>
          </a:p>
          <a:p>
            <a:pPr lvl="1"/>
            <a:r>
              <a:rPr lang="ja-JP" altLang="en-US" dirty="0"/>
              <a:t>ルール運用の</a:t>
            </a:r>
            <a:r>
              <a:rPr lang="en-US" altLang="ja-JP" dirty="0"/>
              <a:t>PDCA</a:t>
            </a:r>
            <a:r>
              <a:rPr lang="ja-JP" altLang="en-US" dirty="0"/>
              <a:t>は勿論、環境変化</a:t>
            </a:r>
            <a:r>
              <a:rPr lang="en-US" altLang="ja-JP" dirty="0"/>
              <a:t>(</a:t>
            </a:r>
            <a:r>
              <a:rPr lang="ja-JP" altLang="en-US" dirty="0"/>
              <a:t>技術革新・国際的なデータルールの動向等</a:t>
            </a:r>
            <a:r>
              <a:rPr lang="en-US" altLang="ja-JP" dirty="0"/>
              <a:t>)</a:t>
            </a:r>
            <a:r>
              <a:rPr lang="ja-JP" altLang="en-US" dirty="0"/>
              <a:t>に応じリスクの再把握も必要</a:t>
            </a:r>
            <a:endParaRPr kumimoji="1" lang="ja-JP" altLang="en-US" dirty="0"/>
          </a:p>
        </p:txBody>
      </p:sp>
      <p:sp>
        <p:nvSpPr>
          <p:cNvPr id="3" name="タイトル 2">
            <a:extLst>
              <a:ext uri="{FF2B5EF4-FFF2-40B4-BE49-F238E27FC236}">
                <a16:creationId xmlns:a16="http://schemas.microsoft.com/office/drawing/2014/main" id="{BC207333-4827-4AAB-98EE-733C4B9E5D35}"/>
              </a:ext>
            </a:extLst>
          </p:cNvPr>
          <p:cNvSpPr>
            <a:spLocks noGrp="1"/>
          </p:cNvSpPr>
          <p:nvPr>
            <p:ph type="title"/>
          </p:nvPr>
        </p:nvSpPr>
        <p:spPr>
          <a:xfrm>
            <a:off x="838200" y="325631"/>
            <a:ext cx="10515600" cy="978986"/>
          </a:xfrm>
        </p:spPr>
        <p:txBody>
          <a:bodyPr/>
          <a:lstStyle/>
          <a:p>
            <a:r>
              <a:rPr lang="ja-JP" altLang="en-US" sz="3200" dirty="0"/>
              <a:t>プラットフォーム</a:t>
            </a:r>
            <a:r>
              <a:rPr lang="en-US" altLang="ja-JP" sz="3200" dirty="0"/>
              <a:t>(PF)</a:t>
            </a:r>
            <a:r>
              <a:rPr lang="ja-JP" altLang="en-US" sz="3200" dirty="0"/>
              <a:t>におけるデータ取扱いルール</a:t>
            </a:r>
            <a:br>
              <a:rPr lang="en-US" altLang="ja-JP" sz="3200" dirty="0"/>
            </a:br>
            <a:r>
              <a:rPr lang="ja-JP" altLang="en-US" sz="3200" dirty="0"/>
              <a:t>の実装ガイダンス</a:t>
            </a:r>
            <a:r>
              <a:rPr lang="en-US" altLang="ja-JP" sz="3200" dirty="0"/>
              <a:t>ver1.0</a:t>
            </a:r>
            <a:endParaRPr kumimoji="1" lang="ja-JP" altLang="en-US" sz="3200" dirty="0"/>
          </a:p>
        </p:txBody>
      </p:sp>
      <p:sp>
        <p:nvSpPr>
          <p:cNvPr id="4" name="スライド番号プレースホルダー 3">
            <a:extLst>
              <a:ext uri="{FF2B5EF4-FFF2-40B4-BE49-F238E27FC236}">
                <a16:creationId xmlns:a16="http://schemas.microsoft.com/office/drawing/2014/main" id="{0F6B42BF-999B-4AA9-9A0C-9079A3F76D5E}"/>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9011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B69BF54-1042-47AA-BEB3-1B771EB1E2BA}"/>
              </a:ext>
            </a:extLst>
          </p:cNvPr>
          <p:cNvSpPr>
            <a:spLocks noGrp="1"/>
          </p:cNvSpPr>
          <p:nvPr>
            <p:ph idx="1"/>
          </p:nvPr>
        </p:nvSpPr>
        <p:spPr>
          <a:xfrm>
            <a:off x="838199" y="1371241"/>
            <a:ext cx="10877463" cy="4815996"/>
          </a:xfrm>
        </p:spPr>
        <p:txBody>
          <a:bodyPr/>
          <a:lstStyle/>
          <a:p>
            <a:r>
              <a:rPr kumimoji="1" lang="ja-JP" altLang="en-US" dirty="0"/>
              <a:t>データ連携基盤は</a:t>
            </a:r>
            <a:r>
              <a:rPr lang="ja-JP" altLang="en-US" dirty="0"/>
              <a:t>ビルディングブロックといわれるモジュール群で構成されます。</a:t>
            </a:r>
            <a:r>
              <a:rPr kumimoji="1" lang="ja-JP" altLang="en-US" dirty="0"/>
              <a:t>多くのブロックが提供されますが、オープンな</a:t>
            </a:r>
            <a:r>
              <a:rPr kumimoji="1" lang="en-US" altLang="ja-JP" dirty="0"/>
              <a:t>API</a:t>
            </a:r>
            <a:r>
              <a:rPr kumimoji="1" lang="ja-JP" altLang="en-US" dirty="0"/>
              <a:t>で連携するので自由に組み合わせて使うことができます。</a:t>
            </a:r>
            <a:endParaRPr kumimoji="1" lang="en-US" altLang="ja-JP" dirty="0"/>
          </a:p>
          <a:p>
            <a:pPr lvl="1"/>
            <a:r>
              <a:rPr lang="ja-JP" altLang="en-US" dirty="0"/>
              <a:t>カタログサービス、</a:t>
            </a:r>
            <a:r>
              <a:rPr lang="en-US" altLang="ja-JP" dirty="0"/>
              <a:t>ID</a:t>
            </a:r>
            <a:r>
              <a:rPr lang="ja-JP" altLang="en-US" dirty="0"/>
              <a:t>とアクセスコントロール、データを交換するコネクタ、</a:t>
            </a:r>
            <a:r>
              <a:rPr kumimoji="1" lang="ja-JP" altLang="en-US" dirty="0"/>
              <a:t>データ</a:t>
            </a:r>
            <a:r>
              <a:rPr lang="ja-JP" altLang="en-US" dirty="0"/>
              <a:t>・</a:t>
            </a:r>
            <a:r>
              <a:rPr kumimoji="1" lang="ja-JP" altLang="en-US" dirty="0"/>
              <a:t>クレンジング、データモデル・マッピング、</a:t>
            </a:r>
            <a:r>
              <a:rPr lang="ja-JP" altLang="en-US" dirty="0"/>
              <a:t>課金、契約管理</a:t>
            </a:r>
            <a:endParaRPr lang="en-US" altLang="ja-JP" dirty="0"/>
          </a:p>
          <a:p>
            <a:pPr lvl="1"/>
            <a:r>
              <a:rPr lang="en-US" altLang="ja-JP" dirty="0"/>
              <a:t>API</a:t>
            </a:r>
            <a:r>
              <a:rPr lang="ja-JP" altLang="en-US" dirty="0"/>
              <a:t>で連携するため、そこで流通するデータモデルやデータ品質が重要になります。</a:t>
            </a:r>
            <a:endParaRPr lang="en-US" altLang="ja-JP" dirty="0"/>
          </a:p>
          <a:p>
            <a:pPr lvl="2"/>
            <a:r>
              <a:rPr lang="en-US" altLang="ja-JP" dirty="0"/>
              <a:t>GIF</a:t>
            </a:r>
            <a:r>
              <a:rPr lang="ja-JP" altLang="en-US" dirty="0"/>
              <a:t>はデータの検討を優先して行っているため、プラットフォームの検討は十分できていません。</a:t>
            </a:r>
            <a:endParaRPr kumimoji="1" lang="ja-JP" altLang="en-US" dirty="0"/>
          </a:p>
        </p:txBody>
      </p:sp>
      <p:sp>
        <p:nvSpPr>
          <p:cNvPr id="3" name="タイトル 2">
            <a:extLst>
              <a:ext uri="{FF2B5EF4-FFF2-40B4-BE49-F238E27FC236}">
                <a16:creationId xmlns:a16="http://schemas.microsoft.com/office/drawing/2014/main" id="{16F551A6-26F7-4BF4-B9DF-E60DFB6E774D}"/>
              </a:ext>
            </a:extLst>
          </p:cNvPr>
          <p:cNvSpPr>
            <a:spLocks noGrp="1"/>
          </p:cNvSpPr>
          <p:nvPr>
            <p:ph type="title"/>
          </p:nvPr>
        </p:nvSpPr>
        <p:spPr/>
        <p:txBody>
          <a:bodyPr/>
          <a:lstStyle/>
          <a:p>
            <a:r>
              <a:rPr kumimoji="1" lang="ja-JP" altLang="en-US" dirty="0"/>
              <a:t>プラットフォーム</a:t>
            </a:r>
          </a:p>
        </p:txBody>
      </p:sp>
      <p:sp>
        <p:nvSpPr>
          <p:cNvPr id="4" name="スライド番号プレースホルダー 3">
            <a:extLst>
              <a:ext uri="{FF2B5EF4-FFF2-40B4-BE49-F238E27FC236}">
                <a16:creationId xmlns:a16="http://schemas.microsoft.com/office/drawing/2014/main" id="{037FE653-48D2-429A-BE6C-55247A4D08D2}"/>
              </a:ext>
            </a:extLst>
          </p:cNvPr>
          <p:cNvSpPr>
            <a:spLocks noGrp="1"/>
          </p:cNvSpPr>
          <p:nvPr>
            <p:ph type="sldNum" sz="quarter" idx="4"/>
          </p:nvPr>
        </p:nvSpPr>
        <p:spPr/>
        <p:txBody>
          <a:bodyPr/>
          <a:lstStyle/>
          <a:p>
            <a:fld id="{DFD4F317-19D0-4848-B5EB-5B174DBE8CF9}" type="slidenum">
              <a:rPr lang="ja-JP" altLang="en-US" smtClean="0"/>
              <a:pPr/>
              <a:t>28</a:t>
            </a:fld>
            <a:endParaRPr lang="ja-JP" altLang="en-US" dirty="0"/>
          </a:p>
        </p:txBody>
      </p:sp>
      <p:pic>
        <p:nvPicPr>
          <p:cNvPr id="6" name="グラフィックス 5" descr="車 単色塗りつぶし">
            <a:extLst>
              <a:ext uri="{FF2B5EF4-FFF2-40B4-BE49-F238E27FC236}">
                <a16:creationId xmlns:a16="http://schemas.microsoft.com/office/drawing/2014/main" id="{81A8EC52-6D0C-4DD7-98B7-B25192D87F4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3558" b="21248"/>
          <a:stretch/>
        </p:blipFill>
        <p:spPr>
          <a:xfrm flipH="1">
            <a:off x="2461490" y="5226267"/>
            <a:ext cx="2645404" cy="1460122"/>
          </a:xfrm>
          <a:prstGeom prst="rect">
            <a:avLst/>
          </a:prstGeom>
        </p:spPr>
      </p:pic>
      <p:sp>
        <p:nvSpPr>
          <p:cNvPr id="7" name="テキスト ボックス 6">
            <a:extLst>
              <a:ext uri="{FF2B5EF4-FFF2-40B4-BE49-F238E27FC236}">
                <a16:creationId xmlns:a16="http://schemas.microsoft.com/office/drawing/2014/main" id="{445B452D-C3ED-474C-B355-2CB5D8845607}"/>
              </a:ext>
            </a:extLst>
          </p:cNvPr>
          <p:cNvSpPr txBox="1"/>
          <p:nvPr/>
        </p:nvSpPr>
        <p:spPr>
          <a:xfrm>
            <a:off x="5106894" y="5303497"/>
            <a:ext cx="5634900" cy="1200329"/>
          </a:xfrm>
          <a:prstGeom prst="rect">
            <a:avLst/>
          </a:prstGeom>
          <a:noFill/>
        </p:spPr>
        <p:txBody>
          <a:bodyPr wrap="square" rtlCol="0">
            <a:spAutoFit/>
          </a:bodyPr>
          <a:lstStyle/>
          <a:p>
            <a:r>
              <a:rPr kumimoji="1" lang="ja-JP" altLang="en-US" dirty="0"/>
              <a:t>自動車が、基本構造を共有化して、タイヤやライトなどを自由に組み合わせたれるのと同じように、データのプラットフォームのビルディングブロックも自由に組み合わせられます。</a:t>
            </a:r>
          </a:p>
        </p:txBody>
      </p:sp>
    </p:spTree>
    <p:extLst>
      <p:ext uri="{BB962C8B-B14F-4D97-AF65-F5344CB8AC3E}">
        <p14:creationId xmlns:p14="http://schemas.microsoft.com/office/powerpoint/2010/main" val="25035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09D313-BBBC-4936-98EA-504FD891E6BB}"/>
              </a:ext>
            </a:extLst>
          </p:cNvPr>
          <p:cNvSpPr>
            <a:spLocks noGrp="1"/>
          </p:cNvSpPr>
          <p:nvPr>
            <p:ph idx="1"/>
          </p:nvPr>
        </p:nvSpPr>
        <p:spPr/>
        <p:txBody>
          <a:bodyPr/>
          <a:lstStyle/>
          <a:p>
            <a:r>
              <a:rPr lang="ja-JP" altLang="en-US" dirty="0"/>
              <a:t>データの検索性を高めることが重要であり、プラットフォームの中</a:t>
            </a:r>
            <a:r>
              <a:rPr kumimoji="1" lang="ja-JP" altLang="en-US" dirty="0"/>
              <a:t>でカタログサイトの整備が進められます。</a:t>
            </a:r>
            <a:endParaRPr kumimoji="1" lang="en-US" altLang="ja-JP" dirty="0"/>
          </a:p>
          <a:p>
            <a:pPr lvl="1"/>
            <a:r>
              <a:rPr kumimoji="1" lang="ja-JP" altLang="en-US" dirty="0"/>
              <a:t>カタログサイトの構築に世界のデファクト標準であるオープンソースの</a:t>
            </a:r>
            <a:r>
              <a:rPr kumimoji="1" lang="en-US" altLang="ja-JP" dirty="0"/>
              <a:t>CKAN</a:t>
            </a:r>
            <a:r>
              <a:rPr kumimoji="1"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lvl="2"/>
            <a:r>
              <a:rPr kumimoji="1" lang="ja-JP" altLang="en-US" dirty="0"/>
              <a:t>米国や欧州は、標準化団体の</a:t>
            </a:r>
            <a:r>
              <a:rPr kumimoji="1" lang="en-US" altLang="ja-JP" dirty="0"/>
              <a:t>W3C</a:t>
            </a:r>
            <a:r>
              <a:rPr lang="ja-JP" altLang="en-US" dirty="0"/>
              <a:t>が</a:t>
            </a:r>
            <a:r>
              <a:rPr kumimoji="1" lang="ja-JP" altLang="en-US" dirty="0"/>
              <a:t>整備した</a:t>
            </a:r>
            <a:r>
              <a:rPr kumimoji="1" lang="en-US" altLang="ja-JP" dirty="0"/>
              <a:t>DCAT</a:t>
            </a:r>
            <a:r>
              <a:rPr kumimoji="1" lang="ja-JP" altLang="en-US" dirty="0"/>
              <a:t>をベースにメタデータの整備をしています。</a:t>
            </a:r>
            <a:endParaRPr kumimoji="1" lang="en-US" altLang="ja-JP" dirty="0"/>
          </a:p>
          <a:p>
            <a:pPr lvl="1"/>
            <a:endParaRPr kumimoji="1" lang="en-US" altLang="ja-JP" dirty="0"/>
          </a:p>
          <a:p>
            <a:r>
              <a:rPr kumimoji="1" lang="en-US" altLang="ja-JP" dirty="0"/>
              <a:t>GIF</a:t>
            </a:r>
            <a:r>
              <a:rPr kumimoji="1" lang="ja-JP" altLang="en-US" dirty="0"/>
              <a:t>では、</a:t>
            </a:r>
            <a:r>
              <a:rPr lang="ja-JP" altLang="en-US" dirty="0">
                <a:solidFill>
                  <a:srgbClr val="FF0000"/>
                </a:solidFill>
              </a:rPr>
              <a:t>「メタデータ導入実践ガイドブック」</a:t>
            </a:r>
            <a:r>
              <a:rPr lang="ja-JP" altLang="en-US" dirty="0"/>
              <a:t>で</a:t>
            </a:r>
            <a:r>
              <a:rPr kumimoji="1" lang="en-US" altLang="ja-JP" dirty="0"/>
              <a:t>DCAT-GOJ</a:t>
            </a:r>
            <a:r>
              <a:rPr kumimoji="1" lang="ja-JP" altLang="en-US" dirty="0"/>
              <a:t>を定義し、データカタログはもちろんのこと各分野のデータ整備での</a:t>
            </a:r>
            <a:r>
              <a:rPr kumimoji="1" lang="en-US" altLang="ja-JP" dirty="0"/>
              <a:t>DCAT</a:t>
            </a:r>
            <a:r>
              <a:rPr kumimoji="1" lang="ja-JP" altLang="en-US" dirty="0"/>
              <a:t>ー</a:t>
            </a:r>
            <a:r>
              <a:rPr lang="en-US" altLang="ja-JP" dirty="0"/>
              <a:t>G</a:t>
            </a:r>
            <a:r>
              <a:rPr kumimoji="1" lang="en-US" altLang="ja-JP" dirty="0"/>
              <a:t>OJ</a:t>
            </a:r>
            <a:r>
              <a:rPr kumimoji="1" lang="ja-JP" altLang="en-US" dirty="0"/>
              <a:t>の活用を推奨しています。</a:t>
            </a:r>
            <a:endParaRPr kumimoji="1" lang="en-US" altLang="ja-JP" dirty="0"/>
          </a:p>
        </p:txBody>
      </p:sp>
      <p:sp>
        <p:nvSpPr>
          <p:cNvPr id="3" name="タイトル 2">
            <a:extLst>
              <a:ext uri="{FF2B5EF4-FFF2-40B4-BE49-F238E27FC236}">
                <a16:creationId xmlns:a16="http://schemas.microsoft.com/office/drawing/2014/main" id="{8D9EFAF2-A30F-4EBF-8AA4-9B0B87992468}"/>
              </a:ext>
            </a:extLst>
          </p:cNvPr>
          <p:cNvSpPr>
            <a:spLocks noGrp="1"/>
          </p:cNvSpPr>
          <p:nvPr>
            <p:ph type="title"/>
          </p:nvPr>
        </p:nvSpPr>
        <p:spPr/>
        <p:txBody>
          <a:bodyPr/>
          <a:lstStyle/>
          <a:p>
            <a:r>
              <a:rPr lang="ja-JP" altLang="en-US" dirty="0"/>
              <a:t>メタデータの推進</a:t>
            </a:r>
            <a:endParaRPr kumimoji="1" lang="ja-JP" altLang="en-US" dirty="0"/>
          </a:p>
        </p:txBody>
      </p:sp>
      <p:sp>
        <p:nvSpPr>
          <p:cNvPr id="4" name="スライド番号プレースホルダー 3">
            <a:extLst>
              <a:ext uri="{FF2B5EF4-FFF2-40B4-BE49-F238E27FC236}">
                <a16:creationId xmlns:a16="http://schemas.microsoft.com/office/drawing/2014/main" id="{47D3B919-1DFD-48DE-9181-5A69D03BC6A7}"/>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983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A159459-69FE-4031-B8B4-AA92CA75484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67" name="正方形/長方形 66">
            <a:extLst>
              <a:ext uri="{FF2B5EF4-FFF2-40B4-BE49-F238E27FC236}">
                <a16:creationId xmlns:a16="http://schemas.microsoft.com/office/drawing/2014/main" id="{84E8D93B-B6FE-4716-ACA2-499D997E21D8}"/>
              </a:ext>
            </a:extLst>
          </p:cNvPr>
          <p:cNvSpPr/>
          <p:nvPr/>
        </p:nvSpPr>
        <p:spPr>
          <a:xfrm>
            <a:off x="7611467" y="2470307"/>
            <a:ext cx="4471348" cy="43133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BEC45F69-64C6-424C-93D2-08D90B8C5CC6}"/>
              </a:ext>
            </a:extLst>
          </p:cNvPr>
          <p:cNvSpPr/>
          <p:nvPr/>
        </p:nvSpPr>
        <p:spPr>
          <a:xfrm>
            <a:off x="3778799" y="2466109"/>
            <a:ext cx="3730603" cy="4313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21DC42FB-A8E2-45ED-8AC1-13C3AA5925D3}"/>
              </a:ext>
            </a:extLst>
          </p:cNvPr>
          <p:cNvSpPr>
            <a:spLocks noGrp="1"/>
          </p:cNvSpPr>
          <p:nvPr>
            <p:ph idx="1"/>
          </p:nvPr>
        </p:nvSpPr>
        <p:spPr>
          <a:xfrm>
            <a:off x="2937827" y="1232701"/>
            <a:ext cx="9032499" cy="591252"/>
          </a:xfrm>
        </p:spPr>
        <p:txBody>
          <a:bodyPr/>
          <a:lstStyle/>
          <a:p>
            <a:r>
              <a:rPr kumimoji="1" lang="ja-JP" altLang="en-US" dirty="0"/>
              <a:t>データ設計やサービス設計がしやすくなり、利用者に高度なサービスを提供しやすくなります。</a:t>
            </a:r>
          </a:p>
        </p:txBody>
      </p:sp>
      <p:sp>
        <p:nvSpPr>
          <p:cNvPr id="3" name="タイトル 2">
            <a:extLst>
              <a:ext uri="{FF2B5EF4-FFF2-40B4-BE49-F238E27FC236}">
                <a16:creationId xmlns:a16="http://schemas.microsoft.com/office/drawing/2014/main" id="{8C7197D5-9FCB-4B69-87F8-8D70F7637ECF}"/>
              </a:ext>
            </a:extLst>
          </p:cNvPr>
          <p:cNvSpPr>
            <a:spLocks noGrp="1"/>
          </p:cNvSpPr>
          <p:nvPr>
            <p:ph type="title"/>
          </p:nvPr>
        </p:nvSpPr>
        <p:spPr>
          <a:xfrm>
            <a:off x="838200" y="519497"/>
            <a:ext cx="10515600" cy="591252"/>
          </a:xfrm>
        </p:spPr>
        <p:txBody>
          <a:bodyPr/>
          <a:lstStyle/>
          <a:p>
            <a:r>
              <a:rPr lang="ja-JP" altLang="en-US" dirty="0"/>
              <a:t>はじめに</a:t>
            </a:r>
            <a:endParaRPr kumimoji="1" lang="ja-JP" altLang="en-US" dirty="0"/>
          </a:p>
        </p:txBody>
      </p:sp>
      <p:sp>
        <p:nvSpPr>
          <p:cNvPr id="5" name="四角形: 角を丸くする 4">
            <a:extLst>
              <a:ext uri="{FF2B5EF4-FFF2-40B4-BE49-F238E27FC236}">
                <a16:creationId xmlns:a16="http://schemas.microsoft.com/office/drawing/2014/main" id="{64713111-3A9A-4CDB-BBAC-497AC204F860}"/>
              </a:ext>
            </a:extLst>
          </p:cNvPr>
          <p:cNvSpPr/>
          <p:nvPr/>
        </p:nvSpPr>
        <p:spPr>
          <a:xfrm>
            <a:off x="1483096" y="3938327"/>
            <a:ext cx="2249055" cy="95134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ルールやデータの</a:t>
            </a:r>
            <a:endParaRPr kumimoji="1" lang="en-US" altLang="ja-JP" dirty="0">
              <a:solidFill>
                <a:schemeClr val="tx1"/>
              </a:solidFill>
            </a:endParaRPr>
          </a:p>
          <a:p>
            <a:pPr algn="ctr"/>
            <a:r>
              <a:rPr kumimoji="1" lang="ja-JP" altLang="en-US" dirty="0">
                <a:solidFill>
                  <a:schemeClr val="tx1"/>
                </a:solidFill>
              </a:rPr>
              <a:t>ひな型</a:t>
            </a:r>
            <a:endParaRPr kumimoji="1" lang="en-US" altLang="ja-JP" dirty="0">
              <a:solidFill>
                <a:schemeClr val="tx1"/>
              </a:solidFill>
            </a:endParaRPr>
          </a:p>
          <a:p>
            <a:pPr algn="ctr"/>
            <a:r>
              <a:rPr lang="ja-JP" altLang="en-US" sz="1100" dirty="0">
                <a:solidFill>
                  <a:schemeClr val="tx1"/>
                </a:solidFill>
              </a:rPr>
              <a:t>（参照モデル）</a:t>
            </a:r>
            <a:endParaRPr kumimoji="1" lang="ja-JP" altLang="en-US" sz="1100" dirty="0">
              <a:solidFill>
                <a:schemeClr val="tx1"/>
              </a:solidFill>
            </a:endParaRPr>
          </a:p>
        </p:txBody>
      </p:sp>
      <p:sp>
        <p:nvSpPr>
          <p:cNvPr id="6" name="テキスト ボックス 5">
            <a:extLst>
              <a:ext uri="{FF2B5EF4-FFF2-40B4-BE49-F238E27FC236}">
                <a16:creationId xmlns:a16="http://schemas.microsoft.com/office/drawing/2014/main" id="{5DD0F977-F10B-4C79-A454-FE548720B03A}"/>
              </a:ext>
            </a:extLst>
          </p:cNvPr>
          <p:cNvSpPr txBox="1"/>
          <p:nvPr/>
        </p:nvSpPr>
        <p:spPr>
          <a:xfrm>
            <a:off x="2286662" y="3593285"/>
            <a:ext cx="580608" cy="369332"/>
          </a:xfrm>
          <a:prstGeom prst="rect">
            <a:avLst/>
          </a:prstGeom>
          <a:noFill/>
        </p:spPr>
        <p:txBody>
          <a:bodyPr wrap="none" rtlCol="0">
            <a:spAutoFit/>
          </a:bodyPr>
          <a:lstStyle/>
          <a:p>
            <a:r>
              <a:rPr kumimoji="1" lang="en-US" altLang="ja-JP" b="1" dirty="0">
                <a:solidFill>
                  <a:srgbClr val="FF0000"/>
                </a:solidFill>
              </a:rPr>
              <a:t>GIF</a:t>
            </a:r>
            <a:endParaRPr kumimoji="1" lang="ja-JP" altLang="en-US" b="1" dirty="0">
              <a:solidFill>
                <a:srgbClr val="FF0000"/>
              </a:solidFill>
            </a:endParaRPr>
          </a:p>
        </p:txBody>
      </p:sp>
      <p:sp>
        <p:nvSpPr>
          <p:cNvPr id="7" name="四角形: 角を丸くする 6">
            <a:extLst>
              <a:ext uri="{FF2B5EF4-FFF2-40B4-BE49-F238E27FC236}">
                <a16:creationId xmlns:a16="http://schemas.microsoft.com/office/drawing/2014/main" id="{73F9117D-7B34-4870-81D0-79905888EB2E}"/>
              </a:ext>
            </a:extLst>
          </p:cNvPr>
          <p:cNvSpPr/>
          <p:nvPr/>
        </p:nvSpPr>
        <p:spPr>
          <a:xfrm>
            <a:off x="4939179" y="2641940"/>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9" name="テキスト ボックス 8">
            <a:extLst>
              <a:ext uri="{FF2B5EF4-FFF2-40B4-BE49-F238E27FC236}">
                <a16:creationId xmlns:a16="http://schemas.microsoft.com/office/drawing/2014/main" id="{9DF96F3E-FF54-44CC-AD7B-15E2EA2C9FE7}"/>
              </a:ext>
            </a:extLst>
          </p:cNvPr>
          <p:cNvSpPr txBox="1"/>
          <p:nvPr/>
        </p:nvSpPr>
        <p:spPr>
          <a:xfrm>
            <a:off x="3676735" y="6179313"/>
            <a:ext cx="3877985" cy="646331"/>
          </a:xfrm>
          <a:prstGeom prst="rect">
            <a:avLst/>
          </a:prstGeom>
          <a:noFill/>
        </p:spPr>
        <p:txBody>
          <a:bodyPr wrap="none" rtlCol="0">
            <a:spAutoFit/>
          </a:bodyPr>
          <a:lstStyle/>
          <a:p>
            <a:r>
              <a:rPr kumimoji="1" lang="ja-JP" altLang="en-US" dirty="0"/>
              <a:t>・ひな型を使って</a:t>
            </a:r>
            <a:r>
              <a:rPr kumimoji="1" lang="ja-JP" altLang="en-US" u="sng" dirty="0"/>
              <a:t>簡単に設計</a:t>
            </a:r>
            <a:r>
              <a:rPr kumimoji="1" lang="ja-JP" altLang="en-US" dirty="0"/>
              <a:t>できる</a:t>
            </a:r>
            <a:endParaRPr kumimoji="1" lang="en-US" altLang="ja-JP" dirty="0"/>
          </a:p>
          <a:p>
            <a:r>
              <a:rPr lang="ja-JP" altLang="en-US" dirty="0"/>
              <a:t>・目的に合わせて</a:t>
            </a:r>
            <a:r>
              <a:rPr lang="ja-JP" altLang="en-US" u="sng" dirty="0"/>
              <a:t>柔軟に設計</a:t>
            </a:r>
            <a:r>
              <a:rPr lang="ja-JP" altLang="en-US" dirty="0"/>
              <a:t>できる</a:t>
            </a:r>
            <a:endParaRPr kumimoji="1" lang="ja-JP" altLang="en-US" dirty="0"/>
          </a:p>
        </p:txBody>
      </p:sp>
      <p:sp>
        <p:nvSpPr>
          <p:cNvPr id="10" name="四角形: 角を丸くする 9">
            <a:extLst>
              <a:ext uri="{FF2B5EF4-FFF2-40B4-BE49-F238E27FC236}">
                <a16:creationId xmlns:a16="http://schemas.microsoft.com/office/drawing/2014/main" id="{436C2917-3237-4D9B-ADEA-11A7BE9F681E}"/>
              </a:ext>
            </a:extLst>
          </p:cNvPr>
          <p:cNvSpPr/>
          <p:nvPr/>
        </p:nvSpPr>
        <p:spPr>
          <a:xfrm>
            <a:off x="7928747" y="2641941"/>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1" name="テキスト ボックス 10">
            <a:extLst>
              <a:ext uri="{FF2B5EF4-FFF2-40B4-BE49-F238E27FC236}">
                <a16:creationId xmlns:a16="http://schemas.microsoft.com/office/drawing/2014/main" id="{29869C9E-6CD3-4738-9516-E04116334F7B}"/>
              </a:ext>
            </a:extLst>
          </p:cNvPr>
          <p:cNvSpPr txBox="1"/>
          <p:nvPr/>
        </p:nvSpPr>
        <p:spPr>
          <a:xfrm>
            <a:off x="5971099" y="2075706"/>
            <a:ext cx="3416320" cy="369332"/>
          </a:xfrm>
          <a:prstGeom prst="rect">
            <a:avLst/>
          </a:prstGeom>
          <a:noFill/>
        </p:spPr>
        <p:txBody>
          <a:bodyPr wrap="none" rtlCol="0">
            <a:spAutoFit/>
          </a:bodyPr>
          <a:lstStyle/>
          <a:p>
            <a:r>
              <a:rPr kumimoji="1" lang="ja-JP" altLang="en-US" b="1" dirty="0"/>
              <a:t>データ保有者、サービス提供者</a:t>
            </a:r>
          </a:p>
        </p:txBody>
      </p:sp>
      <p:sp>
        <p:nvSpPr>
          <p:cNvPr id="12" name="四角形: 角を丸くする 11">
            <a:extLst>
              <a:ext uri="{FF2B5EF4-FFF2-40B4-BE49-F238E27FC236}">
                <a16:creationId xmlns:a16="http://schemas.microsoft.com/office/drawing/2014/main" id="{BE0ACF7A-B89B-478A-9FD5-C2AFE3A1F891}"/>
              </a:ext>
            </a:extLst>
          </p:cNvPr>
          <p:cNvSpPr/>
          <p:nvPr/>
        </p:nvSpPr>
        <p:spPr>
          <a:xfrm>
            <a:off x="7928746" y="3938328"/>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3" name="四角形: 角を丸くする 12">
            <a:extLst>
              <a:ext uri="{FF2B5EF4-FFF2-40B4-BE49-F238E27FC236}">
                <a16:creationId xmlns:a16="http://schemas.microsoft.com/office/drawing/2014/main" id="{4AF1FFA4-EA3D-4F73-A41A-F3CFE0E0F933}"/>
              </a:ext>
            </a:extLst>
          </p:cNvPr>
          <p:cNvSpPr/>
          <p:nvPr/>
        </p:nvSpPr>
        <p:spPr>
          <a:xfrm>
            <a:off x="7928746"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cxnSp>
        <p:nvCxnSpPr>
          <p:cNvPr id="16" name="直線矢印コネクタ 15">
            <a:extLst>
              <a:ext uri="{FF2B5EF4-FFF2-40B4-BE49-F238E27FC236}">
                <a16:creationId xmlns:a16="http://schemas.microsoft.com/office/drawing/2014/main" id="{538F2111-5415-4463-BCE6-630F28353A87}"/>
              </a:ext>
            </a:extLst>
          </p:cNvPr>
          <p:cNvCxnSpPr>
            <a:stCxn id="10" idx="2"/>
            <a:endCxn id="12" idx="0"/>
          </p:cNvCxnSpPr>
          <p:nvPr/>
        </p:nvCxnSpPr>
        <p:spPr>
          <a:xfrm flipH="1">
            <a:off x="9053274" y="3593286"/>
            <a:ext cx="1" cy="3450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A543AC-061B-449B-8909-A86B949553AE}"/>
              </a:ext>
            </a:extLst>
          </p:cNvPr>
          <p:cNvSpPr txBox="1"/>
          <p:nvPr/>
        </p:nvSpPr>
        <p:spPr>
          <a:xfrm>
            <a:off x="9025567" y="3593286"/>
            <a:ext cx="2441694" cy="338554"/>
          </a:xfrm>
          <a:prstGeom prst="rect">
            <a:avLst/>
          </a:prstGeom>
          <a:noFill/>
        </p:spPr>
        <p:txBody>
          <a:bodyPr wrap="none" rtlCol="0">
            <a:spAutoFit/>
          </a:bodyPr>
          <a:lstStyle/>
          <a:p>
            <a:r>
              <a:rPr kumimoji="1" lang="ja-JP" altLang="en-US" sz="1600" dirty="0"/>
              <a:t>・サービス連携しやすい</a:t>
            </a:r>
          </a:p>
        </p:txBody>
      </p:sp>
      <p:sp>
        <p:nvSpPr>
          <p:cNvPr id="18" name="テキスト ボックス 17">
            <a:extLst>
              <a:ext uri="{FF2B5EF4-FFF2-40B4-BE49-F238E27FC236}">
                <a16:creationId xmlns:a16="http://schemas.microsoft.com/office/drawing/2014/main" id="{461F2E2D-1251-46F0-8A2E-29C2CB86A87D}"/>
              </a:ext>
            </a:extLst>
          </p:cNvPr>
          <p:cNvSpPr txBox="1"/>
          <p:nvPr/>
        </p:nvSpPr>
        <p:spPr>
          <a:xfrm>
            <a:off x="9025567" y="4891678"/>
            <a:ext cx="3057247" cy="338554"/>
          </a:xfrm>
          <a:prstGeom prst="rect">
            <a:avLst/>
          </a:prstGeom>
          <a:noFill/>
        </p:spPr>
        <p:txBody>
          <a:bodyPr wrap="none" rtlCol="0">
            <a:spAutoFit/>
          </a:bodyPr>
          <a:lstStyle/>
          <a:p>
            <a:r>
              <a:rPr kumimoji="1" lang="ja-JP" altLang="en-US" sz="1600" dirty="0"/>
              <a:t>・サービス間の乗換がしやすい</a:t>
            </a:r>
          </a:p>
        </p:txBody>
      </p:sp>
      <p:cxnSp>
        <p:nvCxnSpPr>
          <p:cNvPr id="20" name="直線矢印コネクタ 19">
            <a:extLst>
              <a:ext uri="{FF2B5EF4-FFF2-40B4-BE49-F238E27FC236}">
                <a16:creationId xmlns:a16="http://schemas.microsoft.com/office/drawing/2014/main" id="{A94DF92F-F9B9-45EE-911E-19D143BE317C}"/>
              </a:ext>
            </a:extLst>
          </p:cNvPr>
          <p:cNvCxnSpPr>
            <a:cxnSpLocks/>
            <a:stCxn id="12" idx="2"/>
            <a:endCxn id="13" idx="0"/>
          </p:cNvCxnSpPr>
          <p:nvPr/>
        </p:nvCxnSpPr>
        <p:spPr>
          <a:xfrm>
            <a:off x="9053274" y="4889673"/>
            <a:ext cx="0" cy="31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95BFC81-73A4-4AED-B22A-65457741EF68}"/>
              </a:ext>
            </a:extLst>
          </p:cNvPr>
          <p:cNvCxnSpPr>
            <a:cxnSpLocks/>
            <a:stCxn id="5" idx="3"/>
            <a:endCxn id="7" idx="1"/>
          </p:cNvCxnSpPr>
          <p:nvPr/>
        </p:nvCxnSpPr>
        <p:spPr>
          <a:xfrm flipV="1">
            <a:off x="3732151" y="3117613"/>
            <a:ext cx="1207028" cy="129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93295B7-9C5F-40BE-A32D-5380C9D989E6}"/>
              </a:ext>
            </a:extLst>
          </p:cNvPr>
          <p:cNvCxnSpPr>
            <a:cxnSpLocks/>
            <a:stCxn id="5" idx="3"/>
            <a:endCxn id="43" idx="1"/>
          </p:cNvCxnSpPr>
          <p:nvPr/>
        </p:nvCxnSpPr>
        <p:spPr>
          <a:xfrm>
            <a:off x="3732151" y="4414000"/>
            <a:ext cx="120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A71309F-F464-45F1-8C3B-0BD34A21A4BA}"/>
              </a:ext>
            </a:extLst>
          </p:cNvPr>
          <p:cNvCxnSpPr>
            <a:cxnSpLocks/>
            <a:stCxn id="5" idx="3"/>
            <a:endCxn id="44" idx="1"/>
          </p:cNvCxnSpPr>
          <p:nvPr/>
        </p:nvCxnSpPr>
        <p:spPr>
          <a:xfrm>
            <a:off x="3732151" y="4414000"/>
            <a:ext cx="1201293" cy="12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18803492-FA82-4351-AF0F-722D16B141C5}"/>
              </a:ext>
            </a:extLst>
          </p:cNvPr>
          <p:cNvSpPr/>
          <p:nvPr/>
        </p:nvSpPr>
        <p:spPr>
          <a:xfrm>
            <a:off x="4933444" y="3938327"/>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44" name="四角形: 角を丸くする 43">
            <a:extLst>
              <a:ext uri="{FF2B5EF4-FFF2-40B4-BE49-F238E27FC236}">
                <a16:creationId xmlns:a16="http://schemas.microsoft.com/office/drawing/2014/main" id="{3BFB79E9-B31A-440D-859C-652791F0DF31}"/>
              </a:ext>
            </a:extLst>
          </p:cNvPr>
          <p:cNvSpPr/>
          <p:nvPr/>
        </p:nvSpPr>
        <p:spPr>
          <a:xfrm>
            <a:off x="4933444"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51" name="テキスト ボックス 50">
            <a:extLst>
              <a:ext uri="{FF2B5EF4-FFF2-40B4-BE49-F238E27FC236}">
                <a16:creationId xmlns:a16="http://schemas.microsoft.com/office/drawing/2014/main" id="{8FB8D098-F921-442B-848F-7A277EAFDBD8}"/>
              </a:ext>
            </a:extLst>
          </p:cNvPr>
          <p:cNvSpPr txBox="1"/>
          <p:nvPr/>
        </p:nvSpPr>
        <p:spPr>
          <a:xfrm>
            <a:off x="3861923" y="4127765"/>
            <a:ext cx="1005403" cy="584775"/>
          </a:xfrm>
          <a:prstGeom prst="rect">
            <a:avLst/>
          </a:prstGeom>
          <a:noFill/>
        </p:spPr>
        <p:txBody>
          <a:bodyPr wrap="none" rtlCol="0">
            <a:spAutoFit/>
          </a:bodyPr>
          <a:lstStyle/>
          <a:p>
            <a:r>
              <a:rPr kumimoji="1" lang="ja-JP" altLang="en-US" sz="1600" dirty="0"/>
              <a:t>部分利用</a:t>
            </a:r>
            <a:endParaRPr kumimoji="1" lang="en-US" altLang="ja-JP" sz="1600" dirty="0"/>
          </a:p>
          <a:p>
            <a:r>
              <a:rPr lang="ja-JP" altLang="en-US" sz="1600" dirty="0"/>
              <a:t>拡張</a:t>
            </a:r>
            <a:endParaRPr kumimoji="1" lang="ja-JP" altLang="en-US" sz="1600" dirty="0"/>
          </a:p>
        </p:txBody>
      </p:sp>
      <p:sp>
        <p:nvSpPr>
          <p:cNvPr id="52" name="テキスト ボックス 51">
            <a:extLst>
              <a:ext uri="{FF2B5EF4-FFF2-40B4-BE49-F238E27FC236}">
                <a16:creationId xmlns:a16="http://schemas.microsoft.com/office/drawing/2014/main" id="{103B905F-3FF1-4324-BB0E-319F344EAC74}"/>
              </a:ext>
            </a:extLst>
          </p:cNvPr>
          <p:cNvSpPr txBox="1"/>
          <p:nvPr/>
        </p:nvSpPr>
        <p:spPr>
          <a:xfrm>
            <a:off x="7551279" y="6180660"/>
            <a:ext cx="3647152" cy="646331"/>
          </a:xfrm>
          <a:prstGeom prst="rect">
            <a:avLst/>
          </a:prstGeom>
          <a:noFill/>
        </p:spPr>
        <p:txBody>
          <a:bodyPr wrap="none" rtlCol="0">
            <a:spAutoFit/>
          </a:bodyPr>
          <a:lstStyle/>
          <a:p>
            <a:r>
              <a:rPr kumimoji="1" lang="ja-JP" altLang="en-US" dirty="0">
                <a:solidFill>
                  <a:srgbClr val="FF0000"/>
                </a:solidFill>
              </a:rPr>
              <a:t>・新しいサービスが参入しやすい</a:t>
            </a:r>
            <a:endParaRPr kumimoji="1" lang="en-US" altLang="ja-JP" dirty="0">
              <a:solidFill>
                <a:srgbClr val="FF0000"/>
              </a:solidFill>
            </a:endParaRPr>
          </a:p>
          <a:p>
            <a:r>
              <a:rPr lang="ja-JP" altLang="en-US" dirty="0">
                <a:solidFill>
                  <a:srgbClr val="FF0000"/>
                </a:solidFill>
              </a:rPr>
              <a:t>・様々なサービスと連携しやすい</a:t>
            </a:r>
            <a:endParaRPr kumimoji="1" lang="ja-JP" altLang="en-US" dirty="0">
              <a:solidFill>
                <a:srgbClr val="FF0000"/>
              </a:solidFill>
            </a:endParaRPr>
          </a:p>
        </p:txBody>
      </p:sp>
      <p:cxnSp>
        <p:nvCxnSpPr>
          <p:cNvPr id="53" name="直線矢印コネクタ 52">
            <a:extLst>
              <a:ext uri="{FF2B5EF4-FFF2-40B4-BE49-F238E27FC236}">
                <a16:creationId xmlns:a16="http://schemas.microsoft.com/office/drawing/2014/main" id="{1F259F94-3B80-46CC-BBF3-0807548993DF}"/>
              </a:ext>
            </a:extLst>
          </p:cNvPr>
          <p:cNvCxnSpPr>
            <a:cxnSpLocks/>
            <a:stCxn id="7" idx="3"/>
            <a:endCxn id="10" idx="1"/>
          </p:cNvCxnSpPr>
          <p:nvPr/>
        </p:nvCxnSpPr>
        <p:spPr>
          <a:xfrm>
            <a:off x="7188234" y="3117613"/>
            <a:ext cx="7405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1196C8-F1DA-4085-8C4B-1D78F04CCB69}"/>
              </a:ext>
            </a:extLst>
          </p:cNvPr>
          <p:cNvCxnSpPr>
            <a:cxnSpLocks/>
            <a:stCxn id="43" idx="3"/>
            <a:endCxn id="12" idx="1"/>
          </p:cNvCxnSpPr>
          <p:nvPr/>
        </p:nvCxnSpPr>
        <p:spPr>
          <a:xfrm>
            <a:off x="7182499" y="4414000"/>
            <a:ext cx="7462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3DD588C-5B87-49A9-ABE6-2B47680543AE}"/>
              </a:ext>
            </a:extLst>
          </p:cNvPr>
          <p:cNvCxnSpPr>
            <a:cxnSpLocks/>
            <a:stCxn id="44" idx="3"/>
            <a:endCxn id="13" idx="1"/>
          </p:cNvCxnSpPr>
          <p:nvPr/>
        </p:nvCxnSpPr>
        <p:spPr>
          <a:xfrm>
            <a:off x="7182499" y="5683917"/>
            <a:ext cx="746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図表 67">
            <a:extLst>
              <a:ext uri="{FF2B5EF4-FFF2-40B4-BE49-F238E27FC236}">
                <a16:creationId xmlns:a16="http://schemas.microsoft.com/office/drawing/2014/main" id="{1ED9E126-704F-4FBD-924B-11EE8FFC5A40}"/>
              </a:ext>
            </a:extLst>
          </p:cNvPr>
          <p:cNvGraphicFramePr/>
          <p:nvPr>
            <p:extLst>
              <p:ext uri="{D42A27DB-BD31-4B8C-83A1-F6EECF244321}">
                <p14:modId xmlns:p14="http://schemas.microsoft.com/office/powerpoint/2010/main" val="2784534749"/>
              </p:ext>
            </p:extLst>
          </p:nvPr>
        </p:nvGraphicFramePr>
        <p:xfrm>
          <a:off x="-47289" y="2224328"/>
          <a:ext cx="1742306" cy="139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テキスト ボックス 68">
            <a:extLst>
              <a:ext uri="{FF2B5EF4-FFF2-40B4-BE49-F238E27FC236}">
                <a16:creationId xmlns:a16="http://schemas.microsoft.com/office/drawing/2014/main" id="{2BDF92B4-5B29-4277-BCD1-787B8E39A706}"/>
              </a:ext>
            </a:extLst>
          </p:cNvPr>
          <p:cNvSpPr txBox="1"/>
          <p:nvPr/>
        </p:nvSpPr>
        <p:spPr>
          <a:xfrm>
            <a:off x="-47289" y="1340071"/>
            <a:ext cx="2715419" cy="830997"/>
          </a:xfrm>
          <a:prstGeom prst="rect">
            <a:avLst/>
          </a:prstGeom>
          <a:noFill/>
        </p:spPr>
        <p:txBody>
          <a:bodyPr wrap="square" rtlCol="0">
            <a:spAutoFit/>
          </a:bodyPr>
          <a:lstStyle/>
          <a:p>
            <a:r>
              <a:rPr kumimoji="1" lang="ja-JP" altLang="en-US" sz="1600" dirty="0"/>
              <a:t>従来：</a:t>
            </a:r>
            <a:endParaRPr kumimoji="1" lang="en-US" altLang="ja-JP" sz="1600" dirty="0"/>
          </a:p>
          <a:p>
            <a:r>
              <a:rPr kumimoji="1" lang="ja-JP" altLang="en-US" sz="1600" dirty="0"/>
              <a:t>設計にコストがかかる上、連携先の数だけ調整が発生。</a:t>
            </a:r>
          </a:p>
        </p:txBody>
      </p:sp>
    </p:spTree>
    <p:extLst>
      <p:ext uri="{BB962C8B-B14F-4D97-AF65-F5344CB8AC3E}">
        <p14:creationId xmlns:p14="http://schemas.microsoft.com/office/powerpoint/2010/main" val="103791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4EDF08D-3916-4989-9C62-1B29F1F3D751}"/>
              </a:ext>
            </a:extLst>
          </p:cNvPr>
          <p:cNvSpPr>
            <a:spLocks noGrp="1"/>
          </p:cNvSpPr>
          <p:nvPr>
            <p:ph idx="1"/>
          </p:nvPr>
        </p:nvSpPr>
        <p:spPr>
          <a:xfrm>
            <a:off x="183035" y="1371241"/>
            <a:ext cx="12052481" cy="4815996"/>
          </a:xfrm>
        </p:spPr>
        <p:txBody>
          <a:bodyPr/>
          <a:lstStyle/>
          <a:p>
            <a:r>
              <a:rPr lang="ja-JP" altLang="en-US" dirty="0"/>
              <a:t>メタデータは、データの内容を解説する「データに関するデータ」です。</a:t>
            </a:r>
            <a:endParaRPr lang="en-US" altLang="ja-JP" dirty="0"/>
          </a:p>
          <a:p>
            <a:pPr lvl="1"/>
            <a:r>
              <a:rPr lang="ja-JP" altLang="en-US" dirty="0"/>
              <a:t>「タイトル」「提供者」「公開日」「分類」等の検索のための情報です。</a:t>
            </a:r>
            <a:endParaRPr lang="en-US" altLang="ja-JP" dirty="0"/>
          </a:p>
        </p:txBody>
      </p:sp>
      <p:sp>
        <p:nvSpPr>
          <p:cNvPr id="3" name="タイトル 2">
            <a:extLst>
              <a:ext uri="{FF2B5EF4-FFF2-40B4-BE49-F238E27FC236}">
                <a16:creationId xmlns:a16="http://schemas.microsoft.com/office/drawing/2014/main" id="{72989400-2DC0-4FBE-B4A5-E533C6875571}"/>
              </a:ext>
            </a:extLst>
          </p:cNvPr>
          <p:cNvSpPr>
            <a:spLocks noGrp="1"/>
          </p:cNvSpPr>
          <p:nvPr>
            <p:ph type="title"/>
          </p:nvPr>
        </p:nvSpPr>
        <p:spPr/>
        <p:txBody>
          <a:bodyPr/>
          <a:lstStyle/>
          <a:p>
            <a:r>
              <a:rPr lang="ja-JP" altLang="en-US" dirty="0"/>
              <a:t>メタデータをもう少し詳しく説明します</a:t>
            </a:r>
          </a:p>
        </p:txBody>
      </p:sp>
      <p:sp>
        <p:nvSpPr>
          <p:cNvPr id="4" name="スライド番号プレースホルダー 3">
            <a:extLst>
              <a:ext uri="{FF2B5EF4-FFF2-40B4-BE49-F238E27FC236}">
                <a16:creationId xmlns:a16="http://schemas.microsoft.com/office/drawing/2014/main" id="{C4CB5F99-11FC-4676-BD81-9B5F84009DFD}"/>
              </a:ext>
            </a:extLst>
          </p:cNvPr>
          <p:cNvSpPr>
            <a:spLocks noGrp="1"/>
          </p:cNvSpPr>
          <p:nvPr>
            <p:ph type="sldNum" sz="quarter" idx="4"/>
          </p:nvPr>
        </p:nvSpPr>
        <p:spPr/>
        <p:txBody>
          <a:bodyPr/>
          <a:lstStyle/>
          <a:p>
            <a:fld id="{DFD4F317-19D0-4848-B5EB-5B174DBE8CF9}" type="slidenum">
              <a:rPr lang="ja-JP" altLang="en-US" smtClean="0"/>
              <a:pPr/>
              <a:t>30</a:t>
            </a:fld>
            <a:endParaRPr lang="ja-JP" altLang="en-US"/>
          </a:p>
        </p:txBody>
      </p:sp>
      <p:pic>
        <p:nvPicPr>
          <p:cNvPr id="8" name="図 7">
            <a:extLst>
              <a:ext uri="{FF2B5EF4-FFF2-40B4-BE49-F238E27FC236}">
                <a16:creationId xmlns:a16="http://schemas.microsoft.com/office/drawing/2014/main" id="{9F8BFD18-0C85-47D2-8C97-246DC10FB9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3413" y="3722036"/>
            <a:ext cx="2632848" cy="3016054"/>
          </a:xfrm>
          <a:prstGeom prst="rect">
            <a:avLst/>
          </a:prstGeom>
        </p:spPr>
      </p:pic>
      <p:pic>
        <p:nvPicPr>
          <p:cNvPr id="10" name="グラフィックス 9" descr="ユーザー 単色塗りつぶし">
            <a:extLst>
              <a:ext uri="{FF2B5EF4-FFF2-40B4-BE49-F238E27FC236}">
                <a16:creationId xmlns:a16="http://schemas.microsoft.com/office/drawing/2014/main" id="{C301A7EE-BBBE-4615-B6BC-DBDAC584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484" y="2806616"/>
            <a:ext cx="914400" cy="914400"/>
          </a:xfrm>
          <a:prstGeom prst="rect">
            <a:avLst/>
          </a:prstGeom>
        </p:spPr>
      </p:pic>
      <p:sp>
        <p:nvSpPr>
          <p:cNvPr id="12" name="四角形: 角を丸くする 11">
            <a:extLst>
              <a:ext uri="{FF2B5EF4-FFF2-40B4-BE49-F238E27FC236}">
                <a16:creationId xmlns:a16="http://schemas.microsoft.com/office/drawing/2014/main" id="{2A7353D9-E111-4D46-B555-A2031FC1F7F7}"/>
              </a:ext>
            </a:extLst>
          </p:cNvPr>
          <p:cNvSpPr/>
          <p:nvPr/>
        </p:nvSpPr>
        <p:spPr>
          <a:xfrm>
            <a:off x="4778963" y="3046057"/>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データカタログ</a:t>
            </a:r>
          </a:p>
        </p:txBody>
      </p:sp>
      <p:sp>
        <p:nvSpPr>
          <p:cNvPr id="13" name="四角形: 角を丸くする 12">
            <a:extLst>
              <a:ext uri="{FF2B5EF4-FFF2-40B4-BE49-F238E27FC236}">
                <a16:creationId xmlns:a16="http://schemas.microsoft.com/office/drawing/2014/main" id="{3AD96143-F93D-44DF-B977-7D438EBB7CF0}"/>
              </a:ext>
            </a:extLst>
          </p:cNvPr>
          <p:cNvSpPr/>
          <p:nvPr/>
        </p:nvSpPr>
        <p:spPr>
          <a:xfrm>
            <a:off x="4778963" y="3571898"/>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統一</a:t>
            </a:r>
            <a:r>
              <a:rPr kumimoji="1" lang="en-US" altLang="ja-JP" sz="1400" dirty="0">
                <a:solidFill>
                  <a:schemeClr val="tx1"/>
                </a:solidFill>
              </a:rPr>
              <a:t>web</a:t>
            </a:r>
            <a:endParaRPr kumimoji="1" lang="ja-JP" altLang="en-US" sz="1400" dirty="0">
              <a:solidFill>
                <a:schemeClr val="tx1"/>
              </a:solidFill>
            </a:endParaRPr>
          </a:p>
        </p:txBody>
      </p:sp>
      <p:sp>
        <p:nvSpPr>
          <p:cNvPr id="14" name="四角形: 角を丸くする 13">
            <a:extLst>
              <a:ext uri="{FF2B5EF4-FFF2-40B4-BE49-F238E27FC236}">
                <a16:creationId xmlns:a16="http://schemas.microsoft.com/office/drawing/2014/main" id="{6AA57B27-F726-4386-ABDE-0D0689BDF463}"/>
              </a:ext>
            </a:extLst>
          </p:cNvPr>
          <p:cNvSpPr/>
          <p:nvPr/>
        </p:nvSpPr>
        <p:spPr>
          <a:xfrm>
            <a:off x="4778963" y="4097739"/>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報告書</a:t>
            </a:r>
          </a:p>
        </p:txBody>
      </p:sp>
      <p:sp>
        <p:nvSpPr>
          <p:cNvPr id="15" name="四角形: 角を丸くする 14">
            <a:extLst>
              <a:ext uri="{FF2B5EF4-FFF2-40B4-BE49-F238E27FC236}">
                <a16:creationId xmlns:a16="http://schemas.microsoft.com/office/drawing/2014/main" id="{17E93F4C-2728-49FA-BEFC-5B2B82E86B1E}"/>
              </a:ext>
            </a:extLst>
          </p:cNvPr>
          <p:cNvSpPr/>
          <p:nvPr/>
        </p:nvSpPr>
        <p:spPr>
          <a:xfrm>
            <a:off x="4778963" y="4623580"/>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コンテンツ</a:t>
            </a:r>
            <a:endParaRPr kumimoji="1" lang="en-US" altLang="ja-JP" sz="1400" dirty="0">
              <a:solidFill>
                <a:schemeClr val="tx1"/>
              </a:solidFill>
            </a:endParaRPr>
          </a:p>
        </p:txBody>
      </p:sp>
      <p:sp>
        <p:nvSpPr>
          <p:cNvPr id="16" name="四角形: 角を丸くする 15">
            <a:extLst>
              <a:ext uri="{FF2B5EF4-FFF2-40B4-BE49-F238E27FC236}">
                <a16:creationId xmlns:a16="http://schemas.microsoft.com/office/drawing/2014/main" id="{864D7042-225A-4682-931B-61BF2F3C1E85}"/>
              </a:ext>
            </a:extLst>
          </p:cNvPr>
          <p:cNvSpPr/>
          <p:nvPr/>
        </p:nvSpPr>
        <p:spPr>
          <a:xfrm>
            <a:off x="4778963" y="5149421"/>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事例</a:t>
            </a:r>
          </a:p>
        </p:txBody>
      </p:sp>
      <p:sp>
        <p:nvSpPr>
          <p:cNvPr id="17" name="四角形: 角を丸くする 16">
            <a:extLst>
              <a:ext uri="{FF2B5EF4-FFF2-40B4-BE49-F238E27FC236}">
                <a16:creationId xmlns:a16="http://schemas.microsoft.com/office/drawing/2014/main" id="{9D111DE9-AFAF-49EE-918E-5A48CBA48BBE}"/>
              </a:ext>
            </a:extLst>
          </p:cNvPr>
          <p:cNvSpPr/>
          <p:nvPr/>
        </p:nvSpPr>
        <p:spPr>
          <a:xfrm>
            <a:off x="4778963" y="5675262"/>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分野別情報</a:t>
            </a:r>
          </a:p>
        </p:txBody>
      </p:sp>
      <p:sp>
        <p:nvSpPr>
          <p:cNvPr id="18" name="四角形: 角を丸くする 17">
            <a:extLst>
              <a:ext uri="{FF2B5EF4-FFF2-40B4-BE49-F238E27FC236}">
                <a16:creationId xmlns:a16="http://schemas.microsoft.com/office/drawing/2014/main" id="{FE3650A6-F8CD-45AF-BC8A-85BEDC83A21B}"/>
              </a:ext>
            </a:extLst>
          </p:cNvPr>
          <p:cNvSpPr/>
          <p:nvPr/>
        </p:nvSpPr>
        <p:spPr>
          <a:xfrm>
            <a:off x="3191572" y="2980336"/>
            <a:ext cx="1059578" cy="5912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DCAT-GOJ</a:t>
            </a:r>
            <a:endParaRPr kumimoji="1" lang="ja-JP" altLang="en-US" dirty="0"/>
          </a:p>
        </p:txBody>
      </p:sp>
      <p:cxnSp>
        <p:nvCxnSpPr>
          <p:cNvPr id="25" name="直線矢印コネクタ 24">
            <a:extLst>
              <a:ext uri="{FF2B5EF4-FFF2-40B4-BE49-F238E27FC236}">
                <a16:creationId xmlns:a16="http://schemas.microsoft.com/office/drawing/2014/main" id="{8D645020-798D-4DFA-B419-30C8669E6761}"/>
              </a:ext>
            </a:extLst>
          </p:cNvPr>
          <p:cNvCxnSpPr/>
          <p:nvPr/>
        </p:nvCxnSpPr>
        <p:spPr>
          <a:xfrm>
            <a:off x="2556884" y="3293295"/>
            <a:ext cx="51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左大かっこ 25">
            <a:extLst>
              <a:ext uri="{FF2B5EF4-FFF2-40B4-BE49-F238E27FC236}">
                <a16:creationId xmlns:a16="http://schemas.microsoft.com/office/drawing/2014/main" id="{C3EBC517-976D-4B24-87D5-F745C3D1EF11}"/>
              </a:ext>
            </a:extLst>
          </p:cNvPr>
          <p:cNvSpPr/>
          <p:nvPr/>
        </p:nvSpPr>
        <p:spPr>
          <a:xfrm>
            <a:off x="4462126" y="3012818"/>
            <a:ext cx="245351" cy="38217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8301028-7B24-4F7B-9A15-F2FC9E8FA936}"/>
              </a:ext>
            </a:extLst>
          </p:cNvPr>
          <p:cNvSpPr txBox="1"/>
          <p:nvPr/>
        </p:nvSpPr>
        <p:spPr>
          <a:xfrm>
            <a:off x="6976818" y="4256761"/>
            <a:ext cx="5032147" cy="1477328"/>
          </a:xfrm>
          <a:prstGeom prst="rect">
            <a:avLst/>
          </a:prstGeom>
          <a:noFill/>
        </p:spPr>
        <p:txBody>
          <a:bodyPr wrap="none" rtlCol="0">
            <a:spAutoFit/>
          </a:bodyPr>
          <a:lstStyle/>
          <a:p>
            <a:r>
              <a:rPr kumimoji="1" lang="ja-JP" altLang="en-US" dirty="0"/>
              <a:t>・様々な情報に共通的につけることができます</a:t>
            </a:r>
            <a:endParaRPr kumimoji="1" lang="en-US" altLang="ja-JP" dirty="0"/>
          </a:p>
          <a:p>
            <a:r>
              <a:rPr lang="ja-JP" altLang="en-US" dirty="0"/>
              <a:t>・</a:t>
            </a:r>
            <a:r>
              <a:rPr kumimoji="1" lang="ja-JP" altLang="en-US" dirty="0"/>
              <a:t>分野横断でデータ検索が容易になります</a:t>
            </a:r>
            <a:endParaRPr kumimoji="1" lang="en-US" altLang="ja-JP" dirty="0"/>
          </a:p>
          <a:p>
            <a:r>
              <a:rPr kumimoji="1" lang="ja-JP" altLang="en-US" dirty="0"/>
              <a:t>・データ活用に必要な情報が付加されます</a:t>
            </a:r>
            <a:endParaRPr kumimoji="1" lang="en-US" altLang="ja-JP" dirty="0"/>
          </a:p>
          <a:p>
            <a:r>
              <a:rPr lang="en-US" altLang="ja-JP" dirty="0"/>
              <a:t>	</a:t>
            </a:r>
            <a:r>
              <a:rPr lang="ja-JP" altLang="en-US" dirty="0"/>
              <a:t>ー　利用条件</a:t>
            </a:r>
            <a:endParaRPr lang="en-US" altLang="ja-JP" dirty="0"/>
          </a:p>
          <a:p>
            <a:r>
              <a:rPr kumimoji="1" lang="en-US" altLang="ja-JP" dirty="0"/>
              <a:t>	</a:t>
            </a:r>
            <a:r>
              <a:rPr kumimoji="1" lang="ja-JP" altLang="en-US" dirty="0"/>
              <a:t>ー　品質　　　等</a:t>
            </a:r>
          </a:p>
        </p:txBody>
      </p:sp>
      <p:sp>
        <p:nvSpPr>
          <p:cNvPr id="28" name="四角形: 角を丸くする 27">
            <a:extLst>
              <a:ext uri="{FF2B5EF4-FFF2-40B4-BE49-F238E27FC236}">
                <a16:creationId xmlns:a16="http://schemas.microsoft.com/office/drawing/2014/main" id="{97264D28-DB94-47A2-9CC8-10B6A787FC75}"/>
              </a:ext>
            </a:extLst>
          </p:cNvPr>
          <p:cNvSpPr/>
          <p:nvPr/>
        </p:nvSpPr>
        <p:spPr>
          <a:xfrm>
            <a:off x="4778963" y="6346826"/>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世界の各種情報</a:t>
            </a:r>
          </a:p>
        </p:txBody>
      </p:sp>
    </p:spTree>
    <p:extLst>
      <p:ext uri="{BB962C8B-B14F-4D97-AF65-F5344CB8AC3E}">
        <p14:creationId xmlns:p14="http://schemas.microsoft.com/office/powerpoint/2010/main" val="1523847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データモデルを実装データモデル、コアデータモデル、コアデータパーツ、コア語彙の４階層に再編しました。</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データモデルは</a:t>
            </a:r>
            <a:r>
              <a:rPr lang="en-US" altLang="ja-JP" dirty="0"/>
              <a:t>GIF</a:t>
            </a:r>
            <a:r>
              <a:rPr lang="ja-JP" altLang="en-US" dirty="0"/>
              <a:t>で新しい体系になります。</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31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データモデルの基礎を共通化し、分野のデータを整備しています。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116" name="テキスト ボックス 115">
            <a:extLst>
              <a:ext uri="{FF2B5EF4-FFF2-40B4-BE49-F238E27FC236}">
                <a16:creationId xmlns:a16="http://schemas.microsoft.com/office/drawing/2014/main" id="{47C0C1CB-52BA-4776-B936-0B63C36F2125}"/>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75" name="正方形/長方形 74">
            <a:extLst>
              <a:ext uri="{FF2B5EF4-FFF2-40B4-BE49-F238E27FC236}">
                <a16:creationId xmlns:a16="http://schemas.microsoft.com/office/drawing/2014/main" id="{B630A921-483A-4A7B-91AA-B81556BEA35D}"/>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17" name="正方形/長方形 116">
            <a:extLst>
              <a:ext uri="{FF2B5EF4-FFF2-40B4-BE49-F238E27FC236}">
                <a16:creationId xmlns:a16="http://schemas.microsoft.com/office/drawing/2014/main" id="{A824E594-6610-4F8D-A5BC-D8A99F4C5C77}"/>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18" name="正方形/長方形 117">
            <a:extLst>
              <a:ext uri="{FF2B5EF4-FFF2-40B4-BE49-F238E27FC236}">
                <a16:creationId xmlns:a16="http://schemas.microsoft.com/office/drawing/2014/main" id="{B4C9EEF0-D417-4446-8B7B-10BA390D2D1D}"/>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Tree>
    <p:extLst>
      <p:ext uri="{BB962C8B-B14F-4D97-AF65-F5344CB8AC3E}">
        <p14:creationId xmlns:p14="http://schemas.microsoft.com/office/powerpoint/2010/main" val="322170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16" name="正方形/長方形 115">
            <a:extLst>
              <a:ext uri="{FF2B5EF4-FFF2-40B4-BE49-F238E27FC236}">
                <a16:creationId xmlns:a16="http://schemas.microsoft.com/office/drawing/2014/main" id="{387183A2-7FD7-448E-92FD-55DBEFBAD41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8" name="正方形/長方形 117">
            <a:extLst>
              <a:ext uri="{FF2B5EF4-FFF2-40B4-BE49-F238E27FC236}">
                <a16:creationId xmlns:a16="http://schemas.microsoft.com/office/drawing/2014/main" id="{CE9161C9-B62F-4F47-A605-61E48E8B9928}"/>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19" name="正方形/長方形 118">
            <a:extLst>
              <a:ext uri="{FF2B5EF4-FFF2-40B4-BE49-F238E27FC236}">
                <a16:creationId xmlns:a16="http://schemas.microsoft.com/office/drawing/2014/main" id="{2EBDF545-A0A8-4982-9252-2E687C66F62B}"/>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9" name="正方形/長方形 138">
            <a:extLst>
              <a:ext uri="{FF2B5EF4-FFF2-40B4-BE49-F238E27FC236}">
                <a16:creationId xmlns:a16="http://schemas.microsoft.com/office/drawing/2014/main" id="{9E25E379-1069-4713-81C4-84A5876EEB71}"/>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0" name="正方形/長方形 139">
            <a:extLst>
              <a:ext uri="{FF2B5EF4-FFF2-40B4-BE49-F238E27FC236}">
                <a16:creationId xmlns:a16="http://schemas.microsoft.com/office/drawing/2014/main" id="{9D29BAE0-C744-4A11-AB9E-8233CBD0E0D1}"/>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1" name="正方形/長方形 140">
            <a:extLst>
              <a:ext uri="{FF2B5EF4-FFF2-40B4-BE49-F238E27FC236}">
                <a16:creationId xmlns:a16="http://schemas.microsoft.com/office/drawing/2014/main" id="{651C6491-291A-4E82-B4B7-7A7A289A5EF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2" name="正方形/長方形 141">
            <a:extLst>
              <a:ext uri="{FF2B5EF4-FFF2-40B4-BE49-F238E27FC236}">
                <a16:creationId xmlns:a16="http://schemas.microsoft.com/office/drawing/2014/main" id="{CED443DE-E407-4702-A196-6CC86EE1934C}"/>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a:t>
            </a:r>
            <a:r>
              <a:rPr lang="ja-JP" altLang="en-US">
                <a:solidFill>
                  <a:schemeClr val="tx1"/>
                </a:solidFill>
              </a:rPr>
              <a:t>見つけやすくなります。</a:t>
            </a:r>
            <a:endParaRPr kumimoji="1" lang="ja-JP" altLang="en-US" dirty="0">
              <a:solidFill>
                <a:schemeClr val="tx1"/>
              </a:solidFill>
            </a:endParaRP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33</a:t>
            </a:fld>
            <a:endParaRPr lang="ja-JP" altLang="en-US" dirty="0"/>
          </a:p>
        </p:txBody>
      </p:sp>
      <p:sp>
        <p:nvSpPr>
          <p:cNvPr id="143" name="正方形/長方形 142">
            <a:extLst>
              <a:ext uri="{FF2B5EF4-FFF2-40B4-BE49-F238E27FC236}">
                <a16:creationId xmlns:a16="http://schemas.microsoft.com/office/drawing/2014/main" id="{9CBB6F9C-EA23-497E-919D-BD9CF15068B2}"/>
              </a:ext>
            </a:extLst>
          </p:cNvPr>
          <p:cNvSpPr/>
          <p:nvPr/>
        </p:nvSpPr>
        <p:spPr>
          <a:xfrm>
            <a:off x="8678337"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45" name="テキスト ボックス 144">
            <a:extLst>
              <a:ext uri="{FF2B5EF4-FFF2-40B4-BE49-F238E27FC236}">
                <a16:creationId xmlns:a16="http://schemas.microsoft.com/office/drawing/2014/main" id="{FB900FBF-5020-4D0C-BDE0-C6BB00F6514C}"/>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9EAE6-FB36-4F5E-9EA2-30F13DA71099}"/>
              </a:ext>
            </a:extLst>
          </p:cNvPr>
          <p:cNvSpPr>
            <a:spLocks noGrp="1"/>
          </p:cNvSpPr>
          <p:nvPr>
            <p:ph idx="1"/>
          </p:nvPr>
        </p:nvSpPr>
        <p:spPr>
          <a:xfrm>
            <a:off x="168165" y="1381751"/>
            <a:ext cx="10080000" cy="3589642"/>
          </a:xfrm>
        </p:spPr>
        <p:txBody>
          <a:bodyPr/>
          <a:lstStyle/>
          <a:p>
            <a:r>
              <a:rPr kumimoji="1" lang="en-US" altLang="ja-JP" dirty="0"/>
              <a:t>GIF</a:t>
            </a:r>
            <a:r>
              <a:rPr kumimoji="1" lang="ja-JP" altLang="en-US" dirty="0"/>
              <a:t>は</a:t>
            </a:r>
            <a:r>
              <a:rPr kumimoji="1" lang="ja-JP" altLang="en-US" dirty="0">
                <a:solidFill>
                  <a:srgbClr val="FF0000"/>
                </a:solidFill>
              </a:rPr>
              <a:t>「文字環境実践導入ガイドブック」</a:t>
            </a:r>
            <a:r>
              <a:rPr kumimoji="1" lang="ja-JP" altLang="en-US" dirty="0"/>
              <a:t>で、行政サービス</a:t>
            </a:r>
            <a:r>
              <a:rPr lang="ja-JP" altLang="en-US" dirty="0"/>
              <a:t>の漢字</a:t>
            </a:r>
            <a:r>
              <a:rPr kumimoji="1" lang="ja-JP" altLang="en-US" dirty="0"/>
              <a:t>に</a:t>
            </a:r>
            <a:r>
              <a:rPr kumimoji="1" lang="en-US" altLang="ja-JP" dirty="0"/>
              <a:t>JIS X 0213</a:t>
            </a:r>
            <a:r>
              <a:rPr kumimoji="1" lang="ja-JP" altLang="en-US" sz="1600" dirty="0"/>
              <a:t>（</a:t>
            </a:r>
            <a:r>
              <a:rPr kumimoji="1" lang="en-US" altLang="ja-JP" sz="1600" dirty="0"/>
              <a:t>JIS</a:t>
            </a:r>
            <a:r>
              <a:rPr kumimoji="1" lang="ja-JP" altLang="en-US" sz="1600" dirty="0"/>
              <a:t>第</a:t>
            </a:r>
            <a:r>
              <a:rPr kumimoji="1" lang="en-US" altLang="ja-JP" sz="1600" dirty="0"/>
              <a:t>4</a:t>
            </a:r>
            <a:r>
              <a:rPr kumimoji="1" lang="ja-JP" altLang="en-US" sz="1600" dirty="0"/>
              <a:t>水準：約</a:t>
            </a:r>
            <a:r>
              <a:rPr kumimoji="1" lang="en-US" altLang="ja-JP" sz="1600" dirty="0"/>
              <a:t>1</a:t>
            </a:r>
            <a:r>
              <a:rPr kumimoji="1" lang="ja-JP" altLang="en-US" sz="1600" dirty="0"/>
              <a:t>万文字）</a:t>
            </a:r>
            <a:r>
              <a:rPr kumimoji="1" lang="ja-JP" altLang="en-US" dirty="0"/>
              <a:t>の活用を推奨しています。</a:t>
            </a:r>
            <a:endParaRPr kumimoji="1" lang="en-US" altLang="ja-JP" dirty="0"/>
          </a:p>
          <a:p>
            <a:pPr lvl="1"/>
            <a:r>
              <a:rPr lang="ja-JP" altLang="en-US" dirty="0"/>
              <a:t>理由</a:t>
            </a:r>
            <a:endParaRPr lang="en-US" altLang="ja-JP" dirty="0"/>
          </a:p>
          <a:p>
            <a:pPr lvl="2"/>
            <a:r>
              <a:rPr kumimoji="1" lang="ja-JP" altLang="en-US" dirty="0"/>
              <a:t>スマートフォンでの行政サービスでは、</a:t>
            </a:r>
            <a:r>
              <a:rPr kumimoji="1" lang="en-US" altLang="ja-JP" dirty="0"/>
              <a:t>JIS X 0213</a:t>
            </a:r>
            <a:r>
              <a:rPr kumimoji="1" lang="ja-JP" altLang="en-US" dirty="0"/>
              <a:t>までしか表示できません。</a:t>
            </a:r>
            <a:endParaRPr kumimoji="1" lang="en-US" altLang="ja-JP" dirty="0"/>
          </a:p>
          <a:p>
            <a:pPr lvl="2"/>
            <a:r>
              <a:rPr lang="ja-JP" altLang="en-US" dirty="0"/>
              <a:t>文字専用アプリケーション等で画面表示できたとしても、画面が小さく渡辺の「辺」がどの文字か判断は困難です。</a:t>
            </a:r>
            <a:endParaRPr lang="en-US" altLang="ja-JP" dirty="0"/>
          </a:p>
          <a:p>
            <a:pPr lvl="2"/>
            <a:r>
              <a:rPr lang="ja-JP" altLang="en-US" dirty="0"/>
              <a:t>既に多くの手続きで</a:t>
            </a:r>
            <a:r>
              <a:rPr kumimoji="1" lang="en-US" altLang="ja-JP" dirty="0"/>
              <a:t>JIS X 0213</a:t>
            </a:r>
            <a:r>
              <a:rPr kumimoji="1" lang="ja-JP" altLang="en-US" dirty="0"/>
              <a:t>等への代替が行われています。</a:t>
            </a:r>
            <a:endParaRPr kumimoji="1" lang="en-US" altLang="ja-JP" dirty="0"/>
          </a:p>
          <a:p>
            <a:pPr lvl="2"/>
            <a:r>
              <a:rPr lang="ja-JP" altLang="en-US" dirty="0"/>
              <a:t>戸籍や登記文字の</a:t>
            </a:r>
            <a:r>
              <a:rPr kumimoji="1" lang="en-US" altLang="ja-JP" dirty="0"/>
              <a:t>JIS X 0213</a:t>
            </a:r>
            <a:r>
              <a:rPr kumimoji="1" lang="ja-JP" altLang="en-US" dirty="0"/>
              <a:t>への縮退マップが提供されています。</a:t>
            </a:r>
            <a:endParaRPr kumimoji="1" lang="en-US" altLang="ja-JP" dirty="0"/>
          </a:p>
          <a:p>
            <a:r>
              <a:rPr lang="ja-JP" altLang="en-US" dirty="0"/>
              <a:t>ヨミガナは相互運用性確保に重要なため急速に整備を進めています。</a:t>
            </a:r>
            <a:endParaRPr lang="en-US" altLang="ja-JP" dirty="0"/>
          </a:p>
          <a:p>
            <a:pPr lvl="1"/>
            <a:r>
              <a:rPr lang="ja-JP" altLang="en-US" dirty="0"/>
              <a:t>氏名のヨミガナは法務省の法制審議会で検討中。</a:t>
            </a:r>
            <a:endParaRPr lang="en-US" altLang="ja-JP" dirty="0"/>
          </a:p>
          <a:p>
            <a:pPr lvl="1"/>
            <a:r>
              <a:rPr lang="ja-JP" altLang="en-US" dirty="0"/>
              <a:t>法人のヨミガナは</a:t>
            </a:r>
            <a:r>
              <a:rPr lang="en-US" altLang="ja-JP" dirty="0"/>
              <a:t>2018</a:t>
            </a:r>
            <a:r>
              <a:rPr lang="ja-JP" altLang="en-US" dirty="0"/>
              <a:t>年から登記時に登録可能。</a:t>
            </a:r>
            <a:endParaRPr lang="en-US" altLang="ja-JP" dirty="0"/>
          </a:p>
          <a:p>
            <a:pPr lvl="1"/>
            <a:r>
              <a:rPr lang="ja-JP" altLang="en-US" dirty="0"/>
              <a:t>地名のヨミガナは、アドレス・ベース・レジストリで整備中。</a:t>
            </a:r>
            <a:endParaRPr lang="en-US" altLang="ja-JP" dirty="0"/>
          </a:p>
        </p:txBody>
      </p:sp>
      <p:sp>
        <p:nvSpPr>
          <p:cNvPr id="3" name="タイトル 2">
            <a:extLst>
              <a:ext uri="{FF2B5EF4-FFF2-40B4-BE49-F238E27FC236}">
                <a16:creationId xmlns:a16="http://schemas.microsoft.com/office/drawing/2014/main" id="{8ED39436-72C8-4B61-97A0-C8EF74677390}"/>
              </a:ext>
            </a:extLst>
          </p:cNvPr>
          <p:cNvSpPr>
            <a:spLocks noGrp="1"/>
          </p:cNvSpPr>
          <p:nvPr>
            <p:ph type="title"/>
          </p:nvPr>
        </p:nvSpPr>
        <p:spPr/>
        <p:txBody>
          <a:bodyPr/>
          <a:lstStyle/>
          <a:p>
            <a:r>
              <a:rPr kumimoji="1" lang="ja-JP" altLang="en-US" dirty="0"/>
              <a:t>文字データの活用</a:t>
            </a:r>
          </a:p>
        </p:txBody>
      </p:sp>
      <p:sp>
        <p:nvSpPr>
          <p:cNvPr id="4" name="スライド番号プレースホルダー 3">
            <a:extLst>
              <a:ext uri="{FF2B5EF4-FFF2-40B4-BE49-F238E27FC236}">
                <a16:creationId xmlns:a16="http://schemas.microsoft.com/office/drawing/2014/main" id="{DC0EC994-8E97-4719-975B-2B8BACE357F7}"/>
              </a:ext>
            </a:extLst>
          </p:cNvPr>
          <p:cNvSpPr>
            <a:spLocks noGrp="1"/>
          </p:cNvSpPr>
          <p:nvPr>
            <p:ph type="sldNum" sz="quarter" idx="4"/>
          </p:nvPr>
        </p:nvSpPr>
        <p:spPr/>
        <p:txBody>
          <a:bodyPr/>
          <a:lstStyle/>
          <a:p>
            <a:endParaRPr lang="en-US" altLang="ja-JP" dirty="0"/>
          </a:p>
          <a:p>
            <a:fld id="{DFD4F317-19D0-4848-B5EB-5B174DBE8CF9}" type="slidenum">
              <a:rPr lang="ja-JP" altLang="en-US" smtClean="0"/>
              <a:pPr/>
              <a:t>34</a:t>
            </a:fld>
            <a:endParaRPr lang="ja-JP" altLang="en-US" dirty="0"/>
          </a:p>
        </p:txBody>
      </p:sp>
      <p:pic>
        <p:nvPicPr>
          <p:cNvPr id="6" name="図 5">
            <a:extLst>
              <a:ext uri="{FF2B5EF4-FFF2-40B4-BE49-F238E27FC236}">
                <a16:creationId xmlns:a16="http://schemas.microsoft.com/office/drawing/2014/main" id="{B3DB7303-1FF8-43AE-8DEC-1A7295D062A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71175" y="1075471"/>
            <a:ext cx="482625" cy="5544057"/>
          </a:xfrm>
          <a:prstGeom prst="rect">
            <a:avLst/>
          </a:prstGeom>
        </p:spPr>
      </p:pic>
      <p:pic>
        <p:nvPicPr>
          <p:cNvPr id="8" name="図 7">
            <a:extLst>
              <a:ext uri="{FF2B5EF4-FFF2-40B4-BE49-F238E27FC236}">
                <a16:creationId xmlns:a16="http://schemas.microsoft.com/office/drawing/2014/main" id="{22F18181-0EC1-443E-85BA-51E06132CD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97386" y="1079345"/>
            <a:ext cx="501676" cy="5569236"/>
          </a:xfrm>
          <a:prstGeom prst="rect">
            <a:avLst/>
          </a:prstGeom>
        </p:spPr>
      </p:pic>
    </p:spTree>
    <p:extLst>
      <p:ext uri="{BB962C8B-B14F-4D97-AF65-F5344CB8AC3E}">
        <p14:creationId xmlns:p14="http://schemas.microsoft.com/office/powerpoint/2010/main" val="16318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EE8D43-C797-4E9F-A07A-9D2EB1A02998}"/>
              </a:ext>
            </a:extLst>
          </p:cNvPr>
          <p:cNvSpPr>
            <a:spLocks noGrp="1"/>
          </p:cNvSpPr>
          <p:nvPr>
            <p:ph idx="1"/>
          </p:nvPr>
        </p:nvSpPr>
        <p:spPr>
          <a:xfrm>
            <a:off x="459509" y="1371241"/>
            <a:ext cx="11141364" cy="4815996"/>
          </a:xfrm>
        </p:spPr>
        <p:txBody>
          <a:bodyPr/>
          <a:lstStyle/>
          <a:p>
            <a:r>
              <a:rPr kumimoji="1" lang="en-US" altLang="ja-JP" dirty="0"/>
              <a:t>GIF</a:t>
            </a:r>
            <a:r>
              <a:rPr kumimoji="1" lang="ja-JP" altLang="en-US" dirty="0"/>
              <a:t>の中で</a:t>
            </a:r>
            <a:r>
              <a:rPr kumimoji="1" lang="ja-JP" altLang="en-US" dirty="0">
                <a:solidFill>
                  <a:srgbClr val="FF0000"/>
                </a:solidFill>
              </a:rPr>
              <a:t>「コア語彙（共通語彙基盤）」</a:t>
            </a:r>
            <a:r>
              <a:rPr kumimoji="1" lang="ja-JP" altLang="en-US" dirty="0"/>
              <a:t>として社会活動に必要な様々なデータ項目を定義しています。</a:t>
            </a:r>
            <a:endParaRPr kumimoji="1" lang="en-US" altLang="ja-JP" dirty="0"/>
          </a:p>
          <a:p>
            <a:pPr lvl="1"/>
            <a:r>
              <a:rPr lang="ja-JP" altLang="en-US" dirty="0"/>
              <a:t>汎用的にデータが使えるように、データを細分化し設計しているため、データ設計の辞書として使用することができます。</a:t>
            </a:r>
            <a:endParaRPr lang="en-US" altLang="ja-JP" dirty="0"/>
          </a:p>
          <a:p>
            <a:pPr lvl="1"/>
            <a:r>
              <a:rPr lang="ja-JP" altLang="en-US" dirty="0"/>
              <a:t>一方、詳細に定義されているために専門家以外は使いにくいという意見が多いです。</a:t>
            </a:r>
            <a:endParaRPr lang="en-US" altLang="ja-JP" dirty="0"/>
          </a:p>
          <a:p>
            <a:pPr lvl="1"/>
            <a:endParaRPr lang="en-US" altLang="ja-JP" dirty="0"/>
          </a:p>
          <a:p>
            <a:r>
              <a:rPr kumimoji="1" lang="ja-JP" altLang="en-US" dirty="0"/>
              <a:t>実際にデータを実装するためには、コア語彙で定義されたデータ項目を実際の社会活用に合わせて再構成した</a:t>
            </a:r>
            <a:r>
              <a:rPr kumimoji="1" lang="ja-JP" altLang="en-US" dirty="0">
                <a:solidFill>
                  <a:srgbClr val="FF0000"/>
                </a:solidFill>
              </a:rPr>
              <a:t>「実装データモデル</a:t>
            </a:r>
            <a:r>
              <a:rPr lang="ja-JP" altLang="en-US" dirty="0">
                <a:solidFill>
                  <a:srgbClr val="FF0000"/>
                </a:solidFill>
              </a:rPr>
              <a:t>」</a:t>
            </a:r>
            <a:r>
              <a:rPr kumimoji="1" lang="ja-JP" altLang="en-US" dirty="0"/>
              <a:t>を活用します。</a:t>
            </a:r>
            <a:endParaRPr kumimoji="1" lang="en-US" altLang="ja-JP" dirty="0"/>
          </a:p>
          <a:p>
            <a:pPr lvl="1"/>
            <a:r>
              <a:rPr lang="ja-JP" altLang="en-US" dirty="0"/>
              <a:t>実装データモデルは</a:t>
            </a:r>
            <a:r>
              <a:rPr lang="en-US" altLang="ja-JP" dirty="0"/>
              <a:t>DMD</a:t>
            </a:r>
            <a:r>
              <a:rPr lang="ja-JP" altLang="en-US" dirty="0"/>
              <a:t>（</a:t>
            </a:r>
            <a:r>
              <a:rPr lang="en-US" altLang="ja-JP" dirty="0"/>
              <a:t>Data Model Description</a:t>
            </a:r>
            <a:r>
              <a:rPr lang="ja-JP" altLang="en-US" dirty="0"/>
              <a:t>）とも呼ばれています。</a:t>
            </a:r>
            <a:endParaRPr lang="en-US" altLang="ja-JP" dirty="0"/>
          </a:p>
          <a:p>
            <a:pPr lvl="1"/>
            <a:r>
              <a:rPr kumimoji="1" lang="ja-JP" altLang="en-US" dirty="0"/>
              <a:t>コア語彙をもとに検討を進めているために、相互運用性を損なわず、しかも、現場で使えるモデルを提供しています。</a:t>
            </a:r>
          </a:p>
        </p:txBody>
      </p:sp>
      <p:sp>
        <p:nvSpPr>
          <p:cNvPr id="3" name="タイトル 2">
            <a:extLst>
              <a:ext uri="{FF2B5EF4-FFF2-40B4-BE49-F238E27FC236}">
                <a16:creationId xmlns:a16="http://schemas.microsoft.com/office/drawing/2014/main" id="{9FD09B0A-7911-42A9-B848-0645D2316295}"/>
              </a:ext>
            </a:extLst>
          </p:cNvPr>
          <p:cNvSpPr>
            <a:spLocks noGrp="1"/>
          </p:cNvSpPr>
          <p:nvPr>
            <p:ph type="title"/>
          </p:nvPr>
        </p:nvSpPr>
        <p:spPr/>
        <p:txBody>
          <a:bodyPr/>
          <a:lstStyle/>
          <a:p>
            <a:r>
              <a:rPr kumimoji="1" lang="ja-JP" altLang="en-US" dirty="0"/>
              <a:t>コア語彙</a:t>
            </a:r>
            <a:r>
              <a:rPr lang="ja-JP" altLang="en-US" dirty="0"/>
              <a:t>（共通語彙基盤）</a:t>
            </a:r>
            <a:endParaRPr kumimoji="1" lang="ja-JP" altLang="en-US" dirty="0"/>
          </a:p>
        </p:txBody>
      </p:sp>
      <p:sp>
        <p:nvSpPr>
          <p:cNvPr id="4" name="スライド番号プレースホルダー 3">
            <a:extLst>
              <a:ext uri="{FF2B5EF4-FFF2-40B4-BE49-F238E27FC236}">
                <a16:creationId xmlns:a16="http://schemas.microsoft.com/office/drawing/2014/main" id="{BAA6BF45-4016-4D74-BDE0-4D78E595516F}"/>
              </a:ext>
            </a:extLst>
          </p:cNvPr>
          <p:cNvSpPr>
            <a:spLocks noGrp="1"/>
          </p:cNvSpPr>
          <p:nvPr>
            <p:ph type="sldNum" sz="quarter" idx="4"/>
          </p:nvPr>
        </p:nvSpPr>
        <p:spPr/>
        <p:txBody>
          <a:bodyPr/>
          <a:lstStyle/>
          <a:p>
            <a:fld id="{DFD4F317-19D0-4848-B5EB-5B174DBE8CF9}" type="slidenum">
              <a:rPr lang="ja-JP" altLang="en-US" smtClean="0"/>
              <a:pPr/>
              <a:t>35</a:t>
            </a:fld>
            <a:endParaRPr lang="ja-JP" altLang="en-US"/>
          </a:p>
        </p:txBody>
      </p:sp>
    </p:spTree>
    <p:extLst>
      <p:ext uri="{BB962C8B-B14F-4D97-AF65-F5344CB8AC3E}">
        <p14:creationId xmlns:p14="http://schemas.microsoft.com/office/powerpoint/2010/main" val="418597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18DB9F-0774-482C-8D23-B241CEB7696F}"/>
              </a:ext>
            </a:extLst>
          </p:cNvPr>
          <p:cNvSpPr>
            <a:spLocks noGrp="1"/>
          </p:cNvSpPr>
          <p:nvPr>
            <p:ph idx="1"/>
          </p:nvPr>
        </p:nvSpPr>
        <p:spPr>
          <a:xfrm>
            <a:off x="838200" y="1371241"/>
            <a:ext cx="11160000" cy="4815996"/>
          </a:xfrm>
        </p:spPr>
        <p:txBody>
          <a:bodyPr/>
          <a:lstStyle/>
          <a:p>
            <a:r>
              <a:rPr kumimoji="1" lang="ja-JP" altLang="en-US" dirty="0"/>
              <a:t>社会で実装されているデータは、</a:t>
            </a:r>
            <a:r>
              <a:rPr kumimoji="1" lang="ja-JP" altLang="en-US" u="sng" dirty="0"/>
              <a:t>同じデータ項目名でも違う内容</a:t>
            </a:r>
            <a:r>
              <a:rPr kumimoji="1" lang="ja-JP" altLang="en-US" dirty="0"/>
              <a:t>を示していることがあります。また、</a:t>
            </a:r>
            <a:r>
              <a:rPr kumimoji="1" lang="ja-JP" altLang="en-US" u="sng" dirty="0"/>
              <a:t>違うデータ項目名なのに同じ内容</a:t>
            </a:r>
            <a:r>
              <a:rPr kumimoji="1" lang="ja-JP" altLang="en-US" dirty="0"/>
              <a:t>を示していることがあります。</a:t>
            </a:r>
            <a:endParaRPr kumimoji="1" lang="en-US" altLang="ja-JP" dirty="0"/>
          </a:p>
          <a:p>
            <a:r>
              <a:rPr kumimoji="1" lang="ja-JP" altLang="en-US" dirty="0"/>
              <a:t>今後はデータディクショナリの提供をすることを予定しています。</a:t>
            </a:r>
          </a:p>
        </p:txBody>
      </p:sp>
      <p:sp>
        <p:nvSpPr>
          <p:cNvPr id="3" name="タイトル 2">
            <a:extLst>
              <a:ext uri="{FF2B5EF4-FFF2-40B4-BE49-F238E27FC236}">
                <a16:creationId xmlns:a16="http://schemas.microsoft.com/office/drawing/2014/main" id="{871E5603-AF41-4F8F-AB3C-FAE929F19322}"/>
              </a:ext>
            </a:extLst>
          </p:cNvPr>
          <p:cNvSpPr>
            <a:spLocks noGrp="1"/>
          </p:cNvSpPr>
          <p:nvPr>
            <p:ph type="title"/>
          </p:nvPr>
        </p:nvSpPr>
        <p:spPr/>
        <p:txBody>
          <a:bodyPr/>
          <a:lstStyle/>
          <a:p>
            <a:r>
              <a:rPr kumimoji="1" lang="ja-JP" altLang="en-US" dirty="0"/>
              <a:t>データ・ディクショナリ</a:t>
            </a:r>
          </a:p>
        </p:txBody>
      </p:sp>
      <p:sp>
        <p:nvSpPr>
          <p:cNvPr id="4" name="スライド番号プレースホルダー 3">
            <a:extLst>
              <a:ext uri="{FF2B5EF4-FFF2-40B4-BE49-F238E27FC236}">
                <a16:creationId xmlns:a16="http://schemas.microsoft.com/office/drawing/2014/main" id="{8833EC25-1FBF-40CD-B922-9C198C306DD2}"/>
              </a:ext>
            </a:extLst>
          </p:cNvPr>
          <p:cNvSpPr>
            <a:spLocks noGrp="1"/>
          </p:cNvSpPr>
          <p:nvPr>
            <p:ph type="sldNum" sz="quarter" idx="4"/>
          </p:nvPr>
        </p:nvSpPr>
        <p:spPr/>
        <p:txBody>
          <a:bodyPr/>
          <a:lstStyle/>
          <a:p>
            <a:fld id="{DFD4F317-19D0-4848-B5EB-5B174DBE8CF9}" type="slidenum">
              <a:rPr lang="ja-JP" altLang="en-US" smtClean="0"/>
              <a:pPr/>
              <a:t>36</a:t>
            </a:fld>
            <a:endParaRPr lang="ja-JP" altLang="en-US"/>
          </a:p>
        </p:txBody>
      </p:sp>
      <p:pic>
        <p:nvPicPr>
          <p:cNvPr id="5" name="図 4">
            <a:extLst>
              <a:ext uri="{FF2B5EF4-FFF2-40B4-BE49-F238E27FC236}">
                <a16:creationId xmlns:a16="http://schemas.microsoft.com/office/drawing/2014/main" id="{92646FBF-FDC7-428E-A723-B5C4B8E30E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9345" y="3176054"/>
            <a:ext cx="8054109" cy="3511901"/>
          </a:xfrm>
          <a:prstGeom prst="rect">
            <a:avLst/>
          </a:prstGeom>
        </p:spPr>
      </p:pic>
      <p:sp>
        <p:nvSpPr>
          <p:cNvPr id="6" name="テキスト ボックス 5">
            <a:extLst>
              <a:ext uri="{FF2B5EF4-FFF2-40B4-BE49-F238E27FC236}">
                <a16:creationId xmlns:a16="http://schemas.microsoft.com/office/drawing/2014/main" id="{CEA31C88-0864-4217-AD45-FA17DCADF4F4}"/>
              </a:ext>
            </a:extLst>
          </p:cNvPr>
          <p:cNvSpPr txBox="1"/>
          <p:nvPr/>
        </p:nvSpPr>
        <p:spPr>
          <a:xfrm>
            <a:off x="9532254" y="5163593"/>
            <a:ext cx="2410691" cy="646331"/>
          </a:xfrm>
          <a:prstGeom prst="rect">
            <a:avLst/>
          </a:prstGeom>
          <a:noFill/>
        </p:spPr>
        <p:txBody>
          <a:bodyPr wrap="square" rtlCol="0">
            <a:spAutoFit/>
          </a:bodyPr>
          <a:lstStyle/>
          <a:p>
            <a:r>
              <a:rPr kumimoji="1" lang="ja-JP" altLang="en-US" dirty="0"/>
              <a:t>統計における用語の揺れの例</a:t>
            </a:r>
          </a:p>
        </p:txBody>
      </p:sp>
    </p:spTree>
    <p:extLst>
      <p:ext uri="{BB962C8B-B14F-4D97-AF65-F5344CB8AC3E}">
        <p14:creationId xmlns:p14="http://schemas.microsoft.com/office/powerpoint/2010/main" val="418338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8AFE1-C42A-478F-A0D6-848F0D1EBD7D}"/>
              </a:ext>
            </a:extLst>
          </p:cNvPr>
          <p:cNvSpPr>
            <a:spLocks noGrp="1"/>
          </p:cNvSpPr>
          <p:nvPr>
            <p:ph idx="1"/>
          </p:nvPr>
        </p:nvSpPr>
        <p:spPr>
          <a:xfrm>
            <a:off x="838200" y="1371241"/>
            <a:ext cx="10515600" cy="3662577"/>
          </a:xfrm>
        </p:spPr>
        <p:txBody>
          <a:bodyPr/>
          <a:lstStyle/>
          <a:p>
            <a:r>
              <a:rPr kumimoji="1" lang="ja-JP" altLang="en-US"/>
              <a:t>コア・データ・パーツ</a:t>
            </a:r>
            <a:r>
              <a:rPr kumimoji="1" lang="ja-JP" altLang="en-US" dirty="0"/>
              <a:t>は、日付、アドレスなど、どのデータにも共通的に活用されるデータ項目を定義しています。</a:t>
            </a:r>
            <a:endParaRPr kumimoji="1" lang="en-US" altLang="ja-JP" dirty="0"/>
          </a:p>
          <a:p>
            <a:pPr lvl="1"/>
            <a:r>
              <a:rPr lang="ja-JP" altLang="en-US" dirty="0"/>
              <a:t>組織内で複数のシステムを保有していると、日付の形式が違うといった問題が発生します。</a:t>
            </a:r>
            <a:endParaRPr lang="en-US" altLang="ja-JP" dirty="0"/>
          </a:p>
          <a:p>
            <a:pPr lvl="1"/>
            <a:r>
              <a:rPr lang="ja-JP" altLang="en-US" dirty="0"/>
              <a:t>現在は、その揺らぎを変換ツールで解消する場合も多いです。</a:t>
            </a:r>
            <a:endParaRPr lang="en-US" altLang="ja-JP" dirty="0"/>
          </a:p>
          <a:p>
            <a:r>
              <a:rPr lang="ja-JP" altLang="en-US" dirty="0"/>
              <a:t>設計時やインタフェースに</a:t>
            </a:r>
            <a:r>
              <a:rPr lang="ja-JP" altLang="en-US" dirty="0">
                <a:solidFill>
                  <a:srgbClr val="FF0000"/>
                </a:solidFill>
              </a:rPr>
              <a:t>コア・データ・パーツ</a:t>
            </a:r>
            <a:r>
              <a:rPr lang="ja-JP" altLang="en-US" dirty="0"/>
              <a:t>を使うことでデータ連携を容易に実現することができます。</a:t>
            </a:r>
            <a:endParaRPr kumimoji="1" lang="ja-JP" altLang="en-US" dirty="0"/>
          </a:p>
        </p:txBody>
      </p:sp>
      <p:sp>
        <p:nvSpPr>
          <p:cNvPr id="3" name="タイトル 2">
            <a:extLst>
              <a:ext uri="{FF2B5EF4-FFF2-40B4-BE49-F238E27FC236}">
                <a16:creationId xmlns:a16="http://schemas.microsoft.com/office/drawing/2014/main" id="{2EFB60B3-FCC7-4D58-8A25-449F66D92BF1}"/>
              </a:ext>
            </a:extLst>
          </p:cNvPr>
          <p:cNvSpPr>
            <a:spLocks noGrp="1"/>
          </p:cNvSpPr>
          <p:nvPr>
            <p:ph type="title"/>
          </p:nvPr>
        </p:nvSpPr>
        <p:spPr/>
        <p:txBody>
          <a:bodyPr/>
          <a:lstStyle/>
          <a:p>
            <a:r>
              <a:rPr kumimoji="1" lang="ja-JP" altLang="en-US" dirty="0"/>
              <a:t>コア・データ・パーツ</a:t>
            </a:r>
          </a:p>
        </p:txBody>
      </p:sp>
      <p:sp>
        <p:nvSpPr>
          <p:cNvPr id="4" name="スライド番号プレースホルダー 3">
            <a:extLst>
              <a:ext uri="{FF2B5EF4-FFF2-40B4-BE49-F238E27FC236}">
                <a16:creationId xmlns:a16="http://schemas.microsoft.com/office/drawing/2014/main" id="{F1424899-CFBC-4272-B0F6-26037A575520}"/>
              </a:ext>
            </a:extLst>
          </p:cNvPr>
          <p:cNvSpPr>
            <a:spLocks noGrp="1"/>
          </p:cNvSpPr>
          <p:nvPr>
            <p:ph type="sldNum" sz="quarter" idx="4"/>
          </p:nvPr>
        </p:nvSpPr>
        <p:spPr/>
        <p:txBody>
          <a:bodyPr/>
          <a:lstStyle/>
          <a:p>
            <a:fld id="{DFD4F317-19D0-4848-B5EB-5B174DBE8CF9}"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C200DD33-0443-491A-B6CE-93D1A8B49444}"/>
              </a:ext>
            </a:extLst>
          </p:cNvPr>
          <p:cNvSpPr txBox="1"/>
          <p:nvPr/>
        </p:nvSpPr>
        <p:spPr>
          <a:xfrm>
            <a:off x="2987549" y="4747359"/>
            <a:ext cx="2492990" cy="1754326"/>
          </a:xfrm>
          <a:prstGeom prst="rect">
            <a:avLst/>
          </a:prstGeom>
          <a:noFill/>
        </p:spPr>
        <p:txBody>
          <a:bodyPr wrap="none" rtlCol="0">
            <a:spAutoFit/>
          </a:bodyPr>
          <a:lstStyle/>
          <a:p>
            <a:r>
              <a:rPr kumimoji="1" lang="ja-JP" altLang="en-US" dirty="0"/>
              <a:t>２０２２年３月３１日</a:t>
            </a:r>
            <a:endParaRPr kumimoji="1" lang="en-US" altLang="ja-JP" dirty="0"/>
          </a:p>
          <a:p>
            <a:r>
              <a:rPr lang="en-US" altLang="ja-JP" dirty="0"/>
              <a:t>2022</a:t>
            </a:r>
            <a:r>
              <a:rPr lang="ja-JP" altLang="en-US" dirty="0"/>
              <a:t>年</a:t>
            </a:r>
            <a:r>
              <a:rPr lang="en-US" altLang="ja-JP" dirty="0"/>
              <a:t>3</a:t>
            </a:r>
            <a:r>
              <a:rPr lang="ja-JP" altLang="en-US" dirty="0"/>
              <a:t>月</a:t>
            </a:r>
            <a:r>
              <a:rPr lang="en-US" altLang="ja-JP" dirty="0"/>
              <a:t>31</a:t>
            </a:r>
            <a:r>
              <a:rPr lang="ja-JP" altLang="en-US" dirty="0"/>
              <a:t>日</a:t>
            </a:r>
            <a:endParaRPr lang="en-US" altLang="ja-JP" dirty="0"/>
          </a:p>
          <a:p>
            <a:r>
              <a:rPr kumimoji="1" lang="ja-JP" altLang="en-US" dirty="0"/>
              <a:t>令和</a:t>
            </a:r>
            <a:r>
              <a:rPr kumimoji="1" lang="en-US" altLang="ja-JP" dirty="0"/>
              <a:t>4</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a:t>
            </a:r>
            <a:endParaRPr kumimoji="1" lang="en-US" altLang="ja-JP" dirty="0"/>
          </a:p>
          <a:p>
            <a:r>
              <a:rPr lang="en-US" altLang="ja-JP" dirty="0"/>
              <a:t>2022/03/31</a:t>
            </a:r>
          </a:p>
          <a:p>
            <a:r>
              <a:rPr kumimoji="1" lang="en-US" altLang="ja-JP" dirty="0"/>
              <a:t>20220331</a:t>
            </a:r>
          </a:p>
          <a:p>
            <a:r>
              <a:rPr lang="en-US" altLang="ja-JP" dirty="0"/>
              <a:t>Mar. 31, 2022</a:t>
            </a:r>
            <a:endParaRPr kumimoji="1" lang="ja-JP" altLang="en-US" dirty="0"/>
          </a:p>
        </p:txBody>
      </p:sp>
      <p:sp>
        <p:nvSpPr>
          <p:cNvPr id="6" name="テキスト ボックス 5">
            <a:extLst>
              <a:ext uri="{FF2B5EF4-FFF2-40B4-BE49-F238E27FC236}">
                <a16:creationId xmlns:a16="http://schemas.microsoft.com/office/drawing/2014/main" id="{177AAF49-8B74-419B-BABE-1042342D07D7}"/>
              </a:ext>
            </a:extLst>
          </p:cNvPr>
          <p:cNvSpPr txBox="1"/>
          <p:nvPr/>
        </p:nvSpPr>
        <p:spPr>
          <a:xfrm>
            <a:off x="6180377" y="4783881"/>
            <a:ext cx="1412566" cy="369332"/>
          </a:xfrm>
          <a:prstGeom prst="rect">
            <a:avLst/>
          </a:prstGeom>
          <a:noFill/>
        </p:spPr>
        <p:txBody>
          <a:bodyPr wrap="none" rtlCol="0">
            <a:spAutoFit/>
          </a:bodyPr>
          <a:lstStyle/>
          <a:p>
            <a:r>
              <a:rPr kumimoji="1" lang="en-US" altLang="ja-JP" dirty="0"/>
              <a:t>2022-03-31</a:t>
            </a:r>
            <a:endParaRPr kumimoji="1" lang="ja-JP" altLang="en-US" dirty="0"/>
          </a:p>
        </p:txBody>
      </p:sp>
      <p:sp>
        <p:nvSpPr>
          <p:cNvPr id="8" name="テキスト ボックス 7">
            <a:extLst>
              <a:ext uri="{FF2B5EF4-FFF2-40B4-BE49-F238E27FC236}">
                <a16:creationId xmlns:a16="http://schemas.microsoft.com/office/drawing/2014/main" id="{248EC268-2DFB-4BA5-ADEF-BED6683471A7}"/>
              </a:ext>
            </a:extLst>
          </p:cNvPr>
          <p:cNvSpPr txBox="1"/>
          <p:nvPr/>
        </p:nvSpPr>
        <p:spPr>
          <a:xfrm>
            <a:off x="6134954" y="4451988"/>
            <a:ext cx="3422073" cy="369332"/>
          </a:xfrm>
          <a:prstGeom prst="rect">
            <a:avLst/>
          </a:prstGeom>
          <a:noFill/>
        </p:spPr>
        <p:txBody>
          <a:bodyPr wrap="square">
            <a:spAutoFit/>
          </a:bodyPr>
          <a:lstStyle/>
          <a:p>
            <a:r>
              <a:rPr lang="ja-JP" altLang="en-US" u="sng" dirty="0"/>
              <a:t>コア・データ・パーツ（日付）</a:t>
            </a:r>
          </a:p>
        </p:txBody>
      </p:sp>
      <p:sp>
        <p:nvSpPr>
          <p:cNvPr id="9" name="テキスト ボックス 8">
            <a:extLst>
              <a:ext uri="{FF2B5EF4-FFF2-40B4-BE49-F238E27FC236}">
                <a16:creationId xmlns:a16="http://schemas.microsoft.com/office/drawing/2014/main" id="{6309AFF4-6DAE-49D3-973A-C091B25D5212}"/>
              </a:ext>
            </a:extLst>
          </p:cNvPr>
          <p:cNvSpPr txBox="1"/>
          <p:nvPr/>
        </p:nvSpPr>
        <p:spPr>
          <a:xfrm>
            <a:off x="2987549" y="4451988"/>
            <a:ext cx="3422073" cy="369332"/>
          </a:xfrm>
          <a:prstGeom prst="rect">
            <a:avLst/>
          </a:prstGeom>
          <a:noFill/>
        </p:spPr>
        <p:txBody>
          <a:bodyPr wrap="square">
            <a:spAutoFit/>
          </a:bodyPr>
          <a:lstStyle/>
          <a:p>
            <a:r>
              <a:rPr lang="ja-JP" altLang="en-US" u="sng" dirty="0"/>
              <a:t>従来の様々な定義</a:t>
            </a:r>
          </a:p>
        </p:txBody>
      </p:sp>
    </p:spTree>
    <p:extLst>
      <p:ext uri="{BB962C8B-B14F-4D97-AF65-F5344CB8AC3E}">
        <p14:creationId xmlns:p14="http://schemas.microsoft.com/office/powerpoint/2010/main" val="341398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51155"/>
            <a:ext cx="11954493" cy="591252"/>
          </a:xfrm>
        </p:spPr>
        <p:txBody>
          <a:bodyPr vert="horz" lIns="91440" tIns="45720" rIns="91440" bIns="45720" rtlCol="0" anchor="t">
            <a:noAutofit/>
          </a:bodyPr>
          <a:lstStyle/>
          <a:p>
            <a:r>
              <a:rPr kumimoji="1" lang="ja-JP" altLang="en-US">
                <a:solidFill>
                  <a:srgbClr val="FF0000"/>
                </a:solidFill>
              </a:rPr>
              <a:t>コア</a:t>
            </a:r>
            <a:r>
              <a:rPr lang="ja-JP" altLang="en-US">
                <a:solidFill>
                  <a:srgbClr val="FF0000"/>
                </a:solidFill>
              </a:rPr>
              <a:t>・</a:t>
            </a:r>
            <a:r>
              <a:rPr kumimoji="1" lang="ja-JP" altLang="en-US">
                <a:solidFill>
                  <a:srgbClr val="FF0000"/>
                </a:solidFill>
              </a:rPr>
              <a:t>データ</a:t>
            </a:r>
            <a:r>
              <a:rPr lang="ja-JP" altLang="en-US">
                <a:solidFill>
                  <a:srgbClr val="FF0000"/>
                </a:solidFill>
              </a:rPr>
              <a:t>・</a:t>
            </a:r>
            <a:r>
              <a:rPr kumimoji="1" lang="ja-JP" altLang="en-US">
                <a:solidFill>
                  <a:srgbClr val="FF0000"/>
                </a:solidFill>
              </a:rPr>
              <a:t>モデル</a:t>
            </a:r>
            <a:r>
              <a:rPr kumimoji="1" lang="ja-JP" altLang="en-US"/>
              <a:t>を使い、簡単に業務分野のデータ設計ができます。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lang="ja-JP" altLang="en-US" dirty="0"/>
              <a:t>コア・</a:t>
            </a:r>
            <a:r>
              <a:rPr kumimoji="1" lang="ja-JP" altLang="en-US" dirty="0"/>
              <a:t>データ・モデルの活用</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38</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5344755" y="3851039"/>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7255222"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7255222"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1343958" y="3851039"/>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1343958"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5325722"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7255222"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7255222"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6452751"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6452751"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2451954" y="4033178"/>
            <a:ext cx="289280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9193170"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9193170"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8363218"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8363218"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extLst>
              <p:ext uri="{D42A27DB-BD31-4B8C-83A1-F6EECF244321}">
                <p14:modId xmlns:p14="http://schemas.microsoft.com/office/powerpoint/2010/main" val="814408302"/>
              </p:ext>
            </p:extLst>
          </p:nvPr>
        </p:nvGraphicFramePr>
        <p:xfrm>
          <a:off x="614855" y="1666859"/>
          <a:ext cx="10962290" cy="34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9287315"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
        <p:nvSpPr>
          <p:cNvPr id="26" name="正方形/長方形 25">
            <a:extLst>
              <a:ext uri="{FF2B5EF4-FFF2-40B4-BE49-F238E27FC236}">
                <a16:creationId xmlns:a16="http://schemas.microsoft.com/office/drawing/2014/main" id="{6C4BAA13-FD88-4228-A8C4-63ED371ECAA0}"/>
              </a:ext>
            </a:extLst>
          </p:cNvPr>
          <p:cNvSpPr/>
          <p:nvPr/>
        </p:nvSpPr>
        <p:spPr>
          <a:xfrm>
            <a:off x="1343958"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sp>
        <p:nvSpPr>
          <p:cNvPr id="27" name="正方形/長方形 26">
            <a:extLst>
              <a:ext uri="{FF2B5EF4-FFF2-40B4-BE49-F238E27FC236}">
                <a16:creationId xmlns:a16="http://schemas.microsoft.com/office/drawing/2014/main" id="{3376B514-5FE8-4B71-9216-86E5771BE3BB}"/>
              </a:ext>
            </a:extLst>
          </p:cNvPr>
          <p:cNvSpPr/>
          <p:nvPr/>
        </p:nvSpPr>
        <p:spPr>
          <a:xfrm>
            <a:off x="3180952"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cxnSp>
        <p:nvCxnSpPr>
          <p:cNvPr id="30" name="直線矢印コネクタ 29">
            <a:extLst>
              <a:ext uri="{FF2B5EF4-FFF2-40B4-BE49-F238E27FC236}">
                <a16:creationId xmlns:a16="http://schemas.microsoft.com/office/drawing/2014/main" id="{69207F82-81A7-452D-BBC5-89D899B6B056}"/>
              </a:ext>
            </a:extLst>
          </p:cNvPr>
          <p:cNvCxnSpPr>
            <a:cxnSpLocks/>
            <a:stCxn id="27" idx="3"/>
          </p:cNvCxnSpPr>
          <p:nvPr/>
        </p:nvCxnSpPr>
        <p:spPr>
          <a:xfrm flipV="1">
            <a:off x="4288948" y="5641413"/>
            <a:ext cx="1005024" cy="497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1A1DB3B-8F4A-4EFC-BB04-63586EB06ADB}"/>
              </a:ext>
            </a:extLst>
          </p:cNvPr>
          <p:cNvCxnSpPr>
            <a:cxnSpLocks/>
            <a:stCxn id="26" idx="3"/>
            <a:endCxn id="27" idx="1"/>
          </p:cNvCxnSpPr>
          <p:nvPr/>
        </p:nvCxnSpPr>
        <p:spPr>
          <a:xfrm>
            <a:off x="2451954" y="6139126"/>
            <a:ext cx="72899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61C89A60-8BA2-4B45-9560-74FD897444D6}"/>
              </a:ext>
            </a:extLst>
          </p:cNvPr>
          <p:cNvCxnSpPr>
            <a:cxnSpLocks/>
            <a:stCxn id="26" idx="1"/>
          </p:cNvCxnSpPr>
          <p:nvPr/>
        </p:nvCxnSpPr>
        <p:spPr>
          <a:xfrm rot="10800000">
            <a:off x="1343958" y="5333444"/>
            <a:ext cx="12700" cy="805683"/>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5FE6BA7-0412-46EC-9CF6-D1BA0336D51C}"/>
              </a:ext>
            </a:extLst>
          </p:cNvPr>
          <p:cNvSpPr txBox="1"/>
          <p:nvPr/>
        </p:nvSpPr>
        <p:spPr>
          <a:xfrm>
            <a:off x="1205368" y="6362469"/>
            <a:ext cx="1385175" cy="261610"/>
          </a:xfrm>
          <a:prstGeom prst="rect">
            <a:avLst/>
          </a:prstGeom>
          <a:noFill/>
        </p:spPr>
        <p:txBody>
          <a:bodyPr wrap="square" rtlCol="0">
            <a:spAutoFit/>
          </a:bodyPr>
          <a:lstStyle/>
          <a:p>
            <a:r>
              <a:rPr kumimoji="1" lang="ja-JP" altLang="en-US" sz="1100" dirty="0"/>
              <a:t>データ項目を定義</a:t>
            </a:r>
          </a:p>
        </p:txBody>
      </p:sp>
      <p:sp>
        <p:nvSpPr>
          <p:cNvPr id="38" name="テキスト ボックス 37">
            <a:extLst>
              <a:ext uri="{FF2B5EF4-FFF2-40B4-BE49-F238E27FC236}">
                <a16:creationId xmlns:a16="http://schemas.microsoft.com/office/drawing/2014/main" id="{F95D5F29-0648-430B-A067-EFCBA806E8A3}"/>
              </a:ext>
            </a:extLst>
          </p:cNvPr>
          <p:cNvSpPr txBox="1"/>
          <p:nvPr/>
        </p:nvSpPr>
        <p:spPr>
          <a:xfrm>
            <a:off x="3074000" y="6383246"/>
            <a:ext cx="1385175" cy="261610"/>
          </a:xfrm>
          <a:prstGeom prst="rect">
            <a:avLst/>
          </a:prstGeom>
          <a:noFill/>
        </p:spPr>
        <p:txBody>
          <a:bodyPr wrap="square" rtlCol="0">
            <a:spAutoFit/>
          </a:bodyPr>
          <a:lstStyle/>
          <a:p>
            <a:r>
              <a:rPr kumimoji="1" lang="ja-JP" altLang="en-US" sz="1100" dirty="0"/>
              <a:t>データ形式を定義</a:t>
            </a:r>
          </a:p>
        </p:txBody>
      </p:sp>
      <p:sp>
        <p:nvSpPr>
          <p:cNvPr id="13" name="テキスト ボックス 12">
            <a:extLst>
              <a:ext uri="{FF2B5EF4-FFF2-40B4-BE49-F238E27FC236}">
                <a16:creationId xmlns:a16="http://schemas.microsoft.com/office/drawing/2014/main" id="{03AFE69B-DEDA-4CE6-BE85-E11A13515112}"/>
              </a:ext>
            </a:extLst>
          </p:cNvPr>
          <p:cNvSpPr txBox="1"/>
          <p:nvPr/>
        </p:nvSpPr>
        <p:spPr>
          <a:xfrm rot="17845194">
            <a:off x="5816804" y="2917335"/>
            <a:ext cx="1915909" cy="230832"/>
          </a:xfrm>
          <a:prstGeom prst="rect">
            <a:avLst/>
          </a:prstGeom>
          <a:noFill/>
        </p:spPr>
        <p:txBody>
          <a:bodyPr wrap="none" rtlCol="0">
            <a:spAutoFit/>
          </a:bodyPr>
          <a:lstStyle/>
          <a:p>
            <a:r>
              <a:rPr kumimoji="1" lang="ja-JP" altLang="en-US" sz="900" dirty="0"/>
              <a:t>必要なものを選択し、さらに追加</a:t>
            </a:r>
          </a:p>
        </p:txBody>
      </p:sp>
    </p:spTree>
    <p:extLst>
      <p:ext uri="{BB962C8B-B14F-4D97-AF65-F5344CB8AC3E}">
        <p14:creationId xmlns:p14="http://schemas.microsoft.com/office/powerpoint/2010/main" val="299741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92C0F-CE1F-40EF-8BB4-B08202CF9C5C}"/>
              </a:ext>
            </a:extLst>
          </p:cNvPr>
          <p:cNvSpPr>
            <a:spLocks noGrp="1"/>
          </p:cNvSpPr>
          <p:nvPr>
            <p:ph idx="1"/>
          </p:nvPr>
        </p:nvSpPr>
        <p:spPr/>
        <p:txBody>
          <a:bodyPr/>
          <a:lstStyle/>
          <a:p>
            <a:r>
              <a:rPr kumimoji="1" lang="ja-JP" altLang="en-US" dirty="0">
                <a:solidFill>
                  <a:srgbClr val="FF0000"/>
                </a:solidFill>
              </a:rPr>
              <a:t>コア・データ・モデル</a:t>
            </a:r>
            <a:r>
              <a:rPr kumimoji="1" lang="ja-JP" altLang="en-US" dirty="0"/>
              <a:t>は、「連絡先」、「アクセシビリティ」、「子育て支援情報」の</a:t>
            </a:r>
            <a:r>
              <a:rPr kumimoji="1" lang="en-US" altLang="ja-JP" dirty="0"/>
              <a:t>3</a:t>
            </a:r>
            <a:r>
              <a:rPr kumimoji="1" lang="ja-JP" altLang="en-US" dirty="0"/>
              <a:t>つの追加データモデルが定義されています。</a:t>
            </a:r>
            <a:endParaRPr kumimoji="1" lang="en-US" altLang="ja-JP" dirty="0"/>
          </a:p>
          <a:p>
            <a:pPr lvl="1"/>
            <a:r>
              <a:rPr lang="ja-JP" altLang="en-US" dirty="0"/>
              <a:t>「連絡先」は、ほとんどのデータで共通的に使われるので、追加データモデルとして</a:t>
            </a:r>
            <a:r>
              <a:rPr lang="en-US" altLang="ja-JP" dirty="0"/>
              <a:t>1</a:t>
            </a:r>
            <a:r>
              <a:rPr lang="ja-JP" altLang="en-US" dirty="0"/>
              <a:t>セットのデータとして定義しています。</a:t>
            </a:r>
            <a:endParaRPr lang="en-US" altLang="ja-JP" dirty="0"/>
          </a:p>
          <a:p>
            <a:pPr lvl="1"/>
            <a:r>
              <a:rPr kumimoji="1" lang="ja-JP" altLang="en-US" dirty="0"/>
              <a:t>「アクセシビリティ」、「子育て支援情報」は、施設やイベントで情報提供されることがありますが、自由記述のものが多く、検索が困難でした。 「アクセシビリティ」、「子育て支援情報」をコア・データ・モデルとして定義し、施設やイベントデータに付加して活用することで利用者の利便性を高めることができます。</a:t>
            </a:r>
          </a:p>
        </p:txBody>
      </p:sp>
      <p:sp>
        <p:nvSpPr>
          <p:cNvPr id="3" name="タイトル 2">
            <a:extLst>
              <a:ext uri="{FF2B5EF4-FFF2-40B4-BE49-F238E27FC236}">
                <a16:creationId xmlns:a16="http://schemas.microsoft.com/office/drawing/2014/main" id="{332742E6-2609-4BCB-BBAA-48827A7DD662}"/>
              </a:ext>
            </a:extLst>
          </p:cNvPr>
          <p:cNvSpPr>
            <a:spLocks noGrp="1"/>
          </p:cNvSpPr>
          <p:nvPr>
            <p:ph type="title"/>
          </p:nvPr>
        </p:nvSpPr>
        <p:spPr/>
        <p:txBody>
          <a:bodyPr/>
          <a:lstStyle/>
          <a:p>
            <a:r>
              <a:rPr kumimoji="1" lang="ja-JP" altLang="en-US" dirty="0"/>
              <a:t>コア・データ・モデル（追加データモデル）</a:t>
            </a:r>
          </a:p>
        </p:txBody>
      </p:sp>
      <p:sp>
        <p:nvSpPr>
          <p:cNvPr id="4" name="スライド番号プレースホルダー 3">
            <a:extLst>
              <a:ext uri="{FF2B5EF4-FFF2-40B4-BE49-F238E27FC236}">
                <a16:creationId xmlns:a16="http://schemas.microsoft.com/office/drawing/2014/main" id="{9259D5FF-24E1-4507-B05B-67FAF5567244}"/>
              </a:ext>
            </a:extLst>
          </p:cNvPr>
          <p:cNvSpPr>
            <a:spLocks noGrp="1"/>
          </p:cNvSpPr>
          <p:nvPr>
            <p:ph type="sldNum" sz="quarter" idx="4"/>
          </p:nvPr>
        </p:nvSpPr>
        <p:spPr/>
        <p:txBody>
          <a:bodyPr/>
          <a:lstStyle/>
          <a:p>
            <a:fld id="{DFD4F317-19D0-4848-B5EB-5B174DBE8CF9}" type="slidenum">
              <a:rPr lang="ja-JP" altLang="en-US" smtClean="0"/>
              <a:pPr/>
              <a:t>39</a:t>
            </a:fld>
            <a:endParaRPr lang="ja-JP" altLang="en-US"/>
          </a:p>
        </p:txBody>
      </p:sp>
    </p:spTree>
    <p:extLst>
      <p:ext uri="{BB962C8B-B14F-4D97-AF65-F5344CB8AC3E}">
        <p14:creationId xmlns:p14="http://schemas.microsoft.com/office/powerpoint/2010/main" val="22030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3717E3-CDC9-4C1A-BE01-552E4BA34C60}"/>
              </a:ext>
            </a:extLst>
          </p:cNvPr>
          <p:cNvSpPr>
            <a:spLocks noGrp="1"/>
          </p:cNvSpPr>
          <p:nvPr>
            <p:ph idx="1"/>
          </p:nvPr>
        </p:nvSpPr>
        <p:spPr>
          <a:xfrm>
            <a:off x="657268" y="1371241"/>
            <a:ext cx="10877463" cy="4815996"/>
          </a:xfrm>
        </p:spPr>
        <p:txBody>
          <a:bodyPr/>
          <a:lstStyle/>
          <a:p>
            <a:r>
              <a:rPr kumimoji="1" lang="en-US" altLang="ja-JP" dirty="0"/>
              <a:t>GIF</a:t>
            </a:r>
            <a:r>
              <a:rPr kumimoji="1" lang="ja-JP" altLang="en-US" dirty="0"/>
              <a:t>は巨大な体系です。また、社会変化にも合わせていく必要があります。</a:t>
            </a:r>
            <a:endParaRPr kumimoji="1" lang="en-US" altLang="ja-JP" dirty="0"/>
          </a:p>
          <a:p>
            <a:pPr lvl="1"/>
            <a:r>
              <a:rPr lang="ja-JP" altLang="en-US" dirty="0"/>
              <a:t>完成したところから公開していくので、体系化が進んでいない部分もあります。他</a:t>
            </a:r>
            <a:r>
              <a:rPr kumimoji="1" lang="ja-JP" altLang="en-US" dirty="0"/>
              <a:t>組織の作ったガイドなども活用しながら整備を進めていきます。</a:t>
            </a:r>
            <a:endParaRPr kumimoji="1" lang="en-US" altLang="ja-JP" dirty="0"/>
          </a:p>
          <a:p>
            <a:pPr lvl="1"/>
            <a:r>
              <a:rPr lang="ja-JP" altLang="en-US" dirty="0"/>
              <a:t>モノや建物の近代的図面を使った設計手法の確立には</a:t>
            </a:r>
            <a:r>
              <a:rPr lang="en-US" altLang="ja-JP" dirty="0"/>
              <a:t>100</a:t>
            </a:r>
            <a:r>
              <a:rPr lang="ja-JP" altLang="en-US" dirty="0"/>
              <a:t>年以上かかっています。デジタル社会の設計手法の検討にも時間が必要です。</a:t>
            </a:r>
            <a:endParaRPr kumimoji="1" lang="en-US" altLang="ja-JP" dirty="0"/>
          </a:p>
          <a:p>
            <a:endParaRPr lang="en-US" altLang="ja-JP" dirty="0"/>
          </a:p>
          <a:p>
            <a:r>
              <a:rPr kumimoji="1" lang="ja-JP" altLang="en-US" dirty="0"/>
              <a:t>常に現場に合わせていくには利用者からのフィードバックが必要になります。利用者意見収集の仕組みを作り、</a:t>
            </a:r>
            <a:r>
              <a:rPr kumimoji="1" lang="en-US" altLang="ja-JP" dirty="0"/>
              <a:t>GIF</a:t>
            </a:r>
            <a:r>
              <a:rPr kumimoji="1" lang="ja-JP" altLang="en-US" dirty="0"/>
              <a:t>に反映をしていく予定です。</a:t>
            </a:r>
          </a:p>
        </p:txBody>
      </p:sp>
      <p:sp>
        <p:nvSpPr>
          <p:cNvPr id="3" name="タイトル 2">
            <a:extLst>
              <a:ext uri="{FF2B5EF4-FFF2-40B4-BE49-F238E27FC236}">
                <a16:creationId xmlns:a16="http://schemas.microsoft.com/office/drawing/2014/main" id="{4FCD4D8E-B632-4D65-B3E1-D5B96D9D4F24}"/>
              </a:ext>
            </a:extLst>
          </p:cNvPr>
          <p:cNvSpPr>
            <a:spLocks noGrp="1"/>
          </p:cNvSpPr>
          <p:nvPr>
            <p:ph type="title"/>
          </p:nvPr>
        </p:nvSpPr>
        <p:spPr/>
        <p:txBody>
          <a:bodyPr/>
          <a:lstStyle/>
          <a:p>
            <a:r>
              <a:rPr kumimoji="1" lang="en-US" altLang="ja-JP" dirty="0"/>
              <a:t>GIF</a:t>
            </a:r>
            <a:r>
              <a:rPr kumimoji="1" lang="ja-JP" altLang="en-US" dirty="0"/>
              <a:t>は成長し続けます</a:t>
            </a:r>
          </a:p>
        </p:txBody>
      </p:sp>
      <p:sp>
        <p:nvSpPr>
          <p:cNvPr id="4" name="スライド番号プレースホルダー 3">
            <a:extLst>
              <a:ext uri="{FF2B5EF4-FFF2-40B4-BE49-F238E27FC236}">
                <a16:creationId xmlns:a16="http://schemas.microsoft.com/office/drawing/2014/main" id="{06E2410D-DB7B-4672-B776-4F10CA6CE57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86081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96F5BB-CEF5-4EE7-9A44-D4C0D57CEB88}"/>
              </a:ext>
            </a:extLst>
          </p:cNvPr>
          <p:cNvSpPr>
            <a:spLocks noGrp="1"/>
          </p:cNvSpPr>
          <p:nvPr>
            <p:ph type="title"/>
          </p:nvPr>
        </p:nvSpPr>
        <p:spPr>
          <a:xfrm>
            <a:off x="838199" y="519497"/>
            <a:ext cx="11353801" cy="591252"/>
          </a:xfrm>
        </p:spPr>
        <p:txBody>
          <a:bodyPr/>
          <a:lstStyle/>
          <a:p>
            <a:r>
              <a:rPr kumimoji="1" lang="ja-JP" altLang="en-US" dirty="0"/>
              <a:t>コア・データ・モデル（追加データモデル）の使い方</a:t>
            </a:r>
          </a:p>
        </p:txBody>
      </p:sp>
      <p:sp>
        <p:nvSpPr>
          <p:cNvPr id="4" name="スライド番号プレースホルダー 3">
            <a:extLst>
              <a:ext uri="{FF2B5EF4-FFF2-40B4-BE49-F238E27FC236}">
                <a16:creationId xmlns:a16="http://schemas.microsoft.com/office/drawing/2014/main" id="{78614E9C-5E81-4266-BD7D-533845960846}"/>
              </a:ext>
            </a:extLst>
          </p:cNvPr>
          <p:cNvSpPr>
            <a:spLocks noGrp="1"/>
          </p:cNvSpPr>
          <p:nvPr>
            <p:ph type="sldNum" sz="quarter" idx="4"/>
          </p:nvPr>
        </p:nvSpPr>
        <p:spPr/>
        <p:txBody>
          <a:bodyPr/>
          <a:lstStyle/>
          <a:p>
            <a:fld id="{DFD4F317-19D0-4848-B5EB-5B174DBE8CF9}" type="slidenum">
              <a:rPr lang="ja-JP" altLang="en-US" smtClean="0"/>
              <a:pPr/>
              <a:t>40</a:t>
            </a:fld>
            <a:endParaRPr lang="ja-JP" altLang="en-US"/>
          </a:p>
        </p:txBody>
      </p:sp>
      <p:pic>
        <p:nvPicPr>
          <p:cNvPr id="6" name="図 5">
            <a:extLst>
              <a:ext uri="{FF2B5EF4-FFF2-40B4-BE49-F238E27FC236}">
                <a16:creationId xmlns:a16="http://schemas.microsoft.com/office/drawing/2014/main" id="{29CA5F83-35CD-4314-9911-52946CCDA0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7" name="正方形/長方形 6">
            <a:extLst>
              <a:ext uri="{FF2B5EF4-FFF2-40B4-BE49-F238E27FC236}">
                <a16:creationId xmlns:a16="http://schemas.microsoft.com/office/drawing/2014/main" id="{926FAE58-1ECC-45A8-AD48-0B641C983C23}"/>
              </a:ext>
            </a:extLst>
          </p:cNvPr>
          <p:cNvSpPr/>
          <p:nvPr/>
        </p:nvSpPr>
        <p:spPr>
          <a:xfrm>
            <a:off x="216250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a:t>
            </a:r>
            <a:endParaRPr kumimoji="1" lang="en-US" altLang="ja-JP" dirty="0">
              <a:solidFill>
                <a:schemeClr val="tx1"/>
              </a:solidFill>
            </a:endParaRPr>
          </a:p>
          <a:p>
            <a:pPr algn="ctr"/>
            <a:r>
              <a:rPr kumimoji="1" lang="ja-JP" altLang="en-US" dirty="0">
                <a:solidFill>
                  <a:schemeClr val="tx1"/>
                </a:solidFill>
              </a:rPr>
              <a:t>データ</a:t>
            </a:r>
          </a:p>
        </p:txBody>
      </p:sp>
      <p:sp>
        <p:nvSpPr>
          <p:cNvPr id="8" name="正方形/長方形 7">
            <a:extLst>
              <a:ext uri="{FF2B5EF4-FFF2-40B4-BE49-F238E27FC236}">
                <a16:creationId xmlns:a16="http://schemas.microsoft.com/office/drawing/2014/main" id="{96645901-5477-4D72-87F9-A7FACDF25354}"/>
              </a:ext>
            </a:extLst>
          </p:cNvPr>
          <p:cNvSpPr/>
          <p:nvPr/>
        </p:nvSpPr>
        <p:spPr>
          <a:xfrm>
            <a:off x="216250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sp>
        <p:nvSpPr>
          <p:cNvPr id="9" name="正方形/長方形 8">
            <a:extLst>
              <a:ext uri="{FF2B5EF4-FFF2-40B4-BE49-F238E27FC236}">
                <a16:creationId xmlns:a16="http://schemas.microsoft.com/office/drawing/2014/main" id="{E6B81E7F-7353-4775-AB37-576A7FFDB45D}"/>
              </a:ext>
            </a:extLst>
          </p:cNvPr>
          <p:cNvSpPr/>
          <p:nvPr/>
        </p:nvSpPr>
        <p:spPr>
          <a:xfrm>
            <a:off x="382839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イベントデータ</a:t>
            </a:r>
          </a:p>
        </p:txBody>
      </p:sp>
      <p:sp>
        <p:nvSpPr>
          <p:cNvPr id="10" name="正方形/長方形 9">
            <a:extLst>
              <a:ext uri="{FF2B5EF4-FFF2-40B4-BE49-F238E27FC236}">
                <a16:creationId xmlns:a16="http://schemas.microsoft.com/office/drawing/2014/main" id="{5F10D7CD-7277-4DFC-BA0D-06BD5A272728}"/>
              </a:ext>
            </a:extLst>
          </p:cNvPr>
          <p:cNvSpPr/>
          <p:nvPr/>
        </p:nvSpPr>
        <p:spPr>
          <a:xfrm>
            <a:off x="382839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pic>
        <p:nvPicPr>
          <p:cNvPr id="13" name="コンテンツ プレースホルダー 11" descr="2 人の子供がいる家族 単色塗りつぶし">
            <a:extLst>
              <a:ext uri="{FF2B5EF4-FFF2-40B4-BE49-F238E27FC236}">
                <a16:creationId xmlns:a16="http://schemas.microsoft.com/office/drawing/2014/main" id="{2A86C387-E307-4938-AA06-A338D4C11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024" y="5799456"/>
            <a:ext cx="1195995" cy="1195995"/>
          </a:xfrm>
          <a:prstGeom prst="rect">
            <a:avLst/>
          </a:prstGeom>
        </p:spPr>
      </p:pic>
      <p:sp>
        <p:nvSpPr>
          <p:cNvPr id="15" name="コンテンツ プレースホルダー 14">
            <a:extLst>
              <a:ext uri="{FF2B5EF4-FFF2-40B4-BE49-F238E27FC236}">
                <a16:creationId xmlns:a16="http://schemas.microsoft.com/office/drawing/2014/main" id="{73DADC75-FD15-4D80-8305-1547D569F4D3}"/>
              </a:ext>
            </a:extLst>
          </p:cNvPr>
          <p:cNvSpPr>
            <a:spLocks noGrp="1"/>
          </p:cNvSpPr>
          <p:nvPr>
            <p:ph idx="1"/>
          </p:nvPr>
        </p:nvSpPr>
        <p:spPr>
          <a:xfrm>
            <a:off x="55357" y="1371241"/>
            <a:ext cx="6040644" cy="730828"/>
          </a:xfrm>
        </p:spPr>
        <p:txBody>
          <a:bodyPr/>
          <a:lstStyle/>
          <a:p>
            <a:r>
              <a:rPr lang="ja-JP" altLang="en-US" sz="2400" dirty="0"/>
              <a:t>設計者は、収集すべきデータ項目がすぐにわかります。</a:t>
            </a:r>
            <a:endParaRPr lang="en-US" altLang="ja-JP" sz="2400" dirty="0"/>
          </a:p>
          <a:p>
            <a:r>
              <a:rPr lang="ja-JP" altLang="en-US" sz="2400" dirty="0"/>
              <a:t>サービス提供者は、利用者にわかりやすく案内することができます。</a:t>
            </a:r>
            <a:endParaRPr lang="en-US" altLang="ja-JP" sz="2400" dirty="0"/>
          </a:p>
          <a:p>
            <a:r>
              <a:rPr lang="ja-JP" altLang="en-US" sz="2400" dirty="0"/>
              <a:t>利用者は、様々な施設やイベント情報を一覧性をもって情報の収集ができます。</a:t>
            </a:r>
          </a:p>
        </p:txBody>
      </p:sp>
      <p:sp>
        <p:nvSpPr>
          <p:cNvPr id="16" name="矢印: 上 15">
            <a:extLst>
              <a:ext uri="{FF2B5EF4-FFF2-40B4-BE49-F238E27FC236}">
                <a16:creationId xmlns:a16="http://schemas.microsoft.com/office/drawing/2014/main" id="{743612E7-4720-49B5-957C-18BD996B6E0C}"/>
              </a:ext>
            </a:extLst>
          </p:cNvPr>
          <p:cNvSpPr/>
          <p:nvPr/>
        </p:nvSpPr>
        <p:spPr>
          <a:xfrm rot="2731669">
            <a:off x="2485260" y="5973286"/>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1561311-8B45-43DF-8CCC-DA41C03D21C5}"/>
              </a:ext>
            </a:extLst>
          </p:cNvPr>
          <p:cNvCxnSpPr>
            <a:cxnSpLocks/>
          </p:cNvCxnSpPr>
          <p:nvPr/>
        </p:nvCxnSpPr>
        <p:spPr>
          <a:xfrm flipH="1">
            <a:off x="5307065" y="1681655"/>
            <a:ext cx="1104245" cy="35963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B993C8D-41A9-4360-A538-59F839FF1100}"/>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73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441037" y="1251173"/>
            <a:ext cx="11353800" cy="992131"/>
          </a:xfrm>
        </p:spPr>
        <p:txBody>
          <a:bodyPr/>
          <a:lstStyle/>
          <a:p>
            <a:r>
              <a:rPr kumimoji="1" lang="ja-JP" altLang="en-US" b="1" dirty="0"/>
              <a:t>参照モデル</a:t>
            </a:r>
            <a:r>
              <a:rPr kumimoji="1" lang="ja-JP" altLang="en-US" dirty="0"/>
              <a:t>なので、必要な部分を</a:t>
            </a:r>
            <a:r>
              <a:rPr kumimoji="1" lang="ja-JP" altLang="en-US" b="1" dirty="0"/>
              <a:t>選択</a:t>
            </a:r>
            <a:r>
              <a:rPr kumimoji="1" lang="ja-JP" altLang="en-US" dirty="0"/>
              <a:t>して使ったり、</a:t>
            </a:r>
            <a:r>
              <a:rPr kumimoji="1" lang="ja-JP" altLang="en-US" b="1" dirty="0"/>
              <a:t>独自拡張</a:t>
            </a:r>
            <a:r>
              <a:rPr kumimoji="1" lang="ja-JP" altLang="en-US" dirty="0"/>
              <a:t>したり、柔軟に活用できます。</a:t>
            </a:r>
            <a:endParaRPr kumimoji="1" lang="en-US" altLang="ja-JP" dirty="0"/>
          </a:p>
          <a:p>
            <a:pPr lvl="1"/>
            <a:r>
              <a:rPr lang="ja-JP" altLang="en-US" dirty="0"/>
              <a:t>基本部分は同じなので、部分利用や拡張していても情報効果交換が容易です</a:t>
            </a:r>
            <a:endParaRPr kumimoji="1" lang="ja-JP" altLang="en-US" dirty="0"/>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41</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304034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835437"/>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315263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558439"/>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404845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78333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611445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425741"/>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414660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70429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42</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への移行を簡単にできるコンバータを提供する予定ですので、従来通り推奨データセットの導入を進めてください。</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43</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GIF</a:t>
            </a:r>
            <a:r>
              <a:rPr kumimoji="1" lang="ja-JP" altLang="en-US" dirty="0">
                <a:solidFill>
                  <a:srgbClr val="FF0000"/>
                </a:solidFill>
              </a:rPr>
              <a:t>対応</a:t>
            </a:r>
            <a:endParaRPr kumimoji="1" lang="en-US" altLang="ja-JP" dirty="0">
              <a:solidFill>
                <a:srgbClr val="FF0000"/>
              </a:solidFill>
            </a:endParaRPr>
          </a:p>
          <a:p>
            <a:r>
              <a:rPr kumimoji="1" lang="ja-JP" altLang="en-US" dirty="0">
                <a:solidFill>
                  <a:srgbClr val="FF0000"/>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D98B0EF-6080-4D54-9C1D-3BDBCC7BA8D7}"/>
              </a:ext>
            </a:extLst>
          </p:cNvPr>
          <p:cNvSpPr>
            <a:spLocks noGrp="1"/>
          </p:cNvSpPr>
          <p:nvPr>
            <p:ph idx="1"/>
          </p:nvPr>
        </p:nvSpPr>
        <p:spPr/>
        <p:txBody>
          <a:bodyPr/>
          <a:lstStyle/>
          <a:p>
            <a:r>
              <a:rPr kumimoji="1" lang="ja-JP" altLang="en-US" dirty="0"/>
              <a:t>情報と情報を結び付けるには、識別子が必要です。</a:t>
            </a:r>
            <a:endParaRPr kumimoji="1" lang="en-US" altLang="ja-JP" dirty="0"/>
          </a:p>
          <a:p>
            <a:pPr lvl="1"/>
            <a:r>
              <a:rPr lang="ja-JP" altLang="en-US" dirty="0"/>
              <a:t>現在、国が推進しているユニーク</a:t>
            </a:r>
            <a:r>
              <a:rPr lang="en-US" altLang="ja-JP" dirty="0"/>
              <a:t>ID</a:t>
            </a:r>
            <a:r>
              <a:rPr lang="ja-JP" altLang="en-US" dirty="0"/>
              <a:t>は以下になります。</a:t>
            </a:r>
            <a:endParaRPr lang="en-US" altLang="ja-JP" dirty="0"/>
          </a:p>
          <a:p>
            <a:pPr lvl="2"/>
            <a:r>
              <a:rPr lang="ja-JP" altLang="en-US" dirty="0"/>
              <a:t>マイナンバー</a:t>
            </a:r>
            <a:endParaRPr lang="en-US" altLang="ja-JP" dirty="0"/>
          </a:p>
          <a:p>
            <a:pPr lvl="3"/>
            <a:r>
              <a:rPr lang="ja-JP" altLang="en-US" dirty="0"/>
              <a:t>法令で定めた用途のみ利用可能</a:t>
            </a:r>
            <a:endParaRPr lang="en-US" altLang="ja-JP" dirty="0"/>
          </a:p>
          <a:p>
            <a:pPr lvl="2"/>
            <a:r>
              <a:rPr kumimoji="1" lang="ja-JP" altLang="en-US" dirty="0"/>
              <a:t>法人番号</a:t>
            </a:r>
            <a:endParaRPr kumimoji="1" lang="en-US" altLang="ja-JP" dirty="0"/>
          </a:p>
          <a:p>
            <a:pPr lvl="3"/>
            <a:r>
              <a:rPr lang="ja-JP" altLang="en-US" dirty="0"/>
              <a:t>自由に利用可能。国税庁の法人番号公表サイト、</a:t>
            </a:r>
            <a:r>
              <a:rPr lang="en-US" altLang="ja-JP" dirty="0" err="1"/>
              <a:t>gBizInfo</a:t>
            </a:r>
            <a:r>
              <a:rPr lang="ja-JP" altLang="en-US" dirty="0"/>
              <a:t>で確認可能。</a:t>
            </a:r>
            <a:endParaRPr lang="en-US" altLang="ja-JP" dirty="0"/>
          </a:p>
          <a:p>
            <a:pPr lvl="2"/>
            <a:r>
              <a:rPr kumimoji="1" lang="ja-JP" altLang="en-US" dirty="0"/>
              <a:t>学校コード</a:t>
            </a:r>
            <a:endParaRPr kumimoji="1" lang="en-US" altLang="ja-JP" dirty="0"/>
          </a:p>
          <a:p>
            <a:pPr lvl="2"/>
            <a:r>
              <a:rPr lang="ja-JP" altLang="en-US" dirty="0"/>
              <a:t>医療機関番号</a:t>
            </a:r>
            <a:endParaRPr kumimoji="1" lang="en-US" altLang="ja-JP" dirty="0"/>
          </a:p>
          <a:p>
            <a:pPr lvl="1"/>
            <a:r>
              <a:rPr kumimoji="1" lang="ja-JP" altLang="en-US" dirty="0"/>
              <a:t>また以下の</a:t>
            </a:r>
            <a:r>
              <a:rPr lang="ja-JP" altLang="en-US" dirty="0"/>
              <a:t>ユニーク</a:t>
            </a:r>
            <a:r>
              <a:rPr lang="en-US" altLang="ja-JP" dirty="0"/>
              <a:t>ID</a:t>
            </a:r>
            <a:r>
              <a:rPr kumimoji="1" lang="ja-JP" altLang="en-US" dirty="0"/>
              <a:t>が検討、推進されています</a:t>
            </a:r>
            <a:endParaRPr kumimoji="1" lang="en-US" altLang="ja-JP" dirty="0"/>
          </a:p>
          <a:p>
            <a:pPr lvl="2"/>
            <a:r>
              <a:rPr lang="ja-JP" altLang="en-US" dirty="0"/>
              <a:t>事業所番号（検討中）</a:t>
            </a:r>
            <a:endParaRPr lang="en-US" altLang="ja-JP" dirty="0"/>
          </a:p>
          <a:p>
            <a:pPr lvl="2"/>
            <a:r>
              <a:rPr kumimoji="1" lang="ja-JP" altLang="en-US" dirty="0"/>
              <a:t>不動産</a:t>
            </a:r>
            <a:r>
              <a:rPr kumimoji="1" lang="en-US" altLang="ja-JP" dirty="0"/>
              <a:t>ID</a:t>
            </a:r>
            <a:r>
              <a:rPr kumimoji="1" lang="ja-JP" altLang="en-US" dirty="0"/>
              <a:t>（推進中）</a:t>
            </a:r>
            <a:endParaRPr kumimoji="1" lang="en-US" altLang="ja-JP" dirty="0"/>
          </a:p>
          <a:p>
            <a:pPr marL="457200" lvl="1" indent="0">
              <a:buNone/>
            </a:pPr>
            <a:endParaRPr kumimoji="1" lang="en-US" altLang="ja-JP" dirty="0"/>
          </a:p>
          <a:p>
            <a:r>
              <a:rPr lang="ja-JP" altLang="en-US" dirty="0"/>
              <a:t>相互運用性確保のため、オブジェクト</a:t>
            </a:r>
            <a:r>
              <a:rPr lang="en-US" altLang="ja-JP" dirty="0"/>
              <a:t>ID</a:t>
            </a:r>
            <a:r>
              <a:rPr lang="ja-JP" altLang="en-US" dirty="0"/>
              <a:t>等、データ連携に必要な対象物にユニーク</a:t>
            </a:r>
            <a:r>
              <a:rPr lang="en-US" altLang="ja-JP" dirty="0"/>
              <a:t>ID</a:t>
            </a:r>
            <a:r>
              <a:rPr lang="ja-JP" altLang="en-US" dirty="0"/>
              <a:t>を発行するアサインド・ナンバーオーソリティが必要との意見もありますが、今後の検討課題です。</a:t>
            </a:r>
            <a:endParaRPr kumimoji="1" lang="ja-JP" altLang="en-US" dirty="0"/>
          </a:p>
        </p:txBody>
      </p:sp>
      <p:sp>
        <p:nvSpPr>
          <p:cNvPr id="3" name="タイトル 2">
            <a:extLst>
              <a:ext uri="{FF2B5EF4-FFF2-40B4-BE49-F238E27FC236}">
                <a16:creationId xmlns:a16="http://schemas.microsoft.com/office/drawing/2014/main" id="{15653156-F701-4549-99B0-E1B7E9571558}"/>
              </a:ext>
            </a:extLst>
          </p:cNvPr>
          <p:cNvSpPr>
            <a:spLocks noGrp="1"/>
          </p:cNvSpPr>
          <p:nvPr>
            <p:ph type="title"/>
          </p:nvPr>
        </p:nvSpPr>
        <p:spPr/>
        <p:txBody>
          <a:bodyPr/>
          <a:lstStyle/>
          <a:p>
            <a:r>
              <a:rPr kumimoji="1" lang="ja-JP" altLang="en-US" dirty="0"/>
              <a:t>ユニーク</a:t>
            </a:r>
            <a:r>
              <a:rPr kumimoji="1" lang="en-US" altLang="ja-JP" dirty="0"/>
              <a:t>ID</a:t>
            </a:r>
            <a:r>
              <a:rPr kumimoji="1" lang="ja-JP" altLang="en-US" dirty="0"/>
              <a:t>（識別子）</a:t>
            </a:r>
          </a:p>
        </p:txBody>
      </p:sp>
      <p:sp>
        <p:nvSpPr>
          <p:cNvPr id="4" name="スライド番号プレースホルダー 3">
            <a:extLst>
              <a:ext uri="{FF2B5EF4-FFF2-40B4-BE49-F238E27FC236}">
                <a16:creationId xmlns:a16="http://schemas.microsoft.com/office/drawing/2014/main" id="{B5970F69-1CB8-4D69-8696-D5BADF3C145A}"/>
              </a:ext>
            </a:extLst>
          </p:cNvPr>
          <p:cNvSpPr>
            <a:spLocks noGrp="1"/>
          </p:cNvSpPr>
          <p:nvPr>
            <p:ph type="sldNum" sz="quarter" idx="4"/>
          </p:nvPr>
        </p:nvSpPr>
        <p:spPr/>
        <p:txBody>
          <a:bodyPr/>
          <a:lstStyle/>
          <a:p>
            <a:fld id="{DFD4F317-19D0-4848-B5EB-5B174DBE8CF9}" type="slidenum">
              <a:rPr lang="ja-JP" altLang="en-US" smtClean="0"/>
              <a:pPr/>
              <a:t>44</a:t>
            </a:fld>
            <a:endParaRPr lang="ja-JP" altLang="en-US"/>
          </a:p>
        </p:txBody>
      </p:sp>
      <p:sp>
        <p:nvSpPr>
          <p:cNvPr id="5" name="正方形/長方形 4">
            <a:extLst>
              <a:ext uri="{FF2B5EF4-FFF2-40B4-BE49-F238E27FC236}">
                <a16:creationId xmlns:a16="http://schemas.microsoft.com/office/drawing/2014/main" id="{FAEBF00D-3E99-4DBF-9AD1-B196E576F54B}"/>
              </a:ext>
            </a:extLst>
          </p:cNvPr>
          <p:cNvSpPr/>
          <p:nvPr/>
        </p:nvSpPr>
        <p:spPr>
          <a:xfrm>
            <a:off x="10141528"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企業名</a:t>
            </a:r>
            <a:endParaRPr kumimoji="1" lang="en-US" altLang="ja-JP" sz="1200" dirty="0">
              <a:solidFill>
                <a:sysClr val="windowText" lastClr="000000"/>
              </a:solidFill>
            </a:endParaRPr>
          </a:p>
          <a:p>
            <a:r>
              <a:rPr kumimoji="1" lang="ja-JP" altLang="en-US" sz="1200" dirty="0">
                <a:solidFill>
                  <a:sysClr val="windowText" lastClr="000000"/>
                </a:solidFill>
              </a:rPr>
              <a:t>アドレス</a:t>
            </a:r>
            <a:endParaRPr kumimoji="1" lang="en-US" altLang="ja-JP" sz="1200" dirty="0">
              <a:solidFill>
                <a:sysClr val="windowText" lastClr="000000"/>
              </a:solidFill>
            </a:endParaRPr>
          </a:p>
          <a:p>
            <a:r>
              <a:rPr lang="ja-JP" altLang="en-US" sz="1200" dirty="0">
                <a:solidFill>
                  <a:sysClr val="windowText" lastClr="000000"/>
                </a:solidFill>
              </a:rPr>
              <a:t>連絡先</a:t>
            </a:r>
            <a:endParaRPr kumimoji="1" lang="ja-JP" altLang="en-US" sz="1200" dirty="0">
              <a:solidFill>
                <a:sysClr val="windowText" lastClr="000000"/>
              </a:solidFill>
            </a:endParaRPr>
          </a:p>
        </p:txBody>
      </p:sp>
      <p:sp>
        <p:nvSpPr>
          <p:cNvPr id="6" name="正方形/長方形 5">
            <a:extLst>
              <a:ext uri="{FF2B5EF4-FFF2-40B4-BE49-F238E27FC236}">
                <a16:creationId xmlns:a16="http://schemas.microsoft.com/office/drawing/2014/main" id="{B0E594B8-6366-4678-AEBB-EB1375C70FAC}"/>
              </a:ext>
            </a:extLst>
          </p:cNvPr>
          <p:cNvSpPr/>
          <p:nvPr/>
        </p:nvSpPr>
        <p:spPr>
          <a:xfrm>
            <a:off x="11198427"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資格名</a:t>
            </a:r>
            <a:endParaRPr kumimoji="1" lang="en-US" altLang="ja-JP" sz="1200" dirty="0">
              <a:solidFill>
                <a:sysClr val="windowText" lastClr="000000"/>
              </a:solidFill>
            </a:endParaRPr>
          </a:p>
          <a:p>
            <a:r>
              <a:rPr lang="ja-JP" altLang="en-US" sz="1200" dirty="0">
                <a:solidFill>
                  <a:sysClr val="windowText" lastClr="000000"/>
                </a:solidFill>
              </a:rPr>
              <a:t>有効期限</a:t>
            </a:r>
            <a:endParaRPr kumimoji="1" lang="ja-JP" altLang="en-US" sz="1200" dirty="0">
              <a:solidFill>
                <a:sysClr val="windowText" lastClr="000000"/>
              </a:solidFill>
            </a:endParaRPr>
          </a:p>
        </p:txBody>
      </p:sp>
      <p:sp>
        <p:nvSpPr>
          <p:cNvPr id="7" name="正方形/長方形 6">
            <a:extLst>
              <a:ext uri="{FF2B5EF4-FFF2-40B4-BE49-F238E27FC236}">
                <a16:creationId xmlns:a16="http://schemas.microsoft.com/office/drawing/2014/main" id="{DB564EB6-D547-4D34-90FC-1E1B77AB5780}"/>
              </a:ext>
            </a:extLst>
          </p:cNvPr>
          <p:cNvSpPr/>
          <p:nvPr/>
        </p:nvSpPr>
        <p:spPr>
          <a:xfrm>
            <a:off x="10304673" y="125067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rPr>
              <a:t>ユニーク</a:t>
            </a:r>
            <a:r>
              <a:rPr kumimoji="1" lang="en-US" altLang="ja-JP" sz="1200" dirty="0">
                <a:solidFill>
                  <a:sysClr val="windowText" lastClr="000000"/>
                </a:solidFill>
              </a:rPr>
              <a:t>ID</a:t>
            </a:r>
          </a:p>
          <a:p>
            <a:pPr algn="ctr"/>
            <a:r>
              <a:rPr lang="ja-JP" altLang="en-US" sz="1200" dirty="0">
                <a:solidFill>
                  <a:sysClr val="windowText" lastClr="000000"/>
                </a:solidFill>
              </a:rPr>
              <a:t>（法人番号）</a:t>
            </a:r>
            <a:endParaRPr kumimoji="1" lang="en-US" altLang="ja-JP" sz="1200" dirty="0">
              <a:solidFill>
                <a:sysClr val="windowText" lastClr="000000"/>
              </a:solidFill>
            </a:endParaRPr>
          </a:p>
          <a:p>
            <a:pPr algn="ctr"/>
            <a:r>
              <a:rPr lang="en-US" altLang="ja-JP" sz="1200" dirty="0">
                <a:solidFill>
                  <a:sysClr val="windowText" lastClr="000000"/>
                </a:solidFill>
              </a:rPr>
              <a:t>2031XXXXXXXXX</a:t>
            </a:r>
            <a:endParaRPr kumimoji="1" lang="ja-JP" altLang="en-US" sz="1200" dirty="0">
              <a:solidFill>
                <a:sysClr val="windowText" lastClr="000000"/>
              </a:solidFill>
            </a:endParaRPr>
          </a:p>
        </p:txBody>
      </p:sp>
      <p:cxnSp>
        <p:nvCxnSpPr>
          <p:cNvPr id="9" name="直線コネクタ 8">
            <a:extLst>
              <a:ext uri="{FF2B5EF4-FFF2-40B4-BE49-F238E27FC236}">
                <a16:creationId xmlns:a16="http://schemas.microsoft.com/office/drawing/2014/main" id="{0F8408D4-02D9-42FF-8902-C99BCE7F8BAB}"/>
              </a:ext>
            </a:extLst>
          </p:cNvPr>
          <p:cNvCxnSpPr>
            <a:cxnSpLocks/>
            <a:stCxn id="7" idx="2"/>
          </p:cNvCxnSpPr>
          <p:nvPr/>
        </p:nvCxnSpPr>
        <p:spPr>
          <a:xfrm flipH="1">
            <a:off x="10561782" y="184192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EA4F1F0-1B59-4CD1-860C-9FB68FC900E8}"/>
              </a:ext>
            </a:extLst>
          </p:cNvPr>
          <p:cNvCxnSpPr>
            <a:cxnSpLocks/>
            <a:stCxn id="7" idx="2"/>
            <a:endCxn id="6" idx="0"/>
          </p:cNvCxnSpPr>
          <p:nvPr/>
        </p:nvCxnSpPr>
        <p:spPr>
          <a:xfrm>
            <a:off x="11081339" y="184192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BDF7ED1-44BB-4A06-84BF-7FFCEBE243AF}"/>
              </a:ext>
            </a:extLst>
          </p:cNvPr>
          <p:cNvSpPr txBox="1"/>
          <p:nvPr/>
        </p:nvSpPr>
        <p:spPr>
          <a:xfrm>
            <a:off x="10184601" y="3006027"/>
            <a:ext cx="840295" cy="307777"/>
          </a:xfrm>
          <a:prstGeom prst="rect">
            <a:avLst/>
          </a:prstGeom>
          <a:noFill/>
        </p:spPr>
        <p:txBody>
          <a:bodyPr wrap="none" rtlCol="0">
            <a:spAutoFit/>
          </a:bodyPr>
          <a:lstStyle/>
          <a:p>
            <a:r>
              <a:rPr kumimoji="1" lang="ja-JP" altLang="en-US" sz="1400" dirty="0"/>
              <a:t>データ</a:t>
            </a:r>
            <a:r>
              <a:rPr kumimoji="1" lang="en-US" altLang="ja-JP" sz="1400" dirty="0"/>
              <a:t>A</a:t>
            </a:r>
            <a:endParaRPr kumimoji="1" lang="ja-JP" altLang="en-US" sz="1400" dirty="0"/>
          </a:p>
        </p:txBody>
      </p:sp>
      <p:sp>
        <p:nvSpPr>
          <p:cNvPr id="14" name="テキスト ボックス 13">
            <a:extLst>
              <a:ext uri="{FF2B5EF4-FFF2-40B4-BE49-F238E27FC236}">
                <a16:creationId xmlns:a16="http://schemas.microsoft.com/office/drawing/2014/main" id="{BC348FDB-0C12-4DD4-8FD9-F384CA271799}"/>
              </a:ext>
            </a:extLst>
          </p:cNvPr>
          <p:cNvSpPr txBox="1"/>
          <p:nvPr/>
        </p:nvSpPr>
        <p:spPr>
          <a:xfrm>
            <a:off x="11210822" y="3006026"/>
            <a:ext cx="845103" cy="307777"/>
          </a:xfrm>
          <a:prstGeom prst="rect">
            <a:avLst/>
          </a:prstGeom>
          <a:noFill/>
        </p:spPr>
        <p:txBody>
          <a:bodyPr wrap="none" rtlCol="0">
            <a:spAutoFit/>
          </a:bodyPr>
          <a:lstStyle/>
          <a:p>
            <a:r>
              <a:rPr kumimoji="1" lang="ja-JP" altLang="en-US" sz="1400" dirty="0"/>
              <a:t>データ</a:t>
            </a:r>
            <a:r>
              <a:rPr kumimoji="1" lang="en-US" altLang="ja-JP" sz="1400" dirty="0"/>
              <a:t>B</a:t>
            </a:r>
            <a:endParaRPr kumimoji="1" lang="ja-JP" altLang="en-US" sz="1400" dirty="0"/>
          </a:p>
        </p:txBody>
      </p:sp>
    </p:spTree>
    <p:extLst>
      <p:ext uri="{BB962C8B-B14F-4D97-AF65-F5344CB8AC3E}">
        <p14:creationId xmlns:p14="http://schemas.microsoft.com/office/powerpoint/2010/main" val="369301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a:xfrm>
            <a:off x="838200" y="1371241"/>
            <a:ext cx="10515600" cy="2581923"/>
          </a:xfrm>
        </p:spPr>
        <p:txBody>
          <a:bodyPr/>
          <a:lstStyle/>
          <a:p>
            <a:r>
              <a:rPr kumimoji="1" lang="ja-JP" altLang="en-US" dirty="0"/>
              <a:t>データはコードで分類したりタグ、キーワードを付けることで検索や処理しやすくなります。</a:t>
            </a:r>
            <a:endParaRPr kumimoji="1" lang="en-US" altLang="ja-JP" dirty="0"/>
          </a:p>
          <a:p>
            <a:r>
              <a:rPr kumimoji="1" lang="en-US" altLang="ja-JP" dirty="0"/>
              <a:t>GIF</a:t>
            </a:r>
            <a:r>
              <a:rPr kumimoji="1" lang="ja-JP" altLang="en-US" dirty="0"/>
              <a:t>は</a:t>
            </a:r>
            <a:r>
              <a:rPr lang="ja-JP" altLang="en-US" dirty="0">
                <a:solidFill>
                  <a:srgbClr val="FF0000"/>
                </a:solidFill>
              </a:rPr>
              <a:t>「コード（分類体系）導入実践ガイドブック」</a:t>
            </a:r>
            <a:r>
              <a:rPr lang="ja-JP" altLang="en-US" dirty="0"/>
              <a:t>でコードの設計方法や使用方法を提示しています。</a:t>
            </a:r>
            <a:r>
              <a:rPr lang="ja-JP" altLang="en-US" dirty="0">
                <a:solidFill>
                  <a:srgbClr val="FF0000"/>
                </a:solidFill>
              </a:rPr>
              <a:t>「コード一覧」</a:t>
            </a:r>
            <a:r>
              <a:rPr lang="ja-JP" altLang="en-US" dirty="0"/>
              <a:t>も今後更新していく予定です。</a:t>
            </a:r>
            <a:endParaRPr lang="en-US" altLang="ja-JP" dirty="0"/>
          </a:p>
          <a:p>
            <a:r>
              <a:rPr kumimoji="1" lang="ja-JP" altLang="en-US" dirty="0"/>
              <a:t>また、行政サービスを分類する体系として</a:t>
            </a:r>
            <a:r>
              <a:rPr kumimoji="1" lang="ja-JP" altLang="en-US" dirty="0">
                <a:solidFill>
                  <a:srgbClr val="FF0000"/>
                </a:solidFill>
              </a:rPr>
              <a:t>「サービス・カタログ」</a:t>
            </a:r>
            <a:r>
              <a:rPr kumimoji="1" lang="ja-JP" altLang="en-US" dirty="0"/>
              <a:t>を提供しています。</a:t>
            </a:r>
            <a:endParaRPr kumimoji="1" lang="en-US" altLang="ja-JP" dirty="0"/>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コード（分類体系）</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45</a:t>
            </a:fld>
            <a:endParaRPr lang="ja-JP" altLang="en-US"/>
          </a:p>
        </p:txBody>
      </p:sp>
      <p:sp>
        <p:nvSpPr>
          <p:cNvPr id="5" name="テキスト ボックス 4">
            <a:extLst>
              <a:ext uri="{FF2B5EF4-FFF2-40B4-BE49-F238E27FC236}">
                <a16:creationId xmlns:a16="http://schemas.microsoft.com/office/drawing/2014/main" id="{3F2BA0F5-AD90-4149-97FF-345DBD925E6B}"/>
              </a:ext>
            </a:extLst>
          </p:cNvPr>
          <p:cNvSpPr txBox="1"/>
          <p:nvPr/>
        </p:nvSpPr>
        <p:spPr>
          <a:xfrm>
            <a:off x="3228045" y="4382268"/>
            <a:ext cx="1338828" cy="369332"/>
          </a:xfrm>
          <a:prstGeom prst="rect">
            <a:avLst/>
          </a:prstGeom>
          <a:noFill/>
          <a:ln>
            <a:solidFill>
              <a:schemeClr val="tx1"/>
            </a:solidFill>
          </a:ln>
        </p:spPr>
        <p:txBody>
          <a:bodyPr wrap="none" rtlCol="0">
            <a:spAutoFit/>
          </a:bodyPr>
          <a:lstStyle/>
          <a:p>
            <a:r>
              <a:rPr kumimoji="1" lang="ja-JP" altLang="en-US" dirty="0"/>
              <a:t>子育て情報</a:t>
            </a:r>
          </a:p>
        </p:txBody>
      </p:sp>
      <p:sp>
        <p:nvSpPr>
          <p:cNvPr id="6" name="テキスト ボックス 5">
            <a:extLst>
              <a:ext uri="{FF2B5EF4-FFF2-40B4-BE49-F238E27FC236}">
                <a16:creationId xmlns:a16="http://schemas.microsoft.com/office/drawing/2014/main" id="{9A2C931D-66ED-45CD-A721-13B9A04E9867}"/>
              </a:ext>
            </a:extLst>
          </p:cNvPr>
          <p:cNvSpPr txBox="1"/>
          <p:nvPr/>
        </p:nvSpPr>
        <p:spPr>
          <a:xfrm>
            <a:off x="4996808" y="4382268"/>
            <a:ext cx="1800493" cy="369332"/>
          </a:xfrm>
          <a:prstGeom prst="rect">
            <a:avLst/>
          </a:prstGeom>
          <a:noFill/>
          <a:ln>
            <a:solidFill>
              <a:schemeClr val="tx1"/>
            </a:solidFill>
          </a:ln>
        </p:spPr>
        <p:txBody>
          <a:bodyPr wrap="none" rtlCol="0">
            <a:spAutoFit/>
          </a:bodyPr>
          <a:lstStyle/>
          <a:p>
            <a:r>
              <a:rPr kumimoji="1" lang="ja-JP" altLang="en-US" dirty="0"/>
              <a:t>子育て支援情報</a:t>
            </a:r>
          </a:p>
        </p:txBody>
      </p:sp>
      <p:sp>
        <p:nvSpPr>
          <p:cNvPr id="7" name="テキスト ボックス 6">
            <a:extLst>
              <a:ext uri="{FF2B5EF4-FFF2-40B4-BE49-F238E27FC236}">
                <a16:creationId xmlns:a16="http://schemas.microsoft.com/office/drawing/2014/main" id="{4F4763C2-F5D4-4AF5-9EBC-89B284F06A27}"/>
              </a:ext>
            </a:extLst>
          </p:cNvPr>
          <p:cNvSpPr txBox="1"/>
          <p:nvPr/>
        </p:nvSpPr>
        <p:spPr>
          <a:xfrm>
            <a:off x="7171970" y="4382268"/>
            <a:ext cx="1800493" cy="369332"/>
          </a:xfrm>
          <a:prstGeom prst="rect">
            <a:avLst/>
          </a:prstGeom>
          <a:noFill/>
          <a:ln>
            <a:solidFill>
              <a:schemeClr val="tx1"/>
            </a:solidFill>
          </a:ln>
        </p:spPr>
        <p:txBody>
          <a:bodyPr wrap="none" rtlCol="0">
            <a:spAutoFit/>
          </a:bodyPr>
          <a:lstStyle/>
          <a:p>
            <a:r>
              <a:rPr lang="ja-JP" altLang="en-US" dirty="0"/>
              <a:t>こども</a:t>
            </a:r>
            <a:r>
              <a:rPr kumimoji="1" lang="ja-JP" altLang="en-US" dirty="0"/>
              <a:t>関連情報</a:t>
            </a:r>
          </a:p>
        </p:txBody>
      </p:sp>
      <p:pic>
        <p:nvPicPr>
          <p:cNvPr id="9" name="グラフィックス 8" descr="ユーザー 単色塗りつぶし">
            <a:extLst>
              <a:ext uri="{FF2B5EF4-FFF2-40B4-BE49-F238E27FC236}">
                <a16:creationId xmlns:a16="http://schemas.microsoft.com/office/drawing/2014/main" id="{C422EA46-3FB2-48EF-8677-71E780B2F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9854" y="5852276"/>
            <a:ext cx="914400" cy="914400"/>
          </a:xfrm>
          <a:prstGeom prst="rect">
            <a:avLst/>
          </a:prstGeom>
        </p:spPr>
      </p:pic>
      <p:sp>
        <p:nvSpPr>
          <p:cNvPr id="10" name="思考の吹き出し: 雲形 9">
            <a:extLst>
              <a:ext uri="{FF2B5EF4-FFF2-40B4-BE49-F238E27FC236}">
                <a16:creationId xmlns:a16="http://schemas.microsoft.com/office/drawing/2014/main" id="{8EDA1A49-B7E6-46C3-8A91-A72E35A0F633}"/>
              </a:ext>
            </a:extLst>
          </p:cNvPr>
          <p:cNvSpPr/>
          <p:nvPr/>
        </p:nvSpPr>
        <p:spPr>
          <a:xfrm>
            <a:off x="6132997" y="5545952"/>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同じ情報かな？</a:t>
            </a:r>
          </a:p>
        </p:txBody>
      </p:sp>
      <p:cxnSp>
        <p:nvCxnSpPr>
          <p:cNvPr id="12" name="直線矢印コネクタ 11">
            <a:extLst>
              <a:ext uri="{FF2B5EF4-FFF2-40B4-BE49-F238E27FC236}">
                <a16:creationId xmlns:a16="http://schemas.microsoft.com/office/drawing/2014/main" id="{6FA9D8B5-CA56-4D0F-B055-2600AE5BD6F8}"/>
              </a:ext>
            </a:extLst>
          </p:cNvPr>
          <p:cNvCxnSpPr>
            <a:stCxn id="9" idx="0"/>
          </p:cNvCxnSpPr>
          <p:nvPr/>
        </p:nvCxnSpPr>
        <p:spPr>
          <a:xfrm flipH="1" flipV="1">
            <a:off x="4733572" y="4991868"/>
            <a:ext cx="1163482" cy="860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92C23F6-6ADD-4C1F-BC52-D1EE6ABFC59E}"/>
              </a:ext>
            </a:extLst>
          </p:cNvPr>
          <p:cNvCxnSpPr>
            <a:cxnSpLocks/>
            <a:stCxn id="9" idx="0"/>
          </p:cNvCxnSpPr>
          <p:nvPr/>
        </p:nvCxnSpPr>
        <p:spPr>
          <a:xfrm flipV="1">
            <a:off x="5897054" y="4937876"/>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C9FA8B-FC89-4D7D-BEE4-5FAC2054F768}"/>
              </a:ext>
            </a:extLst>
          </p:cNvPr>
          <p:cNvCxnSpPr>
            <a:cxnSpLocks/>
            <a:stCxn id="9" idx="0"/>
          </p:cNvCxnSpPr>
          <p:nvPr/>
        </p:nvCxnSpPr>
        <p:spPr>
          <a:xfrm flipV="1">
            <a:off x="5897054" y="4937876"/>
            <a:ext cx="1274916"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p:txBody>
          <a:bodyPr/>
          <a:lstStyle/>
          <a:p>
            <a:r>
              <a:rPr kumimoji="1" lang="ja-JP" altLang="en-US" dirty="0"/>
              <a:t>コードのように各項目に番号が振られているもの以外に、データの選択肢が用意されている場合があります。これをコントロールド・ボキャブラリ（統制語彙）と呼びます。</a:t>
            </a:r>
            <a:endParaRPr kumimoji="1" lang="en-US" altLang="ja-JP" dirty="0"/>
          </a:p>
          <a:p>
            <a:pPr lvl="1"/>
            <a:r>
              <a:rPr lang="ja-JP" altLang="en-US" dirty="0"/>
              <a:t>「準備中」「開店中」「閉店」「休業」「廃業」のような選択肢です。</a:t>
            </a:r>
            <a:endParaRPr lang="en-US" altLang="ja-JP" dirty="0"/>
          </a:p>
          <a:p>
            <a:endParaRPr kumimoji="1" lang="en-US" altLang="ja-JP" dirty="0"/>
          </a:p>
          <a:p>
            <a:r>
              <a:rPr kumimoji="1" lang="en-US" altLang="ja-JP" dirty="0"/>
              <a:t>GIF</a:t>
            </a:r>
            <a:r>
              <a:rPr kumimoji="1" lang="ja-JP" altLang="en-US" dirty="0"/>
              <a:t>は、</a:t>
            </a:r>
            <a:r>
              <a:rPr kumimoji="1" lang="ja-JP" altLang="en-US" dirty="0">
                <a:solidFill>
                  <a:srgbClr val="FF0000"/>
                </a:solidFill>
              </a:rPr>
              <a:t>各データモデルやガイドブックで汎用的なコントロールドボキャブラリを提示</a:t>
            </a:r>
            <a:r>
              <a:rPr kumimoji="1" lang="ja-JP" altLang="en-US" dirty="0"/>
              <a:t>しています。</a:t>
            </a:r>
            <a:endParaRPr kumimoji="1" lang="en-US" altLang="ja-JP" dirty="0"/>
          </a:p>
          <a:p>
            <a:endParaRPr kumimoji="1" lang="en-US" altLang="ja-JP" dirty="0"/>
          </a:p>
          <a:p>
            <a:r>
              <a:rPr kumimoji="1" lang="ja-JP" altLang="en-US" dirty="0"/>
              <a:t>今後、コード一覧、データディクショナリとともに一覧の整備を検討していきます。</a:t>
            </a:r>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コントロールド・ボキャブラリ（統制語彙）</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46</a:t>
            </a:fld>
            <a:endParaRPr lang="ja-JP" altLang="en-US"/>
          </a:p>
        </p:txBody>
      </p:sp>
    </p:spTree>
    <p:extLst>
      <p:ext uri="{BB962C8B-B14F-4D97-AF65-F5344CB8AC3E}">
        <p14:creationId xmlns:p14="http://schemas.microsoft.com/office/powerpoint/2010/main" val="354698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B3CD5C-3373-4522-A787-0EF655012800}"/>
              </a:ext>
            </a:extLst>
          </p:cNvPr>
          <p:cNvSpPr>
            <a:spLocks noGrp="1"/>
          </p:cNvSpPr>
          <p:nvPr>
            <p:ph idx="1"/>
          </p:nvPr>
        </p:nvSpPr>
        <p:spPr>
          <a:xfrm>
            <a:off x="838199" y="1371241"/>
            <a:ext cx="10964917" cy="4815996"/>
          </a:xfrm>
        </p:spPr>
        <p:txBody>
          <a:bodyPr/>
          <a:lstStyle/>
          <a:p>
            <a:r>
              <a:rPr lang="en-US" altLang="ja-JP" dirty="0"/>
              <a:t>GIF</a:t>
            </a:r>
            <a:r>
              <a:rPr lang="ja-JP" altLang="en-US" dirty="0"/>
              <a:t>は、データを流通させるための品質管理の仕組みを検討し、 </a:t>
            </a:r>
            <a:r>
              <a:rPr lang="ja-JP" altLang="en-US" dirty="0">
                <a:solidFill>
                  <a:srgbClr val="FF0000"/>
                </a:solidFill>
              </a:rPr>
              <a:t>「データ品質管理導入実践ガイドブック」</a:t>
            </a:r>
            <a:r>
              <a:rPr lang="ja-JP" altLang="en-US" dirty="0"/>
              <a:t>にまとめています。</a:t>
            </a:r>
            <a:endParaRPr lang="en-US" altLang="ja-JP" dirty="0"/>
          </a:p>
          <a:p>
            <a:pPr lvl="1"/>
            <a:r>
              <a:rPr lang="ja-JP" altLang="en-US" dirty="0"/>
              <a:t>現在は、データ作成者、管理者のための詳細ガイドになっていますが、今後データ流通のための品質表示に関して検討していく予定です。</a:t>
            </a:r>
            <a:endParaRPr lang="en-US" altLang="ja-JP" dirty="0"/>
          </a:p>
          <a:p>
            <a:pPr lvl="1"/>
            <a:endParaRPr lang="en-US" altLang="ja-JP" dirty="0"/>
          </a:p>
          <a:p>
            <a:pPr marL="457200" lvl="1" indent="0">
              <a:buNone/>
            </a:pPr>
            <a:r>
              <a:rPr lang="ja-JP" altLang="en-US" dirty="0"/>
              <a:t>商品表示には、</a:t>
            </a:r>
            <a:r>
              <a:rPr lang="en-US" altLang="ja-JP" dirty="0"/>
              <a:t>Trust</a:t>
            </a:r>
            <a:r>
              <a:rPr lang="ja-JP" altLang="en-US" dirty="0"/>
              <a:t>と</a:t>
            </a:r>
            <a:r>
              <a:rPr lang="en-US" altLang="ja-JP" dirty="0"/>
              <a:t>Quality</a:t>
            </a:r>
            <a:r>
              <a:rPr lang="ja-JP" altLang="en-US" dirty="0"/>
              <a:t>が含まれます。流通を円滑にするには、このような品質表示が必要になります。</a:t>
            </a:r>
            <a:r>
              <a:rPr lang="en-US" altLang="ja-JP" sz="1800" dirty="0"/>
              <a:t>(</a:t>
            </a:r>
            <a:r>
              <a:rPr lang="ja-JP" altLang="en-US" sz="1800" dirty="0"/>
              <a:t>トレーサブルであることも必要です）</a:t>
            </a:r>
            <a:endParaRPr lang="en-US" altLang="ja-JP" dirty="0"/>
          </a:p>
        </p:txBody>
      </p:sp>
      <p:sp>
        <p:nvSpPr>
          <p:cNvPr id="11" name="タイトル 10">
            <a:extLst>
              <a:ext uri="{FF2B5EF4-FFF2-40B4-BE49-F238E27FC236}">
                <a16:creationId xmlns:a16="http://schemas.microsoft.com/office/drawing/2014/main" id="{23B361F1-6C0C-460C-AA5F-424B0F0DF930}"/>
              </a:ext>
            </a:extLst>
          </p:cNvPr>
          <p:cNvSpPr>
            <a:spLocks noGrp="1"/>
          </p:cNvSpPr>
          <p:nvPr>
            <p:ph type="title"/>
          </p:nvPr>
        </p:nvSpPr>
        <p:spPr>
          <a:xfrm>
            <a:off x="838200" y="519657"/>
            <a:ext cx="10515600" cy="590931"/>
          </a:xfrm>
        </p:spPr>
        <p:txBody>
          <a:bodyPr/>
          <a:lstStyle/>
          <a:p>
            <a:r>
              <a:rPr kumimoji="1" lang="ja-JP" altLang="en-US" dirty="0"/>
              <a:t>データ品質について</a:t>
            </a:r>
            <a:endParaRPr lang="ja-JP" altLang="en-US" dirty="0"/>
          </a:p>
        </p:txBody>
      </p:sp>
      <p:sp>
        <p:nvSpPr>
          <p:cNvPr id="3" name="スライド番号プレースホルダー 2">
            <a:extLst>
              <a:ext uri="{FF2B5EF4-FFF2-40B4-BE49-F238E27FC236}">
                <a16:creationId xmlns:a16="http://schemas.microsoft.com/office/drawing/2014/main" id="{F6471F30-2538-4428-8458-013E9F39CB60}"/>
              </a:ext>
            </a:extLst>
          </p:cNvPr>
          <p:cNvSpPr>
            <a:spLocks noGrp="1"/>
          </p:cNvSpPr>
          <p:nvPr>
            <p:ph type="sldNum" sz="quarter" idx="4"/>
          </p:nvPr>
        </p:nvSpPr>
        <p:spPr>
          <a:xfrm>
            <a:off x="8944753" y="6699955"/>
            <a:ext cx="2743200" cy="365125"/>
          </a:xfrm>
        </p:spPr>
        <p:txBody>
          <a:bodyPr vert="horz" lIns="91440" tIns="45720" rIns="91440" bIns="45720" rtlCol="0" anchor="ctr"/>
          <a:lstStyle>
            <a:defPPr rtl="0">
              <a:defRPr lang="ja-jp"/>
            </a:defPPr>
            <a:lvl1pPr marL="0" algn="r" defTabSz="914400" rtl="0" eaLnBrk="1" latinLnBrk="0" hangingPunct="1">
              <a:defRPr sz="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altLang="ja-JP" smtClean="0"/>
              <a:pPr/>
              <a:t>47</a:t>
            </a:fld>
            <a:endParaRPr lang="ja-JP" altLang="en-US" noProof="0"/>
          </a:p>
        </p:txBody>
      </p:sp>
      <p:pic>
        <p:nvPicPr>
          <p:cNvPr id="14" name="図 13" descr="台の上においてあるボトル&#10;&#10;低い精度で自動的に生成された説明">
            <a:extLst>
              <a:ext uri="{FF2B5EF4-FFF2-40B4-BE49-F238E27FC236}">
                <a16:creationId xmlns:a16="http://schemas.microsoft.com/office/drawing/2014/main" id="{74DA25F3-AE50-4140-BFC3-B3159EFB4E2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9005113" y="4638227"/>
            <a:ext cx="2400503" cy="1461966"/>
          </a:xfrm>
          <a:prstGeom prst="rect">
            <a:avLst/>
          </a:prstGeom>
        </p:spPr>
      </p:pic>
      <p:pic>
        <p:nvPicPr>
          <p:cNvPr id="7" name="図 6" descr="文字の書かれた紙&#10;&#10;自動的に生成された説明">
            <a:extLst>
              <a:ext uri="{FF2B5EF4-FFF2-40B4-BE49-F238E27FC236}">
                <a16:creationId xmlns:a16="http://schemas.microsoft.com/office/drawing/2014/main" id="{849EBB76-34CF-4CF5-B784-13D6453965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391998" y="4473169"/>
            <a:ext cx="2433672" cy="1825254"/>
          </a:xfrm>
          <a:prstGeom prst="rect">
            <a:avLst/>
          </a:prstGeom>
        </p:spPr>
      </p:pic>
      <p:pic>
        <p:nvPicPr>
          <p:cNvPr id="9" name="図 8" descr="テキスト&#10;&#10;自動的に生成された説明">
            <a:extLst>
              <a:ext uri="{FF2B5EF4-FFF2-40B4-BE49-F238E27FC236}">
                <a16:creationId xmlns:a16="http://schemas.microsoft.com/office/drawing/2014/main" id="{F7097CB9-CA79-4E3D-907C-23BB50EB02E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962" y="4168958"/>
            <a:ext cx="3310467" cy="2433671"/>
          </a:xfrm>
          <a:prstGeom prst="rect">
            <a:avLst/>
          </a:prstGeom>
        </p:spPr>
      </p:pic>
    </p:spTree>
    <p:extLst>
      <p:ext uri="{BB962C8B-B14F-4D97-AF65-F5344CB8AC3E}">
        <p14:creationId xmlns:p14="http://schemas.microsoft.com/office/powerpoint/2010/main" val="474201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7731E1-1731-48E7-8016-45172D223B45}"/>
              </a:ext>
            </a:extLst>
          </p:cNvPr>
          <p:cNvSpPr>
            <a:spLocks noGrp="1"/>
          </p:cNvSpPr>
          <p:nvPr>
            <p:ph idx="1"/>
          </p:nvPr>
        </p:nvSpPr>
        <p:spPr>
          <a:xfrm>
            <a:off x="168166" y="1224093"/>
            <a:ext cx="11939692" cy="4815996"/>
          </a:xfrm>
        </p:spPr>
        <p:txBody>
          <a:bodyPr/>
          <a:lstStyle/>
          <a:p>
            <a:r>
              <a:rPr kumimoji="1" lang="ja-JP" altLang="en-US" dirty="0"/>
              <a:t>データの価値を最大化するには、データの更新やガバナンスを確実に行う必要があります。</a:t>
            </a:r>
            <a:r>
              <a:rPr kumimoji="1" lang="en-US" altLang="ja-JP" dirty="0"/>
              <a:t>GIF</a:t>
            </a:r>
            <a:r>
              <a:rPr kumimoji="1" lang="ja-JP" altLang="en-US" dirty="0"/>
              <a:t>は、その手順やチェックシートを含んだ</a:t>
            </a:r>
            <a:r>
              <a:rPr kumimoji="1" lang="ja-JP" altLang="en-US" u="sng" dirty="0">
                <a:solidFill>
                  <a:srgbClr val="FF0000"/>
                </a:solidFill>
              </a:rPr>
              <a:t>「データマネジメント実践ガイドブック（導入編）、（運用編）」</a:t>
            </a:r>
            <a:r>
              <a:rPr kumimoji="1" lang="ja-JP" altLang="en-US" dirty="0"/>
              <a:t>を提供しています。</a:t>
            </a:r>
          </a:p>
          <a:p>
            <a:endParaRPr kumimoji="1" lang="ja-JP" altLang="en-US" dirty="0"/>
          </a:p>
        </p:txBody>
      </p:sp>
      <p:sp>
        <p:nvSpPr>
          <p:cNvPr id="3" name="タイトル 2">
            <a:extLst>
              <a:ext uri="{FF2B5EF4-FFF2-40B4-BE49-F238E27FC236}">
                <a16:creationId xmlns:a16="http://schemas.microsoft.com/office/drawing/2014/main" id="{0F7AAD33-5BE1-4259-96A4-90668AC61104}"/>
              </a:ext>
            </a:extLst>
          </p:cNvPr>
          <p:cNvSpPr>
            <a:spLocks noGrp="1"/>
          </p:cNvSpPr>
          <p:nvPr>
            <p:ph type="title"/>
          </p:nvPr>
        </p:nvSpPr>
        <p:spPr/>
        <p:txBody>
          <a:bodyPr/>
          <a:lstStyle/>
          <a:p>
            <a:r>
              <a:rPr kumimoji="1" lang="ja-JP" altLang="en-US" dirty="0"/>
              <a:t>データ・マネジメント</a:t>
            </a:r>
          </a:p>
        </p:txBody>
      </p:sp>
      <p:sp>
        <p:nvSpPr>
          <p:cNvPr id="4" name="スライド番号プレースホルダー 3">
            <a:extLst>
              <a:ext uri="{FF2B5EF4-FFF2-40B4-BE49-F238E27FC236}">
                <a16:creationId xmlns:a16="http://schemas.microsoft.com/office/drawing/2014/main" id="{F340D94A-7673-4919-804A-17A2D094E48E}"/>
              </a:ext>
            </a:extLst>
          </p:cNvPr>
          <p:cNvSpPr>
            <a:spLocks noGrp="1"/>
          </p:cNvSpPr>
          <p:nvPr>
            <p:ph type="sldNum" sz="quarter" idx="4"/>
          </p:nvPr>
        </p:nvSpPr>
        <p:spPr/>
        <p:txBody>
          <a:bodyPr/>
          <a:lstStyle/>
          <a:p>
            <a:fld id="{DFD4F317-19D0-4848-B5EB-5B174DBE8CF9}" type="slidenum">
              <a:rPr lang="ja-JP" altLang="en-US" smtClean="0"/>
              <a:pPr/>
              <a:t>48</a:t>
            </a:fld>
            <a:endParaRPr lang="ja-JP" altLang="en-US"/>
          </a:p>
        </p:txBody>
      </p:sp>
      <p:pic>
        <p:nvPicPr>
          <p:cNvPr id="5" name="図 4">
            <a:extLst>
              <a:ext uri="{FF2B5EF4-FFF2-40B4-BE49-F238E27FC236}">
                <a16:creationId xmlns:a16="http://schemas.microsoft.com/office/drawing/2014/main" id="{CBFEAF14-5E04-45B2-B9E0-D52F522BF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42" y="2912299"/>
            <a:ext cx="6178868" cy="3520621"/>
          </a:xfrm>
          <a:prstGeom prst="rect">
            <a:avLst/>
          </a:prstGeom>
          <a:ln>
            <a:solidFill>
              <a:schemeClr val="tx1"/>
            </a:solidFill>
          </a:ln>
        </p:spPr>
      </p:pic>
      <p:pic>
        <p:nvPicPr>
          <p:cNvPr id="6" name="図 5">
            <a:extLst>
              <a:ext uri="{FF2B5EF4-FFF2-40B4-BE49-F238E27FC236}">
                <a16:creationId xmlns:a16="http://schemas.microsoft.com/office/drawing/2014/main" id="{46FD9F56-B823-4666-B745-94A7E2661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31" y="3232700"/>
            <a:ext cx="5889927" cy="3405045"/>
          </a:xfrm>
          <a:prstGeom prst="rect">
            <a:avLst/>
          </a:prstGeom>
          <a:ln>
            <a:solidFill>
              <a:schemeClr val="tx1"/>
            </a:solidFill>
          </a:ln>
        </p:spPr>
      </p:pic>
    </p:spTree>
    <p:extLst>
      <p:ext uri="{BB962C8B-B14F-4D97-AF65-F5344CB8AC3E}">
        <p14:creationId xmlns:p14="http://schemas.microsoft.com/office/powerpoint/2010/main" val="228910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A7A1A9-AC3F-4316-AE41-49F3955BB954}"/>
              </a:ext>
            </a:extLst>
          </p:cNvPr>
          <p:cNvSpPr>
            <a:spLocks noGrp="1"/>
          </p:cNvSpPr>
          <p:nvPr>
            <p:ph idx="1"/>
          </p:nvPr>
        </p:nvSpPr>
        <p:spPr/>
        <p:txBody>
          <a:bodyPr/>
          <a:lstStyle/>
          <a:p>
            <a:r>
              <a:rPr kumimoji="1" lang="ja-JP" altLang="en-US" dirty="0"/>
              <a:t>通信やハードウェアは、既に相互運用性が確立している領域ですので、</a:t>
            </a:r>
            <a:r>
              <a:rPr kumimoji="1" lang="en-US" altLang="ja-JP" dirty="0"/>
              <a:t>GIF</a:t>
            </a:r>
            <a:r>
              <a:rPr kumimoji="1" lang="ja-JP" altLang="en-US" dirty="0"/>
              <a:t>では検討対象にしていません。</a:t>
            </a:r>
          </a:p>
        </p:txBody>
      </p:sp>
      <p:sp>
        <p:nvSpPr>
          <p:cNvPr id="3" name="タイトル 2">
            <a:extLst>
              <a:ext uri="{FF2B5EF4-FFF2-40B4-BE49-F238E27FC236}">
                <a16:creationId xmlns:a16="http://schemas.microsoft.com/office/drawing/2014/main" id="{4C30506F-897D-4582-8297-78AB421EEE3D}"/>
              </a:ext>
            </a:extLst>
          </p:cNvPr>
          <p:cNvSpPr>
            <a:spLocks noGrp="1"/>
          </p:cNvSpPr>
          <p:nvPr>
            <p:ph type="title"/>
          </p:nvPr>
        </p:nvSpPr>
        <p:spPr/>
        <p:txBody>
          <a:bodyPr/>
          <a:lstStyle/>
          <a:p>
            <a:r>
              <a:rPr kumimoji="1" lang="ja-JP" altLang="en-US" dirty="0"/>
              <a:t>アセット</a:t>
            </a:r>
          </a:p>
        </p:txBody>
      </p:sp>
      <p:sp>
        <p:nvSpPr>
          <p:cNvPr id="4" name="スライド番号プレースホルダー 3">
            <a:extLst>
              <a:ext uri="{FF2B5EF4-FFF2-40B4-BE49-F238E27FC236}">
                <a16:creationId xmlns:a16="http://schemas.microsoft.com/office/drawing/2014/main" id="{FBB38A72-9CCB-4DFF-8C13-FC90360CC68D}"/>
              </a:ext>
            </a:extLst>
          </p:cNvPr>
          <p:cNvSpPr>
            <a:spLocks noGrp="1"/>
          </p:cNvSpPr>
          <p:nvPr>
            <p:ph type="sldNum" sz="quarter" idx="4"/>
          </p:nvPr>
        </p:nvSpPr>
        <p:spPr/>
        <p:txBody>
          <a:bodyPr/>
          <a:lstStyle/>
          <a:p>
            <a:fld id="{DFD4F317-19D0-4848-B5EB-5B174DBE8CF9}" type="slidenum">
              <a:rPr lang="ja-JP" altLang="en-US" smtClean="0"/>
              <a:pPr/>
              <a:t>49</a:t>
            </a:fld>
            <a:endParaRPr lang="ja-JP" altLang="en-US"/>
          </a:p>
        </p:txBody>
      </p:sp>
    </p:spTree>
    <p:extLst>
      <p:ext uri="{BB962C8B-B14F-4D97-AF65-F5344CB8AC3E}">
        <p14:creationId xmlns:p14="http://schemas.microsoft.com/office/powerpoint/2010/main" val="30929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3C8A547-5EF4-4510-8E51-1A87CA18E64B}"/>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F3C57DBE-3189-4C73-9BFE-167F4D1039BE}"/>
              </a:ext>
            </a:extLst>
          </p:cNvPr>
          <p:cNvSpPr>
            <a:spLocks noGrp="1"/>
          </p:cNvSpPr>
          <p:nvPr>
            <p:ph type="sldNum" sz="quarter" idx="10"/>
          </p:nvPr>
        </p:nvSpPr>
        <p:spPr/>
        <p:txBody>
          <a:bodyPr/>
          <a:lstStyle/>
          <a:p>
            <a:fld id="{DFD4F317-19D0-4848-B5EB-5B174DBE8CF9}" type="slidenum">
              <a:rPr lang="ja-JP" altLang="en-US" smtClean="0"/>
              <a:pPr/>
              <a:t>5</a:t>
            </a:fld>
            <a:endParaRPr lang="ja-JP" altLang="en-US"/>
          </a:p>
        </p:txBody>
      </p:sp>
      <p:sp>
        <p:nvSpPr>
          <p:cNvPr id="5" name="タイトル 4">
            <a:extLst>
              <a:ext uri="{FF2B5EF4-FFF2-40B4-BE49-F238E27FC236}">
                <a16:creationId xmlns:a16="http://schemas.microsoft.com/office/drawing/2014/main" id="{AFBB5C60-D591-45D0-AA6B-A7F2817D48E9}"/>
              </a:ext>
            </a:extLst>
          </p:cNvPr>
          <p:cNvSpPr>
            <a:spLocks noGrp="1"/>
          </p:cNvSpPr>
          <p:nvPr>
            <p:ph type="title"/>
          </p:nvPr>
        </p:nvSpPr>
        <p:spPr>
          <a:xfrm>
            <a:off x="838200" y="2740342"/>
            <a:ext cx="10515600" cy="590931"/>
          </a:xfrm>
        </p:spPr>
        <p:txBody>
          <a:bodyPr/>
          <a:lstStyle/>
          <a:p>
            <a:r>
              <a:rPr lang="en-US" altLang="ja-JP"/>
              <a:t>GIF</a:t>
            </a:r>
            <a:r>
              <a:rPr lang="ja-JP" altLang="en-US"/>
              <a:t>の</a:t>
            </a:r>
            <a:r>
              <a:rPr lang="ja-JP" altLang="en-US" dirty="0"/>
              <a:t>概要</a:t>
            </a:r>
          </a:p>
        </p:txBody>
      </p:sp>
    </p:spTree>
    <p:extLst>
      <p:ext uri="{BB962C8B-B14F-4D97-AF65-F5344CB8AC3E}">
        <p14:creationId xmlns:p14="http://schemas.microsoft.com/office/powerpoint/2010/main" val="25405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FD574D-0D13-4599-B1BB-5C567A845270}"/>
              </a:ext>
            </a:extLst>
          </p:cNvPr>
          <p:cNvSpPr>
            <a:spLocks noGrp="1"/>
          </p:cNvSpPr>
          <p:nvPr>
            <p:ph idx="1"/>
          </p:nvPr>
        </p:nvSpPr>
        <p:spPr/>
        <p:txBody>
          <a:bodyPr/>
          <a:lstStyle/>
          <a:p>
            <a:r>
              <a:rPr kumimoji="1" lang="ja-JP" altLang="en-US" dirty="0"/>
              <a:t>データの相互運用をするには、そのデータにアクセスする</a:t>
            </a:r>
            <a:r>
              <a:rPr kumimoji="1" lang="en-US" altLang="ja-JP" dirty="0"/>
              <a:t>ID</a:t>
            </a:r>
            <a:r>
              <a:rPr kumimoji="1" lang="ja-JP" altLang="en-US" dirty="0"/>
              <a:t>管理とアクセス履歴管理が重要になります。</a:t>
            </a:r>
            <a:endParaRPr kumimoji="1" lang="en-US" altLang="ja-JP" dirty="0"/>
          </a:p>
          <a:p>
            <a:pPr lvl="1"/>
            <a:r>
              <a:rPr kumimoji="1" lang="ja-JP" altLang="en-US" dirty="0"/>
              <a:t>これらの機能はプラットフォームの機能で実装されていきます。</a:t>
            </a:r>
            <a:endParaRPr kumimoji="1" lang="en-US" altLang="ja-JP" dirty="0"/>
          </a:p>
          <a:p>
            <a:endParaRPr lang="en-US" altLang="ja-JP" dirty="0"/>
          </a:p>
          <a:p>
            <a:r>
              <a:rPr kumimoji="1" lang="ja-JP" altLang="en-US" dirty="0"/>
              <a:t>相互運用性という観点でセキュリティが重要なのは、真正性や原本性になります。</a:t>
            </a:r>
            <a:endParaRPr kumimoji="1" lang="en-US" altLang="ja-JP" dirty="0"/>
          </a:p>
          <a:p>
            <a:pPr lvl="1"/>
            <a:r>
              <a:rPr kumimoji="1" lang="ja-JP" altLang="en-US" dirty="0"/>
              <a:t>これらの仕組みは、ルールの一環で検討されていきます。</a:t>
            </a:r>
            <a:endParaRPr kumimoji="1" lang="en-US" altLang="ja-JP" dirty="0"/>
          </a:p>
          <a:p>
            <a:endParaRPr lang="en-US" altLang="ja-JP" dirty="0"/>
          </a:p>
          <a:p>
            <a:r>
              <a:rPr lang="ja-JP" altLang="en-US" dirty="0"/>
              <a:t>データの連携を図ると、その組み合わせで個人が特定できてしまうリスクがあります。サービス設計時に個人情報に関して配慮してください。</a:t>
            </a:r>
            <a:endParaRPr lang="en-US" altLang="ja-JP" dirty="0"/>
          </a:p>
          <a:p>
            <a:pPr lvl="1"/>
            <a:r>
              <a:rPr kumimoji="1" lang="ja-JP" altLang="en-US" dirty="0"/>
              <a:t>これらの仕組みは、ルールの一環で検討されていきます。</a:t>
            </a:r>
            <a:endParaRPr kumimoji="1" lang="en-US" altLang="ja-JP" dirty="0"/>
          </a:p>
        </p:txBody>
      </p:sp>
      <p:sp>
        <p:nvSpPr>
          <p:cNvPr id="3" name="タイトル 2">
            <a:extLst>
              <a:ext uri="{FF2B5EF4-FFF2-40B4-BE49-F238E27FC236}">
                <a16:creationId xmlns:a16="http://schemas.microsoft.com/office/drawing/2014/main" id="{74AABC4D-20E5-41FE-9C51-2BCB71912730}"/>
              </a:ext>
            </a:extLst>
          </p:cNvPr>
          <p:cNvSpPr>
            <a:spLocks noGrp="1"/>
          </p:cNvSpPr>
          <p:nvPr>
            <p:ph type="title"/>
          </p:nvPr>
        </p:nvSpPr>
        <p:spPr/>
        <p:txBody>
          <a:bodyPr/>
          <a:lstStyle/>
          <a:p>
            <a:r>
              <a:rPr kumimoji="1" lang="ja-JP" altLang="en-US" dirty="0"/>
              <a:t>セキュリティ、プライバシー、認証</a:t>
            </a:r>
          </a:p>
        </p:txBody>
      </p:sp>
      <p:sp>
        <p:nvSpPr>
          <p:cNvPr id="4" name="スライド番号プレースホルダー 3">
            <a:extLst>
              <a:ext uri="{FF2B5EF4-FFF2-40B4-BE49-F238E27FC236}">
                <a16:creationId xmlns:a16="http://schemas.microsoft.com/office/drawing/2014/main" id="{E6F22FBC-688B-46D8-8E8D-E2C92041D942}"/>
              </a:ext>
            </a:extLst>
          </p:cNvPr>
          <p:cNvSpPr>
            <a:spLocks noGrp="1"/>
          </p:cNvSpPr>
          <p:nvPr>
            <p:ph type="sldNum" sz="quarter" idx="4"/>
          </p:nvPr>
        </p:nvSpPr>
        <p:spPr/>
        <p:txBody>
          <a:bodyPr/>
          <a:lstStyle/>
          <a:p>
            <a:fld id="{DFD4F317-19D0-4848-B5EB-5B174DBE8CF9}" type="slidenum">
              <a:rPr lang="ja-JP" altLang="en-US" smtClean="0"/>
              <a:pPr/>
              <a:t>50</a:t>
            </a:fld>
            <a:endParaRPr lang="ja-JP" altLang="en-US"/>
          </a:p>
        </p:txBody>
      </p:sp>
    </p:spTree>
    <p:extLst>
      <p:ext uri="{BB962C8B-B14F-4D97-AF65-F5344CB8AC3E}">
        <p14:creationId xmlns:p14="http://schemas.microsoft.com/office/powerpoint/2010/main" val="178903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D6924477-265F-4884-B186-2407E9FB8E5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419381A7-803A-424C-9F47-AFCAFDA75082}"/>
              </a:ext>
            </a:extLst>
          </p:cNvPr>
          <p:cNvSpPr>
            <a:spLocks noGrp="1"/>
          </p:cNvSpPr>
          <p:nvPr>
            <p:ph type="sldNum" sz="quarter" idx="10"/>
          </p:nvPr>
        </p:nvSpPr>
        <p:spPr/>
        <p:txBody>
          <a:bodyPr/>
          <a:lstStyle/>
          <a:p>
            <a:fld id="{DFD4F317-19D0-4848-B5EB-5B174DBE8CF9}" type="slidenum">
              <a:rPr lang="ja-JP" altLang="en-US" smtClean="0"/>
              <a:pPr/>
              <a:t>51</a:t>
            </a:fld>
            <a:endParaRPr lang="ja-JP" altLang="en-US"/>
          </a:p>
        </p:txBody>
      </p:sp>
      <p:sp>
        <p:nvSpPr>
          <p:cNvPr id="5" name="タイトル 4">
            <a:extLst>
              <a:ext uri="{FF2B5EF4-FFF2-40B4-BE49-F238E27FC236}">
                <a16:creationId xmlns:a16="http://schemas.microsoft.com/office/drawing/2014/main" id="{EA99759E-268A-4060-9D00-033E0CE2C314}"/>
              </a:ext>
            </a:extLst>
          </p:cNvPr>
          <p:cNvSpPr>
            <a:spLocks noGrp="1"/>
          </p:cNvSpPr>
          <p:nvPr>
            <p:ph type="title"/>
          </p:nvPr>
        </p:nvSpPr>
        <p:spPr>
          <a:xfrm>
            <a:off x="838200" y="2740181"/>
            <a:ext cx="10515600" cy="591252"/>
          </a:xfrm>
        </p:spPr>
        <p:txBody>
          <a:bodyPr/>
          <a:lstStyle/>
          <a:p>
            <a:r>
              <a:rPr lang="ja-JP" altLang="en-US"/>
              <a:t>各種プロジェクトとの関係</a:t>
            </a:r>
          </a:p>
        </p:txBody>
      </p:sp>
    </p:spTree>
    <p:extLst>
      <p:ext uri="{BB962C8B-B14F-4D97-AF65-F5344CB8AC3E}">
        <p14:creationId xmlns:p14="http://schemas.microsoft.com/office/powerpoint/2010/main" val="260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6587D1-F872-4EE8-85BF-A51C846AFFC4}"/>
              </a:ext>
            </a:extLst>
          </p:cNvPr>
          <p:cNvSpPr>
            <a:spLocks noGrp="1"/>
          </p:cNvSpPr>
          <p:nvPr>
            <p:ph idx="1"/>
          </p:nvPr>
        </p:nvSpPr>
        <p:spPr/>
        <p:txBody>
          <a:bodyPr/>
          <a:lstStyle/>
          <a:p>
            <a:pPr marL="0" indent="0">
              <a:buNone/>
            </a:pPr>
            <a:r>
              <a:rPr lang="ja-JP" altLang="en-US" dirty="0"/>
              <a:t>定義</a:t>
            </a:r>
            <a:endParaRPr lang="en-US" altLang="ja-JP" dirty="0"/>
          </a:p>
          <a:p>
            <a:pPr lvl="1"/>
            <a:r>
              <a:rPr lang="ja-JP" altLang="en-US" dirty="0">
                <a:solidFill>
                  <a:srgbClr val="FF0000"/>
                </a:solidFill>
              </a:rPr>
              <a:t>公的機関等で登録</a:t>
            </a:r>
            <a:r>
              <a:rPr lang="ja-JP" altLang="en-US" dirty="0"/>
              <a:t>・公開され、</a:t>
            </a:r>
            <a:r>
              <a:rPr lang="ja-JP" altLang="en-US" dirty="0">
                <a:solidFill>
                  <a:srgbClr val="FF0000"/>
                </a:solidFill>
              </a:rPr>
              <a:t>様々な場面で参照</a:t>
            </a:r>
            <a:r>
              <a:rPr lang="ja-JP" altLang="en-US" dirty="0"/>
              <a:t>される、</a:t>
            </a:r>
            <a:r>
              <a:rPr lang="ja-JP" altLang="en-US" dirty="0">
                <a:solidFill>
                  <a:srgbClr val="0066FF"/>
                </a:solidFill>
              </a:rPr>
              <a:t>人、法人、土地、建物、資格等</a:t>
            </a:r>
            <a:r>
              <a:rPr lang="ja-JP" altLang="en-US" dirty="0"/>
              <a:t>の</a:t>
            </a:r>
            <a:r>
              <a:rPr lang="ja-JP" altLang="en-US" dirty="0">
                <a:solidFill>
                  <a:srgbClr val="FF0000"/>
                </a:solidFill>
              </a:rPr>
              <a:t>社会の基本データ</a:t>
            </a:r>
            <a:r>
              <a:rPr lang="ja-JP" altLang="en-US" dirty="0"/>
              <a:t>であり、正確性や最新性が確保された社会の基盤となるデータベース</a:t>
            </a:r>
            <a:endParaRPr lang="en-US" altLang="ja-JP" dirty="0"/>
          </a:p>
          <a:p>
            <a:pPr marL="0" indent="0">
              <a:buNone/>
            </a:pPr>
            <a:endParaRPr lang="en-US" altLang="ja-JP" dirty="0"/>
          </a:p>
          <a:p>
            <a:pPr marL="0" indent="0">
              <a:buNone/>
            </a:pPr>
            <a:r>
              <a:rPr lang="ja-JP" altLang="en-US" dirty="0"/>
              <a:t>役割</a:t>
            </a:r>
            <a:endParaRPr lang="en-US" altLang="ja-JP" dirty="0"/>
          </a:p>
          <a:p>
            <a:pPr lvl="1"/>
            <a:r>
              <a:rPr lang="ja-JP" altLang="en-US" dirty="0"/>
              <a:t>手続きなどで参照される</a:t>
            </a:r>
            <a:r>
              <a:rPr lang="ja-JP" altLang="en-US" dirty="0">
                <a:solidFill>
                  <a:srgbClr val="FF0000"/>
                </a:solidFill>
              </a:rPr>
              <a:t>ワンスオンリーの基盤</a:t>
            </a:r>
            <a:endParaRPr lang="en-US" altLang="ja-JP" dirty="0">
              <a:solidFill>
                <a:srgbClr val="FF0000"/>
              </a:solidFill>
            </a:endParaRPr>
          </a:p>
          <a:p>
            <a:pPr lvl="2"/>
            <a:r>
              <a:rPr lang="ja-JP" altLang="en-US" dirty="0"/>
              <a:t>同じ情報の再提出を求めない</a:t>
            </a:r>
            <a:endParaRPr lang="en-US" altLang="ja-JP" dirty="0"/>
          </a:p>
          <a:p>
            <a:pPr lvl="2"/>
            <a:r>
              <a:rPr lang="ja-JP" altLang="en-US" dirty="0"/>
              <a:t>既存データの照合や確認により自動審査を実現する</a:t>
            </a:r>
            <a:endParaRPr lang="en-US" altLang="ja-JP" dirty="0"/>
          </a:p>
          <a:p>
            <a:pPr lvl="1"/>
            <a:r>
              <a:rPr lang="ja-JP" altLang="en-US" dirty="0"/>
              <a:t>オープンデータで活用される</a:t>
            </a:r>
            <a:r>
              <a:rPr lang="ja-JP" altLang="en-US" dirty="0">
                <a:solidFill>
                  <a:srgbClr val="FF0000"/>
                </a:solidFill>
              </a:rPr>
              <a:t>社会活動の基盤</a:t>
            </a:r>
            <a:endParaRPr lang="en-US" altLang="ja-JP" dirty="0">
              <a:solidFill>
                <a:srgbClr val="FF0000"/>
              </a:solidFill>
            </a:endParaRPr>
          </a:p>
          <a:p>
            <a:pPr lvl="2"/>
            <a:r>
              <a:rPr lang="ja-JP" altLang="en-US" dirty="0"/>
              <a:t>住所・地番情報、店舗（事業所）情報等の経済効果の高い情報</a:t>
            </a:r>
            <a:endParaRPr lang="en-US" altLang="ja-JP" dirty="0"/>
          </a:p>
          <a:p>
            <a:endParaRPr kumimoji="1" lang="ja-JP" altLang="en-US" dirty="0"/>
          </a:p>
        </p:txBody>
      </p:sp>
      <p:sp>
        <p:nvSpPr>
          <p:cNvPr id="3" name="タイトル 2">
            <a:extLst>
              <a:ext uri="{FF2B5EF4-FFF2-40B4-BE49-F238E27FC236}">
                <a16:creationId xmlns:a16="http://schemas.microsoft.com/office/drawing/2014/main" id="{6A46C8A7-8DB3-47E9-918A-610D9CFB8080}"/>
              </a:ext>
            </a:extLst>
          </p:cNvPr>
          <p:cNvSpPr>
            <a:spLocks noGrp="1"/>
          </p:cNvSpPr>
          <p:nvPr>
            <p:ph type="title"/>
          </p:nvPr>
        </p:nvSpPr>
        <p:spPr/>
        <p:txBody>
          <a:bodyPr/>
          <a:lstStyle/>
          <a:p>
            <a:r>
              <a:rPr kumimoji="1" lang="ja-JP" altLang="en-US" dirty="0"/>
              <a:t>ベース・レジストリとの連携</a:t>
            </a:r>
          </a:p>
        </p:txBody>
      </p:sp>
      <p:sp>
        <p:nvSpPr>
          <p:cNvPr id="4" name="スライド番号プレースホルダー 3">
            <a:extLst>
              <a:ext uri="{FF2B5EF4-FFF2-40B4-BE49-F238E27FC236}">
                <a16:creationId xmlns:a16="http://schemas.microsoft.com/office/drawing/2014/main" id="{37775EFF-760E-4938-A0B7-39589D28CA9F}"/>
              </a:ext>
            </a:extLst>
          </p:cNvPr>
          <p:cNvSpPr>
            <a:spLocks noGrp="1"/>
          </p:cNvSpPr>
          <p:nvPr>
            <p:ph type="sldNum" sz="quarter" idx="4"/>
          </p:nvPr>
        </p:nvSpPr>
        <p:spPr/>
        <p:txBody>
          <a:bodyPr/>
          <a:lstStyle/>
          <a:p>
            <a:fld id="{DFD4F317-19D0-4848-B5EB-5B174DBE8CF9}" type="slidenum">
              <a:rPr lang="ja-JP" altLang="en-US" smtClean="0"/>
              <a:pPr/>
              <a:t>52</a:t>
            </a:fld>
            <a:endParaRPr lang="ja-JP" altLang="en-US"/>
          </a:p>
        </p:txBody>
      </p:sp>
      <p:sp>
        <p:nvSpPr>
          <p:cNvPr id="5" name="右中かっこ 4">
            <a:extLst>
              <a:ext uri="{FF2B5EF4-FFF2-40B4-BE49-F238E27FC236}">
                <a16:creationId xmlns:a16="http://schemas.microsoft.com/office/drawing/2014/main" id="{0F147859-DA9E-42DC-8965-0B3A1DCB5AE8}"/>
              </a:ext>
            </a:extLst>
          </p:cNvPr>
          <p:cNvSpPr/>
          <p:nvPr/>
        </p:nvSpPr>
        <p:spPr>
          <a:xfrm>
            <a:off x="9341918" y="3888509"/>
            <a:ext cx="286327" cy="1773382"/>
          </a:xfrm>
          <a:prstGeom prst="rightBrace">
            <a:avLst>
              <a:gd name="adj1" fmla="val 8333"/>
              <a:gd name="adj2" fmla="val 234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9356802-40F4-4804-B313-81B8CC88FAA8}"/>
              </a:ext>
            </a:extLst>
          </p:cNvPr>
          <p:cNvSpPr txBox="1"/>
          <p:nvPr/>
        </p:nvSpPr>
        <p:spPr>
          <a:xfrm>
            <a:off x="9667010" y="4055351"/>
            <a:ext cx="2087418" cy="646331"/>
          </a:xfrm>
          <a:prstGeom prst="rect">
            <a:avLst/>
          </a:prstGeom>
          <a:noFill/>
        </p:spPr>
        <p:txBody>
          <a:bodyPr wrap="square" rtlCol="0">
            <a:spAutoFit/>
          </a:bodyPr>
          <a:lstStyle/>
          <a:p>
            <a:r>
              <a:rPr kumimoji="1" lang="ja-JP" altLang="en-US" b="1" dirty="0">
                <a:solidFill>
                  <a:srgbClr val="0066FF"/>
                </a:solidFill>
              </a:rPr>
              <a:t>高い相互運用性が求められる</a:t>
            </a:r>
          </a:p>
        </p:txBody>
      </p:sp>
      <p:sp>
        <p:nvSpPr>
          <p:cNvPr id="7" name="正方形/長方形 6">
            <a:extLst>
              <a:ext uri="{FF2B5EF4-FFF2-40B4-BE49-F238E27FC236}">
                <a16:creationId xmlns:a16="http://schemas.microsoft.com/office/drawing/2014/main" id="{7A250C63-7C6A-4651-B677-451A601177EB}"/>
              </a:ext>
            </a:extLst>
          </p:cNvPr>
          <p:cNvSpPr/>
          <p:nvPr/>
        </p:nvSpPr>
        <p:spPr>
          <a:xfrm>
            <a:off x="9033164" y="5753864"/>
            <a:ext cx="3121891"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66FF"/>
                </a:solidFill>
              </a:rPr>
              <a:t>GIF</a:t>
            </a:r>
            <a:r>
              <a:rPr kumimoji="1" lang="ja-JP" altLang="en-US" b="1" dirty="0">
                <a:solidFill>
                  <a:srgbClr val="0066FF"/>
                </a:solidFill>
              </a:rPr>
              <a:t>データモデルの活用</a:t>
            </a:r>
            <a:endParaRPr kumimoji="1" lang="en-US" altLang="ja-JP" b="1" dirty="0">
              <a:solidFill>
                <a:srgbClr val="0066FF"/>
              </a:solidFill>
            </a:endParaRPr>
          </a:p>
          <a:p>
            <a:pPr algn="ctr"/>
            <a:r>
              <a:rPr lang="ja-JP" altLang="en-US" b="1" dirty="0">
                <a:solidFill>
                  <a:srgbClr val="0066FF"/>
                </a:solidFill>
              </a:rPr>
              <a:t>品質管理の実施</a:t>
            </a:r>
            <a:endParaRPr kumimoji="1" lang="ja-JP" altLang="en-US" b="1" dirty="0">
              <a:solidFill>
                <a:srgbClr val="0066FF"/>
              </a:solidFill>
            </a:endParaRPr>
          </a:p>
        </p:txBody>
      </p:sp>
      <p:sp>
        <p:nvSpPr>
          <p:cNvPr id="8" name="矢印: 下 7">
            <a:extLst>
              <a:ext uri="{FF2B5EF4-FFF2-40B4-BE49-F238E27FC236}">
                <a16:creationId xmlns:a16="http://schemas.microsoft.com/office/drawing/2014/main" id="{4AE313D0-FCC1-4902-BA62-B32CC481EC5C}"/>
              </a:ext>
            </a:extLst>
          </p:cNvPr>
          <p:cNvSpPr/>
          <p:nvPr/>
        </p:nvSpPr>
        <p:spPr>
          <a:xfrm>
            <a:off x="10390909" y="4802909"/>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7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15219CE-BFA2-4F97-A95F-C81F6F5281BC}"/>
              </a:ext>
            </a:extLst>
          </p:cNvPr>
          <p:cNvSpPr>
            <a:spLocks noGrp="1"/>
          </p:cNvSpPr>
          <p:nvPr>
            <p:ph idx="1"/>
          </p:nvPr>
        </p:nvSpPr>
        <p:spPr/>
        <p:txBody>
          <a:bodyPr/>
          <a:lstStyle/>
          <a:p>
            <a:r>
              <a:rPr lang="en-US" altLang="ja-JP" dirty="0"/>
              <a:t>GIF</a:t>
            </a:r>
            <a:r>
              <a:rPr lang="ja-JP" altLang="en-US" dirty="0"/>
              <a:t>は、</a:t>
            </a:r>
            <a:r>
              <a:rPr lang="ja-JP" altLang="en-US" u="sng" dirty="0">
                <a:solidFill>
                  <a:srgbClr val="FF0000"/>
                </a:solidFill>
              </a:rPr>
              <a:t>政府情報システム・標準ガイドライン群の一部</a:t>
            </a:r>
            <a:r>
              <a:rPr lang="ja-JP" altLang="en-US" dirty="0"/>
              <a:t>であり、政府内のシステムに</a:t>
            </a:r>
            <a:r>
              <a:rPr lang="en-US" altLang="ja-JP" dirty="0"/>
              <a:t>GIF</a:t>
            </a:r>
            <a:r>
              <a:rPr lang="ja-JP" altLang="en-US" dirty="0"/>
              <a:t>の利用を推奨しています。</a:t>
            </a:r>
            <a:endParaRPr lang="en-US" altLang="ja-JP" dirty="0"/>
          </a:p>
          <a:p>
            <a:pPr lvl="1"/>
            <a:r>
              <a:rPr lang="ja-JP" altLang="en-US" dirty="0"/>
              <a:t>ただし、既存システムやデータとの関係ですぐに普及するものではありません</a:t>
            </a:r>
            <a:endParaRPr lang="en-US" altLang="ja-JP" dirty="0"/>
          </a:p>
          <a:p>
            <a:endParaRPr lang="en-US" altLang="ja-JP" dirty="0"/>
          </a:p>
          <a:p>
            <a:r>
              <a:rPr lang="ja-JP" altLang="en-US" dirty="0"/>
              <a:t>デジタル手続法によりワンスオンリー手続きが推進されていることや、オープンデータの推進と合わせて普及を図っていきます。</a:t>
            </a:r>
            <a:endParaRPr lang="en-US" altLang="ja-JP" dirty="0"/>
          </a:p>
          <a:p>
            <a:pPr lvl="1"/>
            <a:endParaRPr kumimoji="1" lang="ja-JP" altLang="en-US" dirty="0"/>
          </a:p>
        </p:txBody>
      </p:sp>
      <p:sp>
        <p:nvSpPr>
          <p:cNvPr id="3" name="タイトル 2">
            <a:extLst>
              <a:ext uri="{FF2B5EF4-FFF2-40B4-BE49-F238E27FC236}">
                <a16:creationId xmlns:a16="http://schemas.microsoft.com/office/drawing/2014/main" id="{32C4FE84-99EB-48CD-84F2-1EF4271B2107}"/>
              </a:ext>
            </a:extLst>
          </p:cNvPr>
          <p:cNvSpPr>
            <a:spLocks noGrp="1"/>
          </p:cNvSpPr>
          <p:nvPr>
            <p:ph type="title"/>
          </p:nvPr>
        </p:nvSpPr>
        <p:spPr/>
        <p:txBody>
          <a:bodyPr/>
          <a:lstStyle/>
          <a:p>
            <a:r>
              <a:rPr kumimoji="1" lang="ja-JP" altLang="en-US" dirty="0"/>
              <a:t>府省システムとの連携</a:t>
            </a:r>
          </a:p>
        </p:txBody>
      </p:sp>
      <p:sp>
        <p:nvSpPr>
          <p:cNvPr id="4" name="スライド番号プレースホルダー 3">
            <a:extLst>
              <a:ext uri="{FF2B5EF4-FFF2-40B4-BE49-F238E27FC236}">
                <a16:creationId xmlns:a16="http://schemas.microsoft.com/office/drawing/2014/main" id="{8F10941F-6B9B-48F0-A879-AD4330C2A02E}"/>
              </a:ext>
            </a:extLst>
          </p:cNvPr>
          <p:cNvSpPr>
            <a:spLocks noGrp="1"/>
          </p:cNvSpPr>
          <p:nvPr>
            <p:ph type="sldNum" sz="quarter" idx="4"/>
          </p:nvPr>
        </p:nvSpPr>
        <p:spPr/>
        <p:txBody>
          <a:bodyPr/>
          <a:lstStyle/>
          <a:p>
            <a:fld id="{DFD4F317-19D0-4848-B5EB-5B174DBE8CF9}" type="slidenum">
              <a:rPr lang="ja-JP" altLang="en-US" smtClean="0"/>
              <a:pPr/>
              <a:t>53</a:t>
            </a:fld>
            <a:endParaRPr lang="ja-JP" altLang="en-US"/>
          </a:p>
        </p:txBody>
      </p:sp>
    </p:spTree>
    <p:extLst>
      <p:ext uri="{BB962C8B-B14F-4D97-AF65-F5344CB8AC3E}">
        <p14:creationId xmlns:p14="http://schemas.microsoft.com/office/powerpoint/2010/main" val="154837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D87D50A-0E19-4CE5-B4B7-A1DA25D01EAA}"/>
              </a:ext>
            </a:extLst>
          </p:cNvPr>
          <p:cNvSpPr>
            <a:spLocks noGrp="1"/>
          </p:cNvSpPr>
          <p:nvPr>
            <p:ph idx="1"/>
          </p:nvPr>
        </p:nvSpPr>
        <p:spPr/>
        <p:txBody>
          <a:bodyPr/>
          <a:lstStyle/>
          <a:p>
            <a:r>
              <a:rPr lang="ja-JP" altLang="en-US" dirty="0"/>
              <a:t>自治体情報</a:t>
            </a:r>
            <a:r>
              <a:rPr kumimoji="1" lang="ja-JP" altLang="en-US" dirty="0"/>
              <a:t>システム、スマートシティ、デジタル田園都市の推進と連携して</a:t>
            </a:r>
            <a:r>
              <a:rPr kumimoji="1" lang="en-US" altLang="ja-JP" dirty="0"/>
              <a:t>GIF</a:t>
            </a:r>
            <a:r>
              <a:rPr kumimoji="1" lang="ja-JP" altLang="en-US" dirty="0"/>
              <a:t>の普及を図っていきます。</a:t>
            </a:r>
            <a:endParaRPr lang="en-US" altLang="ja-JP" dirty="0"/>
          </a:p>
          <a:p>
            <a:pPr lvl="1"/>
            <a:r>
              <a:rPr lang="ja-JP" altLang="en-US" dirty="0"/>
              <a:t>自治体情報</a:t>
            </a:r>
            <a:r>
              <a:rPr kumimoji="1" lang="ja-JP" altLang="en-US" dirty="0"/>
              <a:t>システムは、</a:t>
            </a:r>
            <a:r>
              <a:rPr kumimoji="1" lang="ja-JP" altLang="en-US" dirty="0">
                <a:solidFill>
                  <a:srgbClr val="FF0000"/>
                </a:solidFill>
              </a:rPr>
              <a:t>コアデータパーツ</a:t>
            </a:r>
            <a:r>
              <a:rPr kumimoji="1" lang="ja-JP" altLang="en-US" dirty="0"/>
              <a:t>、</a:t>
            </a:r>
            <a:r>
              <a:rPr kumimoji="1" lang="ja-JP" altLang="en-US" dirty="0">
                <a:solidFill>
                  <a:srgbClr val="FF0000"/>
                </a:solidFill>
              </a:rPr>
              <a:t>コアデータモデル</a:t>
            </a:r>
            <a:r>
              <a:rPr kumimoji="1" lang="ja-JP" altLang="en-US" dirty="0"/>
              <a:t>、</a:t>
            </a:r>
            <a:r>
              <a:rPr kumimoji="1" lang="ja-JP" altLang="en-US" dirty="0">
                <a:solidFill>
                  <a:srgbClr val="FF0000"/>
                </a:solidFill>
              </a:rPr>
              <a:t>実装データモデル（行政）</a:t>
            </a:r>
            <a:r>
              <a:rPr kumimoji="1" lang="ja-JP" altLang="en-US" dirty="0"/>
              <a:t>が活用できます。</a:t>
            </a:r>
            <a:endParaRPr kumimoji="1" lang="en-US" altLang="ja-JP" dirty="0"/>
          </a:p>
          <a:p>
            <a:pPr lvl="2"/>
            <a:r>
              <a:rPr kumimoji="1" lang="ja-JP" altLang="en-US" sz="1600" dirty="0"/>
              <a:t>日付及び時刻、住所（アドレス）、郵便番号、地理座標、電話番号</a:t>
            </a:r>
          </a:p>
          <a:p>
            <a:pPr lvl="2"/>
            <a:r>
              <a:rPr kumimoji="1" lang="ja-JP" altLang="en-US" sz="1600" dirty="0"/>
              <a:t>個人、住所（アドレス）、法人、施設、</a:t>
            </a:r>
            <a:r>
              <a:rPr lang="ja-JP" altLang="en-US" sz="1600" dirty="0"/>
              <a:t>連絡先、</a:t>
            </a:r>
            <a:r>
              <a:rPr kumimoji="1" lang="ja-JP" altLang="en-US" sz="1600" dirty="0"/>
              <a:t>アクセシビリティ、子育て支援情報</a:t>
            </a:r>
            <a:endParaRPr kumimoji="1" lang="en-US" altLang="ja-JP" sz="1600" dirty="0"/>
          </a:p>
          <a:p>
            <a:pPr lvl="2"/>
            <a:r>
              <a:rPr kumimoji="1" lang="ja-JP" altLang="en-US" sz="1600" dirty="0"/>
              <a:t>申請・届出、証明・通知、事例、行政サービス・制度、イベント、報告書、行政サービス拠点・支援機関等、調達</a:t>
            </a:r>
          </a:p>
          <a:p>
            <a:pPr lvl="1"/>
            <a:r>
              <a:rPr kumimoji="1" lang="ja-JP" altLang="en-US" dirty="0"/>
              <a:t>スマートシティ、デジタル田園都市は、</a:t>
            </a:r>
            <a:r>
              <a:rPr kumimoji="1" lang="ja-JP" altLang="en-US" dirty="0">
                <a:solidFill>
                  <a:srgbClr val="FF0000"/>
                </a:solidFill>
              </a:rPr>
              <a:t>実装データモデル（スマートシティ）</a:t>
            </a:r>
            <a:r>
              <a:rPr kumimoji="1" lang="ja-JP" altLang="en-US" dirty="0"/>
              <a:t>が活用できます。（</a:t>
            </a:r>
            <a:r>
              <a:rPr kumimoji="1" lang="en-US" altLang="ja-JP" dirty="0"/>
              <a:t>4</a:t>
            </a:r>
            <a:r>
              <a:rPr kumimoji="1" lang="ja-JP" altLang="en-US" dirty="0"/>
              <a:t>月下旬に公開予定）</a:t>
            </a:r>
            <a:endParaRPr kumimoji="1" lang="en-US" altLang="ja-JP" dirty="0"/>
          </a:p>
          <a:p>
            <a:pPr lvl="2"/>
            <a:r>
              <a:rPr kumimoji="1" lang="ja-JP" altLang="en-US" dirty="0"/>
              <a:t>土地、建物、地物、移動体、サービス等</a:t>
            </a:r>
            <a:endParaRPr kumimoji="1" lang="en-US" altLang="ja-JP" dirty="0"/>
          </a:p>
          <a:p>
            <a:r>
              <a:rPr kumimoji="1" lang="ja-JP" altLang="en-US" dirty="0"/>
              <a:t>行政の保有するデータと都市のデータを同じ体系で整備することで、都市全体のデータ基盤を使いやすいものにしていきます。</a:t>
            </a:r>
            <a:endParaRPr kumimoji="1" lang="en-US" altLang="ja-JP" dirty="0"/>
          </a:p>
        </p:txBody>
      </p:sp>
      <p:sp>
        <p:nvSpPr>
          <p:cNvPr id="3" name="タイトル 2">
            <a:extLst>
              <a:ext uri="{FF2B5EF4-FFF2-40B4-BE49-F238E27FC236}">
                <a16:creationId xmlns:a16="http://schemas.microsoft.com/office/drawing/2014/main" id="{244BB539-25D3-4AF8-A93F-E9874BF448F1}"/>
              </a:ext>
            </a:extLst>
          </p:cNvPr>
          <p:cNvSpPr>
            <a:spLocks noGrp="1"/>
          </p:cNvSpPr>
          <p:nvPr>
            <p:ph type="title"/>
          </p:nvPr>
        </p:nvSpPr>
        <p:spPr>
          <a:xfrm>
            <a:off x="838200" y="519497"/>
            <a:ext cx="10515600" cy="591252"/>
          </a:xfrm>
        </p:spPr>
        <p:txBody>
          <a:bodyPr/>
          <a:lstStyle/>
          <a:p>
            <a:r>
              <a:rPr kumimoji="1" lang="ja-JP" altLang="en-US" dirty="0"/>
              <a:t>自治体との連携</a:t>
            </a:r>
          </a:p>
        </p:txBody>
      </p:sp>
      <p:sp>
        <p:nvSpPr>
          <p:cNvPr id="4" name="スライド番号プレースホルダー 3">
            <a:extLst>
              <a:ext uri="{FF2B5EF4-FFF2-40B4-BE49-F238E27FC236}">
                <a16:creationId xmlns:a16="http://schemas.microsoft.com/office/drawing/2014/main" id="{36004FBD-50AF-4313-BFCE-FA9A5CAF2E37}"/>
              </a:ext>
            </a:extLst>
          </p:cNvPr>
          <p:cNvSpPr>
            <a:spLocks noGrp="1"/>
          </p:cNvSpPr>
          <p:nvPr>
            <p:ph type="sldNum" sz="quarter" idx="4"/>
          </p:nvPr>
        </p:nvSpPr>
        <p:spPr/>
        <p:txBody>
          <a:bodyPr/>
          <a:lstStyle/>
          <a:p>
            <a:fld id="{DFD4F317-19D0-4848-B5EB-5B174DBE8CF9}" type="slidenum">
              <a:rPr lang="ja-JP" altLang="en-US" smtClean="0"/>
              <a:pPr/>
              <a:t>54</a:t>
            </a:fld>
            <a:endParaRPr lang="ja-JP" altLang="en-US"/>
          </a:p>
        </p:txBody>
      </p:sp>
    </p:spTree>
    <p:extLst>
      <p:ext uri="{BB962C8B-B14F-4D97-AF65-F5344CB8AC3E}">
        <p14:creationId xmlns:p14="http://schemas.microsoft.com/office/powerpoint/2010/main" val="1678302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16">
            <a:extLst>
              <a:ext uri="{FF2B5EF4-FFF2-40B4-BE49-F238E27FC236}">
                <a16:creationId xmlns:a16="http://schemas.microsoft.com/office/drawing/2014/main" id="{1CEAA1BD-B6F6-47AF-B1B2-2643121AE5D0}"/>
              </a:ext>
            </a:extLst>
          </p:cNvPr>
          <p:cNvSpPr>
            <a:spLocks noGrp="1"/>
          </p:cNvSpPr>
          <p:nvPr>
            <p:ph idx="1"/>
          </p:nvPr>
        </p:nvSpPr>
        <p:spPr>
          <a:xfrm>
            <a:off x="838200" y="1226866"/>
            <a:ext cx="10515600" cy="4815996"/>
          </a:xfrm>
        </p:spPr>
        <p:txBody>
          <a:bodyPr/>
          <a:lstStyle/>
          <a:p>
            <a:r>
              <a:rPr lang="ja-JP" altLang="en-US" sz="2000" dirty="0"/>
              <a:t>データ項目にできる限り標準的なものを使うことで、自地域で開発したアプリが、同じデータモデルに準拠する他地域に展開しやすくなります。また、他地域で開発したアプリの導入もしやすくなります。広域連携もしやすくなります。</a:t>
            </a:r>
            <a:endParaRPr lang="en-US" altLang="ja-JP" sz="2000" dirty="0"/>
          </a:p>
          <a:p>
            <a:endParaRPr lang="ja-JP" altLang="en-US" sz="2000" dirty="0"/>
          </a:p>
        </p:txBody>
      </p:sp>
      <p:sp>
        <p:nvSpPr>
          <p:cNvPr id="2" name="タイトル 1">
            <a:extLst>
              <a:ext uri="{FF2B5EF4-FFF2-40B4-BE49-F238E27FC236}">
                <a16:creationId xmlns:a16="http://schemas.microsoft.com/office/drawing/2014/main" id="{1DE51DEF-FEA2-4B79-8490-4C5F33758873}"/>
              </a:ext>
            </a:extLst>
          </p:cNvPr>
          <p:cNvSpPr>
            <a:spLocks noGrp="1"/>
          </p:cNvSpPr>
          <p:nvPr>
            <p:ph type="title"/>
          </p:nvPr>
        </p:nvSpPr>
        <p:spPr/>
        <p:txBody>
          <a:bodyPr/>
          <a:lstStyle/>
          <a:p>
            <a:r>
              <a:rPr lang="ja-JP" altLang="en-US" dirty="0"/>
              <a:t>参考：データモデルに準拠するとは</a:t>
            </a:r>
          </a:p>
        </p:txBody>
      </p:sp>
      <p:sp>
        <p:nvSpPr>
          <p:cNvPr id="3" name="スライド番号プレースホルダー 2">
            <a:extLst>
              <a:ext uri="{FF2B5EF4-FFF2-40B4-BE49-F238E27FC236}">
                <a16:creationId xmlns:a16="http://schemas.microsoft.com/office/drawing/2014/main" id="{8A5F01E4-89C6-42E3-AB4F-A925CCABF493}"/>
              </a:ext>
            </a:extLst>
          </p:cNvPr>
          <p:cNvSpPr>
            <a:spLocks noGrp="1"/>
          </p:cNvSpPr>
          <p:nvPr>
            <p:ph type="sldNum" sz="quarter" idx="4"/>
          </p:nvPr>
        </p:nvSpPr>
        <p:spPr/>
        <p:txBody>
          <a:bodyPr/>
          <a:lstStyle/>
          <a:p>
            <a:fld id="{DFD4F317-19D0-4848-B5EB-5B174DBE8CF9}" type="slidenum">
              <a:rPr lang="ja-JP" altLang="en-US" smtClean="0"/>
              <a:pPr/>
              <a:t>55</a:t>
            </a:fld>
            <a:endParaRPr lang="ja-JP" altLang="en-US"/>
          </a:p>
        </p:txBody>
      </p:sp>
      <p:sp>
        <p:nvSpPr>
          <p:cNvPr id="4" name="テキスト ボックス 3">
            <a:extLst>
              <a:ext uri="{FF2B5EF4-FFF2-40B4-BE49-F238E27FC236}">
                <a16:creationId xmlns:a16="http://schemas.microsoft.com/office/drawing/2014/main" id="{D819C775-7542-45C8-A412-303F353827D8}"/>
              </a:ext>
            </a:extLst>
          </p:cNvPr>
          <p:cNvSpPr txBox="1"/>
          <p:nvPr/>
        </p:nvSpPr>
        <p:spPr>
          <a:xfrm>
            <a:off x="6695686" y="2232717"/>
            <a:ext cx="2262158" cy="369332"/>
          </a:xfrm>
          <a:prstGeom prst="rect">
            <a:avLst/>
          </a:prstGeom>
          <a:noFill/>
        </p:spPr>
        <p:txBody>
          <a:bodyPr wrap="none" rtlCol="0">
            <a:spAutoFit/>
          </a:bodyPr>
          <a:lstStyle/>
          <a:p>
            <a:r>
              <a:rPr lang="ja-JP" altLang="en-US" dirty="0"/>
              <a:t>準拠しているデータ</a:t>
            </a:r>
          </a:p>
        </p:txBody>
      </p:sp>
      <p:sp>
        <p:nvSpPr>
          <p:cNvPr id="5" name="テキスト ボックス 4">
            <a:extLst>
              <a:ext uri="{FF2B5EF4-FFF2-40B4-BE49-F238E27FC236}">
                <a16:creationId xmlns:a16="http://schemas.microsoft.com/office/drawing/2014/main" id="{B14DD4AB-AC5A-484B-8C22-509AA66B9D15}"/>
              </a:ext>
            </a:extLst>
          </p:cNvPr>
          <p:cNvSpPr txBox="1"/>
          <p:nvPr/>
        </p:nvSpPr>
        <p:spPr>
          <a:xfrm>
            <a:off x="1942158" y="2232717"/>
            <a:ext cx="2954655" cy="369332"/>
          </a:xfrm>
          <a:prstGeom prst="rect">
            <a:avLst/>
          </a:prstGeom>
          <a:noFill/>
        </p:spPr>
        <p:txBody>
          <a:bodyPr wrap="none" rtlCol="0">
            <a:spAutoFit/>
          </a:bodyPr>
          <a:lstStyle/>
          <a:p>
            <a:r>
              <a:rPr lang="ja-JP" altLang="en-US" dirty="0"/>
              <a:t>準拠していない独自データ</a:t>
            </a:r>
          </a:p>
        </p:txBody>
      </p:sp>
      <p:sp>
        <p:nvSpPr>
          <p:cNvPr id="6" name="テキスト ボックス 5">
            <a:extLst>
              <a:ext uri="{FF2B5EF4-FFF2-40B4-BE49-F238E27FC236}">
                <a16:creationId xmlns:a16="http://schemas.microsoft.com/office/drawing/2014/main" id="{762CDD53-C5DF-4C7A-9822-CA46BF4723B2}"/>
              </a:ext>
            </a:extLst>
          </p:cNvPr>
          <p:cNvSpPr txBox="1"/>
          <p:nvPr/>
        </p:nvSpPr>
        <p:spPr>
          <a:xfrm>
            <a:off x="1725899" y="6096156"/>
            <a:ext cx="3744651"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独自に設計されているので、データが再利用しにくい。データ変換も難しい。</a:t>
            </a:r>
          </a:p>
        </p:txBody>
      </p:sp>
      <p:graphicFrame>
        <p:nvGraphicFramePr>
          <p:cNvPr id="7" name="表 7">
            <a:extLst>
              <a:ext uri="{FF2B5EF4-FFF2-40B4-BE49-F238E27FC236}">
                <a16:creationId xmlns:a16="http://schemas.microsoft.com/office/drawing/2014/main" id="{7C12F863-C798-4990-9240-8CA5A517B476}"/>
              </a:ext>
            </a:extLst>
          </p:cNvPr>
          <p:cNvGraphicFramePr>
            <a:graphicFrameLocks noGrp="1"/>
          </p:cNvGraphicFramePr>
          <p:nvPr>
            <p:extLst>
              <p:ext uri="{D42A27DB-BD31-4B8C-83A1-F6EECF244321}">
                <p14:modId xmlns:p14="http://schemas.microsoft.com/office/powerpoint/2010/main" val="149573741"/>
              </p:ext>
            </p:extLst>
          </p:nvPr>
        </p:nvGraphicFramePr>
        <p:xfrm>
          <a:off x="5951323" y="2959333"/>
          <a:ext cx="1008112" cy="2286000"/>
        </p:xfrm>
        <a:graphic>
          <a:graphicData uri="http://schemas.openxmlformats.org/drawingml/2006/table">
            <a:tbl>
              <a:tblPr firstRow="1" bandRow="1">
                <a:tableStyleId>{073A0DAA-6AF3-43AB-8588-CEC1D06C72B9}</a:tableStyleId>
              </a:tblPr>
              <a:tblGrid>
                <a:gridCol w="1008112">
                  <a:extLst>
                    <a:ext uri="{9D8B030D-6E8A-4147-A177-3AD203B41FA5}">
                      <a16:colId xmlns:a16="http://schemas.microsoft.com/office/drawing/2014/main" val="4211856353"/>
                    </a:ext>
                  </a:extLst>
                </a:gridCol>
              </a:tblGrid>
              <a:tr h="0">
                <a:tc>
                  <a:txBody>
                    <a:bodyPr/>
                    <a:lstStyle/>
                    <a:p>
                      <a:r>
                        <a:rPr kumimoji="1" lang="ja-JP" altLang="en-US" sz="900" dirty="0"/>
                        <a:t>データ項目</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extLst>
                  <a:ext uri="{0D108BD9-81ED-4DB2-BD59-A6C34878D82A}">
                    <a16:rowId xmlns:a16="http://schemas.microsoft.com/office/drawing/2014/main" val="181422991"/>
                  </a:ext>
                </a:extLst>
              </a:tr>
              <a:tr h="0">
                <a:tc>
                  <a:txBody>
                    <a:bodyPr/>
                    <a:lstStyle/>
                    <a:p>
                      <a:r>
                        <a:rPr kumimoji="1" lang="ja-JP" altLang="en-US" sz="900" dirty="0"/>
                        <a:t>開始時間</a:t>
                      </a:r>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extLst>
                  <a:ext uri="{0D108BD9-81ED-4DB2-BD59-A6C34878D82A}">
                    <a16:rowId xmlns:a16="http://schemas.microsoft.com/office/drawing/2014/main" val="2770212848"/>
                  </a:ext>
                </a:extLst>
              </a:tr>
              <a:tr h="0">
                <a:tc>
                  <a:txBody>
                    <a:bodyPr/>
                    <a:lstStyle/>
                    <a:p>
                      <a:r>
                        <a:rPr kumimoji="1" lang="ja-JP" altLang="en-US" sz="900" dirty="0"/>
                        <a:t>連絡先電話番号</a:t>
                      </a:r>
                    </a:p>
                  </a:txBody>
                  <a:tcPr/>
                </a:tc>
                <a:extLst>
                  <a:ext uri="{0D108BD9-81ED-4DB2-BD59-A6C34878D82A}">
                    <a16:rowId xmlns:a16="http://schemas.microsoft.com/office/drawing/2014/main" val="1322276307"/>
                  </a:ext>
                </a:extLst>
              </a:tr>
            </a:tbl>
          </a:graphicData>
        </a:graphic>
      </p:graphicFrame>
      <p:graphicFrame>
        <p:nvGraphicFramePr>
          <p:cNvPr id="8" name="表 7">
            <a:extLst>
              <a:ext uri="{FF2B5EF4-FFF2-40B4-BE49-F238E27FC236}">
                <a16:creationId xmlns:a16="http://schemas.microsoft.com/office/drawing/2014/main" id="{926813D4-EE6A-402E-8077-AF240E158F77}"/>
              </a:ext>
            </a:extLst>
          </p:cNvPr>
          <p:cNvGraphicFramePr>
            <a:graphicFrameLocks noGrp="1"/>
          </p:cNvGraphicFramePr>
          <p:nvPr>
            <p:extLst>
              <p:ext uri="{D42A27DB-BD31-4B8C-83A1-F6EECF244321}">
                <p14:modId xmlns:p14="http://schemas.microsoft.com/office/powerpoint/2010/main" val="2798126355"/>
              </p:ext>
            </p:extLst>
          </p:nvPr>
        </p:nvGraphicFramePr>
        <p:xfrm>
          <a:off x="2249005" y="2959333"/>
          <a:ext cx="2294218" cy="16916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内容</a:t>
                      </a:r>
                      <a:endParaRPr kumimoji="1" lang="en-US" altLang="ja-JP" sz="900" dirty="0"/>
                    </a:p>
                  </a:txBody>
                  <a:tcPr/>
                </a:tc>
                <a:tc>
                  <a:txBody>
                    <a:bodyPr/>
                    <a:lstStyle/>
                    <a:p>
                      <a:r>
                        <a:rPr kumimoji="1" lang="ja-JP" altLang="en-US" sz="900" dirty="0"/>
                        <a:t>○○フェスタ</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このイベントは・・</a:t>
                      </a:r>
                    </a:p>
                  </a:txBody>
                  <a:tcPr/>
                </a:tc>
                <a:extLst>
                  <a:ext uri="{0D108BD9-81ED-4DB2-BD59-A6C34878D82A}">
                    <a16:rowId xmlns:a16="http://schemas.microsoft.com/office/drawing/2014/main" val="1442801754"/>
                  </a:ext>
                </a:extLst>
              </a:tr>
              <a:tr h="0">
                <a:tc>
                  <a:txBody>
                    <a:bodyPr/>
                    <a:lstStyle/>
                    <a:p>
                      <a:r>
                        <a:rPr kumimoji="1" lang="ja-JP" altLang="en-US" sz="900" dirty="0"/>
                        <a:t>場所</a:t>
                      </a:r>
                    </a:p>
                  </a:txBody>
                  <a:tcPr/>
                </a:tc>
                <a:tc>
                  <a:txBody>
                    <a:bodyPr/>
                    <a:lstStyle/>
                    <a:p>
                      <a:r>
                        <a:rPr kumimoji="1" lang="ja-JP" altLang="en-US" sz="900" dirty="0"/>
                        <a:t>○○会館</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86898876"/>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3</a:t>
                      </a:r>
                      <a:r>
                        <a:rPr kumimoji="1" lang="ja-JP" altLang="en-US" sz="900" dirty="0"/>
                        <a:t>月</a:t>
                      </a:r>
                      <a:r>
                        <a:rPr kumimoji="1" lang="en-US" altLang="ja-JP" sz="900" dirty="0"/>
                        <a:t>10</a:t>
                      </a:r>
                      <a:r>
                        <a:rPr kumimoji="1" lang="ja-JP" altLang="en-US" sz="900" dirty="0"/>
                        <a:t>日</a:t>
                      </a:r>
                      <a:endParaRPr kumimoji="1" lang="en-US" altLang="ja-JP" sz="900" dirty="0"/>
                    </a:p>
                    <a:p>
                      <a:r>
                        <a:rPr kumimoji="1" lang="en-US" altLang="ja-JP" sz="900" dirty="0"/>
                        <a:t>13:00</a:t>
                      </a:r>
                      <a:r>
                        <a:rPr kumimoji="1" lang="ja-JP" altLang="en-US" sz="900" dirty="0"/>
                        <a:t>～</a:t>
                      </a:r>
                      <a:r>
                        <a:rPr kumimoji="1" lang="en-US" altLang="ja-JP" sz="900" dirty="0"/>
                        <a:t>17:00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t>連絡先</a:t>
                      </a:r>
                    </a:p>
                  </a:txBody>
                  <a:tcPr/>
                </a:tc>
                <a:tc>
                  <a:txBody>
                    <a:bodyPr/>
                    <a:lstStyle/>
                    <a:p>
                      <a:r>
                        <a:rPr kumimoji="1" lang="ja-JP" altLang="en-US" sz="900" dirty="0"/>
                        <a:t>実行委員会</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99-9999-9999</a:t>
                      </a:r>
                      <a:endParaRPr kumimoji="1" lang="ja-JP" altLang="en-US" sz="900" dirty="0"/>
                    </a:p>
                  </a:txBody>
                  <a:tcPr/>
                </a:tc>
                <a:extLst>
                  <a:ext uri="{0D108BD9-81ED-4DB2-BD59-A6C34878D82A}">
                    <a16:rowId xmlns:a16="http://schemas.microsoft.com/office/drawing/2014/main" val="2770212848"/>
                  </a:ext>
                </a:extLst>
              </a:tr>
            </a:tbl>
          </a:graphicData>
        </a:graphic>
      </p:graphicFrame>
      <p:graphicFrame>
        <p:nvGraphicFramePr>
          <p:cNvPr id="9" name="表 7">
            <a:extLst>
              <a:ext uri="{FF2B5EF4-FFF2-40B4-BE49-F238E27FC236}">
                <a16:creationId xmlns:a16="http://schemas.microsoft.com/office/drawing/2014/main" id="{90915496-2174-4706-AD4C-1FE5F1E00552}"/>
              </a:ext>
            </a:extLst>
          </p:cNvPr>
          <p:cNvGraphicFramePr>
            <a:graphicFrameLocks noGrp="1"/>
          </p:cNvGraphicFramePr>
          <p:nvPr>
            <p:extLst>
              <p:ext uri="{D42A27DB-BD31-4B8C-83A1-F6EECF244321}">
                <p14:modId xmlns:p14="http://schemas.microsoft.com/office/powerpoint/2010/main" val="793202342"/>
              </p:ext>
            </p:extLst>
          </p:nvPr>
        </p:nvGraphicFramePr>
        <p:xfrm>
          <a:off x="7189760" y="2959333"/>
          <a:ext cx="2294218" cy="2514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tc>
                  <a:txBody>
                    <a:bodyPr/>
                    <a:lstStyle/>
                    <a:p>
                      <a:r>
                        <a:rPr kumimoji="1" lang="ja-JP" altLang="en-US" sz="900" dirty="0"/>
                        <a:t>○○フェスタ</a:t>
                      </a:r>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tc>
                  <a:txBody>
                    <a:bodyPr/>
                    <a:lstStyle/>
                    <a:p>
                      <a:r>
                        <a:rPr kumimoji="1" lang="ja-JP" altLang="en-US" sz="900" dirty="0"/>
                        <a:t>このイベントは・・</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tc>
                  <a:txBody>
                    <a:bodyPr/>
                    <a:lstStyle/>
                    <a:p>
                      <a:r>
                        <a:rPr kumimoji="1" lang="ja-JP" altLang="en-US" sz="900" dirty="0"/>
                        <a:t>○○会館</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tc>
                  <a:txBody>
                    <a:bodyPr/>
                    <a:lstStyle/>
                    <a:p>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2022-03-10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solidFill>
                            <a:srgbClr val="FF0000"/>
                          </a:solidFill>
                        </a:rPr>
                        <a:t>開場時間</a:t>
                      </a:r>
                    </a:p>
                  </a:txBody>
                  <a:tcPr/>
                </a:tc>
                <a:tc>
                  <a:txBody>
                    <a:bodyPr/>
                    <a:lstStyle/>
                    <a:p>
                      <a:r>
                        <a:rPr kumimoji="1" lang="en-US" altLang="ja-JP" sz="900" dirty="0">
                          <a:solidFill>
                            <a:srgbClr val="FF0000"/>
                          </a:solidFill>
                        </a:rPr>
                        <a:t>12:30</a:t>
                      </a:r>
                      <a:endParaRPr kumimoji="1" lang="ja-JP" altLang="en-US" sz="900" dirty="0">
                        <a:solidFill>
                          <a:srgbClr val="FF0000"/>
                        </a:solidFill>
                      </a:endParaRPr>
                    </a:p>
                  </a:txBody>
                  <a:tcPr/>
                </a:tc>
                <a:extLst>
                  <a:ext uri="{0D108BD9-81ED-4DB2-BD59-A6C34878D82A}">
                    <a16:rowId xmlns:a16="http://schemas.microsoft.com/office/drawing/2014/main" val="2881686561"/>
                  </a:ext>
                </a:extLst>
              </a:tr>
              <a:tr h="0">
                <a:tc>
                  <a:txBody>
                    <a:bodyPr/>
                    <a:lstStyle/>
                    <a:p>
                      <a:r>
                        <a:rPr kumimoji="1" lang="ja-JP" altLang="en-US" sz="900" dirty="0"/>
                        <a:t>開始時間</a:t>
                      </a:r>
                    </a:p>
                  </a:txBody>
                  <a:tcPr/>
                </a:tc>
                <a:tc>
                  <a:txBody>
                    <a:bodyPr/>
                    <a:lstStyle/>
                    <a:p>
                      <a:r>
                        <a:rPr kumimoji="1" lang="en-US" altLang="ja-JP" sz="900" dirty="0"/>
                        <a:t>13:00</a:t>
                      </a:r>
                      <a:endParaRPr kumimoji="1" lang="ja-JP" altLang="en-US" sz="900" dirty="0"/>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tc>
                  <a:txBody>
                    <a:bodyPr/>
                    <a:lstStyle/>
                    <a:p>
                      <a:r>
                        <a:rPr kumimoji="1" lang="en-US" altLang="ja-JP" sz="900" dirty="0"/>
                        <a:t>17:00</a:t>
                      </a:r>
                      <a:endParaRPr kumimoji="1" lang="ja-JP" altLang="en-US" sz="900" dirty="0"/>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tc>
                  <a:txBody>
                    <a:bodyPr/>
                    <a:lstStyle/>
                    <a:p>
                      <a:r>
                        <a:rPr kumimoji="1" lang="ja-JP" altLang="en-US" sz="900" dirty="0"/>
                        <a:t>実行委員会</a:t>
                      </a:r>
                    </a:p>
                  </a:txBody>
                  <a:tcPr/>
                </a:tc>
                <a:extLst>
                  <a:ext uri="{0D108BD9-81ED-4DB2-BD59-A6C34878D82A}">
                    <a16:rowId xmlns:a16="http://schemas.microsoft.com/office/drawing/2014/main" val="2770212848"/>
                  </a:ext>
                </a:extLst>
              </a:tr>
              <a:tr h="0">
                <a:tc>
                  <a:txBody>
                    <a:bodyPr/>
                    <a:lstStyle/>
                    <a:p>
                      <a:r>
                        <a:rPr kumimoji="1" lang="ja-JP" altLang="en-US" sz="900" dirty="0">
                          <a:solidFill>
                            <a:srgbClr val="FF0000"/>
                          </a:solidFill>
                        </a:rPr>
                        <a:t>連絡先メール</a:t>
                      </a:r>
                    </a:p>
                  </a:txBody>
                  <a:tcPr/>
                </a:tc>
                <a:tc>
                  <a:txBody>
                    <a:bodyPr/>
                    <a:lstStyle/>
                    <a:p>
                      <a:r>
                        <a:rPr kumimoji="1" lang="en-US" altLang="ja-JP" sz="900" dirty="0">
                          <a:solidFill>
                            <a:srgbClr val="FF0000"/>
                          </a:solidFill>
                        </a:rPr>
                        <a:t>aaa@aaaa.jp</a:t>
                      </a:r>
                      <a:endParaRPr kumimoji="1" lang="ja-JP" altLang="en-US" sz="900" dirty="0">
                        <a:solidFill>
                          <a:srgbClr val="FF0000"/>
                        </a:solidFill>
                      </a:endParaRPr>
                    </a:p>
                  </a:txBody>
                  <a:tcPr/>
                </a:tc>
                <a:extLst>
                  <a:ext uri="{0D108BD9-81ED-4DB2-BD59-A6C34878D82A}">
                    <a16:rowId xmlns:a16="http://schemas.microsoft.com/office/drawing/2014/main" val="1322276307"/>
                  </a:ext>
                </a:extLst>
              </a:tr>
            </a:tbl>
          </a:graphicData>
        </a:graphic>
      </p:graphicFrame>
      <p:sp>
        <p:nvSpPr>
          <p:cNvPr id="11" name="テキスト ボックス 10">
            <a:extLst>
              <a:ext uri="{FF2B5EF4-FFF2-40B4-BE49-F238E27FC236}">
                <a16:creationId xmlns:a16="http://schemas.microsoft.com/office/drawing/2014/main" id="{292F56E0-C8F8-421B-B0F8-07973AFFE6D6}"/>
              </a:ext>
            </a:extLst>
          </p:cNvPr>
          <p:cNvSpPr txBox="1"/>
          <p:nvPr/>
        </p:nvSpPr>
        <p:spPr>
          <a:xfrm>
            <a:off x="7189760" y="5495999"/>
            <a:ext cx="2294218" cy="230832"/>
          </a:xfrm>
          <a:prstGeom prst="rect">
            <a:avLst/>
          </a:prstGeom>
          <a:noFill/>
        </p:spPr>
        <p:txBody>
          <a:bodyPr wrap="square">
            <a:spAutoFit/>
          </a:bodyPr>
          <a:lstStyle/>
          <a:p>
            <a:r>
              <a:rPr lang="en-US" altLang="ja-JP" sz="900" dirty="0">
                <a:solidFill>
                  <a:srgbClr val="FF0000"/>
                </a:solidFill>
              </a:rPr>
              <a:t>※</a:t>
            </a:r>
            <a:r>
              <a:rPr lang="ja-JP" altLang="en-US" sz="900" dirty="0">
                <a:solidFill>
                  <a:srgbClr val="FF0000"/>
                </a:solidFill>
              </a:rPr>
              <a:t>連絡先電話番号は省略</a:t>
            </a:r>
          </a:p>
        </p:txBody>
      </p:sp>
      <p:sp>
        <p:nvSpPr>
          <p:cNvPr id="12" name="テキスト ボックス 11">
            <a:extLst>
              <a:ext uri="{FF2B5EF4-FFF2-40B4-BE49-F238E27FC236}">
                <a16:creationId xmlns:a16="http://schemas.microsoft.com/office/drawing/2014/main" id="{930B5B83-73AE-4443-840D-8A0021A0D700}"/>
              </a:ext>
            </a:extLst>
          </p:cNvPr>
          <p:cNvSpPr txBox="1"/>
          <p:nvPr/>
        </p:nvSpPr>
        <p:spPr>
          <a:xfrm>
            <a:off x="5744188" y="2531887"/>
            <a:ext cx="1508746" cy="461665"/>
          </a:xfrm>
          <a:prstGeom prst="rect">
            <a:avLst/>
          </a:prstGeom>
          <a:noFill/>
        </p:spPr>
        <p:txBody>
          <a:bodyPr wrap="none" rtlCol="0">
            <a:spAutoFit/>
          </a:bodyPr>
          <a:lstStyle/>
          <a:p>
            <a:pPr algn="ctr"/>
            <a:r>
              <a:rPr lang="en-US" altLang="ja-JP" sz="1200" dirty="0"/>
              <a:t>GIF</a:t>
            </a:r>
            <a:r>
              <a:rPr lang="ja-JP" altLang="en-US" sz="1200" dirty="0"/>
              <a:t>やその他標準の</a:t>
            </a:r>
            <a:endParaRPr lang="en-US" altLang="ja-JP" sz="1200" dirty="0"/>
          </a:p>
          <a:p>
            <a:pPr algn="ctr"/>
            <a:r>
              <a:rPr lang="ja-JP" altLang="en-US" sz="1200" dirty="0"/>
              <a:t>データモデル</a:t>
            </a:r>
          </a:p>
        </p:txBody>
      </p:sp>
      <p:sp>
        <p:nvSpPr>
          <p:cNvPr id="13" name="テキスト ボックス 12">
            <a:extLst>
              <a:ext uri="{FF2B5EF4-FFF2-40B4-BE49-F238E27FC236}">
                <a16:creationId xmlns:a16="http://schemas.microsoft.com/office/drawing/2014/main" id="{EC3BFA81-7537-4975-952F-3CD2D31585D4}"/>
              </a:ext>
            </a:extLst>
          </p:cNvPr>
          <p:cNvSpPr txBox="1"/>
          <p:nvPr/>
        </p:nvSpPr>
        <p:spPr>
          <a:xfrm>
            <a:off x="7462645" y="2708098"/>
            <a:ext cx="2031325" cy="276999"/>
          </a:xfrm>
          <a:prstGeom prst="rect">
            <a:avLst/>
          </a:prstGeom>
          <a:noFill/>
        </p:spPr>
        <p:txBody>
          <a:bodyPr wrap="none" rtlCol="0">
            <a:spAutoFit/>
          </a:bodyPr>
          <a:lstStyle/>
          <a:p>
            <a:r>
              <a:rPr lang="ja-JP" altLang="en-US" sz="1200" dirty="0"/>
              <a:t>サービスで使われるデータ</a:t>
            </a:r>
          </a:p>
        </p:txBody>
      </p:sp>
      <p:sp>
        <p:nvSpPr>
          <p:cNvPr id="14" name="矢印: 右 13">
            <a:extLst>
              <a:ext uri="{FF2B5EF4-FFF2-40B4-BE49-F238E27FC236}">
                <a16:creationId xmlns:a16="http://schemas.microsoft.com/office/drawing/2014/main" id="{3ECD91AE-1355-479A-9CBA-3F1D8BA8D528}"/>
              </a:ext>
            </a:extLst>
          </p:cNvPr>
          <p:cNvSpPr/>
          <p:nvPr/>
        </p:nvSpPr>
        <p:spPr>
          <a:xfrm>
            <a:off x="7055726" y="3958570"/>
            <a:ext cx="72008"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2319D308-B9DC-47C5-ADE1-E5EE878F7004}"/>
              </a:ext>
            </a:extLst>
          </p:cNvPr>
          <p:cNvSpPr txBox="1"/>
          <p:nvPr/>
        </p:nvSpPr>
        <p:spPr>
          <a:xfrm>
            <a:off x="2662237" y="2708097"/>
            <a:ext cx="1415772" cy="276999"/>
          </a:xfrm>
          <a:prstGeom prst="rect">
            <a:avLst/>
          </a:prstGeom>
          <a:noFill/>
        </p:spPr>
        <p:txBody>
          <a:bodyPr wrap="none" rtlCol="0">
            <a:spAutoFit/>
          </a:bodyPr>
          <a:lstStyle/>
          <a:p>
            <a:r>
              <a:rPr lang="ja-JP" altLang="en-US" sz="1200" dirty="0"/>
              <a:t>独自設計のデータ</a:t>
            </a:r>
          </a:p>
        </p:txBody>
      </p:sp>
      <p:sp>
        <p:nvSpPr>
          <p:cNvPr id="18" name="テキスト ボックス 17">
            <a:extLst>
              <a:ext uri="{FF2B5EF4-FFF2-40B4-BE49-F238E27FC236}">
                <a16:creationId xmlns:a16="http://schemas.microsoft.com/office/drawing/2014/main" id="{C407CC90-7877-4C10-AF20-EDD2042BB49E}"/>
              </a:ext>
            </a:extLst>
          </p:cNvPr>
          <p:cNvSpPr txBox="1"/>
          <p:nvPr/>
        </p:nvSpPr>
        <p:spPr>
          <a:xfrm>
            <a:off x="7169529" y="5672273"/>
            <a:ext cx="3225755"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1200" dirty="0"/>
              <a:t>ひな形をベースにするが、赤文字で示すようにデータ項目の追加や省略が可能</a:t>
            </a:r>
          </a:p>
        </p:txBody>
      </p:sp>
      <p:sp>
        <p:nvSpPr>
          <p:cNvPr id="20" name="テキスト ボックス 19">
            <a:extLst>
              <a:ext uri="{FF2B5EF4-FFF2-40B4-BE49-F238E27FC236}">
                <a16:creationId xmlns:a16="http://schemas.microsoft.com/office/drawing/2014/main" id="{704D27DF-8ED1-414E-A54B-DADBEB31537A}"/>
              </a:ext>
            </a:extLst>
          </p:cNvPr>
          <p:cNvSpPr txBox="1"/>
          <p:nvPr/>
        </p:nvSpPr>
        <p:spPr>
          <a:xfrm>
            <a:off x="5750071" y="6096157"/>
            <a:ext cx="4382220"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同じ標準を元にした地域とつながりやすい。違う標準を元にした地域ともデータ変換することでつながりやすい</a:t>
            </a:r>
          </a:p>
        </p:txBody>
      </p:sp>
    </p:spTree>
    <p:extLst>
      <p:ext uri="{BB962C8B-B14F-4D97-AF65-F5344CB8AC3E}">
        <p14:creationId xmlns:p14="http://schemas.microsoft.com/office/powerpoint/2010/main" val="327828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FC7C0B-63AB-44F8-B94D-F527F3B2FD8A}"/>
              </a:ext>
            </a:extLst>
          </p:cNvPr>
          <p:cNvSpPr>
            <a:spLocks noGrp="1"/>
          </p:cNvSpPr>
          <p:nvPr>
            <p:ph idx="1"/>
          </p:nvPr>
        </p:nvSpPr>
        <p:spPr/>
        <p:txBody>
          <a:bodyPr/>
          <a:lstStyle/>
          <a:p>
            <a:r>
              <a:rPr kumimoji="1" lang="en-US" altLang="ja-JP" dirty="0"/>
              <a:t>GIF</a:t>
            </a:r>
            <a:r>
              <a:rPr kumimoji="1" lang="ja-JP" altLang="en-US" dirty="0"/>
              <a:t>で推進する相互運用性の高いデータは、オープンデータとしても重要です。</a:t>
            </a:r>
            <a:endParaRPr kumimoji="1" lang="en-US" altLang="ja-JP" dirty="0"/>
          </a:p>
          <a:p>
            <a:endParaRPr lang="en-US" altLang="ja-JP" dirty="0"/>
          </a:p>
          <a:p>
            <a:r>
              <a:rPr lang="ja-JP" altLang="en-US" dirty="0"/>
              <a:t>これまでも推奨データセットとしてデータモデルの提供を行ってきましたが、</a:t>
            </a:r>
            <a:r>
              <a:rPr lang="en-US" altLang="ja-JP" dirty="0"/>
              <a:t>GIF</a:t>
            </a:r>
            <a:r>
              <a:rPr lang="ja-JP" altLang="en-US" dirty="0"/>
              <a:t>のデータモデルと合わせて拡充を行っていきます。</a:t>
            </a:r>
            <a:endParaRPr lang="en-US" altLang="ja-JP" dirty="0"/>
          </a:p>
          <a:p>
            <a:pPr lvl="1"/>
            <a:r>
              <a:rPr lang="ja-JP" altLang="en-US" dirty="0"/>
              <a:t>これまでのデータを</a:t>
            </a:r>
            <a:r>
              <a:rPr lang="en-US" altLang="ja-JP" dirty="0"/>
              <a:t>GIF</a:t>
            </a:r>
            <a:r>
              <a:rPr lang="ja-JP" altLang="en-US" dirty="0"/>
              <a:t>のデータに変換するコンバージョンツールを提供予定です</a:t>
            </a:r>
            <a:endParaRPr lang="en-US" altLang="ja-JP" dirty="0"/>
          </a:p>
          <a:p>
            <a:pPr lvl="2"/>
            <a:r>
              <a:rPr lang="ja-JP" altLang="en-US" dirty="0"/>
              <a:t>現在推進中の推奨データセットの整備はそのまま継続していただいて結構です。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3FEA9FAA-D4E0-41AC-81CB-1AB25A8D24D8}"/>
              </a:ext>
            </a:extLst>
          </p:cNvPr>
          <p:cNvSpPr>
            <a:spLocks noGrp="1"/>
          </p:cNvSpPr>
          <p:nvPr>
            <p:ph type="title"/>
          </p:nvPr>
        </p:nvSpPr>
        <p:spPr/>
        <p:txBody>
          <a:bodyPr/>
          <a:lstStyle/>
          <a:p>
            <a:r>
              <a:rPr kumimoji="1" lang="ja-JP" altLang="en-US" dirty="0"/>
              <a:t>オープンデータとの連携</a:t>
            </a:r>
          </a:p>
        </p:txBody>
      </p:sp>
      <p:sp>
        <p:nvSpPr>
          <p:cNvPr id="4" name="スライド番号プレースホルダー 3">
            <a:extLst>
              <a:ext uri="{FF2B5EF4-FFF2-40B4-BE49-F238E27FC236}">
                <a16:creationId xmlns:a16="http://schemas.microsoft.com/office/drawing/2014/main" id="{69C3CA5E-FACD-4037-919D-033445DF6068}"/>
              </a:ext>
            </a:extLst>
          </p:cNvPr>
          <p:cNvSpPr>
            <a:spLocks noGrp="1"/>
          </p:cNvSpPr>
          <p:nvPr>
            <p:ph type="sldNum" sz="quarter" idx="4"/>
          </p:nvPr>
        </p:nvSpPr>
        <p:spPr/>
        <p:txBody>
          <a:bodyPr/>
          <a:lstStyle/>
          <a:p>
            <a:fld id="{DFD4F317-19D0-4848-B5EB-5B174DBE8CF9}" type="slidenum">
              <a:rPr lang="ja-JP" altLang="en-US" smtClean="0"/>
              <a:pPr/>
              <a:t>56</a:t>
            </a:fld>
            <a:endParaRPr lang="ja-JP" altLang="en-US"/>
          </a:p>
        </p:txBody>
      </p:sp>
    </p:spTree>
    <p:extLst>
      <p:ext uri="{BB962C8B-B14F-4D97-AF65-F5344CB8AC3E}">
        <p14:creationId xmlns:p14="http://schemas.microsoft.com/office/powerpoint/2010/main" val="288424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593495-5187-41F5-AC79-F86B3BBB0513}"/>
              </a:ext>
            </a:extLst>
          </p:cNvPr>
          <p:cNvSpPr>
            <a:spLocks noGrp="1"/>
          </p:cNvSpPr>
          <p:nvPr>
            <p:ph idx="1"/>
          </p:nvPr>
        </p:nvSpPr>
        <p:spPr/>
        <p:txBody>
          <a:bodyPr/>
          <a:lstStyle/>
          <a:p>
            <a:r>
              <a:rPr lang="ja-JP" altLang="en-US" dirty="0"/>
              <a:t>教育データ利活用ロードマップは、</a:t>
            </a:r>
            <a:r>
              <a:rPr kumimoji="1" lang="en-US" altLang="ja-JP" dirty="0"/>
              <a:t>GIF</a:t>
            </a:r>
            <a:r>
              <a:rPr kumimoji="1" lang="ja-JP" altLang="en-US" dirty="0"/>
              <a:t>と連携をとって検討を進めています。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51F4A2F9-FCA2-4EC9-A510-D0D94731588E}"/>
              </a:ext>
            </a:extLst>
          </p:cNvPr>
          <p:cNvSpPr>
            <a:spLocks noGrp="1"/>
          </p:cNvSpPr>
          <p:nvPr>
            <p:ph type="title"/>
          </p:nvPr>
        </p:nvSpPr>
        <p:spPr/>
        <p:txBody>
          <a:bodyPr/>
          <a:lstStyle/>
          <a:p>
            <a:r>
              <a:rPr kumimoji="1" lang="ja-JP" altLang="en-US" dirty="0"/>
              <a:t>教育分野との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A5344975-CC26-42BB-8FF8-266721F954E4}"/>
              </a:ext>
            </a:extLst>
          </p:cNvPr>
          <p:cNvSpPr>
            <a:spLocks noGrp="1"/>
          </p:cNvSpPr>
          <p:nvPr>
            <p:ph type="sldNum" sz="quarter" idx="4"/>
          </p:nvPr>
        </p:nvSpPr>
        <p:spPr/>
        <p:txBody>
          <a:bodyPr/>
          <a:lstStyle/>
          <a:p>
            <a:fld id="{DFD4F317-19D0-4848-B5EB-5B174DBE8CF9}" type="slidenum">
              <a:rPr lang="ja-JP" altLang="en-US" smtClean="0"/>
              <a:pPr/>
              <a:t>57</a:t>
            </a:fld>
            <a:endParaRPr lang="ja-JP" altLang="en-US"/>
          </a:p>
        </p:txBody>
      </p:sp>
      <p:pic>
        <p:nvPicPr>
          <p:cNvPr id="7" name="図 6">
            <a:extLst>
              <a:ext uri="{FF2B5EF4-FFF2-40B4-BE49-F238E27FC236}">
                <a16:creationId xmlns:a16="http://schemas.microsoft.com/office/drawing/2014/main" id="{EC71E65F-777B-41E6-8687-3B30ABA24A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073" y="2356698"/>
            <a:ext cx="8595348" cy="4164175"/>
          </a:xfrm>
          <a:prstGeom prst="rect">
            <a:avLst/>
          </a:prstGeom>
        </p:spPr>
      </p:pic>
      <p:pic>
        <p:nvPicPr>
          <p:cNvPr id="8" name="図 7">
            <a:extLst>
              <a:ext uri="{FF2B5EF4-FFF2-40B4-BE49-F238E27FC236}">
                <a16:creationId xmlns:a16="http://schemas.microsoft.com/office/drawing/2014/main" id="{C07AF387-6D14-435F-BB91-3EA54AF94D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073" y="6492426"/>
            <a:ext cx="5225473" cy="350981"/>
          </a:xfrm>
          <a:prstGeom prst="rect">
            <a:avLst/>
          </a:prstGeom>
        </p:spPr>
      </p:pic>
      <p:sp>
        <p:nvSpPr>
          <p:cNvPr id="9" name="四角形: 角を丸くする 8">
            <a:extLst>
              <a:ext uri="{FF2B5EF4-FFF2-40B4-BE49-F238E27FC236}">
                <a16:creationId xmlns:a16="http://schemas.microsoft.com/office/drawing/2014/main" id="{CD46A353-28A4-4E4C-B7C4-78F9954FD5CA}"/>
              </a:ext>
            </a:extLst>
          </p:cNvPr>
          <p:cNvSpPr/>
          <p:nvPr/>
        </p:nvSpPr>
        <p:spPr>
          <a:xfrm>
            <a:off x="10187709" y="3429000"/>
            <a:ext cx="1810327" cy="1791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p>
          <a:p>
            <a:r>
              <a:rPr lang="ja-JP" altLang="en-US" dirty="0">
                <a:solidFill>
                  <a:schemeClr val="tx1"/>
                </a:solidFill>
              </a:rPr>
              <a:t>・人</a:t>
            </a:r>
            <a:endParaRPr lang="en-US" altLang="ja-JP" dirty="0">
              <a:solidFill>
                <a:schemeClr val="tx1"/>
              </a:solidFill>
            </a:endParaRPr>
          </a:p>
          <a:p>
            <a:r>
              <a:rPr kumimoji="1" lang="ja-JP" altLang="en-US" dirty="0">
                <a:solidFill>
                  <a:schemeClr val="tx1"/>
                </a:solidFill>
              </a:rPr>
              <a:t>・法人</a:t>
            </a:r>
            <a:endParaRPr kumimoji="1" lang="en-US" altLang="ja-JP" dirty="0">
              <a:solidFill>
                <a:schemeClr val="tx1"/>
              </a:solidFill>
            </a:endParaRPr>
          </a:p>
          <a:p>
            <a:r>
              <a:rPr lang="ja-JP" altLang="en-US" dirty="0">
                <a:solidFill>
                  <a:schemeClr val="tx1"/>
                </a:solidFill>
              </a:rPr>
              <a:t>・施設</a:t>
            </a:r>
            <a:endParaRPr lang="en-US" altLang="ja-JP" dirty="0">
              <a:solidFill>
                <a:schemeClr val="tx1"/>
              </a:solidFill>
            </a:endParaRPr>
          </a:p>
          <a:p>
            <a:r>
              <a:rPr kumimoji="1" lang="ja-JP" altLang="en-US" dirty="0">
                <a:solidFill>
                  <a:schemeClr val="tx1"/>
                </a:solidFill>
              </a:rPr>
              <a:t>・コンテンツ</a:t>
            </a:r>
            <a:endParaRPr kumimoji="1" lang="en-US" altLang="ja-JP" dirty="0">
              <a:solidFill>
                <a:schemeClr val="tx1"/>
              </a:solidFill>
            </a:endParaRPr>
          </a:p>
          <a:p>
            <a:r>
              <a:rPr lang="ja-JP" altLang="en-US" dirty="0">
                <a:solidFill>
                  <a:schemeClr val="tx1"/>
                </a:solidFill>
              </a:rPr>
              <a:t>・活動</a:t>
            </a:r>
            <a:endParaRPr kumimoji="1" lang="ja-JP" altLang="en-US" dirty="0">
              <a:solidFill>
                <a:schemeClr val="tx1"/>
              </a:solidFill>
            </a:endParaRPr>
          </a:p>
        </p:txBody>
      </p:sp>
      <p:sp>
        <p:nvSpPr>
          <p:cNvPr id="10" name="矢印: 左 9">
            <a:extLst>
              <a:ext uri="{FF2B5EF4-FFF2-40B4-BE49-F238E27FC236}">
                <a16:creationId xmlns:a16="http://schemas.microsoft.com/office/drawing/2014/main" id="{ADD160B0-2EA4-44D6-AD7E-AA5AE51F1D8E}"/>
              </a:ext>
            </a:extLst>
          </p:cNvPr>
          <p:cNvSpPr/>
          <p:nvPr/>
        </p:nvSpPr>
        <p:spPr>
          <a:xfrm>
            <a:off x="9350421" y="4020252"/>
            <a:ext cx="671034" cy="6348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2F6A51B-DD4B-498C-AC7A-8B2EE2D732FB}"/>
              </a:ext>
            </a:extLst>
          </p:cNvPr>
          <p:cNvSpPr>
            <a:spLocks noGrp="1"/>
          </p:cNvSpPr>
          <p:nvPr>
            <p:ph idx="1"/>
          </p:nvPr>
        </p:nvSpPr>
        <p:spPr/>
        <p:txBody>
          <a:bodyPr/>
          <a:lstStyle/>
          <a:p>
            <a:r>
              <a:rPr kumimoji="1" lang="en-US" altLang="ja-JP" dirty="0"/>
              <a:t>AI</a:t>
            </a:r>
            <a:r>
              <a:rPr lang="ja-JP" altLang="en-US" dirty="0"/>
              <a:t>の</a:t>
            </a:r>
            <a:r>
              <a:rPr kumimoji="1" lang="ja-JP" altLang="en-US" dirty="0"/>
              <a:t>活用には質の高い十分な量のデータが必要になります。</a:t>
            </a:r>
            <a:endParaRPr kumimoji="1" lang="en-US" altLang="ja-JP" dirty="0"/>
          </a:p>
          <a:p>
            <a:pPr lvl="1"/>
            <a:r>
              <a:rPr kumimoji="1" lang="ja-JP" altLang="en-US" dirty="0"/>
              <a:t>また、その信頼性を確保するためのデータの入手経路が必要な場合もあります。</a:t>
            </a:r>
            <a:endParaRPr kumimoji="1" lang="en-US" altLang="ja-JP" dirty="0"/>
          </a:p>
          <a:p>
            <a:endParaRPr lang="en-US" altLang="ja-JP" dirty="0"/>
          </a:p>
          <a:p>
            <a:r>
              <a:rPr kumimoji="1" lang="en-US" altLang="ja-JP" dirty="0"/>
              <a:t>GIF</a:t>
            </a:r>
            <a:r>
              <a:rPr kumimoji="1" lang="ja-JP" altLang="en-US" dirty="0"/>
              <a:t>のデータモデル、マネジメント方法の普及により、</a:t>
            </a:r>
            <a:r>
              <a:rPr kumimoji="1" lang="ja-JP" altLang="en-US" u="sng" dirty="0">
                <a:solidFill>
                  <a:srgbClr val="FF0000"/>
                </a:solidFill>
              </a:rPr>
              <a:t>多様で質の高い十分な量のデータ</a:t>
            </a:r>
            <a:r>
              <a:rPr kumimoji="1" lang="ja-JP" altLang="en-US" dirty="0"/>
              <a:t>が供給されるようになります。</a:t>
            </a:r>
            <a:endParaRPr kumimoji="1" lang="en-US" altLang="ja-JP" dirty="0"/>
          </a:p>
          <a:p>
            <a:endParaRPr lang="en-US" altLang="ja-JP" dirty="0"/>
          </a:p>
          <a:p>
            <a:r>
              <a:rPr kumimoji="1" lang="ja-JP" altLang="en-US" dirty="0"/>
              <a:t>また</a:t>
            </a:r>
            <a:r>
              <a:rPr lang="en-US" altLang="ja-JP" dirty="0"/>
              <a:t>GIF</a:t>
            </a:r>
            <a:r>
              <a:rPr lang="ja-JP" altLang="en-US" dirty="0"/>
              <a:t>を支える技術として、</a:t>
            </a:r>
            <a:r>
              <a:rPr kumimoji="1" lang="en-US" altLang="ja-JP" dirty="0"/>
              <a:t>AI</a:t>
            </a:r>
            <a:r>
              <a:rPr kumimoji="1" lang="ja-JP" altLang="en-US" dirty="0"/>
              <a:t>によるデータクレンジングや自動タグ付けの支援、翻訳が期待されています。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9B3B850-5585-4216-B966-42F8B7463494}"/>
              </a:ext>
            </a:extLst>
          </p:cNvPr>
          <p:cNvSpPr>
            <a:spLocks noGrp="1"/>
          </p:cNvSpPr>
          <p:nvPr>
            <p:ph type="title"/>
          </p:nvPr>
        </p:nvSpPr>
        <p:spPr/>
        <p:txBody>
          <a:bodyPr/>
          <a:lstStyle/>
          <a:p>
            <a:r>
              <a:rPr kumimoji="1" lang="en-US" altLang="ja-JP" dirty="0"/>
              <a:t>AI</a:t>
            </a:r>
            <a:r>
              <a:rPr kumimoji="1" lang="ja-JP" altLang="en-US" dirty="0"/>
              <a:t>等の利用技術との連携</a:t>
            </a:r>
          </a:p>
        </p:txBody>
      </p:sp>
      <p:sp>
        <p:nvSpPr>
          <p:cNvPr id="4" name="スライド番号プレースホルダー 3">
            <a:extLst>
              <a:ext uri="{FF2B5EF4-FFF2-40B4-BE49-F238E27FC236}">
                <a16:creationId xmlns:a16="http://schemas.microsoft.com/office/drawing/2014/main" id="{765C4836-B79D-42C1-9645-0C5302E2C733}"/>
              </a:ext>
            </a:extLst>
          </p:cNvPr>
          <p:cNvSpPr>
            <a:spLocks noGrp="1"/>
          </p:cNvSpPr>
          <p:nvPr>
            <p:ph type="sldNum" sz="quarter" idx="4"/>
          </p:nvPr>
        </p:nvSpPr>
        <p:spPr/>
        <p:txBody>
          <a:bodyPr/>
          <a:lstStyle/>
          <a:p>
            <a:fld id="{DFD4F317-19D0-4848-B5EB-5B174DBE8CF9}" type="slidenum">
              <a:rPr lang="ja-JP" altLang="en-US" smtClean="0"/>
              <a:pPr/>
              <a:t>58</a:t>
            </a:fld>
            <a:endParaRPr lang="ja-JP" altLang="en-US"/>
          </a:p>
        </p:txBody>
      </p:sp>
    </p:spTree>
    <p:extLst>
      <p:ext uri="{BB962C8B-B14F-4D97-AF65-F5344CB8AC3E}">
        <p14:creationId xmlns:p14="http://schemas.microsoft.com/office/powerpoint/2010/main" val="230363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C45C087-9778-48FF-A939-218428CA5D85}"/>
              </a:ext>
            </a:extLst>
          </p:cNvPr>
          <p:cNvSpPr>
            <a:spLocks noGrp="1"/>
          </p:cNvSpPr>
          <p:nvPr>
            <p:ph idx="1"/>
          </p:nvPr>
        </p:nvSpPr>
        <p:spPr/>
        <p:txBody>
          <a:bodyPr/>
          <a:lstStyle/>
          <a:p>
            <a:r>
              <a:rPr kumimoji="1" lang="en-US" altLang="ja-JP" dirty="0"/>
              <a:t>GIF</a:t>
            </a:r>
            <a:r>
              <a:rPr kumimoji="1" lang="ja-JP" altLang="en-US" dirty="0"/>
              <a:t>は、統計の持つデータ構造やコードを積極的に参照し、統計データとの相互運用性を保つようにしています。</a:t>
            </a:r>
            <a:endParaRPr kumimoji="1" lang="en-US" altLang="ja-JP" dirty="0"/>
          </a:p>
          <a:p>
            <a:endParaRPr lang="en-US" altLang="ja-JP" dirty="0"/>
          </a:p>
          <a:p>
            <a:r>
              <a:rPr kumimoji="1" lang="en-US" altLang="ja-JP" dirty="0"/>
              <a:t>EBPM</a:t>
            </a:r>
            <a:r>
              <a:rPr kumimoji="1" lang="ja-JP" altLang="en-US" dirty="0"/>
              <a:t>との関係では、パフォーマンス・インディケーターのモデルが必要になりますが、今後の検討課題です。</a:t>
            </a:r>
            <a:endParaRPr kumimoji="1" lang="en-US" altLang="ja-JP" dirty="0"/>
          </a:p>
          <a:p>
            <a:endParaRPr lang="en-US" altLang="ja-JP" dirty="0"/>
          </a:p>
          <a:p>
            <a:r>
              <a:rPr kumimoji="1" lang="en-US" altLang="ja-JP" dirty="0"/>
              <a:t>GIF</a:t>
            </a:r>
            <a:r>
              <a:rPr kumimoji="1" lang="ja-JP" altLang="en-US" dirty="0"/>
              <a:t>でデータの構造や型式などが揃うことで、情報収集がしやすくなり、世界でも検討が進むリアルタイム</a:t>
            </a:r>
            <a:r>
              <a:rPr kumimoji="1" lang="en-US" altLang="ja-JP" dirty="0"/>
              <a:t>EBPM</a:t>
            </a:r>
            <a:r>
              <a:rPr kumimoji="1" lang="ja-JP" altLang="en-US" dirty="0"/>
              <a:t>にも寄与していくものと考えられます。</a:t>
            </a:r>
          </a:p>
        </p:txBody>
      </p:sp>
      <p:sp>
        <p:nvSpPr>
          <p:cNvPr id="3" name="タイトル 2">
            <a:extLst>
              <a:ext uri="{FF2B5EF4-FFF2-40B4-BE49-F238E27FC236}">
                <a16:creationId xmlns:a16="http://schemas.microsoft.com/office/drawing/2014/main" id="{08B8079C-8DFD-412C-8810-B82C215E8116}"/>
              </a:ext>
            </a:extLst>
          </p:cNvPr>
          <p:cNvSpPr>
            <a:spLocks noGrp="1"/>
          </p:cNvSpPr>
          <p:nvPr>
            <p:ph type="title"/>
          </p:nvPr>
        </p:nvSpPr>
        <p:spPr/>
        <p:txBody>
          <a:bodyPr/>
          <a:lstStyle/>
          <a:p>
            <a:r>
              <a:rPr kumimoji="1" lang="ja-JP" altLang="en-US" dirty="0"/>
              <a:t>統計や</a:t>
            </a:r>
            <a:r>
              <a:rPr kumimoji="1" lang="en-US" altLang="ja-JP" dirty="0"/>
              <a:t>EBPM</a:t>
            </a:r>
            <a:r>
              <a:rPr kumimoji="1" lang="ja-JP" altLang="en-US" dirty="0"/>
              <a:t>との関係</a:t>
            </a:r>
          </a:p>
        </p:txBody>
      </p:sp>
      <p:sp>
        <p:nvSpPr>
          <p:cNvPr id="4" name="スライド番号プレースホルダー 3">
            <a:extLst>
              <a:ext uri="{FF2B5EF4-FFF2-40B4-BE49-F238E27FC236}">
                <a16:creationId xmlns:a16="http://schemas.microsoft.com/office/drawing/2014/main" id="{20A54884-3AE9-4AF5-B166-D48CDDCEEF35}"/>
              </a:ext>
            </a:extLst>
          </p:cNvPr>
          <p:cNvSpPr>
            <a:spLocks noGrp="1"/>
          </p:cNvSpPr>
          <p:nvPr>
            <p:ph type="sldNum" sz="quarter" idx="4"/>
          </p:nvPr>
        </p:nvSpPr>
        <p:spPr/>
        <p:txBody>
          <a:bodyPr/>
          <a:lstStyle/>
          <a:p>
            <a:fld id="{DFD4F317-19D0-4848-B5EB-5B174DBE8CF9}" type="slidenum">
              <a:rPr lang="ja-JP" altLang="en-US" smtClean="0"/>
              <a:pPr/>
              <a:t>59</a:t>
            </a:fld>
            <a:endParaRPr lang="ja-JP" altLang="en-US"/>
          </a:p>
        </p:txBody>
      </p:sp>
    </p:spTree>
    <p:extLst>
      <p:ext uri="{BB962C8B-B14F-4D97-AF65-F5344CB8AC3E}">
        <p14:creationId xmlns:p14="http://schemas.microsoft.com/office/powerpoint/2010/main" val="27957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493986" y="1371241"/>
            <a:ext cx="11529571"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標準ではなく参照モデルであり、部分利用や拡張をして利用できます。</a:t>
            </a:r>
            <a:endParaRPr kumimoji="1" lang="en-US" altLang="ja-JP" dirty="0"/>
          </a:p>
          <a:p>
            <a:pPr lvl="1"/>
            <a:r>
              <a:rPr kumimoji="1" lang="ja-JP" altLang="en-US" dirty="0"/>
              <a:t>参照モデルを使うことで高い相互運用性や設計の正確化、効率化がはかれます</a:t>
            </a:r>
            <a:r>
              <a:rPr lang="ja-JP" altLang="en-US" dirty="0"/>
              <a:t>。</a:t>
            </a:r>
            <a:r>
              <a:rPr kumimoji="1" lang="ja-JP" altLang="en-US" dirty="0"/>
              <a:t>従来データやシステムとの移行があるので</a:t>
            </a:r>
            <a:r>
              <a:rPr lang="ja-JP" altLang="en-US" dirty="0"/>
              <a:t>導入は任意にしています</a:t>
            </a:r>
            <a:r>
              <a:rPr kumimoji="1" lang="ja-JP" altLang="en-US" dirty="0"/>
              <a:t>。</a:t>
            </a:r>
            <a:endParaRPr kumimoji="1" lang="en-US" altLang="ja-JP" dirty="0"/>
          </a:p>
          <a:p>
            <a:pPr marL="457200" lvl="1" indent="0">
              <a:buNone/>
            </a:pPr>
            <a:r>
              <a:rPr kumimoji="1" lang="ja-JP" altLang="en-US" sz="1600" dirty="0"/>
              <a:t>　</a:t>
            </a:r>
            <a:r>
              <a:rPr kumimoji="1" lang="en-US" altLang="ja-JP" sz="1600" dirty="0"/>
              <a:t>※</a:t>
            </a:r>
            <a:r>
              <a:rPr kumimoji="1" lang="ja-JP" altLang="en-US" sz="1600" dirty="0"/>
              <a:t>参照モデルは「ひな形」であり、ひな型を参考にドキュメントやモデルを作っていくことができます。</a:t>
            </a:r>
            <a:endParaRPr kumimoji="1" lang="en-US" altLang="ja-JP" sz="1600" dirty="0"/>
          </a:p>
          <a:p>
            <a:endParaRPr kumimoji="1" lang="en-US" altLang="ja-JP" dirty="0"/>
          </a:p>
          <a:p>
            <a:r>
              <a:rPr kumimoji="1" lang="ja-JP" altLang="en-US" dirty="0"/>
              <a:t>画面表示や印字のためでなく、</a:t>
            </a:r>
            <a:r>
              <a:rPr lang="ja-JP" altLang="en-US" dirty="0"/>
              <a:t>相互運用</a:t>
            </a:r>
            <a:r>
              <a:rPr kumimoji="1" lang="ja-JP" altLang="en-US" dirty="0"/>
              <a:t>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E8BA36-07F1-4AAE-8CF7-0C3F1F192E7F}"/>
              </a:ext>
            </a:extLst>
          </p:cNvPr>
          <p:cNvSpPr>
            <a:spLocks noGrp="1"/>
          </p:cNvSpPr>
          <p:nvPr>
            <p:ph idx="1"/>
          </p:nvPr>
        </p:nvSpPr>
        <p:spPr>
          <a:xfrm>
            <a:off x="136236" y="1371241"/>
            <a:ext cx="6495473" cy="2057759"/>
          </a:xfrm>
        </p:spPr>
        <p:txBody>
          <a:bodyPr/>
          <a:lstStyle/>
          <a:p>
            <a:r>
              <a:rPr kumimoji="1" lang="ja-JP" altLang="en-US" dirty="0"/>
              <a:t>データは世界中で交換が可能です。そのため</a:t>
            </a:r>
            <a:r>
              <a:rPr kumimoji="1" lang="en-US" altLang="ja-JP" dirty="0"/>
              <a:t>GIF</a:t>
            </a:r>
            <a:r>
              <a:rPr kumimoji="1" lang="ja-JP" altLang="en-US" dirty="0"/>
              <a:t>では、グローバルな相互運用性フレームワークを参照し、グローバルなコミュニティと意見交換しながら作成しています。</a:t>
            </a:r>
            <a:endParaRPr kumimoji="1" lang="en-US" altLang="ja-JP" dirty="0"/>
          </a:p>
          <a:p>
            <a:endParaRPr lang="en-US" altLang="ja-JP" dirty="0"/>
          </a:p>
          <a:p>
            <a:r>
              <a:rPr kumimoji="1" lang="ja-JP" altLang="en-US" dirty="0"/>
              <a:t>データを構造化すると、翻訳すべきデータ項目が明確になり、自動翻訳も効率的に行えるようになります。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2B00DA9B-FF30-47A2-9357-E13435476851}"/>
              </a:ext>
            </a:extLst>
          </p:cNvPr>
          <p:cNvSpPr>
            <a:spLocks noGrp="1"/>
          </p:cNvSpPr>
          <p:nvPr>
            <p:ph type="title"/>
          </p:nvPr>
        </p:nvSpPr>
        <p:spPr/>
        <p:txBody>
          <a:bodyPr/>
          <a:lstStyle/>
          <a:p>
            <a:r>
              <a:rPr kumimoji="1" lang="ja-JP" altLang="en-US" dirty="0"/>
              <a:t>世界との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CF619828-1102-4390-91D0-31F559A7D046}"/>
              </a:ext>
            </a:extLst>
          </p:cNvPr>
          <p:cNvSpPr>
            <a:spLocks noGrp="1"/>
          </p:cNvSpPr>
          <p:nvPr>
            <p:ph type="sldNum" sz="quarter" idx="4"/>
          </p:nvPr>
        </p:nvSpPr>
        <p:spPr/>
        <p:txBody>
          <a:bodyPr/>
          <a:lstStyle/>
          <a:p>
            <a:fld id="{DFD4F317-19D0-4848-B5EB-5B174DBE8CF9}" type="slidenum">
              <a:rPr lang="ja-JP" altLang="en-US" smtClean="0"/>
              <a:pPr/>
              <a:t>60</a:t>
            </a:fld>
            <a:endParaRPr lang="ja-JP" altLang="en-US"/>
          </a:p>
        </p:txBody>
      </p:sp>
      <p:graphicFrame>
        <p:nvGraphicFramePr>
          <p:cNvPr id="5" name="図表 4">
            <a:extLst>
              <a:ext uri="{FF2B5EF4-FFF2-40B4-BE49-F238E27FC236}">
                <a16:creationId xmlns:a16="http://schemas.microsoft.com/office/drawing/2014/main" id="{E6BD41AA-957D-4447-B390-049E2E9CD11D}"/>
              </a:ext>
            </a:extLst>
          </p:cNvPr>
          <p:cNvGraphicFramePr/>
          <p:nvPr>
            <p:extLst>
              <p:ext uri="{D42A27DB-BD31-4B8C-83A1-F6EECF244321}">
                <p14:modId xmlns:p14="http://schemas.microsoft.com/office/powerpoint/2010/main" val="3276541816"/>
              </p:ext>
            </p:extLst>
          </p:nvPr>
        </p:nvGraphicFramePr>
        <p:xfrm>
          <a:off x="5828145" y="1533236"/>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83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27AFEF-29B3-487C-884C-3292101B9E4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D9B1E29-CD61-495A-A4A6-28CD4F8E4FC6}"/>
              </a:ext>
            </a:extLst>
          </p:cNvPr>
          <p:cNvSpPr>
            <a:spLocks noGrp="1"/>
          </p:cNvSpPr>
          <p:nvPr>
            <p:ph type="sldNum" sz="quarter" idx="10"/>
          </p:nvPr>
        </p:nvSpPr>
        <p:spPr/>
        <p:txBody>
          <a:bodyPr/>
          <a:lstStyle/>
          <a:p>
            <a:fld id="{DFD4F317-19D0-4848-B5EB-5B174DBE8CF9}" type="slidenum">
              <a:rPr lang="ja-JP" altLang="en-US" smtClean="0"/>
              <a:pPr/>
              <a:t>61</a:t>
            </a:fld>
            <a:endParaRPr lang="ja-JP" altLang="en-US"/>
          </a:p>
        </p:txBody>
      </p:sp>
      <p:sp>
        <p:nvSpPr>
          <p:cNvPr id="5" name="タイトル 4">
            <a:extLst>
              <a:ext uri="{FF2B5EF4-FFF2-40B4-BE49-F238E27FC236}">
                <a16:creationId xmlns:a16="http://schemas.microsoft.com/office/drawing/2014/main" id="{9268D734-F72F-4CFB-BF89-D68D83F1C7CF}"/>
              </a:ext>
            </a:extLst>
          </p:cNvPr>
          <p:cNvSpPr>
            <a:spLocks noGrp="1"/>
          </p:cNvSpPr>
          <p:nvPr>
            <p:ph type="title"/>
          </p:nvPr>
        </p:nvSpPr>
        <p:spPr>
          <a:xfrm>
            <a:off x="838200" y="2740181"/>
            <a:ext cx="10515600" cy="591252"/>
          </a:xfrm>
        </p:spPr>
        <p:txBody>
          <a:bodyPr/>
          <a:lstStyle/>
          <a:p>
            <a:r>
              <a:rPr lang="ja-JP" altLang="en-US" dirty="0"/>
              <a:t>今後の進め方</a:t>
            </a:r>
          </a:p>
        </p:txBody>
      </p:sp>
    </p:spTree>
    <p:extLst>
      <p:ext uri="{BB962C8B-B14F-4D97-AF65-F5344CB8AC3E}">
        <p14:creationId xmlns:p14="http://schemas.microsoft.com/office/powerpoint/2010/main" val="1528569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2"/>
            <a:ext cx="10515600" cy="1144058"/>
          </a:xfrm>
        </p:spPr>
        <p:txBody>
          <a:bodyPr/>
          <a:lstStyle/>
          <a:p>
            <a:r>
              <a:rPr lang="ja-JP" altLang="en-US" dirty="0"/>
              <a:t>現在は基礎部分ができたところです。</a:t>
            </a:r>
            <a:r>
              <a:rPr lang="en-US" altLang="ja-JP" dirty="0"/>
              <a:t>GIF</a:t>
            </a:r>
            <a:r>
              <a:rPr lang="ja-JP" altLang="en-US" dirty="0"/>
              <a:t>は基盤整備の第一歩であり、今後実装を進めながら完成度を高めていきます。</a:t>
            </a:r>
            <a:endParaRPr lang="en-US" altLang="ja-JP" dirty="0"/>
          </a:p>
          <a:p>
            <a:pPr lvl="1"/>
            <a:r>
              <a:rPr lang="ja-JP" altLang="en-US" dirty="0"/>
              <a:t>多くの先進国が</a:t>
            </a:r>
            <a:r>
              <a:rPr lang="en-US" altLang="ja-JP" dirty="0"/>
              <a:t>2030</a:t>
            </a:r>
            <a:r>
              <a:rPr lang="ja-JP" altLang="en-US" dirty="0"/>
              <a:t>年をターゲットに環境整備を進めています。</a:t>
            </a:r>
          </a:p>
        </p:txBody>
      </p:sp>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357"/>
            <a:ext cx="10515600" cy="535531"/>
          </a:xfrm>
        </p:spPr>
        <p:txBody>
          <a:bodyPr/>
          <a:lstStyle/>
          <a:p>
            <a:r>
              <a:rPr kumimoji="1" lang="en-US" altLang="ja-JP" sz="3200" dirty="0"/>
              <a:t>Roadmap</a:t>
            </a:r>
            <a:endParaRPr kumimoji="1" lang="ja-JP" altLang="en-US" sz="3200" dirty="0"/>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p:txBody>
          <a:bodyPr/>
          <a:lstStyle/>
          <a:p>
            <a:fld id="{DFD4F317-19D0-4848-B5EB-5B174DBE8CF9}" type="slidenum">
              <a:rPr lang="ja-JP" altLang="en-US" smtClean="0"/>
              <a:pPr/>
              <a:t>62</a:t>
            </a:fld>
            <a:endParaRPr lang="ja-JP" altLang="en-US" dirty="0"/>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0152" y="2877390"/>
            <a:ext cx="1266093" cy="1266093"/>
          </a:xfrm>
          <a:prstGeom prst="rect">
            <a:avLst/>
          </a:prstGeom>
        </p:spPr>
      </p:pic>
      <p:sp>
        <p:nvSpPr>
          <p:cNvPr id="10" name="テキスト ボックス 9">
            <a:extLst>
              <a:ext uri="{FF2B5EF4-FFF2-40B4-BE49-F238E27FC236}">
                <a16:creationId xmlns:a16="http://schemas.microsoft.com/office/drawing/2014/main" id="{DCC6E694-2886-4C7F-A495-92C8C3903F98}"/>
              </a:ext>
            </a:extLst>
          </p:cNvPr>
          <p:cNvSpPr txBox="1"/>
          <p:nvPr/>
        </p:nvSpPr>
        <p:spPr>
          <a:xfrm>
            <a:off x="2341711" y="5952495"/>
            <a:ext cx="885179" cy="369332"/>
          </a:xfrm>
          <a:prstGeom prst="rect">
            <a:avLst/>
          </a:prstGeom>
          <a:noFill/>
        </p:spPr>
        <p:txBody>
          <a:bodyPr wrap="none" rtlCol="0">
            <a:spAutoFit/>
          </a:bodyPr>
          <a:lstStyle/>
          <a:p>
            <a:r>
              <a:rPr kumimoji="1" lang="en-US" altLang="ja-JP" dirty="0"/>
              <a:t>2022.3</a:t>
            </a:r>
          </a:p>
        </p:txBody>
      </p:sp>
      <p:sp>
        <p:nvSpPr>
          <p:cNvPr id="21" name="テキスト ボックス 20">
            <a:extLst>
              <a:ext uri="{FF2B5EF4-FFF2-40B4-BE49-F238E27FC236}">
                <a16:creationId xmlns:a16="http://schemas.microsoft.com/office/drawing/2014/main" id="{B9FF04B0-B4E3-42DF-B1BC-C43CF13730F6}"/>
              </a:ext>
            </a:extLst>
          </p:cNvPr>
          <p:cNvSpPr txBox="1"/>
          <p:nvPr/>
        </p:nvSpPr>
        <p:spPr>
          <a:xfrm>
            <a:off x="3165407" y="5952495"/>
            <a:ext cx="885179" cy="369332"/>
          </a:xfrm>
          <a:prstGeom prst="rect">
            <a:avLst/>
          </a:prstGeom>
          <a:noFill/>
        </p:spPr>
        <p:txBody>
          <a:bodyPr wrap="none" rtlCol="0">
            <a:spAutoFit/>
          </a:bodyPr>
          <a:lstStyle/>
          <a:p>
            <a:r>
              <a:rPr kumimoji="1" lang="en-US" altLang="ja-JP" dirty="0"/>
              <a:t>2023.3</a:t>
            </a:r>
          </a:p>
        </p:txBody>
      </p:sp>
      <p:sp>
        <p:nvSpPr>
          <p:cNvPr id="22" name="テキスト ボックス 21">
            <a:extLst>
              <a:ext uri="{FF2B5EF4-FFF2-40B4-BE49-F238E27FC236}">
                <a16:creationId xmlns:a16="http://schemas.microsoft.com/office/drawing/2014/main" id="{E849D068-53B9-4BD7-BAF2-586C9B89BC4D}"/>
              </a:ext>
            </a:extLst>
          </p:cNvPr>
          <p:cNvSpPr txBox="1"/>
          <p:nvPr/>
        </p:nvSpPr>
        <p:spPr>
          <a:xfrm>
            <a:off x="4399833" y="5952495"/>
            <a:ext cx="1013419" cy="369332"/>
          </a:xfrm>
          <a:prstGeom prst="rect">
            <a:avLst/>
          </a:prstGeom>
          <a:noFill/>
        </p:spPr>
        <p:txBody>
          <a:bodyPr wrap="none" rtlCol="0">
            <a:spAutoFit/>
          </a:bodyPr>
          <a:lstStyle/>
          <a:p>
            <a:r>
              <a:rPr kumimoji="1" lang="en-US" altLang="ja-JP" dirty="0"/>
              <a:t>2025.12</a:t>
            </a:r>
          </a:p>
        </p:txBody>
      </p:sp>
      <p:sp>
        <p:nvSpPr>
          <p:cNvPr id="23" name="テキスト ボックス 22">
            <a:extLst>
              <a:ext uri="{FF2B5EF4-FFF2-40B4-BE49-F238E27FC236}">
                <a16:creationId xmlns:a16="http://schemas.microsoft.com/office/drawing/2014/main" id="{1EEE30C4-9B26-47DE-8084-E15308B53594}"/>
              </a:ext>
            </a:extLst>
          </p:cNvPr>
          <p:cNvSpPr txBox="1"/>
          <p:nvPr/>
        </p:nvSpPr>
        <p:spPr>
          <a:xfrm>
            <a:off x="5381930" y="5952495"/>
            <a:ext cx="1013419" cy="369332"/>
          </a:xfrm>
          <a:prstGeom prst="rect">
            <a:avLst/>
          </a:prstGeom>
          <a:noFill/>
        </p:spPr>
        <p:txBody>
          <a:bodyPr wrap="none" rtlCol="0">
            <a:spAutoFit/>
          </a:bodyPr>
          <a:lstStyle/>
          <a:p>
            <a:r>
              <a:rPr kumimoji="1" lang="en-US" altLang="ja-JP" dirty="0"/>
              <a:t>2026.12</a:t>
            </a:r>
          </a:p>
        </p:txBody>
      </p:sp>
      <p:sp>
        <p:nvSpPr>
          <p:cNvPr id="24" name="テキスト ボックス 23">
            <a:extLst>
              <a:ext uri="{FF2B5EF4-FFF2-40B4-BE49-F238E27FC236}">
                <a16:creationId xmlns:a16="http://schemas.microsoft.com/office/drawing/2014/main" id="{D0D8F1E2-472A-4491-B4E5-0AA8F0E51C85}"/>
              </a:ext>
            </a:extLst>
          </p:cNvPr>
          <p:cNvSpPr txBox="1"/>
          <p:nvPr/>
        </p:nvSpPr>
        <p:spPr>
          <a:xfrm>
            <a:off x="6532587" y="5952495"/>
            <a:ext cx="1013419" cy="369332"/>
          </a:xfrm>
          <a:prstGeom prst="rect">
            <a:avLst/>
          </a:prstGeom>
          <a:noFill/>
        </p:spPr>
        <p:txBody>
          <a:bodyPr wrap="none" rtlCol="0">
            <a:spAutoFit/>
          </a:bodyPr>
          <a:lstStyle/>
          <a:p>
            <a:r>
              <a:rPr kumimoji="1" lang="en-US" altLang="ja-JP" dirty="0"/>
              <a:t>2028.12</a:t>
            </a:r>
          </a:p>
        </p:txBody>
      </p:sp>
      <p:sp>
        <p:nvSpPr>
          <p:cNvPr id="25" name="テキスト ボックス 24">
            <a:extLst>
              <a:ext uri="{FF2B5EF4-FFF2-40B4-BE49-F238E27FC236}">
                <a16:creationId xmlns:a16="http://schemas.microsoft.com/office/drawing/2014/main" id="{0DBD6A70-8CF0-43C5-9539-B79B7DB5CFC0}"/>
              </a:ext>
            </a:extLst>
          </p:cNvPr>
          <p:cNvSpPr txBox="1"/>
          <p:nvPr/>
        </p:nvSpPr>
        <p:spPr>
          <a:xfrm>
            <a:off x="8476684" y="5952495"/>
            <a:ext cx="1013419" cy="369332"/>
          </a:xfrm>
          <a:prstGeom prst="rect">
            <a:avLst/>
          </a:prstGeom>
          <a:noFill/>
        </p:spPr>
        <p:txBody>
          <a:bodyPr wrap="none" rtlCol="0">
            <a:spAutoFit/>
          </a:bodyPr>
          <a:lstStyle/>
          <a:p>
            <a:r>
              <a:rPr kumimoji="1" lang="en-US" altLang="ja-JP" dirty="0"/>
              <a:t>2030.12</a:t>
            </a:r>
          </a:p>
        </p:txBody>
      </p:sp>
      <p:sp>
        <p:nvSpPr>
          <p:cNvPr id="32" name="直角三角形 31">
            <a:extLst>
              <a:ext uri="{FF2B5EF4-FFF2-40B4-BE49-F238E27FC236}">
                <a16:creationId xmlns:a16="http://schemas.microsoft.com/office/drawing/2014/main" id="{7EC15406-B7C7-4F0B-83EF-0E228B6DBEA7}"/>
              </a:ext>
            </a:extLst>
          </p:cNvPr>
          <p:cNvSpPr/>
          <p:nvPr/>
        </p:nvSpPr>
        <p:spPr>
          <a:xfrm flipH="1">
            <a:off x="1528538" y="2757431"/>
            <a:ext cx="7200000" cy="2880000"/>
          </a:xfrm>
          <a:prstGeom prst="rtTriangle">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a:extLst>
              <a:ext uri="{FF2B5EF4-FFF2-40B4-BE49-F238E27FC236}">
                <a16:creationId xmlns:a16="http://schemas.microsoft.com/office/drawing/2014/main" id="{36B4A649-0908-4C19-B76D-EF61FE6E9747}"/>
              </a:ext>
            </a:extLst>
          </p:cNvPr>
          <p:cNvSpPr/>
          <p:nvPr/>
        </p:nvSpPr>
        <p:spPr>
          <a:xfrm flipH="1">
            <a:off x="1528538" y="3579370"/>
            <a:ext cx="5760000" cy="2058062"/>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a:extLst>
              <a:ext uri="{FF2B5EF4-FFF2-40B4-BE49-F238E27FC236}">
                <a16:creationId xmlns:a16="http://schemas.microsoft.com/office/drawing/2014/main" id="{9914A8BD-C52A-4E04-BB4C-94046F3757FD}"/>
              </a:ext>
            </a:extLst>
          </p:cNvPr>
          <p:cNvSpPr/>
          <p:nvPr/>
        </p:nvSpPr>
        <p:spPr>
          <a:xfrm flipH="1">
            <a:off x="1528538" y="4548896"/>
            <a:ext cx="3600000" cy="1088536"/>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E2D7C799-B0B2-48B3-8CBD-A4A96E901955}"/>
              </a:ext>
            </a:extLst>
          </p:cNvPr>
          <p:cNvSpPr/>
          <p:nvPr/>
        </p:nvSpPr>
        <p:spPr>
          <a:xfrm flipH="1">
            <a:off x="1528538" y="5322062"/>
            <a:ext cx="1440000" cy="315370"/>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角三角形 35">
            <a:extLst>
              <a:ext uri="{FF2B5EF4-FFF2-40B4-BE49-F238E27FC236}">
                <a16:creationId xmlns:a16="http://schemas.microsoft.com/office/drawing/2014/main" id="{0D1BC011-B89F-4FA3-88D3-9E57E80D1402}"/>
              </a:ext>
            </a:extLst>
          </p:cNvPr>
          <p:cNvSpPr/>
          <p:nvPr/>
        </p:nvSpPr>
        <p:spPr>
          <a:xfrm>
            <a:off x="2968538" y="5318320"/>
            <a:ext cx="720000" cy="321779"/>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直角三角形 36">
            <a:extLst>
              <a:ext uri="{FF2B5EF4-FFF2-40B4-BE49-F238E27FC236}">
                <a16:creationId xmlns:a16="http://schemas.microsoft.com/office/drawing/2014/main" id="{1170EE52-F67D-42D9-A738-8848D09F4000}"/>
              </a:ext>
            </a:extLst>
          </p:cNvPr>
          <p:cNvSpPr/>
          <p:nvPr/>
        </p:nvSpPr>
        <p:spPr>
          <a:xfrm>
            <a:off x="5128538" y="4542855"/>
            <a:ext cx="720000" cy="657915"/>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8E8A66C2-575C-42F1-AB13-6A8872C0F7DE}"/>
              </a:ext>
            </a:extLst>
          </p:cNvPr>
          <p:cNvSpPr/>
          <p:nvPr/>
        </p:nvSpPr>
        <p:spPr>
          <a:xfrm>
            <a:off x="7288538" y="3584664"/>
            <a:ext cx="720000" cy="1266089"/>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F0B42DC-A868-436D-98E9-6F7FD8A4D3CD}"/>
              </a:ext>
            </a:extLst>
          </p:cNvPr>
          <p:cNvSpPr/>
          <p:nvPr/>
        </p:nvSpPr>
        <p:spPr>
          <a:xfrm>
            <a:off x="7288538" y="4850753"/>
            <a:ext cx="1440000" cy="362654"/>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C95086E-BB71-4E20-9B44-098E758D4B52}"/>
              </a:ext>
            </a:extLst>
          </p:cNvPr>
          <p:cNvSpPr txBox="1"/>
          <p:nvPr/>
        </p:nvSpPr>
        <p:spPr>
          <a:xfrm>
            <a:off x="7456512" y="5952495"/>
            <a:ext cx="1013419" cy="369332"/>
          </a:xfrm>
          <a:prstGeom prst="rect">
            <a:avLst/>
          </a:prstGeom>
          <a:noFill/>
        </p:spPr>
        <p:txBody>
          <a:bodyPr wrap="none" rtlCol="0">
            <a:spAutoFit/>
          </a:bodyPr>
          <a:lstStyle/>
          <a:p>
            <a:r>
              <a:rPr kumimoji="1" lang="en-US" altLang="ja-JP" dirty="0"/>
              <a:t>2029.12</a:t>
            </a:r>
          </a:p>
        </p:txBody>
      </p:sp>
      <p:sp>
        <p:nvSpPr>
          <p:cNvPr id="39" name="正方形/長方形 38">
            <a:extLst>
              <a:ext uri="{FF2B5EF4-FFF2-40B4-BE49-F238E27FC236}">
                <a16:creationId xmlns:a16="http://schemas.microsoft.com/office/drawing/2014/main" id="{47450C30-E436-40A6-8C70-E2820F55025C}"/>
              </a:ext>
            </a:extLst>
          </p:cNvPr>
          <p:cNvSpPr/>
          <p:nvPr/>
        </p:nvSpPr>
        <p:spPr>
          <a:xfrm>
            <a:off x="5027152" y="5200243"/>
            <a:ext cx="3701386" cy="471419"/>
          </a:xfrm>
          <a:prstGeom prst="rect">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E033CE1-59F0-4FB2-A1DF-5749E951AD51}"/>
              </a:ext>
            </a:extLst>
          </p:cNvPr>
          <p:cNvSpPr/>
          <p:nvPr/>
        </p:nvSpPr>
        <p:spPr>
          <a:xfrm>
            <a:off x="1528538" y="5638149"/>
            <a:ext cx="7200000" cy="157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E7B9582C-E9C6-4CDA-A038-63CE4FF41DE4}"/>
              </a:ext>
            </a:extLst>
          </p:cNvPr>
          <p:cNvCxnSpPr>
            <a:cxnSpLocks/>
          </p:cNvCxnSpPr>
          <p:nvPr/>
        </p:nvCxnSpPr>
        <p:spPr>
          <a:xfrm>
            <a:off x="3664796"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05416926-596E-4679-B7AE-8A92BBB11AC1}"/>
              </a:ext>
            </a:extLst>
          </p:cNvPr>
          <p:cNvCxnSpPr>
            <a:cxnSpLocks/>
          </p:cNvCxnSpPr>
          <p:nvPr/>
        </p:nvCxnSpPr>
        <p:spPr>
          <a:xfrm>
            <a:off x="2964845"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F026B956-DAF9-4FF6-A30B-9CC6B04675D9}"/>
              </a:ext>
            </a:extLst>
          </p:cNvPr>
          <p:cNvCxnSpPr>
            <a:cxnSpLocks/>
          </p:cNvCxnSpPr>
          <p:nvPr/>
        </p:nvCxnSpPr>
        <p:spPr>
          <a:xfrm>
            <a:off x="5827659"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19A220E-3BC6-4450-B50B-57058C010DA9}"/>
              </a:ext>
            </a:extLst>
          </p:cNvPr>
          <p:cNvCxnSpPr>
            <a:cxnSpLocks/>
          </p:cNvCxnSpPr>
          <p:nvPr/>
        </p:nvCxnSpPr>
        <p:spPr>
          <a:xfrm>
            <a:off x="5127708"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7B9924-488E-4821-BF5A-2A2BD7B2E166}"/>
              </a:ext>
            </a:extLst>
          </p:cNvPr>
          <p:cNvCxnSpPr>
            <a:cxnSpLocks/>
          </p:cNvCxnSpPr>
          <p:nvPr/>
        </p:nvCxnSpPr>
        <p:spPr>
          <a:xfrm>
            <a:off x="8002243"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27410D4-F2A1-49EB-B602-E111F61494E8}"/>
              </a:ext>
            </a:extLst>
          </p:cNvPr>
          <p:cNvCxnSpPr>
            <a:cxnSpLocks/>
          </p:cNvCxnSpPr>
          <p:nvPr/>
        </p:nvCxnSpPr>
        <p:spPr>
          <a:xfrm>
            <a:off x="7302292"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21C2BA0-DC60-4842-870E-717DF29C6658}"/>
              </a:ext>
            </a:extLst>
          </p:cNvPr>
          <p:cNvCxnSpPr>
            <a:cxnSpLocks/>
          </p:cNvCxnSpPr>
          <p:nvPr/>
        </p:nvCxnSpPr>
        <p:spPr>
          <a:xfrm>
            <a:off x="8728537" y="5794334"/>
            <a:ext cx="1" cy="157173"/>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B371601-A3B1-411E-A3A2-BA51139E442F}"/>
              </a:ext>
            </a:extLst>
          </p:cNvPr>
          <p:cNvSpPr txBox="1"/>
          <p:nvPr/>
        </p:nvSpPr>
        <p:spPr>
          <a:xfrm>
            <a:off x="2215251" y="5421987"/>
            <a:ext cx="1167307" cy="430887"/>
          </a:xfrm>
          <a:prstGeom prst="rect">
            <a:avLst/>
          </a:prstGeom>
          <a:noFill/>
        </p:spPr>
        <p:txBody>
          <a:bodyPr wrap="none" rtlCol="0">
            <a:spAutoFit/>
          </a:bodyPr>
          <a:lstStyle/>
          <a:p>
            <a:r>
              <a:rPr lang="en-US" altLang="ja-JP" sz="1100" dirty="0">
                <a:solidFill>
                  <a:schemeClr val="bg1"/>
                </a:solidFill>
              </a:rPr>
              <a:t>Interoperability</a:t>
            </a:r>
          </a:p>
          <a:p>
            <a:r>
              <a:rPr kumimoji="1" lang="en-US" altLang="ja-JP" sz="1100" dirty="0">
                <a:solidFill>
                  <a:schemeClr val="bg1"/>
                </a:solidFill>
              </a:rPr>
              <a:t>framework</a:t>
            </a:r>
            <a:endParaRPr kumimoji="1" lang="ja-JP" altLang="en-US" sz="1100" dirty="0">
              <a:solidFill>
                <a:schemeClr val="bg1"/>
              </a:solidFill>
            </a:endParaRPr>
          </a:p>
        </p:txBody>
      </p:sp>
      <p:sp>
        <p:nvSpPr>
          <p:cNvPr id="89" name="テキスト ボックス 88">
            <a:extLst>
              <a:ext uri="{FF2B5EF4-FFF2-40B4-BE49-F238E27FC236}">
                <a16:creationId xmlns:a16="http://schemas.microsoft.com/office/drawing/2014/main" id="{C3DE0911-0A7F-4406-83B6-F138493356C3}"/>
              </a:ext>
            </a:extLst>
          </p:cNvPr>
          <p:cNvSpPr txBox="1"/>
          <p:nvPr/>
        </p:nvSpPr>
        <p:spPr>
          <a:xfrm>
            <a:off x="3559666" y="5032080"/>
            <a:ext cx="1462260" cy="430887"/>
          </a:xfrm>
          <a:prstGeom prst="rect">
            <a:avLst/>
          </a:prstGeom>
          <a:noFill/>
        </p:spPr>
        <p:txBody>
          <a:bodyPr wrap="none" rtlCol="0">
            <a:spAutoFit/>
          </a:bodyPr>
          <a:lstStyle/>
          <a:p>
            <a:r>
              <a:rPr lang="en-US" altLang="ja-JP" sz="1100" dirty="0">
                <a:solidFill>
                  <a:schemeClr val="bg1"/>
                </a:solidFill>
              </a:rPr>
              <a:t>Enterprise and area</a:t>
            </a:r>
          </a:p>
          <a:p>
            <a:r>
              <a:rPr kumimoji="1" lang="en-US" altLang="ja-JP" sz="1100" dirty="0">
                <a:solidFill>
                  <a:schemeClr val="bg1"/>
                </a:solidFill>
              </a:rPr>
              <a:t>services</a:t>
            </a:r>
            <a:endParaRPr kumimoji="1" lang="ja-JP" altLang="en-US" sz="1100" dirty="0">
              <a:solidFill>
                <a:schemeClr val="bg1"/>
              </a:solidFill>
            </a:endParaRPr>
          </a:p>
        </p:txBody>
      </p:sp>
      <p:sp>
        <p:nvSpPr>
          <p:cNvPr id="90" name="テキスト ボックス 89">
            <a:extLst>
              <a:ext uri="{FF2B5EF4-FFF2-40B4-BE49-F238E27FC236}">
                <a16:creationId xmlns:a16="http://schemas.microsoft.com/office/drawing/2014/main" id="{FD806AA4-0B6A-44D3-9006-9AC593A2146F}"/>
              </a:ext>
            </a:extLst>
          </p:cNvPr>
          <p:cNvSpPr txBox="1"/>
          <p:nvPr/>
        </p:nvSpPr>
        <p:spPr>
          <a:xfrm>
            <a:off x="5969432" y="4326901"/>
            <a:ext cx="1144865" cy="430887"/>
          </a:xfrm>
          <a:prstGeom prst="rect">
            <a:avLst/>
          </a:prstGeom>
          <a:noFill/>
        </p:spPr>
        <p:txBody>
          <a:bodyPr wrap="none" rtlCol="0">
            <a:spAutoFit/>
          </a:bodyPr>
          <a:lstStyle/>
          <a:p>
            <a:r>
              <a:rPr lang="en-US" altLang="ja-JP" sz="1100" dirty="0">
                <a:solidFill>
                  <a:schemeClr val="bg1"/>
                </a:solidFill>
              </a:rPr>
              <a:t>Cross-Industry</a:t>
            </a:r>
          </a:p>
          <a:p>
            <a:r>
              <a:rPr lang="en-US" altLang="ja-JP" sz="1100" dirty="0">
                <a:solidFill>
                  <a:schemeClr val="bg1"/>
                </a:solidFill>
              </a:rPr>
              <a:t>services</a:t>
            </a:r>
            <a:endParaRPr kumimoji="1" lang="ja-JP" altLang="en-US" sz="1100" dirty="0">
              <a:solidFill>
                <a:schemeClr val="bg1"/>
              </a:solidFill>
            </a:endParaRPr>
          </a:p>
        </p:txBody>
      </p:sp>
      <p:sp>
        <p:nvSpPr>
          <p:cNvPr id="91" name="テキスト ボックス 90">
            <a:extLst>
              <a:ext uri="{FF2B5EF4-FFF2-40B4-BE49-F238E27FC236}">
                <a16:creationId xmlns:a16="http://schemas.microsoft.com/office/drawing/2014/main" id="{29DFF0C4-9A48-4DD7-A91C-014A0D1C9632}"/>
              </a:ext>
            </a:extLst>
          </p:cNvPr>
          <p:cNvSpPr txBox="1"/>
          <p:nvPr/>
        </p:nvSpPr>
        <p:spPr>
          <a:xfrm>
            <a:off x="7464263" y="3319455"/>
            <a:ext cx="1274708" cy="769441"/>
          </a:xfrm>
          <a:prstGeom prst="rect">
            <a:avLst/>
          </a:prstGeom>
          <a:noFill/>
        </p:spPr>
        <p:txBody>
          <a:bodyPr wrap="none" rtlCol="0">
            <a:spAutoFit/>
          </a:bodyPr>
          <a:lstStyle/>
          <a:p>
            <a:r>
              <a:rPr lang="en-US" altLang="ja-JP" sz="1100" dirty="0">
                <a:solidFill>
                  <a:schemeClr val="bg1"/>
                </a:solidFill>
              </a:rPr>
              <a:t>AI-driven society</a:t>
            </a:r>
          </a:p>
          <a:p>
            <a:endParaRPr lang="en-US" altLang="ja-JP" sz="1100" dirty="0">
              <a:solidFill>
                <a:schemeClr val="bg1"/>
              </a:solidFill>
            </a:endParaRPr>
          </a:p>
          <a:p>
            <a:r>
              <a:rPr lang="en-US" altLang="ja-JP" sz="1100" dirty="0">
                <a:solidFill>
                  <a:schemeClr val="bg1"/>
                </a:solidFill>
              </a:rPr>
              <a:t>Digital twins</a:t>
            </a:r>
          </a:p>
          <a:p>
            <a:endParaRPr lang="en-US" altLang="ja-JP" sz="1100" dirty="0">
              <a:solidFill>
                <a:schemeClr val="bg1"/>
              </a:solidFill>
            </a:endParaRPr>
          </a:p>
        </p:txBody>
      </p:sp>
      <p:sp>
        <p:nvSpPr>
          <p:cNvPr id="92" name="テキスト ボックス 91">
            <a:extLst>
              <a:ext uri="{FF2B5EF4-FFF2-40B4-BE49-F238E27FC236}">
                <a16:creationId xmlns:a16="http://schemas.microsoft.com/office/drawing/2014/main" id="{CF1A03E6-1075-428A-8D8D-DB3EF0D16055}"/>
              </a:ext>
            </a:extLst>
          </p:cNvPr>
          <p:cNvSpPr txBox="1"/>
          <p:nvPr/>
        </p:nvSpPr>
        <p:spPr>
          <a:xfrm>
            <a:off x="3477886" y="6396334"/>
            <a:ext cx="2327564" cy="461665"/>
          </a:xfrm>
          <a:prstGeom prst="rect">
            <a:avLst/>
          </a:prstGeom>
          <a:noFill/>
        </p:spPr>
        <p:txBody>
          <a:bodyPr wrap="square" rtlCol="0">
            <a:spAutoFit/>
          </a:bodyPr>
          <a:lstStyle/>
          <a:p>
            <a:r>
              <a:rPr kumimoji="1" lang="ja-JP" altLang="en-US" sz="1200" dirty="0">
                <a:solidFill>
                  <a:srgbClr val="1E50B5"/>
                </a:solidFill>
              </a:rPr>
              <a:t>組織やサービス単位で導入し、検証をしていくフェーズ</a:t>
            </a:r>
          </a:p>
        </p:txBody>
      </p:sp>
      <p:sp>
        <p:nvSpPr>
          <p:cNvPr id="93" name="テキスト ボックス 92">
            <a:extLst>
              <a:ext uri="{FF2B5EF4-FFF2-40B4-BE49-F238E27FC236}">
                <a16:creationId xmlns:a16="http://schemas.microsoft.com/office/drawing/2014/main" id="{7F802708-7374-43D5-B588-4F53AE93DF67}"/>
              </a:ext>
            </a:extLst>
          </p:cNvPr>
          <p:cNvSpPr txBox="1"/>
          <p:nvPr/>
        </p:nvSpPr>
        <p:spPr>
          <a:xfrm>
            <a:off x="1626048" y="6396334"/>
            <a:ext cx="1807613" cy="461665"/>
          </a:xfrm>
          <a:prstGeom prst="rect">
            <a:avLst/>
          </a:prstGeom>
          <a:noFill/>
        </p:spPr>
        <p:txBody>
          <a:bodyPr wrap="square" rtlCol="0">
            <a:spAutoFit/>
          </a:bodyPr>
          <a:lstStyle/>
          <a:p>
            <a:r>
              <a:rPr kumimoji="1" lang="ja-JP" altLang="en-US" sz="1200" dirty="0"/>
              <a:t>フレームワークなど</a:t>
            </a:r>
            <a:endParaRPr kumimoji="1" lang="en-US" altLang="ja-JP" sz="1200" dirty="0"/>
          </a:p>
          <a:p>
            <a:r>
              <a:rPr kumimoji="1" lang="ja-JP" altLang="en-US" sz="1200" dirty="0"/>
              <a:t>基礎を固めるフェース</a:t>
            </a:r>
          </a:p>
        </p:txBody>
      </p:sp>
      <p:sp>
        <p:nvSpPr>
          <p:cNvPr id="94" name="テキスト ボックス 93">
            <a:extLst>
              <a:ext uri="{FF2B5EF4-FFF2-40B4-BE49-F238E27FC236}">
                <a16:creationId xmlns:a16="http://schemas.microsoft.com/office/drawing/2014/main" id="{72DB0BAE-A44F-43A5-8A2F-713135BA655D}"/>
              </a:ext>
            </a:extLst>
          </p:cNvPr>
          <p:cNvSpPr txBox="1"/>
          <p:nvPr/>
        </p:nvSpPr>
        <p:spPr>
          <a:xfrm>
            <a:off x="5774053" y="6396334"/>
            <a:ext cx="2327564" cy="461665"/>
          </a:xfrm>
          <a:prstGeom prst="rect">
            <a:avLst/>
          </a:prstGeom>
          <a:noFill/>
        </p:spPr>
        <p:txBody>
          <a:bodyPr wrap="square" rtlCol="0">
            <a:spAutoFit/>
          </a:bodyPr>
          <a:lstStyle/>
          <a:p>
            <a:r>
              <a:rPr lang="ja-JP" altLang="en-US" sz="1200" dirty="0">
                <a:solidFill>
                  <a:srgbClr val="009999"/>
                </a:solidFill>
              </a:rPr>
              <a:t>分野横断でデータをつなぐフェーズ</a:t>
            </a:r>
            <a:endParaRPr kumimoji="1" lang="en-US" altLang="ja-JP" sz="1200" dirty="0">
              <a:solidFill>
                <a:srgbClr val="009999"/>
              </a:solidFill>
            </a:endParaRPr>
          </a:p>
        </p:txBody>
      </p:sp>
      <p:sp>
        <p:nvSpPr>
          <p:cNvPr id="95" name="テキスト ボックス 94">
            <a:extLst>
              <a:ext uri="{FF2B5EF4-FFF2-40B4-BE49-F238E27FC236}">
                <a16:creationId xmlns:a16="http://schemas.microsoft.com/office/drawing/2014/main" id="{562BD17A-4222-407E-AF63-4105572178E5}"/>
              </a:ext>
            </a:extLst>
          </p:cNvPr>
          <p:cNvSpPr txBox="1"/>
          <p:nvPr/>
        </p:nvSpPr>
        <p:spPr>
          <a:xfrm>
            <a:off x="7808681" y="6396334"/>
            <a:ext cx="2327564" cy="461665"/>
          </a:xfrm>
          <a:prstGeom prst="rect">
            <a:avLst/>
          </a:prstGeom>
          <a:noFill/>
        </p:spPr>
        <p:txBody>
          <a:bodyPr wrap="square" rtlCol="0">
            <a:spAutoFit/>
          </a:bodyPr>
          <a:lstStyle/>
          <a:p>
            <a:r>
              <a:rPr lang="en-US" altLang="ja-JP" sz="1200" dirty="0">
                <a:solidFill>
                  <a:srgbClr val="11AC51"/>
                </a:solidFill>
              </a:rPr>
              <a:t>AI</a:t>
            </a:r>
            <a:r>
              <a:rPr lang="ja-JP" altLang="en-US" sz="1200" dirty="0">
                <a:solidFill>
                  <a:srgbClr val="11AC51"/>
                </a:solidFill>
              </a:rPr>
              <a:t>や</a:t>
            </a:r>
            <a:r>
              <a:rPr lang="en-US" altLang="ja-JP" sz="1200" dirty="0">
                <a:solidFill>
                  <a:srgbClr val="11AC51"/>
                </a:solidFill>
              </a:rPr>
              <a:t>Digital twin</a:t>
            </a:r>
            <a:r>
              <a:rPr lang="ja-JP" altLang="en-US" sz="1200" dirty="0">
                <a:solidFill>
                  <a:srgbClr val="11AC51"/>
                </a:solidFill>
              </a:rPr>
              <a:t>をフルに活用するフェーズ</a:t>
            </a:r>
            <a:endParaRPr kumimoji="1" lang="en-US" altLang="ja-JP" sz="1200" dirty="0">
              <a:solidFill>
                <a:srgbClr val="11AC51"/>
              </a:solidFill>
            </a:endParaRPr>
          </a:p>
        </p:txBody>
      </p:sp>
      <p:cxnSp>
        <p:nvCxnSpPr>
          <p:cNvPr id="98" name="直線コネクタ 97">
            <a:extLst>
              <a:ext uri="{FF2B5EF4-FFF2-40B4-BE49-F238E27FC236}">
                <a16:creationId xmlns:a16="http://schemas.microsoft.com/office/drawing/2014/main" id="{7CBBF6CC-F66B-48EC-89BD-88E62EBF6BBA}"/>
              </a:ext>
            </a:extLst>
          </p:cNvPr>
          <p:cNvCxnSpPr>
            <a:cxnSpLocks/>
          </p:cNvCxnSpPr>
          <p:nvPr/>
        </p:nvCxnSpPr>
        <p:spPr>
          <a:xfrm>
            <a:off x="5127708" y="2757431"/>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15A553-24AC-4D01-8438-D293BBE887FF}"/>
              </a:ext>
            </a:extLst>
          </p:cNvPr>
          <p:cNvCxnSpPr>
            <a:cxnSpLocks/>
          </p:cNvCxnSpPr>
          <p:nvPr/>
        </p:nvCxnSpPr>
        <p:spPr>
          <a:xfrm>
            <a:off x="8725260" y="2715696"/>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46A67328-B472-405E-9629-8D8AAD45B730}"/>
              </a:ext>
            </a:extLst>
          </p:cNvPr>
          <p:cNvCxnSpPr/>
          <p:nvPr/>
        </p:nvCxnSpPr>
        <p:spPr>
          <a:xfrm>
            <a:off x="5127708" y="3266290"/>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06A6E4C2-8ABC-4DD6-A3E4-45F48384A5CB}"/>
              </a:ext>
            </a:extLst>
          </p:cNvPr>
          <p:cNvCxnSpPr/>
          <p:nvPr/>
        </p:nvCxnSpPr>
        <p:spPr>
          <a:xfrm>
            <a:off x="2964845" y="3704175"/>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CF62AC0-2A59-48A2-8B05-2B3195715B62}"/>
              </a:ext>
            </a:extLst>
          </p:cNvPr>
          <p:cNvSpPr txBox="1"/>
          <p:nvPr/>
        </p:nvSpPr>
        <p:spPr>
          <a:xfrm>
            <a:off x="2858098" y="3386321"/>
            <a:ext cx="2262158" cy="369332"/>
          </a:xfrm>
          <a:prstGeom prst="rect">
            <a:avLst/>
          </a:prstGeom>
          <a:noFill/>
        </p:spPr>
        <p:txBody>
          <a:bodyPr wrap="none" rtlCol="0">
            <a:spAutoFit/>
          </a:bodyPr>
          <a:lstStyle/>
          <a:p>
            <a:r>
              <a:rPr lang="ja-JP" altLang="en-US" dirty="0"/>
              <a:t>仕組みの整備、検証</a:t>
            </a:r>
            <a:endParaRPr kumimoji="1" lang="en-US" altLang="ja-JP" dirty="0"/>
          </a:p>
        </p:txBody>
      </p:sp>
      <p:sp>
        <p:nvSpPr>
          <p:cNvPr id="45" name="テキスト ボックス 44">
            <a:extLst>
              <a:ext uri="{FF2B5EF4-FFF2-40B4-BE49-F238E27FC236}">
                <a16:creationId xmlns:a16="http://schemas.microsoft.com/office/drawing/2014/main" id="{EAAF42D5-F014-4534-BC13-CE0152C953D9}"/>
              </a:ext>
            </a:extLst>
          </p:cNvPr>
          <p:cNvSpPr txBox="1"/>
          <p:nvPr/>
        </p:nvSpPr>
        <p:spPr>
          <a:xfrm>
            <a:off x="5161031" y="2902801"/>
            <a:ext cx="1569660" cy="369332"/>
          </a:xfrm>
          <a:prstGeom prst="rect">
            <a:avLst/>
          </a:prstGeom>
          <a:noFill/>
        </p:spPr>
        <p:txBody>
          <a:bodyPr wrap="none" rtlCol="0">
            <a:spAutoFit/>
          </a:bodyPr>
          <a:lstStyle/>
          <a:p>
            <a:r>
              <a:rPr lang="ja-JP" altLang="en-US" dirty="0"/>
              <a:t>データの拡充</a:t>
            </a:r>
            <a:endParaRPr kumimoji="1" lang="en-US" altLang="ja-JP" dirty="0"/>
          </a:p>
        </p:txBody>
      </p:sp>
      <p:sp>
        <p:nvSpPr>
          <p:cNvPr id="46" name="テキスト ボックス 45">
            <a:extLst>
              <a:ext uri="{FF2B5EF4-FFF2-40B4-BE49-F238E27FC236}">
                <a16:creationId xmlns:a16="http://schemas.microsoft.com/office/drawing/2014/main" id="{42E3FE46-ACF6-46DA-88EC-54242FF28C50}"/>
              </a:ext>
            </a:extLst>
          </p:cNvPr>
          <p:cNvSpPr txBox="1"/>
          <p:nvPr/>
        </p:nvSpPr>
        <p:spPr>
          <a:xfrm>
            <a:off x="8829094" y="2707210"/>
            <a:ext cx="1277914" cy="369332"/>
          </a:xfrm>
          <a:prstGeom prst="rect">
            <a:avLst/>
          </a:prstGeom>
          <a:noFill/>
        </p:spPr>
        <p:txBody>
          <a:bodyPr wrap="none" rtlCol="0">
            <a:spAutoFit/>
          </a:bodyPr>
          <a:lstStyle/>
          <a:p>
            <a:r>
              <a:rPr lang="en-US" altLang="ja-JP" dirty="0"/>
              <a:t>Society5.0</a:t>
            </a:r>
            <a:endParaRPr kumimoji="1" lang="en-US" altLang="ja-JP" dirty="0"/>
          </a:p>
        </p:txBody>
      </p:sp>
    </p:spTree>
    <p:extLst>
      <p:ext uri="{BB962C8B-B14F-4D97-AF65-F5344CB8AC3E}">
        <p14:creationId xmlns:p14="http://schemas.microsoft.com/office/powerpoint/2010/main" val="34184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35802"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63</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医療機関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参考：</a:t>
            </a:r>
            <a:r>
              <a:rPr lang="en-US" altLang="ja-JP" sz="2800" dirty="0"/>
              <a:t>GIF</a:t>
            </a:r>
            <a:r>
              <a:rPr lang="ja-JP" altLang="en-US" sz="2800" dirty="0"/>
              <a:t>の関連取り組みも含めた全体像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64</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夜の街の風景&#10;&#10;中程度の精度で自動的に生成された説明">
            <a:extLst>
              <a:ext uri="{FF2B5EF4-FFF2-40B4-BE49-F238E27FC236}">
                <a16:creationId xmlns:a16="http://schemas.microsoft.com/office/drawing/2014/main" id="{30D74436-DEE7-4250-8FF8-C50EEBC087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6" name="テキスト ボックス 5">
            <a:extLst>
              <a:ext uri="{FF2B5EF4-FFF2-40B4-BE49-F238E27FC236}">
                <a16:creationId xmlns:a16="http://schemas.microsoft.com/office/drawing/2014/main" id="{A6DF895A-CBFE-4CCD-A06C-67FA4F28B42C}"/>
              </a:ext>
            </a:extLst>
          </p:cNvPr>
          <p:cNvSpPr txBox="1"/>
          <p:nvPr/>
        </p:nvSpPr>
        <p:spPr>
          <a:xfrm>
            <a:off x="858361" y="2927349"/>
            <a:ext cx="8688597" cy="584775"/>
          </a:xfrm>
          <a:prstGeom prst="rect">
            <a:avLst/>
          </a:prstGeom>
          <a:noFill/>
        </p:spPr>
        <p:txBody>
          <a:bodyPr wrap="none" rtlCol="0">
            <a:spAutoFit/>
          </a:bodyPr>
          <a:lstStyle/>
          <a:p>
            <a:r>
              <a:rPr kumimoji="1" lang="en-US" altLang="ja-JP" sz="3200" b="1" dirty="0">
                <a:solidFill>
                  <a:schemeClr val="bg1"/>
                </a:solidFill>
              </a:rPr>
              <a:t>GIF</a:t>
            </a:r>
            <a:r>
              <a:rPr kumimoji="1" lang="ja-JP" altLang="en-US" sz="3200" b="1" dirty="0">
                <a:solidFill>
                  <a:schemeClr val="bg1"/>
                </a:solidFill>
              </a:rPr>
              <a:t>は、デジタル社会の未来への基盤投資です</a:t>
            </a:r>
          </a:p>
        </p:txBody>
      </p:sp>
    </p:spTree>
    <p:extLst>
      <p:ext uri="{BB962C8B-B14F-4D97-AF65-F5344CB8AC3E}">
        <p14:creationId xmlns:p14="http://schemas.microsoft.com/office/powerpoint/2010/main" val="5926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データの利活用、連携がスムースに行える社会を実現するための技術的体系です。</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954655" cy="646331"/>
          </a:xfrm>
          <a:prstGeom prst="rect">
            <a:avLst/>
          </a:prstGeom>
          <a:noFill/>
        </p:spPr>
        <p:txBody>
          <a:bodyPr wrap="none" rtlCol="0">
            <a:spAutoFit/>
          </a:bodyPr>
          <a:lstStyle/>
          <a:p>
            <a:r>
              <a:rPr kumimoji="1" lang="ja-JP" altLang="en-US" dirty="0">
                <a:solidFill>
                  <a:srgbClr val="00B050"/>
                </a:solidFill>
              </a:rPr>
              <a:t>データが高度に管理され、</a:t>
            </a:r>
            <a:endParaRPr kumimoji="1" lang="en-US" altLang="ja-JP" dirty="0">
              <a:solidFill>
                <a:srgbClr val="00B050"/>
              </a:solidFill>
            </a:endParaRPr>
          </a:p>
          <a:p>
            <a:r>
              <a:rPr kumimoji="1" lang="ja-JP" altLang="en-US" dirty="0">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B4E6FAD-2D8F-4F5D-A18A-77C5F969C693}"/>
</file>

<file path=customXml/itemProps2.xml><?xml version="1.0" encoding="utf-8"?>
<ds:datastoreItem xmlns:ds="http://schemas.openxmlformats.org/officeDocument/2006/customXml" ds:itemID="{4743CD7A-955B-44A0-AEC6-55142CB8037F}">
  <ds:schemaRefs>
    <ds:schemaRef ds:uri="http://schemas.microsoft.com/sharepoint/v3/contenttype/forms"/>
  </ds:schemaRefs>
</ds:datastoreItem>
</file>

<file path=customXml/itemProps3.xml><?xml version="1.0" encoding="utf-8"?>
<ds:datastoreItem xmlns:ds="http://schemas.openxmlformats.org/officeDocument/2006/customXml" ds:itemID="{7C4853D1-DB46-45C8-8BEA-312D64EDE718}">
  <ds:schemaRefs>
    <ds:schemaRef ds:uri="http://purl.org/dc/elements/1.1/"/>
    <ds:schemaRef ds:uri="http://schemas.openxmlformats.org/package/2006/metadata/core-properties"/>
    <ds:schemaRef ds:uri="http://schemas.microsoft.com/office/2006/metadata/properties"/>
    <ds:schemaRef ds:uri="http://purl.org/dc/terms/"/>
    <ds:schemaRef ds:uri="http://schemas.microsoft.com/office/infopath/2007/PartnerControls"/>
    <ds:schemaRef ds:uri="8c3438c2-774e-4b56-8e53-485ea73e7025"/>
    <ds:schemaRef ds:uri="http://schemas.microsoft.com/office/2006/documentManagement/types"/>
    <ds:schemaRef ds:uri="http://purl.org/dc/dcmitype/"/>
    <ds:schemaRef ds:uri="a753eb55-ace7-47fe-8293-79a8dad7846a"/>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7853</Words>
  <Application>Microsoft Office PowerPoint</Application>
  <PresentationFormat>ワイド画面</PresentationFormat>
  <Paragraphs>1259</Paragraphs>
  <Slides>65</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65</vt:i4>
      </vt:variant>
    </vt:vector>
  </HeadingPairs>
  <TitlesOfParts>
    <vt:vector size="76" baseType="lpstr">
      <vt:lpstr>BIZ UDゴシック</vt:lpstr>
      <vt:lpstr>HGP行書体</vt:lpstr>
      <vt:lpstr>HGS行書体</vt:lpstr>
      <vt:lpstr>HG創英角ﾎﾟｯﾌﾟ体</vt:lpstr>
      <vt:lpstr>Meiryo UI</vt:lpstr>
      <vt:lpstr>游ゴシック</vt:lpstr>
      <vt:lpstr>Yu Gothic Medium</vt:lpstr>
      <vt:lpstr>Arial</vt:lpstr>
      <vt:lpstr>Roboto</vt:lpstr>
      <vt:lpstr>デジタル庁_20210907</vt:lpstr>
      <vt:lpstr>ビットマップ イメージ</vt:lpstr>
      <vt:lpstr>政府相互運用性フレームワーク GIF：Government Interoperability Framework</vt:lpstr>
      <vt:lpstr>はじめに</vt:lpstr>
      <vt:lpstr>はじめに</vt:lpstr>
      <vt:lpstr>GIFは成長し続けます</vt:lpstr>
      <vt:lpstr>GIFの概要</vt:lpstr>
      <vt:lpstr>基本原則</vt:lpstr>
      <vt:lpstr>参考：従来のデータモデル等との関係と今後の進め方</vt:lpstr>
      <vt:lpstr>新コンセプト</vt:lpstr>
      <vt:lpstr>GIFの目指す姿：データドリブンな社会を作る</vt:lpstr>
      <vt:lpstr>GIFの全体体系と範囲</vt:lpstr>
      <vt:lpstr>GIFのステップ：データを使いこなせるようにする</vt:lpstr>
      <vt:lpstr>GIFの位置づけと効果</vt:lpstr>
      <vt:lpstr>GIFの効果例１（設計やデータ連携の容易化）</vt:lpstr>
      <vt:lpstr>GIFの効果例２（サービス再利用の促進）</vt:lpstr>
      <vt:lpstr>GIFの効果例３（ワンスオンリーの実現と自動審査）</vt:lpstr>
      <vt:lpstr>詳細の説明</vt:lpstr>
      <vt:lpstr>GIFの全体を以下のアーキテクチャに従い説明します</vt:lpstr>
      <vt:lpstr>戦略</vt:lpstr>
      <vt:lpstr>基本的な考え方</vt:lpstr>
      <vt:lpstr>アーキテクチャ</vt:lpstr>
      <vt:lpstr>組織・人材</vt:lpstr>
      <vt:lpstr>業務・サービス</vt:lpstr>
      <vt:lpstr>ルール</vt:lpstr>
      <vt:lpstr>ルールの相互運用性のポイント</vt:lpstr>
      <vt:lpstr>GIFが紹介する有用なルール等のリスト（2022年4月時点）</vt:lpstr>
      <vt:lpstr>DFFT（Data Free Flow with Trust）</vt:lpstr>
      <vt:lpstr>プラットフォーム(PF)におけるデータ取扱いルール の実装ガイダンスver1.0</vt:lpstr>
      <vt:lpstr>プラットフォーム</vt:lpstr>
      <vt:lpstr>メタデータの推進</vt:lpstr>
      <vt:lpstr>メタデータをもう少し詳しく説明します</vt:lpstr>
      <vt:lpstr>データモデルはGIFで新しい体系になります。</vt:lpstr>
      <vt:lpstr>データモデル等の詳細構造</vt:lpstr>
      <vt:lpstr>データ整備の例</vt:lpstr>
      <vt:lpstr>文字データの活用</vt:lpstr>
      <vt:lpstr>コア語彙（共通語彙基盤）</vt:lpstr>
      <vt:lpstr>データ・ディクショナリ</vt:lpstr>
      <vt:lpstr>コア・データ・パーツ</vt:lpstr>
      <vt:lpstr>コア・データ・モデルの活用</vt:lpstr>
      <vt:lpstr>コア・データ・モデル（追加データモデル）</vt:lpstr>
      <vt:lpstr>コア・データ・モデル（追加データモデル）の使い方</vt:lpstr>
      <vt:lpstr>参照データモデルの基本的な利用方法１</vt:lpstr>
      <vt:lpstr>参照データモデルの基本的な利用方法２</vt:lpstr>
      <vt:lpstr>GIF導入への留意点</vt:lpstr>
      <vt:lpstr>ユニークID（識別子）</vt:lpstr>
      <vt:lpstr>コード（分類体系）</vt:lpstr>
      <vt:lpstr>コントロールド・ボキャブラリ（統制語彙）</vt:lpstr>
      <vt:lpstr>データ品質について</vt:lpstr>
      <vt:lpstr>データ・マネジメント</vt:lpstr>
      <vt:lpstr>アセット</vt:lpstr>
      <vt:lpstr>セキュリティ、プライバシー、認証</vt:lpstr>
      <vt:lpstr>各種プロジェクトとの関係</vt:lpstr>
      <vt:lpstr>ベース・レジストリとの連携</vt:lpstr>
      <vt:lpstr>府省システムとの連携</vt:lpstr>
      <vt:lpstr>自治体との連携</vt:lpstr>
      <vt:lpstr>参考：データモデルに準拠するとは</vt:lpstr>
      <vt:lpstr>オープンデータとの連携</vt:lpstr>
      <vt:lpstr>教育分野との連携</vt:lpstr>
      <vt:lpstr>AI等の利用技術との連携</vt:lpstr>
      <vt:lpstr>統計やEBPMとの関係</vt:lpstr>
      <vt:lpstr>世界との連携</vt:lpstr>
      <vt:lpstr>今後の進め方</vt:lpstr>
      <vt:lpstr>Roadmap</vt:lpstr>
      <vt:lpstr>スケジュール</vt:lpstr>
      <vt:lpstr>参考：GIFの関連取り組みも含めた全体像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5</cp:revision>
  <dcterms:created xsi:type="dcterms:W3CDTF">2022-05-09T00:14:16Z</dcterms:created>
  <dcterms:modified xsi:type="dcterms:W3CDTF">2022-09-02T11:36:08Z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ies>
</file>