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67" r:id="rId2"/>
    <p:sldId id="2899" r:id="rId3"/>
    <p:sldId id="2932" r:id="rId4"/>
    <p:sldId id="2917" r:id="rId5"/>
    <p:sldId id="2937" r:id="rId6"/>
    <p:sldId id="2906" r:id="rId7"/>
    <p:sldId id="389" r:id="rId8"/>
    <p:sldId id="2928" r:id="rId9"/>
    <p:sldId id="256" r:id="rId10"/>
    <p:sldId id="2940" r:id="rId11"/>
    <p:sldId id="2922" r:id="rId12"/>
    <p:sldId id="2918" r:id="rId13"/>
    <p:sldId id="2927" r:id="rId14"/>
    <p:sldId id="273" r:id="rId15"/>
    <p:sldId id="2929" r:id="rId16"/>
    <p:sldId id="2930" r:id="rId17"/>
    <p:sldId id="2935" r:id="rId18"/>
    <p:sldId id="2936" r:id="rId19"/>
    <p:sldId id="269" r:id="rId20"/>
    <p:sldId id="2919" r:id="rId21"/>
    <p:sldId id="2925" r:id="rId22"/>
    <p:sldId id="2912" r:id="rId23"/>
    <p:sldId id="2910" r:id="rId24"/>
    <p:sldId id="2926" r:id="rId25"/>
    <p:sldId id="2914" r:id="rId26"/>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CC"/>
    <a:srgbClr val="CC9900"/>
    <a:srgbClr val="996600"/>
    <a:srgbClr val="0066FF"/>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07716-25AC-4335-8005-E17DE7D15363}" v="6" dt="2022-03-30T10:10:14.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63" d="100"/>
          <a:sy n="63" d="100"/>
        </p:scale>
        <p:origin x="67" y="133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2.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4">
        <dgm:presLayoutVars>
          <dgm:bulletEnabled val="1"/>
        </dgm:presLayoutVars>
      </dgm:prSet>
      <dgm:spPr/>
    </dgm:pt>
    <dgm:pt modelId="{E9DB82BA-D7C5-40DA-B63F-E05D9417A24C}" type="pres">
      <dgm:prSet presAssocID="{ED372961-45A6-463D-99B4-F3BB1AD01629}" presName="parSpace" presStyleCnt="0"/>
      <dgm:spPr/>
    </dgm:pt>
    <dgm:pt modelId="{A292805D-22CD-4E29-8507-2D3127040195}" type="pres">
      <dgm:prSet presAssocID="{2335F1FB-6605-4316-885E-0B26882F8B9A}" presName="parTxOnly" presStyleLbl="node1" presStyleIdx="1" presStyleCnt="4">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2" presStyleCnt="4">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3" presStyleCnt="4">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44B5236C-1031-47A6-9F89-25A5694BC246}" srcId="{944E4326-A02F-4405-B047-DD81E2336354}" destId="{FE73CB9A-8711-4ED7-B97E-3AB401BD5BFC}" srcOrd="2"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1" destOrd="0" parTransId="{B97DF609-E7A8-4ACB-B300-3741D4DF691E}" sibTransId="{22BE17E0-CEEA-4423-B7FD-A040288E826E}"/>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3"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5F3C0ACD-7B48-4894-A55D-6155D50C0E67}" type="presParOf" srcId="{37E966B8-2414-4C4E-964D-01C425DA5C0B}" destId="{A292805D-22CD-4E29-8507-2D3127040195}" srcOrd="2" destOrd="0" presId="urn:microsoft.com/office/officeart/2005/8/layout/hChevron3"/>
    <dgm:cxn modelId="{6CBBAE50-1D64-4C3D-83CD-4364553A7030}" type="presParOf" srcId="{37E966B8-2414-4C4E-964D-01C425DA5C0B}" destId="{FA7C35BB-CC08-481D-9CE7-7F2052482AF4}" srcOrd="3" destOrd="0" presId="urn:microsoft.com/office/officeart/2005/8/layout/hChevron3"/>
    <dgm:cxn modelId="{C70CC365-A9B9-41A4-A8F3-0F5716B23015}" type="presParOf" srcId="{37E966B8-2414-4C4E-964D-01C425DA5C0B}" destId="{4F67AA91-9761-47E5-9B4F-B2B2CA51D5C9}" srcOrd="4" destOrd="0" presId="urn:microsoft.com/office/officeart/2005/8/layout/hChevron3"/>
    <dgm:cxn modelId="{D43058F1-F51E-4715-8679-76426F06C247}" type="presParOf" srcId="{37E966B8-2414-4C4E-964D-01C425DA5C0B}" destId="{F75B7920-E12D-4BE7-925D-925BEAE5F5AA}" srcOrd="5" destOrd="0" presId="urn:microsoft.com/office/officeart/2005/8/layout/hChevron3"/>
    <dgm:cxn modelId="{3A403F25-6485-478E-AF77-32385E4D189D}" type="presParOf" srcId="{37E966B8-2414-4C4E-964D-01C425DA5C0B}" destId="{013FFA34-018E-401E-B88B-42F252DC1AB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2381" y="0"/>
          <a:ext cx="2389187" cy="365125"/>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コア語彙</a:t>
          </a:r>
        </a:p>
      </dsp:txBody>
      <dsp:txXfrm>
        <a:off x="2381" y="0"/>
        <a:ext cx="2297906" cy="365125"/>
      </dsp:txXfrm>
    </dsp:sp>
    <dsp:sp modelId="{A292805D-22CD-4E29-8507-2D3127040195}">
      <dsp:nvSpPr>
        <dsp:cNvPr id="0" name=""/>
        <dsp:cNvSpPr/>
      </dsp:nvSpPr>
      <dsp:spPr>
        <a:xfrm>
          <a:off x="1913731" y="0"/>
          <a:ext cx="2389187" cy="365125"/>
        </a:xfrm>
        <a:prstGeom prst="chevron">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コアデータモデル</a:t>
          </a:r>
        </a:p>
      </dsp:txBody>
      <dsp:txXfrm>
        <a:off x="2096294" y="0"/>
        <a:ext cx="2024062" cy="365125"/>
      </dsp:txXfrm>
    </dsp:sp>
    <dsp:sp modelId="{4F67AA91-9761-47E5-9B4F-B2B2CA51D5C9}">
      <dsp:nvSpPr>
        <dsp:cNvPr id="0" name=""/>
        <dsp:cNvSpPr/>
      </dsp:nvSpPr>
      <dsp:spPr>
        <a:xfrm>
          <a:off x="3825081" y="0"/>
          <a:ext cx="2389187" cy="365125"/>
        </a:xfrm>
        <a:prstGeom prst="chevron">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実装データモデル</a:t>
          </a:r>
        </a:p>
      </dsp:txBody>
      <dsp:txXfrm>
        <a:off x="4007644" y="0"/>
        <a:ext cx="2024062" cy="365125"/>
      </dsp:txXfrm>
    </dsp:sp>
    <dsp:sp modelId="{013FFA34-018E-401E-B88B-42F252DC1AB5}">
      <dsp:nvSpPr>
        <dsp:cNvPr id="0" name=""/>
        <dsp:cNvSpPr/>
      </dsp:nvSpPr>
      <dsp:spPr>
        <a:xfrm>
          <a:off x="5736431" y="0"/>
          <a:ext cx="2389187" cy="365125"/>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データ</a:t>
          </a:r>
        </a:p>
      </dsp:txBody>
      <dsp:txXfrm>
        <a:off x="5918994" y="0"/>
        <a:ext cx="2024062"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2022/3/30</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2022/3/30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6</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p:txBody>
          <a:bodyPr/>
          <a:lstStyle/>
          <a:p>
            <a:r>
              <a:rPr lang="en-US" altLang="ja-JP" dirty="0"/>
              <a:t>GIF</a:t>
            </a:r>
            <a:r>
              <a:rPr lang="ja-JP" altLang="en-US" dirty="0"/>
              <a:t>の効果例</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3763602" y="3278709"/>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5723140" y="4111417"/>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a:srcRect l="17953" t="31348" r="22222" b="11183"/>
          <a:stretch/>
        </p:blipFill>
        <p:spPr>
          <a:xfrm>
            <a:off x="5430939" y="4129989"/>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a:srcRect l="3909" t="17877" r="2022" b="15621"/>
          <a:stretch/>
        </p:blipFill>
        <p:spPr>
          <a:xfrm flipH="1">
            <a:off x="2578821" y="3626321"/>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0823" y="3429000"/>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3638" y="4460409"/>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4798480" y="3886200"/>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151313" y="3987485"/>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146225" y="3526119"/>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6870434" y="3249049"/>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697280" y="3316988"/>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3760156" y="5307054"/>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改定の全体像</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11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35372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449397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45682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419668"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98499" y="470566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データモデルの基礎の共通化を図り、各分野のデータを整備。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
        <p:nvSpPr>
          <p:cNvPr id="75" name="テキスト ボックス 74">
            <a:extLst>
              <a:ext uri="{FF2B5EF4-FFF2-40B4-BE49-F238E27FC236}">
                <a16:creationId xmlns:a16="http://schemas.microsoft.com/office/drawing/2014/main" id="{EF3D54D7-C455-425B-9EDF-11A78E59728C}"/>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2217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33" name="正方形/長方形 132">
            <a:extLst>
              <a:ext uri="{FF2B5EF4-FFF2-40B4-BE49-F238E27FC236}">
                <a16:creationId xmlns:a16="http://schemas.microsoft.com/office/drawing/2014/main" id="{C72E2D6C-7E54-4761-8D5A-229D5191F3E6}"/>
              </a:ext>
            </a:extLst>
          </p:cNvPr>
          <p:cNvSpPr/>
          <p:nvPr/>
        </p:nvSpPr>
        <p:spPr>
          <a:xfrm>
            <a:off x="3589645"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34" name="正方形/長方形 133">
            <a:extLst>
              <a:ext uri="{FF2B5EF4-FFF2-40B4-BE49-F238E27FC236}">
                <a16:creationId xmlns:a16="http://schemas.microsoft.com/office/drawing/2014/main" id="{C605E2B4-0587-48FE-A848-A124A5DD9371}"/>
              </a:ext>
            </a:extLst>
          </p:cNvPr>
          <p:cNvSpPr/>
          <p:nvPr/>
        </p:nvSpPr>
        <p:spPr>
          <a:xfrm>
            <a:off x="4546402"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35" name="正方形/長方形 134">
            <a:extLst>
              <a:ext uri="{FF2B5EF4-FFF2-40B4-BE49-F238E27FC236}">
                <a16:creationId xmlns:a16="http://schemas.microsoft.com/office/drawing/2014/main" id="{55B180FF-359E-4DF0-BAAB-6F6A82FF582C}"/>
              </a:ext>
            </a:extLst>
          </p:cNvPr>
          <p:cNvSpPr/>
          <p:nvPr/>
        </p:nvSpPr>
        <p:spPr>
          <a:xfrm>
            <a:off x="5509249"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6" name="正方形/長方形 135">
            <a:extLst>
              <a:ext uri="{FF2B5EF4-FFF2-40B4-BE49-F238E27FC236}">
                <a16:creationId xmlns:a16="http://schemas.microsoft.com/office/drawing/2014/main" id="{9D5EB524-3172-4E81-95B5-84F48D654ABC}"/>
              </a:ext>
            </a:extLst>
          </p:cNvPr>
          <p:cNvSpPr/>
          <p:nvPr/>
        </p:nvSpPr>
        <p:spPr>
          <a:xfrm>
            <a:off x="6472097"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37" name="正方形/長方形 136">
            <a:extLst>
              <a:ext uri="{FF2B5EF4-FFF2-40B4-BE49-F238E27FC236}">
                <a16:creationId xmlns:a16="http://schemas.microsoft.com/office/drawing/2014/main" id="{6A327FC9-5865-4357-A38D-836D2C5730B8}"/>
              </a:ext>
            </a:extLst>
          </p:cNvPr>
          <p:cNvSpPr/>
          <p:nvPr/>
        </p:nvSpPr>
        <p:spPr>
          <a:xfrm>
            <a:off x="8675202"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137532" y="2535253"/>
            <a:ext cx="3560018" cy="2263822"/>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13</a:t>
            </a:fld>
            <a:endParaRPr lang="ja-JP" altLang="en-US" dirty="0"/>
          </a:p>
        </p:txBody>
      </p:sp>
      <p:sp>
        <p:nvSpPr>
          <p:cNvPr id="117" name="テキスト ボックス 116">
            <a:extLst>
              <a:ext uri="{FF2B5EF4-FFF2-40B4-BE49-F238E27FC236}">
                <a16:creationId xmlns:a16="http://schemas.microsoft.com/office/drawing/2014/main" id="{E1BC7481-A6D7-46F4-9B9A-9880001C8592}"/>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t>データ項目が共通化されているので分野横断でも活用が容易にできます。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kumimoji="1" lang="ja-JP" altLang="en-US" dirty="0"/>
              <a:t>参考：データ標準からのデータ整備の詳細例</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4178112"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6088579"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6088579"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2079679"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2079679"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4159079"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6088579"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6088579"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5286108"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5286108"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3187675" y="4033178"/>
            <a:ext cx="990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8026527"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8026527"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7196575"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7196575"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nvGraphicFramePr>
        <p:xfrm>
          <a:off x="1736579" y="1675404"/>
          <a:ext cx="8128000"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8120672"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Tree>
    <p:extLst>
      <p:ext uri="{BB962C8B-B14F-4D97-AF65-F5344CB8AC3E}">
        <p14:creationId xmlns:p14="http://schemas.microsoft.com/office/powerpoint/2010/main" val="29974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b="1" dirty="0"/>
              <a:t>参照モデル</a:t>
            </a:r>
            <a:r>
              <a:rPr kumimoji="1" lang="ja-JP" altLang="en-US" dirty="0"/>
              <a:t>なので、</a:t>
            </a:r>
            <a:r>
              <a:rPr kumimoji="1" lang="ja-JP" altLang="en-US" b="1" dirty="0"/>
              <a:t>独自拡張</a:t>
            </a:r>
            <a:r>
              <a:rPr kumimoji="1" lang="ja-JP" altLang="en-US" dirty="0"/>
              <a:t>したり、必要な部分を</a:t>
            </a:r>
            <a:r>
              <a:rPr kumimoji="1" lang="ja-JP" altLang="en-US" b="1" dirty="0"/>
              <a:t>選択</a:t>
            </a:r>
            <a:r>
              <a:rPr kumimoji="1" lang="ja-JP" altLang="en-US" dirty="0"/>
              <a:t>して使用できます。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15</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285562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567592"/>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296791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290594"/>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386373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59861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592973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157896"/>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396188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51957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への移行を簡単にできるコンバータを提供する予定ですので、従来通り推奨データセットの導入を進めても問題ありません。</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r>
              <a:rPr kumimoji="1" lang="ja-JP" altLang="en-US" dirty="0">
                <a:solidFill>
                  <a:schemeClr val="tx1"/>
                </a:solidFill>
              </a:rPr>
              <a:t>対応</a:t>
            </a:r>
            <a:endParaRPr kumimoji="1" lang="en-US" altLang="ja-JP" dirty="0">
              <a:solidFill>
                <a:schemeClr val="tx1"/>
              </a:solidFill>
            </a:endParaRPr>
          </a:p>
          <a:p>
            <a:r>
              <a:rPr kumimoji="1" lang="ja-JP" altLang="en-US" dirty="0">
                <a:solidFill>
                  <a:schemeClr val="tx1"/>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229"/>
            <a:ext cx="11353800" cy="535788"/>
          </a:xfrm>
        </p:spPr>
        <p:txBody>
          <a:bodyPr/>
          <a:lstStyle/>
          <a:p>
            <a:r>
              <a:rPr kumimoji="1" lang="en-US" altLang="ja-JP" sz="3200" dirty="0"/>
              <a:t>2030</a:t>
            </a:r>
            <a:r>
              <a:rPr kumimoji="1" lang="ja-JP" altLang="en-US" sz="3200" dirty="0"/>
              <a:t>年に向けて改善しながら取り組みを進めていきます</a:t>
            </a:r>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a:xfrm>
            <a:off x="8972463" y="6261887"/>
            <a:ext cx="2743200" cy="365125"/>
          </a:xfrm>
        </p:spPr>
        <p:txBody>
          <a:bodyPr/>
          <a:lstStyle/>
          <a:p>
            <a:fld id="{DFD4F317-19D0-4848-B5EB-5B174DBE8CF9}" type="slidenum">
              <a:rPr lang="ja-JP" altLang="en-US" smtClean="0"/>
              <a:pPr/>
              <a:t>18</a:t>
            </a:fld>
            <a:endParaRPr lang="ja-JP" altLang="en-US"/>
          </a:p>
        </p:txBody>
      </p:sp>
      <p:pic>
        <p:nvPicPr>
          <p:cNvPr id="5" name="Picture 2" descr="10 Year Vision">
            <a:extLst>
              <a:ext uri="{FF2B5EF4-FFF2-40B4-BE49-F238E27FC236}">
                <a16:creationId xmlns:a16="http://schemas.microsoft.com/office/drawing/2014/main" id="{A6501AF4-68FD-45BD-A842-93DEA8569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74" y="3292220"/>
            <a:ext cx="6597777" cy="3184437"/>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DBE14583-7423-442A-B43A-21F77C2E2C90}"/>
              </a:ext>
            </a:extLst>
          </p:cNvPr>
          <p:cNvSpPr/>
          <p:nvPr/>
        </p:nvSpPr>
        <p:spPr>
          <a:xfrm>
            <a:off x="1376274" y="3335392"/>
            <a:ext cx="3650877" cy="567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b="1" dirty="0">
                <a:solidFill>
                  <a:srgbClr val="000000"/>
                </a:solidFill>
              </a:rPr>
              <a:t>米国データ戦略の</a:t>
            </a:r>
            <a:r>
              <a:rPr kumimoji="1" lang="en-US" altLang="ja-JP" b="1" dirty="0">
                <a:solidFill>
                  <a:srgbClr val="000000"/>
                </a:solidFill>
              </a:rPr>
              <a:t>10</a:t>
            </a:r>
            <a:r>
              <a:rPr kumimoji="1" lang="ja-JP" altLang="en-US" b="1" dirty="0">
                <a:solidFill>
                  <a:srgbClr val="000000"/>
                </a:solidFill>
              </a:rPr>
              <a:t>年ビジョン</a:t>
            </a:r>
          </a:p>
        </p:txBody>
      </p:sp>
      <p:sp>
        <p:nvSpPr>
          <p:cNvPr id="11" name="テキスト ボックス 10">
            <a:extLst>
              <a:ext uri="{FF2B5EF4-FFF2-40B4-BE49-F238E27FC236}">
                <a16:creationId xmlns:a16="http://schemas.microsoft.com/office/drawing/2014/main" id="{3E29B4C7-328B-494C-872A-7E0A47F814C0}"/>
              </a:ext>
            </a:extLst>
          </p:cNvPr>
          <p:cNvSpPr txBox="1"/>
          <p:nvPr/>
        </p:nvSpPr>
        <p:spPr>
          <a:xfrm>
            <a:off x="8142470" y="3987140"/>
            <a:ext cx="3211330" cy="1754326"/>
          </a:xfrm>
          <a:prstGeom prst="rect">
            <a:avLst/>
          </a:prstGeom>
          <a:noFill/>
        </p:spPr>
        <p:txBody>
          <a:bodyPr wrap="square">
            <a:spAutoFit/>
          </a:bodyPr>
          <a:lstStyle/>
          <a:p>
            <a:r>
              <a:rPr kumimoji="1" lang="ja-JP" altLang="en-US" dirty="0"/>
              <a:t>グローバルなデータ駆動社会</a:t>
            </a:r>
            <a:endParaRPr kumimoji="1" lang="en-US" altLang="ja-JP" dirty="0"/>
          </a:p>
          <a:p>
            <a:r>
              <a:rPr kumimoji="1" lang="ja-JP" altLang="en-US" dirty="0"/>
              <a:t>　・人の活動</a:t>
            </a:r>
            <a:endParaRPr kumimoji="1" lang="en-US" altLang="ja-JP" dirty="0"/>
          </a:p>
          <a:p>
            <a:r>
              <a:rPr kumimoji="1" lang="ja-JP" altLang="en-US" dirty="0"/>
              <a:t>　・企業活動</a:t>
            </a:r>
            <a:endParaRPr kumimoji="1" lang="en-US" altLang="ja-JP" dirty="0"/>
          </a:p>
          <a:p>
            <a:r>
              <a:rPr kumimoji="1" lang="ja-JP" altLang="en-US" dirty="0"/>
              <a:t>　・取引　　　等</a:t>
            </a:r>
            <a:endParaRPr kumimoji="1" lang="en-US" altLang="ja-JP" dirty="0"/>
          </a:p>
          <a:p>
            <a:endParaRPr lang="en-US" altLang="ja-JP" dirty="0"/>
          </a:p>
          <a:p>
            <a:r>
              <a:rPr kumimoji="1" lang="ja-JP" altLang="en-US" dirty="0"/>
              <a:t>データ連携が必須になる</a:t>
            </a:r>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469" y="2843781"/>
            <a:ext cx="1266093" cy="1266093"/>
          </a:xfrm>
          <a:prstGeom prst="rect">
            <a:avLst/>
          </a:prstGeom>
        </p:spPr>
      </p:pic>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1"/>
            <a:ext cx="10515600" cy="914400"/>
          </a:xfrm>
        </p:spPr>
        <p:txBody>
          <a:bodyPr/>
          <a:lstStyle/>
          <a:p>
            <a:r>
              <a:rPr lang="ja-JP" altLang="en-US" dirty="0"/>
              <a:t>先進国の多くは</a:t>
            </a:r>
            <a:r>
              <a:rPr lang="en-US" altLang="ja-JP" dirty="0"/>
              <a:t>2030</a:t>
            </a:r>
            <a:r>
              <a:rPr lang="ja-JP" altLang="en-US" dirty="0"/>
              <a:t>年をターゲットに着実に基盤作りから進めています。</a:t>
            </a:r>
            <a:endParaRPr lang="en-US" altLang="ja-JP" dirty="0"/>
          </a:p>
          <a:p>
            <a:r>
              <a:rPr lang="en-US" altLang="ja-JP" dirty="0"/>
              <a:t>GIF</a:t>
            </a:r>
            <a:r>
              <a:rPr lang="ja-JP" altLang="en-US" dirty="0"/>
              <a:t>は基盤整備の第一歩であり、今後実装を進めながら完成度を高めていきます。</a:t>
            </a:r>
          </a:p>
        </p:txBody>
      </p:sp>
      <p:sp>
        <p:nvSpPr>
          <p:cNvPr id="15" name="二等辺三角形 14">
            <a:extLst>
              <a:ext uri="{FF2B5EF4-FFF2-40B4-BE49-F238E27FC236}">
                <a16:creationId xmlns:a16="http://schemas.microsoft.com/office/drawing/2014/main" id="{842C96CA-BC2A-417D-A9F9-7E4FB1B2D35F}"/>
              </a:ext>
            </a:extLst>
          </p:cNvPr>
          <p:cNvSpPr/>
          <p:nvPr/>
        </p:nvSpPr>
        <p:spPr>
          <a:xfrm>
            <a:off x="2869809" y="6579112"/>
            <a:ext cx="349729" cy="19694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D284BCF-BDD6-4DCD-ACF1-70868706AEC4}"/>
              </a:ext>
            </a:extLst>
          </p:cNvPr>
          <p:cNvSpPr txBox="1"/>
          <p:nvPr/>
        </p:nvSpPr>
        <p:spPr>
          <a:xfrm>
            <a:off x="2699587" y="4181982"/>
            <a:ext cx="2327564" cy="461665"/>
          </a:xfrm>
          <a:prstGeom prst="rect">
            <a:avLst/>
          </a:prstGeom>
          <a:noFill/>
        </p:spPr>
        <p:txBody>
          <a:bodyPr wrap="square" rtlCol="0">
            <a:spAutoFit/>
          </a:bodyPr>
          <a:lstStyle/>
          <a:p>
            <a:r>
              <a:rPr kumimoji="1" lang="ja-JP" altLang="en-US" sz="1200" dirty="0">
                <a:solidFill>
                  <a:schemeClr val="accent1"/>
                </a:solidFill>
              </a:rPr>
              <a:t>組織やサービス単位で導入し、検証をしていくフェーズ</a:t>
            </a:r>
          </a:p>
        </p:txBody>
      </p:sp>
      <p:sp>
        <p:nvSpPr>
          <p:cNvPr id="13" name="テキスト ボックス 12">
            <a:extLst>
              <a:ext uri="{FF2B5EF4-FFF2-40B4-BE49-F238E27FC236}">
                <a16:creationId xmlns:a16="http://schemas.microsoft.com/office/drawing/2014/main" id="{29AD5364-9E11-4EF6-BDA8-1AFA443F21C9}"/>
              </a:ext>
            </a:extLst>
          </p:cNvPr>
          <p:cNvSpPr txBox="1"/>
          <p:nvPr/>
        </p:nvSpPr>
        <p:spPr>
          <a:xfrm>
            <a:off x="975101" y="4727861"/>
            <a:ext cx="1807613" cy="461665"/>
          </a:xfrm>
          <a:prstGeom prst="rect">
            <a:avLst/>
          </a:prstGeom>
          <a:noFill/>
        </p:spPr>
        <p:txBody>
          <a:bodyPr wrap="square" rtlCol="0">
            <a:spAutoFit/>
          </a:bodyPr>
          <a:lstStyle/>
          <a:p>
            <a:r>
              <a:rPr kumimoji="1" lang="ja-JP" altLang="en-US" sz="1200" dirty="0">
                <a:solidFill>
                  <a:srgbClr val="002060"/>
                </a:solidFill>
              </a:rPr>
              <a:t>フレームワークなど</a:t>
            </a:r>
            <a:endParaRPr kumimoji="1" lang="en-US" altLang="ja-JP" sz="1200" dirty="0">
              <a:solidFill>
                <a:srgbClr val="002060"/>
              </a:solidFill>
            </a:endParaRPr>
          </a:p>
          <a:p>
            <a:r>
              <a:rPr kumimoji="1" lang="ja-JP" altLang="en-US" sz="1200" dirty="0">
                <a:solidFill>
                  <a:srgbClr val="002060"/>
                </a:solidFill>
              </a:rPr>
              <a:t>基礎を固めるフェース</a:t>
            </a:r>
          </a:p>
        </p:txBody>
      </p:sp>
    </p:spTree>
    <p:extLst>
      <p:ext uri="{BB962C8B-B14F-4D97-AF65-F5344CB8AC3E}">
        <p14:creationId xmlns:p14="http://schemas.microsoft.com/office/powerpoint/2010/main" val="85229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4303179"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838199" y="1371241"/>
            <a:ext cx="10965873"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標準ではなく参照モデルであり、拡張、取捨選択して利用できます。</a:t>
            </a:r>
            <a:endParaRPr kumimoji="1" lang="en-US" altLang="ja-JP" dirty="0"/>
          </a:p>
          <a:p>
            <a:pPr lvl="1"/>
            <a:r>
              <a:rPr kumimoji="1" lang="ja-JP" altLang="en-US" dirty="0"/>
              <a:t>参照モデルを使うことで高い相互運用性や設計の正確化、効率化がはかれるが、従来データやシステムとの移行があるので強制はしない。</a:t>
            </a:r>
            <a:endParaRPr kumimoji="1" lang="en-US" altLang="ja-JP" dirty="0"/>
          </a:p>
          <a:p>
            <a:endParaRPr kumimoji="1" lang="en-US" altLang="ja-JP" dirty="0"/>
          </a:p>
          <a:p>
            <a:r>
              <a:rPr kumimoji="1" lang="ja-JP" altLang="en-US" dirty="0"/>
              <a:t>画面表示や印字のためでなく、データのための参照モデルです。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病院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付録：</a:t>
            </a:r>
            <a:r>
              <a:rPr lang="en-US" altLang="ja-JP" sz="2800" dirty="0"/>
              <a:t>GIF</a:t>
            </a:r>
            <a:r>
              <a:rPr lang="ja-JP" altLang="en-US" sz="2800" dirty="0"/>
              <a:t>の全体像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9A32533-F05E-4E94-932F-D7DE17F41391}"/>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6FC052FE-21AE-45D3-B6B9-1726ADCF7A98}"/>
              </a:ext>
            </a:extLst>
          </p:cNvPr>
          <p:cNvSpPr>
            <a:spLocks noGrp="1"/>
          </p:cNvSpPr>
          <p:nvPr>
            <p:ph type="sldNum" sz="quarter" idx="10"/>
          </p:nvPr>
        </p:nvSpPr>
        <p:spPr/>
        <p:txBody>
          <a:bodyPr/>
          <a:lstStyle/>
          <a:p>
            <a:fld id="{DFD4F317-19D0-4848-B5EB-5B174DBE8CF9}" type="slidenum">
              <a:rPr lang="ja-JP" altLang="en-US" smtClean="0"/>
              <a:pPr/>
              <a:t>21</a:t>
            </a:fld>
            <a:endParaRPr lang="ja-JP" altLang="en-US"/>
          </a:p>
        </p:txBody>
      </p:sp>
      <p:sp>
        <p:nvSpPr>
          <p:cNvPr id="4" name="タイトル 3">
            <a:extLst>
              <a:ext uri="{FF2B5EF4-FFF2-40B4-BE49-F238E27FC236}">
                <a16:creationId xmlns:a16="http://schemas.microsoft.com/office/drawing/2014/main" id="{33BA3BD8-C9B6-4ADB-92B1-009A0CE32481}"/>
              </a:ext>
            </a:extLst>
          </p:cNvPr>
          <p:cNvSpPr>
            <a:spLocks noGrp="1"/>
          </p:cNvSpPr>
          <p:nvPr>
            <p:ph type="title"/>
          </p:nvPr>
        </p:nvSpPr>
        <p:spPr>
          <a:xfrm>
            <a:off x="838200" y="2740181"/>
            <a:ext cx="10515600" cy="591252"/>
          </a:xfrm>
        </p:spPr>
        <p:txBody>
          <a:bodyPr/>
          <a:lstStyle/>
          <a:p>
            <a:r>
              <a:rPr lang="ja-JP" altLang="en-US" dirty="0"/>
              <a:t>ドキュメント群</a:t>
            </a:r>
          </a:p>
        </p:txBody>
      </p:sp>
    </p:spTree>
    <p:extLst>
      <p:ext uri="{BB962C8B-B14F-4D97-AF65-F5344CB8AC3E}">
        <p14:creationId xmlns:p14="http://schemas.microsoft.com/office/powerpoint/2010/main" val="8898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p:txBody>
          <a:bodyPr/>
          <a:lstStyle/>
          <a:p>
            <a:r>
              <a:rPr kumimoji="1" lang="ja-JP" altLang="en-US" sz="2000" dirty="0"/>
              <a:t>政府相互運用性フレームワーク　全体編</a:t>
            </a:r>
          </a:p>
          <a:p>
            <a:endParaRPr kumimoji="1" lang="en-US" altLang="ja-JP" sz="2000" dirty="0"/>
          </a:p>
          <a:p>
            <a:r>
              <a:rPr kumimoji="1" lang="ja-JP" altLang="en-US" sz="2000" dirty="0"/>
              <a:t>文字環境導入実践ガイドブック</a:t>
            </a:r>
          </a:p>
          <a:p>
            <a:r>
              <a:rPr kumimoji="1" lang="ja-JP" altLang="en-US" sz="2000" dirty="0"/>
              <a:t>マスターデータ等基本データ導入実践ガイドブック</a:t>
            </a:r>
          </a:p>
          <a:p>
            <a:r>
              <a:rPr kumimoji="1" lang="ja-JP" altLang="en-US" sz="2000" dirty="0"/>
              <a:t>コード（分類体系）導入実践ガイドブック</a:t>
            </a:r>
          </a:p>
          <a:p>
            <a:r>
              <a:rPr kumimoji="1" lang="en-US" altLang="ja-JP" sz="2000" dirty="0"/>
              <a:t>API</a:t>
            </a:r>
            <a:r>
              <a:rPr kumimoji="1" lang="ja-JP" altLang="en-US" sz="2000" dirty="0"/>
              <a:t>導入実践ガイドブック</a:t>
            </a:r>
          </a:p>
          <a:p>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API</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テクニカルガイドブック［</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月以降改定予定］</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2000" dirty="0"/>
              <a:t>メタデータ導入実践ガイドブック</a:t>
            </a:r>
          </a:p>
          <a:p>
            <a:endParaRPr kumimoji="1" lang="en-US" altLang="ja-JP" sz="2000" dirty="0"/>
          </a:p>
          <a:p>
            <a:r>
              <a:rPr kumimoji="1" lang="ja-JP" altLang="en-US" sz="2000" dirty="0"/>
              <a:t>データマネジメント実践ガイドブック</a:t>
            </a:r>
          </a:p>
          <a:p>
            <a:r>
              <a:rPr kumimoji="1" lang="ja-JP" altLang="en-US" sz="2000" dirty="0"/>
              <a:t>データ人材管理実践ガイドブック</a:t>
            </a:r>
          </a:p>
          <a:p>
            <a:r>
              <a:rPr kumimoji="1" lang="ja-JP" altLang="en-US" sz="2000" dirty="0"/>
              <a:t>データ環境整備のためのアーキテクチャ管理実践ガイドブック</a:t>
            </a:r>
          </a:p>
          <a:p>
            <a:r>
              <a:rPr kumimoji="1" lang="ja-JP" altLang="en-US" sz="2000" dirty="0"/>
              <a:t>データ品質管理ガイドブック</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p:txBody>
          <a:bodyPr/>
          <a:lstStyle/>
          <a:p>
            <a:r>
              <a:rPr kumimoji="1" lang="ja-JP" altLang="en-US" dirty="0"/>
              <a:t>実践ガイドブック</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spTree>
    <p:extLst>
      <p:ext uri="{BB962C8B-B14F-4D97-AF65-F5344CB8AC3E}">
        <p14:creationId xmlns:p14="http://schemas.microsoft.com/office/powerpoint/2010/main" val="390680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a:xfrm>
            <a:off x="838200" y="1371600"/>
            <a:ext cx="4517571" cy="4814888"/>
          </a:xfrm>
        </p:spPr>
        <p:txBody>
          <a:bodyPr/>
          <a:lstStyle/>
          <a:p>
            <a:r>
              <a:rPr lang="ja-JP" altLang="en-US" sz="2000" dirty="0"/>
              <a:t>コア語彙（共通語彙基盤）</a:t>
            </a:r>
          </a:p>
          <a:p>
            <a:r>
              <a:rPr lang="ja-JP" altLang="en-US" sz="2000" dirty="0"/>
              <a:t>コアデータモデル</a:t>
            </a:r>
            <a:endParaRPr lang="en-US" altLang="ja-JP" sz="2000" dirty="0"/>
          </a:p>
          <a:p>
            <a:pPr lvl="1"/>
            <a:r>
              <a:rPr lang="ja-JP" altLang="en-US" sz="1800" dirty="0"/>
              <a:t>全体概要</a:t>
            </a:r>
          </a:p>
          <a:p>
            <a:pPr lvl="1"/>
            <a:r>
              <a:rPr lang="ja-JP" altLang="en-US" sz="1800" dirty="0"/>
              <a:t>個人</a:t>
            </a:r>
          </a:p>
          <a:p>
            <a:pPr lvl="1"/>
            <a:r>
              <a:rPr lang="ja-JP" altLang="en-US" sz="1800" dirty="0"/>
              <a:t>連絡先</a:t>
            </a:r>
          </a:p>
          <a:p>
            <a:pPr lvl="1"/>
            <a:r>
              <a:rPr lang="ja-JP" altLang="en-US" sz="1800" dirty="0"/>
              <a:t>住所</a:t>
            </a:r>
          </a:p>
          <a:p>
            <a:pPr lvl="1"/>
            <a:r>
              <a:rPr lang="ja-JP" altLang="en-US" sz="1800" dirty="0"/>
              <a:t>法人</a:t>
            </a:r>
          </a:p>
          <a:p>
            <a:pPr lvl="1"/>
            <a:r>
              <a:rPr lang="ja-JP" altLang="en-US" sz="1800" dirty="0"/>
              <a:t>施設</a:t>
            </a:r>
          </a:p>
          <a:p>
            <a:pPr lvl="1"/>
            <a:r>
              <a:rPr lang="ja-JP" altLang="en-US" sz="1800" dirty="0"/>
              <a:t>アクセシビリティ</a:t>
            </a:r>
          </a:p>
          <a:p>
            <a:pPr lvl="1"/>
            <a:r>
              <a:rPr lang="ja-JP" altLang="en-US" sz="1800" dirty="0"/>
              <a:t>子育て支援情報</a:t>
            </a:r>
          </a:p>
          <a:p>
            <a:r>
              <a:rPr lang="ja-JP" altLang="en-US" sz="2000" dirty="0"/>
              <a:t>コアデータパーツ</a:t>
            </a:r>
            <a:endParaRPr lang="en-US" altLang="ja-JP" sz="2000" dirty="0"/>
          </a:p>
          <a:p>
            <a:pPr lvl="1"/>
            <a:r>
              <a:rPr lang="ja-JP" altLang="en-US" sz="1800" dirty="0"/>
              <a:t>日付及び時刻</a:t>
            </a:r>
          </a:p>
          <a:p>
            <a:pPr lvl="1"/>
            <a:r>
              <a:rPr lang="ja-JP" altLang="en-US" sz="1800" dirty="0"/>
              <a:t>住所（アドレス）</a:t>
            </a:r>
          </a:p>
          <a:p>
            <a:pPr lvl="1"/>
            <a:r>
              <a:rPr lang="ja-JP" altLang="en-US" sz="1800" dirty="0"/>
              <a:t>郵便番号</a:t>
            </a:r>
          </a:p>
          <a:p>
            <a:pPr lvl="1"/>
            <a:r>
              <a:rPr lang="ja-JP" altLang="en-US" sz="1800" dirty="0"/>
              <a:t>地理座標</a:t>
            </a:r>
          </a:p>
          <a:p>
            <a:pPr lvl="1"/>
            <a:r>
              <a:rPr lang="ja-JP" altLang="en-US" sz="1800" dirty="0"/>
              <a:t>電話番号</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a:xfrm>
            <a:off x="838200" y="519497"/>
            <a:ext cx="10515600" cy="591252"/>
          </a:xfrm>
        </p:spPr>
        <p:txBody>
          <a:bodyPr/>
          <a:lstStyle/>
          <a:p>
            <a:r>
              <a:rPr lang="ja-JP" altLang="en-US" dirty="0"/>
              <a:t>コア系データ</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a:xfrm>
            <a:off x="8972463" y="6321264"/>
            <a:ext cx="2743200" cy="365125"/>
          </a:xfrm>
        </p:spPr>
        <p:txBody>
          <a:bodyPr/>
          <a:lstStyle/>
          <a:p>
            <a:fld id="{DFD4F317-19D0-4848-B5EB-5B174DBE8CF9}" type="slidenum">
              <a:rPr lang="ja-JP" altLang="en-US" smtClean="0"/>
              <a:pPr/>
              <a:t>23</a:t>
            </a:fld>
            <a:endParaRPr lang="ja-JP" altLang="en-US"/>
          </a:p>
        </p:txBody>
      </p:sp>
      <p:sp>
        <p:nvSpPr>
          <p:cNvPr id="8" name="コンテンツ プレースホルダー 1">
            <a:extLst>
              <a:ext uri="{FF2B5EF4-FFF2-40B4-BE49-F238E27FC236}">
                <a16:creationId xmlns:a16="http://schemas.microsoft.com/office/drawing/2014/main" id="{DC694296-A74E-4E64-8809-2616CEA85312}"/>
              </a:ext>
            </a:extLst>
          </p:cNvPr>
          <p:cNvSpPr txBox="1">
            <a:spLocks/>
          </p:cNvSpPr>
          <p:nvPr/>
        </p:nvSpPr>
        <p:spPr>
          <a:xfrm>
            <a:off x="5520046" y="1371600"/>
            <a:ext cx="4517571" cy="4814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実装データモデル（行政）</a:t>
            </a:r>
            <a:endParaRPr lang="en-US" altLang="ja-JP" sz="2000" dirty="0"/>
          </a:p>
          <a:p>
            <a:pPr lvl="1"/>
            <a:r>
              <a:rPr lang="ja-JP" altLang="en-US" sz="1600" dirty="0"/>
              <a:t>申請・届出</a:t>
            </a:r>
          </a:p>
          <a:p>
            <a:pPr lvl="1"/>
            <a:r>
              <a:rPr lang="ja-JP" altLang="en-US" sz="1600" dirty="0"/>
              <a:t>証明・通知</a:t>
            </a:r>
          </a:p>
          <a:p>
            <a:pPr lvl="1"/>
            <a:r>
              <a:rPr lang="ja-JP" altLang="en-US" sz="1600" dirty="0"/>
              <a:t>事例</a:t>
            </a:r>
          </a:p>
          <a:p>
            <a:pPr lvl="1"/>
            <a:r>
              <a:rPr lang="ja-JP" altLang="en-US" sz="1600" dirty="0"/>
              <a:t>行政サービス・制度</a:t>
            </a:r>
          </a:p>
          <a:p>
            <a:pPr lvl="1"/>
            <a:r>
              <a:rPr lang="ja-JP" altLang="en-US" sz="1600" dirty="0"/>
              <a:t>イベント</a:t>
            </a:r>
          </a:p>
          <a:p>
            <a:pPr lvl="1"/>
            <a:r>
              <a:rPr lang="ja-JP" altLang="en-US" sz="1600" dirty="0"/>
              <a:t>報告書</a:t>
            </a:r>
          </a:p>
          <a:p>
            <a:pPr lvl="1"/>
            <a:r>
              <a:rPr lang="ja-JP" altLang="en-US" sz="1600" dirty="0"/>
              <a:t>行政サービス拠点・支援機関等</a:t>
            </a:r>
          </a:p>
          <a:p>
            <a:pPr lvl="1"/>
            <a:r>
              <a:rPr lang="ja-JP" altLang="en-US" sz="1600" dirty="0"/>
              <a:t>調達</a:t>
            </a:r>
          </a:p>
          <a:p>
            <a:r>
              <a:rPr lang="ja-JP" altLang="en-US" sz="2000" dirty="0"/>
              <a:t>コード</a:t>
            </a:r>
            <a:endParaRPr lang="en-US" altLang="ja-JP" sz="2000" dirty="0"/>
          </a:p>
          <a:p>
            <a:pPr lvl="1"/>
            <a:r>
              <a:rPr lang="ja-JP" altLang="en-US" sz="1600" dirty="0"/>
              <a:t>サービスカタログ</a:t>
            </a:r>
          </a:p>
          <a:p>
            <a:pPr lvl="1"/>
            <a:r>
              <a:rPr lang="ja-JP" altLang="en-US" sz="1600" dirty="0"/>
              <a:t>コード一覧</a:t>
            </a:r>
          </a:p>
          <a:p>
            <a:pPr lvl="1"/>
            <a:r>
              <a:rPr lang="en-US" altLang="ja-JP" sz="1600" dirty="0"/>
              <a:t>POI</a:t>
            </a:r>
            <a:r>
              <a:rPr lang="ja-JP" altLang="en-US" sz="1600" dirty="0"/>
              <a:t>コード</a:t>
            </a:r>
            <a:endParaRPr lang="en-US" altLang="ja-JP" sz="1600" dirty="0"/>
          </a:p>
        </p:txBody>
      </p:sp>
    </p:spTree>
    <p:extLst>
      <p:ext uri="{BB962C8B-B14F-4D97-AF65-F5344CB8AC3E}">
        <p14:creationId xmlns:p14="http://schemas.microsoft.com/office/powerpoint/2010/main" val="319543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CAB6B0-7F79-4360-9B18-3A002C7FD3A7}"/>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E654681C-3682-416E-9D0F-F9212808DE6D}"/>
              </a:ext>
            </a:extLst>
          </p:cNvPr>
          <p:cNvSpPr>
            <a:spLocks noGrp="1"/>
          </p:cNvSpPr>
          <p:nvPr>
            <p:ph type="sldNum" sz="quarter" idx="10"/>
          </p:nvPr>
        </p:nvSpPr>
        <p:spPr/>
        <p:txBody>
          <a:bodyPr/>
          <a:lstStyle/>
          <a:p>
            <a:fld id="{DFD4F317-19D0-4848-B5EB-5B174DBE8CF9}" type="slidenum">
              <a:rPr lang="ja-JP" altLang="en-US" smtClean="0"/>
              <a:pPr/>
              <a:t>24</a:t>
            </a:fld>
            <a:endParaRPr lang="ja-JP" altLang="en-US"/>
          </a:p>
        </p:txBody>
      </p:sp>
      <p:sp>
        <p:nvSpPr>
          <p:cNvPr id="5" name="タイトル 4">
            <a:extLst>
              <a:ext uri="{FF2B5EF4-FFF2-40B4-BE49-F238E27FC236}">
                <a16:creationId xmlns:a16="http://schemas.microsoft.com/office/drawing/2014/main" id="{4067BEB1-B910-4EAA-828F-F499163152DB}"/>
              </a:ext>
            </a:extLst>
          </p:cNvPr>
          <p:cNvSpPr>
            <a:spLocks noGrp="1"/>
          </p:cNvSpPr>
          <p:nvPr>
            <p:ph type="title"/>
          </p:nvPr>
        </p:nvSpPr>
        <p:spPr>
          <a:xfrm>
            <a:off x="838200" y="2740181"/>
            <a:ext cx="10515600" cy="591252"/>
          </a:xfrm>
        </p:spPr>
        <p:txBody>
          <a:bodyPr/>
          <a:lstStyle/>
          <a:p>
            <a:r>
              <a:rPr lang="ja-JP" altLang="en-US" dirty="0"/>
              <a:t>関連研修等</a:t>
            </a:r>
          </a:p>
        </p:txBody>
      </p:sp>
    </p:spTree>
    <p:extLst>
      <p:ext uri="{BB962C8B-B14F-4D97-AF65-F5344CB8AC3E}">
        <p14:creationId xmlns:p14="http://schemas.microsoft.com/office/powerpoint/2010/main" val="241305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2E9CE41-0FAC-4C64-93D1-AA64C63E85A5}"/>
              </a:ext>
            </a:extLst>
          </p:cNvPr>
          <p:cNvSpPr>
            <a:spLocks noGrp="1"/>
          </p:cNvSpPr>
          <p:nvPr>
            <p:ph idx="1"/>
          </p:nvPr>
        </p:nvSpPr>
        <p:spPr/>
        <p:txBody>
          <a:bodyPr/>
          <a:lstStyle/>
          <a:p>
            <a:r>
              <a:rPr kumimoji="1" lang="ja-JP" altLang="en-US" dirty="0"/>
              <a:t>教材およびビデオ講義を提供予定（</a:t>
            </a:r>
            <a:r>
              <a:rPr kumimoji="1" lang="en-US" altLang="ja-JP" dirty="0"/>
              <a:t>2022</a:t>
            </a:r>
            <a:r>
              <a:rPr kumimoji="1" lang="ja-JP" altLang="en-US" dirty="0"/>
              <a:t>年</a:t>
            </a:r>
            <a:r>
              <a:rPr kumimoji="1" lang="en-US" altLang="ja-JP" dirty="0"/>
              <a:t>4</a:t>
            </a:r>
            <a:r>
              <a:rPr kumimoji="1" lang="ja-JP" altLang="en-US" dirty="0"/>
              <a:t>月から順次開始）</a:t>
            </a:r>
            <a:endParaRPr kumimoji="1" lang="en-US" altLang="ja-JP" dirty="0"/>
          </a:p>
          <a:p>
            <a:pPr lvl="1"/>
            <a:r>
              <a:rPr kumimoji="1" lang="ja-JP" altLang="en-US" dirty="0"/>
              <a:t>データ入門</a:t>
            </a:r>
            <a:endParaRPr kumimoji="1" lang="en-US" altLang="ja-JP" dirty="0"/>
          </a:p>
          <a:p>
            <a:pPr lvl="2"/>
            <a:r>
              <a:rPr kumimoji="1" lang="ja-JP" altLang="en-US" dirty="0"/>
              <a:t>行政におけるデータの実態と重要性を解説</a:t>
            </a:r>
            <a:endParaRPr kumimoji="1" lang="en-US" altLang="ja-JP" dirty="0"/>
          </a:p>
          <a:p>
            <a:pPr lvl="1"/>
            <a:r>
              <a:rPr kumimoji="1" lang="ja-JP" altLang="en-US" dirty="0"/>
              <a:t>データ整備</a:t>
            </a:r>
            <a:endParaRPr kumimoji="1" lang="en-US" altLang="ja-JP" dirty="0"/>
          </a:p>
          <a:p>
            <a:pPr lvl="2"/>
            <a:r>
              <a:rPr kumimoji="1" lang="ja-JP" altLang="en-US" dirty="0"/>
              <a:t>データ設計、コード設計の方法を解説</a:t>
            </a:r>
            <a:endParaRPr kumimoji="1" lang="en-US" altLang="ja-JP" dirty="0"/>
          </a:p>
          <a:p>
            <a:pPr lvl="1"/>
            <a:r>
              <a:rPr kumimoji="1" lang="ja-JP" altLang="en-US" dirty="0"/>
              <a:t>データ活用（スマートシティ編）</a:t>
            </a:r>
            <a:endParaRPr kumimoji="1" lang="en-US" altLang="ja-JP" dirty="0"/>
          </a:p>
          <a:p>
            <a:pPr lvl="2"/>
            <a:r>
              <a:rPr kumimoji="1" lang="ja-JP" altLang="en-US" dirty="0"/>
              <a:t>スマートシティでのデータ整備方法や活用の考え方を解説</a:t>
            </a:r>
            <a:endParaRPr kumimoji="1" lang="en-US" altLang="ja-JP" dirty="0"/>
          </a:p>
          <a:p>
            <a:pPr lvl="1"/>
            <a:r>
              <a:rPr kumimoji="1" lang="ja-JP" altLang="en-US" dirty="0"/>
              <a:t>ワンスオンリーサービスの作り方（</a:t>
            </a:r>
            <a:r>
              <a:rPr kumimoji="1" lang="en-US" altLang="ja-JP" dirty="0"/>
              <a:t>BR</a:t>
            </a:r>
            <a:r>
              <a:rPr kumimoji="1" lang="ja-JP" altLang="en-US" dirty="0"/>
              <a:t>）</a:t>
            </a:r>
            <a:endParaRPr kumimoji="1" lang="en-US" altLang="ja-JP" dirty="0"/>
          </a:p>
          <a:p>
            <a:pPr lvl="2"/>
            <a:r>
              <a:rPr kumimoji="1" lang="ja-JP" altLang="en-US" dirty="0"/>
              <a:t>ワンスオンリーサービス設計の考え方と方法を解説</a:t>
            </a:r>
          </a:p>
        </p:txBody>
      </p:sp>
      <p:sp>
        <p:nvSpPr>
          <p:cNvPr id="3" name="タイトル 2">
            <a:extLst>
              <a:ext uri="{FF2B5EF4-FFF2-40B4-BE49-F238E27FC236}">
                <a16:creationId xmlns:a16="http://schemas.microsoft.com/office/drawing/2014/main" id="{99E57B18-9DB6-472E-A640-CF7DF519509A}"/>
              </a:ext>
            </a:extLst>
          </p:cNvPr>
          <p:cNvSpPr>
            <a:spLocks noGrp="1"/>
          </p:cNvSpPr>
          <p:nvPr>
            <p:ph type="title"/>
          </p:nvPr>
        </p:nvSpPr>
        <p:spPr/>
        <p:txBody>
          <a:bodyPr/>
          <a:lstStyle/>
          <a:p>
            <a:r>
              <a:rPr kumimoji="1" lang="ja-JP" altLang="en-US" dirty="0"/>
              <a:t>研修</a:t>
            </a:r>
          </a:p>
        </p:txBody>
      </p:sp>
      <p:sp>
        <p:nvSpPr>
          <p:cNvPr id="4" name="スライド番号プレースホルダー 3">
            <a:extLst>
              <a:ext uri="{FF2B5EF4-FFF2-40B4-BE49-F238E27FC236}">
                <a16:creationId xmlns:a16="http://schemas.microsoft.com/office/drawing/2014/main" id="{D616E1F7-C514-4CDB-8076-1B4302310017}"/>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335521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データの利活用、連携がスムースに行える社会を実現するための技術的体系である。</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723823" cy="646331"/>
          </a:xfrm>
          <a:prstGeom prst="rect">
            <a:avLst/>
          </a:prstGeom>
          <a:noFill/>
        </p:spPr>
        <p:txBody>
          <a:bodyPr wrap="none" rtlCol="0">
            <a:spAutoFit/>
          </a:bodyPr>
          <a:lstStyle/>
          <a:p>
            <a:r>
              <a:rPr kumimoji="1" lang="ja-JP" altLang="en-US">
                <a:solidFill>
                  <a:srgbClr val="00B050"/>
                </a:solidFill>
              </a:rPr>
              <a:t>データが集中管理され、</a:t>
            </a:r>
            <a:endParaRPr kumimoji="1" lang="en-US" altLang="ja-JP">
              <a:solidFill>
                <a:srgbClr val="00B050"/>
              </a:solidFill>
            </a:endParaRPr>
          </a:p>
          <a:p>
            <a:r>
              <a:rPr kumimoji="1" lang="ja-JP" altLang="en-US">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全体体系を右図のアーキテクチャで示す。</a:t>
            </a:r>
            <a:endParaRPr kumimoji="1" lang="en-US" altLang="ja-JP" sz="2000" dirty="0"/>
          </a:p>
          <a:p>
            <a:pPr lvl="0"/>
            <a:r>
              <a:rPr lang="ja-JP" altLang="en-US" sz="2000" dirty="0"/>
              <a:t>本資料は、先行した整備の進むデータ領域を中心とする。</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の全体体系と本</a:t>
            </a:r>
            <a:r>
              <a:rPr lang="ja-JP" altLang="en-US" dirty="0"/>
              <a:t>資料の範囲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6</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1587396" y="5359428"/>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454365"/>
            <a:ext cx="10515600" cy="4815996"/>
          </a:xfrm>
        </p:spPr>
        <p:txBody>
          <a:bodyPr>
            <a:normAutofit/>
          </a:bodyPr>
          <a:lstStyle/>
          <a:p>
            <a:r>
              <a:rPr lang="ja-JP" altLang="en-US" sz="2000" dirty="0"/>
              <a:t>データの価値を高めるためには段階的な取り組みが必要。</a:t>
            </a:r>
            <a:endParaRPr lang="en-US" altLang="ja-JP" sz="2000" dirty="0"/>
          </a:p>
          <a:p>
            <a:r>
              <a:rPr lang="ja-JP" altLang="en-US" sz="2000" dirty="0"/>
              <a:t>システム更新のタイミングを使って改革を図る。</a:t>
            </a:r>
            <a:endParaRPr lang="en-US" altLang="ja-JP" sz="2000" dirty="0"/>
          </a:p>
          <a:p>
            <a:endParaRPr lang="en-US" altLang="ja-JP" sz="20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7</a:t>
            </a:fld>
            <a:endParaRPr lang="ja-JP" altLang="en-US" sz="1050"/>
          </a:p>
        </p:txBody>
      </p:sp>
      <p:graphicFrame>
        <p:nvGraphicFramePr>
          <p:cNvPr id="5" name="図表 4"/>
          <p:cNvGraphicFramePr/>
          <p:nvPr/>
        </p:nvGraphicFramePr>
        <p:xfrm>
          <a:off x="1587397" y="1667040"/>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1556812" y="5061595"/>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150149" y="3961335"/>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8462785" y="3370827"/>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1495187" y="5381432"/>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046657" y="5089909"/>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6182446" y="4647344"/>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8462784" y="4341514"/>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1587397" y="3094474"/>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8354411" y="1518248"/>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6265566" y="2067158"/>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1587397" y="6672455"/>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150149" y="6246881"/>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4472346" y="6316051"/>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7277547" y="5897599"/>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8422315" y="5247380"/>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3837094" y="4484522"/>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3837094" y="2701929"/>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83820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ja-JP" altLang="en-US" dirty="0"/>
              <a:t>新しいデータ体系</a:t>
            </a:r>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3105340127"/>
              </p:ext>
            </p:extLst>
          </p:nvPr>
        </p:nvGraphicFramePr>
        <p:xfrm>
          <a:off x="220199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112542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62469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62469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62469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48666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a:srcRect l="14620" t="7970" r="17004"/>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a:srcRect l="5542" t="33269" r="11463" b="32200"/>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a:srcRect l="20397" t="7970" r="25175"/>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a:srcRect t="35878" b="25979"/>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27" name="テキスト ボックス 26">
            <a:extLst>
              <a:ext uri="{FF2B5EF4-FFF2-40B4-BE49-F238E27FC236}">
                <a16:creationId xmlns:a16="http://schemas.microsoft.com/office/drawing/2014/main" id="{3BD39244-E510-4683-9BCF-D66A39753552}"/>
              </a:ext>
            </a:extLst>
          </p:cNvPr>
          <p:cNvSpPr txBox="1"/>
          <p:nvPr/>
        </p:nvSpPr>
        <p:spPr>
          <a:xfrm>
            <a:off x="6038205" y="5732035"/>
            <a:ext cx="5154051"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に合わせたデータを整備することで簡単にサービスを導入できる</a:t>
            </a:r>
          </a:p>
        </p:txBody>
      </p:sp>
    </p:spTree>
    <p:extLst>
      <p:ext uri="{BB962C8B-B14F-4D97-AF65-F5344CB8AC3E}">
        <p14:creationId xmlns:p14="http://schemas.microsoft.com/office/powerpoint/2010/main" val="2845672622"/>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A06A8A97B81CB449FCF07970FCC7F2C" ma:contentTypeVersion="15" ma:contentTypeDescription="新しいドキュメントを作成します。" ma:contentTypeScope="" ma:versionID="e098a45b3705cfc2493009b57a546a4a">
  <xsd:schema xmlns:xsd="http://www.w3.org/2001/XMLSchema" xmlns:xs="http://www.w3.org/2001/XMLSchema" xmlns:p="http://schemas.microsoft.com/office/2006/metadata/properties" xmlns:ns1="http://schemas.microsoft.com/sharepoint/v3" xmlns:ns2="f29c99a9-2f7a-4302-86cb-05f0a42840fb" xmlns:ns3="418539d9-ccaa-4f07-ad3e-d267fe6a0194" targetNamespace="http://schemas.microsoft.com/office/2006/metadata/properties" ma:root="true" ma:fieldsID="f840fee6fb3897cc9ba6eb64f1070675" ns1:_="" ns2:_="" ns3:_="">
    <xsd:import namespace="http://schemas.microsoft.com/sharepoint/v3"/>
    <xsd:import namespace="f29c99a9-2f7a-4302-86cb-05f0a42840fb"/>
    <xsd:import namespace="418539d9-ccaa-4f07-ad3e-d267fe6a019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統合コンプライアンス ポリシーのプロパティ" ma:hidden="true" ma:internalName="_ip_UnifiedCompliancePolicyProperties">
      <xsd:simpleType>
        <xsd:restriction base="dms:Note"/>
      </xsd:simpleType>
    </xsd:element>
    <xsd:element name="_ip_UnifiedCompliancePolicyUIAction" ma:index="13"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9c99a9-2f7a-4302-86cb-05f0a42840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8539d9-ccaa-4f07-ad3e-d267fe6a0194"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A0DB09-FFA6-4EFB-909B-7F8C44CE6013}"/>
</file>

<file path=customXml/itemProps2.xml><?xml version="1.0" encoding="utf-8"?>
<ds:datastoreItem xmlns:ds="http://schemas.openxmlformats.org/officeDocument/2006/customXml" ds:itemID="{D2C500CF-8A29-41B2-940D-E4ACE24EDC53}"/>
</file>

<file path=customXml/itemProps3.xml><?xml version="1.0" encoding="utf-8"?>
<ds:datastoreItem xmlns:ds="http://schemas.openxmlformats.org/officeDocument/2006/customXml" ds:itemID="{02D4852F-812D-4C77-8F7F-9CFC641F5DE2}"/>
</file>

<file path=docProps/app.xml><?xml version="1.0" encoding="utf-8"?>
<Properties xmlns="http://schemas.openxmlformats.org/officeDocument/2006/extended-properties" xmlns:vt="http://schemas.openxmlformats.org/officeDocument/2006/docPropsVTypes">
  <Template>DAテンプレートN</Template>
  <TotalTime>0</TotalTime>
  <Words>3107</Words>
  <Application>Microsoft Office PowerPoint</Application>
  <PresentationFormat>ワイド画面</PresentationFormat>
  <Paragraphs>760</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HGS行書体</vt:lpstr>
      <vt:lpstr>游ゴシック</vt:lpstr>
      <vt:lpstr>Yu Gothic Medium</vt:lpstr>
      <vt:lpstr>游明朝</vt:lpstr>
      <vt:lpstr>Arial</vt:lpstr>
      <vt:lpstr>Roboto</vt:lpstr>
      <vt:lpstr>デジタル庁_20210907</vt:lpstr>
      <vt:lpstr>政府相互運用性フレームワーク GIF：Government Interoperability Framework</vt:lpstr>
      <vt:lpstr>基本原則</vt:lpstr>
      <vt:lpstr>参考：従来のデータモデル等との関係と今後の進め方</vt:lpstr>
      <vt:lpstr>新コンセプト</vt:lpstr>
      <vt:lpstr>GIFの目指す姿：データドリブンな社会を作る</vt:lpstr>
      <vt:lpstr>GIFの全体体系と本資料の範囲</vt:lpstr>
      <vt:lpstr>GIFのステップ：データを使いこなせるようにする</vt:lpstr>
      <vt:lpstr>新しいデータ体系GIFの位置づけと効果</vt:lpstr>
      <vt:lpstr>GIFの効果例１</vt:lpstr>
      <vt:lpstr>GIFの効果例2</vt:lpstr>
      <vt:lpstr>改定の全体像</vt:lpstr>
      <vt:lpstr>データモデル等の詳細構造</vt:lpstr>
      <vt:lpstr>データ整備の例</vt:lpstr>
      <vt:lpstr>参考：データ標準からのデータ整備の詳細例</vt:lpstr>
      <vt:lpstr>基本的な利用方法１</vt:lpstr>
      <vt:lpstr>基本的な利用方法２</vt:lpstr>
      <vt:lpstr>GIF導入への留意点</vt:lpstr>
      <vt:lpstr>2030年に向けて改善しながら取り組みを進めていきます</vt:lpstr>
      <vt:lpstr>スケジュール</vt:lpstr>
      <vt:lpstr>付録：GIFの全体像</vt:lpstr>
      <vt:lpstr>ドキュメント群</vt:lpstr>
      <vt:lpstr>実践ガイドブック</vt:lpstr>
      <vt:lpstr>コア系データ</vt:lpstr>
      <vt:lpstr>関連研修等</vt:lpstr>
      <vt:lpstr>研修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2022-03-30T10:10:14Z</dcterms:created>
  <dcterms:modified xsi:type="dcterms:W3CDTF">2022-03-30T10:10:23Z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308554100</vt:r8>
  </property>
  <property fmtid="{D5CDD505-2E9C-101B-9397-08002B2CF9AE}" pid="3" name="xd_Signature">
    <vt:bool>false</vt:bool>
  </property>
  <property fmtid="{D5CDD505-2E9C-101B-9397-08002B2CF9AE}" pid="4" name="xd_ProgID">
    <vt:lpwstr/>
  </property>
  <property fmtid="{D5CDD505-2E9C-101B-9397-08002B2CF9AE}" pid="5" name="ContentTypeId">
    <vt:lpwstr>0x010100AA06A8A97B81CB449FCF07970FCC7F2C</vt:lpwstr>
  </property>
  <property fmtid="{D5CDD505-2E9C-101B-9397-08002B2CF9AE}" pid="6" name="_dlc_DocId">
    <vt:lpwstr>DIGI-808455956-3085547</vt:lpwstr>
  </property>
  <property fmtid="{D5CDD505-2E9C-101B-9397-08002B2CF9AE}" pid="7" name="ComplianceAssetId">
    <vt:lpwstr/>
  </property>
  <property fmtid="{D5CDD505-2E9C-101B-9397-08002B2CF9AE}" pid="8" name="TemplateUrl">
    <vt:lpwstr/>
  </property>
  <property fmtid="{D5CDD505-2E9C-101B-9397-08002B2CF9AE}" pid="9" name="_dlc_DocIdItemGuid">
    <vt:lpwstr>ac1dc56b-3201-4a11-a3b8-ac95b58aef26</vt:lpwstr>
  </property>
  <property fmtid="{D5CDD505-2E9C-101B-9397-08002B2CF9AE}" pid="10" name="_ExtendedDescription">
    <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ies>
</file>