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30"/>
  </p:notesMasterIdLst>
  <p:handoutMasterIdLst>
    <p:handoutMasterId r:id="rId31"/>
  </p:handoutMasterIdLst>
  <p:sldIdLst>
    <p:sldId id="267" r:id="rId5"/>
    <p:sldId id="2899" r:id="rId6"/>
    <p:sldId id="2932" r:id="rId7"/>
    <p:sldId id="2917" r:id="rId8"/>
    <p:sldId id="2937" r:id="rId9"/>
    <p:sldId id="2906" r:id="rId10"/>
    <p:sldId id="389" r:id="rId11"/>
    <p:sldId id="2928" r:id="rId12"/>
    <p:sldId id="256" r:id="rId13"/>
    <p:sldId id="2940" r:id="rId14"/>
    <p:sldId id="2922" r:id="rId15"/>
    <p:sldId id="2918" r:id="rId16"/>
    <p:sldId id="2927" r:id="rId17"/>
    <p:sldId id="273" r:id="rId18"/>
    <p:sldId id="2929" r:id="rId19"/>
    <p:sldId id="2930" r:id="rId20"/>
    <p:sldId id="2935" r:id="rId21"/>
    <p:sldId id="2936" r:id="rId22"/>
    <p:sldId id="269" r:id="rId23"/>
    <p:sldId id="2919" r:id="rId24"/>
    <p:sldId id="2925" r:id="rId25"/>
    <p:sldId id="2912" r:id="rId26"/>
    <p:sldId id="2910" r:id="rId27"/>
    <p:sldId id="2926" r:id="rId28"/>
    <p:sldId id="2914" r:id="rId29"/>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33CC"/>
    <a:srgbClr val="CC9900"/>
    <a:srgbClr val="996600"/>
    <a:srgbClr val="0066FF"/>
    <a:srgbClr val="11AC51"/>
    <a:srgbClr val="F8F8F8"/>
    <a:srgbClr val="1E5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26FF7C-132A-4576-95FA-D32A8D84AC41}" v="15" dt="2022-08-26T06:52:39.3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15" autoAdjust="0"/>
  </p:normalViewPr>
  <p:slideViewPr>
    <p:cSldViewPr snapToGrid="0">
      <p:cViewPr varScale="1">
        <p:scale>
          <a:sx n="130" d="100"/>
          <a:sy n="130" d="100"/>
        </p:scale>
        <p:origin x="134" y="2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6B7BF3-0191-476C-AB38-17E9296579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F6EA0E3C-1552-4F45-80AE-76138F8D2952}">
      <dgm:prSet phldrT="[テキスト]" custT="1"/>
      <dgm:spPr/>
      <dgm:t>
        <a:bodyPr/>
        <a:lstStyle/>
        <a:p>
          <a:r>
            <a:rPr kumimoji="1" lang="ja-JP" altLang="en-US" sz="1600" dirty="0"/>
            <a:t>１．安心してデータやサービスを使用できるトラストの確保</a:t>
          </a:r>
        </a:p>
      </dgm:t>
    </dgm:pt>
    <dgm:pt modelId="{3844D1BF-F019-4412-A3BE-B86869B46A8C}" type="parTrans" cxnId="{A550E0BA-6489-4AB3-8CE5-7276B0CAF07E}">
      <dgm:prSet/>
      <dgm:spPr/>
      <dgm:t>
        <a:bodyPr/>
        <a:lstStyle/>
        <a:p>
          <a:endParaRPr kumimoji="1" lang="ja-JP" altLang="en-US"/>
        </a:p>
      </dgm:t>
    </dgm:pt>
    <dgm:pt modelId="{F5EC4925-2FDD-438A-8ED5-69661F7EE893}" type="sibTrans" cxnId="{A550E0BA-6489-4AB3-8CE5-7276B0CAF07E}">
      <dgm:prSet/>
      <dgm:spPr/>
      <dgm:t>
        <a:bodyPr/>
        <a:lstStyle/>
        <a:p>
          <a:endParaRPr kumimoji="1" lang="ja-JP" altLang="en-US"/>
        </a:p>
      </dgm:t>
    </dgm:pt>
    <dgm:pt modelId="{7BFA7D19-58CA-4C06-A8D5-095BB37E2D94}">
      <dgm:prSet phldrT="[テキスト]" custT="1"/>
      <dgm:spPr/>
      <dgm:t>
        <a:bodyPr/>
        <a:lstStyle/>
        <a:p>
          <a:r>
            <a:rPr kumimoji="1" lang="ja-JP" altLang="en-US" sz="1600" dirty="0"/>
            <a:t>２．見つけやすくつなげやすいデータ連携の仕組み</a:t>
          </a:r>
        </a:p>
      </dgm:t>
    </dgm:pt>
    <dgm:pt modelId="{E3CF00F6-9C07-4893-933D-276C4C28BD33}" type="parTrans" cxnId="{8B478538-30CA-49E2-9AAE-AC042AFE7A0D}">
      <dgm:prSet/>
      <dgm:spPr/>
      <dgm:t>
        <a:bodyPr/>
        <a:lstStyle/>
        <a:p>
          <a:endParaRPr kumimoji="1" lang="ja-JP" altLang="en-US"/>
        </a:p>
      </dgm:t>
    </dgm:pt>
    <dgm:pt modelId="{A75840DE-D163-4260-9271-C8A677F4A2C4}" type="sibTrans" cxnId="{8B478538-30CA-49E2-9AAE-AC042AFE7A0D}">
      <dgm:prSet/>
      <dgm:spPr/>
      <dgm:t>
        <a:bodyPr/>
        <a:lstStyle/>
        <a:p>
          <a:endParaRPr kumimoji="1" lang="ja-JP" altLang="en-US"/>
        </a:p>
      </dgm:t>
    </dgm:pt>
    <dgm:pt modelId="{5AD34C88-9816-4C94-86F7-D8BF06C8A65C}">
      <dgm:prSet phldrT="[テキスト]" custT="1"/>
      <dgm:spPr/>
      <dgm:t>
        <a:bodyPr/>
        <a:lstStyle/>
        <a:p>
          <a:r>
            <a:rPr kumimoji="1" lang="ja-JP" altLang="en-US" sz="1600" dirty="0">
              <a:solidFill>
                <a:schemeClr val="bg1"/>
              </a:solidFill>
            </a:rPr>
            <a:t>３．多様で、品質が確保され、十分な量のデータの供給</a:t>
          </a:r>
        </a:p>
      </dgm:t>
    </dgm:pt>
    <dgm:pt modelId="{327E5BAD-5491-430B-8B2A-180C85B9B3C8}" type="parTrans" cxnId="{019C11F2-B36E-4A25-8F8F-1759B9FB765F}">
      <dgm:prSet/>
      <dgm:spPr/>
      <dgm:t>
        <a:bodyPr/>
        <a:lstStyle/>
        <a:p>
          <a:endParaRPr kumimoji="1" lang="ja-JP" altLang="en-US"/>
        </a:p>
      </dgm:t>
    </dgm:pt>
    <dgm:pt modelId="{31BD9BBB-38E0-4EC0-AEFA-92D8562907C2}" type="sibTrans" cxnId="{019C11F2-B36E-4A25-8F8F-1759B9FB765F}">
      <dgm:prSet/>
      <dgm:spPr/>
      <dgm:t>
        <a:bodyPr/>
        <a:lstStyle/>
        <a:p>
          <a:endParaRPr kumimoji="1" lang="ja-JP" altLang="en-US"/>
        </a:p>
      </dgm:t>
    </dgm:pt>
    <dgm:pt modelId="{2780E821-87A5-4BC8-B3DE-40FE54618C95}">
      <dgm:prSet phldrT="[テキスト]"/>
      <dgm:spPr/>
      <dgm:t>
        <a:bodyPr/>
        <a:lstStyle/>
        <a:p>
          <a:r>
            <a:rPr kumimoji="1" lang="ja-JP" altLang="en-US" dirty="0">
              <a:solidFill>
                <a:schemeClr val="tx1"/>
              </a:solidFill>
            </a:rPr>
            <a:t>設計（データモデル）→データ整備　（プロセスの中で品質を確保）、オープンデータ</a:t>
          </a:r>
        </a:p>
      </dgm:t>
    </dgm:pt>
    <dgm:pt modelId="{AEC68528-88A6-49D7-809B-883198E3F665}" type="parTrans" cxnId="{69574D7B-1BAC-4DD1-91FD-08E5B9B19830}">
      <dgm:prSet/>
      <dgm:spPr/>
      <dgm:t>
        <a:bodyPr/>
        <a:lstStyle/>
        <a:p>
          <a:endParaRPr kumimoji="1" lang="ja-JP" altLang="en-US"/>
        </a:p>
      </dgm:t>
    </dgm:pt>
    <dgm:pt modelId="{9A046EF3-13B5-4388-9A82-3CB4FA1973D9}" type="sibTrans" cxnId="{69574D7B-1BAC-4DD1-91FD-08E5B9B19830}">
      <dgm:prSet/>
      <dgm:spPr/>
      <dgm:t>
        <a:bodyPr/>
        <a:lstStyle/>
        <a:p>
          <a:endParaRPr kumimoji="1" lang="ja-JP" altLang="en-US"/>
        </a:p>
      </dgm:t>
    </dgm:pt>
    <dgm:pt modelId="{2CF39DE3-27D0-4E73-9319-A7F4C0EA5DBA}">
      <dgm:prSet phldrT="[テキスト]"/>
      <dgm:spPr/>
      <dgm:t>
        <a:bodyPr/>
        <a:lstStyle/>
        <a:p>
          <a:r>
            <a:rPr kumimoji="1" lang="ja-JP" altLang="en-US"/>
            <a:t>カタログ、コネクタ、取引市場</a:t>
          </a:r>
        </a:p>
      </dgm:t>
    </dgm:pt>
    <dgm:pt modelId="{5FC3870E-AF3F-4E62-909C-AABB8394A998}" type="parTrans" cxnId="{8A16419E-5408-4818-8B40-C16670909801}">
      <dgm:prSet/>
      <dgm:spPr/>
      <dgm:t>
        <a:bodyPr/>
        <a:lstStyle/>
        <a:p>
          <a:endParaRPr kumimoji="1" lang="ja-JP" altLang="en-US"/>
        </a:p>
      </dgm:t>
    </dgm:pt>
    <dgm:pt modelId="{DFE15628-3854-4564-86A3-0B2888C8B0D1}" type="sibTrans" cxnId="{8A16419E-5408-4818-8B40-C16670909801}">
      <dgm:prSet/>
      <dgm:spPr/>
      <dgm:t>
        <a:bodyPr/>
        <a:lstStyle/>
        <a:p>
          <a:endParaRPr kumimoji="1" lang="ja-JP" altLang="en-US"/>
        </a:p>
      </dgm:t>
    </dgm:pt>
    <dgm:pt modelId="{24719064-F773-47B8-BBE2-21EB544F2F87}">
      <dgm:prSet phldrT="[テキスト]"/>
      <dgm:spPr/>
      <dgm:t>
        <a:bodyPr/>
        <a:lstStyle/>
        <a:p>
          <a:r>
            <a:rPr kumimoji="1" lang="ja-JP" altLang="en-US"/>
            <a:t>認証・アクセス管理　＋　真正性</a:t>
          </a:r>
        </a:p>
      </dgm:t>
    </dgm:pt>
    <dgm:pt modelId="{AC8F073D-DB59-4FE5-BB4E-98B953B8931B}" type="parTrans" cxnId="{1D4747CB-83BE-42A0-AAF7-FF0290EBA1B8}">
      <dgm:prSet/>
      <dgm:spPr/>
      <dgm:t>
        <a:bodyPr/>
        <a:lstStyle/>
        <a:p>
          <a:endParaRPr kumimoji="1" lang="ja-JP" altLang="en-US"/>
        </a:p>
      </dgm:t>
    </dgm:pt>
    <dgm:pt modelId="{239812F6-37D6-4E58-9967-8327D6FD94DF}" type="sibTrans" cxnId="{1D4747CB-83BE-42A0-AAF7-FF0290EBA1B8}">
      <dgm:prSet/>
      <dgm:spPr/>
      <dgm:t>
        <a:bodyPr/>
        <a:lstStyle/>
        <a:p>
          <a:endParaRPr kumimoji="1" lang="ja-JP" altLang="en-US"/>
        </a:p>
      </dgm:t>
    </dgm:pt>
    <dgm:pt modelId="{D9889A1F-188E-48FD-86A9-C58749BDEC49}" type="pres">
      <dgm:prSet presAssocID="{6D6B7BF3-0191-476C-AB38-17E92965797C}" presName="linear" presStyleCnt="0">
        <dgm:presLayoutVars>
          <dgm:animLvl val="lvl"/>
          <dgm:resizeHandles val="exact"/>
        </dgm:presLayoutVars>
      </dgm:prSet>
      <dgm:spPr/>
    </dgm:pt>
    <dgm:pt modelId="{22D50BD1-9AF5-410D-953D-1FB347387F49}" type="pres">
      <dgm:prSet presAssocID="{F6EA0E3C-1552-4F45-80AE-76138F8D2952}" presName="parentText" presStyleLbl="node1" presStyleIdx="0" presStyleCnt="3" custLinFactNeighborX="-4865" custLinFactNeighborY="-25696">
        <dgm:presLayoutVars>
          <dgm:chMax val="0"/>
          <dgm:bulletEnabled val="1"/>
        </dgm:presLayoutVars>
      </dgm:prSet>
      <dgm:spPr/>
    </dgm:pt>
    <dgm:pt modelId="{D7169E76-35E3-44D0-90A5-DD0C91EEE513}" type="pres">
      <dgm:prSet presAssocID="{F6EA0E3C-1552-4F45-80AE-76138F8D2952}" presName="childText" presStyleLbl="revTx" presStyleIdx="0" presStyleCnt="3">
        <dgm:presLayoutVars>
          <dgm:bulletEnabled val="1"/>
        </dgm:presLayoutVars>
      </dgm:prSet>
      <dgm:spPr/>
    </dgm:pt>
    <dgm:pt modelId="{518D0AF0-B8AF-4166-8800-7EAD2B6E67D1}" type="pres">
      <dgm:prSet presAssocID="{7BFA7D19-58CA-4C06-A8D5-095BB37E2D94}" presName="parentText" presStyleLbl="node1" presStyleIdx="1" presStyleCnt="3">
        <dgm:presLayoutVars>
          <dgm:chMax val="0"/>
          <dgm:bulletEnabled val="1"/>
        </dgm:presLayoutVars>
      </dgm:prSet>
      <dgm:spPr/>
    </dgm:pt>
    <dgm:pt modelId="{30107DCF-8327-4F1D-BA03-44F6970CF3D5}" type="pres">
      <dgm:prSet presAssocID="{7BFA7D19-58CA-4C06-A8D5-095BB37E2D94}" presName="childText" presStyleLbl="revTx" presStyleIdx="1" presStyleCnt="3">
        <dgm:presLayoutVars>
          <dgm:bulletEnabled val="1"/>
        </dgm:presLayoutVars>
      </dgm:prSet>
      <dgm:spPr/>
    </dgm:pt>
    <dgm:pt modelId="{98B793E3-3BEE-48B3-BF64-AD2FC0266DE7}" type="pres">
      <dgm:prSet presAssocID="{5AD34C88-9816-4C94-86F7-D8BF06C8A65C}" presName="parentText" presStyleLbl="node1" presStyleIdx="2" presStyleCnt="3">
        <dgm:presLayoutVars>
          <dgm:chMax val="0"/>
          <dgm:bulletEnabled val="1"/>
        </dgm:presLayoutVars>
      </dgm:prSet>
      <dgm:spPr/>
    </dgm:pt>
    <dgm:pt modelId="{C57FE48C-D360-483E-97EA-E5F5EC093348}" type="pres">
      <dgm:prSet presAssocID="{5AD34C88-9816-4C94-86F7-D8BF06C8A65C}" presName="childText" presStyleLbl="revTx" presStyleIdx="2" presStyleCnt="3">
        <dgm:presLayoutVars>
          <dgm:bulletEnabled val="1"/>
        </dgm:presLayoutVars>
      </dgm:prSet>
      <dgm:spPr/>
    </dgm:pt>
  </dgm:ptLst>
  <dgm:cxnLst>
    <dgm:cxn modelId="{9E44B208-DD80-4D53-8CE9-8884593596AB}" type="presOf" srcId="{2780E821-87A5-4BC8-B3DE-40FE54618C95}" destId="{C57FE48C-D360-483E-97EA-E5F5EC093348}" srcOrd="0" destOrd="0" presId="urn:microsoft.com/office/officeart/2005/8/layout/vList2"/>
    <dgm:cxn modelId="{40CC5B17-0324-4C5A-9701-815B6097AD85}" type="presOf" srcId="{24719064-F773-47B8-BBE2-21EB544F2F87}" destId="{D7169E76-35E3-44D0-90A5-DD0C91EEE513}" srcOrd="0" destOrd="0" presId="urn:microsoft.com/office/officeart/2005/8/layout/vList2"/>
    <dgm:cxn modelId="{8B478538-30CA-49E2-9AAE-AC042AFE7A0D}" srcId="{6D6B7BF3-0191-476C-AB38-17E92965797C}" destId="{7BFA7D19-58CA-4C06-A8D5-095BB37E2D94}" srcOrd="1" destOrd="0" parTransId="{E3CF00F6-9C07-4893-933D-276C4C28BD33}" sibTransId="{A75840DE-D163-4260-9271-C8A677F4A2C4}"/>
    <dgm:cxn modelId="{6031494E-7F10-4E10-93F5-D0DCFE294814}" type="presOf" srcId="{F6EA0E3C-1552-4F45-80AE-76138F8D2952}" destId="{22D50BD1-9AF5-410D-953D-1FB347387F49}" srcOrd="0" destOrd="0" presId="urn:microsoft.com/office/officeart/2005/8/layout/vList2"/>
    <dgm:cxn modelId="{5D02AF7A-2726-4F44-8CDF-F981A9CA1591}" type="presOf" srcId="{6D6B7BF3-0191-476C-AB38-17E92965797C}" destId="{D9889A1F-188E-48FD-86A9-C58749BDEC49}" srcOrd="0" destOrd="0" presId="urn:microsoft.com/office/officeart/2005/8/layout/vList2"/>
    <dgm:cxn modelId="{69574D7B-1BAC-4DD1-91FD-08E5B9B19830}" srcId="{5AD34C88-9816-4C94-86F7-D8BF06C8A65C}" destId="{2780E821-87A5-4BC8-B3DE-40FE54618C95}" srcOrd="0" destOrd="0" parTransId="{AEC68528-88A6-49D7-809B-883198E3F665}" sibTransId="{9A046EF3-13B5-4388-9A82-3CB4FA1973D9}"/>
    <dgm:cxn modelId="{E2CC3B98-7AAE-450A-91A7-796D2B32F71B}" type="presOf" srcId="{5AD34C88-9816-4C94-86F7-D8BF06C8A65C}" destId="{98B793E3-3BEE-48B3-BF64-AD2FC0266DE7}" srcOrd="0" destOrd="0" presId="urn:microsoft.com/office/officeart/2005/8/layout/vList2"/>
    <dgm:cxn modelId="{8A16419E-5408-4818-8B40-C16670909801}" srcId="{7BFA7D19-58CA-4C06-A8D5-095BB37E2D94}" destId="{2CF39DE3-27D0-4E73-9319-A7F4C0EA5DBA}" srcOrd="0" destOrd="0" parTransId="{5FC3870E-AF3F-4E62-909C-AABB8394A998}" sibTransId="{DFE15628-3854-4564-86A3-0B2888C8B0D1}"/>
    <dgm:cxn modelId="{2F9D9CB0-D65B-4EA7-B8A4-EA27294E1B08}" type="presOf" srcId="{7BFA7D19-58CA-4C06-A8D5-095BB37E2D94}" destId="{518D0AF0-B8AF-4166-8800-7EAD2B6E67D1}" srcOrd="0" destOrd="0" presId="urn:microsoft.com/office/officeart/2005/8/layout/vList2"/>
    <dgm:cxn modelId="{A550E0BA-6489-4AB3-8CE5-7276B0CAF07E}" srcId="{6D6B7BF3-0191-476C-AB38-17E92965797C}" destId="{F6EA0E3C-1552-4F45-80AE-76138F8D2952}" srcOrd="0" destOrd="0" parTransId="{3844D1BF-F019-4412-A3BE-B86869B46A8C}" sibTransId="{F5EC4925-2FDD-438A-8ED5-69661F7EE893}"/>
    <dgm:cxn modelId="{1D4747CB-83BE-42A0-AAF7-FF0290EBA1B8}" srcId="{F6EA0E3C-1552-4F45-80AE-76138F8D2952}" destId="{24719064-F773-47B8-BBE2-21EB544F2F87}" srcOrd="0" destOrd="0" parTransId="{AC8F073D-DB59-4FE5-BB4E-98B953B8931B}" sibTransId="{239812F6-37D6-4E58-9967-8327D6FD94DF}"/>
    <dgm:cxn modelId="{D264C1CC-FDF2-4A6C-B33E-B9F316A3CE93}" type="presOf" srcId="{2CF39DE3-27D0-4E73-9319-A7F4C0EA5DBA}" destId="{30107DCF-8327-4F1D-BA03-44F6970CF3D5}" srcOrd="0" destOrd="0" presId="urn:microsoft.com/office/officeart/2005/8/layout/vList2"/>
    <dgm:cxn modelId="{019C11F2-B36E-4A25-8F8F-1759B9FB765F}" srcId="{6D6B7BF3-0191-476C-AB38-17E92965797C}" destId="{5AD34C88-9816-4C94-86F7-D8BF06C8A65C}" srcOrd="2" destOrd="0" parTransId="{327E5BAD-5491-430B-8B2A-180C85B9B3C8}" sibTransId="{31BD9BBB-38E0-4EC0-AEFA-92D8562907C2}"/>
    <dgm:cxn modelId="{90022F3D-C09E-455A-B602-3EF5DAB76758}" type="presParOf" srcId="{D9889A1F-188E-48FD-86A9-C58749BDEC49}" destId="{22D50BD1-9AF5-410D-953D-1FB347387F49}" srcOrd="0" destOrd="0" presId="urn:microsoft.com/office/officeart/2005/8/layout/vList2"/>
    <dgm:cxn modelId="{4BBAD5EB-CCBE-4035-97EC-C957DABC4BFF}" type="presParOf" srcId="{D9889A1F-188E-48FD-86A9-C58749BDEC49}" destId="{D7169E76-35E3-44D0-90A5-DD0C91EEE513}" srcOrd="1" destOrd="0" presId="urn:microsoft.com/office/officeart/2005/8/layout/vList2"/>
    <dgm:cxn modelId="{388F7B7A-FFD9-4A64-A1B5-77F043DE401B}" type="presParOf" srcId="{D9889A1F-188E-48FD-86A9-C58749BDEC49}" destId="{518D0AF0-B8AF-4166-8800-7EAD2B6E67D1}" srcOrd="2" destOrd="0" presId="urn:microsoft.com/office/officeart/2005/8/layout/vList2"/>
    <dgm:cxn modelId="{209D8CCC-F730-423D-AEDA-7DE611FAF1B7}" type="presParOf" srcId="{D9889A1F-188E-48FD-86A9-C58749BDEC49}" destId="{30107DCF-8327-4F1D-BA03-44F6970CF3D5}" srcOrd="3" destOrd="0" presId="urn:microsoft.com/office/officeart/2005/8/layout/vList2"/>
    <dgm:cxn modelId="{F97D00AD-EF11-458E-AAE7-72D5C6E02372}" type="presParOf" srcId="{D9889A1F-188E-48FD-86A9-C58749BDEC49}" destId="{98B793E3-3BEE-48B3-BF64-AD2FC0266DE7}" srcOrd="4" destOrd="0" presId="urn:microsoft.com/office/officeart/2005/8/layout/vList2"/>
    <dgm:cxn modelId="{E7FF6A1E-7A1B-46A0-8B23-DC5CB3397CAF}" type="presParOf" srcId="{D9889A1F-188E-48FD-86A9-C58749BDEC49}" destId="{C57FE48C-D360-483E-97EA-E5F5EC09334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285F5D-ADE7-437E-8F84-807A04A827FC}"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kumimoji="1" lang="ja-JP" altLang="en-US"/>
        </a:p>
      </dgm:t>
    </dgm:pt>
    <dgm:pt modelId="{DC7864A1-F78C-4AB8-946A-1E4076947F4B}">
      <dgm:prSet phldrT="[テキスト]" custT="1"/>
      <dgm:spPr/>
      <dgm:t>
        <a:bodyPr/>
        <a:lstStyle/>
        <a:p>
          <a:r>
            <a:rPr kumimoji="1" lang="ja-JP" altLang="en-US" sz="2000" dirty="0"/>
            <a:t>見つけられること</a:t>
          </a:r>
        </a:p>
      </dgm:t>
    </dgm:pt>
    <dgm:pt modelId="{4DB56C3B-EDD9-4849-8E31-4636260B691A}" type="parTrans" cxnId="{3411E240-9750-4B37-B893-909D05CF1BB1}">
      <dgm:prSet/>
      <dgm:spPr/>
      <dgm:t>
        <a:bodyPr/>
        <a:lstStyle/>
        <a:p>
          <a:endParaRPr kumimoji="1" lang="ja-JP" altLang="en-US" sz="1200"/>
        </a:p>
      </dgm:t>
    </dgm:pt>
    <dgm:pt modelId="{CF6D3E81-5126-49CB-A255-55417C23F20B}" type="sibTrans" cxnId="{3411E240-9750-4B37-B893-909D05CF1BB1}">
      <dgm:prSet/>
      <dgm:spPr/>
      <dgm:t>
        <a:bodyPr/>
        <a:lstStyle/>
        <a:p>
          <a:endParaRPr kumimoji="1" lang="ja-JP" altLang="en-US" sz="1200"/>
        </a:p>
      </dgm:t>
    </dgm:pt>
    <dgm:pt modelId="{266E20AD-B7D1-4893-B418-51E7D6C237D4}">
      <dgm:prSet phldrT="[テキスト]" custT="1"/>
      <dgm:spPr/>
      <dgm:t>
        <a:bodyPr/>
        <a:lstStyle/>
        <a:p>
          <a:r>
            <a:rPr kumimoji="1" lang="ja-JP" altLang="en-US" sz="2000" dirty="0"/>
            <a:t>使えること</a:t>
          </a:r>
        </a:p>
      </dgm:t>
    </dgm:pt>
    <dgm:pt modelId="{72FE742A-F917-4F7F-8A3F-197BA46BB0CF}" type="parTrans" cxnId="{7A428D76-ECB2-4F2D-B27B-07F2AE548FA2}">
      <dgm:prSet/>
      <dgm:spPr/>
      <dgm:t>
        <a:bodyPr/>
        <a:lstStyle/>
        <a:p>
          <a:endParaRPr kumimoji="1" lang="ja-JP" altLang="en-US" sz="1200"/>
        </a:p>
      </dgm:t>
    </dgm:pt>
    <dgm:pt modelId="{9F5E9CA3-1143-4268-9323-6D8228BE475F}" type="sibTrans" cxnId="{7A428D76-ECB2-4F2D-B27B-07F2AE548FA2}">
      <dgm:prSet/>
      <dgm:spPr/>
      <dgm:t>
        <a:bodyPr/>
        <a:lstStyle/>
        <a:p>
          <a:endParaRPr kumimoji="1" lang="ja-JP" altLang="en-US" sz="1200"/>
        </a:p>
      </dgm:t>
    </dgm:pt>
    <dgm:pt modelId="{16334860-DBE8-417C-A232-3519B1A95FDA}">
      <dgm:prSet phldrT="[テキスト]" custT="1"/>
      <dgm:spPr/>
      <dgm:t>
        <a:bodyPr/>
        <a:lstStyle/>
        <a:p>
          <a:r>
            <a:rPr kumimoji="1" lang="ja-JP" altLang="en-US" sz="2000" dirty="0"/>
            <a:t>自動処理できること</a:t>
          </a:r>
        </a:p>
      </dgm:t>
    </dgm:pt>
    <dgm:pt modelId="{7B02606B-B94A-4D4C-9974-9FF4F5044DED}" type="parTrans" cxnId="{B28B0A32-35C5-4464-849D-A9DF3C4828CB}">
      <dgm:prSet/>
      <dgm:spPr/>
      <dgm:t>
        <a:bodyPr/>
        <a:lstStyle/>
        <a:p>
          <a:endParaRPr kumimoji="1" lang="ja-JP" altLang="en-US" sz="1200"/>
        </a:p>
      </dgm:t>
    </dgm:pt>
    <dgm:pt modelId="{F1083085-0F82-4A12-8FC1-BE98E34AB92F}" type="sibTrans" cxnId="{B28B0A32-35C5-4464-849D-A9DF3C4828CB}">
      <dgm:prSet/>
      <dgm:spPr/>
      <dgm:t>
        <a:bodyPr/>
        <a:lstStyle/>
        <a:p>
          <a:endParaRPr kumimoji="1" lang="ja-JP" altLang="en-US" sz="1200"/>
        </a:p>
      </dgm:t>
    </dgm:pt>
    <dgm:pt modelId="{0B104675-E3C0-4650-A911-F3E069EFF97B}">
      <dgm:prSet phldrT="[テキスト]" custT="1"/>
      <dgm:spPr/>
      <dgm:t>
        <a:bodyPr/>
        <a:lstStyle/>
        <a:p>
          <a:r>
            <a:rPr kumimoji="1" lang="ja-JP" altLang="en-US" sz="2000" dirty="0"/>
            <a:t>ＡＩ等で解析ができること</a:t>
          </a:r>
        </a:p>
      </dgm:t>
    </dgm:pt>
    <dgm:pt modelId="{507E4E61-535A-4DE7-AFD6-32F51481BA8A}" type="parTrans" cxnId="{3E3C8638-534C-40E3-9121-8D58DCFA499C}">
      <dgm:prSet/>
      <dgm:spPr/>
      <dgm:t>
        <a:bodyPr/>
        <a:lstStyle/>
        <a:p>
          <a:endParaRPr kumimoji="1" lang="ja-JP" altLang="en-US" sz="1200"/>
        </a:p>
      </dgm:t>
    </dgm:pt>
    <dgm:pt modelId="{0CA9C8EB-A068-4982-8215-CCA151555ADC}" type="sibTrans" cxnId="{3E3C8638-534C-40E3-9121-8D58DCFA499C}">
      <dgm:prSet/>
      <dgm:spPr/>
      <dgm:t>
        <a:bodyPr/>
        <a:lstStyle/>
        <a:p>
          <a:endParaRPr kumimoji="1" lang="ja-JP" altLang="en-US" sz="1200"/>
        </a:p>
      </dgm:t>
    </dgm:pt>
    <dgm:pt modelId="{90AB0258-3393-4028-BB9F-4837C0A05D3F}" type="pres">
      <dgm:prSet presAssocID="{4C285F5D-ADE7-437E-8F84-807A04A827FC}" presName="rootnode" presStyleCnt="0">
        <dgm:presLayoutVars>
          <dgm:chMax/>
          <dgm:chPref/>
          <dgm:dir/>
          <dgm:animLvl val="lvl"/>
        </dgm:presLayoutVars>
      </dgm:prSet>
      <dgm:spPr/>
    </dgm:pt>
    <dgm:pt modelId="{AC0FE3B5-1DD8-4A53-A155-5A473F900E55}" type="pres">
      <dgm:prSet presAssocID="{DC7864A1-F78C-4AB8-946A-1E4076947F4B}" presName="composite" presStyleCnt="0"/>
      <dgm:spPr/>
    </dgm:pt>
    <dgm:pt modelId="{FB6AC5DB-2C7F-40AE-B209-B4361D57D592}" type="pres">
      <dgm:prSet presAssocID="{DC7864A1-F78C-4AB8-946A-1E4076947F4B}" presName="LShape" presStyleLbl="alignNode1" presStyleIdx="0" presStyleCnt="7"/>
      <dgm:spPr/>
    </dgm:pt>
    <dgm:pt modelId="{FD8D186B-38CA-4C09-8FDB-5E188DFFBAC1}" type="pres">
      <dgm:prSet presAssocID="{DC7864A1-F78C-4AB8-946A-1E4076947F4B}" presName="ParentText" presStyleLbl="revTx" presStyleIdx="0" presStyleCnt="4">
        <dgm:presLayoutVars>
          <dgm:chMax val="0"/>
          <dgm:chPref val="0"/>
          <dgm:bulletEnabled val="1"/>
        </dgm:presLayoutVars>
      </dgm:prSet>
      <dgm:spPr/>
    </dgm:pt>
    <dgm:pt modelId="{D7A23B2E-6E1C-48F4-AE73-14D103F63012}" type="pres">
      <dgm:prSet presAssocID="{DC7864A1-F78C-4AB8-946A-1E4076947F4B}" presName="Triangle" presStyleLbl="alignNode1" presStyleIdx="1" presStyleCnt="7"/>
      <dgm:spPr/>
    </dgm:pt>
    <dgm:pt modelId="{707FBFD4-28EB-4DEF-A654-88DFD1B48735}" type="pres">
      <dgm:prSet presAssocID="{CF6D3E81-5126-49CB-A255-55417C23F20B}" presName="sibTrans" presStyleCnt="0"/>
      <dgm:spPr/>
    </dgm:pt>
    <dgm:pt modelId="{08A2767D-D8AE-4377-93A1-B1AC4C09B31E}" type="pres">
      <dgm:prSet presAssocID="{CF6D3E81-5126-49CB-A255-55417C23F20B}" presName="space" presStyleCnt="0"/>
      <dgm:spPr/>
    </dgm:pt>
    <dgm:pt modelId="{955C318B-DD16-4D1A-92F5-DDFC615C690C}" type="pres">
      <dgm:prSet presAssocID="{266E20AD-B7D1-4893-B418-51E7D6C237D4}" presName="composite" presStyleCnt="0"/>
      <dgm:spPr/>
    </dgm:pt>
    <dgm:pt modelId="{5DDCFE76-27E5-43A7-8F41-8F47EF2E6E80}" type="pres">
      <dgm:prSet presAssocID="{266E20AD-B7D1-4893-B418-51E7D6C237D4}" presName="LShape" presStyleLbl="alignNode1" presStyleIdx="2" presStyleCnt="7"/>
      <dgm:spPr/>
    </dgm:pt>
    <dgm:pt modelId="{15ED9E2C-E990-4948-8F2B-51F817A45CF9}" type="pres">
      <dgm:prSet presAssocID="{266E20AD-B7D1-4893-B418-51E7D6C237D4}" presName="ParentText" presStyleLbl="revTx" presStyleIdx="1" presStyleCnt="4">
        <dgm:presLayoutVars>
          <dgm:chMax val="0"/>
          <dgm:chPref val="0"/>
          <dgm:bulletEnabled val="1"/>
        </dgm:presLayoutVars>
      </dgm:prSet>
      <dgm:spPr/>
    </dgm:pt>
    <dgm:pt modelId="{16783A57-7622-4C5F-AC2E-97CF2BD995B4}" type="pres">
      <dgm:prSet presAssocID="{266E20AD-B7D1-4893-B418-51E7D6C237D4}" presName="Triangle" presStyleLbl="alignNode1" presStyleIdx="3" presStyleCnt="7"/>
      <dgm:spPr/>
    </dgm:pt>
    <dgm:pt modelId="{DF51F48F-08BF-4B7F-9702-1846188ABBBB}" type="pres">
      <dgm:prSet presAssocID="{9F5E9CA3-1143-4268-9323-6D8228BE475F}" presName="sibTrans" presStyleCnt="0"/>
      <dgm:spPr/>
    </dgm:pt>
    <dgm:pt modelId="{8F082F5F-36AA-4352-A78F-3BA2D1F19D81}" type="pres">
      <dgm:prSet presAssocID="{9F5E9CA3-1143-4268-9323-6D8228BE475F}" presName="space" presStyleCnt="0"/>
      <dgm:spPr/>
    </dgm:pt>
    <dgm:pt modelId="{141E02A1-75DA-4D79-9998-04542D8539F7}" type="pres">
      <dgm:prSet presAssocID="{16334860-DBE8-417C-A232-3519B1A95FDA}" presName="composite" presStyleCnt="0"/>
      <dgm:spPr/>
    </dgm:pt>
    <dgm:pt modelId="{72AA5E9A-FF7C-45E0-828E-0AE9129F96D5}" type="pres">
      <dgm:prSet presAssocID="{16334860-DBE8-417C-A232-3519B1A95FDA}" presName="LShape" presStyleLbl="alignNode1" presStyleIdx="4" presStyleCnt="7"/>
      <dgm:spPr/>
    </dgm:pt>
    <dgm:pt modelId="{AFA7A18C-432C-4EF8-9501-31F9C449F059}" type="pres">
      <dgm:prSet presAssocID="{16334860-DBE8-417C-A232-3519B1A95FDA}" presName="ParentText" presStyleLbl="revTx" presStyleIdx="2" presStyleCnt="4">
        <dgm:presLayoutVars>
          <dgm:chMax val="0"/>
          <dgm:chPref val="0"/>
          <dgm:bulletEnabled val="1"/>
        </dgm:presLayoutVars>
      </dgm:prSet>
      <dgm:spPr/>
    </dgm:pt>
    <dgm:pt modelId="{41783545-89E6-452B-81CB-2FA59166EDE4}" type="pres">
      <dgm:prSet presAssocID="{16334860-DBE8-417C-A232-3519B1A95FDA}" presName="Triangle" presStyleLbl="alignNode1" presStyleIdx="5" presStyleCnt="7"/>
      <dgm:spPr/>
    </dgm:pt>
    <dgm:pt modelId="{3BB7C1DE-5EBA-4FB8-ADBF-A0A25B7767A3}" type="pres">
      <dgm:prSet presAssocID="{F1083085-0F82-4A12-8FC1-BE98E34AB92F}" presName="sibTrans" presStyleCnt="0"/>
      <dgm:spPr/>
    </dgm:pt>
    <dgm:pt modelId="{14FDF2FC-DACE-4890-8B86-D7FB750BF701}" type="pres">
      <dgm:prSet presAssocID="{F1083085-0F82-4A12-8FC1-BE98E34AB92F}" presName="space" presStyleCnt="0"/>
      <dgm:spPr/>
    </dgm:pt>
    <dgm:pt modelId="{028A37D2-AC56-4F6E-B6C9-758B03987868}" type="pres">
      <dgm:prSet presAssocID="{0B104675-E3C0-4650-A911-F3E069EFF97B}" presName="composite" presStyleCnt="0"/>
      <dgm:spPr/>
    </dgm:pt>
    <dgm:pt modelId="{02892B87-E353-4899-9DA2-6F1496C7B757}" type="pres">
      <dgm:prSet presAssocID="{0B104675-E3C0-4650-A911-F3E069EFF97B}" presName="LShape" presStyleLbl="alignNode1" presStyleIdx="6" presStyleCnt="7"/>
      <dgm:spPr/>
    </dgm:pt>
    <dgm:pt modelId="{B64058A5-97F2-4306-A5B2-011FF3DA339E}" type="pres">
      <dgm:prSet presAssocID="{0B104675-E3C0-4650-A911-F3E069EFF97B}" presName="ParentText" presStyleLbl="revTx" presStyleIdx="3" presStyleCnt="4">
        <dgm:presLayoutVars>
          <dgm:chMax val="0"/>
          <dgm:chPref val="0"/>
          <dgm:bulletEnabled val="1"/>
        </dgm:presLayoutVars>
      </dgm:prSet>
      <dgm:spPr/>
    </dgm:pt>
  </dgm:ptLst>
  <dgm:cxnLst>
    <dgm:cxn modelId="{7A767B27-A750-4BE3-B076-EC6588E2EC4B}" type="presOf" srcId="{DC7864A1-F78C-4AB8-946A-1E4076947F4B}" destId="{FD8D186B-38CA-4C09-8FDB-5E188DFFBAC1}" srcOrd="0" destOrd="0" presId="urn:microsoft.com/office/officeart/2009/3/layout/StepUpProcess"/>
    <dgm:cxn modelId="{B28B0A32-35C5-4464-849D-A9DF3C4828CB}" srcId="{4C285F5D-ADE7-437E-8F84-807A04A827FC}" destId="{16334860-DBE8-417C-A232-3519B1A95FDA}" srcOrd="2" destOrd="0" parTransId="{7B02606B-B94A-4D4C-9974-9FF4F5044DED}" sibTransId="{F1083085-0F82-4A12-8FC1-BE98E34AB92F}"/>
    <dgm:cxn modelId="{9CB77838-A3E8-4241-B07D-00274FE7381C}" type="presOf" srcId="{4C285F5D-ADE7-437E-8F84-807A04A827FC}" destId="{90AB0258-3393-4028-BB9F-4837C0A05D3F}" srcOrd="0" destOrd="0" presId="urn:microsoft.com/office/officeart/2009/3/layout/StepUpProcess"/>
    <dgm:cxn modelId="{3E3C8638-534C-40E3-9121-8D58DCFA499C}" srcId="{4C285F5D-ADE7-437E-8F84-807A04A827FC}" destId="{0B104675-E3C0-4650-A911-F3E069EFF97B}" srcOrd="3" destOrd="0" parTransId="{507E4E61-535A-4DE7-AFD6-32F51481BA8A}" sibTransId="{0CA9C8EB-A068-4982-8215-CCA151555ADC}"/>
    <dgm:cxn modelId="{3411E240-9750-4B37-B893-909D05CF1BB1}" srcId="{4C285F5D-ADE7-437E-8F84-807A04A827FC}" destId="{DC7864A1-F78C-4AB8-946A-1E4076947F4B}" srcOrd="0" destOrd="0" parTransId="{4DB56C3B-EDD9-4849-8E31-4636260B691A}" sibTransId="{CF6D3E81-5126-49CB-A255-55417C23F20B}"/>
    <dgm:cxn modelId="{EF660452-F111-49DE-A45B-71B6F454F87E}" type="presOf" srcId="{16334860-DBE8-417C-A232-3519B1A95FDA}" destId="{AFA7A18C-432C-4EF8-9501-31F9C449F059}" srcOrd="0" destOrd="0" presId="urn:microsoft.com/office/officeart/2009/3/layout/StepUpProcess"/>
    <dgm:cxn modelId="{7A428D76-ECB2-4F2D-B27B-07F2AE548FA2}" srcId="{4C285F5D-ADE7-437E-8F84-807A04A827FC}" destId="{266E20AD-B7D1-4893-B418-51E7D6C237D4}" srcOrd="1" destOrd="0" parTransId="{72FE742A-F917-4F7F-8A3F-197BA46BB0CF}" sibTransId="{9F5E9CA3-1143-4268-9323-6D8228BE475F}"/>
    <dgm:cxn modelId="{B3F0A485-B1B1-461E-AFCF-676472205B01}" type="presOf" srcId="{0B104675-E3C0-4650-A911-F3E069EFF97B}" destId="{B64058A5-97F2-4306-A5B2-011FF3DA339E}" srcOrd="0" destOrd="0" presId="urn:microsoft.com/office/officeart/2009/3/layout/StepUpProcess"/>
    <dgm:cxn modelId="{FF2EC68C-5AF7-4823-B625-1938E1ABAFC8}" type="presOf" srcId="{266E20AD-B7D1-4893-B418-51E7D6C237D4}" destId="{15ED9E2C-E990-4948-8F2B-51F817A45CF9}" srcOrd="0" destOrd="0" presId="urn:microsoft.com/office/officeart/2009/3/layout/StepUpProcess"/>
    <dgm:cxn modelId="{D98AF905-32C9-4E3D-8850-84AA31F9F880}" type="presParOf" srcId="{90AB0258-3393-4028-BB9F-4837C0A05D3F}" destId="{AC0FE3B5-1DD8-4A53-A155-5A473F900E55}" srcOrd="0" destOrd="0" presId="urn:microsoft.com/office/officeart/2009/3/layout/StepUpProcess"/>
    <dgm:cxn modelId="{C730E9A5-46E8-450A-9A75-F0B4DB4A2068}" type="presParOf" srcId="{AC0FE3B5-1DD8-4A53-A155-5A473F900E55}" destId="{FB6AC5DB-2C7F-40AE-B209-B4361D57D592}" srcOrd="0" destOrd="0" presId="urn:microsoft.com/office/officeart/2009/3/layout/StepUpProcess"/>
    <dgm:cxn modelId="{C468A76C-BCB8-443D-83E2-A5BDB567B580}" type="presParOf" srcId="{AC0FE3B5-1DD8-4A53-A155-5A473F900E55}" destId="{FD8D186B-38CA-4C09-8FDB-5E188DFFBAC1}" srcOrd="1" destOrd="0" presId="urn:microsoft.com/office/officeart/2009/3/layout/StepUpProcess"/>
    <dgm:cxn modelId="{5E041254-75F3-4D23-B04E-9D7C3A12C9D6}" type="presParOf" srcId="{AC0FE3B5-1DD8-4A53-A155-5A473F900E55}" destId="{D7A23B2E-6E1C-48F4-AE73-14D103F63012}" srcOrd="2" destOrd="0" presId="urn:microsoft.com/office/officeart/2009/3/layout/StepUpProcess"/>
    <dgm:cxn modelId="{B09E3EA3-1B04-4248-B971-742DFACFEB11}" type="presParOf" srcId="{90AB0258-3393-4028-BB9F-4837C0A05D3F}" destId="{707FBFD4-28EB-4DEF-A654-88DFD1B48735}" srcOrd="1" destOrd="0" presId="urn:microsoft.com/office/officeart/2009/3/layout/StepUpProcess"/>
    <dgm:cxn modelId="{3D195603-51CA-44E4-B9E0-7F8C638E36D6}" type="presParOf" srcId="{707FBFD4-28EB-4DEF-A654-88DFD1B48735}" destId="{08A2767D-D8AE-4377-93A1-B1AC4C09B31E}" srcOrd="0" destOrd="0" presId="urn:microsoft.com/office/officeart/2009/3/layout/StepUpProcess"/>
    <dgm:cxn modelId="{BA48B484-5EE8-429C-8032-704E5BB6102E}" type="presParOf" srcId="{90AB0258-3393-4028-BB9F-4837C0A05D3F}" destId="{955C318B-DD16-4D1A-92F5-DDFC615C690C}" srcOrd="2" destOrd="0" presId="urn:microsoft.com/office/officeart/2009/3/layout/StepUpProcess"/>
    <dgm:cxn modelId="{5B92985E-6B93-4C9C-9E1D-C73D3E0DFA46}" type="presParOf" srcId="{955C318B-DD16-4D1A-92F5-DDFC615C690C}" destId="{5DDCFE76-27E5-43A7-8F41-8F47EF2E6E80}" srcOrd="0" destOrd="0" presId="urn:microsoft.com/office/officeart/2009/3/layout/StepUpProcess"/>
    <dgm:cxn modelId="{C15F7FC6-2889-4BBC-82DD-BA0DD292697D}" type="presParOf" srcId="{955C318B-DD16-4D1A-92F5-DDFC615C690C}" destId="{15ED9E2C-E990-4948-8F2B-51F817A45CF9}" srcOrd="1" destOrd="0" presId="urn:microsoft.com/office/officeart/2009/3/layout/StepUpProcess"/>
    <dgm:cxn modelId="{5B09DB22-CD2D-41D9-9A41-77070A126189}" type="presParOf" srcId="{955C318B-DD16-4D1A-92F5-DDFC615C690C}" destId="{16783A57-7622-4C5F-AC2E-97CF2BD995B4}" srcOrd="2" destOrd="0" presId="urn:microsoft.com/office/officeart/2009/3/layout/StepUpProcess"/>
    <dgm:cxn modelId="{9EEC23BD-3570-4638-9141-689993B63E20}" type="presParOf" srcId="{90AB0258-3393-4028-BB9F-4837C0A05D3F}" destId="{DF51F48F-08BF-4B7F-9702-1846188ABBBB}" srcOrd="3" destOrd="0" presId="urn:microsoft.com/office/officeart/2009/3/layout/StepUpProcess"/>
    <dgm:cxn modelId="{94E2F503-71C6-4389-BB35-30E52E943450}" type="presParOf" srcId="{DF51F48F-08BF-4B7F-9702-1846188ABBBB}" destId="{8F082F5F-36AA-4352-A78F-3BA2D1F19D81}" srcOrd="0" destOrd="0" presId="urn:microsoft.com/office/officeart/2009/3/layout/StepUpProcess"/>
    <dgm:cxn modelId="{DD1A025E-328A-4EF0-9E8F-0DFA2E457B54}" type="presParOf" srcId="{90AB0258-3393-4028-BB9F-4837C0A05D3F}" destId="{141E02A1-75DA-4D79-9998-04542D8539F7}" srcOrd="4" destOrd="0" presId="urn:microsoft.com/office/officeart/2009/3/layout/StepUpProcess"/>
    <dgm:cxn modelId="{2F245EBB-CFE4-47A4-B2D9-8616D234963C}" type="presParOf" srcId="{141E02A1-75DA-4D79-9998-04542D8539F7}" destId="{72AA5E9A-FF7C-45E0-828E-0AE9129F96D5}" srcOrd="0" destOrd="0" presId="urn:microsoft.com/office/officeart/2009/3/layout/StepUpProcess"/>
    <dgm:cxn modelId="{87583866-8525-4501-8548-CD476E1C2CD1}" type="presParOf" srcId="{141E02A1-75DA-4D79-9998-04542D8539F7}" destId="{AFA7A18C-432C-4EF8-9501-31F9C449F059}" srcOrd="1" destOrd="0" presId="urn:microsoft.com/office/officeart/2009/3/layout/StepUpProcess"/>
    <dgm:cxn modelId="{CD335AB3-F66E-4A3C-B8FF-F6AA82A93B30}" type="presParOf" srcId="{141E02A1-75DA-4D79-9998-04542D8539F7}" destId="{41783545-89E6-452B-81CB-2FA59166EDE4}" srcOrd="2" destOrd="0" presId="urn:microsoft.com/office/officeart/2009/3/layout/StepUpProcess"/>
    <dgm:cxn modelId="{77EF6D6E-F916-4A0F-A303-C3522F254057}" type="presParOf" srcId="{90AB0258-3393-4028-BB9F-4837C0A05D3F}" destId="{3BB7C1DE-5EBA-4FB8-ADBF-A0A25B7767A3}" srcOrd="5" destOrd="0" presId="urn:microsoft.com/office/officeart/2009/3/layout/StepUpProcess"/>
    <dgm:cxn modelId="{29DDDDC1-0687-433F-AD29-A0994264AF9D}" type="presParOf" srcId="{3BB7C1DE-5EBA-4FB8-ADBF-A0A25B7767A3}" destId="{14FDF2FC-DACE-4890-8B86-D7FB750BF701}" srcOrd="0" destOrd="0" presId="urn:microsoft.com/office/officeart/2009/3/layout/StepUpProcess"/>
    <dgm:cxn modelId="{18F3B158-D455-4E67-B65E-22A41D0DC8EB}" type="presParOf" srcId="{90AB0258-3393-4028-BB9F-4837C0A05D3F}" destId="{028A37D2-AC56-4F6E-B6C9-758B03987868}" srcOrd="6" destOrd="0" presId="urn:microsoft.com/office/officeart/2009/3/layout/StepUpProcess"/>
    <dgm:cxn modelId="{75C02BA3-5A04-4DDF-BE05-82BC51304330}" type="presParOf" srcId="{028A37D2-AC56-4F6E-B6C9-758B03987868}" destId="{02892B87-E353-4899-9DA2-6F1496C7B757}" srcOrd="0" destOrd="0" presId="urn:microsoft.com/office/officeart/2009/3/layout/StepUpProcess"/>
    <dgm:cxn modelId="{55E9C7EA-516E-4CE4-BE09-C7C39BBB1577}" type="presParOf" srcId="{028A37D2-AC56-4F6E-B6C9-758B03987868}" destId="{B64058A5-97F2-4306-A5B2-011FF3DA339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52C7AAE-8906-46C5-BDBC-7E7ECCB338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kumimoji="1" lang="ja-JP" altLang="en-US"/>
        </a:p>
      </dgm:t>
    </dgm:pt>
    <dgm:pt modelId="{C98B2D24-FCB8-47CC-B9D1-444F470B0753}">
      <dgm:prSet phldrT="[テキスト]"/>
      <dgm:spPr/>
      <dgm:t>
        <a:bodyPr/>
        <a:lstStyle/>
        <a:p>
          <a:r>
            <a:rPr kumimoji="1" lang="ja-JP" altLang="en-US" dirty="0"/>
            <a:t>設計コストや時間の削減</a:t>
          </a:r>
        </a:p>
      </dgm:t>
    </dgm:pt>
    <dgm:pt modelId="{51B335D0-A05C-4767-BD06-52A4F3D14F19}" type="parTrans" cxnId="{A2319D4C-9DC7-4A51-8EF4-9FC5D1CF16C7}">
      <dgm:prSet/>
      <dgm:spPr/>
      <dgm:t>
        <a:bodyPr/>
        <a:lstStyle/>
        <a:p>
          <a:endParaRPr kumimoji="1" lang="ja-JP" altLang="en-US"/>
        </a:p>
      </dgm:t>
    </dgm:pt>
    <dgm:pt modelId="{729D9F0B-5CA0-449E-AFF3-D75D68F9DD25}" type="sibTrans" cxnId="{A2319D4C-9DC7-4A51-8EF4-9FC5D1CF16C7}">
      <dgm:prSet/>
      <dgm:spPr/>
      <dgm:t>
        <a:bodyPr/>
        <a:lstStyle/>
        <a:p>
          <a:endParaRPr kumimoji="1" lang="ja-JP" altLang="en-US"/>
        </a:p>
      </dgm:t>
    </dgm:pt>
    <dgm:pt modelId="{AE970473-EC08-45FF-9002-F9F1CB2501FA}">
      <dgm:prSet phldrT="[テキスト]"/>
      <dgm:spPr/>
      <dgm:t>
        <a:bodyPr/>
        <a:lstStyle/>
        <a:p>
          <a:r>
            <a:rPr kumimoji="1" lang="ja-JP" altLang="en-US" dirty="0"/>
            <a:t>連携の容易さ、拡張性の向上</a:t>
          </a:r>
        </a:p>
      </dgm:t>
    </dgm:pt>
    <dgm:pt modelId="{30A10CFE-9542-45BF-A7DE-EE92A47F1B03}" type="parTrans" cxnId="{35C570FD-E6B0-42E6-8ADB-5D8B900A029B}">
      <dgm:prSet/>
      <dgm:spPr/>
      <dgm:t>
        <a:bodyPr/>
        <a:lstStyle/>
        <a:p>
          <a:endParaRPr kumimoji="1" lang="ja-JP" altLang="en-US"/>
        </a:p>
      </dgm:t>
    </dgm:pt>
    <dgm:pt modelId="{C2F2AFA3-AF0C-4CA7-B54D-D8DAF9EA23A2}" type="sibTrans" cxnId="{35C570FD-E6B0-42E6-8ADB-5D8B900A029B}">
      <dgm:prSet/>
      <dgm:spPr/>
      <dgm:t>
        <a:bodyPr/>
        <a:lstStyle/>
        <a:p>
          <a:endParaRPr kumimoji="1" lang="ja-JP" altLang="en-US"/>
        </a:p>
      </dgm:t>
    </dgm:pt>
    <dgm:pt modelId="{CDC4FE29-782D-47A3-BE0E-4D2B99C04DAC}">
      <dgm:prSet phldrT="[テキスト]"/>
      <dgm:spPr/>
      <dgm:t>
        <a:bodyPr/>
        <a:lstStyle/>
        <a:p>
          <a:r>
            <a:rPr kumimoji="1" lang="ja-JP" altLang="en-US" dirty="0"/>
            <a:t>申請者の利便性向上</a:t>
          </a:r>
        </a:p>
      </dgm:t>
    </dgm:pt>
    <dgm:pt modelId="{53DB3741-E284-4677-A599-BF16E87CF6DB}" type="parTrans" cxnId="{CC1B4FA7-C08E-40D2-8001-11142E3A0462}">
      <dgm:prSet/>
      <dgm:spPr/>
      <dgm:t>
        <a:bodyPr/>
        <a:lstStyle/>
        <a:p>
          <a:endParaRPr kumimoji="1" lang="ja-JP" altLang="en-US"/>
        </a:p>
      </dgm:t>
    </dgm:pt>
    <dgm:pt modelId="{5A4F7D15-D8AB-4784-B6E5-AB06B054F686}" type="sibTrans" cxnId="{CC1B4FA7-C08E-40D2-8001-11142E3A0462}">
      <dgm:prSet/>
      <dgm:spPr/>
      <dgm:t>
        <a:bodyPr/>
        <a:lstStyle/>
        <a:p>
          <a:endParaRPr kumimoji="1" lang="ja-JP" altLang="en-US"/>
        </a:p>
      </dgm:t>
    </dgm:pt>
    <dgm:pt modelId="{0C432D64-7783-4E8B-B535-80EF2F12BBB8}" type="pres">
      <dgm:prSet presAssocID="{C52C7AAE-8906-46C5-BDBC-7E7ECCB338D7}" presName="Name0" presStyleCnt="0">
        <dgm:presLayoutVars>
          <dgm:chMax val="7"/>
          <dgm:chPref val="7"/>
          <dgm:dir/>
        </dgm:presLayoutVars>
      </dgm:prSet>
      <dgm:spPr/>
    </dgm:pt>
    <dgm:pt modelId="{99F6BECE-8E0D-4769-A809-C4A487BB4D61}" type="pres">
      <dgm:prSet presAssocID="{C52C7AAE-8906-46C5-BDBC-7E7ECCB338D7}" presName="Name1" presStyleCnt="0"/>
      <dgm:spPr/>
    </dgm:pt>
    <dgm:pt modelId="{BB00BA71-84E7-471C-8D29-2A09649FE1B7}" type="pres">
      <dgm:prSet presAssocID="{C52C7AAE-8906-46C5-BDBC-7E7ECCB338D7}" presName="cycle" presStyleCnt="0"/>
      <dgm:spPr/>
    </dgm:pt>
    <dgm:pt modelId="{B31DF587-B1CA-492A-9322-C7CE552E439C}" type="pres">
      <dgm:prSet presAssocID="{C52C7AAE-8906-46C5-BDBC-7E7ECCB338D7}" presName="srcNode" presStyleLbl="node1" presStyleIdx="0" presStyleCnt="3"/>
      <dgm:spPr/>
    </dgm:pt>
    <dgm:pt modelId="{9AFEE158-3AB6-47A8-8B8A-18A66F828D9D}" type="pres">
      <dgm:prSet presAssocID="{C52C7AAE-8906-46C5-BDBC-7E7ECCB338D7}" presName="conn" presStyleLbl="parChTrans1D2" presStyleIdx="0" presStyleCnt="1"/>
      <dgm:spPr/>
    </dgm:pt>
    <dgm:pt modelId="{240BB1A8-0CDA-4EAD-A2B5-937A1D60D674}" type="pres">
      <dgm:prSet presAssocID="{C52C7AAE-8906-46C5-BDBC-7E7ECCB338D7}" presName="extraNode" presStyleLbl="node1" presStyleIdx="0" presStyleCnt="3"/>
      <dgm:spPr/>
    </dgm:pt>
    <dgm:pt modelId="{12AD4884-213B-47DB-ADF5-4280AB8C32F2}" type="pres">
      <dgm:prSet presAssocID="{C52C7AAE-8906-46C5-BDBC-7E7ECCB338D7}" presName="dstNode" presStyleLbl="node1" presStyleIdx="0" presStyleCnt="3"/>
      <dgm:spPr/>
    </dgm:pt>
    <dgm:pt modelId="{61A93A6A-1ABB-46A2-A9A1-CCF90E011644}" type="pres">
      <dgm:prSet presAssocID="{C98B2D24-FCB8-47CC-B9D1-444F470B0753}" presName="text_1" presStyleLbl="node1" presStyleIdx="0" presStyleCnt="3">
        <dgm:presLayoutVars>
          <dgm:bulletEnabled val="1"/>
        </dgm:presLayoutVars>
      </dgm:prSet>
      <dgm:spPr/>
    </dgm:pt>
    <dgm:pt modelId="{9B50DDFE-9025-485D-8D01-0FA6327D9ACE}" type="pres">
      <dgm:prSet presAssocID="{C98B2D24-FCB8-47CC-B9D1-444F470B0753}" presName="accent_1" presStyleCnt="0"/>
      <dgm:spPr/>
    </dgm:pt>
    <dgm:pt modelId="{5FD232B1-1891-4D26-B4C2-CBDD10EC0A62}" type="pres">
      <dgm:prSet presAssocID="{C98B2D24-FCB8-47CC-B9D1-444F470B0753}" presName="accentRepeatNode" presStyleLbl="solidFgAcc1" presStyleIdx="0" presStyleCnt="3"/>
      <dgm:spPr/>
    </dgm:pt>
    <dgm:pt modelId="{25998031-BA10-4D1A-BCCF-E7120E5D7B2F}" type="pres">
      <dgm:prSet presAssocID="{AE970473-EC08-45FF-9002-F9F1CB2501FA}" presName="text_2" presStyleLbl="node1" presStyleIdx="1" presStyleCnt="3">
        <dgm:presLayoutVars>
          <dgm:bulletEnabled val="1"/>
        </dgm:presLayoutVars>
      </dgm:prSet>
      <dgm:spPr/>
    </dgm:pt>
    <dgm:pt modelId="{54AAE76F-6677-4A2E-A3DF-797AA6BB8EA4}" type="pres">
      <dgm:prSet presAssocID="{AE970473-EC08-45FF-9002-F9F1CB2501FA}" presName="accent_2" presStyleCnt="0"/>
      <dgm:spPr/>
    </dgm:pt>
    <dgm:pt modelId="{82437F7A-EE83-4444-9C88-EB7EF08FBAB4}" type="pres">
      <dgm:prSet presAssocID="{AE970473-EC08-45FF-9002-F9F1CB2501FA}" presName="accentRepeatNode" presStyleLbl="solidFgAcc1" presStyleIdx="1" presStyleCnt="3"/>
      <dgm:spPr/>
    </dgm:pt>
    <dgm:pt modelId="{C99F21E3-E514-4F7B-A612-B988E22725C8}" type="pres">
      <dgm:prSet presAssocID="{CDC4FE29-782D-47A3-BE0E-4D2B99C04DAC}" presName="text_3" presStyleLbl="node1" presStyleIdx="2" presStyleCnt="3">
        <dgm:presLayoutVars>
          <dgm:bulletEnabled val="1"/>
        </dgm:presLayoutVars>
      </dgm:prSet>
      <dgm:spPr/>
    </dgm:pt>
    <dgm:pt modelId="{D5DC5DE3-6953-47A8-BDF9-819FE5A6B607}" type="pres">
      <dgm:prSet presAssocID="{CDC4FE29-782D-47A3-BE0E-4D2B99C04DAC}" presName="accent_3" presStyleCnt="0"/>
      <dgm:spPr/>
    </dgm:pt>
    <dgm:pt modelId="{E05B72D5-A4B2-4453-9B52-D3ED37CE19FF}" type="pres">
      <dgm:prSet presAssocID="{CDC4FE29-782D-47A3-BE0E-4D2B99C04DAC}" presName="accentRepeatNode" presStyleLbl="solidFgAcc1" presStyleIdx="2" presStyleCnt="3"/>
      <dgm:spPr/>
    </dgm:pt>
  </dgm:ptLst>
  <dgm:cxnLst>
    <dgm:cxn modelId="{C876A81A-9719-4FE7-9F33-62A239B9CA59}" type="presOf" srcId="{729D9F0B-5CA0-449E-AFF3-D75D68F9DD25}" destId="{9AFEE158-3AB6-47A8-8B8A-18A66F828D9D}" srcOrd="0" destOrd="0" presId="urn:microsoft.com/office/officeart/2008/layout/VerticalCurvedList"/>
    <dgm:cxn modelId="{9F0B5D5F-C65A-4A24-AD8F-566514E97789}" type="presOf" srcId="{C52C7AAE-8906-46C5-BDBC-7E7ECCB338D7}" destId="{0C432D64-7783-4E8B-B535-80EF2F12BBB8}" srcOrd="0" destOrd="0" presId="urn:microsoft.com/office/officeart/2008/layout/VerticalCurvedList"/>
    <dgm:cxn modelId="{A2319D4C-9DC7-4A51-8EF4-9FC5D1CF16C7}" srcId="{C52C7AAE-8906-46C5-BDBC-7E7ECCB338D7}" destId="{C98B2D24-FCB8-47CC-B9D1-444F470B0753}" srcOrd="0" destOrd="0" parTransId="{51B335D0-A05C-4767-BD06-52A4F3D14F19}" sibTransId="{729D9F0B-5CA0-449E-AFF3-D75D68F9DD25}"/>
    <dgm:cxn modelId="{2E4EED95-32F9-4ECB-8E15-2E51D34125E9}" type="presOf" srcId="{CDC4FE29-782D-47A3-BE0E-4D2B99C04DAC}" destId="{C99F21E3-E514-4F7B-A612-B988E22725C8}" srcOrd="0" destOrd="0" presId="urn:microsoft.com/office/officeart/2008/layout/VerticalCurvedList"/>
    <dgm:cxn modelId="{CC1B4FA7-C08E-40D2-8001-11142E3A0462}" srcId="{C52C7AAE-8906-46C5-BDBC-7E7ECCB338D7}" destId="{CDC4FE29-782D-47A3-BE0E-4D2B99C04DAC}" srcOrd="2" destOrd="0" parTransId="{53DB3741-E284-4677-A599-BF16E87CF6DB}" sibTransId="{5A4F7D15-D8AB-4784-B6E5-AB06B054F686}"/>
    <dgm:cxn modelId="{928E5BC4-5C1B-4A43-A77E-4C7C0587FA8F}" type="presOf" srcId="{AE970473-EC08-45FF-9002-F9F1CB2501FA}" destId="{25998031-BA10-4D1A-BCCF-E7120E5D7B2F}" srcOrd="0" destOrd="0" presId="urn:microsoft.com/office/officeart/2008/layout/VerticalCurvedList"/>
    <dgm:cxn modelId="{E7F16ADB-167F-40C2-8323-DEE276882C82}" type="presOf" srcId="{C98B2D24-FCB8-47CC-B9D1-444F470B0753}" destId="{61A93A6A-1ABB-46A2-A9A1-CCF90E011644}" srcOrd="0" destOrd="0" presId="urn:microsoft.com/office/officeart/2008/layout/VerticalCurvedList"/>
    <dgm:cxn modelId="{35C570FD-E6B0-42E6-8ADB-5D8B900A029B}" srcId="{C52C7AAE-8906-46C5-BDBC-7E7ECCB338D7}" destId="{AE970473-EC08-45FF-9002-F9F1CB2501FA}" srcOrd="1" destOrd="0" parTransId="{30A10CFE-9542-45BF-A7DE-EE92A47F1B03}" sibTransId="{C2F2AFA3-AF0C-4CA7-B54D-D8DAF9EA23A2}"/>
    <dgm:cxn modelId="{DD0B2070-1745-4A66-AD34-CE243E3210FE}" type="presParOf" srcId="{0C432D64-7783-4E8B-B535-80EF2F12BBB8}" destId="{99F6BECE-8E0D-4769-A809-C4A487BB4D61}" srcOrd="0" destOrd="0" presId="urn:microsoft.com/office/officeart/2008/layout/VerticalCurvedList"/>
    <dgm:cxn modelId="{821E3D2F-80CA-4E49-AC13-F61079AEC530}" type="presParOf" srcId="{99F6BECE-8E0D-4769-A809-C4A487BB4D61}" destId="{BB00BA71-84E7-471C-8D29-2A09649FE1B7}" srcOrd="0" destOrd="0" presId="urn:microsoft.com/office/officeart/2008/layout/VerticalCurvedList"/>
    <dgm:cxn modelId="{F8FCDADD-C6A4-450E-8317-0897DFDE59A9}" type="presParOf" srcId="{BB00BA71-84E7-471C-8D29-2A09649FE1B7}" destId="{B31DF587-B1CA-492A-9322-C7CE552E439C}" srcOrd="0" destOrd="0" presId="urn:microsoft.com/office/officeart/2008/layout/VerticalCurvedList"/>
    <dgm:cxn modelId="{6ACB3063-3AF5-4BEA-AF49-7FD32FB38267}" type="presParOf" srcId="{BB00BA71-84E7-471C-8D29-2A09649FE1B7}" destId="{9AFEE158-3AB6-47A8-8B8A-18A66F828D9D}" srcOrd="1" destOrd="0" presId="urn:microsoft.com/office/officeart/2008/layout/VerticalCurvedList"/>
    <dgm:cxn modelId="{1B275B36-47C4-4242-9848-6034281A962A}" type="presParOf" srcId="{BB00BA71-84E7-471C-8D29-2A09649FE1B7}" destId="{240BB1A8-0CDA-4EAD-A2B5-937A1D60D674}" srcOrd="2" destOrd="0" presId="urn:microsoft.com/office/officeart/2008/layout/VerticalCurvedList"/>
    <dgm:cxn modelId="{2ABB247F-E891-4C4C-9983-1CC44EEDF11F}" type="presParOf" srcId="{BB00BA71-84E7-471C-8D29-2A09649FE1B7}" destId="{12AD4884-213B-47DB-ADF5-4280AB8C32F2}" srcOrd="3" destOrd="0" presId="urn:microsoft.com/office/officeart/2008/layout/VerticalCurvedList"/>
    <dgm:cxn modelId="{2F988DD8-CFC0-4489-91A9-A222EB2CAF0F}" type="presParOf" srcId="{99F6BECE-8E0D-4769-A809-C4A487BB4D61}" destId="{61A93A6A-1ABB-46A2-A9A1-CCF90E011644}" srcOrd="1" destOrd="0" presId="urn:microsoft.com/office/officeart/2008/layout/VerticalCurvedList"/>
    <dgm:cxn modelId="{B1C6D68A-DA56-4714-BD0C-85939E20ADF9}" type="presParOf" srcId="{99F6BECE-8E0D-4769-A809-C4A487BB4D61}" destId="{9B50DDFE-9025-485D-8D01-0FA6327D9ACE}" srcOrd="2" destOrd="0" presId="urn:microsoft.com/office/officeart/2008/layout/VerticalCurvedList"/>
    <dgm:cxn modelId="{BC00B7C8-8C76-4290-B6C3-374500D24F46}" type="presParOf" srcId="{9B50DDFE-9025-485D-8D01-0FA6327D9ACE}" destId="{5FD232B1-1891-4D26-B4C2-CBDD10EC0A62}" srcOrd="0" destOrd="0" presId="urn:microsoft.com/office/officeart/2008/layout/VerticalCurvedList"/>
    <dgm:cxn modelId="{8110E633-C14A-4B0F-960F-810470E2F67C}" type="presParOf" srcId="{99F6BECE-8E0D-4769-A809-C4A487BB4D61}" destId="{25998031-BA10-4D1A-BCCF-E7120E5D7B2F}" srcOrd="3" destOrd="0" presId="urn:microsoft.com/office/officeart/2008/layout/VerticalCurvedList"/>
    <dgm:cxn modelId="{BFBBADBB-B9C0-4A45-8164-1C568547C51F}" type="presParOf" srcId="{99F6BECE-8E0D-4769-A809-C4A487BB4D61}" destId="{54AAE76F-6677-4A2E-A3DF-797AA6BB8EA4}" srcOrd="4" destOrd="0" presId="urn:microsoft.com/office/officeart/2008/layout/VerticalCurvedList"/>
    <dgm:cxn modelId="{CC99754B-A242-4FEC-A083-F30491D7022D}" type="presParOf" srcId="{54AAE76F-6677-4A2E-A3DF-797AA6BB8EA4}" destId="{82437F7A-EE83-4444-9C88-EB7EF08FBAB4}" srcOrd="0" destOrd="0" presId="urn:microsoft.com/office/officeart/2008/layout/VerticalCurvedList"/>
    <dgm:cxn modelId="{DCA37182-2CC3-403C-A166-E67D76493100}" type="presParOf" srcId="{99F6BECE-8E0D-4769-A809-C4A487BB4D61}" destId="{C99F21E3-E514-4F7B-A612-B988E22725C8}" srcOrd="5" destOrd="0" presId="urn:microsoft.com/office/officeart/2008/layout/VerticalCurvedList"/>
    <dgm:cxn modelId="{AE073112-ACBB-4996-8E65-AF4181AA8332}" type="presParOf" srcId="{99F6BECE-8E0D-4769-A809-C4A487BB4D61}" destId="{D5DC5DE3-6953-47A8-BDF9-819FE5A6B607}" srcOrd="6" destOrd="0" presId="urn:microsoft.com/office/officeart/2008/layout/VerticalCurvedList"/>
    <dgm:cxn modelId="{F5780F2F-AEC8-4FCE-8A51-653C39257B65}" type="presParOf" srcId="{D5DC5DE3-6953-47A8-BDF9-819FE5A6B607}" destId="{E05B72D5-A4B2-4453-9B52-D3ED37CE19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4E4326-A02F-4405-B047-DD81E2336354}" type="doc">
      <dgm:prSet loTypeId="urn:microsoft.com/office/officeart/2005/8/layout/hChevron3" loCatId="process" qsTypeId="urn:microsoft.com/office/officeart/2005/8/quickstyle/simple1" qsCatId="simple" csTypeId="urn:microsoft.com/office/officeart/2005/8/colors/accent1_3" csCatId="accent1" phldr="1"/>
      <dgm:spPr/>
    </dgm:pt>
    <dgm:pt modelId="{89629062-1FDE-426D-B4C8-07618303332B}">
      <dgm:prSet phldrT="[テキスト]"/>
      <dgm:spPr/>
      <dgm:t>
        <a:bodyPr/>
        <a:lstStyle/>
        <a:p>
          <a:r>
            <a:rPr kumimoji="1" lang="ja-JP" altLang="en-US" dirty="0"/>
            <a:t>コア語彙</a:t>
          </a:r>
        </a:p>
      </dgm:t>
    </dgm:pt>
    <dgm:pt modelId="{5CFC355E-061C-423D-8840-C34EFA597CE3}" type="parTrans" cxnId="{9A91F323-C263-441D-A1CB-E0788FF3AD37}">
      <dgm:prSet/>
      <dgm:spPr/>
      <dgm:t>
        <a:bodyPr/>
        <a:lstStyle/>
        <a:p>
          <a:endParaRPr kumimoji="1" lang="ja-JP" altLang="en-US"/>
        </a:p>
      </dgm:t>
    </dgm:pt>
    <dgm:pt modelId="{ED372961-45A6-463D-99B4-F3BB1AD01629}" type="sibTrans" cxnId="{9A91F323-C263-441D-A1CB-E0788FF3AD37}">
      <dgm:prSet/>
      <dgm:spPr/>
      <dgm:t>
        <a:bodyPr/>
        <a:lstStyle/>
        <a:p>
          <a:endParaRPr kumimoji="1" lang="ja-JP" altLang="en-US"/>
        </a:p>
      </dgm:t>
    </dgm:pt>
    <dgm:pt modelId="{2335F1FB-6605-4316-885E-0B26882F8B9A}">
      <dgm:prSet phldrT="[テキスト]"/>
      <dgm:spPr/>
      <dgm:t>
        <a:bodyPr/>
        <a:lstStyle/>
        <a:p>
          <a:r>
            <a:rPr kumimoji="1" lang="ja-JP" altLang="en-US" dirty="0"/>
            <a:t>コアデータモデル</a:t>
          </a:r>
        </a:p>
      </dgm:t>
    </dgm:pt>
    <dgm:pt modelId="{B97DF609-E7A8-4ACB-B300-3741D4DF691E}" type="parTrans" cxnId="{8D8AB4BF-F1FD-4830-9331-4021D97EE4F7}">
      <dgm:prSet/>
      <dgm:spPr/>
      <dgm:t>
        <a:bodyPr/>
        <a:lstStyle/>
        <a:p>
          <a:endParaRPr kumimoji="1" lang="ja-JP" altLang="en-US"/>
        </a:p>
      </dgm:t>
    </dgm:pt>
    <dgm:pt modelId="{22BE17E0-CEEA-4423-B7FD-A040288E826E}" type="sibTrans" cxnId="{8D8AB4BF-F1FD-4830-9331-4021D97EE4F7}">
      <dgm:prSet/>
      <dgm:spPr/>
      <dgm:t>
        <a:bodyPr/>
        <a:lstStyle/>
        <a:p>
          <a:endParaRPr kumimoji="1" lang="ja-JP" altLang="en-US"/>
        </a:p>
      </dgm:t>
    </dgm:pt>
    <dgm:pt modelId="{FE73CB9A-8711-4ED7-B97E-3AB401BD5BFC}">
      <dgm:prSet phldrT="[テキスト]"/>
      <dgm:spPr/>
      <dgm:t>
        <a:bodyPr/>
        <a:lstStyle/>
        <a:p>
          <a:r>
            <a:rPr kumimoji="1" lang="ja-JP" altLang="en-US" dirty="0"/>
            <a:t>実装データモデル</a:t>
          </a:r>
        </a:p>
      </dgm:t>
    </dgm:pt>
    <dgm:pt modelId="{6352F6E6-1CF4-4D13-B10C-A6DB34D3FEAE}" type="parTrans" cxnId="{44B5236C-1031-47A6-9F89-25A5694BC246}">
      <dgm:prSet/>
      <dgm:spPr/>
      <dgm:t>
        <a:bodyPr/>
        <a:lstStyle/>
        <a:p>
          <a:endParaRPr kumimoji="1" lang="ja-JP" altLang="en-US"/>
        </a:p>
      </dgm:t>
    </dgm:pt>
    <dgm:pt modelId="{C7EDF0C7-5CFF-40A1-B0C2-80DD37144EB7}" type="sibTrans" cxnId="{44B5236C-1031-47A6-9F89-25A5694BC246}">
      <dgm:prSet/>
      <dgm:spPr/>
      <dgm:t>
        <a:bodyPr/>
        <a:lstStyle/>
        <a:p>
          <a:endParaRPr kumimoji="1" lang="ja-JP" altLang="en-US"/>
        </a:p>
      </dgm:t>
    </dgm:pt>
    <dgm:pt modelId="{21A02271-A2F0-4F2F-84BF-6E38ACB0F007}">
      <dgm:prSet phldrT="[テキスト]"/>
      <dgm:spPr/>
      <dgm:t>
        <a:bodyPr/>
        <a:lstStyle/>
        <a:p>
          <a:r>
            <a:rPr kumimoji="1" lang="ja-JP" altLang="en-US" dirty="0"/>
            <a:t>データ</a:t>
          </a:r>
        </a:p>
      </dgm:t>
    </dgm:pt>
    <dgm:pt modelId="{6401235A-0D8B-42B4-8CD2-735BE9EFFFD0}" type="parTrans" cxnId="{095288E5-987A-4847-9B2A-FE49FBD6DAF4}">
      <dgm:prSet/>
      <dgm:spPr/>
      <dgm:t>
        <a:bodyPr/>
        <a:lstStyle/>
        <a:p>
          <a:endParaRPr kumimoji="1" lang="ja-JP" altLang="en-US"/>
        </a:p>
      </dgm:t>
    </dgm:pt>
    <dgm:pt modelId="{9917F881-34B0-4348-9443-D50AF1E718D2}" type="sibTrans" cxnId="{095288E5-987A-4847-9B2A-FE49FBD6DAF4}">
      <dgm:prSet/>
      <dgm:spPr/>
      <dgm:t>
        <a:bodyPr/>
        <a:lstStyle/>
        <a:p>
          <a:endParaRPr kumimoji="1" lang="ja-JP" altLang="en-US"/>
        </a:p>
      </dgm:t>
    </dgm:pt>
    <dgm:pt modelId="{37E966B8-2414-4C4E-964D-01C425DA5C0B}" type="pres">
      <dgm:prSet presAssocID="{944E4326-A02F-4405-B047-DD81E2336354}" presName="Name0" presStyleCnt="0">
        <dgm:presLayoutVars>
          <dgm:dir/>
          <dgm:resizeHandles val="exact"/>
        </dgm:presLayoutVars>
      </dgm:prSet>
      <dgm:spPr/>
    </dgm:pt>
    <dgm:pt modelId="{3DBB9DFA-9278-401D-BFA6-B70021568AE6}" type="pres">
      <dgm:prSet presAssocID="{89629062-1FDE-426D-B4C8-07618303332B}" presName="parTxOnly" presStyleLbl="node1" presStyleIdx="0" presStyleCnt="4">
        <dgm:presLayoutVars>
          <dgm:bulletEnabled val="1"/>
        </dgm:presLayoutVars>
      </dgm:prSet>
      <dgm:spPr/>
    </dgm:pt>
    <dgm:pt modelId="{E9DB82BA-D7C5-40DA-B63F-E05D9417A24C}" type="pres">
      <dgm:prSet presAssocID="{ED372961-45A6-463D-99B4-F3BB1AD01629}" presName="parSpace" presStyleCnt="0"/>
      <dgm:spPr/>
    </dgm:pt>
    <dgm:pt modelId="{A292805D-22CD-4E29-8507-2D3127040195}" type="pres">
      <dgm:prSet presAssocID="{2335F1FB-6605-4316-885E-0B26882F8B9A}" presName="parTxOnly" presStyleLbl="node1" presStyleIdx="1" presStyleCnt="4">
        <dgm:presLayoutVars>
          <dgm:bulletEnabled val="1"/>
        </dgm:presLayoutVars>
      </dgm:prSet>
      <dgm:spPr/>
    </dgm:pt>
    <dgm:pt modelId="{FA7C35BB-CC08-481D-9CE7-7F2052482AF4}" type="pres">
      <dgm:prSet presAssocID="{22BE17E0-CEEA-4423-B7FD-A040288E826E}" presName="parSpace" presStyleCnt="0"/>
      <dgm:spPr/>
    </dgm:pt>
    <dgm:pt modelId="{4F67AA91-9761-47E5-9B4F-B2B2CA51D5C9}" type="pres">
      <dgm:prSet presAssocID="{FE73CB9A-8711-4ED7-B97E-3AB401BD5BFC}" presName="parTxOnly" presStyleLbl="node1" presStyleIdx="2" presStyleCnt="4">
        <dgm:presLayoutVars>
          <dgm:bulletEnabled val="1"/>
        </dgm:presLayoutVars>
      </dgm:prSet>
      <dgm:spPr/>
    </dgm:pt>
    <dgm:pt modelId="{F75B7920-E12D-4BE7-925D-925BEAE5F5AA}" type="pres">
      <dgm:prSet presAssocID="{C7EDF0C7-5CFF-40A1-B0C2-80DD37144EB7}" presName="parSpace" presStyleCnt="0"/>
      <dgm:spPr/>
    </dgm:pt>
    <dgm:pt modelId="{013FFA34-018E-401E-B88B-42F252DC1AB5}" type="pres">
      <dgm:prSet presAssocID="{21A02271-A2F0-4F2F-84BF-6E38ACB0F007}" presName="parTxOnly" presStyleLbl="node1" presStyleIdx="3" presStyleCnt="4">
        <dgm:presLayoutVars>
          <dgm:bulletEnabled val="1"/>
        </dgm:presLayoutVars>
      </dgm:prSet>
      <dgm:spPr/>
    </dgm:pt>
  </dgm:ptLst>
  <dgm:cxnLst>
    <dgm:cxn modelId="{B3438608-AB8A-4707-B5A8-AC984801E0E4}" type="presOf" srcId="{FE73CB9A-8711-4ED7-B97E-3AB401BD5BFC}" destId="{4F67AA91-9761-47E5-9B4F-B2B2CA51D5C9}" srcOrd="0" destOrd="0" presId="urn:microsoft.com/office/officeart/2005/8/layout/hChevron3"/>
    <dgm:cxn modelId="{08D0A319-1542-4302-84D4-F303CBB8FC92}" type="presOf" srcId="{2335F1FB-6605-4316-885E-0B26882F8B9A}" destId="{A292805D-22CD-4E29-8507-2D3127040195}" srcOrd="0" destOrd="0" presId="urn:microsoft.com/office/officeart/2005/8/layout/hChevron3"/>
    <dgm:cxn modelId="{9A91F323-C263-441D-A1CB-E0788FF3AD37}" srcId="{944E4326-A02F-4405-B047-DD81E2336354}" destId="{89629062-1FDE-426D-B4C8-07618303332B}" srcOrd="0" destOrd="0" parTransId="{5CFC355E-061C-423D-8840-C34EFA597CE3}" sibTransId="{ED372961-45A6-463D-99B4-F3BB1AD01629}"/>
    <dgm:cxn modelId="{44B5236C-1031-47A6-9F89-25A5694BC246}" srcId="{944E4326-A02F-4405-B047-DD81E2336354}" destId="{FE73CB9A-8711-4ED7-B97E-3AB401BD5BFC}" srcOrd="2" destOrd="0" parTransId="{6352F6E6-1CF4-4D13-B10C-A6DB34D3FEAE}" sibTransId="{C7EDF0C7-5CFF-40A1-B0C2-80DD37144EB7}"/>
    <dgm:cxn modelId="{50D12489-8B55-448F-843F-CE550789F1B5}" type="presOf" srcId="{89629062-1FDE-426D-B4C8-07618303332B}" destId="{3DBB9DFA-9278-401D-BFA6-B70021568AE6}" srcOrd="0" destOrd="0" presId="urn:microsoft.com/office/officeart/2005/8/layout/hChevron3"/>
    <dgm:cxn modelId="{E83E9CA8-305B-41B2-BB58-28C0368E8965}" type="presOf" srcId="{21A02271-A2F0-4F2F-84BF-6E38ACB0F007}" destId="{013FFA34-018E-401E-B88B-42F252DC1AB5}" srcOrd="0" destOrd="0" presId="urn:microsoft.com/office/officeart/2005/8/layout/hChevron3"/>
    <dgm:cxn modelId="{8D8AB4BF-F1FD-4830-9331-4021D97EE4F7}" srcId="{944E4326-A02F-4405-B047-DD81E2336354}" destId="{2335F1FB-6605-4316-885E-0B26882F8B9A}" srcOrd="1" destOrd="0" parTransId="{B97DF609-E7A8-4ACB-B300-3741D4DF691E}" sibTransId="{22BE17E0-CEEA-4423-B7FD-A040288E826E}"/>
    <dgm:cxn modelId="{138241DF-C058-4634-8953-859DD7E0DF07}" type="presOf" srcId="{944E4326-A02F-4405-B047-DD81E2336354}" destId="{37E966B8-2414-4C4E-964D-01C425DA5C0B}" srcOrd="0" destOrd="0" presId="urn:microsoft.com/office/officeart/2005/8/layout/hChevron3"/>
    <dgm:cxn modelId="{095288E5-987A-4847-9B2A-FE49FBD6DAF4}" srcId="{944E4326-A02F-4405-B047-DD81E2336354}" destId="{21A02271-A2F0-4F2F-84BF-6E38ACB0F007}" srcOrd="3" destOrd="0" parTransId="{6401235A-0D8B-42B4-8CD2-735BE9EFFFD0}" sibTransId="{9917F881-34B0-4348-9443-D50AF1E718D2}"/>
    <dgm:cxn modelId="{9B6445FD-56D1-41EE-AD8F-3521B8E14DBC}" type="presParOf" srcId="{37E966B8-2414-4C4E-964D-01C425DA5C0B}" destId="{3DBB9DFA-9278-401D-BFA6-B70021568AE6}" srcOrd="0" destOrd="0" presId="urn:microsoft.com/office/officeart/2005/8/layout/hChevron3"/>
    <dgm:cxn modelId="{9A843CD5-B368-4010-9406-BC307167E14C}" type="presParOf" srcId="{37E966B8-2414-4C4E-964D-01C425DA5C0B}" destId="{E9DB82BA-D7C5-40DA-B63F-E05D9417A24C}" srcOrd="1" destOrd="0" presId="urn:microsoft.com/office/officeart/2005/8/layout/hChevron3"/>
    <dgm:cxn modelId="{5F3C0ACD-7B48-4894-A55D-6155D50C0E67}" type="presParOf" srcId="{37E966B8-2414-4C4E-964D-01C425DA5C0B}" destId="{A292805D-22CD-4E29-8507-2D3127040195}" srcOrd="2" destOrd="0" presId="urn:microsoft.com/office/officeart/2005/8/layout/hChevron3"/>
    <dgm:cxn modelId="{6CBBAE50-1D64-4C3D-83CD-4364553A7030}" type="presParOf" srcId="{37E966B8-2414-4C4E-964D-01C425DA5C0B}" destId="{FA7C35BB-CC08-481D-9CE7-7F2052482AF4}" srcOrd="3" destOrd="0" presId="urn:microsoft.com/office/officeart/2005/8/layout/hChevron3"/>
    <dgm:cxn modelId="{C70CC365-A9B9-41A4-A8F3-0F5716B23015}" type="presParOf" srcId="{37E966B8-2414-4C4E-964D-01C425DA5C0B}" destId="{4F67AA91-9761-47E5-9B4F-B2B2CA51D5C9}" srcOrd="4" destOrd="0" presId="urn:microsoft.com/office/officeart/2005/8/layout/hChevron3"/>
    <dgm:cxn modelId="{D43058F1-F51E-4715-8679-76426F06C247}" type="presParOf" srcId="{37E966B8-2414-4C4E-964D-01C425DA5C0B}" destId="{F75B7920-E12D-4BE7-925D-925BEAE5F5AA}" srcOrd="5" destOrd="0" presId="urn:microsoft.com/office/officeart/2005/8/layout/hChevron3"/>
    <dgm:cxn modelId="{3A403F25-6485-478E-AF77-32385E4D189D}" type="presParOf" srcId="{37E966B8-2414-4C4E-964D-01C425DA5C0B}" destId="{013FFA34-018E-401E-B88B-42F252DC1AB5}"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50BD1-9AF5-410D-953D-1FB347387F49}">
      <dsp:nvSpPr>
        <dsp:cNvPr id="0" name=""/>
        <dsp:cNvSpPr/>
      </dsp:nvSpPr>
      <dsp:spPr>
        <a:xfrm>
          <a:off x="0" y="0"/>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１．安心してデータやサービスを使用できるトラストの確保</a:t>
          </a:r>
        </a:p>
      </dsp:txBody>
      <dsp:txXfrm>
        <a:off x="23988" y="23988"/>
        <a:ext cx="8080024" cy="443423"/>
      </dsp:txXfrm>
    </dsp:sp>
    <dsp:sp modelId="{D7169E76-35E3-44D0-90A5-DD0C91EEE513}">
      <dsp:nvSpPr>
        <dsp:cNvPr id="0" name=""/>
        <dsp:cNvSpPr/>
      </dsp:nvSpPr>
      <dsp:spPr>
        <a:xfrm>
          <a:off x="0" y="50181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認証・アクセス管理　＋　真正性</a:t>
          </a:r>
        </a:p>
      </dsp:txBody>
      <dsp:txXfrm>
        <a:off x="0" y="501818"/>
        <a:ext cx="8128000" cy="211140"/>
      </dsp:txXfrm>
    </dsp:sp>
    <dsp:sp modelId="{518D0AF0-B8AF-4166-8800-7EAD2B6E67D1}">
      <dsp:nvSpPr>
        <dsp:cNvPr id="0" name=""/>
        <dsp:cNvSpPr/>
      </dsp:nvSpPr>
      <dsp:spPr>
        <a:xfrm>
          <a:off x="0" y="71295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２．見つけやすくつなげやすいデータ連携の仕組み</a:t>
          </a:r>
        </a:p>
      </dsp:txBody>
      <dsp:txXfrm>
        <a:off x="23988" y="736946"/>
        <a:ext cx="8080024" cy="443423"/>
      </dsp:txXfrm>
    </dsp:sp>
    <dsp:sp modelId="{30107DCF-8327-4F1D-BA03-44F6970CF3D5}">
      <dsp:nvSpPr>
        <dsp:cNvPr id="0" name=""/>
        <dsp:cNvSpPr/>
      </dsp:nvSpPr>
      <dsp:spPr>
        <a:xfrm>
          <a:off x="0" y="120435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カタログ、コネクタ、取引市場</a:t>
          </a:r>
        </a:p>
      </dsp:txBody>
      <dsp:txXfrm>
        <a:off x="0" y="1204358"/>
        <a:ext cx="8128000" cy="211140"/>
      </dsp:txXfrm>
    </dsp:sp>
    <dsp:sp modelId="{98B793E3-3BEE-48B3-BF64-AD2FC0266DE7}">
      <dsp:nvSpPr>
        <dsp:cNvPr id="0" name=""/>
        <dsp:cNvSpPr/>
      </dsp:nvSpPr>
      <dsp:spPr>
        <a:xfrm>
          <a:off x="0" y="141549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solidFill>
                <a:schemeClr val="bg1"/>
              </a:solidFill>
            </a:rPr>
            <a:t>３．多様で、品質が確保され、十分な量のデータの供給</a:t>
          </a:r>
        </a:p>
      </dsp:txBody>
      <dsp:txXfrm>
        <a:off x="23988" y="1439486"/>
        <a:ext cx="8080024" cy="443423"/>
      </dsp:txXfrm>
    </dsp:sp>
    <dsp:sp modelId="{C57FE48C-D360-483E-97EA-E5F5EC093348}">
      <dsp:nvSpPr>
        <dsp:cNvPr id="0" name=""/>
        <dsp:cNvSpPr/>
      </dsp:nvSpPr>
      <dsp:spPr>
        <a:xfrm>
          <a:off x="0" y="190689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dirty="0">
              <a:solidFill>
                <a:schemeClr val="tx1"/>
              </a:solidFill>
            </a:rPr>
            <a:t>設計（データモデル）→データ整備　（プロセスの中で品質を確保）、オープンデータ</a:t>
          </a:r>
        </a:p>
      </dsp:txBody>
      <dsp:txXfrm>
        <a:off x="0" y="1906898"/>
        <a:ext cx="8128000" cy="2111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AC5DB-2C7F-40AE-B209-B4361D57D592}">
      <dsp:nvSpPr>
        <dsp:cNvPr id="0" name=""/>
        <dsp:cNvSpPr/>
      </dsp:nvSpPr>
      <dsp:spPr>
        <a:xfrm rot="5400000">
          <a:off x="416959" y="1715965"/>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D8D186B-38CA-4C09-8FDB-5E188DFFBAC1}">
      <dsp:nvSpPr>
        <dsp:cNvPr id="0" name=""/>
        <dsp:cNvSpPr/>
      </dsp:nvSpPr>
      <dsp:spPr>
        <a:xfrm>
          <a:off x="209414" y="2334118"/>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見つけられること</a:t>
          </a:r>
        </a:p>
      </dsp:txBody>
      <dsp:txXfrm>
        <a:off x="209414" y="2334118"/>
        <a:ext cx="1867806" cy="1637241"/>
      </dsp:txXfrm>
    </dsp:sp>
    <dsp:sp modelId="{D7A23B2E-6E1C-48F4-AE73-14D103F63012}">
      <dsp:nvSpPr>
        <dsp:cNvPr id="0" name=""/>
        <dsp:cNvSpPr/>
      </dsp:nvSpPr>
      <dsp:spPr>
        <a:xfrm>
          <a:off x="1724804" y="1563651"/>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DCFE76-27E5-43A7-8F41-8F47EF2E6E80}">
      <dsp:nvSpPr>
        <dsp:cNvPr id="0" name=""/>
        <dsp:cNvSpPr/>
      </dsp:nvSpPr>
      <dsp:spPr>
        <a:xfrm rot="5400000">
          <a:off x="2703519" y="1150154"/>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5ED9E2C-E990-4948-8F2B-51F817A45CF9}">
      <dsp:nvSpPr>
        <dsp:cNvPr id="0" name=""/>
        <dsp:cNvSpPr/>
      </dsp:nvSpPr>
      <dsp:spPr>
        <a:xfrm>
          <a:off x="2495974" y="1768307"/>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使えること</a:t>
          </a:r>
        </a:p>
      </dsp:txBody>
      <dsp:txXfrm>
        <a:off x="2495974" y="1768307"/>
        <a:ext cx="1867806" cy="1637241"/>
      </dsp:txXfrm>
    </dsp:sp>
    <dsp:sp modelId="{16783A57-7622-4C5F-AC2E-97CF2BD995B4}">
      <dsp:nvSpPr>
        <dsp:cNvPr id="0" name=""/>
        <dsp:cNvSpPr/>
      </dsp:nvSpPr>
      <dsp:spPr>
        <a:xfrm>
          <a:off x="4011364" y="997840"/>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AA5E9A-FF7C-45E0-828E-0AE9129F96D5}">
      <dsp:nvSpPr>
        <dsp:cNvPr id="0" name=""/>
        <dsp:cNvSpPr/>
      </dsp:nvSpPr>
      <dsp:spPr>
        <a:xfrm rot="5400000">
          <a:off x="4990079" y="584342"/>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A7A18C-432C-4EF8-9501-31F9C449F059}">
      <dsp:nvSpPr>
        <dsp:cNvPr id="0" name=""/>
        <dsp:cNvSpPr/>
      </dsp:nvSpPr>
      <dsp:spPr>
        <a:xfrm>
          <a:off x="4782534" y="1202495"/>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自動処理できること</a:t>
          </a:r>
        </a:p>
      </dsp:txBody>
      <dsp:txXfrm>
        <a:off x="4782534" y="1202495"/>
        <a:ext cx="1867806" cy="1637241"/>
      </dsp:txXfrm>
    </dsp:sp>
    <dsp:sp modelId="{41783545-89E6-452B-81CB-2FA59166EDE4}">
      <dsp:nvSpPr>
        <dsp:cNvPr id="0" name=""/>
        <dsp:cNvSpPr/>
      </dsp:nvSpPr>
      <dsp:spPr>
        <a:xfrm>
          <a:off x="6297924" y="432028"/>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2892B87-E353-4899-9DA2-6F1496C7B757}">
      <dsp:nvSpPr>
        <dsp:cNvPr id="0" name=""/>
        <dsp:cNvSpPr/>
      </dsp:nvSpPr>
      <dsp:spPr>
        <a:xfrm rot="5400000">
          <a:off x="7276638" y="18531"/>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64058A5-97F2-4306-A5B2-011FF3DA339E}">
      <dsp:nvSpPr>
        <dsp:cNvPr id="0" name=""/>
        <dsp:cNvSpPr/>
      </dsp:nvSpPr>
      <dsp:spPr>
        <a:xfrm>
          <a:off x="7069094" y="636684"/>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ＡＩ等で解析ができること</a:t>
          </a:r>
        </a:p>
      </dsp:txBody>
      <dsp:txXfrm>
        <a:off x="7069094" y="636684"/>
        <a:ext cx="1867806" cy="16372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EE158-3AB6-47A8-8B8A-18A66F828D9D}">
      <dsp:nvSpPr>
        <dsp:cNvPr id="0" name=""/>
        <dsp:cNvSpPr/>
      </dsp:nvSpPr>
      <dsp:spPr>
        <a:xfrm>
          <a:off x="-3028112" y="-466300"/>
          <a:ext cx="3612256" cy="3612256"/>
        </a:xfrm>
        <a:prstGeom prst="blockArc">
          <a:avLst>
            <a:gd name="adj1" fmla="val 18900000"/>
            <a:gd name="adj2" fmla="val 2700000"/>
            <a:gd name="adj3" fmla="val 5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93A6A-1ABB-46A2-A9A1-CCF90E011644}">
      <dsp:nvSpPr>
        <dsp:cNvPr id="0" name=""/>
        <dsp:cNvSpPr/>
      </dsp:nvSpPr>
      <dsp:spPr>
        <a:xfrm>
          <a:off x="375593" y="267965"/>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設計コストや時間の削減</a:t>
          </a:r>
        </a:p>
      </dsp:txBody>
      <dsp:txXfrm>
        <a:off x="375593" y="267965"/>
        <a:ext cx="5013778" cy="535931"/>
      </dsp:txXfrm>
    </dsp:sp>
    <dsp:sp modelId="{5FD232B1-1891-4D26-B4C2-CBDD10EC0A62}">
      <dsp:nvSpPr>
        <dsp:cNvPr id="0" name=""/>
        <dsp:cNvSpPr/>
      </dsp:nvSpPr>
      <dsp:spPr>
        <a:xfrm>
          <a:off x="40636" y="200974"/>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98031-BA10-4D1A-BCCF-E7120E5D7B2F}">
      <dsp:nvSpPr>
        <dsp:cNvPr id="0" name=""/>
        <dsp:cNvSpPr/>
      </dsp:nvSpPr>
      <dsp:spPr>
        <a:xfrm>
          <a:off x="570403" y="1071862"/>
          <a:ext cx="4818967"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連携の容易さ、拡張性の向上</a:t>
          </a:r>
        </a:p>
      </dsp:txBody>
      <dsp:txXfrm>
        <a:off x="570403" y="1071862"/>
        <a:ext cx="4818967" cy="535931"/>
      </dsp:txXfrm>
    </dsp:sp>
    <dsp:sp modelId="{82437F7A-EE83-4444-9C88-EB7EF08FBAB4}">
      <dsp:nvSpPr>
        <dsp:cNvPr id="0" name=""/>
        <dsp:cNvSpPr/>
      </dsp:nvSpPr>
      <dsp:spPr>
        <a:xfrm>
          <a:off x="235447" y="1004870"/>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F21E3-E514-4F7B-A612-B988E22725C8}">
      <dsp:nvSpPr>
        <dsp:cNvPr id="0" name=""/>
        <dsp:cNvSpPr/>
      </dsp:nvSpPr>
      <dsp:spPr>
        <a:xfrm>
          <a:off x="375593" y="1875758"/>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申請者の利便性向上</a:t>
          </a:r>
        </a:p>
      </dsp:txBody>
      <dsp:txXfrm>
        <a:off x="375593" y="1875758"/>
        <a:ext cx="5013778" cy="535931"/>
      </dsp:txXfrm>
    </dsp:sp>
    <dsp:sp modelId="{E05B72D5-A4B2-4453-9B52-D3ED37CE19FF}">
      <dsp:nvSpPr>
        <dsp:cNvPr id="0" name=""/>
        <dsp:cNvSpPr/>
      </dsp:nvSpPr>
      <dsp:spPr>
        <a:xfrm>
          <a:off x="40636" y="1808767"/>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B9DFA-9278-401D-BFA6-B70021568AE6}">
      <dsp:nvSpPr>
        <dsp:cNvPr id="0" name=""/>
        <dsp:cNvSpPr/>
      </dsp:nvSpPr>
      <dsp:spPr>
        <a:xfrm>
          <a:off x="2381" y="0"/>
          <a:ext cx="2389187" cy="365125"/>
        </a:xfrm>
        <a:prstGeom prst="homePlat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コア語彙</a:t>
          </a:r>
        </a:p>
      </dsp:txBody>
      <dsp:txXfrm>
        <a:off x="2381" y="0"/>
        <a:ext cx="2297906" cy="365125"/>
      </dsp:txXfrm>
    </dsp:sp>
    <dsp:sp modelId="{A292805D-22CD-4E29-8507-2D3127040195}">
      <dsp:nvSpPr>
        <dsp:cNvPr id="0" name=""/>
        <dsp:cNvSpPr/>
      </dsp:nvSpPr>
      <dsp:spPr>
        <a:xfrm>
          <a:off x="1913731" y="0"/>
          <a:ext cx="2389187" cy="365125"/>
        </a:xfrm>
        <a:prstGeom prst="chevron">
          <a:avLst/>
        </a:prstGeom>
        <a:solidFill>
          <a:schemeClr val="accent1">
            <a:shade val="80000"/>
            <a:hueOff val="116428"/>
            <a:satOff val="-2085"/>
            <a:lumOff val="8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コアデータモデル</a:t>
          </a:r>
        </a:p>
      </dsp:txBody>
      <dsp:txXfrm>
        <a:off x="2096294" y="0"/>
        <a:ext cx="2024062" cy="365125"/>
      </dsp:txXfrm>
    </dsp:sp>
    <dsp:sp modelId="{4F67AA91-9761-47E5-9B4F-B2B2CA51D5C9}">
      <dsp:nvSpPr>
        <dsp:cNvPr id="0" name=""/>
        <dsp:cNvSpPr/>
      </dsp:nvSpPr>
      <dsp:spPr>
        <a:xfrm>
          <a:off x="3825081" y="0"/>
          <a:ext cx="2389187" cy="365125"/>
        </a:xfrm>
        <a:prstGeom prst="chevron">
          <a:avLst/>
        </a:prstGeom>
        <a:solidFill>
          <a:schemeClr val="accent1">
            <a:shade val="80000"/>
            <a:hueOff val="232855"/>
            <a:satOff val="-4171"/>
            <a:lumOff val="17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実装データモデル</a:t>
          </a:r>
        </a:p>
      </dsp:txBody>
      <dsp:txXfrm>
        <a:off x="4007644" y="0"/>
        <a:ext cx="2024062" cy="365125"/>
      </dsp:txXfrm>
    </dsp:sp>
    <dsp:sp modelId="{013FFA34-018E-401E-B88B-42F252DC1AB5}">
      <dsp:nvSpPr>
        <dsp:cNvPr id="0" name=""/>
        <dsp:cNvSpPr/>
      </dsp:nvSpPr>
      <dsp:spPr>
        <a:xfrm>
          <a:off x="5736431" y="0"/>
          <a:ext cx="2389187" cy="365125"/>
        </a:xfrm>
        <a:prstGeom prst="chevron">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kumimoji="1" lang="ja-JP" altLang="en-US" sz="1400" kern="1200" dirty="0"/>
            <a:t>データ</a:t>
          </a:r>
        </a:p>
      </dsp:txBody>
      <dsp:txXfrm>
        <a:off x="5918994" y="0"/>
        <a:ext cx="2024062" cy="36512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E066A2-80AD-43A2-A219-2EA363DE0E2A}"/>
              </a:ext>
            </a:extLst>
          </p:cNvPr>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F1F566-E206-4497-A045-9748E4E54D8F}"/>
              </a:ext>
            </a:extLst>
          </p:cNvPr>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20FB63DF-E160-42EB-8E2B-592BF8341029}" type="datetimeFigureOut">
              <a:rPr kumimoji="1" lang="ja-JP" altLang="en-US" smtClean="0"/>
              <a:t>2022/8/26</a:t>
            </a:fld>
            <a:endParaRPr kumimoji="1" lang="ja-JP" altLang="en-US"/>
          </a:p>
        </p:txBody>
      </p:sp>
      <p:sp>
        <p:nvSpPr>
          <p:cNvPr id="4" name="フッター プレースホルダー 3">
            <a:extLst>
              <a:ext uri="{FF2B5EF4-FFF2-40B4-BE49-F238E27FC236}">
                <a16:creationId xmlns:a16="http://schemas.microsoft.com/office/drawing/2014/main" id="{23837DE8-A473-4AF9-9810-C1A1D9F4FF5B}"/>
              </a:ext>
            </a:extLst>
          </p:cNvPr>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60060F2-222F-4090-A141-4BD7E4E55471}"/>
              </a:ext>
            </a:extLst>
          </p:cNvPr>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41D3E8D4-4D9A-4767-B4A8-F306926D80EE}" type="slidenum">
              <a:rPr kumimoji="1" lang="ja-JP" altLang="en-US" smtClean="0"/>
              <a:t>‹#›</a:t>
            </a:fld>
            <a:endParaRPr kumimoji="1" lang="ja-JP" altLang="en-US"/>
          </a:p>
        </p:txBody>
      </p:sp>
    </p:spTree>
    <p:extLst>
      <p:ext uri="{BB962C8B-B14F-4D97-AF65-F5344CB8AC3E}">
        <p14:creationId xmlns:p14="http://schemas.microsoft.com/office/powerpoint/2010/main" val="144997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6014164F-1AF4-4168-B424-02521B930000}" type="datetimeFigureOut">
              <a:rPr kumimoji="1" lang="ja-JP" altLang="en-US" smtClean="0"/>
              <a:t>2022/8/26</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BE969D58-0200-4E0D-8C47-F0B8749FCF3F}" type="slidenum">
              <a:rPr kumimoji="1" lang="ja-JP" altLang="en-US" smtClean="0"/>
              <a:t>‹#›</a:t>
            </a:fld>
            <a:endParaRPr kumimoji="1" lang="ja-JP" altLang="en-US"/>
          </a:p>
        </p:txBody>
      </p:sp>
    </p:spTree>
    <p:extLst>
      <p:ext uri="{BB962C8B-B14F-4D97-AF65-F5344CB8AC3E}">
        <p14:creationId xmlns:p14="http://schemas.microsoft.com/office/powerpoint/2010/main" val="3025952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6</a:t>
            </a:fld>
            <a:endParaRPr kumimoji="1" lang="ja-JP" altLang="en-US"/>
          </a:p>
        </p:txBody>
      </p:sp>
    </p:spTree>
    <p:extLst>
      <p:ext uri="{BB962C8B-B14F-4D97-AF65-F5344CB8AC3E}">
        <p14:creationId xmlns:p14="http://schemas.microsoft.com/office/powerpoint/2010/main" val="25637503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42E95-3220-42D0-ADBD-4DD722CDA9C6}"/>
              </a:ext>
            </a:extLst>
          </p:cNvPr>
          <p:cNvSpPr>
            <a:spLocks noGrp="1"/>
          </p:cNvSpPr>
          <p:nvPr>
            <p:ph type="ctrTitle"/>
          </p:nvPr>
        </p:nvSpPr>
        <p:spPr>
          <a:xfrm>
            <a:off x="1741932" y="2486942"/>
            <a:ext cx="8708136" cy="830997"/>
          </a:xfrm>
        </p:spPr>
        <p:txBody>
          <a:bodyPr anchor="b"/>
          <a:lstStyle>
            <a:lvl1pPr algn="l">
              <a:lnSpc>
                <a:spcPct val="100000"/>
              </a:lnSpc>
              <a:defRPr sz="4800" b="1">
                <a:latin typeface="Yu Gothic Medium" panose="020B0500000000000000" pitchFamily="34" charset="-128"/>
                <a:ea typeface="Yu Gothic Medium" panose="020B0500000000000000" pitchFamily="34" charset="-128"/>
              </a:defRPr>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26AC1769-CAF8-471C-80F2-350AEAEA5029}"/>
              </a:ext>
            </a:extLst>
          </p:cNvPr>
          <p:cNvSpPr>
            <a:spLocks noGrp="1"/>
          </p:cNvSpPr>
          <p:nvPr>
            <p:ph type="subTitle" idx="1"/>
          </p:nvPr>
        </p:nvSpPr>
        <p:spPr>
          <a:xfrm>
            <a:off x="1874982" y="3571614"/>
            <a:ext cx="8575086" cy="1512450"/>
          </a:xfrm>
        </p:spPr>
        <p:txBody>
          <a:bodyPr/>
          <a:lstStyle>
            <a:lvl1pPr marL="0" indent="0" algn="l">
              <a:buFont typeface="Arial" panose="020B0604020202020204" pitchFamily="34" charset="0"/>
              <a:buNone/>
              <a:defRPr sz="24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pic>
        <p:nvPicPr>
          <p:cNvPr id="6" name="図 5">
            <a:extLst>
              <a:ext uri="{FF2B5EF4-FFF2-40B4-BE49-F238E27FC236}">
                <a16:creationId xmlns:a16="http://schemas.microsoft.com/office/drawing/2014/main" id="{14AED5D8-EC19-47CD-8339-43AB3E4D55DD}"/>
              </a:ext>
            </a:extLst>
          </p:cNvPr>
          <p:cNvPicPr>
            <a:picLocks noChangeAspect="1"/>
          </p:cNvPicPr>
          <p:nvPr userDrawn="1"/>
        </p:nvPicPr>
        <p:blipFill>
          <a:blip r:embed="rId2"/>
          <a:stretch>
            <a:fillRect/>
          </a:stretch>
        </p:blipFill>
        <p:spPr>
          <a:xfrm>
            <a:off x="1622324" y="4895936"/>
            <a:ext cx="4545822" cy="954191"/>
          </a:xfrm>
          <a:prstGeom prst="rect">
            <a:avLst/>
          </a:prstGeom>
        </p:spPr>
      </p:pic>
      <p:pic>
        <p:nvPicPr>
          <p:cNvPr id="7" name="図 6">
            <a:extLst>
              <a:ext uri="{FF2B5EF4-FFF2-40B4-BE49-F238E27FC236}">
                <a16:creationId xmlns:a16="http://schemas.microsoft.com/office/drawing/2014/main" id="{B6FD5622-D9AC-41F2-9CF2-3F103CEC968E}"/>
              </a:ext>
            </a:extLst>
          </p:cNvPr>
          <p:cNvPicPr>
            <a:picLocks noChangeAspect="1"/>
          </p:cNvPicPr>
          <p:nvPr userDrawn="1"/>
        </p:nvPicPr>
        <p:blipFill>
          <a:blip r:embed="rId3"/>
          <a:stretch>
            <a:fillRect/>
          </a:stretch>
        </p:blipFill>
        <p:spPr>
          <a:xfrm>
            <a:off x="9688945" y="271669"/>
            <a:ext cx="1889114" cy="766272"/>
          </a:xfrm>
          <a:prstGeom prst="rect">
            <a:avLst/>
          </a:prstGeom>
        </p:spPr>
      </p:pic>
      <p:sp>
        <p:nvSpPr>
          <p:cNvPr id="5" name="楕円 4">
            <a:extLst>
              <a:ext uri="{FF2B5EF4-FFF2-40B4-BE49-F238E27FC236}">
                <a16:creationId xmlns:a16="http://schemas.microsoft.com/office/drawing/2014/main" id="{390E67CC-D9D1-43B5-8DF7-A392D49A7B74}"/>
              </a:ext>
            </a:extLst>
          </p:cNvPr>
          <p:cNvSpPr/>
          <p:nvPr userDrawn="1"/>
        </p:nvSpPr>
        <p:spPr>
          <a:xfrm>
            <a:off x="11590785" y="71788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29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タイトル">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ECCA704-A233-42DF-9FC2-9A3EA261D235}"/>
              </a:ext>
            </a:extLst>
          </p:cNvPr>
          <p:cNvPicPr>
            <a:picLocks noChangeAspect="1"/>
          </p:cNvPicPr>
          <p:nvPr userDrawn="1"/>
        </p:nvPicPr>
        <p:blipFill>
          <a:blip r:embed="rId2"/>
          <a:stretch>
            <a:fillRect/>
          </a:stretch>
        </p:blipFill>
        <p:spPr>
          <a:xfrm>
            <a:off x="7860686" y="4390314"/>
            <a:ext cx="3354485" cy="704123"/>
          </a:xfrm>
          <a:prstGeom prst="rect">
            <a:avLst/>
          </a:prstGeom>
        </p:spPr>
      </p:pic>
      <p:sp>
        <p:nvSpPr>
          <p:cNvPr id="6" name="四角形: 角を丸くする 5">
            <a:extLst>
              <a:ext uri="{FF2B5EF4-FFF2-40B4-BE49-F238E27FC236}">
                <a16:creationId xmlns:a16="http://schemas.microsoft.com/office/drawing/2014/main" id="{552E5BC3-B07B-4153-8AA8-46D1A82F638B}"/>
              </a:ext>
            </a:extLst>
          </p:cNvPr>
          <p:cNvSpPr/>
          <p:nvPr userDrawn="1"/>
        </p:nvSpPr>
        <p:spPr>
          <a:xfrm flipH="1" flipV="1">
            <a:off x="-88553" y="3001339"/>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a:extLst>
              <a:ext uri="{FF2B5EF4-FFF2-40B4-BE49-F238E27FC236}">
                <a16:creationId xmlns:a16="http://schemas.microsoft.com/office/drawing/2014/main" id="{40BB1C74-900B-433F-890C-085C1B5AD068}"/>
              </a:ext>
            </a:extLst>
          </p:cNvPr>
          <p:cNvSpPr>
            <a:spLocks noGrp="1"/>
          </p:cNvSpPr>
          <p:nvPr>
            <p:ph type="body" idx="1"/>
          </p:nvPr>
        </p:nvSpPr>
        <p:spPr>
          <a:xfrm>
            <a:off x="960698" y="3607309"/>
            <a:ext cx="10386751" cy="702565"/>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6492E362-A3DC-437E-BF84-EA28136E2F78}"/>
              </a:ext>
            </a:extLst>
          </p:cNvPr>
          <p:cNvSpPr>
            <a:spLocks noGrp="1"/>
          </p:cNvSpPr>
          <p:nvPr>
            <p:ph type="sldNum" sz="quarter" idx="10"/>
          </p:nvPr>
        </p:nvSpPr>
        <p:spPr/>
        <p:txBody>
          <a:bodyPr/>
          <a:lstStyle>
            <a:lvl1pPr>
              <a:defRPr b="0"/>
            </a:lvl1pPr>
          </a:lstStyle>
          <a:p>
            <a:fld id="{DFD4F317-19D0-4848-B5EB-5B174DBE8CF9}" type="slidenum">
              <a:rPr lang="ja-JP" altLang="en-US" smtClean="0"/>
              <a:pPr/>
              <a:t>‹#›</a:t>
            </a:fld>
            <a:endParaRPr lang="ja-JP" altLang="en-US"/>
          </a:p>
        </p:txBody>
      </p:sp>
      <p:sp>
        <p:nvSpPr>
          <p:cNvPr id="14" name="タイトル 13">
            <a:extLst>
              <a:ext uri="{FF2B5EF4-FFF2-40B4-BE49-F238E27FC236}">
                <a16:creationId xmlns:a16="http://schemas.microsoft.com/office/drawing/2014/main" id="{61A0D176-8CFC-4AF5-8C87-029AD308E19B}"/>
              </a:ext>
            </a:extLst>
          </p:cNvPr>
          <p:cNvSpPr>
            <a:spLocks noGrp="1"/>
          </p:cNvSpPr>
          <p:nvPr>
            <p:ph type="title"/>
          </p:nvPr>
        </p:nvSpPr>
        <p:spPr>
          <a:xfrm>
            <a:off x="838200" y="2684525"/>
            <a:ext cx="10515600" cy="702565"/>
          </a:xfrm>
        </p:spPr>
        <p:txBody>
          <a:bodyPr/>
          <a:lstStyle/>
          <a:p>
            <a:r>
              <a:rPr kumimoji="1" lang="ja-JP" altLang="en-US"/>
              <a:t>マスター タイトルの書式設定</a:t>
            </a:r>
          </a:p>
        </p:txBody>
      </p:sp>
      <p:pic>
        <p:nvPicPr>
          <p:cNvPr id="9" name="図 8">
            <a:extLst>
              <a:ext uri="{FF2B5EF4-FFF2-40B4-BE49-F238E27FC236}">
                <a16:creationId xmlns:a16="http://schemas.microsoft.com/office/drawing/2014/main" id="{178DE76D-B1F0-4C85-B5D8-7F010BFFD71E}"/>
              </a:ext>
            </a:extLst>
          </p:cNvPr>
          <p:cNvPicPr>
            <a:picLocks noChangeAspect="1"/>
          </p:cNvPicPr>
          <p:nvPr userDrawn="1"/>
        </p:nvPicPr>
        <p:blipFill>
          <a:blip r:embed="rId3"/>
          <a:stretch>
            <a:fillRect/>
          </a:stretch>
        </p:blipFill>
        <p:spPr>
          <a:xfrm>
            <a:off x="10027614" y="4957591"/>
            <a:ext cx="907337" cy="484957"/>
          </a:xfrm>
          <a:prstGeom prst="rect">
            <a:avLst/>
          </a:prstGeom>
        </p:spPr>
      </p:pic>
      <p:sp>
        <p:nvSpPr>
          <p:cNvPr id="10" name="楕円 9">
            <a:extLst>
              <a:ext uri="{FF2B5EF4-FFF2-40B4-BE49-F238E27FC236}">
                <a16:creationId xmlns:a16="http://schemas.microsoft.com/office/drawing/2014/main" id="{82A21CFA-7B09-4785-9EF4-E9B0E1BC9D4C}"/>
              </a:ext>
            </a:extLst>
          </p:cNvPr>
          <p:cNvSpPr>
            <a:spLocks noChangeAspect="1"/>
          </p:cNvSpPr>
          <p:nvPr userDrawn="1"/>
        </p:nvSpPr>
        <p:spPr>
          <a:xfrm>
            <a:off x="10825881" y="5204444"/>
            <a:ext cx="54000" cy="5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20774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732648-477B-4A43-9D46-DAE92109370E}"/>
              </a:ext>
            </a:extLst>
          </p:cNvPr>
          <p:cNvSpPr>
            <a:spLocks noGrp="1"/>
          </p:cNvSpPr>
          <p:nvPr>
            <p:ph idx="1"/>
          </p:nvPr>
        </p:nvSpPr>
        <p:spPr>
          <a:xfrm>
            <a:off x="838200" y="1371241"/>
            <a:ext cx="10515600" cy="4815996"/>
          </a:xfrm>
        </p:spPr>
        <p:txBody>
          <a:bodyPr/>
          <a:lstStyle>
            <a:lvl2pPr marL="685800" indent="-228600">
              <a:buFont typeface="游ゴシック" panose="020B0400000000000000" pitchFamily="50" charset="-128"/>
              <a:buChar char="−"/>
              <a:defRPr/>
            </a:lvl2pPr>
            <a:lvl3pPr marL="1143000" indent="-228600">
              <a:buFont typeface="游ゴシック" panose="020B0400000000000000" pitchFamily="50" charset="-128"/>
              <a:buChar char="∙"/>
              <a:defRPr/>
            </a:lvl3pPr>
            <a:lvl4pPr marL="1600200" indent="-228600">
              <a:buFont typeface="游ゴシック" panose="020B0400000000000000" pitchFamily="50" charset="-128"/>
              <a:buChar char="›"/>
              <a:defRPr/>
            </a:lvl4pPr>
            <a:lvl5pPr marL="2057400" indent="-228600">
              <a:buFont typeface="游ゴシック" panose="020B0400000000000000" pitchFamily="50" charset="-128"/>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7" name="図 6">
            <a:extLst>
              <a:ext uri="{FF2B5EF4-FFF2-40B4-BE49-F238E27FC236}">
                <a16:creationId xmlns:a16="http://schemas.microsoft.com/office/drawing/2014/main" id="{1EDD8F5B-ABA5-411B-B877-68861400BCC7}"/>
              </a:ext>
            </a:extLst>
          </p:cNvPr>
          <p:cNvPicPr>
            <a:picLocks noChangeAspect="1"/>
          </p:cNvPicPr>
          <p:nvPr userDrawn="1"/>
        </p:nvPicPr>
        <p:blipFill>
          <a:blip r:embed="rId2"/>
          <a:stretch>
            <a:fillRect/>
          </a:stretch>
        </p:blipFill>
        <p:spPr>
          <a:xfrm>
            <a:off x="10187163" y="-28808"/>
            <a:ext cx="1810207" cy="379971"/>
          </a:xfrm>
          <a:prstGeom prst="rect">
            <a:avLst/>
          </a:prstGeom>
        </p:spPr>
      </p:pic>
      <p:pic>
        <p:nvPicPr>
          <p:cNvPr id="4" name="図 3">
            <a:extLst>
              <a:ext uri="{FF2B5EF4-FFF2-40B4-BE49-F238E27FC236}">
                <a16:creationId xmlns:a16="http://schemas.microsoft.com/office/drawing/2014/main" id="{8BFD9415-5189-4F7A-8229-A58A7010E791}"/>
              </a:ext>
            </a:extLst>
          </p:cNvPr>
          <p:cNvPicPr>
            <a:picLocks noChangeAspect="1"/>
          </p:cNvPicPr>
          <p:nvPr userDrawn="1"/>
        </p:nvPicPr>
        <p:blipFill>
          <a:blip r:embed="rId3"/>
          <a:stretch>
            <a:fillRect/>
          </a:stretch>
        </p:blipFill>
        <p:spPr>
          <a:xfrm>
            <a:off x="11339370" y="260854"/>
            <a:ext cx="525137" cy="280677"/>
          </a:xfrm>
          <a:prstGeom prst="rect">
            <a:avLst/>
          </a:prstGeom>
        </p:spPr>
      </p:pic>
      <p:sp>
        <p:nvSpPr>
          <p:cNvPr id="8" name="楕円 7">
            <a:extLst>
              <a:ext uri="{FF2B5EF4-FFF2-40B4-BE49-F238E27FC236}">
                <a16:creationId xmlns:a16="http://schemas.microsoft.com/office/drawing/2014/main" id="{CFB6E275-BA50-4C34-A147-8256340A7F30}"/>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17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12" name="図 11">
            <a:extLst>
              <a:ext uri="{FF2B5EF4-FFF2-40B4-BE49-F238E27FC236}">
                <a16:creationId xmlns:a16="http://schemas.microsoft.com/office/drawing/2014/main" id="{DE5679BF-68D9-488D-983E-679D0D08FC1B}"/>
              </a:ext>
            </a:extLst>
          </p:cNvPr>
          <p:cNvPicPr>
            <a:picLocks noChangeAspect="1"/>
          </p:cNvPicPr>
          <p:nvPr userDrawn="1"/>
        </p:nvPicPr>
        <p:blipFill>
          <a:blip r:embed="rId2"/>
          <a:stretch>
            <a:fillRect/>
          </a:stretch>
        </p:blipFill>
        <p:spPr>
          <a:xfrm>
            <a:off x="10187163" y="-28808"/>
            <a:ext cx="1810207" cy="379971"/>
          </a:xfrm>
          <a:prstGeom prst="rect">
            <a:avLst/>
          </a:prstGeom>
        </p:spPr>
      </p:pic>
      <p:pic>
        <p:nvPicPr>
          <p:cNvPr id="14" name="図 13">
            <a:extLst>
              <a:ext uri="{FF2B5EF4-FFF2-40B4-BE49-F238E27FC236}">
                <a16:creationId xmlns:a16="http://schemas.microsoft.com/office/drawing/2014/main" id="{B6429679-F910-4B27-BC52-B04B22D2A918}"/>
              </a:ext>
            </a:extLst>
          </p:cNvPr>
          <p:cNvPicPr>
            <a:picLocks noChangeAspect="1"/>
          </p:cNvPicPr>
          <p:nvPr userDrawn="1"/>
        </p:nvPicPr>
        <p:blipFill>
          <a:blip r:embed="rId3"/>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2393290A-8AD0-477F-AF5B-8A8FEECD61E7}"/>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10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5" name="図 4">
            <a:extLst>
              <a:ext uri="{FF2B5EF4-FFF2-40B4-BE49-F238E27FC236}">
                <a16:creationId xmlns:a16="http://schemas.microsoft.com/office/drawing/2014/main" id="{7EB9BF11-9266-45FB-8BAE-1E53675985B7}"/>
              </a:ext>
            </a:extLst>
          </p:cNvPr>
          <p:cNvPicPr>
            <a:picLocks noChangeAspect="1"/>
          </p:cNvPicPr>
          <p:nvPr userDrawn="1"/>
        </p:nvPicPr>
        <p:blipFill>
          <a:blip r:embed="rId2"/>
          <a:stretch>
            <a:fillRect/>
          </a:stretch>
        </p:blipFill>
        <p:spPr>
          <a:xfrm>
            <a:off x="10187163" y="-28808"/>
            <a:ext cx="1810207" cy="379971"/>
          </a:xfrm>
          <a:prstGeom prst="rect">
            <a:avLst/>
          </a:prstGeom>
        </p:spPr>
      </p:pic>
      <p:pic>
        <p:nvPicPr>
          <p:cNvPr id="6" name="図 5">
            <a:extLst>
              <a:ext uri="{FF2B5EF4-FFF2-40B4-BE49-F238E27FC236}">
                <a16:creationId xmlns:a16="http://schemas.microsoft.com/office/drawing/2014/main" id="{28BF76CD-DCE9-4C6E-9838-CDBEBCC10619}"/>
              </a:ext>
            </a:extLst>
          </p:cNvPr>
          <p:cNvPicPr>
            <a:picLocks noChangeAspect="1"/>
          </p:cNvPicPr>
          <p:nvPr userDrawn="1"/>
        </p:nvPicPr>
        <p:blipFill>
          <a:blip r:embed="rId3"/>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5B319D43-ABFE-4CD0-8FAF-131A20A56B81}"/>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802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5" name="コンテンツ プレースホルダー 4">
            <a:extLst>
              <a:ext uri="{FF2B5EF4-FFF2-40B4-BE49-F238E27FC236}">
                <a16:creationId xmlns:a16="http://schemas.microsoft.com/office/drawing/2014/main" id="{8206B1B8-1AF3-434B-8280-C73033673391}"/>
              </a:ext>
            </a:extLst>
          </p:cNvPr>
          <p:cNvSpPr>
            <a:spLocks noGrp="1"/>
          </p:cNvSpPr>
          <p:nvPr>
            <p:ph sz="quarter" idx="11"/>
          </p:nvPr>
        </p:nvSpPr>
        <p:spPr>
          <a:xfrm>
            <a:off x="838201" y="1333178"/>
            <a:ext cx="10515600" cy="2191186"/>
          </a:xfrm>
          <a:solidFill>
            <a:schemeClr val="bg1">
              <a:lumMod val="95000"/>
            </a:schemeClr>
          </a:solidFill>
          <a:ln>
            <a:noFill/>
          </a:ln>
        </p:spPr>
        <p:txBody>
          <a:bodyPr lIns="360000" tIns="216000" rIns="360000" bIns="216000" anchor="t" anchorCtr="0">
            <a:sp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テキスト プレースホルダー 6">
            <a:extLst>
              <a:ext uri="{FF2B5EF4-FFF2-40B4-BE49-F238E27FC236}">
                <a16:creationId xmlns:a16="http://schemas.microsoft.com/office/drawing/2014/main" id="{D79A32D3-134A-4CE3-A056-4DF21D27B02B}"/>
              </a:ext>
            </a:extLst>
          </p:cNvPr>
          <p:cNvSpPr>
            <a:spLocks noGrp="1"/>
          </p:cNvSpPr>
          <p:nvPr>
            <p:ph type="body" sz="quarter" idx="12"/>
          </p:nvPr>
        </p:nvSpPr>
        <p:spPr>
          <a:xfrm>
            <a:off x="838200" y="3648074"/>
            <a:ext cx="10515600" cy="25033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8942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5401B0-D06D-4A8C-BFE0-6854F99F389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B4379DE-FFB4-4C71-8B51-3C48564C9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00DCC41-64E8-4DA2-9BF7-A1140995F4B5}"/>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2457FB8C-FACD-4ACC-B288-EB8EBCE6DF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8C5ACD-C0B9-499A-A03E-CF390C09670B}"/>
              </a:ext>
            </a:extLst>
          </p:cNvPr>
          <p:cNvSpPr>
            <a:spLocks noGrp="1"/>
          </p:cNvSpPr>
          <p:nvPr>
            <p:ph type="sldNum" sz="quarter" idx="12"/>
          </p:nvPr>
        </p:nvSpPr>
        <p:spPr/>
        <p:txBody>
          <a:bodyPr/>
          <a:lstStyle/>
          <a:p>
            <a:fld id="{042B75CE-BE71-4B9E-8812-27C49FD576F1}" type="slidenum">
              <a:rPr kumimoji="1" lang="ja-JP" altLang="en-US" smtClean="0"/>
              <a:t>‹#›</a:t>
            </a:fld>
            <a:endParaRPr kumimoji="1" lang="ja-JP" altLang="en-US"/>
          </a:p>
        </p:txBody>
      </p:sp>
    </p:spTree>
    <p:extLst>
      <p:ext uri="{BB962C8B-B14F-4D97-AF65-F5344CB8AC3E}">
        <p14:creationId xmlns:p14="http://schemas.microsoft.com/office/powerpoint/2010/main" val="323553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97C095-A7F2-4984-ACC5-C9562C920942}"/>
              </a:ext>
            </a:extLst>
          </p:cNvPr>
          <p:cNvSpPr>
            <a:spLocks noGrp="1"/>
          </p:cNvSpPr>
          <p:nvPr>
            <p:ph type="title"/>
          </p:nvPr>
        </p:nvSpPr>
        <p:spPr>
          <a:xfrm>
            <a:off x="838200" y="519497"/>
            <a:ext cx="10515600" cy="591252"/>
          </a:xfrm>
          <a:prstGeom prst="rect">
            <a:avLst/>
          </a:prstGeom>
        </p:spPr>
        <p:txBody>
          <a:bodyPr vert="horz" lIns="91440" tIns="45720" rIns="91440" bIns="45720" rtlCol="0" anchor="ctr">
            <a:sp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CBA1709-158A-4617-99E8-415D5F793D73}"/>
              </a:ext>
            </a:extLst>
          </p:cNvPr>
          <p:cNvSpPr>
            <a:spLocks noGrp="1"/>
          </p:cNvSpPr>
          <p:nvPr>
            <p:ph type="body" idx="1"/>
          </p:nvPr>
        </p:nvSpPr>
        <p:spPr>
          <a:xfrm>
            <a:off x="838200" y="1362076"/>
            <a:ext cx="10515600" cy="481488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9492E267-AC6E-4FB1-BD93-F966F906C2AE}"/>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33845161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61" r:id="rId5"/>
    <p:sldLayoutId id="2147483659" r:id="rId6"/>
    <p:sldLayoutId id="2147483662" r:id="rId7"/>
  </p:sldLayoutIdLst>
  <p:hf hdr="0" ftr="0" dt="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 Id="rId4" Type="http://schemas.openxmlformats.org/officeDocument/2006/relationships/image" Target="../media/image20.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C7A9F-EAD0-4DB7-8F11-FD3BDBF8CCDF}"/>
              </a:ext>
            </a:extLst>
          </p:cNvPr>
          <p:cNvSpPr>
            <a:spLocks noGrp="1"/>
          </p:cNvSpPr>
          <p:nvPr>
            <p:ph type="ctrTitle"/>
          </p:nvPr>
        </p:nvSpPr>
        <p:spPr>
          <a:xfrm>
            <a:off x="0" y="1378947"/>
            <a:ext cx="12192000" cy="1938992"/>
          </a:xfrm>
        </p:spPr>
        <p:txBody>
          <a:bodyPr>
            <a:normAutofit/>
          </a:bodyPr>
          <a:lstStyle/>
          <a:p>
            <a:pPr algn="ctr"/>
            <a:r>
              <a:rPr kumimoji="1" lang="ja-JP" altLang="en-US" dirty="0"/>
              <a:t>政府相互運用性フレームワーク</a:t>
            </a:r>
            <a:br>
              <a:rPr kumimoji="1" lang="en-US" altLang="ja-JP" dirty="0"/>
            </a:br>
            <a:r>
              <a:rPr kumimoji="1" lang="en-US" altLang="ja-JP" sz="3100" dirty="0"/>
              <a:t>GIF</a:t>
            </a:r>
            <a:r>
              <a:rPr kumimoji="1" lang="ja-JP" altLang="en-US" sz="3100" dirty="0"/>
              <a:t>：</a:t>
            </a:r>
            <a:r>
              <a:rPr kumimoji="1" lang="en-US" altLang="ja-JP" sz="3100" dirty="0"/>
              <a:t>Government Interoperability Framework</a:t>
            </a:r>
            <a:endParaRPr lang="ja-JP" altLang="en-US" dirty="0"/>
          </a:p>
        </p:txBody>
      </p:sp>
      <p:sp>
        <p:nvSpPr>
          <p:cNvPr id="20" name="字幕 19">
            <a:extLst>
              <a:ext uri="{FF2B5EF4-FFF2-40B4-BE49-F238E27FC236}">
                <a16:creationId xmlns:a16="http://schemas.microsoft.com/office/drawing/2014/main" id="{A4AFDDE1-1F5F-43D2-8CAA-B47F24D55F42}"/>
              </a:ext>
            </a:extLst>
          </p:cNvPr>
          <p:cNvSpPr>
            <a:spLocks noGrp="1"/>
          </p:cNvSpPr>
          <p:nvPr>
            <p:ph type="subTitle" idx="1"/>
          </p:nvPr>
        </p:nvSpPr>
        <p:spPr>
          <a:xfrm>
            <a:off x="1874982" y="3981968"/>
            <a:ext cx="8575086" cy="474945"/>
          </a:xfrm>
        </p:spPr>
        <p:txBody>
          <a:bodyPr/>
          <a:lstStyle/>
          <a:p>
            <a:r>
              <a:rPr lang="en-US" altLang="ja-JP" dirty="0"/>
              <a:t>2022-03-31</a:t>
            </a:r>
          </a:p>
        </p:txBody>
      </p:sp>
    </p:spTree>
    <p:extLst>
      <p:ext uri="{BB962C8B-B14F-4D97-AF65-F5344CB8AC3E}">
        <p14:creationId xmlns:p14="http://schemas.microsoft.com/office/powerpoint/2010/main" val="189948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FA0009-99D9-4196-8419-29FE47586C32}"/>
              </a:ext>
            </a:extLst>
          </p:cNvPr>
          <p:cNvSpPr>
            <a:spLocks noGrp="1"/>
          </p:cNvSpPr>
          <p:nvPr>
            <p:ph idx="1"/>
          </p:nvPr>
        </p:nvSpPr>
        <p:spPr/>
        <p:txBody>
          <a:bodyPr/>
          <a:lstStyle/>
          <a:p>
            <a:r>
              <a:rPr kumimoji="1" lang="ja-JP" altLang="en-US" dirty="0"/>
              <a:t>申請や証明のデータ構造を</a:t>
            </a:r>
            <a:r>
              <a:rPr kumimoji="1" lang="en-US" altLang="ja-JP" dirty="0"/>
              <a:t>GIF</a:t>
            </a:r>
            <a:r>
              <a:rPr kumimoji="1" lang="ja-JP" altLang="en-US" dirty="0"/>
              <a:t>に合わせることで、申請の資格確認を自動照合することができます。</a:t>
            </a:r>
          </a:p>
        </p:txBody>
      </p:sp>
      <p:sp>
        <p:nvSpPr>
          <p:cNvPr id="3" name="タイトル 2">
            <a:extLst>
              <a:ext uri="{FF2B5EF4-FFF2-40B4-BE49-F238E27FC236}">
                <a16:creationId xmlns:a16="http://schemas.microsoft.com/office/drawing/2014/main" id="{B2172B06-2112-42E4-AAA5-0BBAEB2557BF}"/>
              </a:ext>
            </a:extLst>
          </p:cNvPr>
          <p:cNvSpPr>
            <a:spLocks noGrp="1"/>
          </p:cNvSpPr>
          <p:nvPr>
            <p:ph type="title"/>
          </p:nvPr>
        </p:nvSpPr>
        <p:spPr/>
        <p:txBody>
          <a:bodyPr/>
          <a:lstStyle/>
          <a:p>
            <a:r>
              <a:rPr lang="en-US" altLang="ja-JP" dirty="0"/>
              <a:t>GIF</a:t>
            </a:r>
            <a:r>
              <a:rPr lang="ja-JP" altLang="en-US" dirty="0"/>
              <a:t>の効果例</a:t>
            </a:r>
            <a:r>
              <a:rPr lang="en-US" altLang="ja-JP" dirty="0"/>
              <a:t>2</a:t>
            </a:r>
            <a:endParaRPr kumimoji="1" lang="ja-JP" altLang="en-US" dirty="0"/>
          </a:p>
        </p:txBody>
      </p:sp>
      <p:sp>
        <p:nvSpPr>
          <p:cNvPr id="4" name="スライド番号プレースホルダー 3">
            <a:extLst>
              <a:ext uri="{FF2B5EF4-FFF2-40B4-BE49-F238E27FC236}">
                <a16:creationId xmlns:a16="http://schemas.microsoft.com/office/drawing/2014/main" id="{B389EB99-A937-4573-90E4-DF28AC78463C}"/>
              </a:ext>
            </a:extLst>
          </p:cNvPr>
          <p:cNvSpPr>
            <a:spLocks noGrp="1"/>
          </p:cNvSpPr>
          <p:nvPr>
            <p:ph type="sldNum" sz="quarter" idx="4"/>
          </p:nvPr>
        </p:nvSpPr>
        <p:spPr/>
        <p:txBody>
          <a:bodyPr/>
          <a:lstStyle/>
          <a:p>
            <a:fld id="{DFD4F317-19D0-4848-B5EB-5B174DBE8CF9}" type="slidenum">
              <a:rPr lang="ja-JP" altLang="en-US" smtClean="0"/>
              <a:pPr/>
              <a:t>10</a:t>
            </a:fld>
            <a:endParaRPr lang="ja-JP" altLang="en-US"/>
          </a:p>
        </p:txBody>
      </p:sp>
      <p:sp>
        <p:nvSpPr>
          <p:cNvPr id="5" name="テキスト ボックス 4">
            <a:extLst>
              <a:ext uri="{FF2B5EF4-FFF2-40B4-BE49-F238E27FC236}">
                <a16:creationId xmlns:a16="http://schemas.microsoft.com/office/drawing/2014/main" id="{33A2C325-0B1E-41EA-9D15-95BE41261879}"/>
              </a:ext>
            </a:extLst>
          </p:cNvPr>
          <p:cNvSpPr txBox="1"/>
          <p:nvPr/>
        </p:nvSpPr>
        <p:spPr>
          <a:xfrm>
            <a:off x="3763602" y="3278709"/>
            <a:ext cx="800219" cy="1015663"/>
          </a:xfrm>
          <a:prstGeom prst="rect">
            <a:avLst/>
          </a:prstGeom>
          <a:noFill/>
        </p:spPr>
        <p:txBody>
          <a:bodyPr wrap="none" rtlCol="0">
            <a:spAutoFit/>
          </a:bodyPr>
          <a:lstStyle/>
          <a:p>
            <a:r>
              <a:rPr kumimoji="1" lang="ja-JP" altLang="en-US" sz="1200" u="sng" dirty="0"/>
              <a:t>申請</a:t>
            </a:r>
            <a:endParaRPr kumimoji="1" lang="en-US" altLang="ja-JP" sz="1200" u="sng" dirty="0"/>
          </a:p>
          <a:p>
            <a:r>
              <a:rPr lang="ja-JP" altLang="en-US" sz="1200" dirty="0"/>
              <a:t>企業名</a:t>
            </a:r>
            <a:endParaRPr kumimoji="1" lang="en-US" altLang="ja-JP" sz="1200" dirty="0"/>
          </a:p>
          <a:p>
            <a:r>
              <a:rPr kumimoji="1" lang="ja-JP" altLang="en-US" sz="1200" dirty="0"/>
              <a:t>住所</a:t>
            </a:r>
            <a:endParaRPr kumimoji="1"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p:txBody>
      </p:sp>
      <p:sp>
        <p:nvSpPr>
          <p:cNvPr id="6" name="テキスト ボックス 5">
            <a:extLst>
              <a:ext uri="{FF2B5EF4-FFF2-40B4-BE49-F238E27FC236}">
                <a16:creationId xmlns:a16="http://schemas.microsoft.com/office/drawing/2014/main" id="{BCFBD11A-B68D-4418-AC5E-173AABE393FD}"/>
              </a:ext>
            </a:extLst>
          </p:cNvPr>
          <p:cNvSpPr txBox="1"/>
          <p:nvPr/>
        </p:nvSpPr>
        <p:spPr>
          <a:xfrm>
            <a:off x="5723140" y="4111417"/>
            <a:ext cx="800219" cy="1015663"/>
          </a:xfrm>
          <a:prstGeom prst="rect">
            <a:avLst/>
          </a:prstGeom>
          <a:noFill/>
        </p:spPr>
        <p:txBody>
          <a:bodyPr wrap="none" rtlCol="0">
            <a:spAutoFit/>
          </a:bodyPr>
          <a:lstStyle/>
          <a:p>
            <a:r>
              <a:rPr kumimoji="1" lang="ja-JP" altLang="en-US" sz="1200" u="sng" dirty="0"/>
              <a:t>証明</a:t>
            </a:r>
            <a:endParaRPr kumimoji="1" lang="en-US" altLang="ja-JP" sz="1200" u="sng" dirty="0"/>
          </a:p>
          <a:p>
            <a:r>
              <a:rPr lang="ja-JP" altLang="en-US" sz="1200" dirty="0"/>
              <a:t>企業名</a:t>
            </a:r>
            <a:endParaRPr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a:p>
            <a:r>
              <a:rPr kumimoji="1" lang="ja-JP" altLang="en-US" sz="1200" dirty="0"/>
              <a:t>有効期限</a:t>
            </a:r>
            <a:endParaRPr kumimoji="1" lang="en-US" altLang="ja-JP" sz="1200" dirty="0"/>
          </a:p>
        </p:txBody>
      </p:sp>
      <p:pic>
        <p:nvPicPr>
          <p:cNvPr id="7" name="図 6" descr="図形&#10;&#10;低い精度で自動的に生成された説明">
            <a:extLst>
              <a:ext uri="{FF2B5EF4-FFF2-40B4-BE49-F238E27FC236}">
                <a16:creationId xmlns:a16="http://schemas.microsoft.com/office/drawing/2014/main" id="{533EC30C-5DEA-4F56-BFAA-DE0AECCE7535}"/>
              </a:ext>
            </a:extLst>
          </p:cNvPr>
          <p:cNvPicPr>
            <a:picLocks noChangeAspect="1"/>
          </p:cNvPicPr>
          <p:nvPr/>
        </p:nvPicPr>
        <p:blipFill rotWithShape="1">
          <a:blip r:embed="rId2"/>
          <a:srcRect l="17953" t="31348" r="22222" b="11183"/>
          <a:stretch/>
        </p:blipFill>
        <p:spPr>
          <a:xfrm>
            <a:off x="5430939" y="4129989"/>
            <a:ext cx="297924" cy="286192"/>
          </a:xfrm>
          <a:prstGeom prst="rect">
            <a:avLst/>
          </a:prstGeom>
        </p:spPr>
      </p:pic>
      <p:pic>
        <p:nvPicPr>
          <p:cNvPr id="8" name="図 7" descr="アイコン&#10;&#10;自動的に生成された説明">
            <a:extLst>
              <a:ext uri="{FF2B5EF4-FFF2-40B4-BE49-F238E27FC236}">
                <a16:creationId xmlns:a16="http://schemas.microsoft.com/office/drawing/2014/main" id="{1327BC62-06FE-4BC1-B967-AF2274775EF7}"/>
              </a:ext>
            </a:extLst>
          </p:cNvPr>
          <p:cNvPicPr>
            <a:picLocks noChangeAspect="1"/>
          </p:cNvPicPr>
          <p:nvPr/>
        </p:nvPicPr>
        <p:blipFill rotWithShape="1">
          <a:blip r:embed="rId3"/>
          <a:srcRect l="3909" t="17877" r="2022" b="15621"/>
          <a:stretch/>
        </p:blipFill>
        <p:spPr>
          <a:xfrm flipH="1">
            <a:off x="2578821" y="3626321"/>
            <a:ext cx="1181335" cy="834505"/>
          </a:xfrm>
          <a:prstGeom prst="rect">
            <a:avLst/>
          </a:prstGeom>
        </p:spPr>
      </p:pic>
      <p:pic>
        <p:nvPicPr>
          <p:cNvPr id="9" name="グラフィックス 8" descr="最新のアーキテクチャ 単色塗りつぶし">
            <a:extLst>
              <a:ext uri="{FF2B5EF4-FFF2-40B4-BE49-F238E27FC236}">
                <a16:creationId xmlns:a16="http://schemas.microsoft.com/office/drawing/2014/main" id="{A1313A39-6C93-4F1C-88BF-BA530E13B9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80823" y="3429000"/>
            <a:ext cx="914400" cy="914400"/>
          </a:xfrm>
          <a:prstGeom prst="rect">
            <a:avLst/>
          </a:prstGeom>
        </p:spPr>
      </p:pic>
      <p:pic>
        <p:nvPicPr>
          <p:cNvPr id="10" name="グラフィックス 9" descr="建物 単色塗りつぶし">
            <a:extLst>
              <a:ext uri="{FF2B5EF4-FFF2-40B4-BE49-F238E27FC236}">
                <a16:creationId xmlns:a16="http://schemas.microsoft.com/office/drawing/2014/main" id="{D8EAE2A2-6980-4F19-86A5-7FE204A028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73638" y="4460409"/>
            <a:ext cx="624994" cy="624994"/>
          </a:xfrm>
          <a:prstGeom prst="rect">
            <a:avLst/>
          </a:prstGeom>
        </p:spPr>
      </p:pic>
      <p:cxnSp>
        <p:nvCxnSpPr>
          <p:cNvPr id="11" name="直線矢印コネクタ 10">
            <a:extLst>
              <a:ext uri="{FF2B5EF4-FFF2-40B4-BE49-F238E27FC236}">
                <a16:creationId xmlns:a16="http://schemas.microsoft.com/office/drawing/2014/main" id="{720D1961-A1CB-4F20-BFC7-4F3A17461285}"/>
              </a:ext>
            </a:extLst>
          </p:cNvPr>
          <p:cNvCxnSpPr>
            <a:cxnSpLocks/>
          </p:cNvCxnSpPr>
          <p:nvPr/>
        </p:nvCxnSpPr>
        <p:spPr>
          <a:xfrm>
            <a:off x="4798480" y="3886200"/>
            <a:ext cx="2239995"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50593C2D-E84B-4E40-B2D5-67986492D4C1}"/>
              </a:ext>
            </a:extLst>
          </p:cNvPr>
          <p:cNvSpPr/>
          <p:nvPr/>
        </p:nvSpPr>
        <p:spPr>
          <a:xfrm>
            <a:off x="5151313" y="3987485"/>
            <a:ext cx="144897" cy="454288"/>
          </a:xfrm>
          <a:custGeom>
            <a:avLst/>
            <a:gdLst>
              <a:gd name="connsiteX0" fmla="*/ 0 w 144897"/>
              <a:gd name="connsiteY0" fmla="*/ 24063 h 454288"/>
              <a:gd name="connsiteX1" fmla="*/ 60158 w 144897"/>
              <a:gd name="connsiteY1" fmla="*/ 445168 h 454288"/>
              <a:gd name="connsiteX2" fmla="*/ 132348 w 144897"/>
              <a:gd name="connsiteY2" fmla="*/ 288758 h 454288"/>
              <a:gd name="connsiteX3" fmla="*/ 144379 w 144897"/>
              <a:gd name="connsiteY3" fmla="*/ 0 h 454288"/>
            </a:gdLst>
            <a:ahLst/>
            <a:cxnLst>
              <a:cxn ang="0">
                <a:pos x="connsiteX0" y="connsiteY0"/>
              </a:cxn>
              <a:cxn ang="0">
                <a:pos x="connsiteX1" y="connsiteY1"/>
              </a:cxn>
              <a:cxn ang="0">
                <a:pos x="connsiteX2" y="connsiteY2"/>
              </a:cxn>
              <a:cxn ang="0">
                <a:pos x="connsiteX3" y="connsiteY3"/>
              </a:cxn>
            </a:cxnLst>
            <a:rect l="l" t="t" r="r" b="b"/>
            <a:pathLst>
              <a:path w="144897" h="454288">
                <a:moveTo>
                  <a:pt x="0" y="24063"/>
                </a:moveTo>
                <a:cubicBezTo>
                  <a:pt x="19050" y="212557"/>
                  <a:pt x="38100" y="401052"/>
                  <a:pt x="60158" y="445168"/>
                </a:cubicBezTo>
                <a:cubicBezTo>
                  <a:pt x="82216" y="489284"/>
                  <a:pt x="118311" y="362953"/>
                  <a:pt x="132348" y="288758"/>
                </a:cubicBezTo>
                <a:cubicBezTo>
                  <a:pt x="146385" y="214563"/>
                  <a:pt x="145382" y="107281"/>
                  <a:pt x="144379"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10129C1-38EF-4E0E-88B2-1C09700073B3}"/>
              </a:ext>
            </a:extLst>
          </p:cNvPr>
          <p:cNvSpPr txBox="1"/>
          <p:nvPr/>
        </p:nvSpPr>
        <p:spPr>
          <a:xfrm>
            <a:off x="5146225" y="3526119"/>
            <a:ext cx="1107996" cy="369332"/>
          </a:xfrm>
          <a:prstGeom prst="rect">
            <a:avLst/>
          </a:prstGeom>
          <a:noFill/>
        </p:spPr>
        <p:txBody>
          <a:bodyPr wrap="none" rtlCol="0">
            <a:spAutoFit/>
          </a:bodyPr>
          <a:lstStyle/>
          <a:p>
            <a:r>
              <a:rPr kumimoji="1" lang="ja-JP" altLang="en-US" dirty="0"/>
              <a:t>自動照合</a:t>
            </a:r>
          </a:p>
        </p:txBody>
      </p:sp>
      <p:sp>
        <p:nvSpPr>
          <p:cNvPr id="14" name="テキスト ボックス 13">
            <a:extLst>
              <a:ext uri="{FF2B5EF4-FFF2-40B4-BE49-F238E27FC236}">
                <a16:creationId xmlns:a16="http://schemas.microsoft.com/office/drawing/2014/main" id="{8895FA91-51F4-462B-9711-B38943E82E0B}"/>
              </a:ext>
            </a:extLst>
          </p:cNvPr>
          <p:cNvSpPr txBox="1"/>
          <p:nvPr/>
        </p:nvSpPr>
        <p:spPr>
          <a:xfrm>
            <a:off x="6870434" y="3249049"/>
            <a:ext cx="1800493" cy="369332"/>
          </a:xfrm>
          <a:prstGeom prst="rect">
            <a:avLst/>
          </a:prstGeom>
          <a:noFill/>
        </p:spPr>
        <p:txBody>
          <a:bodyPr wrap="none" rtlCol="0">
            <a:spAutoFit/>
          </a:bodyPr>
          <a:lstStyle/>
          <a:p>
            <a:r>
              <a:rPr kumimoji="1" lang="ja-JP" altLang="en-US" dirty="0"/>
              <a:t>サービス提供者</a:t>
            </a:r>
          </a:p>
        </p:txBody>
      </p:sp>
      <p:sp>
        <p:nvSpPr>
          <p:cNvPr id="15" name="テキスト ボックス 14">
            <a:extLst>
              <a:ext uri="{FF2B5EF4-FFF2-40B4-BE49-F238E27FC236}">
                <a16:creationId xmlns:a16="http://schemas.microsoft.com/office/drawing/2014/main" id="{0404DEEC-114F-4121-8802-6A0EF0AE53FD}"/>
              </a:ext>
            </a:extLst>
          </p:cNvPr>
          <p:cNvSpPr txBox="1"/>
          <p:nvPr/>
        </p:nvSpPr>
        <p:spPr>
          <a:xfrm>
            <a:off x="2697280" y="3316988"/>
            <a:ext cx="877163" cy="369332"/>
          </a:xfrm>
          <a:prstGeom prst="rect">
            <a:avLst/>
          </a:prstGeom>
          <a:noFill/>
        </p:spPr>
        <p:txBody>
          <a:bodyPr wrap="none" rtlCol="0">
            <a:spAutoFit/>
          </a:bodyPr>
          <a:lstStyle/>
          <a:p>
            <a:r>
              <a:rPr kumimoji="1" lang="ja-JP" altLang="en-US" dirty="0"/>
              <a:t>申請者</a:t>
            </a:r>
          </a:p>
        </p:txBody>
      </p:sp>
      <p:sp>
        <p:nvSpPr>
          <p:cNvPr id="16" name="テキスト ボックス 15">
            <a:extLst>
              <a:ext uri="{FF2B5EF4-FFF2-40B4-BE49-F238E27FC236}">
                <a16:creationId xmlns:a16="http://schemas.microsoft.com/office/drawing/2014/main" id="{2A4B37E0-F148-4893-848D-62491B39F92F}"/>
              </a:ext>
            </a:extLst>
          </p:cNvPr>
          <p:cNvSpPr txBox="1"/>
          <p:nvPr/>
        </p:nvSpPr>
        <p:spPr>
          <a:xfrm>
            <a:off x="3760156" y="5307054"/>
            <a:ext cx="3704860"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申請の手間やコストが減る</a:t>
            </a:r>
            <a:endParaRPr kumimoji="1" lang="en-US" altLang="ja-JP" dirty="0"/>
          </a:p>
          <a:p>
            <a:pPr marL="285750" indent="-285750">
              <a:buFont typeface="Arial" panose="020B0604020202020204" pitchFamily="34" charset="0"/>
              <a:buChar char="•"/>
            </a:pPr>
            <a:r>
              <a:rPr lang="ja-JP" altLang="en-US" dirty="0"/>
              <a:t>審査が自動化され短時間になる</a:t>
            </a:r>
            <a:endParaRPr lang="en-US" altLang="ja-JP" dirty="0"/>
          </a:p>
          <a:p>
            <a:pPr marL="285750" indent="-285750">
              <a:buFont typeface="Arial" panose="020B0604020202020204" pitchFamily="34" charset="0"/>
              <a:buChar char="•"/>
            </a:pPr>
            <a:r>
              <a:rPr kumimoji="1" lang="ja-JP" altLang="en-US" dirty="0"/>
              <a:t>証明の偽造が防げる</a:t>
            </a:r>
          </a:p>
        </p:txBody>
      </p:sp>
    </p:spTree>
    <p:extLst>
      <p:ext uri="{BB962C8B-B14F-4D97-AF65-F5344CB8AC3E}">
        <p14:creationId xmlns:p14="http://schemas.microsoft.com/office/powerpoint/2010/main" val="395525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a:extLst>
              <a:ext uri="{FF2B5EF4-FFF2-40B4-BE49-F238E27FC236}">
                <a16:creationId xmlns:a16="http://schemas.microsoft.com/office/drawing/2014/main" id="{CCEF450C-AEC5-492B-A2EB-D4FEC4D6F325}"/>
              </a:ext>
            </a:extLst>
          </p:cNvPr>
          <p:cNvSpPr/>
          <p:nvPr/>
        </p:nvSpPr>
        <p:spPr>
          <a:xfrm>
            <a:off x="2295261" y="4394702"/>
            <a:ext cx="567712" cy="2339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6350600"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rgbClr val="00B050"/>
                </a:solidFill>
              </a:rPr>
              <a:t>文字データ</a:t>
            </a:r>
            <a:r>
              <a:rPr kumimoji="1" lang="ja-JP" altLang="en-US" sz="1000" dirty="0"/>
              <a:t>（漢字、カナ、ローマ字、英字）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2899402" y="5665393"/>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0066FF"/>
                </a:solidFill>
              </a:rPr>
              <a:t>コアデータパーツ</a:t>
            </a:r>
            <a:r>
              <a:rPr kumimoji="1" lang="ja-JP" altLang="en-US" sz="1000" dirty="0">
                <a:solidFill>
                  <a:srgbClr val="0066FF"/>
                </a:solidFill>
              </a:rPr>
              <a:t>（基本形式等）</a:t>
            </a:r>
            <a:endParaRPr kumimoji="1" lang="ja-JP" altLang="en-US" sz="1200" dirty="0">
              <a:solidFill>
                <a:srgbClr val="0066FF"/>
              </a:solidFill>
            </a:endParaRPr>
          </a:p>
        </p:txBody>
      </p:sp>
      <p:sp>
        <p:nvSpPr>
          <p:cNvPr id="51" name="正方形/長方形 50">
            <a:extLst>
              <a:ext uri="{FF2B5EF4-FFF2-40B4-BE49-F238E27FC236}">
                <a16:creationId xmlns:a16="http://schemas.microsoft.com/office/drawing/2014/main" id="{93A98796-D006-4750-B809-4865CEB50D01}"/>
              </a:ext>
            </a:extLst>
          </p:cNvPr>
          <p:cNvSpPr/>
          <p:nvPr/>
        </p:nvSpPr>
        <p:spPr>
          <a:xfrm>
            <a:off x="2902631" y="6086169"/>
            <a:ext cx="683639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FF0000"/>
                </a:solidFill>
              </a:rPr>
              <a:t>コア語彙</a:t>
            </a:r>
            <a:r>
              <a:rPr kumimoji="1" lang="ja-JP" altLang="en-US" sz="1000" dirty="0">
                <a:solidFill>
                  <a:srgbClr val="FF0000"/>
                </a:solidFill>
              </a:rPr>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2899401"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2899401" y="5234705"/>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chemeClr val="accent2"/>
                </a:solidFill>
              </a:rPr>
              <a:t>コアデータモデル</a:t>
            </a:r>
            <a:r>
              <a:rPr kumimoji="1" lang="ja-JP" altLang="en-US" sz="1000" dirty="0"/>
              <a:t>（人、法人、施設等、連絡先アクセシビリティ等の共通モデル）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2899401" y="4394703"/>
            <a:ext cx="6836396" cy="793934"/>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solidFill>
                  <a:schemeClr val="accent2"/>
                </a:solidFill>
              </a:rPr>
              <a:t>実装データモデル［</a:t>
            </a:r>
            <a:r>
              <a:rPr kumimoji="1" lang="en-US" altLang="ja-JP" sz="1200" b="1" dirty="0">
                <a:solidFill>
                  <a:schemeClr val="accent2"/>
                </a:solidFill>
              </a:rPr>
              <a:t>DM</a:t>
            </a:r>
            <a:r>
              <a:rPr kumimoji="1" lang="ja-JP" altLang="en-US" sz="1200" b="1" dirty="0">
                <a:solidFill>
                  <a:schemeClr val="accent2"/>
                </a:solidFill>
              </a:rPr>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2964824"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ベースレジストリ</a:t>
            </a:r>
            <a:r>
              <a:rPr kumimoji="1" lang="en-US" altLang="ja-JP" sz="1000" dirty="0"/>
              <a:t>DM</a:t>
            </a:r>
            <a:endParaRPr kumimoji="1" lang="ja-JP" altLang="en-US" sz="1000" dirty="0"/>
          </a:p>
        </p:txBody>
      </p:sp>
      <p:sp>
        <p:nvSpPr>
          <p:cNvPr id="74" name="正方形/長方形 73">
            <a:extLst>
              <a:ext uri="{FF2B5EF4-FFF2-40B4-BE49-F238E27FC236}">
                <a16:creationId xmlns:a16="http://schemas.microsoft.com/office/drawing/2014/main" id="{A1823331-A76E-4B45-906F-C815FEB3FE66}"/>
              </a:ext>
            </a:extLst>
          </p:cNvPr>
          <p:cNvSpPr/>
          <p:nvPr/>
        </p:nvSpPr>
        <p:spPr>
          <a:xfrm>
            <a:off x="8752321" y="528105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900" dirty="0"/>
              <a:t>スマートシティ</a:t>
            </a:r>
            <a:r>
              <a:rPr kumimoji="1" lang="en-US" altLang="ja-JP" sz="900" dirty="0"/>
              <a:t>DM</a:t>
            </a:r>
            <a:endParaRPr kumimoji="1" lang="ja-JP" altLang="en-US" sz="900" dirty="0"/>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防災</a:t>
            </a:r>
            <a:r>
              <a:rPr kumimoji="1" lang="en-US" altLang="ja-JP" sz="1000" dirty="0"/>
              <a:t>DM</a:t>
            </a:r>
            <a:endParaRPr kumimoji="1" lang="ja-JP" altLang="en-US" sz="1000" dirty="0"/>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教育</a:t>
            </a:r>
            <a:r>
              <a:rPr kumimoji="1" lang="en-US" altLang="ja-JP" sz="1000" dirty="0"/>
              <a:t>DM</a:t>
            </a:r>
            <a:endParaRPr kumimoji="1" lang="ja-JP" altLang="en-US" sz="1000" dirty="0"/>
          </a:p>
        </p:txBody>
      </p:sp>
      <p:sp>
        <p:nvSpPr>
          <p:cNvPr id="91" name="正方形/長方形 90">
            <a:extLst>
              <a:ext uri="{FF2B5EF4-FFF2-40B4-BE49-F238E27FC236}">
                <a16:creationId xmlns:a16="http://schemas.microsoft.com/office/drawing/2014/main" id="{66CC75F2-4674-4B28-A7D5-C960EE5722D2}"/>
              </a:ext>
            </a:extLst>
          </p:cNvPr>
          <p:cNvSpPr/>
          <p:nvPr/>
        </p:nvSpPr>
        <p:spPr>
          <a:xfrm>
            <a:off x="4112675" y="4524646"/>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行政サービス</a:t>
            </a:r>
            <a:r>
              <a:rPr kumimoji="1" lang="en-US" altLang="ja-JP" sz="1000" dirty="0"/>
              <a:t>DM</a:t>
            </a:r>
            <a:endParaRPr kumimoji="1" lang="ja-JP" altLang="en-US" sz="1000" dirty="0"/>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5231531" y="4564897"/>
            <a:ext cx="877163" cy="369332"/>
          </a:xfrm>
          <a:prstGeom prst="rect">
            <a:avLst/>
          </a:prstGeom>
          <a:noFill/>
        </p:spPr>
        <p:txBody>
          <a:bodyPr wrap="none" rtlCol="0">
            <a:spAutoFit/>
          </a:bodyPr>
          <a:lstStyle/>
          <a:p>
            <a:r>
              <a:rPr kumimoji="1" lang="ja-JP" altLang="en-US" dirty="0"/>
              <a:t>・・・</a:t>
            </a:r>
          </a:p>
        </p:txBody>
      </p:sp>
      <p:sp>
        <p:nvSpPr>
          <p:cNvPr id="116" name="テキスト ボックス 115">
            <a:extLst>
              <a:ext uri="{FF2B5EF4-FFF2-40B4-BE49-F238E27FC236}">
                <a16:creationId xmlns:a16="http://schemas.microsoft.com/office/drawing/2014/main" id="{7FF93CE4-AA4F-4796-B121-3DD94B1B8BA2}"/>
              </a:ext>
            </a:extLst>
          </p:cNvPr>
          <p:cNvSpPr txBox="1"/>
          <p:nvPr/>
        </p:nvSpPr>
        <p:spPr>
          <a:xfrm>
            <a:off x="9732396" y="4979207"/>
            <a:ext cx="2492989" cy="1169551"/>
          </a:xfrm>
          <a:prstGeom prst="rect">
            <a:avLst/>
          </a:prstGeom>
          <a:noFill/>
        </p:spPr>
        <p:txBody>
          <a:bodyPr wrap="square" rtlCol="0">
            <a:spAutoFit/>
          </a:bodyPr>
          <a:lstStyle/>
          <a:p>
            <a:r>
              <a:rPr kumimoji="1" lang="ja-JP" altLang="en-US" sz="1000" u="sng" dirty="0"/>
              <a:t>追加ガイドブック</a:t>
            </a:r>
            <a:endParaRPr kumimoji="1" lang="en-US" altLang="ja-JP" sz="1000" u="sng" dirty="0"/>
          </a:p>
          <a:p>
            <a:r>
              <a:rPr kumimoji="1" lang="ja-JP" altLang="en-US" sz="1000" dirty="0"/>
              <a:t>データ環境整備のための</a:t>
            </a:r>
            <a:endParaRPr kumimoji="1" lang="en-US" altLang="ja-JP" sz="1000" dirty="0"/>
          </a:p>
          <a:p>
            <a:r>
              <a:rPr kumimoji="1" lang="ja-JP" altLang="en-US" sz="1000" dirty="0"/>
              <a:t>アーキテクチャ設計実践ガイドブック</a:t>
            </a:r>
            <a:endParaRPr kumimoji="1" lang="en-US" altLang="ja-JP" sz="1000" dirty="0"/>
          </a:p>
          <a:p>
            <a:r>
              <a:rPr kumimoji="1" lang="ja-JP" altLang="en-US" sz="1000" dirty="0"/>
              <a:t>メタデータ設計・活用実践ガイドブック</a:t>
            </a:r>
            <a:endParaRPr kumimoji="1" lang="en-US" altLang="ja-JP" sz="1000" dirty="0"/>
          </a:p>
          <a:p>
            <a:r>
              <a:rPr kumimoji="1" lang="ja-JP" altLang="en-US" sz="1000" dirty="0"/>
              <a:t>データマネジメント実践ガイドブック</a:t>
            </a:r>
            <a:endParaRPr kumimoji="1" lang="en-US" altLang="ja-JP" sz="1000" dirty="0"/>
          </a:p>
          <a:p>
            <a:r>
              <a:rPr kumimoji="1" lang="ja-JP" altLang="en-US" sz="1000" dirty="0"/>
              <a:t>データ人材管理実践ガイドブック</a:t>
            </a:r>
            <a:endParaRPr kumimoji="1" lang="en-US" altLang="ja-JP" sz="1000" dirty="0"/>
          </a:p>
          <a:p>
            <a:r>
              <a:rPr kumimoji="1" lang="ja-JP" altLang="en-US" sz="1000" dirty="0"/>
              <a:t>データ品質管理実践ガイドブック</a:t>
            </a:r>
            <a:endParaRPr kumimoji="1" lang="en-US" altLang="ja-JP" sz="1000" dirty="0"/>
          </a:p>
        </p:txBody>
      </p:sp>
      <p:sp>
        <p:nvSpPr>
          <p:cNvPr id="117" name="テキスト ボックス 116">
            <a:extLst>
              <a:ext uri="{FF2B5EF4-FFF2-40B4-BE49-F238E27FC236}">
                <a16:creationId xmlns:a16="http://schemas.microsoft.com/office/drawing/2014/main" id="{58DEB224-66F4-434F-AFA2-68A5C22434AD}"/>
              </a:ext>
            </a:extLst>
          </p:cNvPr>
          <p:cNvSpPr txBox="1"/>
          <p:nvPr/>
        </p:nvSpPr>
        <p:spPr>
          <a:xfrm>
            <a:off x="9625921" y="3698212"/>
            <a:ext cx="184731" cy="246221"/>
          </a:xfrm>
          <a:prstGeom prst="rect">
            <a:avLst/>
          </a:prstGeom>
          <a:noFill/>
        </p:spPr>
        <p:txBody>
          <a:bodyPr wrap="none" rtlCol="0">
            <a:spAutoFit/>
          </a:bodyPr>
          <a:lstStyle/>
          <a:p>
            <a:endParaRPr kumimoji="1" lang="en-US" altLang="ja-JP" sz="1000" dirty="0"/>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5076608" y="1258697"/>
            <a:ext cx="7004023" cy="706878"/>
          </a:xfrm>
        </p:spPr>
        <p:txBody>
          <a:bodyPr/>
          <a:lstStyle/>
          <a:p>
            <a:r>
              <a:rPr lang="ja-JP" altLang="en-US" sz="2000" dirty="0"/>
              <a:t>データモデルを実装データモデル、コアデータモデル、コアデータパーツ、コア語彙の４階層に再編</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改定の全体像</a:t>
            </a:r>
          </a:p>
        </p:txBody>
      </p:sp>
      <p:sp>
        <p:nvSpPr>
          <p:cNvPr id="120" name="四角形: 角を丸くする 119">
            <a:extLst>
              <a:ext uri="{FF2B5EF4-FFF2-40B4-BE49-F238E27FC236}">
                <a16:creationId xmlns:a16="http://schemas.microsoft.com/office/drawing/2014/main" id="{DFAA9CF5-AA22-44CC-BC9D-580C1365A314}"/>
              </a:ext>
            </a:extLst>
          </p:cNvPr>
          <p:cNvSpPr/>
          <p:nvPr/>
        </p:nvSpPr>
        <p:spPr>
          <a:xfrm>
            <a:off x="2295261" y="4030352"/>
            <a:ext cx="7440536" cy="32819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grpSp>
        <p:nvGrpSpPr>
          <p:cNvPr id="32" name="グループ化 31">
            <a:extLst>
              <a:ext uri="{FF2B5EF4-FFF2-40B4-BE49-F238E27FC236}">
                <a16:creationId xmlns:a16="http://schemas.microsoft.com/office/drawing/2014/main" id="{601D5703-EF50-4F90-81B3-D2A1D19AF924}"/>
              </a:ext>
            </a:extLst>
          </p:cNvPr>
          <p:cNvGrpSpPr/>
          <p:nvPr/>
        </p:nvGrpSpPr>
        <p:grpSpPr>
          <a:xfrm>
            <a:off x="394620" y="1934740"/>
            <a:ext cx="4618442" cy="1891179"/>
            <a:chOff x="649730" y="1752987"/>
            <a:chExt cx="6758914" cy="2767668"/>
          </a:xfrm>
        </p:grpSpPr>
        <p:sp>
          <p:nvSpPr>
            <p:cNvPr id="123" name="正方形/長方形 122">
              <a:extLst>
                <a:ext uri="{FF2B5EF4-FFF2-40B4-BE49-F238E27FC236}">
                  <a16:creationId xmlns:a16="http://schemas.microsoft.com/office/drawing/2014/main" id="{0C128819-F8C8-4C5A-B99C-50D843591497}"/>
                </a:ext>
              </a:extLst>
            </p:cNvPr>
            <p:cNvSpPr/>
            <p:nvPr/>
          </p:nvSpPr>
          <p:spPr>
            <a:xfrm>
              <a:off x="3532029" y="3711347"/>
              <a:ext cx="3876615" cy="34454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66FF"/>
                  </a:solidFill>
                </a:rPr>
                <a:t>行政データ連携モデル</a:t>
              </a:r>
            </a:p>
          </p:txBody>
        </p:sp>
        <p:sp>
          <p:nvSpPr>
            <p:cNvPr id="124" name="正方形/長方形 123">
              <a:extLst>
                <a:ext uri="{FF2B5EF4-FFF2-40B4-BE49-F238E27FC236}">
                  <a16:creationId xmlns:a16="http://schemas.microsoft.com/office/drawing/2014/main" id="{90514828-FDA9-4903-928A-11BE7095F7E5}"/>
                </a:ext>
              </a:extLst>
            </p:cNvPr>
            <p:cNvSpPr/>
            <p:nvPr/>
          </p:nvSpPr>
          <p:spPr>
            <a:xfrm>
              <a:off x="1546446" y="3036432"/>
              <a:ext cx="5862197" cy="55220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FF0000"/>
                  </a:solidFill>
                </a:rPr>
                <a:t>コア語彙</a:t>
              </a:r>
            </a:p>
          </p:txBody>
        </p:sp>
        <p:sp>
          <p:nvSpPr>
            <p:cNvPr id="125" name="正方形/長方形 124">
              <a:extLst>
                <a:ext uri="{FF2B5EF4-FFF2-40B4-BE49-F238E27FC236}">
                  <a16:creationId xmlns:a16="http://schemas.microsoft.com/office/drawing/2014/main" id="{B1A0555A-7B6B-4F3E-B798-CDEF30A17078}"/>
                </a:ext>
              </a:extLst>
            </p:cNvPr>
            <p:cNvSpPr/>
            <p:nvPr/>
          </p:nvSpPr>
          <p:spPr>
            <a:xfrm>
              <a:off x="1546446" y="1752987"/>
              <a:ext cx="5862197" cy="116073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accent2"/>
                  </a:solidFill>
                </a:rPr>
                <a:t>データモデル群</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推奨データモデル　</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行政サービスデータ連携モデル</a:t>
              </a:r>
              <a:r>
                <a:rPr lang="en-US" altLang="ja-JP" sz="1100" dirty="0">
                  <a:solidFill>
                    <a:schemeClr val="accent2"/>
                  </a:solidFill>
                </a:rPr>
                <a:t>β</a:t>
              </a:r>
            </a:p>
            <a:p>
              <a:pPr marL="285750" indent="-285750">
                <a:buFont typeface="Arial" panose="020B0604020202020204" pitchFamily="34" charset="0"/>
                <a:buChar char="•"/>
              </a:pPr>
              <a:r>
                <a:rPr lang="ja-JP" altLang="en-US" sz="1100" dirty="0">
                  <a:solidFill>
                    <a:schemeClr val="accent2"/>
                  </a:solidFill>
                </a:rPr>
                <a:t>スマートシティデータモデル</a:t>
              </a:r>
              <a:r>
                <a:rPr lang="en-US" altLang="ja-JP" sz="1100" dirty="0">
                  <a:solidFill>
                    <a:schemeClr val="accent2"/>
                  </a:solidFill>
                </a:rPr>
                <a:t>α</a:t>
              </a:r>
            </a:p>
          </p:txBody>
        </p:sp>
        <p:sp>
          <p:nvSpPr>
            <p:cNvPr id="126" name="正方形/長方形 125">
              <a:extLst>
                <a:ext uri="{FF2B5EF4-FFF2-40B4-BE49-F238E27FC236}">
                  <a16:creationId xmlns:a16="http://schemas.microsoft.com/office/drawing/2014/main" id="{3E5CC4C0-F0AA-4660-97F6-C8D32E2935C4}"/>
                </a:ext>
              </a:extLst>
            </p:cNvPr>
            <p:cNvSpPr/>
            <p:nvPr/>
          </p:nvSpPr>
          <p:spPr>
            <a:xfrm>
              <a:off x="3532029" y="4119054"/>
              <a:ext cx="3876615" cy="40160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B050"/>
                  </a:solidFill>
                </a:rPr>
                <a:t>文字情報基盤</a:t>
              </a:r>
            </a:p>
          </p:txBody>
        </p:sp>
        <p:sp>
          <p:nvSpPr>
            <p:cNvPr id="127" name="正方形/長方形 126">
              <a:extLst>
                <a:ext uri="{FF2B5EF4-FFF2-40B4-BE49-F238E27FC236}">
                  <a16:creationId xmlns:a16="http://schemas.microsoft.com/office/drawing/2014/main" id="{850609AE-2F38-4359-A2AE-B2B519AA1B21}"/>
                </a:ext>
              </a:extLst>
            </p:cNvPr>
            <p:cNvSpPr/>
            <p:nvPr/>
          </p:nvSpPr>
          <p:spPr>
            <a:xfrm>
              <a:off x="649730" y="1752987"/>
              <a:ext cx="838823" cy="276766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100" dirty="0">
                  <a:solidFill>
                    <a:schemeClr val="tx1"/>
                  </a:solidFill>
                </a:rPr>
                <a:t>コード一覧</a:t>
              </a:r>
            </a:p>
          </p:txBody>
        </p:sp>
        <p:sp>
          <p:nvSpPr>
            <p:cNvPr id="129" name="正方形/長方形 128">
              <a:extLst>
                <a:ext uri="{FF2B5EF4-FFF2-40B4-BE49-F238E27FC236}">
                  <a16:creationId xmlns:a16="http://schemas.microsoft.com/office/drawing/2014/main" id="{6A6698FB-75E2-441E-9ECC-CED514F7C82F}"/>
                </a:ext>
              </a:extLst>
            </p:cNvPr>
            <p:cNvSpPr/>
            <p:nvPr/>
          </p:nvSpPr>
          <p:spPr>
            <a:xfrm>
              <a:off x="1546447" y="3712165"/>
              <a:ext cx="1918160" cy="80849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センサーデータ</a:t>
              </a:r>
            </a:p>
          </p:txBody>
        </p:sp>
      </p:grpSp>
      <p:cxnSp>
        <p:nvCxnSpPr>
          <p:cNvPr id="12" name="直線矢印コネクタ 11">
            <a:extLst>
              <a:ext uri="{FF2B5EF4-FFF2-40B4-BE49-F238E27FC236}">
                <a16:creationId xmlns:a16="http://schemas.microsoft.com/office/drawing/2014/main" id="{ABEC9A95-E02E-47AB-BEF2-A77C594BC526}"/>
              </a:ext>
            </a:extLst>
          </p:cNvPr>
          <p:cNvCxnSpPr>
            <a:cxnSpLocks/>
          </p:cNvCxnSpPr>
          <p:nvPr/>
        </p:nvCxnSpPr>
        <p:spPr>
          <a:xfrm>
            <a:off x="3134743" y="3549694"/>
            <a:ext cx="1392643" cy="223358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7ED5735E-6948-4933-8D8B-852062C83C05}"/>
              </a:ext>
            </a:extLst>
          </p:cNvPr>
          <p:cNvCxnSpPr>
            <a:cxnSpLocks/>
          </p:cNvCxnSpPr>
          <p:nvPr/>
        </p:nvCxnSpPr>
        <p:spPr>
          <a:xfrm>
            <a:off x="3530128" y="3730529"/>
            <a:ext cx="2820696" cy="2848486"/>
          </a:xfrm>
          <a:prstGeom prst="straightConnector1">
            <a:avLst/>
          </a:prstGeom>
          <a:ln>
            <a:solidFill>
              <a:srgbClr val="11AC5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E6945003-1A14-4363-980B-FE6E0C505325}"/>
              </a:ext>
            </a:extLst>
          </p:cNvPr>
          <p:cNvCxnSpPr>
            <a:cxnSpLocks/>
          </p:cNvCxnSpPr>
          <p:nvPr/>
        </p:nvCxnSpPr>
        <p:spPr>
          <a:xfrm>
            <a:off x="2801079" y="3137101"/>
            <a:ext cx="1726307" cy="3102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DD4ED325-320F-41B1-BA43-C1E8924237DB}"/>
              </a:ext>
            </a:extLst>
          </p:cNvPr>
          <p:cNvCxnSpPr>
            <a:cxnSpLocks/>
          </p:cNvCxnSpPr>
          <p:nvPr/>
        </p:nvCxnSpPr>
        <p:spPr>
          <a:xfrm>
            <a:off x="3590173" y="2607300"/>
            <a:ext cx="2114838" cy="23337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E9D64DA3-905A-4DC5-833A-34715BA32766}"/>
              </a:ext>
            </a:extLst>
          </p:cNvPr>
          <p:cNvCxnSpPr>
            <a:cxnSpLocks/>
          </p:cNvCxnSpPr>
          <p:nvPr/>
        </p:nvCxnSpPr>
        <p:spPr>
          <a:xfrm>
            <a:off x="3553745" y="2583176"/>
            <a:ext cx="1854477" cy="269253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50BC96C9-F1D1-42D9-A4A0-1FE50C5E1375}"/>
              </a:ext>
            </a:extLst>
          </p:cNvPr>
          <p:cNvGrpSpPr/>
          <p:nvPr/>
        </p:nvGrpSpPr>
        <p:grpSpPr>
          <a:xfrm>
            <a:off x="407749" y="1174288"/>
            <a:ext cx="4605311" cy="686568"/>
            <a:chOff x="1236827" y="2277743"/>
            <a:chExt cx="6758913" cy="1020056"/>
          </a:xfrm>
        </p:grpSpPr>
        <p:sp>
          <p:nvSpPr>
            <p:cNvPr id="132" name="正方形/長方形 131">
              <a:extLst>
                <a:ext uri="{FF2B5EF4-FFF2-40B4-BE49-F238E27FC236}">
                  <a16:creationId xmlns:a16="http://schemas.microsoft.com/office/drawing/2014/main" id="{EFB86539-5634-4A2E-ACDE-4CF510589826}"/>
                </a:ext>
              </a:extLst>
            </p:cNvPr>
            <p:cNvSpPr/>
            <p:nvPr/>
          </p:nvSpPr>
          <p:spPr>
            <a:xfrm>
              <a:off x="124160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法人</a:t>
              </a:r>
              <a:endParaRPr lang="en-US" altLang="ja-JP" sz="1100" dirty="0">
                <a:solidFill>
                  <a:schemeClr val="accent2"/>
                </a:solidFill>
              </a:endParaRPr>
            </a:p>
          </p:txBody>
        </p:sp>
        <p:sp>
          <p:nvSpPr>
            <p:cNvPr id="133" name="正方形/長方形 132">
              <a:extLst>
                <a:ext uri="{FF2B5EF4-FFF2-40B4-BE49-F238E27FC236}">
                  <a16:creationId xmlns:a16="http://schemas.microsoft.com/office/drawing/2014/main" id="{827673EB-BF13-4852-8B46-654D7E77AA14}"/>
                </a:ext>
              </a:extLst>
            </p:cNvPr>
            <p:cNvSpPr/>
            <p:nvPr/>
          </p:nvSpPr>
          <p:spPr>
            <a:xfrm>
              <a:off x="184462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農業</a:t>
              </a:r>
              <a:endParaRPr lang="en-US" altLang="ja-JP" sz="1100" dirty="0">
                <a:solidFill>
                  <a:schemeClr val="accent2"/>
                </a:solidFill>
              </a:endParaRPr>
            </a:p>
          </p:txBody>
        </p:sp>
        <p:sp>
          <p:nvSpPr>
            <p:cNvPr id="134" name="正方形/長方形 133">
              <a:extLst>
                <a:ext uri="{FF2B5EF4-FFF2-40B4-BE49-F238E27FC236}">
                  <a16:creationId xmlns:a16="http://schemas.microsoft.com/office/drawing/2014/main" id="{DA2CF016-16D9-487C-8A35-B776A026D405}"/>
                </a:ext>
              </a:extLst>
            </p:cNvPr>
            <p:cNvSpPr/>
            <p:nvPr/>
          </p:nvSpPr>
          <p:spPr>
            <a:xfrm>
              <a:off x="244799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健康</a:t>
              </a:r>
              <a:endParaRPr lang="en-US" altLang="ja-JP" sz="1100" dirty="0">
                <a:solidFill>
                  <a:schemeClr val="accent2"/>
                </a:solidFill>
              </a:endParaRPr>
            </a:p>
          </p:txBody>
        </p:sp>
        <p:sp>
          <p:nvSpPr>
            <p:cNvPr id="135" name="正方形/長方形 134">
              <a:extLst>
                <a:ext uri="{FF2B5EF4-FFF2-40B4-BE49-F238E27FC236}">
                  <a16:creationId xmlns:a16="http://schemas.microsoft.com/office/drawing/2014/main" id="{9CC80DF7-7B63-438F-91A4-6987A3472630}"/>
                </a:ext>
              </a:extLst>
            </p:cNvPr>
            <p:cNvSpPr/>
            <p:nvPr/>
          </p:nvSpPr>
          <p:spPr>
            <a:xfrm>
              <a:off x="304874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移動</a:t>
              </a:r>
              <a:endParaRPr lang="en-US" altLang="ja-JP" sz="1100" dirty="0">
                <a:solidFill>
                  <a:schemeClr val="accent2"/>
                </a:solidFill>
              </a:endParaRPr>
            </a:p>
          </p:txBody>
        </p:sp>
        <p:sp>
          <p:nvSpPr>
            <p:cNvPr id="136" name="正方形/長方形 135">
              <a:extLst>
                <a:ext uri="{FF2B5EF4-FFF2-40B4-BE49-F238E27FC236}">
                  <a16:creationId xmlns:a16="http://schemas.microsoft.com/office/drawing/2014/main" id="{BABBF85A-6240-4AE0-8E33-C451CBA11AA0}"/>
                </a:ext>
              </a:extLst>
            </p:cNvPr>
            <p:cNvSpPr/>
            <p:nvPr/>
          </p:nvSpPr>
          <p:spPr>
            <a:xfrm>
              <a:off x="365268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防災</a:t>
              </a:r>
              <a:endParaRPr lang="en-US" altLang="ja-JP" sz="1100" dirty="0">
                <a:solidFill>
                  <a:schemeClr val="accent2"/>
                </a:solidFill>
              </a:endParaRPr>
            </a:p>
          </p:txBody>
        </p:sp>
        <p:sp>
          <p:nvSpPr>
            <p:cNvPr id="137" name="正方形/長方形 136">
              <a:extLst>
                <a:ext uri="{FF2B5EF4-FFF2-40B4-BE49-F238E27FC236}">
                  <a16:creationId xmlns:a16="http://schemas.microsoft.com/office/drawing/2014/main" id="{6CA0CFB5-C548-486C-896B-A0BE4F4A72B7}"/>
                </a:ext>
              </a:extLst>
            </p:cNvPr>
            <p:cNvSpPr/>
            <p:nvPr/>
          </p:nvSpPr>
          <p:spPr>
            <a:xfrm>
              <a:off x="4252868"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インフラ</a:t>
              </a:r>
              <a:endParaRPr lang="en-US" altLang="ja-JP" sz="1100" dirty="0">
                <a:solidFill>
                  <a:schemeClr val="accent2"/>
                </a:solidFill>
              </a:endParaRPr>
            </a:p>
          </p:txBody>
        </p:sp>
        <p:sp>
          <p:nvSpPr>
            <p:cNvPr id="138" name="正方形/長方形 137">
              <a:extLst>
                <a:ext uri="{FF2B5EF4-FFF2-40B4-BE49-F238E27FC236}">
                  <a16:creationId xmlns:a16="http://schemas.microsoft.com/office/drawing/2014/main" id="{7EFABCE4-6C5B-46F1-9D06-88ADB9ABCA94}"/>
                </a:ext>
              </a:extLst>
            </p:cNvPr>
            <p:cNvSpPr/>
            <p:nvPr/>
          </p:nvSpPr>
          <p:spPr>
            <a:xfrm>
              <a:off x="4856804"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教育</a:t>
              </a:r>
              <a:endParaRPr lang="en-US" altLang="ja-JP" sz="1100" dirty="0">
                <a:solidFill>
                  <a:schemeClr val="accent2"/>
                </a:solidFill>
              </a:endParaRPr>
            </a:p>
          </p:txBody>
        </p:sp>
        <p:sp>
          <p:nvSpPr>
            <p:cNvPr id="139" name="正方形/長方形 138">
              <a:extLst>
                <a:ext uri="{FF2B5EF4-FFF2-40B4-BE49-F238E27FC236}">
                  <a16:creationId xmlns:a16="http://schemas.microsoft.com/office/drawing/2014/main" id="{94B08380-917A-4527-96E4-57976A7877F3}"/>
                </a:ext>
              </a:extLst>
            </p:cNvPr>
            <p:cNvSpPr/>
            <p:nvPr/>
          </p:nvSpPr>
          <p:spPr>
            <a:xfrm>
              <a:off x="745068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都市</a:t>
              </a:r>
              <a:endParaRPr lang="en-US" altLang="ja-JP" sz="1100" dirty="0">
                <a:solidFill>
                  <a:schemeClr val="accent2"/>
                </a:solidFill>
              </a:endParaRPr>
            </a:p>
          </p:txBody>
        </p:sp>
        <p:sp>
          <p:nvSpPr>
            <p:cNvPr id="140" name="テキスト ボックス 139">
              <a:extLst>
                <a:ext uri="{FF2B5EF4-FFF2-40B4-BE49-F238E27FC236}">
                  <a16:creationId xmlns:a16="http://schemas.microsoft.com/office/drawing/2014/main" id="{17548613-A601-4596-92D7-7589A3E815EE}"/>
                </a:ext>
              </a:extLst>
            </p:cNvPr>
            <p:cNvSpPr txBox="1"/>
            <p:nvPr/>
          </p:nvSpPr>
          <p:spPr>
            <a:xfrm>
              <a:off x="5987690" y="2388947"/>
              <a:ext cx="892115" cy="388682"/>
            </a:xfrm>
            <a:prstGeom prst="rect">
              <a:avLst/>
            </a:prstGeom>
            <a:noFill/>
            <a:ln w="9525">
              <a:noFill/>
            </a:ln>
          </p:spPr>
          <p:txBody>
            <a:bodyPr wrap="none" rtlCol="0">
              <a:spAutoFit/>
            </a:bodyPr>
            <a:lstStyle/>
            <a:p>
              <a:r>
                <a:rPr kumimoji="1" lang="ja-JP" altLang="en-US" sz="1100" dirty="0">
                  <a:solidFill>
                    <a:schemeClr val="accent2"/>
                  </a:solidFill>
                </a:rPr>
                <a:t>・・・</a:t>
              </a:r>
            </a:p>
          </p:txBody>
        </p:sp>
        <p:sp>
          <p:nvSpPr>
            <p:cNvPr id="141" name="正方形/長方形 140">
              <a:extLst>
                <a:ext uri="{FF2B5EF4-FFF2-40B4-BE49-F238E27FC236}">
                  <a16:creationId xmlns:a16="http://schemas.microsoft.com/office/drawing/2014/main" id="{EEB4BAF8-4A9D-4A6F-8D28-BC82ACE8A8A9}"/>
                </a:ext>
              </a:extLst>
            </p:cNvPr>
            <p:cNvSpPr/>
            <p:nvPr/>
          </p:nvSpPr>
          <p:spPr>
            <a:xfrm>
              <a:off x="1236827" y="2928467"/>
              <a:ext cx="6758855" cy="369332"/>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tIns="36000" rIns="30675" bIns="36000" rtlCol="0" anchor="ctr"/>
            <a:lstStyle/>
            <a:p>
              <a:pPr algn="ctr"/>
              <a:r>
                <a:rPr lang="ja-JP" altLang="en-US" sz="1100" dirty="0">
                  <a:solidFill>
                    <a:schemeClr val="accent2"/>
                  </a:solidFill>
                </a:rPr>
                <a:t>ベースレジストリ等</a:t>
              </a:r>
              <a:endParaRPr lang="en-US" altLang="ja-JP" sz="1100" dirty="0">
                <a:solidFill>
                  <a:schemeClr val="accent2"/>
                </a:solidFill>
              </a:endParaRPr>
            </a:p>
          </p:txBody>
        </p:sp>
        <p:sp>
          <p:nvSpPr>
            <p:cNvPr id="142" name="正方形/長方形 141">
              <a:extLst>
                <a:ext uri="{FF2B5EF4-FFF2-40B4-BE49-F238E27FC236}">
                  <a16:creationId xmlns:a16="http://schemas.microsoft.com/office/drawing/2014/main" id="{EF34B379-F2A7-4CE6-9802-6E6E3D8D05A5}"/>
                </a:ext>
              </a:extLst>
            </p:cNvPr>
            <p:cNvSpPr/>
            <p:nvPr/>
          </p:nvSpPr>
          <p:spPr>
            <a:xfrm>
              <a:off x="5460740"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観光</a:t>
              </a:r>
              <a:endParaRPr lang="en-US" altLang="ja-JP" sz="1100" dirty="0">
                <a:solidFill>
                  <a:schemeClr val="accent2"/>
                </a:solidFill>
              </a:endParaRPr>
            </a:p>
          </p:txBody>
        </p:sp>
      </p:grpSp>
      <p:cxnSp>
        <p:nvCxnSpPr>
          <p:cNvPr id="143" name="直線矢印コネクタ 142">
            <a:extLst>
              <a:ext uri="{FF2B5EF4-FFF2-40B4-BE49-F238E27FC236}">
                <a16:creationId xmlns:a16="http://schemas.microsoft.com/office/drawing/2014/main" id="{D7F4AF18-54BA-446D-93A9-5F792CDB70F9}"/>
              </a:ext>
            </a:extLst>
          </p:cNvPr>
          <p:cNvCxnSpPr>
            <a:cxnSpLocks/>
          </p:cNvCxnSpPr>
          <p:nvPr/>
        </p:nvCxnSpPr>
        <p:spPr>
          <a:xfrm>
            <a:off x="3470635" y="1752474"/>
            <a:ext cx="2389192" cy="31386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ADCA82C6-6BFA-40F2-B7EA-79D84281B41F}"/>
              </a:ext>
            </a:extLst>
          </p:cNvPr>
          <p:cNvSpPr txBox="1"/>
          <p:nvPr/>
        </p:nvSpPr>
        <p:spPr>
          <a:xfrm>
            <a:off x="5408222" y="1912633"/>
            <a:ext cx="6608860" cy="1077218"/>
          </a:xfrm>
          <a:prstGeom prst="rect">
            <a:avLst/>
          </a:prstGeom>
          <a:noFill/>
        </p:spPr>
        <p:txBody>
          <a:bodyPr wrap="none" rtlCol="0">
            <a:spAutoFit/>
          </a:bodyPr>
          <a:lstStyle/>
          <a:p>
            <a:pPr defTabSz="630238"/>
            <a:r>
              <a:rPr kumimoji="1" lang="ja-JP" altLang="en-US" sz="1600" dirty="0"/>
              <a:t>実装データモデル</a:t>
            </a:r>
            <a:r>
              <a:rPr kumimoji="1" lang="en-US" altLang="ja-JP" sz="1600" dirty="0"/>
              <a:t>	</a:t>
            </a:r>
            <a:r>
              <a:rPr kumimoji="1" lang="ja-JP" altLang="en-US" sz="1600" dirty="0"/>
              <a:t>：各分野での実装モデル</a:t>
            </a:r>
            <a:endParaRPr kumimoji="1" lang="en-US" altLang="ja-JP" sz="1600" dirty="0"/>
          </a:p>
          <a:p>
            <a:pPr defTabSz="630238"/>
            <a:r>
              <a:rPr kumimoji="1" lang="ja-JP" altLang="en-US" sz="1600" dirty="0"/>
              <a:t>コアデータモデル</a:t>
            </a:r>
            <a:r>
              <a:rPr kumimoji="1" lang="en-US" altLang="ja-JP" sz="1600" dirty="0"/>
              <a:t>	</a:t>
            </a:r>
            <a:r>
              <a:rPr kumimoji="1" lang="ja-JP" altLang="en-US" sz="1600" dirty="0"/>
              <a:t>：実装するための現時点での基本モデル</a:t>
            </a:r>
            <a:endParaRPr kumimoji="1" lang="en-US" altLang="ja-JP" sz="1600" dirty="0"/>
          </a:p>
          <a:p>
            <a:pPr defTabSz="630238"/>
            <a:r>
              <a:rPr kumimoji="1" lang="ja-JP" altLang="en-US" sz="1600" dirty="0"/>
              <a:t>コアデータパーツ</a:t>
            </a:r>
            <a:r>
              <a:rPr kumimoji="1" lang="en-US" altLang="ja-JP" sz="1600" dirty="0"/>
              <a:t>	</a:t>
            </a:r>
            <a:r>
              <a:rPr kumimoji="1" lang="ja-JP" altLang="en-US" sz="1600" dirty="0"/>
              <a:t>：実装するための共通項目のデータ形式、パーツ</a:t>
            </a:r>
            <a:endParaRPr kumimoji="1" lang="en-US" altLang="ja-JP" sz="1600" dirty="0"/>
          </a:p>
          <a:p>
            <a:pPr defTabSz="630238"/>
            <a:r>
              <a:rPr kumimoji="1" lang="ja-JP" altLang="en-US" sz="1600" dirty="0"/>
              <a:t>コア語彙</a:t>
            </a:r>
            <a:r>
              <a:rPr kumimoji="1" lang="en-US" altLang="ja-JP" sz="1600" dirty="0"/>
              <a:t>		</a:t>
            </a:r>
            <a:r>
              <a:rPr kumimoji="1" lang="ja-JP" altLang="en-US" sz="1600" dirty="0"/>
              <a:t>：フルスペックでのデータ辞書</a:t>
            </a:r>
            <a:endParaRPr kumimoji="1" lang="en-US" altLang="ja-JP" sz="1600" dirty="0"/>
          </a:p>
        </p:txBody>
      </p:sp>
      <p:sp>
        <p:nvSpPr>
          <p:cNvPr id="6" name="スライド番号プレースホルダー 5">
            <a:extLst>
              <a:ext uri="{FF2B5EF4-FFF2-40B4-BE49-F238E27FC236}">
                <a16:creationId xmlns:a16="http://schemas.microsoft.com/office/drawing/2014/main" id="{D5FB4264-E3D5-465A-8A97-EB5DA746ADB2}"/>
              </a:ext>
            </a:extLst>
          </p:cNvPr>
          <p:cNvSpPr>
            <a:spLocks noGrp="1"/>
          </p:cNvSpPr>
          <p:nvPr>
            <p:ph type="sldNum" sz="quarter" idx="4"/>
          </p:nvPr>
        </p:nvSpPr>
        <p:spPr>
          <a:xfrm>
            <a:off x="9448800" y="6503730"/>
            <a:ext cx="2743200" cy="365125"/>
          </a:xfrm>
        </p:spPr>
        <p:txBody>
          <a:bodyPr/>
          <a:lstStyle/>
          <a:p>
            <a:fld id="{DFD4F317-19D0-4848-B5EB-5B174DBE8CF9}" type="slidenum">
              <a:rPr lang="ja-JP" altLang="en-US" smtClean="0"/>
              <a:pPr/>
              <a:t>11</a:t>
            </a:fld>
            <a:endParaRPr lang="ja-JP" altLang="en-US" dirty="0"/>
          </a:p>
        </p:txBody>
      </p:sp>
      <p:sp>
        <p:nvSpPr>
          <p:cNvPr id="7" name="テキスト ボックス 6">
            <a:extLst>
              <a:ext uri="{FF2B5EF4-FFF2-40B4-BE49-F238E27FC236}">
                <a16:creationId xmlns:a16="http://schemas.microsoft.com/office/drawing/2014/main" id="{1E9B261E-D776-468D-8E34-389250B736C8}"/>
              </a:ext>
            </a:extLst>
          </p:cNvPr>
          <p:cNvSpPr txBox="1"/>
          <p:nvPr/>
        </p:nvSpPr>
        <p:spPr>
          <a:xfrm>
            <a:off x="391382" y="3845686"/>
            <a:ext cx="646331" cy="276999"/>
          </a:xfrm>
          <a:prstGeom prst="rect">
            <a:avLst/>
          </a:prstGeom>
          <a:noFill/>
        </p:spPr>
        <p:txBody>
          <a:bodyPr wrap="none" rtlCol="0">
            <a:spAutoFit/>
          </a:bodyPr>
          <a:lstStyle/>
          <a:p>
            <a:r>
              <a:rPr kumimoji="1" lang="ja-JP" altLang="en-US" sz="1200" i="1" dirty="0"/>
              <a:t>旧体系</a:t>
            </a:r>
          </a:p>
        </p:txBody>
      </p:sp>
      <p:sp>
        <p:nvSpPr>
          <p:cNvPr id="56" name="テキスト ボックス 55">
            <a:extLst>
              <a:ext uri="{FF2B5EF4-FFF2-40B4-BE49-F238E27FC236}">
                <a16:creationId xmlns:a16="http://schemas.microsoft.com/office/drawing/2014/main" id="{787678BF-AD99-403C-96F7-7C296DA453D2}"/>
              </a:ext>
            </a:extLst>
          </p:cNvPr>
          <p:cNvSpPr txBox="1"/>
          <p:nvPr/>
        </p:nvSpPr>
        <p:spPr>
          <a:xfrm>
            <a:off x="6235828" y="4033702"/>
            <a:ext cx="646331" cy="276999"/>
          </a:xfrm>
          <a:prstGeom prst="rect">
            <a:avLst/>
          </a:prstGeom>
          <a:noFill/>
        </p:spPr>
        <p:txBody>
          <a:bodyPr wrap="none" rtlCol="0">
            <a:spAutoFit/>
          </a:bodyPr>
          <a:lstStyle/>
          <a:p>
            <a:r>
              <a:rPr kumimoji="1" lang="ja-JP" altLang="en-US" sz="1200" i="1" dirty="0"/>
              <a:t>新体系</a:t>
            </a:r>
          </a:p>
        </p:txBody>
      </p:sp>
      <p:sp>
        <p:nvSpPr>
          <p:cNvPr id="57" name="コンテンツ プレースホルダー 4">
            <a:extLst>
              <a:ext uri="{FF2B5EF4-FFF2-40B4-BE49-F238E27FC236}">
                <a16:creationId xmlns:a16="http://schemas.microsoft.com/office/drawing/2014/main" id="{CE49ED78-0A8C-4492-A72A-406C3DF6D186}"/>
              </a:ext>
            </a:extLst>
          </p:cNvPr>
          <p:cNvSpPr txBox="1">
            <a:spLocks/>
          </p:cNvSpPr>
          <p:nvPr/>
        </p:nvSpPr>
        <p:spPr>
          <a:xfrm>
            <a:off x="5084510" y="3168879"/>
            <a:ext cx="7060367" cy="5183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ガイドライン群の追加整備</a:t>
            </a:r>
          </a:p>
        </p:txBody>
      </p:sp>
    </p:spTree>
    <p:extLst>
      <p:ext uri="{BB962C8B-B14F-4D97-AF65-F5344CB8AC3E}">
        <p14:creationId xmlns:p14="http://schemas.microsoft.com/office/powerpoint/2010/main" val="1531727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8C6F3488-9C62-4A95-9F88-5011AF32DD79}"/>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0" name="正方形/長方形 59">
            <a:extLst>
              <a:ext uri="{FF2B5EF4-FFF2-40B4-BE49-F238E27FC236}">
                <a16:creationId xmlns:a16="http://schemas.microsoft.com/office/drawing/2014/main" id="{4F95A9C5-15B4-4FEE-9D90-A97D0B614B70}"/>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61" name="正方形/長方形 60">
            <a:extLst>
              <a:ext uri="{FF2B5EF4-FFF2-40B4-BE49-F238E27FC236}">
                <a16:creationId xmlns:a16="http://schemas.microsoft.com/office/drawing/2014/main" id="{08E5B069-7B4C-4156-90D4-46C05188BFC9}"/>
              </a:ext>
            </a:extLst>
          </p:cNvPr>
          <p:cNvSpPr/>
          <p:nvPr/>
        </p:nvSpPr>
        <p:spPr>
          <a:xfrm>
            <a:off x="5413955"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62" name="正方形/長方形 61">
            <a:extLst>
              <a:ext uri="{FF2B5EF4-FFF2-40B4-BE49-F238E27FC236}">
                <a16:creationId xmlns:a16="http://schemas.microsoft.com/office/drawing/2014/main" id="{869F88B7-FC90-48DA-B0F5-579C45990247}"/>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63" name="正方形/長方形 62">
            <a:extLst>
              <a:ext uri="{FF2B5EF4-FFF2-40B4-BE49-F238E27FC236}">
                <a16:creationId xmlns:a16="http://schemas.microsoft.com/office/drawing/2014/main" id="{09F0B3CE-638E-4528-AA44-57B681E36E22}"/>
              </a:ext>
            </a:extLst>
          </p:cNvPr>
          <p:cNvSpPr/>
          <p:nvPr/>
        </p:nvSpPr>
        <p:spPr>
          <a:xfrm>
            <a:off x="7333560"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64" name="正方形/長方形 63">
            <a:extLst>
              <a:ext uri="{FF2B5EF4-FFF2-40B4-BE49-F238E27FC236}">
                <a16:creationId xmlns:a16="http://schemas.microsoft.com/office/drawing/2014/main" id="{910A9891-2C3A-48F5-B53A-A3D63B0360EA}"/>
              </a:ext>
            </a:extLst>
          </p:cNvPr>
          <p:cNvSpPr/>
          <p:nvPr/>
        </p:nvSpPr>
        <p:spPr>
          <a:xfrm>
            <a:off x="8296407"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66" name="正方形/長方形 65">
            <a:extLst>
              <a:ext uri="{FF2B5EF4-FFF2-40B4-BE49-F238E27FC236}">
                <a16:creationId xmlns:a16="http://schemas.microsoft.com/office/drawing/2014/main" id="{22364BC7-E6F9-4E70-85E9-F2B8DCAE94C9}"/>
              </a:ext>
            </a:extLst>
          </p:cNvPr>
          <p:cNvSpPr/>
          <p:nvPr/>
        </p:nvSpPr>
        <p:spPr>
          <a:xfrm>
            <a:off x="4052711"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67" name="正方形/長方形 66">
            <a:extLst>
              <a:ext uri="{FF2B5EF4-FFF2-40B4-BE49-F238E27FC236}">
                <a16:creationId xmlns:a16="http://schemas.microsoft.com/office/drawing/2014/main" id="{C7655C7C-BAB1-4FDE-96BB-2D641975F8F7}"/>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68" name="正方形/長方形 67">
            <a:extLst>
              <a:ext uri="{FF2B5EF4-FFF2-40B4-BE49-F238E27FC236}">
                <a16:creationId xmlns:a16="http://schemas.microsoft.com/office/drawing/2014/main" id="{5CC94EA0-3CE6-4846-B189-1C59B90DCEAC}"/>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69" name="正方形/長方形 68">
            <a:extLst>
              <a:ext uri="{FF2B5EF4-FFF2-40B4-BE49-F238E27FC236}">
                <a16:creationId xmlns:a16="http://schemas.microsoft.com/office/drawing/2014/main" id="{3CA84A13-7D44-4215-A9A9-BD53157D1DEB}"/>
              </a:ext>
            </a:extLst>
          </p:cNvPr>
          <p:cNvSpPr/>
          <p:nvPr/>
        </p:nvSpPr>
        <p:spPr>
          <a:xfrm>
            <a:off x="353721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70" name="正方形/長方形 69">
            <a:extLst>
              <a:ext uri="{FF2B5EF4-FFF2-40B4-BE49-F238E27FC236}">
                <a16:creationId xmlns:a16="http://schemas.microsoft.com/office/drawing/2014/main" id="{B96469FC-6BED-4AE2-8EC9-BAC8FE2B84C1}"/>
              </a:ext>
            </a:extLst>
          </p:cNvPr>
          <p:cNvSpPr/>
          <p:nvPr/>
        </p:nvSpPr>
        <p:spPr>
          <a:xfrm>
            <a:off x="449397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1" name="正方形/長方形 70">
            <a:extLst>
              <a:ext uri="{FF2B5EF4-FFF2-40B4-BE49-F238E27FC236}">
                <a16:creationId xmlns:a16="http://schemas.microsoft.com/office/drawing/2014/main" id="{6D8FEDFC-734C-48C1-9D8D-29D7BD6CB69C}"/>
              </a:ext>
            </a:extLst>
          </p:cNvPr>
          <p:cNvSpPr/>
          <p:nvPr/>
        </p:nvSpPr>
        <p:spPr>
          <a:xfrm>
            <a:off x="5456820"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72" name="正方形/長方形 71">
            <a:extLst>
              <a:ext uri="{FF2B5EF4-FFF2-40B4-BE49-F238E27FC236}">
                <a16:creationId xmlns:a16="http://schemas.microsoft.com/office/drawing/2014/main" id="{D64B1B38-1EA4-4AE1-AEC3-16BFE0363C89}"/>
              </a:ext>
            </a:extLst>
          </p:cNvPr>
          <p:cNvSpPr/>
          <p:nvPr/>
        </p:nvSpPr>
        <p:spPr>
          <a:xfrm>
            <a:off x="6419668"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74" name="正方形/長方形 73">
            <a:extLst>
              <a:ext uri="{FF2B5EF4-FFF2-40B4-BE49-F238E27FC236}">
                <a16:creationId xmlns:a16="http://schemas.microsoft.com/office/drawing/2014/main" id="{A1823331-A76E-4B45-906F-C815FEB3FE66}"/>
              </a:ext>
            </a:extLst>
          </p:cNvPr>
          <p:cNvSpPr/>
          <p:nvPr/>
        </p:nvSpPr>
        <p:spPr>
          <a:xfrm>
            <a:off x="8698499" y="4705668"/>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4326"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4326"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28436"/>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78473"/>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医療委機関一覧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公共施設</a:t>
            </a:r>
            <a:r>
              <a:rPr kumimoji="1" lang="en-US" altLang="ja-JP" sz="1000" dirty="0">
                <a:solidFill>
                  <a:schemeClr val="tx1"/>
                </a:solidFill>
              </a:rPr>
              <a:t>BR</a:t>
            </a:r>
            <a:endParaRPr kumimoji="1" lang="ja-JP" altLang="en-US" sz="1000" dirty="0">
              <a:solidFill>
                <a:schemeClr val="tx1"/>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4326"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3" name="矢印: 上 2">
            <a:extLst>
              <a:ext uri="{FF2B5EF4-FFF2-40B4-BE49-F238E27FC236}">
                <a16:creationId xmlns:a16="http://schemas.microsoft.com/office/drawing/2014/main" id="{DA4ABB33-C432-4A54-A285-03EEC6074907}"/>
              </a:ext>
            </a:extLst>
          </p:cNvPr>
          <p:cNvSpPr/>
          <p:nvPr/>
        </p:nvSpPr>
        <p:spPr>
          <a:xfrm>
            <a:off x="3783952" y="2373887"/>
            <a:ext cx="3103494" cy="4203466"/>
          </a:xfrm>
          <a:prstGeom prst="upArrow">
            <a:avLst/>
          </a:prstGeom>
          <a:solidFill>
            <a:srgbClr val="339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1353800" cy="591252"/>
          </a:xfrm>
        </p:spPr>
        <p:txBody>
          <a:bodyPr/>
          <a:lstStyle/>
          <a:p>
            <a:r>
              <a:rPr lang="ja-JP" altLang="en-US" sz="2400" dirty="0"/>
              <a:t>データモデルの基礎の共通化を図り、各分野のデータを整備。</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データモデル等の詳細構造</a:t>
            </a:r>
          </a:p>
        </p:txBody>
      </p:sp>
      <p:sp>
        <p:nvSpPr>
          <p:cNvPr id="8" name="テキスト ボックス 7">
            <a:extLst>
              <a:ext uri="{FF2B5EF4-FFF2-40B4-BE49-F238E27FC236}">
                <a16:creationId xmlns:a16="http://schemas.microsoft.com/office/drawing/2014/main" id="{A8229369-D7F2-4703-A89E-52D25E7B419E}"/>
              </a:ext>
            </a:extLst>
          </p:cNvPr>
          <p:cNvSpPr txBox="1"/>
          <p:nvPr/>
        </p:nvSpPr>
        <p:spPr>
          <a:xfrm>
            <a:off x="4471356" y="2509568"/>
            <a:ext cx="1816888" cy="577081"/>
          </a:xfrm>
          <a:prstGeom prst="rect">
            <a:avLst/>
          </a:prstGeom>
          <a:noFill/>
        </p:spPr>
        <p:txBody>
          <a:bodyPr wrap="square" rtlCol="0">
            <a:spAutoFit/>
          </a:bodyPr>
          <a:lstStyle/>
          <a:p>
            <a:r>
              <a:rPr kumimoji="1" lang="ja-JP" altLang="en-US" sz="1050" dirty="0">
                <a:solidFill>
                  <a:srgbClr val="0000FF"/>
                </a:solidFill>
              </a:rPr>
              <a:t>小さなパーツから、組み合わせた実装モデルに展開し、</a:t>
            </a:r>
            <a:endParaRPr kumimoji="1" lang="en-US" altLang="ja-JP" sz="1050" dirty="0">
              <a:solidFill>
                <a:srgbClr val="0000FF"/>
              </a:solidFill>
            </a:endParaRPr>
          </a:p>
          <a:p>
            <a:r>
              <a:rPr kumimoji="1" lang="ja-JP" altLang="en-US" sz="1050" dirty="0">
                <a:solidFill>
                  <a:srgbClr val="0000FF"/>
                </a:solidFill>
              </a:rPr>
              <a:t>標準化されたデータを整備</a:t>
            </a:r>
          </a:p>
        </p:txBody>
      </p:sp>
      <p:sp>
        <p:nvSpPr>
          <p:cNvPr id="75" name="テキスト ボックス 74">
            <a:extLst>
              <a:ext uri="{FF2B5EF4-FFF2-40B4-BE49-F238E27FC236}">
                <a16:creationId xmlns:a16="http://schemas.microsoft.com/office/drawing/2014/main" id="{EF3D54D7-C455-425B-9EDF-11A78E59728C}"/>
              </a:ext>
            </a:extLst>
          </p:cNvPr>
          <p:cNvSpPr txBox="1"/>
          <p:nvPr/>
        </p:nvSpPr>
        <p:spPr>
          <a:xfrm>
            <a:off x="9745404" y="1162998"/>
            <a:ext cx="2538633" cy="5755422"/>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lang="en-US" altLang="ja-JP" sz="800" dirty="0"/>
          </a:p>
          <a:p>
            <a:r>
              <a:rPr kumimoji="1" lang="ja-JP" altLang="en-US" sz="800" dirty="0"/>
              <a:t>　　　　　　行政サービス拠点・支援機関等</a:t>
            </a:r>
          </a:p>
          <a:p>
            <a:r>
              <a:rPr kumimoji="1" lang="ja-JP" altLang="en-US" sz="800" dirty="0"/>
              <a:t>実装データモデル（行政）　調達</a:t>
            </a:r>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Tree>
    <p:extLst>
      <p:ext uri="{BB962C8B-B14F-4D97-AF65-F5344CB8AC3E}">
        <p14:creationId xmlns:p14="http://schemas.microsoft.com/office/powerpoint/2010/main" val="3221705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正方形/長方形 122">
            <a:extLst>
              <a:ext uri="{FF2B5EF4-FFF2-40B4-BE49-F238E27FC236}">
                <a16:creationId xmlns:a16="http://schemas.microsoft.com/office/drawing/2014/main" id="{41B19078-AB70-4E89-A4BE-D2D03004F29F}"/>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124" name="正方形/長方形 123">
            <a:extLst>
              <a:ext uri="{FF2B5EF4-FFF2-40B4-BE49-F238E27FC236}">
                <a16:creationId xmlns:a16="http://schemas.microsoft.com/office/drawing/2014/main" id="{7E5955E2-E486-43A1-832E-CEC27C004E18}"/>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125" name="正方形/長方形 124">
            <a:extLst>
              <a:ext uri="{FF2B5EF4-FFF2-40B4-BE49-F238E27FC236}">
                <a16:creationId xmlns:a16="http://schemas.microsoft.com/office/drawing/2014/main" id="{1413709F-53D8-464A-BDD3-4438E4ABF4EE}"/>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126" name="正方形/長方形 125">
            <a:extLst>
              <a:ext uri="{FF2B5EF4-FFF2-40B4-BE49-F238E27FC236}">
                <a16:creationId xmlns:a16="http://schemas.microsoft.com/office/drawing/2014/main" id="{5A67AED8-049A-47B5-84A9-DEF04D27B9E6}"/>
              </a:ext>
            </a:extLst>
          </p:cNvPr>
          <p:cNvSpPr/>
          <p:nvPr/>
        </p:nvSpPr>
        <p:spPr>
          <a:xfrm>
            <a:off x="5413955"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127" name="正方形/長方形 126">
            <a:extLst>
              <a:ext uri="{FF2B5EF4-FFF2-40B4-BE49-F238E27FC236}">
                <a16:creationId xmlns:a16="http://schemas.microsoft.com/office/drawing/2014/main" id="{3EF7442A-02F6-49BA-965D-4F07D28EA98C}"/>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128" name="正方形/長方形 127">
            <a:extLst>
              <a:ext uri="{FF2B5EF4-FFF2-40B4-BE49-F238E27FC236}">
                <a16:creationId xmlns:a16="http://schemas.microsoft.com/office/drawing/2014/main" id="{92432A95-07C5-4FA7-8BDB-C7E5C1779A1B}"/>
              </a:ext>
            </a:extLst>
          </p:cNvPr>
          <p:cNvSpPr/>
          <p:nvPr/>
        </p:nvSpPr>
        <p:spPr>
          <a:xfrm>
            <a:off x="7333560"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129" name="正方形/長方形 128">
            <a:extLst>
              <a:ext uri="{FF2B5EF4-FFF2-40B4-BE49-F238E27FC236}">
                <a16:creationId xmlns:a16="http://schemas.microsoft.com/office/drawing/2014/main" id="{A556C94D-94C6-4F5F-84C6-777C495BAB1A}"/>
              </a:ext>
            </a:extLst>
          </p:cNvPr>
          <p:cNvSpPr/>
          <p:nvPr/>
        </p:nvSpPr>
        <p:spPr>
          <a:xfrm>
            <a:off x="8296407"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130" name="正方形/長方形 129">
            <a:extLst>
              <a:ext uri="{FF2B5EF4-FFF2-40B4-BE49-F238E27FC236}">
                <a16:creationId xmlns:a16="http://schemas.microsoft.com/office/drawing/2014/main" id="{03F48E36-2596-49E1-96A1-DAC479BB9DC1}"/>
              </a:ext>
            </a:extLst>
          </p:cNvPr>
          <p:cNvSpPr/>
          <p:nvPr/>
        </p:nvSpPr>
        <p:spPr>
          <a:xfrm>
            <a:off x="4052711"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131" name="正方形/長方形 130">
            <a:extLst>
              <a:ext uri="{FF2B5EF4-FFF2-40B4-BE49-F238E27FC236}">
                <a16:creationId xmlns:a16="http://schemas.microsoft.com/office/drawing/2014/main" id="{B5376A54-48C7-42FD-9058-C324D5EC61F0}"/>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132" name="正方形/長方形 131">
            <a:extLst>
              <a:ext uri="{FF2B5EF4-FFF2-40B4-BE49-F238E27FC236}">
                <a16:creationId xmlns:a16="http://schemas.microsoft.com/office/drawing/2014/main" id="{928DB049-C8A1-495A-A88A-3EAD64CF1274}"/>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133" name="正方形/長方形 132">
            <a:extLst>
              <a:ext uri="{FF2B5EF4-FFF2-40B4-BE49-F238E27FC236}">
                <a16:creationId xmlns:a16="http://schemas.microsoft.com/office/drawing/2014/main" id="{C72E2D6C-7E54-4761-8D5A-229D5191F3E6}"/>
              </a:ext>
            </a:extLst>
          </p:cNvPr>
          <p:cNvSpPr/>
          <p:nvPr/>
        </p:nvSpPr>
        <p:spPr>
          <a:xfrm>
            <a:off x="3589645" y="47274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134" name="正方形/長方形 133">
            <a:extLst>
              <a:ext uri="{FF2B5EF4-FFF2-40B4-BE49-F238E27FC236}">
                <a16:creationId xmlns:a16="http://schemas.microsoft.com/office/drawing/2014/main" id="{C605E2B4-0587-48FE-A848-A124A5DD9371}"/>
              </a:ext>
            </a:extLst>
          </p:cNvPr>
          <p:cNvSpPr/>
          <p:nvPr/>
        </p:nvSpPr>
        <p:spPr>
          <a:xfrm>
            <a:off x="4546402" y="47274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135" name="正方形/長方形 134">
            <a:extLst>
              <a:ext uri="{FF2B5EF4-FFF2-40B4-BE49-F238E27FC236}">
                <a16:creationId xmlns:a16="http://schemas.microsoft.com/office/drawing/2014/main" id="{55B180FF-359E-4DF0-BAAB-6F6A82FF582C}"/>
              </a:ext>
            </a:extLst>
          </p:cNvPr>
          <p:cNvSpPr/>
          <p:nvPr/>
        </p:nvSpPr>
        <p:spPr>
          <a:xfrm>
            <a:off x="5509249" y="47274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136" name="正方形/長方形 135">
            <a:extLst>
              <a:ext uri="{FF2B5EF4-FFF2-40B4-BE49-F238E27FC236}">
                <a16:creationId xmlns:a16="http://schemas.microsoft.com/office/drawing/2014/main" id="{9D5EB524-3172-4E81-95B5-84F48D654ABC}"/>
              </a:ext>
            </a:extLst>
          </p:cNvPr>
          <p:cNvSpPr/>
          <p:nvPr/>
        </p:nvSpPr>
        <p:spPr>
          <a:xfrm>
            <a:off x="6472097" y="47274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137" name="正方形/長方形 136">
            <a:extLst>
              <a:ext uri="{FF2B5EF4-FFF2-40B4-BE49-F238E27FC236}">
                <a16:creationId xmlns:a16="http://schemas.microsoft.com/office/drawing/2014/main" id="{6A327FC9-5865-4357-A38D-836D2C5730B8}"/>
              </a:ext>
            </a:extLst>
          </p:cNvPr>
          <p:cNvSpPr/>
          <p:nvPr/>
        </p:nvSpPr>
        <p:spPr>
          <a:xfrm>
            <a:off x="8675202" y="47274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122" name="四角形: 角を丸くする 121">
            <a:extLst>
              <a:ext uri="{FF2B5EF4-FFF2-40B4-BE49-F238E27FC236}">
                <a16:creationId xmlns:a16="http://schemas.microsoft.com/office/drawing/2014/main" id="{F0359B03-10B8-44DB-BF11-7EB6527795CE}"/>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9185" y="379278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9185" y="343902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34094"/>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行政サービス・支援拠点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85067"/>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医療委機関一覧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公共施設</a:t>
            </a:r>
            <a:r>
              <a:rPr kumimoji="1" lang="en-US" altLang="ja-JP" sz="1000" dirty="0">
                <a:solidFill>
                  <a:srgbClr val="FF0000"/>
                </a:solidFill>
              </a:rPr>
              <a:t>BR</a:t>
            </a:r>
            <a:endParaRPr kumimoji="1" lang="ja-JP" altLang="en-US" sz="1000" dirty="0">
              <a:solidFill>
                <a:srgbClr val="FF0000"/>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8290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918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3" name="矢印: 上 2">
            <a:extLst>
              <a:ext uri="{FF2B5EF4-FFF2-40B4-BE49-F238E27FC236}">
                <a16:creationId xmlns:a16="http://schemas.microsoft.com/office/drawing/2014/main" id="{DA4ABB33-C432-4A54-A285-03EEC6074907}"/>
              </a:ext>
            </a:extLst>
          </p:cNvPr>
          <p:cNvSpPr/>
          <p:nvPr/>
        </p:nvSpPr>
        <p:spPr>
          <a:xfrm rot="20602078">
            <a:off x="4595764" y="4817252"/>
            <a:ext cx="1375485" cy="225230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2192000" cy="702153"/>
          </a:xfrm>
        </p:spPr>
        <p:txBody>
          <a:bodyPr/>
          <a:lstStyle/>
          <a:p>
            <a:r>
              <a:rPr lang="ja-JP" altLang="en-US" sz="2400" dirty="0"/>
              <a:t>分野横断での施設のモデルを作ってから、教育や防災分野に展開。</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データ整備の例</a:t>
            </a:r>
          </a:p>
        </p:txBody>
      </p:sp>
      <p:sp>
        <p:nvSpPr>
          <p:cNvPr id="75" name="矢印: 上 74">
            <a:extLst>
              <a:ext uri="{FF2B5EF4-FFF2-40B4-BE49-F238E27FC236}">
                <a16:creationId xmlns:a16="http://schemas.microsoft.com/office/drawing/2014/main" id="{CAE787DD-E716-408B-A584-51911114B20F}"/>
              </a:ext>
            </a:extLst>
          </p:cNvPr>
          <p:cNvSpPr/>
          <p:nvPr/>
        </p:nvSpPr>
        <p:spPr>
          <a:xfrm rot="2366914">
            <a:off x="6367595" y="1949939"/>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矢印: 上 119">
            <a:extLst>
              <a:ext uri="{FF2B5EF4-FFF2-40B4-BE49-F238E27FC236}">
                <a16:creationId xmlns:a16="http://schemas.microsoft.com/office/drawing/2014/main" id="{B2ACCBC9-51CD-4B66-9291-C800298E81E6}"/>
              </a:ext>
            </a:extLst>
          </p:cNvPr>
          <p:cNvSpPr/>
          <p:nvPr/>
        </p:nvSpPr>
        <p:spPr>
          <a:xfrm rot="3418059">
            <a:off x="7209425" y="2564948"/>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メモ 7">
            <a:extLst>
              <a:ext uri="{FF2B5EF4-FFF2-40B4-BE49-F238E27FC236}">
                <a16:creationId xmlns:a16="http://schemas.microsoft.com/office/drawing/2014/main" id="{97B8799E-B6D0-4CB6-A055-E0B8D56D4875}"/>
              </a:ext>
            </a:extLst>
          </p:cNvPr>
          <p:cNvSpPr/>
          <p:nvPr/>
        </p:nvSpPr>
        <p:spPr>
          <a:xfrm>
            <a:off x="137532" y="2535253"/>
            <a:ext cx="3560018" cy="2263822"/>
          </a:xfrm>
          <a:prstGeom prst="foldedCorner">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dirty="0">
                <a:solidFill>
                  <a:schemeClr val="tx1"/>
                </a:solidFill>
              </a:rPr>
              <a:t>ベース・レジストリや各種データの整備はデータ標準の積み上げにより実現される。</a:t>
            </a:r>
            <a:endParaRPr kumimoji="1"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データ項目が共通化されるので分野横断でのデータ活用が行いやすい。</a:t>
            </a:r>
          </a:p>
        </p:txBody>
      </p:sp>
      <p:sp>
        <p:nvSpPr>
          <p:cNvPr id="121" name="矢印: 上 120">
            <a:extLst>
              <a:ext uri="{FF2B5EF4-FFF2-40B4-BE49-F238E27FC236}">
                <a16:creationId xmlns:a16="http://schemas.microsoft.com/office/drawing/2014/main" id="{909B5B4B-A4B6-4603-92FB-62D29C1583A0}"/>
              </a:ext>
            </a:extLst>
          </p:cNvPr>
          <p:cNvSpPr/>
          <p:nvPr/>
        </p:nvSpPr>
        <p:spPr>
          <a:xfrm rot="20732258">
            <a:off x="4132434" y="2190629"/>
            <a:ext cx="865514" cy="2318705"/>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矢印: 上 137">
            <a:extLst>
              <a:ext uri="{FF2B5EF4-FFF2-40B4-BE49-F238E27FC236}">
                <a16:creationId xmlns:a16="http://schemas.microsoft.com/office/drawing/2014/main" id="{F4C521A8-D978-46D5-8622-B543A2DF9B09}"/>
              </a:ext>
            </a:extLst>
          </p:cNvPr>
          <p:cNvSpPr/>
          <p:nvPr/>
        </p:nvSpPr>
        <p:spPr>
          <a:xfrm rot="16971763">
            <a:off x="6732905" y="4065708"/>
            <a:ext cx="679355" cy="2553603"/>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12301520-4241-4F4F-AE5E-214BB0066C67}"/>
              </a:ext>
            </a:extLst>
          </p:cNvPr>
          <p:cNvSpPr>
            <a:spLocks noGrp="1"/>
          </p:cNvSpPr>
          <p:nvPr>
            <p:ph type="sldNum" sz="quarter" idx="4"/>
          </p:nvPr>
        </p:nvSpPr>
        <p:spPr>
          <a:xfrm>
            <a:off x="9448800" y="6441493"/>
            <a:ext cx="2743200" cy="365125"/>
          </a:xfrm>
        </p:spPr>
        <p:txBody>
          <a:bodyPr/>
          <a:lstStyle/>
          <a:p>
            <a:fld id="{DFD4F317-19D0-4848-B5EB-5B174DBE8CF9}" type="slidenum">
              <a:rPr lang="ja-JP" altLang="en-US" smtClean="0"/>
              <a:pPr/>
              <a:t>13</a:t>
            </a:fld>
            <a:endParaRPr lang="ja-JP" altLang="en-US" dirty="0"/>
          </a:p>
        </p:txBody>
      </p:sp>
      <p:sp>
        <p:nvSpPr>
          <p:cNvPr id="117" name="テキスト ボックス 116">
            <a:extLst>
              <a:ext uri="{FF2B5EF4-FFF2-40B4-BE49-F238E27FC236}">
                <a16:creationId xmlns:a16="http://schemas.microsoft.com/office/drawing/2014/main" id="{E1BC7481-A6D7-46F4-9B9A-9880001C8592}"/>
              </a:ext>
            </a:extLst>
          </p:cNvPr>
          <p:cNvSpPr txBox="1"/>
          <p:nvPr/>
        </p:nvSpPr>
        <p:spPr>
          <a:xfrm>
            <a:off x="9745404" y="1162998"/>
            <a:ext cx="2538633" cy="5755422"/>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Tree>
    <p:extLst>
      <p:ext uri="{BB962C8B-B14F-4D97-AF65-F5344CB8AC3E}">
        <p14:creationId xmlns:p14="http://schemas.microsoft.com/office/powerpoint/2010/main" val="3393683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B58AB27-F298-422C-A795-37F56AE57B41}"/>
              </a:ext>
            </a:extLst>
          </p:cNvPr>
          <p:cNvSpPr>
            <a:spLocks noGrp="1"/>
          </p:cNvSpPr>
          <p:nvPr>
            <p:ph idx="1"/>
          </p:nvPr>
        </p:nvSpPr>
        <p:spPr>
          <a:xfrm>
            <a:off x="154381" y="1160226"/>
            <a:ext cx="11954493" cy="591252"/>
          </a:xfrm>
        </p:spPr>
        <p:txBody>
          <a:bodyPr/>
          <a:lstStyle/>
          <a:p>
            <a:r>
              <a:rPr kumimoji="1" lang="ja-JP" altLang="en-US" dirty="0"/>
              <a:t>データ項目が共通化されているので分野横断でも活用が容易にできます。</a:t>
            </a:r>
          </a:p>
        </p:txBody>
      </p:sp>
      <p:sp>
        <p:nvSpPr>
          <p:cNvPr id="3" name="タイトル 2">
            <a:extLst>
              <a:ext uri="{FF2B5EF4-FFF2-40B4-BE49-F238E27FC236}">
                <a16:creationId xmlns:a16="http://schemas.microsoft.com/office/drawing/2014/main" id="{CF50746F-0D5F-471B-B4E1-20A9F1B5BEE1}"/>
              </a:ext>
            </a:extLst>
          </p:cNvPr>
          <p:cNvSpPr>
            <a:spLocks noGrp="1"/>
          </p:cNvSpPr>
          <p:nvPr>
            <p:ph type="title"/>
          </p:nvPr>
        </p:nvSpPr>
        <p:spPr>
          <a:xfrm>
            <a:off x="838200" y="519497"/>
            <a:ext cx="10515600" cy="591252"/>
          </a:xfrm>
        </p:spPr>
        <p:txBody>
          <a:bodyPr/>
          <a:lstStyle/>
          <a:p>
            <a:r>
              <a:rPr kumimoji="1" lang="ja-JP" altLang="en-US" dirty="0"/>
              <a:t>参考：データ標準からのデータ整備の詳細例</a:t>
            </a:r>
          </a:p>
        </p:txBody>
      </p:sp>
      <p:sp>
        <p:nvSpPr>
          <p:cNvPr id="4" name="スライド番号プレースホルダー 3">
            <a:extLst>
              <a:ext uri="{FF2B5EF4-FFF2-40B4-BE49-F238E27FC236}">
                <a16:creationId xmlns:a16="http://schemas.microsoft.com/office/drawing/2014/main" id="{E558B2E3-13AC-4507-B55A-DEDED194AE69}"/>
              </a:ext>
            </a:extLst>
          </p:cNvPr>
          <p:cNvSpPr>
            <a:spLocks noGrp="1"/>
          </p:cNvSpPr>
          <p:nvPr>
            <p:ph type="sldNum" sz="quarter" idx="4"/>
          </p:nvPr>
        </p:nvSpPr>
        <p:spPr/>
        <p:txBody>
          <a:bodyPr/>
          <a:lstStyle/>
          <a:p>
            <a:fld id="{DFD4F317-19D0-4848-B5EB-5B174DBE8CF9}" type="slidenum">
              <a:rPr lang="ja-JP" altLang="en-US" smtClean="0"/>
              <a:pPr/>
              <a:t>14</a:t>
            </a:fld>
            <a:endParaRPr lang="ja-JP" altLang="en-US"/>
          </a:p>
        </p:txBody>
      </p:sp>
      <p:sp>
        <p:nvSpPr>
          <p:cNvPr id="5" name="正方形/長方形 4">
            <a:extLst>
              <a:ext uri="{FF2B5EF4-FFF2-40B4-BE49-F238E27FC236}">
                <a16:creationId xmlns:a16="http://schemas.microsoft.com/office/drawing/2014/main" id="{81CF9436-B8BF-4516-A010-2D9CB451793E}"/>
              </a:ext>
            </a:extLst>
          </p:cNvPr>
          <p:cNvSpPr/>
          <p:nvPr/>
        </p:nvSpPr>
        <p:spPr>
          <a:xfrm>
            <a:off x="4178112" y="385103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施設</a:t>
            </a:r>
          </a:p>
        </p:txBody>
      </p:sp>
      <p:sp>
        <p:nvSpPr>
          <p:cNvPr id="6" name="正方形/長方形 5">
            <a:extLst>
              <a:ext uri="{FF2B5EF4-FFF2-40B4-BE49-F238E27FC236}">
                <a16:creationId xmlns:a16="http://schemas.microsoft.com/office/drawing/2014/main" id="{AE585362-94D4-47C5-B8EF-522D56EA9608}"/>
              </a:ext>
            </a:extLst>
          </p:cNvPr>
          <p:cNvSpPr/>
          <p:nvPr/>
        </p:nvSpPr>
        <p:spPr>
          <a:xfrm>
            <a:off x="6088579" y="221334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学校</a:t>
            </a:r>
          </a:p>
        </p:txBody>
      </p:sp>
      <p:sp>
        <p:nvSpPr>
          <p:cNvPr id="7" name="正方形/長方形 6">
            <a:extLst>
              <a:ext uri="{FF2B5EF4-FFF2-40B4-BE49-F238E27FC236}">
                <a16:creationId xmlns:a16="http://schemas.microsoft.com/office/drawing/2014/main" id="{C6C233D0-9F25-480B-A0AF-2F468495041C}"/>
              </a:ext>
            </a:extLst>
          </p:cNvPr>
          <p:cNvSpPr/>
          <p:nvPr/>
        </p:nvSpPr>
        <p:spPr>
          <a:xfrm>
            <a:off x="6088579" y="5222930"/>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避難所</a:t>
            </a:r>
          </a:p>
        </p:txBody>
      </p:sp>
      <p:sp>
        <p:nvSpPr>
          <p:cNvPr id="8" name="正方形/長方形 7">
            <a:extLst>
              <a:ext uri="{FF2B5EF4-FFF2-40B4-BE49-F238E27FC236}">
                <a16:creationId xmlns:a16="http://schemas.microsoft.com/office/drawing/2014/main" id="{68AB3F3C-6045-4F84-893A-012B0F564949}"/>
              </a:ext>
            </a:extLst>
          </p:cNvPr>
          <p:cNvSpPr/>
          <p:nvPr/>
        </p:nvSpPr>
        <p:spPr>
          <a:xfrm>
            <a:off x="2079679" y="385103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建物</a:t>
            </a:r>
          </a:p>
        </p:txBody>
      </p:sp>
      <p:sp>
        <p:nvSpPr>
          <p:cNvPr id="9" name="テキスト ボックス 8">
            <a:extLst>
              <a:ext uri="{FF2B5EF4-FFF2-40B4-BE49-F238E27FC236}">
                <a16:creationId xmlns:a16="http://schemas.microsoft.com/office/drawing/2014/main" id="{23B9F427-A2A6-4B46-A2A4-EA27EE614496}"/>
              </a:ext>
            </a:extLst>
          </p:cNvPr>
          <p:cNvSpPr txBox="1"/>
          <p:nvPr/>
        </p:nvSpPr>
        <p:spPr>
          <a:xfrm>
            <a:off x="2079679" y="4215317"/>
            <a:ext cx="800219" cy="1569660"/>
          </a:xfrm>
          <a:prstGeom prst="rect">
            <a:avLst/>
          </a:prstGeom>
          <a:noFill/>
        </p:spPr>
        <p:txBody>
          <a:bodyPr wrap="none" rtlCol="0">
            <a:spAutoFit/>
          </a:bodyPr>
          <a:lstStyle/>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t>構造</a:t>
            </a:r>
            <a:endParaRPr kumimoji="1" lang="en-US" altLang="ja-JP" sz="1600" dirty="0"/>
          </a:p>
          <a:p>
            <a:r>
              <a:rPr kumimoji="1" lang="ja-JP" altLang="en-US" sz="1600" dirty="0"/>
              <a:t>面積</a:t>
            </a:r>
            <a:endParaRPr kumimoji="1" lang="en-US" altLang="ja-JP" sz="1600" dirty="0"/>
          </a:p>
          <a:p>
            <a:r>
              <a:rPr kumimoji="1" lang="ja-JP" altLang="en-US" sz="1600" dirty="0"/>
              <a:t>竣工日</a:t>
            </a:r>
            <a:endParaRPr kumimoji="1" lang="en-US" altLang="ja-JP" sz="1600" dirty="0"/>
          </a:p>
          <a:p>
            <a:r>
              <a:rPr kumimoji="1" lang="ja-JP" altLang="en-US" sz="1600" dirty="0"/>
              <a:t>建築主</a:t>
            </a:r>
          </a:p>
        </p:txBody>
      </p:sp>
      <p:sp>
        <p:nvSpPr>
          <p:cNvPr id="10" name="テキスト ボックス 9">
            <a:extLst>
              <a:ext uri="{FF2B5EF4-FFF2-40B4-BE49-F238E27FC236}">
                <a16:creationId xmlns:a16="http://schemas.microsoft.com/office/drawing/2014/main" id="{ED119A07-67E1-4FFA-90F8-395E70377F9F}"/>
              </a:ext>
            </a:extLst>
          </p:cNvPr>
          <p:cNvSpPr txBox="1"/>
          <p:nvPr/>
        </p:nvSpPr>
        <p:spPr>
          <a:xfrm>
            <a:off x="4159079" y="4215317"/>
            <a:ext cx="1005403" cy="2585323"/>
          </a:xfrm>
          <a:prstGeom prst="rect">
            <a:avLst/>
          </a:prstGeom>
          <a:noFill/>
        </p:spPr>
        <p:txBody>
          <a:bodyPr wrap="none" rtlCol="0">
            <a:spAutoFit/>
          </a:bodyPr>
          <a:lstStyle/>
          <a:p>
            <a:r>
              <a:rPr kumimoji="1" lang="ja-JP" altLang="en-US" sz="1600" dirty="0">
                <a:solidFill>
                  <a:srgbClr val="00B050"/>
                </a:solidFill>
              </a:rPr>
              <a:t>施設名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t>開所時間</a:t>
            </a:r>
            <a:endParaRPr kumimoji="1" lang="en-US" altLang="ja-JP" sz="1600" dirty="0"/>
          </a:p>
          <a:p>
            <a:r>
              <a:rPr kumimoji="1" lang="ja-JP" altLang="en-US" sz="1600" dirty="0"/>
              <a:t>閉所時間</a:t>
            </a:r>
            <a:endParaRPr kumimoji="1" lang="en-US" altLang="ja-JP" sz="1600" dirty="0"/>
          </a:p>
          <a:p>
            <a:r>
              <a:rPr kumimoji="1" lang="ja-JP" altLang="en-US" sz="1600" dirty="0"/>
              <a:t>開所日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責任者</a:t>
            </a:r>
            <a:endParaRPr kumimoji="1" lang="en-US" altLang="ja-JP" sz="1600" dirty="0">
              <a:solidFill>
                <a:schemeClr val="accent4"/>
              </a:solidFill>
            </a:endParaRPr>
          </a:p>
          <a:p>
            <a:r>
              <a:rPr kumimoji="1" lang="ja-JP" altLang="en-US" sz="1600" dirty="0"/>
              <a:t>運営者</a:t>
            </a:r>
          </a:p>
        </p:txBody>
      </p:sp>
      <p:sp>
        <p:nvSpPr>
          <p:cNvPr id="11" name="テキスト ボックス 10">
            <a:extLst>
              <a:ext uri="{FF2B5EF4-FFF2-40B4-BE49-F238E27FC236}">
                <a16:creationId xmlns:a16="http://schemas.microsoft.com/office/drawing/2014/main" id="{4B56E1CF-6139-45B4-AC61-700929CB2B01}"/>
              </a:ext>
            </a:extLst>
          </p:cNvPr>
          <p:cNvSpPr txBox="1"/>
          <p:nvPr/>
        </p:nvSpPr>
        <p:spPr>
          <a:xfrm>
            <a:off x="6088579" y="2577626"/>
            <a:ext cx="1005403" cy="2585323"/>
          </a:xfrm>
          <a:prstGeom prst="rect">
            <a:avLst/>
          </a:prstGeom>
          <a:noFill/>
        </p:spPr>
        <p:txBody>
          <a:bodyPr wrap="none" rtlCol="0">
            <a:spAutoFit/>
          </a:bodyPr>
          <a:lstStyle/>
          <a:p>
            <a:r>
              <a:rPr kumimoji="1" lang="ja-JP" altLang="en-US" sz="1600" dirty="0">
                <a:solidFill>
                  <a:srgbClr val="00B050"/>
                </a:solidFill>
              </a:rPr>
              <a:t>学校名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生徒数</a:t>
            </a:r>
            <a:endParaRPr kumimoji="1" lang="en-US" altLang="ja-JP" sz="1600" dirty="0">
              <a:solidFill>
                <a:srgbClr val="0000FF"/>
              </a:solidFill>
            </a:endParaRPr>
          </a:p>
          <a:p>
            <a:r>
              <a:rPr kumimoji="1" lang="ja-JP" altLang="en-US" sz="1600" dirty="0"/>
              <a:t>開校日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en-US" altLang="ja-JP" sz="1600" dirty="0"/>
              <a:t>Tel</a:t>
            </a:r>
          </a:p>
          <a:p>
            <a:r>
              <a:rPr kumimoji="1" lang="ja-JP" altLang="en-US" sz="1600" dirty="0">
                <a:solidFill>
                  <a:schemeClr val="accent4"/>
                </a:solidFill>
              </a:rPr>
              <a:t>校長</a:t>
            </a:r>
            <a:endParaRPr lang="en-US" altLang="ja-JP" sz="1600" dirty="0">
              <a:solidFill>
                <a:schemeClr val="accent4"/>
              </a:solidFill>
            </a:endParaRPr>
          </a:p>
          <a:p>
            <a:r>
              <a:rPr kumimoji="1" lang="ja-JP" altLang="en-US" sz="1600" dirty="0"/>
              <a:t>学校法人</a:t>
            </a:r>
            <a:endParaRPr kumimoji="1" lang="en-US" altLang="ja-JP" sz="1600" dirty="0"/>
          </a:p>
          <a:p>
            <a:r>
              <a:rPr kumimoji="1" lang="ja-JP" altLang="en-US" sz="1600" dirty="0"/>
              <a:t>校種</a:t>
            </a:r>
            <a:endParaRPr kumimoji="1" lang="en-US" altLang="ja-JP" sz="1600" dirty="0"/>
          </a:p>
        </p:txBody>
      </p:sp>
      <p:sp>
        <p:nvSpPr>
          <p:cNvPr id="12" name="テキスト ボックス 11">
            <a:extLst>
              <a:ext uri="{FF2B5EF4-FFF2-40B4-BE49-F238E27FC236}">
                <a16:creationId xmlns:a16="http://schemas.microsoft.com/office/drawing/2014/main" id="{474C187C-1E94-413E-904B-D2C9BCC8BA97}"/>
              </a:ext>
            </a:extLst>
          </p:cNvPr>
          <p:cNvSpPr txBox="1"/>
          <p:nvPr/>
        </p:nvSpPr>
        <p:spPr>
          <a:xfrm>
            <a:off x="6088579" y="5587207"/>
            <a:ext cx="1210588" cy="1323439"/>
          </a:xfrm>
          <a:prstGeom prst="rect">
            <a:avLst/>
          </a:prstGeom>
          <a:noFill/>
        </p:spPr>
        <p:txBody>
          <a:bodyPr wrap="none" rtlCol="0">
            <a:spAutoFit/>
          </a:bodyPr>
          <a:lstStyle/>
          <a:p>
            <a:r>
              <a:rPr kumimoji="1" lang="ja-JP" altLang="en-US" sz="1600" dirty="0">
                <a:solidFill>
                  <a:srgbClr val="00B050"/>
                </a:solidFill>
              </a:rPr>
              <a:t>避難所名</a:t>
            </a:r>
            <a:endParaRPr kumimoji="1" lang="en-US" altLang="ja-JP" sz="1600" dirty="0">
              <a:solidFill>
                <a:srgbClr val="00B050"/>
              </a:solidFill>
            </a:endParaRPr>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管理責任者</a:t>
            </a:r>
            <a:endParaRPr kumimoji="1" lang="en-US" altLang="ja-JP" sz="1600" dirty="0">
              <a:solidFill>
                <a:schemeClr val="accent4"/>
              </a:solidFill>
            </a:endParaRPr>
          </a:p>
        </p:txBody>
      </p:sp>
      <p:cxnSp>
        <p:nvCxnSpPr>
          <p:cNvPr id="14" name="直線矢印コネクタ 13">
            <a:extLst>
              <a:ext uri="{FF2B5EF4-FFF2-40B4-BE49-F238E27FC236}">
                <a16:creationId xmlns:a16="http://schemas.microsoft.com/office/drawing/2014/main" id="{1BFAD160-5A4A-4159-A6E4-84FE0452079D}"/>
              </a:ext>
            </a:extLst>
          </p:cNvPr>
          <p:cNvCxnSpPr>
            <a:stCxn id="5" idx="3"/>
            <a:endCxn id="6" idx="1"/>
          </p:cNvCxnSpPr>
          <p:nvPr/>
        </p:nvCxnSpPr>
        <p:spPr>
          <a:xfrm flipV="1">
            <a:off x="5286108" y="2395488"/>
            <a:ext cx="802471" cy="1637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FD109877-F75D-4AD0-AE22-3BD74876124C}"/>
              </a:ext>
            </a:extLst>
          </p:cNvPr>
          <p:cNvCxnSpPr>
            <a:cxnSpLocks/>
            <a:stCxn id="5" idx="3"/>
            <a:endCxn id="7" idx="1"/>
          </p:cNvCxnSpPr>
          <p:nvPr/>
        </p:nvCxnSpPr>
        <p:spPr>
          <a:xfrm>
            <a:off x="5286108" y="4033178"/>
            <a:ext cx="802471" cy="137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A937E2-EAEC-4FB7-AF60-888A042AFBE0}"/>
              </a:ext>
            </a:extLst>
          </p:cNvPr>
          <p:cNvCxnSpPr>
            <a:cxnSpLocks/>
            <a:stCxn id="8" idx="3"/>
            <a:endCxn id="5" idx="1"/>
          </p:cNvCxnSpPr>
          <p:nvPr/>
        </p:nvCxnSpPr>
        <p:spPr>
          <a:xfrm>
            <a:off x="3187675" y="4033178"/>
            <a:ext cx="9904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円柱 20">
            <a:extLst>
              <a:ext uri="{FF2B5EF4-FFF2-40B4-BE49-F238E27FC236}">
                <a16:creationId xmlns:a16="http://schemas.microsoft.com/office/drawing/2014/main" id="{7DEE5F8F-3E4A-455C-BD5F-B0F21B7A6DCC}"/>
              </a:ext>
            </a:extLst>
          </p:cNvPr>
          <p:cNvSpPr/>
          <p:nvPr/>
        </p:nvSpPr>
        <p:spPr>
          <a:xfrm>
            <a:off x="8026527" y="2100510"/>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学校一覧</a:t>
            </a:r>
          </a:p>
        </p:txBody>
      </p:sp>
      <p:sp>
        <p:nvSpPr>
          <p:cNvPr id="23" name="円柱 22">
            <a:extLst>
              <a:ext uri="{FF2B5EF4-FFF2-40B4-BE49-F238E27FC236}">
                <a16:creationId xmlns:a16="http://schemas.microsoft.com/office/drawing/2014/main" id="{32C4883B-F958-4AA2-A861-C53A864BAC8E}"/>
              </a:ext>
            </a:extLst>
          </p:cNvPr>
          <p:cNvSpPr/>
          <p:nvPr/>
        </p:nvSpPr>
        <p:spPr>
          <a:xfrm>
            <a:off x="8026527" y="5110091"/>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避難所一覧</a:t>
            </a:r>
          </a:p>
        </p:txBody>
      </p:sp>
      <p:cxnSp>
        <p:nvCxnSpPr>
          <p:cNvPr id="25" name="直線矢印コネクタ 24">
            <a:extLst>
              <a:ext uri="{FF2B5EF4-FFF2-40B4-BE49-F238E27FC236}">
                <a16:creationId xmlns:a16="http://schemas.microsoft.com/office/drawing/2014/main" id="{55E7DF0D-4345-41AA-B40B-143520591FA8}"/>
              </a:ext>
            </a:extLst>
          </p:cNvPr>
          <p:cNvCxnSpPr>
            <a:cxnSpLocks/>
            <a:stCxn id="6" idx="3"/>
            <a:endCxn id="21" idx="2"/>
          </p:cNvCxnSpPr>
          <p:nvPr/>
        </p:nvCxnSpPr>
        <p:spPr>
          <a:xfrm flipV="1">
            <a:off x="7196575" y="2395487"/>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4C420CD-794A-4F09-A690-EB8EB2AD502B}"/>
              </a:ext>
            </a:extLst>
          </p:cNvPr>
          <p:cNvCxnSpPr>
            <a:cxnSpLocks/>
            <a:stCxn id="7" idx="3"/>
            <a:endCxn id="23" idx="2"/>
          </p:cNvCxnSpPr>
          <p:nvPr/>
        </p:nvCxnSpPr>
        <p:spPr>
          <a:xfrm flipV="1">
            <a:off x="7196575" y="5405068"/>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図表 30">
            <a:extLst>
              <a:ext uri="{FF2B5EF4-FFF2-40B4-BE49-F238E27FC236}">
                <a16:creationId xmlns:a16="http://schemas.microsoft.com/office/drawing/2014/main" id="{A2C9290A-ABAD-4313-AB2C-01C837C08530}"/>
              </a:ext>
            </a:extLst>
          </p:cNvPr>
          <p:cNvGraphicFramePr/>
          <p:nvPr/>
        </p:nvGraphicFramePr>
        <p:xfrm>
          <a:off x="1736579" y="1675404"/>
          <a:ext cx="8128000" cy="365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テキスト ボックス 21">
            <a:extLst>
              <a:ext uri="{FF2B5EF4-FFF2-40B4-BE49-F238E27FC236}">
                <a16:creationId xmlns:a16="http://schemas.microsoft.com/office/drawing/2014/main" id="{B0DD510C-346A-44EA-8A8B-BE2D924BB9E0}"/>
              </a:ext>
            </a:extLst>
          </p:cNvPr>
          <p:cNvSpPr txBox="1"/>
          <p:nvPr/>
        </p:nvSpPr>
        <p:spPr>
          <a:xfrm>
            <a:off x="8120672" y="2665233"/>
            <a:ext cx="2646878" cy="2554545"/>
          </a:xfrm>
          <a:prstGeom prst="rect">
            <a:avLst/>
          </a:prstGeom>
          <a:noFill/>
        </p:spPr>
        <p:txBody>
          <a:bodyPr wrap="none" rtlCol="0">
            <a:spAutoFit/>
          </a:bodyPr>
          <a:lstStyle/>
          <a:p>
            <a:r>
              <a:rPr kumimoji="1" lang="ja-JP" altLang="en-US" sz="1600" dirty="0">
                <a:solidFill>
                  <a:srgbClr val="00B050"/>
                </a:solidFill>
              </a:rPr>
              <a:t>デジタル大学校</a:t>
            </a:r>
            <a:endParaRPr kumimoji="1" lang="en-US" altLang="ja-JP" sz="1600" dirty="0">
              <a:solidFill>
                <a:srgbClr val="00B050"/>
              </a:solidFill>
            </a:endParaRPr>
          </a:p>
          <a:p>
            <a:r>
              <a:rPr kumimoji="1" lang="ja-JP" altLang="en-US" sz="1600" dirty="0"/>
              <a:t>自習性を重んじる学校です</a:t>
            </a:r>
            <a:endParaRPr kumimoji="1" lang="en-US" altLang="ja-JP" sz="1600" dirty="0"/>
          </a:p>
          <a:p>
            <a:r>
              <a:rPr lang="ja-JP" altLang="en-US" sz="1600" dirty="0">
                <a:solidFill>
                  <a:srgbClr val="0000FF"/>
                </a:solidFill>
              </a:rPr>
              <a:t>６００</a:t>
            </a:r>
            <a:endParaRPr kumimoji="1" lang="en-US" altLang="ja-JP" sz="1600" dirty="0">
              <a:solidFill>
                <a:srgbClr val="0000FF"/>
              </a:solidFill>
            </a:endParaRPr>
          </a:p>
          <a:p>
            <a:r>
              <a:rPr lang="en-US" altLang="ja-JP" sz="1600" dirty="0"/>
              <a:t>2021-09-01</a:t>
            </a:r>
            <a:endParaRPr kumimoji="1" lang="en-US" altLang="ja-JP" sz="1600" dirty="0"/>
          </a:p>
          <a:p>
            <a:r>
              <a:rPr kumimoji="1" lang="ja-JP" altLang="en-US" sz="1600" dirty="0">
                <a:solidFill>
                  <a:srgbClr val="FF0000"/>
                </a:solidFill>
              </a:rPr>
              <a:t>紀尾井町ガーデンヒルズ</a:t>
            </a:r>
            <a:endParaRPr kumimoji="1" lang="en-US" altLang="ja-JP" sz="1600" dirty="0">
              <a:solidFill>
                <a:srgbClr val="FF0000"/>
              </a:solidFill>
            </a:endParaRPr>
          </a:p>
          <a:p>
            <a:r>
              <a:rPr kumimoji="1" lang="ja-JP" altLang="en-US" sz="1600" dirty="0">
                <a:solidFill>
                  <a:srgbClr val="FF0000"/>
                </a:solidFill>
              </a:rPr>
              <a:t>東京都紀尾井町</a:t>
            </a:r>
            <a:endParaRPr kumimoji="1" lang="en-US" altLang="ja-JP" sz="1600" dirty="0">
              <a:solidFill>
                <a:srgbClr val="FF0000"/>
              </a:solidFill>
            </a:endParaRPr>
          </a:p>
          <a:p>
            <a:r>
              <a:rPr lang="en-US" altLang="ja-JP" sz="1600" dirty="0"/>
              <a:t>(03)9999-9999</a:t>
            </a:r>
            <a:endParaRPr kumimoji="1" lang="en-US" altLang="ja-JP" sz="1600" dirty="0"/>
          </a:p>
          <a:p>
            <a:r>
              <a:rPr kumimoji="1" lang="ja-JP" altLang="en-US" sz="1600" dirty="0">
                <a:solidFill>
                  <a:schemeClr val="accent4"/>
                </a:solidFill>
              </a:rPr>
              <a:t>牧島</a:t>
            </a:r>
            <a:endParaRPr lang="en-US" altLang="ja-JP" sz="1600" dirty="0">
              <a:solidFill>
                <a:schemeClr val="accent4"/>
              </a:solidFill>
            </a:endParaRPr>
          </a:p>
          <a:p>
            <a:r>
              <a:rPr kumimoji="1" lang="ja-JP" altLang="en-US" sz="1600" dirty="0"/>
              <a:t>デジタル庁</a:t>
            </a:r>
            <a:endParaRPr kumimoji="1" lang="en-US" altLang="ja-JP" sz="1600" dirty="0"/>
          </a:p>
          <a:p>
            <a:r>
              <a:rPr lang="ja-JP" altLang="en-US" sz="1600" dirty="0"/>
              <a:t>その他</a:t>
            </a:r>
            <a:endParaRPr kumimoji="1" lang="en-US" altLang="ja-JP" sz="1600" dirty="0"/>
          </a:p>
        </p:txBody>
      </p:sp>
    </p:spTree>
    <p:extLst>
      <p:ext uri="{BB962C8B-B14F-4D97-AF65-F5344CB8AC3E}">
        <p14:creationId xmlns:p14="http://schemas.microsoft.com/office/powerpoint/2010/main" val="2997417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838200" y="1371241"/>
            <a:ext cx="10515600" cy="992131"/>
          </a:xfrm>
        </p:spPr>
        <p:txBody>
          <a:bodyPr/>
          <a:lstStyle/>
          <a:p>
            <a:r>
              <a:rPr kumimoji="1" lang="ja-JP" altLang="en-US" b="1" dirty="0"/>
              <a:t>参照モデル</a:t>
            </a:r>
            <a:r>
              <a:rPr kumimoji="1" lang="ja-JP" altLang="en-US" dirty="0"/>
              <a:t>なので、</a:t>
            </a:r>
            <a:r>
              <a:rPr kumimoji="1" lang="ja-JP" altLang="en-US" b="1" dirty="0"/>
              <a:t>独自拡張</a:t>
            </a:r>
            <a:r>
              <a:rPr kumimoji="1" lang="ja-JP" altLang="en-US" dirty="0"/>
              <a:t>したり、必要な部分を</a:t>
            </a:r>
            <a:r>
              <a:rPr kumimoji="1" lang="ja-JP" altLang="en-US" b="1" dirty="0"/>
              <a:t>選択</a:t>
            </a:r>
            <a:r>
              <a:rPr kumimoji="1" lang="ja-JP" altLang="en-US" dirty="0"/>
              <a:t>して使用できます。</a:t>
            </a:r>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基本的な利用方法１</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a:xfrm>
            <a:off x="8972463" y="6264992"/>
            <a:ext cx="2743200" cy="365125"/>
          </a:xfrm>
        </p:spPr>
        <p:txBody>
          <a:bodyPr/>
          <a:lstStyle/>
          <a:p>
            <a:fld id="{DFD4F317-19D0-4848-B5EB-5B174DBE8CF9}" type="slidenum">
              <a:rPr lang="ja-JP" altLang="en-US" smtClean="0"/>
              <a:pPr/>
              <a:t>15</a:t>
            </a:fld>
            <a:endParaRPr lang="ja-JP" altLang="en-US"/>
          </a:p>
        </p:txBody>
      </p:sp>
      <p:pic>
        <p:nvPicPr>
          <p:cNvPr id="5" name="図 4">
            <a:extLst>
              <a:ext uri="{FF2B5EF4-FFF2-40B4-BE49-F238E27FC236}">
                <a16:creationId xmlns:a16="http://schemas.microsoft.com/office/drawing/2014/main" id="{5ECC7790-BF41-45C7-A43B-7B7A7AFB9E6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90548" y="2855624"/>
            <a:ext cx="2245538" cy="3168352"/>
          </a:xfrm>
          <a:prstGeom prst="rect">
            <a:avLst/>
          </a:prstGeom>
        </p:spPr>
      </p:pic>
      <p:sp>
        <p:nvSpPr>
          <p:cNvPr id="6" name="テキスト ボックス 4">
            <a:extLst>
              <a:ext uri="{FF2B5EF4-FFF2-40B4-BE49-F238E27FC236}">
                <a16:creationId xmlns:a16="http://schemas.microsoft.com/office/drawing/2014/main" id="{32B19106-EF1B-4D44-BE85-20D5689903C9}"/>
              </a:ext>
            </a:extLst>
          </p:cNvPr>
          <p:cNvSpPr txBox="1"/>
          <p:nvPr/>
        </p:nvSpPr>
        <p:spPr bwMode="auto">
          <a:xfrm>
            <a:off x="1810628" y="2567592"/>
            <a:ext cx="829004"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dirty="0"/>
              <a:t>今まで</a:t>
            </a:r>
          </a:p>
        </p:txBody>
      </p:sp>
      <p:pic>
        <p:nvPicPr>
          <p:cNvPr id="7" name="図 6">
            <a:extLst>
              <a:ext uri="{FF2B5EF4-FFF2-40B4-BE49-F238E27FC236}">
                <a16:creationId xmlns:a16="http://schemas.microsoft.com/office/drawing/2014/main" id="{A404302F-7644-4623-A699-7DFE1B6D5A8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35916" y="2967910"/>
            <a:ext cx="3303121" cy="2973183"/>
          </a:xfrm>
          <a:prstGeom prst="rect">
            <a:avLst/>
          </a:prstGeom>
        </p:spPr>
      </p:pic>
      <p:sp>
        <p:nvSpPr>
          <p:cNvPr id="8" name="テキスト ボックス 6">
            <a:extLst>
              <a:ext uri="{FF2B5EF4-FFF2-40B4-BE49-F238E27FC236}">
                <a16:creationId xmlns:a16="http://schemas.microsoft.com/office/drawing/2014/main" id="{5CFC4611-FF84-4E1F-811A-9EC5FC9A3439}"/>
              </a:ext>
            </a:extLst>
          </p:cNvPr>
          <p:cNvSpPr txBox="1"/>
          <p:nvPr/>
        </p:nvSpPr>
        <p:spPr bwMode="auto">
          <a:xfrm>
            <a:off x="4818097" y="2290594"/>
            <a:ext cx="1338759" cy="646298"/>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dirty="0"/>
              <a:t>GIF</a:t>
            </a:r>
          </a:p>
          <a:p>
            <a:pPr algn="ctr"/>
            <a:r>
              <a:rPr kumimoji="1" lang="ja-JP" altLang="en-US" dirty="0"/>
              <a:t>参照モデル</a:t>
            </a:r>
          </a:p>
        </p:txBody>
      </p:sp>
      <p:sp>
        <p:nvSpPr>
          <p:cNvPr id="9" name="右矢印 7">
            <a:extLst>
              <a:ext uri="{FF2B5EF4-FFF2-40B4-BE49-F238E27FC236}">
                <a16:creationId xmlns:a16="http://schemas.microsoft.com/office/drawing/2014/main" id="{7C062F9F-5AFA-49EB-8CD8-B05A8C4E9BDC}"/>
              </a:ext>
            </a:extLst>
          </p:cNvPr>
          <p:cNvSpPr/>
          <p:nvPr/>
        </p:nvSpPr>
        <p:spPr>
          <a:xfrm>
            <a:off x="3547884" y="3863736"/>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10" name="図 9">
            <a:extLst>
              <a:ext uri="{FF2B5EF4-FFF2-40B4-BE49-F238E27FC236}">
                <a16:creationId xmlns:a16="http://schemas.microsoft.com/office/drawing/2014/main" id="{03C14127-C13F-4AB7-A10F-35A4BC16E41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03032" y="2598610"/>
            <a:ext cx="3985990" cy="3703859"/>
          </a:xfrm>
          <a:prstGeom prst="rect">
            <a:avLst/>
          </a:prstGeom>
          <a:solidFill>
            <a:schemeClr val="bg1"/>
          </a:solidFill>
        </p:spPr>
      </p:pic>
      <p:sp>
        <p:nvSpPr>
          <p:cNvPr id="11" name="テキスト ボックス 6">
            <a:extLst>
              <a:ext uri="{FF2B5EF4-FFF2-40B4-BE49-F238E27FC236}">
                <a16:creationId xmlns:a16="http://schemas.microsoft.com/office/drawing/2014/main" id="{C388DD05-B29A-4790-9D7F-BAFD85E372AA}"/>
              </a:ext>
            </a:extLst>
          </p:cNvPr>
          <p:cNvSpPr txBox="1"/>
          <p:nvPr/>
        </p:nvSpPr>
        <p:spPr bwMode="auto">
          <a:xfrm>
            <a:off x="3783835" y="5929736"/>
            <a:ext cx="3457632" cy="738631"/>
          </a:xfrm>
          <a:prstGeom prst="rect">
            <a:avLst/>
          </a:prstGeom>
          <a:noFill/>
          <a:ln w="9525" algn="ctr">
            <a:noFill/>
            <a:miter lim="800000"/>
            <a:headEnd/>
            <a:tailEnd/>
          </a:ln>
          <a:effectLst/>
        </p:spPr>
        <p:txBody>
          <a:bodyPr wrap="squar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dirty="0"/>
              <a:t>パーツを組み合わせてモデル（ひな形）を作っている。</a:t>
            </a:r>
            <a:endParaRPr kumimoji="1" lang="en-US" altLang="ja-JP" sz="1400" dirty="0"/>
          </a:p>
          <a:p>
            <a:r>
              <a:rPr kumimoji="1" lang="ja-JP" altLang="en-US" sz="1400" dirty="0"/>
              <a:t>基本形なのでたくさんの項目がある</a:t>
            </a:r>
          </a:p>
        </p:txBody>
      </p:sp>
      <p:sp>
        <p:nvSpPr>
          <p:cNvPr id="12" name="テキスト ボックス 6">
            <a:extLst>
              <a:ext uri="{FF2B5EF4-FFF2-40B4-BE49-F238E27FC236}">
                <a16:creationId xmlns:a16="http://schemas.microsoft.com/office/drawing/2014/main" id="{4EBC9560-9ECC-4B8E-BF17-CB9587847FDE}"/>
              </a:ext>
            </a:extLst>
          </p:cNvPr>
          <p:cNvSpPr txBox="1"/>
          <p:nvPr/>
        </p:nvSpPr>
        <p:spPr bwMode="auto">
          <a:xfrm>
            <a:off x="8795457" y="2157896"/>
            <a:ext cx="1338759"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dirty="0"/>
              <a:t>実際の利用</a:t>
            </a:r>
          </a:p>
        </p:txBody>
      </p:sp>
      <p:sp>
        <p:nvSpPr>
          <p:cNvPr id="13" name="テキスト ボックス 12">
            <a:extLst>
              <a:ext uri="{FF2B5EF4-FFF2-40B4-BE49-F238E27FC236}">
                <a16:creationId xmlns:a16="http://schemas.microsoft.com/office/drawing/2014/main" id="{8F48AF86-0F8D-4484-A107-01E8A1237A7F}"/>
              </a:ext>
            </a:extLst>
          </p:cNvPr>
          <p:cNvSpPr txBox="1"/>
          <p:nvPr/>
        </p:nvSpPr>
        <p:spPr>
          <a:xfrm>
            <a:off x="7731215" y="3961888"/>
            <a:ext cx="1064242" cy="307777"/>
          </a:xfrm>
          <a:prstGeom prst="rect">
            <a:avLst/>
          </a:prstGeom>
          <a:solidFill>
            <a:schemeClr val="bg1"/>
          </a:solidFill>
        </p:spPr>
        <p:txBody>
          <a:bodyPr wrap="square" rtlCol="0">
            <a:spAutoFit/>
          </a:bodyPr>
          <a:lstStyle/>
          <a:p>
            <a:r>
              <a:rPr kumimoji="1" lang="ja-JP" altLang="en-US" sz="1400" dirty="0"/>
              <a:t>部分利用</a:t>
            </a:r>
          </a:p>
        </p:txBody>
      </p:sp>
      <p:sp>
        <p:nvSpPr>
          <p:cNvPr id="14" name="テキスト ボックス 13">
            <a:extLst>
              <a:ext uri="{FF2B5EF4-FFF2-40B4-BE49-F238E27FC236}">
                <a16:creationId xmlns:a16="http://schemas.microsoft.com/office/drawing/2014/main" id="{768B98CA-1C29-46FA-81E1-8F0C95BF984C}"/>
              </a:ext>
            </a:extLst>
          </p:cNvPr>
          <p:cNvSpPr txBox="1"/>
          <p:nvPr/>
        </p:nvSpPr>
        <p:spPr>
          <a:xfrm>
            <a:off x="7753472" y="4519579"/>
            <a:ext cx="2225995" cy="307777"/>
          </a:xfrm>
          <a:prstGeom prst="rect">
            <a:avLst/>
          </a:prstGeom>
          <a:solidFill>
            <a:schemeClr val="bg1"/>
          </a:solidFill>
        </p:spPr>
        <p:txBody>
          <a:bodyPr wrap="square" rtlCol="0">
            <a:spAutoFit/>
          </a:bodyPr>
          <a:lstStyle/>
          <a:p>
            <a:r>
              <a:rPr kumimoji="1" lang="ja-JP" altLang="en-US" sz="1400" dirty="0"/>
              <a:t>独自データ項目の拡張</a:t>
            </a:r>
          </a:p>
        </p:txBody>
      </p:sp>
    </p:spTree>
    <p:extLst>
      <p:ext uri="{BB962C8B-B14F-4D97-AF65-F5344CB8AC3E}">
        <p14:creationId xmlns:p14="http://schemas.microsoft.com/office/powerpoint/2010/main" val="4260008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838200" y="1371241"/>
            <a:ext cx="10515600" cy="992131"/>
          </a:xfrm>
        </p:spPr>
        <p:txBody>
          <a:bodyPr/>
          <a:lstStyle/>
          <a:p>
            <a:r>
              <a:rPr kumimoji="1" lang="ja-JP" altLang="en-US" dirty="0"/>
              <a:t>既存システム内は従来のままで、インタフェース変換で対応することも可能です。</a:t>
            </a:r>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基本的な利用方法２</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p:txBody>
          <a:bodyPr/>
          <a:lstStyle/>
          <a:p>
            <a:fld id="{DFD4F317-19D0-4848-B5EB-5B174DBE8CF9}" type="slidenum">
              <a:rPr lang="ja-JP" altLang="en-US" smtClean="0"/>
              <a:pPr/>
              <a:t>16</a:t>
            </a:fld>
            <a:endParaRPr lang="ja-JP" altLang="en-US"/>
          </a:p>
        </p:txBody>
      </p:sp>
      <p:sp>
        <p:nvSpPr>
          <p:cNvPr id="11" name="テキスト ボックス 10">
            <a:extLst>
              <a:ext uri="{FF2B5EF4-FFF2-40B4-BE49-F238E27FC236}">
                <a16:creationId xmlns:a16="http://schemas.microsoft.com/office/drawing/2014/main" id="{56CA9E33-F062-4957-B3FD-3415504C28A3}"/>
              </a:ext>
            </a:extLst>
          </p:cNvPr>
          <p:cNvSpPr txBox="1"/>
          <p:nvPr/>
        </p:nvSpPr>
        <p:spPr>
          <a:xfrm>
            <a:off x="2264899" y="2298648"/>
            <a:ext cx="1569660" cy="369332"/>
          </a:xfrm>
          <a:prstGeom prst="rect">
            <a:avLst/>
          </a:prstGeom>
          <a:noFill/>
        </p:spPr>
        <p:txBody>
          <a:bodyPr wrap="none" rtlCol="0">
            <a:spAutoFit/>
          </a:bodyPr>
          <a:lstStyle/>
          <a:p>
            <a:r>
              <a:rPr kumimoji="1" lang="ja-JP" altLang="en-US" dirty="0"/>
              <a:t>既存システム</a:t>
            </a:r>
          </a:p>
        </p:txBody>
      </p:sp>
      <p:sp>
        <p:nvSpPr>
          <p:cNvPr id="12" name="テキスト ボックス 11">
            <a:extLst>
              <a:ext uri="{FF2B5EF4-FFF2-40B4-BE49-F238E27FC236}">
                <a16:creationId xmlns:a16="http://schemas.microsoft.com/office/drawing/2014/main" id="{E35B57F0-9432-4B14-AF51-27F6FD6AAD9C}"/>
              </a:ext>
            </a:extLst>
          </p:cNvPr>
          <p:cNvSpPr txBox="1"/>
          <p:nvPr/>
        </p:nvSpPr>
        <p:spPr>
          <a:xfrm>
            <a:off x="2264899" y="2704229"/>
            <a:ext cx="877163" cy="923330"/>
          </a:xfrm>
          <a:prstGeom prst="rect">
            <a:avLst/>
          </a:prstGeom>
          <a:noFill/>
        </p:spPr>
        <p:txBody>
          <a:bodyPr wrap="none" rtlCol="0">
            <a:spAutoFit/>
          </a:bodyPr>
          <a:lstStyle/>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３不明</a:t>
            </a:r>
            <a:endParaRPr kumimoji="1" lang="en-US" altLang="ja-JP" dirty="0"/>
          </a:p>
        </p:txBody>
      </p:sp>
      <p:sp>
        <p:nvSpPr>
          <p:cNvPr id="13" name="テキスト ボックス 12">
            <a:extLst>
              <a:ext uri="{FF2B5EF4-FFF2-40B4-BE49-F238E27FC236}">
                <a16:creationId xmlns:a16="http://schemas.microsoft.com/office/drawing/2014/main" id="{A5398AB9-2C7B-4F56-9D8F-5EAC6CD915E4}"/>
              </a:ext>
            </a:extLst>
          </p:cNvPr>
          <p:cNvSpPr txBox="1"/>
          <p:nvPr/>
        </p:nvSpPr>
        <p:spPr>
          <a:xfrm>
            <a:off x="5045553" y="2085503"/>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14" name="テキスト ボックス 13">
            <a:extLst>
              <a:ext uri="{FF2B5EF4-FFF2-40B4-BE49-F238E27FC236}">
                <a16:creationId xmlns:a16="http://schemas.microsoft.com/office/drawing/2014/main" id="{8722100F-9CFF-4A24-9EBC-E0F81E804590}"/>
              </a:ext>
            </a:extLst>
          </p:cNvPr>
          <p:cNvSpPr txBox="1"/>
          <p:nvPr/>
        </p:nvSpPr>
        <p:spPr>
          <a:xfrm>
            <a:off x="4991685"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15" name="正方形/長方形 14">
            <a:extLst>
              <a:ext uri="{FF2B5EF4-FFF2-40B4-BE49-F238E27FC236}">
                <a16:creationId xmlns:a16="http://schemas.microsoft.com/office/drawing/2014/main" id="{0F658206-6AC6-487F-A40C-96ABB1AA03A3}"/>
              </a:ext>
            </a:extLst>
          </p:cNvPr>
          <p:cNvSpPr/>
          <p:nvPr/>
        </p:nvSpPr>
        <p:spPr>
          <a:xfrm>
            <a:off x="1730330" y="2667980"/>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193B03C-1DBF-452D-843D-D50B2E709DAB}"/>
              </a:ext>
            </a:extLst>
          </p:cNvPr>
          <p:cNvSpPr/>
          <p:nvPr/>
        </p:nvSpPr>
        <p:spPr>
          <a:xfrm>
            <a:off x="4963604"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003A1AB8-BD41-4C97-BCE5-24ACAF473717}"/>
              </a:ext>
            </a:extLst>
          </p:cNvPr>
          <p:cNvCxnSpPr/>
          <p:nvPr/>
        </p:nvCxnSpPr>
        <p:spPr>
          <a:xfrm>
            <a:off x="3142062" y="2869937"/>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FD9C6A7-8BD0-484E-9C6F-065DFBF08557}"/>
              </a:ext>
            </a:extLst>
          </p:cNvPr>
          <p:cNvCxnSpPr/>
          <p:nvPr/>
        </p:nvCxnSpPr>
        <p:spPr>
          <a:xfrm>
            <a:off x="3142061" y="3119962"/>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F63B195-DD8C-4EDC-B4F2-58F240D3230E}"/>
              </a:ext>
            </a:extLst>
          </p:cNvPr>
          <p:cNvCxnSpPr>
            <a:cxnSpLocks/>
          </p:cNvCxnSpPr>
          <p:nvPr/>
        </p:nvCxnSpPr>
        <p:spPr>
          <a:xfrm flipV="1">
            <a:off x="3170143" y="2922368"/>
            <a:ext cx="1934085" cy="46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C049F34-27CB-4A38-897F-5D237796FD29}"/>
              </a:ext>
            </a:extLst>
          </p:cNvPr>
          <p:cNvSpPr txBox="1"/>
          <p:nvPr/>
        </p:nvSpPr>
        <p:spPr>
          <a:xfrm>
            <a:off x="7607916" y="2298648"/>
            <a:ext cx="1800493" cy="369332"/>
          </a:xfrm>
          <a:prstGeom prst="rect">
            <a:avLst/>
          </a:prstGeom>
          <a:noFill/>
        </p:spPr>
        <p:txBody>
          <a:bodyPr wrap="none" rtlCol="0">
            <a:spAutoFit/>
          </a:bodyPr>
          <a:lstStyle/>
          <a:p>
            <a:r>
              <a:rPr kumimoji="1" lang="ja-JP" altLang="en-US" dirty="0"/>
              <a:t>連携先システム</a:t>
            </a:r>
          </a:p>
        </p:txBody>
      </p:sp>
      <p:sp>
        <p:nvSpPr>
          <p:cNvPr id="26" name="テキスト ボックス 25">
            <a:extLst>
              <a:ext uri="{FF2B5EF4-FFF2-40B4-BE49-F238E27FC236}">
                <a16:creationId xmlns:a16="http://schemas.microsoft.com/office/drawing/2014/main" id="{766BA694-CB6A-4C19-A408-868052A3D961}"/>
              </a:ext>
            </a:extLst>
          </p:cNvPr>
          <p:cNvSpPr txBox="1"/>
          <p:nvPr/>
        </p:nvSpPr>
        <p:spPr>
          <a:xfrm>
            <a:off x="7734452"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27" name="正方形/長方形 26">
            <a:extLst>
              <a:ext uri="{FF2B5EF4-FFF2-40B4-BE49-F238E27FC236}">
                <a16:creationId xmlns:a16="http://schemas.microsoft.com/office/drawing/2014/main" id="{13996EEB-AD41-4270-9601-93287ECBC944}"/>
              </a:ext>
            </a:extLst>
          </p:cNvPr>
          <p:cNvSpPr/>
          <p:nvPr/>
        </p:nvSpPr>
        <p:spPr>
          <a:xfrm>
            <a:off x="7706371"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3A61C40D-A5B1-4AEB-8F2C-26E0D5A1509E}"/>
              </a:ext>
            </a:extLst>
          </p:cNvPr>
          <p:cNvCxnSpPr>
            <a:cxnSpLocks/>
          </p:cNvCxnSpPr>
          <p:nvPr/>
        </p:nvCxnSpPr>
        <p:spPr>
          <a:xfrm>
            <a:off x="6078390" y="2876085"/>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D7F40DB-81BE-445F-B917-816C017185FD}"/>
              </a:ext>
            </a:extLst>
          </p:cNvPr>
          <p:cNvCxnSpPr>
            <a:cxnSpLocks/>
          </p:cNvCxnSpPr>
          <p:nvPr/>
        </p:nvCxnSpPr>
        <p:spPr>
          <a:xfrm>
            <a:off x="6078390" y="3169164"/>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C6E4313-9726-4BC9-BE20-7EACE50A8317}"/>
              </a:ext>
            </a:extLst>
          </p:cNvPr>
          <p:cNvCxnSpPr>
            <a:cxnSpLocks/>
          </p:cNvCxnSpPr>
          <p:nvPr/>
        </p:nvCxnSpPr>
        <p:spPr>
          <a:xfrm>
            <a:off x="6078390" y="340597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E744BF9-2F79-4279-AB29-3F6BA960FF2F}"/>
              </a:ext>
            </a:extLst>
          </p:cNvPr>
          <p:cNvCxnSpPr>
            <a:cxnSpLocks/>
          </p:cNvCxnSpPr>
          <p:nvPr/>
        </p:nvCxnSpPr>
        <p:spPr>
          <a:xfrm>
            <a:off x="6078390" y="369905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C624A77-F272-4DC1-B77D-37FC135B27B5}"/>
              </a:ext>
            </a:extLst>
          </p:cNvPr>
          <p:cNvSpPr txBox="1"/>
          <p:nvPr/>
        </p:nvSpPr>
        <p:spPr>
          <a:xfrm>
            <a:off x="2264899" y="4608605"/>
            <a:ext cx="1569660" cy="369332"/>
          </a:xfrm>
          <a:prstGeom prst="rect">
            <a:avLst/>
          </a:prstGeom>
          <a:noFill/>
        </p:spPr>
        <p:txBody>
          <a:bodyPr wrap="none" rtlCol="0">
            <a:spAutoFit/>
          </a:bodyPr>
          <a:lstStyle/>
          <a:p>
            <a:r>
              <a:rPr kumimoji="1" lang="ja-JP" altLang="en-US" dirty="0"/>
              <a:t>既存システム</a:t>
            </a:r>
          </a:p>
        </p:txBody>
      </p:sp>
      <p:sp>
        <p:nvSpPr>
          <p:cNvPr id="35" name="テキスト ボックス 34">
            <a:extLst>
              <a:ext uri="{FF2B5EF4-FFF2-40B4-BE49-F238E27FC236}">
                <a16:creationId xmlns:a16="http://schemas.microsoft.com/office/drawing/2014/main" id="{6C3C49C2-6876-4CD9-98A1-AD37D5AF305F}"/>
              </a:ext>
            </a:extLst>
          </p:cNvPr>
          <p:cNvSpPr txBox="1"/>
          <p:nvPr/>
        </p:nvSpPr>
        <p:spPr>
          <a:xfrm>
            <a:off x="5045553" y="4395460"/>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36" name="テキスト ボックス 35">
            <a:extLst>
              <a:ext uri="{FF2B5EF4-FFF2-40B4-BE49-F238E27FC236}">
                <a16:creationId xmlns:a16="http://schemas.microsoft.com/office/drawing/2014/main" id="{6E866232-89DE-46C3-87A6-8E7F9E9DE0E4}"/>
              </a:ext>
            </a:extLst>
          </p:cNvPr>
          <p:cNvSpPr txBox="1"/>
          <p:nvPr/>
        </p:nvSpPr>
        <p:spPr>
          <a:xfrm>
            <a:off x="4991685"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37" name="正方形/長方形 36">
            <a:extLst>
              <a:ext uri="{FF2B5EF4-FFF2-40B4-BE49-F238E27FC236}">
                <a16:creationId xmlns:a16="http://schemas.microsoft.com/office/drawing/2014/main" id="{0C55474C-5CAF-4708-BF1C-703C3A4507A2}"/>
              </a:ext>
            </a:extLst>
          </p:cNvPr>
          <p:cNvSpPr/>
          <p:nvPr/>
        </p:nvSpPr>
        <p:spPr>
          <a:xfrm>
            <a:off x="1730331" y="4977937"/>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682D4105-6BBE-47FB-9231-5CE541CAC266}"/>
              </a:ext>
            </a:extLst>
          </p:cNvPr>
          <p:cNvSpPr/>
          <p:nvPr/>
        </p:nvSpPr>
        <p:spPr>
          <a:xfrm>
            <a:off x="4963604"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2E056FE-CC9C-4B58-B353-666AFA09ADD6}"/>
              </a:ext>
            </a:extLst>
          </p:cNvPr>
          <p:cNvSpPr txBox="1"/>
          <p:nvPr/>
        </p:nvSpPr>
        <p:spPr>
          <a:xfrm>
            <a:off x="7607916" y="4608605"/>
            <a:ext cx="1800493" cy="369332"/>
          </a:xfrm>
          <a:prstGeom prst="rect">
            <a:avLst/>
          </a:prstGeom>
          <a:noFill/>
        </p:spPr>
        <p:txBody>
          <a:bodyPr wrap="none" rtlCol="0">
            <a:spAutoFit/>
          </a:bodyPr>
          <a:lstStyle/>
          <a:p>
            <a:r>
              <a:rPr kumimoji="1" lang="ja-JP" altLang="en-US" dirty="0"/>
              <a:t>連携先システム</a:t>
            </a:r>
          </a:p>
        </p:txBody>
      </p:sp>
      <p:sp>
        <p:nvSpPr>
          <p:cNvPr id="43" name="テキスト ボックス 42">
            <a:extLst>
              <a:ext uri="{FF2B5EF4-FFF2-40B4-BE49-F238E27FC236}">
                <a16:creationId xmlns:a16="http://schemas.microsoft.com/office/drawing/2014/main" id="{F6C5BE37-ECBE-4900-A84A-2AA99AFEF74D}"/>
              </a:ext>
            </a:extLst>
          </p:cNvPr>
          <p:cNvSpPr txBox="1"/>
          <p:nvPr/>
        </p:nvSpPr>
        <p:spPr>
          <a:xfrm>
            <a:off x="7734452"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44" name="正方形/長方形 43">
            <a:extLst>
              <a:ext uri="{FF2B5EF4-FFF2-40B4-BE49-F238E27FC236}">
                <a16:creationId xmlns:a16="http://schemas.microsoft.com/office/drawing/2014/main" id="{79C14752-2AB3-4D91-BB6B-9DDF804D65E6}"/>
              </a:ext>
            </a:extLst>
          </p:cNvPr>
          <p:cNvSpPr/>
          <p:nvPr/>
        </p:nvSpPr>
        <p:spPr>
          <a:xfrm>
            <a:off x="7706371"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EBB07F1A-D650-470A-AAB8-A5B404BDDCB9}"/>
              </a:ext>
            </a:extLst>
          </p:cNvPr>
          <p:cNvSpPr txBox="1"/>
          <p:nvPr/>
        </p:nvSpPr>
        <p:spPr>
          <a:xfrm>
            <a:off x="1825330" y="5362718"/>
            <a:ext cx="2186104" cy="307777"/>
          </a:xfrm>
          <a:prstGeom prst="rect">
            <a:avLst/>
          </a:prstGeom>
          <a:noFill/>
          <a:ln>
            <a:solidFill>
              <a:schemeClr val="tx1"/>
            </a:solidFill>
          </a:ln>
        </p:spPr>
        <p:txBody>
          <a:bodyPr wrap="square" rtlCol="0">
            <a:spAutoFit/>
          </a:bodyPr>
          <a:lstStyle/>
          <a:p>
            <a:r>
              <a:rPr kumimoji="1" lang="ja-JP" altLang="en-US" sz="1400" dirty="0"/>
              <a:t>霞ヶ関</a:t>
            </a:r>
            <a:r>
              <a:rPr kumimoji="1" lang="en-US" altLang="ja-JP" sz="1400" dirty="0"/>
              <a:t>X-X</a:t>
            </a:r>
            <a:r>
              <a:rPr kumimoji="1" lang="ja-JP" altLang="en-US" sz="1400" dirty="0"/>
              <a:t>　</a:t>
            </a:r>
            <a:r>
              <a:rPr kumimoji="1" lang="en-US" altLang="ja-JP" sz="1400" dirty="0"/>
              <a:t>GIF</a:t>
            </a:r>
            <a:r>
              <a:rPr kumimoji="1" lang="ja-JP" altLang="en-US" sz="1400" dirty="0"/>
              <a:t>ビル</a:t>
            </a:r>
            <a:r>
              <a:rPr kumimoji="1" lang="en-US" altLang="ja-JP" sz="1400" dirty="0"/>
              <a:t>203</a:t>
            </a:r>
          </a:p>
        </p:txBody>
      </p:sp>
      <p:cxnSp>
        <p:nvCxnSpPr>
          <p:cNvPr id="50" name="直線矢印コネクタ 49">
            <a:extLst>
              <a:ext uri="{FF2B5EF4-FFF2-40B4-BE49-F238E27FC236}">
                <a16:creationId xmlns:a16="http://schemas.microsoft.com/office/drawing/2014/main" id="{F50FAA78-CA5C-43FA-98E2-E01240D89014}"/>
              </a:ext>
            </a:extLst>
          </p:cNvPr>
          <p:cNvCxnSpPr>
            <a:cxnSpLocks/>
          </p:cNvCxnSpPr>
          <p:nvPr/>
        </p:nvCxnSpPr>
        <p:spPr>
          <a:xfrm>
            <a:off x="4039515" y="5536852"/>
            <a:ext cx="819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F5A1FC79-89C0-42F8-BA7D-27564B8BF6CF}"/>
              </a:ext>
            </a:extLst>
          </p:cNvPr>
          <p:cNvCxnSpPr>
            <a:cxnSpLocks/>
          </p:cNvCxnSpPr>
          <p:nvPr/>
        </p:nvCxnSpPr>
        <p:spPr>
          <a:xfrm>
            <a:off x="6454780" y="515467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38BDA9B1-193F-4591-9EB6-12C793D31256}"/>
              </a:ext>
            </a:extLst>
          </p:cNvPr>
          <p:cNvCxnSpPr>
            <a:cxnSpLocks/>
          </p:cNvCxnSpPr>
          <p:nvPr/>
        </p:nvCxnSpPr>
        <p:spPr>
          <a:xfrm>
            <a:off x="6454780" y="5337067"/>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E8B34A3-3878-43EA-94F0-6B917BC37BC7}"/>
              </a:ext>
            </a:extLst>
          </p:cNvPr>
          <p:cNvCxnSpPr>
            <a:cxnSpLocks/>
          </p:cNvCxnSpPr>
          <p:nvPr/>
        </p:nvCxnSpPr>
        <p:spPr>
          <a:xfrm>
            <a:off x="6454780" y="5519455"/>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94F501A1-763C-46A6-BF5D-51FFEC9FEF75}"/>
              </a:ext>
            </a:extLst>
          </p:cNvPr>
          <p:cNvCxnSpPr>
            <a:cxnSpLocks/>
          </p:cNvCxnSpPr>
          <p:nvPr/>
        </p:nvCxnSpPr>
        <p:spPr>
          <a:xfrm>
            <a:off x="6454780" y="5701843"/>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740B703B-E6E6-4A5D-BB23-CF4F37CFBE87}"/>
              </a:ext>
            </a:extLst>
          </p:cNvPr>
          <p:cNvCxnSpPr>
            <a:cxnSpLocks/>
          </p:cNvCxnSpPr>
          <p:nvPr/>
        </p:nvCxnSpPr>
        <p:spPr>
          <a:xfrm>
            <a:off x="6454780" y="606661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FA42B8BD-9408-41D9-AFEC-8B2F97A12E67}"/>
              </a:ext>
            </a:extLst>
          </p:cNvPr>
          <p:cNvCxnSpPr>
            <a:cxnSpLocks/>
          </p:cNvCxnSpPr>
          <p:nvPr/>
        </p:nvCxnSpPr>
        <p:spPr>
          <a:xfrm>
            <a:off x="6454780" y="5884231"/>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1D62DCC-75E8-4037-BF82-FAC8758F6AB9}"/>
              </a:ext>
            </a:extLst>
          </p:cNvPr>
          <p:cNvCxnSpPr>
            <a:cxnSpLocks/>
          </p:cNvCxnSpPr>
          <p:nvPr/>
        </p:nvCxnSpPr>
        <p:spPr>
          <a:xfrm>
            <a:off x="6454780" y="6249008"/>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73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0F1D531-0918-49BA-9A71-99F0020E408F}"/>
              </a:ext>
            </a:extLst>
          </p:cNvPr>
          <p:cNvSpPr>
            <a:spLocks noGrp="1"/>
          </p:cNvSpPr>
          <p:nvPr>
            <p:ph idx="1"/>
          </p:nvPr>
        </p:nvSpPr>
        <p:spPr>
          <a:xfrm>
            <a:off x="838200" y="1371241"/>
            <a:ext cx="10775868" cy="1020267"/>
          </a:xfrm>
        </p:spPr>
        <p:txBody>
          <a:bodyPr/>
          <a:lstStyle/>
          <a:p>
            <a:r>
              <a:rPr kumimoji="1" lang="ja-JP" altLang="en-US" sz="2400" dirty="0"/>
              <a:t>既存システムの改修コストや過去データの移行を考慮した上で検討を進める必要があります。必ず、すぐに対応しなければいけないわけではありません</a:t>
            </a:r>
            <a:endParaRPr kumimoji="1" lang="en-US" altLang="ja-JP" sz="2400" dirty="0"/>
          </a:p>
          <a:p>
            <a:pPr lvl="1"/>
            <a:r>
              <a:rPr kumimoji="1" lang="ja-JP" altLang="en-US" sz="2000" dirty="0"/>
              <a:t>既存システムのデータ構造の抜本的な改修が困難な場合</a:t>
            </a:r>
            <a:endParaRPr kumimoji="1" lang="en-US" altLang="ja-JP" sz="2000" dirty="0"/>
          </a:p>
          <a:p>
            <a:pPr lvl="1"/>
            <a:r>
              <a:rPr kumimoji="1" lang="ja-JP" altLang="en-US" sz="2000" dirty="0"/>
              <a:t>既存のデータ標準があり、各組織が導入しているデータを一斉移行することが難しい場合</a:t>
            </a:r>
            <a:endParaRPr kumimoji="1" lang="en-US" altLang="ja-JP" sz="2000" dirty="0"/>
          </a:p>
          <a:p>
            <a:pPr lvl="1"/>
            <a:endParaRPr lang="en-US" altLang="ja-JP" sz="2000" dirty="0"/>
          </a:p>
          <a:p>
            <a:pPr lvl="1"/>
            <a:endParaRPr kumimoji="1" lang="en-US" altLang="ja-JP" sz="2000" dirty="0"/>
          </a:p>
          <a:p>
            <a:pPr lvl="1"/>
            <a:endParaRPr lang="en-US" altLang="ja-JP" sz="2000" dirty="0"/>
          </a:p>
          <a:p>
            <a:pPr lvl="1"/>
            <a:endParaRPr lang="en-US" altLang="ja-JP" sz="2000" dirty="0"/>
          </a:p>
          <a:p>
            <a:pPr lvl="1"/>
            <a:r>
              <a:rPr kumimoji="1" lang="ja-JP" altLang="en-US" sz="2000" dirty="0"/>
              <a:t>中長期には、大規模改修時に検討したり、新旧データの</a:t>
            </a:r>
            <a:r>
              <a:rPr kumimoji="1" lang="en-US" altLang="ja-JP" sz="2000" dirty="0"/>
              <a:t>2</a:t>
            </a:r>
            <a:r>
              <a:rPr kumimoji="1" lang="ja-JP" altLang="en-US" sz="2000" dirty="0"/>
              <a:t>重保有期間を持って移行する等の検討をする必要があります。</a:t>
            </a:r>
            <a:endParaRPr kumimoji="1" lang="en-US" altLang="ja-JP" sz="2000" dirty="0"/>
          </a:p>
          <a:p>
            <a:r>
              <a:rPr kumimoji="1" lang="ja-JP" altLang="en-US" sz="2400" dirty="0"/>
              <a:t>オープンデータの推奨データセットの扱い</a:t>
            </a:r>
            <a:endParaRPr kumimoji="1" lang="en-US" altLang="ja-JP" sz="2400" dirty="0"/>
          </a:p>
          <a:p>
            <a:pPr lvl="1"/>
            <a:r>
              <a:rPr kumimoji="1" lang="en-US" altLang="ja-JP" sz="2000" dirty="0"/>
              <a:t>GIF</a:t>
            </a:r>
            <a:r>
              <a:rPr kumimoji="1" lang="ja-JP" altLang="en-US" sz="2000" dirty="0"/>
              <a:t>の整備は順次進んでいきますので、現在推奨データセットを使っている場合に移行を図る必要はありません。</a:t>
            </a:r>
            <a:r>
              <a:rPr kumimoji="1" lang="en-US" altLang="ja-JP" sz="2000" dirty="0"/>
              <a:t>GIF</a:t>
            </a:r>
            <a:r>
              <a:rPr kumimoji="1" lang="ja-JP" altLang="en-US" sz="2000" dirty="0"/>
              <a:t>への移行を簡単にできるコンバータを提供する予定ですので、従来通り推奨データセットの導入を進めても問題ありません。</a:t>
            </a:r>
          </a:p>
        </p:txBody>
      </p:sp>
      <p:sp>
        <p:nvSpPr>
          <p:cNvPr id="3" name="タイトル 2">
            <a:extLst>
              <a:ext uri="{FF2B5EF4-FFF2-40B4-BE49-F238E27FC236}">
                <a16:creationId xmlns:a16="http://schemas.microsoft.com/office/drawing/2014/main" id="{95D17B40-F26C-49D9-A556-39921962AAC4}"/>
              </a:ext>
            </a:extLst>
          </p:cNvPr>
          <p:cNvSpPr>
            <a:spLocks noGrp="1"/>
          </p:cNvSpPr>
          <p:nvPr>
            <p:ph type="title"/>
          </p:nvPr>
        </p:nvSpPr>
        <p:spPr/>
        <p:txBody>
          <a:bodyPr/>
          <a:lstStyle/>
          <a:p>
            <a:r>
              <a:rPr kumimoji="1" lang="en-US" altLang="ja-JP" dirty="0"/>
              <a:t>GIF</a:t>
            </a:r>
            <a:r>
              <a:rPr kumimoji="1" lang="ja-JP" altLang="en-US" dirty="0"/>
              <a:t>導入への留意点</a:t>
            </a:r>
          </a:p>
        </p:txBody>
      </p:sp>
      <p:sp>
        <p:nvSpPr>
          <p:cNvPr id="4" name="スライド番号プレースホルダー 3">
            <a:extLst>
              <a:ext uri="{FF2B5EF4-FFF2-40B4-BE49-F238E27FC236}">
                <a16:creationId xmlns:a16="http://schemas.microsoft.com/office/drawing/2014/main" id="{D334AA89-67F4-4749-BFDE-DF1BBE7EBA80}"/>
              </a:ext>
            </a:extLst>
          </p:cNvPr>
          <p:cNvSpPr>
            <a:spLocks noGrp="1"/>
          </p:cNvSpPr>
          <p:nvPr>
            <p:ph type="sldNum" sz="quarter" idx="4"/>
          </p:nvPr>
        </p:nvSpPr>
        <p:spPr/>
        <p:txBody>
          <a:bodyPr/>
          <a:lstStyle/>
          <a:p>
            <a:fld id="{DFD4F317-19D0-4848-B5EB-5B174DBE8CF9}" type="slidenum">
              <a:rPr lang="ja-JP" altLang="en-US" smtClean="0"/>
              <a:pPr/>
              <a:t>17</a:t>
            </a:fld>
            <a:endParaRPr lang="ja-JP" altLang="en-US"/>
          </a:p>
        </p:txBody>
      </p:sp>
      <p:sp>
        <p:nvSpPr>
          <p:cNvPr id="5" name="正方形/長方形 4">
            <a:extLst>
              <a:ext uri="{FF2B5EF4-FFF2-40B4-BE49-F238E27FC236}">
                <a16:creationId xmlns:a16="http://schemas.microsoft.com/office/drawing/2014/main" id="{FDAD566E-22E8-4B97-BF6F-549D04F147CA}"/>
              </a:ext>
            </a:extLst>
          </p:cNvPr>
          <p:cNvSpPr/>
          <p:nvPr/>
        </p:nvSpPr>
        <p:spPr>
          <a:xfrm>
            <a:off x="3404382" y="3185027"/>
            <a:ext cx="2278966" cy="1020268"/>
          </a:xfrm>
          <a:custGeom>
            <a:avLst/>
            <a:gdLst>
              <a:gd name="connsiteX0" fmla="*/ 0 w 2278966"/>
              <a:gd name="connsiteY0" fmla="*/ 0 h 1020268"/>
              <a:gd name="connsiteX1" fmla="*/ 569742 w 2278966"/>
              <a:gd name="connsiteY1" fmla="*/ 0 h 1020268"/>
              <a:gd name="connsiteX2" fmla="*/ 1162273 w 2278966"/>
              <a:gd name="connsiteY2" fmla="*/ 0 h 1020268"/>
              <a:gd name="connsiteX3" fmla="*/ 1663645 w 2278966"/>
              <a:gd name="connsiteY3" fmla="*/ 0 h 1020268"/>
              <a:gd name="connsiteX4" fmla="*/ 2278966 w 2278966"/>
              <a:gd name="connsiteY4" fmla="*/ 0 h 1020268"/>
              <a:gd name="connsiteX5" fmla="*/ 2278966 w 2278966"/>
              <a:gd name="connsiteY5" fmla="*/ 499931 h 1020268"/>
              <a:gd name="connsiteX6" fmla="*/ 2278966 w 2278966"/>
              <a:gd name="connsiteY6" fmla="*/ 1020268 h 1020268"/>
              <a:gd name="connsiteX7" fmla="*/ 1709225 w 2278966"/>
              <a:gd name="connsiteY7" fmla="*/ 1020268 h 1020268"/>
              <a:gd name="connsiteX8" fmla="*/ 1162273 w 2278966"/>
              <a:gd name="connsiteY8" fmla="*/ 1020268 h 1020268"/>
              <a:gd name="connsiteX9" fmla="*/ 546952 w 2278966"/>
              <a:gd name="connsiteY9" fmla="*/ 1020268 h 1020268"/>
              <a:gd name="connsiteX10" fmla="*/ 0 w 2278966"/>
              <a:gd name="connsiteY10" fmla="*/ 1020268 h 1020268"/>
              <a:gd name="connsiteX11" fmla="*/ 0 w 2278966"/>
              <a:gd name="connsiteY11" fmla="*/ 530539 h 1020268"/>
              <a:gd name="connsiteX12" fmla="*/ 0 w 2278966"/>
              <a:gd name="connsiteY12" fmla="*/ 0 h 1020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8966" h="1020268" fill="none" extrusionOk="0">
                <a:moveTo>
                  <a:pt x="0" y="0"/>
                </a:moveTo>
                <a:cubicBezTo>
                  <a:pt x="268790" y="-27899"/>
                  <a:pt x="303068" y="53050"/>
                  <a:pt x="569742" y="0"/>
                </a:cubicBezTo>
                <a:cubicBezTo>
                  <a:pt x="836416" y="-53050"/>
                  <a:pt x="929950" y="15296"/>
                  <a:pt x="1162273" y="0"/>
                </a:cubicBezTo>
                <a:cubicBezTo>
                  <a:pt x="1394596" y="-15296"/>
                  <a:pt x="1554092" y="11359"/>
                  <a:pt x="1663645" y="0"/>
                </a:cubicBezTo>
                <a:cubicBezTo>
                  <a:pt x="1773198" y="-11359"/>
                  <a:pt x="2149155" y="28311"/>
                  <a:pt x="2278966" y="0"/>
                </a:cubicBezTo>
                <a:cubicBezTo>
                  <a:pt x="2317592" y="181410"/>
                  <a:pt x="2236249" y="377704"/>
                  <a:pt x="2278966" y="499931"/>
                </a:cubicBezTo>
                <a:cubicBezTo>
                  <a:pt x="2321683" y="622158"/>
                  <a:pt x="2235504" y="763827"/>
                  <a:pt x="2278966" y="1020268"/>
                </a:cubicBezTo>
                <a:cubicBezTo>
                  <a:pt x="2022643" y="1041782"/>
                  <a:pt x="1987679" y="997187"/>
                  <a:pt x="1709225" y="1020268"/>
                </a:cubicBezTo>
                <a:cubicBezTo>
                  <a:pt x="1430771" y="1043349"/>
                  <a:pt x="1331029" y="989725"/>
                  <a:pt x="1162273" y="1020268"/>
                </a:cubicBezTo>
                <a:cubicBezTo>
                  <a:pt x="993517" y="1050811"/>
                  <a:pt x="725692" y="974345"/>
                  <a:pt x="546952" y="1020268"/>
                </a:cubicBezTo>
                <a:cubicBezTo>
                  <a:pt x="368212" y="1066191"/>
                  <a:pt x="238494" y="969042"/>
                  <a:pt x="0" y="1020268"/>
                </a:cubicBezTo>
                <a:cubicBezTo>
                  <a:pt x="-33026" y="882855"/>
                  <a:pt x="11061" y="701559"/>
                  <a:pt x="0" y="530539"/>
                </a:cubicBezTo>
                <a:cubicBezTo>
                  <a:pt x="-11061" y="359519"/>
                  <a:pt x="9610" y="148045"/>
                  <a:pt x="0" y="0"/>
                </a:cubicBezTo>
                <a:close/>
              </a:path>
              <a:path w="2278966" h="1020268" stroke="0" extrusionOk="0">
                <a:moveTo>
                  <a:pt x="0" y="0"/>
                </a:moveTo>
                <a:cubicBezTo>
                  <a:pt x="232783" y="-49719"/>
                  <a:pt x="380352" y="30087"/>
                  <a:pt x="501373" y="0"/>
                </a:cubicBezTo>
                <a:cubicBezTo>
                  <a:pt x="622394" y="-30087"/>
                  <a:pt x="858094" y="51341"/>
                  <a:pt x="1002745" y="0"/>
                </a:cubicBezTo>
                <a:cubicBezTo>
                  <a:pt x="1147396" y="-51341"/>
                  <a:pt x="1307441" y="48505"/>
                  <a:pt x="1595276" y="0"/>
                </a:cubicBezTo>
                <a:cubicBezTo>
                  <a:pt x="1883111" y="-48505"/>
                  <a:pt x="2002868" y="3381"/>
                  <a:pt x="2278966" y="0"/>
                </a:cubicBezTo>
                <a:cubicBezTo>
                  <a:pt x="2311962" y="211395"/>
                  <a:pt x="2253509" y="264016"/>
                  <a:pt x="2278966" y="489729"/>
                </a:cubicBezTo>
                <a:cubicBezTo>
                  <a:pt x="2304423" y="715442"/>
                  <a:pt x="2257395" y="831078"/>
                  <a:pt x="2278966" y="1020268"/>
                </a:cubicBezTo>
                <a:cubicBezTo>
                  <a:pt x="2138198" y="1060963"/>
                  <a:pt x="1882847" y="968467"/>
                  <a:pt x="1754804" y="1020268"/>
                </a:cubicBezTo>
                <a:cubicBezTo>
                  <a:pt x="1626761" y="1072069"/>
                  <a:pt x="1423978" y="990049"/>
                  <a:pt x="1139483" y="1020268"/>
                </a:cubicBezTo>
                <a:cubicBezTo>
                  <a:pt x="854988" y="1050487"/>
                  <a:pt x="687173" y="995323"/>
                  <a:pt x="569742" y="1020268"/>
                </a:cubicBezTo>
                <a:cubicBezTo>
                  <a:pt x="452311" y="1045213"/>
                  <a:pt x="168812" y="1004236"/>
                  <a:pt x="0" y="1020268"/>
                </a:cubicBezTo>
                <a:cubicBezTo>
                  <a:pt x="-2538" y="818696"/>
                  <a:pt x="34471" y="648510"/>
                  <a:pt x="0" y="540742"/>
                </a:cubicBezTo>
                <a:cubicBezTo>
                  <a:pt x="-34471" y="432974"/>
                  <a:pt x="1021" y="133287"/>
                  <a:pt x="0" y="0"/>
                </a:cubicBezTo>
                <a:close/>
              </a:path>
            </a:pathLst>
          </a:custGeom>
          <a:solidFill>
            <a:srgbClr val="996600">
              <a:alpha val="30196"/>
            </a:srgbClr>
          </a:solidFill>
          <a:ln>
            <a:solidFill>
              <a:srgbClr val="CC9900"/>
            </a:solidFill>
            <a:extLst>
              <a:ext uri="{C807C97D-BFC1-408E-A445-0C87EB9F89A2}">
                <ask:lineSketchStyleProps xmlns:ask="http://schemas.microsoft.com/office/drawing/2018/sketchyshapes" sd="237147491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既存システム</a:t>
            </a:r>
          </a:p>
        </p:txBody>
      </p:sp>
      <p:sp>
        <p:nvSpPr>
          <p:cNvPr id="7" name="正方形/長方形 6">
            <a:extLst>
              <a:ext uri="{FF2B5EF4-FFF2-40B4-BE49-F238E27FC236}">
                <a16:creationId xmlns:a16="http://schemas.microsoft.com/office/drawing/2014/main" id="{EAD02492-96B1-4B4D-A82A-FC2FBC15BC02}"/>
              </a:ext>
            </a:extLst>
          </p:cNvPr>
          <p:cNvSpPr/>
          <p:nvPr/>
        </p:nvSpPr>
        <p:spPr>
          <a:xfrm>
            <a:off x="6511050" y="3185026"/>
            <a:ext cx="1448972" cy="10202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GIF</a:t>
            </a:r>
            <a:r>
              <a:rPr kumimoji="1" lang="ja-JP" altLang="en-US" dirty="0">
                <a:solidFill>
                  <a:schemeClr val="tx1"/>
                </a:solidFill>
              </a:rPr>
              <a:t>対応</a:t>
            </a:r>
            <a:endParaRPr kumimoji="1" lang="en-US" altLang="ja-JP" dirty="0">
              <a:solidFill>
                <a:schemeClr val="tx1"/>
              </a:solidFill>
            </a:endParaRPr>
          </a:p>
          <a:p>
            <a:r>
              <a:rPr kumimoji="1" lang="ja-JP" altLang="en-US" dirty="0">
                <a:solidFill>
                  <a:schemeClr val="tx1"/>
                </a:solidFill>
              </a:rPr>
              <a:t>コンバータ</a:t>
            </a:r>
          </a:p>
        </p:txBody>
      </p:sp>
      <p:cxnSp>
        <p:nvCxnSpPr>
          <p:cNvPr id="9" name="直線コネクタ 8">
            <a:extLst>
              <a:ext uri="{FF2B5EF4-FFF2-40B4-BE49-F238E27FC236}">
                <a16:creationId xmlns:a16="http://schemas.microsoft.com/office/drawing/2014/main" id="{752767C1-5C90-4844-889D-0164733AD7C2}"/>
              </a:ext>
            </a:extLst>
          </p:cNvPr>
          <p:cNvCxnSpPr>
            <a:stCxn id="5" idx="3"/>
            <a:endCxn id="7" idx="1"/>
          </p:cNvCxnSpPr>
          <p:nvPr/>
        </p:nvCxnSpPr>
        <p:spPr>
          <a:xfrm flipV="1">
            <a:off x="5683348"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05F52DD-9515-47A1-A3E3-28D629DA5576}"/>
              </a:ext>
            </a:extLst>
          </p:cNvPr>
          <p:cNvCxnSpPr/>
          <p:nvPr/>
        </p:nvCxnSpPr>
        <p:spPr>
          <a:xfrm flipV="1">
            <a:off x="7960022"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02673F2-601A-4942-A4BA-98F2B972C86A}"/>
              </a:ext>
            </a:extLst>
          </p:cNvPr>
          <p:cNvSpPr txBox="1"/>
          <p:nvPr/>
        </p:nvSpPr>
        <p:spPr>
          <a:xfrm>
            <a:off x="8897868" y="3510494"/>
            <a:ext cx="1338828" cy="369332"/>
          </a:xfrm>
          <a:prstGeom prst="rect">
            <a:avLst/>
          </a:prstGeom>
          <a:noFill/>
        </p:spPr>
        <p:txBody>
          <a:bodyPr wrap="none" rtlCol="0">
            <a:spAutoFit/>
          </a:bodyPr>
          <a:lstStyle/>
          <a:p>
            <a:r>
              <a:rPr kumimoji="1" lang="ja-JP" altLang="en-US" dirty="0"/>
              <a:t>他システム</a:t>
            </a:r>
          </a:p>
        </p:txBody>
      </p:sp>
    </p:spTree>
    <p:extLst>
      <p:ext uri="{BB962C8B-B14F-4D97-AF65-F5344CB8AC3E}">
        <p14:creationId xmlns:p14="http://schemas.microsoft.com/office/powerpoint/2010/main" val="3606611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31957F1-DD2E-46EA-976C-D37C5F3504ED}"/>
              </a:ext>
            </a:extLst>
          </p:cNvPr>
          <p:cNvSpPr>
            <a:spLocks noGrp="1"/>
          </p:cNvSpPr>
          <p:nvPr>
            <p:ph type="title"/>
          </p:nvPr>
        </p:nvSpPr>
        <p:spPr>
          <a:xfrm>
            <a:off x="838200" y="547229"/>
            <a:ext cx="11353800" cy="535788"/>
          </a:xfrm>
        </p:spPr>
        <p:txBody>
          <a:bodyPr/>
          <a:lstStyle/>
          <a:p>
            <a:r>
              <a:rPr kumimoji="1" lang="en-US" altLang="ja-JP" sz="3200" dirty="0"/>
              <a:t>2030</a:t>
            </a:r>
            <a:r>
              <a:rPr kumimoji="1" lang="ja-JP" altLang="en-US" sz="3200" dirty="0"/>
              <a:t>年に向けて改善しながら取り組みを進めていきます</a:t>
            </a:r>
          </a:p>
        </p:txBody>
      </p:sp>
      <p:sp>
        <p:nvSpPr>
          <p:cNvPr id="4" name="スライド番号プレースホルダー 3">
            <a:extLst>
              <a:ext uri="{FF2B5EF4-FFF2-40B4-BE49-F238E27FC236}">
                <a16:creationId xmlns:a16="http://schemas.microsoft.com/office/drawing/2014/main" id="{B1244CAD-5673-424F-8ED9-7366CD48D7C0}"/>
              </a:ext>
            </a:extLst>
          </p:cNvPr>
          <p:cNvSpPr>
            <a:spLocks noGrp="1"/>
          </p:cNvSpPr>
          <p:nvPr>
            <p:ph type="sldNum" sz="quarter" idx="4"/>
          </p:nvPr>
        </p:nvSpPr>
        <p:spPr>
          <a:xfrm>
            <a:off x="8972463" y="6261887"/>
            <a:ext cx="2743200" cy="365125"/>
          </a:xfrm>
        </p:spPr>
        <p:txBody>
          <a:bodyPr/>
          <a:lstStyle/>
          <a:p>
            <a:fld id="{DFD4F317-19D0-4848-B5EB-5B174DBE8CF9}" type="slidenum">
              <a:rPr lang="ja-JP" altLang="en-US" smtClean="0"/>
              <a:pPr/>
              <a:t>18</a:t>
            </a:fld>
            <a:endParaRPr lang="ja-JP" altLang="en-US"/>
          </a:p>
        </p:txBody>
      </p:sp>
      <p:pic>
        <p:nvPicPr>
          <p:cNvPr id="5" name="Picture 2" descr="10 Year Vision">
            <a:extLst>
              <a:ext uri="{FF2B5EF4-FFF2-40B4-BE49-F238E27FC236}">
                <a16:creationId xmlns:a16="http://schemas.microsoft.com/office/drawing/2014/main" id="{A6501AF4-68FD-45BD-A842-93DEA8569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274" y="3292220"/>
            <a:ext cx="6597777" cy="3184437"/>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DBE14583-7423-442A-B43A-21F77C2E2C90}"/>
              </a:ext>
            </a:extLst>
          </p:cNvPr>
          <p:cNvSpPr/>
          <p:nvPr/>
        </p:nvSpPr>
        <p:spPr>
          <a:xfrm>
            <a:off x="1376274" y="3335392"/>
            <a:ext cx="3650877" cy="567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kumimoji="1" lang="ja-JP" altLang="en-US" b="1" dirty="0">
                <a:solidFill>
                  <a:srgbClr val="000000"/>
                </a:solidFill>
              </a:rPr>
              <a:t>米国データ戦略の</a:t>
            </a:r>
            <a:r>
              <a:rPr kumimoji="1" lang="en-US" altLang="ja-JP" b="1" dirty="0">
                <a:solidFill>
                  <a:srgbClr val="000000"/>
                </a:solidFill>
              </a:rPr>
              <a:t>10</a:t>
            </a:r>
            <a:r>
              <a:rPr kumimoji="1" lang="ja-JP" altLang="en-US" b="1" dirty="0">
                <a:solidFill>
                  <a:srgbClr val="000000"/>
                </a:solidFill>
              </a:rPr>
              <a:t>年ビジョン</a:t>
            </a:r>
          </a:p>
        </p:txBody>
      </p:sp>
      <p:sp>
        <p:nvSpPr>
          <p:cNvPr id="11" name="テキスト ボックス 10">
            <a:extLst>
              <a:ext uri="{FF2B5EF4-FFF2-40B4-BE49-F238E27FC236}">
                <a16:creationId xmlns:a16="http://schemas.microsoft.com/office/drawing/2014/main" id="{3E29B4C7-328B-494C-872A-7E0A47F814C0}"/>
              </a:ext>
            </a:extLst>
          </p:cNvPr>
          <p:cNvSpPr txBox="1"/>
          <p:nvPr/>
        </p:nvSpPr>
        <p:spPr>
          <a:xfrm>
            <a:off x="8142470" y="3987140"/>
            <a:ext cx="3211330" cy="1754326"/>
          </a:xfrm>
          <a:prstGeom prst="rect">
            <a:avLst/>
          </a:prstGeom>
          <a:noFill/>
        </p:spPr>
        <p:txBody>
          <a:bodyPr wrap="square">
            <a:spAutoFit/>
          </a:bodyPr>
          <a:lstStyle/>
          <a:p>
            <a:r>
              <a:rPr kumimoji="1" lang="ja-JP" altLang="en-US" dirty="0"/>
              <a:t>グローバルなデータ駆動社会</a:t>
            </a:r>
            <a:endParaRPr kumimoji="1" lang="en-US" altLang="ja-JP" dirty="0"/>
          </a:p>
          <a:p>
            <a:r>
              <a:rPr kumimoji="1" lang="ja-JP" altLang="en-US" dirty="0"/>
              <a:t>　・人の活動</a:t>
            </a:r>
            <a:endParaRPr kumimoji="1" lang="en-US" altLang="ja-JP" dirty="0"/>
          </a:p>
          <a:p>
            <a:r>
              <a:rPr kumimoji="1" lang="ja-JP" altLang="en-US" dirty="0"/>
              <a:t>　・企業活動</a:t>
            </a:r>
            <a:endParaRPr kumimoji="1" lang="en-US" altLang="ja-JP" dirty="0"/>
          </a:p>
          <a:p>
            <a:r>
              <a:rPr kumimoji="1" lang="ja-JP" altLang="en-US" dirty="0"/>
              <a:t>　・取引　　　等</a:t>
            </a:r>
            <a:endParaRPr kumimoji="1" lang="en-US" altLang="ja-JP" dirty="0"/>
          </a:p>
          <a:p>
            <a:endParaRPr lang="en-US" altLang="ja-JP" dirty="0"/>
          </a:p>
          <a:p>
            <a:r>
              <a:rPr kumimoji="1" lang="ja-JP" altLang="en-US" dirty="0"/>
              <a:t>データ連携が必須になる</a:t>
            </a:r>
          </a:p>
        </p:txBody>
      </p:sp>
      <p:pic>
        <p:nvPicPr>
          <p:cNvPr id="12" name="コンテンツ プレースホルダー 8" descr="都市 単色塗りつぶし">
            <a:extLst>
              <a:ext uri="{FF2B5EF4-FFF2-40B4-BE49-F238E27FC236}">
                <a16:creationId xmlns:a16="http://schemas.microsoft.com/office/drawing/2014/main" id="{030E77BB-4A13-4B53-AFA9-340C3D931D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42469" y="2843781"/>
            <a:ext cx="1266093" cy="1266093"/>
          </a:xfrm>
          <a:prstGeom prst="rect">
            <a:avLst/>
          </a:prstGeom>
        </p:spPr>
      </p:pic>
      <p:sp>
        <p:nvSpPr>
          <p:cNvPr id="14" name="コンテンツ プレースホルダー 13">
            <a:extLst>
              <a:ext uri="{FF2B5EF4-FFF2-40B4-BE49-F238E27FC236}">
                <a16:creationId xmlns:a16="http://schemas.microsoft.com/office/drawing/2014/main" id="{867C3FD9-087E-49F6-BACA-6995E42530E6}"/>
              </a:ext>
            </a:extLst>
          </p:cNvPr>
          <p:cNvSpPr>
            <a:spLocks noGrp="1"/>
          </p:cNvSpPr>
          <p:nvPr>
            <p:ph idx="1"/>
          </p:nvPr>
        </p:nvSpPr>
        <p:spPr>
          <a:xfrm>
            <a:off x="838200" y="1371241"/>
            <a:ext cx="10515600" cy="914400"/>
          </a:xfrm>
        </p:spPr>
        <p:txBody>
          <a:bodyPr/>
          <a:lstStyle/>
          <a:p>
            <a:r>
              <a:rPr lang="ja-JP" altLang="en-US" dirty="0"/>
              <a:t>先進国の多くは</a:t>
            </a:r>
            <a:r>
              <a:rPr lang="en-US" altLang="ja-JP" dirty="0"/>
              <a:t>2030</a:t>
            </a:r>
            <a:r>
              <a:rPr lang="ja-JP" altLang="en-US" dirty="0"/>
              <a:t>年をターゲットに着実に基盤作りから進めています。</a:t>
            </a:r>
            <a:endParaRPr lang="en-US" altLang="ja-JP" dirty="0"/>
          </a:p>
          <a:p>
            <a:r>
              <a:rPr lang="en-US" altLang="ja-JP" dirty="0"/>
              <a:t>GIF</a:t>
            </a:r>
            <a:r>
              <a:rPr lang="ja-JP" altLang="en-US" dirty="0"/>
              <a:t>は基盤整備の第一歩であり、今後実装を進めながら完成度を高めていきます。</a:t>
            </a:r>
          </a:p>
        </p:txBody>
      </p:sp>
      <p:sp>
        <p:nvSpPr>
          <p:cNvPr id="15" name="二等辺三角形 14">
            <a:extLst>
              <a:ext uri="{FF2B5EF4-FFF2-40B4-BE49-F238E27FC236}">
                <a16:creationId xmlns:a16="http://schemas.microsoft.com/office/drawing/2014/main" id="{842C96CA-BC2A-417D-A9F9-7E4FB1B2D35F}"/>
              </a:ext>
            </a:extLst>
          </p:cNvPr>
          <p:cNvSpPr/>
          <p:nvPr/>
        </p:nvSpPr>
        <p:spPr>
          <a:xfrm>
            <a:off x="2869809" y="6579112"/>
            <a:ext cx="349729" cy="196948"/>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D284BCF-BDD6-4DCD-ACF1-70868706AEC4}"/>
              </a:ext>
            </a:extLst>
          </p:cNvPr>
          <p:cNvSpPr txBox="1"/>
          <p:nvPr/>
        </p:nvSpPr>
        <p:spPr>
          <a:xfrm>
            <a:off x="2699587" y="4181982"/>
            <a:ext cx="2327564" cy="461665"/>
          </a:xfrm>
          <a:prstGeom prst="rect">
            <a:avLst/>
          </a:prstGeom>
          <a:noFill/>
        </p:spPr>
        <p:txBody>
          <a:bodyPr wrap="square" rtlCol="0">
            <a:spAutoFit/>
          </a:bodyPr>
          <a:lstStyle/>
          <a:p>
            <a:r>
              <a:rPr kumimoji="1" lang="ja-JP" altLang="en-US" sz="1200" dirty="0">
                <a:solidFill>
                  <a:schemeClr val="accent1"/>
                </a:solidFill>
              </a:rPr>
              <a:t>組織やサービス単位で導入し、検証をしていくフェーズ</a:t>
            </a:r>
          </a:p>
        </p:txBody>
      </p:sp>
      <p:sp>
        <p:nvSpPr>
          <p:cNvPr id="13" name="テキスト ボックス 12">
            <a:extLst>
              <a:ext uri="{FF2B5EF4-FFF2-40B4-BE49-F238E27FC236}">
                <a16:creationId xmlns:a16="http://schemas.microsoft.com/office/drawing/2014/main" id="{29AD5364-9E11-4EF6-BDA8-1AFA443F21C9}"/>
              </a:ext>
            </a:extLst>
          </p:cNvPr>
          <p:cNvSpPr txBox="1"/>
          <p:nvPr/>
        </p:nvSpPr>
        <p:spPr>
          <a:xfrm>
            <a:off x="975101" y="4727861"/>
            <a:ext cx="1807613" cy="461665"/>
          </a:xfrm>
          <a:prstGeom prst="rect">
            <a:avLst/>
          </a:prstGeom>
          <a:noFill/>
        </p:spPr>
        <p:txBody>
          <a:bodyPr wrap="square" rtlCol="0">
            <a:spAutoFit/>
          </a:bodyPr>
          <a:lstStyle/>
          <a:p>
            <a:r>
              <a:rPr kumimoji="1" lang="ja-JP" altLang="en-US" sz="1200" dirty="0">
                <a:solidFill>
                  <a:srgbClr val="002060"/>
                </a:solidFill>
              </a:rPr>
              <a:t>フレームワークなど</a:t>
            </a:r>
            <a:endParaRPr kumimoji="1" lang="en-US" altLang="ja-JP" sz="1200" dirty="0">
              <a:solidFill>
                <a:srgbClr val="002060"/>
              </a:solidFill>
            </a:endParaRPr>
          </a:p>
          <a:p>
            <a:r>
              <a:rPr kumimoji="1" lang="ja-JP" altLang="en-US" sz="1200" dirty="0">
                <a:solidFill>
                  <a:srgbClr val="002060"/>
                </a:solidFill>
              </a:rPr>
              <a:t>基礎を固めるフェース</a:t>
            </a:r>
          </a:p>
        </p:txBody>
      </p:sp>
    </p:spTree>
    <p:extLst>
      <p:ext uri="{BB962C8B-B14F-4D97-AF65-F5344CB8AC3E}">
        <p14:creationId xmlns:p14="http://schemas.microsoft.com/office/powerpoint/2010/main" val="852296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7D7C19BD-7E43-415F-AF91-9A38490B6FDF}"/>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 name="正方形/長方形 4">
            <a:extLst>
              <a:ext uri="{FF2B5EF4-FFF2-40B4-BE49-F238E27FC236}">
                <a16:creationId xmlns:a16="http://schemas.microsoft.com/office/drawing/2014/main" id="{03CB9496-CDF6-41AE-AFFF-CB3EA8B81CE6}"/>
              </a:ext>
            </a:extLst>
          </p:cNvPr>
          <p:cNvSpPr/>
          <p:nvPr/>
        </p:nvSpPr>
        <p:spPr>
          <a:xfrm>
            <a:off x="353495" y="1964910"/>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検索用データ</a:t>
            </a:r>
          </a:p>
        </p:txBody>
      </p:sp>
      <p:sp>
        <p:nvSpPr>
          <p:cNvPr id="6" name="正方形/長方形 5">
            <a:extLst>
              <a:ext uri="{FF2B5EF4-FFF2-40B4-BE49-F238E27FC236}">
                <a16:creationId xmlns:a16="http://schemas.microsoft.com/office/drawing/2014/main" id="{513C43D9-635C-4481-8026-568DE7452B0F}"/>
              </a:ext>
            </a:extLst>
          </p:cNvPr>
          <p:cNvSpPr/>
          <p:nvPr/>
        </p:nvSpPr>
        <p:spPr>
          <a:xfrm>
            <a:off x="353495" y="2574535"/>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データモデル</a:t>
            </a:r>
          </a:p>
        </p:txBody>
      </p:sp>
      <p:sp>
        <p:nvSpPr>
          <p:cNvPr id="8" name="正方形/長方形 7">
            <a:extLst>
              <a:ext uri="{FF2B5EF4-FFF2-40B4-BE49-F238E27FC236}">
                <a16:creationId xmlns:a16="http://schemas.microsoft.com/office/drawing/2014/main" id="{4076B902-F63F-4E95-837B-552550D115E2}"/>
              </a:ext>
            </a:extLst>
          </p:cNvPr>
          <p:cNvSpPr/>
          <p:nvPr/>
        </p:nvSpPr>
        <p:spPr>
          <a:xfrm>
            <a:off x="356729" y="318943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品質</a:t>
            </a:r>
          </a:p>
        </p:txBody>
      </p:sp>
      <p:sp>
        <p:nvSpPr>
          <p:cNvPr id="9" name="正方形/長方形 8">
            <a:extLst>
              <a:ext uri="{FF2B5EF4-FFF2-40B4-BE49-F238E27FC236}">
                <a16:creationId xmlns:a16="http://schemas.microsoft.com/office/drawing/2014/main" id="{4F87151F-A325-4FB7-898D-ECAD126AF39B}"/>
              </a:ext>
            </a:extLst>
          </p:cNvPr>
          <p:cNvSpPr/>
          <p:nvPr/>
        </p:nvSpPr>
        <p:spPr>
          <a:xfrm>
            <a:off x="356729" y="379416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研修</a:t>
            </a:r>
          </a:p>
        </p:txBody>
      </p:sp>
      <p:sp>
        <p:nvSpPr>
          <p:cNvPr id="10" name="正方形/長方形 9">
            <a:extLst>
              <a:ext uri="{FF2B5EF4-FFF2-40B4-BE49-F238E27FC236}">
                <a16:creationId xmlns:a16="http://schemas.microsoft.com/office/drawing/2014/main" id="{389B3035-C61F-40E7-BF68-8F16BC973279}"/>
              </a:ext>
            </a:extLst>
          </p:cNvPr>
          <p:cNvSpPr/>
          <p:nvPr/>
        </p:nvSpPr>
        <p:spPr>
          <a:xfrm>
            <a:off x="356729" y="439787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運用、</a:t>
            </a:r>
            <a:r>
              <a:rPr kumimoji="1" lang="en-US" altLang="ja-JP" sz="1600" dirty="0"/>
              <a:t>ID</a:t>
            </a:r>
            <a:r>
              <a:rPr kumimoji="1" lang="ja-JP" altLang="en-US" sz="1600" dirty="0"/>
              <a:t>等</a:t>
            </a:r>
          </a:p>
        </p:txBody>
      </p:sp>
      <p:cxnSp>
        <p:nvCxnSpPr>
          <p:cNvPr id="12" name="直線コネクタ 11">
            <a:extLst>
              <a:ext uri="{FF2B5EF4-FFF2-40B4-BE49-F238E27FC236}">
                <a16:creationId xmlns:a16="http://schemas.microsoft.com/office/drawing/2014/main" id="{F026AAB4-3706-4FFF-AE55-300CEB52B70E}"/>
              </a:ext>
            </a:extLst>
          </p:cNvPr>
          <p:cNvCxnSpPr>
            <a:cxnSpLocks/>
          </p:cNvCxnSpPr>
          <p:nvPr/>
        </p:nvCxnSpPr>
        <p:spPr>
          <a:xfrm flipH="1">
            <a:off x="3811968" y="1559216"/>
            <a:ext cx="29924"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16BB4F7-4F99-4395-B561-5C1CCACEF099}"/>
              </a:ext>
            </a:extLst>
          </p:cNvPr>
          <p:cNvCxnSpPr>
            <a:cxnSpLocks/>
          </p:cNvCxnSpPr>
          <p:nvPr/>
        </p:nvCxnSpPr>
        <p:spPr>
          <a:xfrm>
            <a:off x="7116014" y="1559216"/>
            <a:ext cx="53112"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72AA41F-D493-4212-923C-23570F03D38D}"/>
              </a:ext>
            </a:extLst>
          </p:cNvPr>
          <p:cNvCxnSpPr>
            <a:cxnSpLocks/>
          </p:cNvCxnSpPr>
          <p:nvPr/>
        </p:nvCxnSpPr>
        <p:spPr>
          <a:xfrm flipH="1">
            <a:off x="10456617" y="1559216"/>
            <a:ext cx="23312" cy="48157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7569322B-B288-4DAB-A2AC-6B3050172370}"/>
              </a:ext>
            </a:extLst>
          </p:cNvPr>
          <p:cNvCxnSpPr>
            <a:cxnSpLocks/>
            <a:stCxn id="5" idx="3"/>
          </p:cNvCxnSpPr>
          <p:nvPr/>
        </p:nvCxnSpPr>
        <p:spPr>
          <a:xfrm>
            <a:off x="2000560" y="224358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A6B57A3-6EFE-483B-AE55-35DD02C09370}"/>
              </a:ext>
            </a:extLst>
          </p:cNvPr>
          <p:cNvCxnSpPr>
            <a:cxnSpLocks/>
          </p:cNvCxnSpPr>
          <p:nvPr/>
        </p:nvCxnSpPr>
        <p:spPr>
          <a:xfrm>
            <a:off x="3820651" y="224358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FEF8A8C-73AA-49E9-880F-2C8FDB61CBFF}"/>
              </a:ext>
            </a:extLst>
          </p:cNvPr>
          <p:cNvCxnSpPr/>
          <p:nvPr/>
        </p:nvCxnSpPr>
        <p:spPr>
          <a:xfrm>
            <a:off x="2000560" y="287933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9427187-2296-4A32-9C70-31DC800C7B10}"/>
              </a:ext>
            </a:extLst>
          </p:cNvPr>
          <p:cNvCxnSpPr>
            <a:cxnSpLocks/>
          </p:cNvCxnSpPr>
          <p:nvPr/>
        </p:nvCxnSpPr>
        <p:spPr>
          <a:xfrm>
            <a:off x="3820651" y="287933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F59B209-D3B1-49F1-B549-8FFC7D7C789E}"/>
              </a:ext>
            </a:extLst>
          </p:cNvPr>
          <p:cNvCxnSpPr/>
          <p:nvPr/>
        </p:nvCxnSpPr>
        <p:spPr>
          <a:xfrm>
            <a:off x="2003793" y="3468112"/>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6DBE5BF-9FE4-4F8E-9267-433095AAAF03}"/>
              </a:ext>
            </a:extLst>
          </p:cNvPr>
          <p:cNvCxnSpPr>
            <a:cxnSpLocks/>
          </p:cNvCxnSpPr>
          <p:nvPr/>
        </p:nvCxnSpPr>
        <p:spPr>
          <a:xfrm>
            <a:off x="3823884" y="3468112"/>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5F4E614D-209E-4CFD-B5BB-5A92FC86B9AD}"/>
              </a:ext>
            </a:extLst>
          </p:cNvPr>
          <p:cNvCxnSpPr/>
          <p:nvPr/>
        </p:nvCxnSpPr>
        <p:spPr>
          <a:xfrm>
            <a:off x="2003793" y="407719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30E7FE1-30B2-414D-A033-3872499B636B}"/>
              </a:ext>
            </a:extLst>
          </p:cNvPr>
          <p:cNvCxnSpPr>
            <a:cxnSpLocks/>
          </p:cNvCxnSpPr>
          <p:nvPr/>
        </p:nvCxnSpPr>
        <p:spPr>
          <a:xfrm>
            <a:off x="3823884" y="4077194"/>
            <a:ext cx="7628709" cy="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307AE84-3397-47B2-B1A3-81A8CC6E031F}"/>
              </a:ext>
            </a:extLst>
          </p:cNvPr>
          <p:cNvCxnSpPr>
            <a:cxnSpLocks/>
          </p:cNvCxnSpPr>
          <p:nvPr/>
        </p:nvCxnSpPr>
        <p:spPr>
          <a:xfrm>
            <a:off x="3823883" y="4676550"/>
            <a:ext cx="664465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0ADB386-CB82-491D-9050-4DF5CA278AAC}"/>
              </a:ext>
            </a:extLst>
          </p:cNvPr>
          <p:cNvCxnSpPr>
            <a:cxnSpLocks/>
          </p:cNvCxnSpPr>
          <p:nvPr/>
        </p:nvCxnSpPr>
        <p:spPr>
          <a:xfrm flipV="1">
            <a:off x="10468533" y="4668938"/>
            <a:ext cx="984060" cy="761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C325E0C-E22E-45F1-B8CF-A03DCCBB2F07}"/>
              </a:ext>
            </a:extLst>
          </p:cNvPr>
          <p:cNvSpPr txBox="1"/>
          <p:nvPr/>
        </p:nvSpPr>
        <p:spPr>
          <a:xfrm>
            <a:off x="1961354" y="1957807"/>
            <a:ext cx="1210588" cy="338554"/>
          </a:xfrm>
          <a:prstGeom prst="rect">
            <a:avLst/>
          </a:prstGeom>
          <a:noFill/>
        </p:spPr>
        <p:txBody>
          <a:bodyPr wrap="none" rtlCol="0">
            <a:spAutoFit/>
          </a:bodyPr>
          <a:lstStyle/>
          <a:p>
            <a:r>
              <a:rPr kumimoji="1" lang="ja-JP" altLang="en-US" sz="1600" dirty="0"/>
              <a:t>ガイド整備</a:t>
            </a:r>
          </a:p>
        </p:txBody>
      </p:sp>
      <p:sp>
        <p:nvSpPr>
          <p:cNvPr id="32" name="テキスト ボックス 31">
            <a:extLst>
              <a:ext uri="{FF2B5EF4-FFF2-40B4-BE49-F238E27FC236}">
                <a16:creationId xmlns:a16="http://schemas.microsoft.com/office/drawing/2014/main" id="{C89DFA1A-9356-4C5F-843C-D69D82D3EFFB}"/>
              </a:ext>
            </a:extLst>
          </p:cNvPr>
          <p:cNvSpPr txBox="1"/>
          <p:nvPr/>
        </p:nvSpPr>
        <p:spPr>
          <a:xfrm>
            <a:off x="9603876" y="1220662"/>
            <a:ext cx="1367682" cy="338554"/>
          </a:xfrm>
          <a:prstGeom prst="rect">
            <a:avLst/>
          </a:prstGeom>
          <a:noFill/>
        </p:spPr>
        <p:txBody>
          <a:bodyPr wrap="none" rtlCol="0">
            <a:spAutoFit/>
          </a:bodyPr>
          <a:lstStyle/>
          <a:p>
            <a:r>
              <a:rPr kumimoji="1" lang="en-US" altLang="ja-JP" sz="1600" dirty="0">
                <a:solidFill>
                  <a:srgbClr val="FF0000"/>
                </a:solidFill>
              </a:rPr>
              <a:t>2023-03</a:t>
            </a:r>
            <a:r>
              <a:rPr kumimoji="1" lang="ja-JP" altLang="en-US" sz="1600" dirty="0">
                <a:solidFill>
                  <a:srgbClr val="FF0000"/>
                </a:solidFill>
              </a:rPr>
              <a:t>以降</a:t>
            </a:r>
          </a:p>
        </p:txBody>
      </p:sp>
      <p:sp>
        <p:nvSpPr>
          <p:cNvPr id="33" name="テキスト ボックス 32">
            <a:extLst>
              <a:ext uri="{FF2B5EF4-FFF2-40B4-BE49-F238E27FC236}">
                <a16:creationId xmlns:a16="http://schemas.microsoft.com/office/drawing/2014/main" id="{A17138AF-DCA2-4DAE-A3AF-511426383197}"/>
              </a:ext>
            </a:extLst>
          </p:cNvPr>
          <p:cNvSpPr txBox="1"/>
          <p:nvPr/>
        </p:nvSpPr>
        <p:spPr>
          <a:xfrm>
            <a:off x="2935415" y="1220662"/>
            <a:ext cx="957313" cy="338554"/>
          </a:xfrm>
          <a:prstGeom prst="rect">
            <a:avLst/>
          </a:prstGeom>
          <a:noFill/>
        </p:spPr>
        <p:txBody>
          <a:bodyPr wrap="none" rtlCol="0">
            <a:spAutoFit/>
          </a:bodyPr>
          <a:lstStyle/>
          <a:p>
            <a:r>
              <a:rPr kumimoji="1" lang="en-US" altLang="ja-JP" sz="1600" dirty="0">
                <a:solidFill>
                  <a:srgbClr val="FF0000"/>
                </a:solidFill>
              </a:rPr>
              <a:t>2022-03</a:t>
            </a:r>
            <a:endParaRPr kumimoji="1" lang="ja-JP" altLang="en-US" sz="1600" dirty="0">
              <a:solidFill>
                <a:srgbClr val="FF0000"/>
              </a:solidFill>
            </a:endParaRPr>
          </a:p>
        </p:txBody>
      </p:sp>
      <p:sp>
        <p:nvSpPr>
          <p:cNvPr id="34" name="テキスト ボックス 33">
            <a:extLst>
              <a:ext uri="{FF2B5EF4-FFF2-40B4-BE49-F238E27FC236}">
                <a16:creationId xmlns:a16="http://schemas.microsoft.com/office/drawing/2014/main" id="{C5465694-B814-42A4-B939-EB8625A86DF6}"/>
              </a:ext>
            </a:extLst>
          </p:cNvPr>
          <p:cNvSpPr txBox="1"/>
          <p:nvPr/>
        </p:nvSpPr>
        <p:spPr>
          <a:xfrm>
            <a:off x="6275583" y="1220662"/>
            <a:ext cx="957313" cy="338554"/>
          </a:xfrm>
          <a:prstGeom prst="rect">
            <a:avLst/>
          </a:prstGeom>
          <a:noFill/>
        </p:spPr>
        <p:txBody>
          <a:bodyPr wrap="none" rtlCol="0">
            <a:spAutoFit/>
          </a:bodyPr>
          <a:lstStyle/>
          <a:p>
            <a:r>
              <a:rPr kumimoji="1" lang="en-US" altLang="ja-JP" sz="1600" dirty="0"/>
              <a:t>2022-06</a:t>
            </a:r>
            <a:endParaRPr kumimoji="1" lang="ja-JP" altLang="en-US" sz="1600" dirty="0"/>
          </a:p>
        </p:txBody>
      </p:sp>
      <p:sp>
        <p:nvSpPr>
          <p:cNvPr id="35" name="テキスト ボックス 34">
            <a:extLst>
              <a:ext uri="{FF2B5EF4-FFF2-40B4-BE49-F238E27FC236}">
                <a16:creationId xmlns:a16="http://schemas.microsoft.com/office/drawing/2014/main" id="{CBF33CAF-FED3-44A4-9284-D8529A5B59DE}"/>
              </a:ext>
            </a:extLst>
          </p:cNvPr>
          <p:cNvSpPr txBox="1"/>
          <p:nvPr/>
        </p:nvSpPr>
        <p:spPr>
          <a:xfrm>
            <a:off x="1961354" y="2352743"/>
            <a:ext cx="1700882" cy="584775"/>
          </a:xfrm>
          <a:prstGeom prst="rect">
            <a:avLst/>
          </a:prstGeom>
          <a:noFill/>
        </p:spPr>
        <p:txBody>
          <a:bodyPr wrap="square" rtlCol="0">
            <a:spAutoFit/>
          </a:bodyPr>
          <a:lstStyle/>
          <a:p>
            <a:r>
              <a:rPr kumimoji="1" lang="ja-JP" altLang="en-US" sz="1600" dirty="0"/>
              <a:t>データモデルとガイド整備</a:t>
            </a:r>
          </a:p>
        </p:txBody>
      </p:sp>
      <p:sp>
        <p:nvSpPr>
          <p:cNvPr id="36" name="テキスト ボックス 35">
            <a:extLst>
              <a:ext uri="{FF2B5EF4-FFF2-40B4-BE49-F238E27FC236}">
                <a16:creationId xmlns:a16="http://schemas.microsoft.com/office/drawing/2014/main" id="{DC864B6A-017B-4681-9992-1AA36AA4C9EA}"/>
              </a:ext>
            </a:extLst>
          </p:cNvPr>
          <p:cNvSpPr txBox="1"/>
          <p:nvPr/>
        </p:nvSpPr>
        <p:spPr>
          <a:xfrm>
            <a:off x="7185087" y="1957807"/>
            <a:ext cx="1210588" cy="338554"/>
          </a:xfrm>
          <a:prstGeom prst="rect">
            <a:avLst/>
          </a:prstGeom>
          <a:noFill/>
        </p:spPr>
        <p:txBody>
          <a:bodyPr wrap="none" rtlCol="0">
            <a:spAutoFit/>
          </a:bodyPr>
          <a:lstStyle/>
          <a:p>
            <a:r>
              <a:rPr kumimoji="1" lang="ja-JP" altLang="en-US" sz="1600" dirty="0"/>
              <a:t>戦略に反映</a:t>
            </a:r>
          </a:p>
        </p:txBody>
      </p:sp>
      <p:sp>
        <p:nvSpPr>
          <p:cNvPr id="37" name="テキスト ボックス 36">
            <a:extLst>
              <a:ext uri="{FF2B5EF4-FFF2-40B4-BE49-F238E27FC236}">
                <a16:creationId xmlns:a16="http://schemas.microsoft.com/office/drawing/2014/main" id="{F8B169C4-09E6-4715-977F-2C78914AFCB9}"/>
              </a:ext>
            </a:extLst>
          </p:cNvPr>
          <p:cNvSpPr txBox="1"/>
          <p:nvPr/>
        </p:nvSpPr>
        <p:spPr>
          <a:xfrm>
            <a:off x="7185087" y="2598964"/>
            <a:ext cx="1210588" cy="338554"/>
          </a:xfrm>
          <a:prstGeom prst="rect">
            <a:avLst/>
          </a:prstGeom>
          <a:noFill/>
        </p:spPr>
        <p:txBody>
          <a:bodyPr wrap="none" rtlCol="0">
            <a:spAutoFit/>
          </a:bodyPr>
          <a:lstStyle/>
          <a:p>
            <a:r>
              <a:rPr kumimoji="1" lang="ja-JP" altLang="en-US" sz="1600" dirty="0"/>
              <a:t>戦略に反映</a:t>
            </a:r>
          </a:p>
        </p:txBody>
      </p:sp>
      <p:sp>
        <p:nvSpPr>
          <p:cNvPr id="40" name="テキスト ボックス 39">
            <a:extLst>
              <a:ext uri="{FF2B5EF4-FFF2-40B4-BE49-F238E27FC236}">
                <a16:creationId xmlns:a16="http://schemas.microsoft.com/office/drawing/2014/main" id="{7FF904CB-FFB8-4F63-BA21-E50D753B7BE8}"/>
              </a:ext>
            </a:extLst>
          </p:cNvPr>
          <p:cNvSpPr txBox="1"/>
          <p:nvPr/>
        </p:nvSpPr>
        <p:spPr>
          <a:xfrm>
            <a:off x="1964587" y="3141928"/>
            <a:ext cx="1210588" cy="338554"/>
          </a:xfrm>
          <a:prstGeom prst="rect">
            <a:avLst/>
          </a:prstGeom>
          <a:noFill/>
        </p:spPr>
        <p:txBody>
          <a:bodyPr wrap="none" rtlCol="0">
            <a:spAutoFit/>
          </a:bodyPr>
          <a:lstStyle/>
          <a:p>
            <a:r>
              <a:rPr kumimoji="1" lang="ja-JP" altLang="en-US" sz="1600" dirty="0"/>
              <a:t>ガイド整備</a:t>
            </a:r>
          </a:p>
        </p:txBody>
      </p:sp>
      <p:sp>
        <p:nvSpPr>
          <p:cNvPr id="41" name="テキスト ボックス 40">
            <a:extLst>
              <a:ext uri="{FF2B5EF4-FFF2-40B4-BE49-F238E27FC236}">
                <a16:creationId xmlns:a16="http://schemas.microsoft.com/office/drawing/2014/main" id="{C7F723D2-1126-41E9-995A-EF2DE79F8CF5}"/>
              </a:ext>
            </a:extLst>
          </p:cNvPr>
          <p:cNvSpPr txBox="1"/>
          <p:nvPr/>
        </p:nvSpPr>
        <p:spPr>
          <a:xfrm>
            <a:off x="3835802" y="3141928"/>
            <a:ext cx="2852063" cy="338554"/>
          </a:xfrm>
          <a:prstGeom prst="rect">
            <a:avLst/>
          </a:prstGeom>
          <a:noFill/>
        </p:spPr>
        <p:txBody>
          <a:bodyPr wrap="none" rtlCol="0">
            <a:spAutoFit/>
          </a:bodyPr>
          <a:lstStyle/>
          <a:p>
            <a:r>
              <a:rPr kumimoji="1" lang="ja-JP" altLang="en-US" sz="1600" dirty="0"/>
              <a:t>行政機関や事業者が活用可能</a:t>
            </a:r>
          </a:p>
        </p:txBody>
      </p:sp>
      <p:sp>
        <p:nvSpPr>
          <p:cNvPr id="42" name="テキスト ボックス 41">
            <a:extLst>
              <a:ext uri="{FF2B5EF4-FFF2-40B4-BE49-F238E27FC236}">
                <a16:creationId xmlns:a16="http://schemas.microsoft.com/office/drawing/2014/main" id="{8A0121D0-252B-4D93-9704-D8F0DE98DEF0}"/>
              </a:ext>
            </a:extLst>
          </p:cNvPr>
          <p:cNvSpPr txBox="1"/>
          <p:nvPr/>
        </p:nvSpPr>
        <p:spPr>
          <a:xfrm>
            <a:off x="7188321" y="3141928"/>
            <a:ext cx="1210588" cy="338554"/>
          </a:xfrm>
          <a:prstGeom prst="rect">
            <a:avLst/>
          </a:prstGeom>
          <a:noFill/>
        </p:spPr>
        <p:txBody>
          <a:bodyPr wrap="none" rtlCol="0">
            <a:spAutoFit/>
          </a:bodyPr>
          <a:lstStyle/>
          <a:p>
            <a:r>
              <a:rPr kumimoji="1" lang="ja-JP" altLang="en-US" sz="1600" dirty="0"/>
              <a:t>戦略に反映</a:t>
            </a:r>
          </a:p>
        </p:txBody>
      </p:sp>
      <p:sp>
        <p:nvSpPr>
          <p:cNvPr id="43" name="テキスト ボックス 42">
            <a:extLst>
              <a:ext uri="{FF2B5EF4-FFF2-40B4-BE49-F238E27FC236}">
                <a16:creationId xmlns:a16="http://schemas.microsoft.com/office/drawing/2014/main" id="{F2E56E7F-E04C-4107-B2E9-989EC90914BC}"/>
              </a:ext>
            </a:extLst>
          </p:cNvPr>
          <p:cNvSpPr txBox="1"/>
          <p:nvPr/>
        </p:nvSpPr>
        <p:spPr>
          <a:xfrm>
            <a:off x="1964587" y="3726677"/>
            <a:ext cx="1620957" cy="338554"/>
          </a:xfrm>
          <a:prstGeom prst="rect">
            <a:avLst/>
          </a:prstGeom>
          <a:noFill/>
        </p:spPr>
        <p:txBody>
          <a:bodyPr wrap="none" rtlCol="0">
            <a:spAutoFit/>
          </a:bodyPr>
          <a:lstStyle/>
          <a:p>
            <a:r>
              <a:rPr kumimoji="1" lang="ja-JP" altLang="en-US" sz="1600" dirty="0"/>
              <a:t>実務研修を作成</a:t>
            </a:r>
          </a:p>
        </p:txBody>
      </p:sp>
      <p:sp>
        <p:nvSpPr>
          <p:cNvPr id="44" name="テキスト ボックス 43">
            <a:extLst>
              <a:ext uri="{FF2B5EF4-FFF2-40B4-BE49-F238E27FC236}">
                <a16:creationId xmlns:a16="http://schemas.microsoft.com/office/drawing/2014/main" id="{2A3B8FEB-F236-49BA-A9FE-545234016329}"/>
              </a:ext>
            </a:extLst>
          </p:cNvPr>
          <p:cNvSpPr txBox="1"/>
          <p:nvPr/>
        </p:nvSpPr>
        <p:spPr>
          <a:xfrm>
            <a:off x="3839014" y="3726677"/>
            <a:ext cx="595035" cy="338554"/>
          </a:xfrm>
          <a:prstGeom prst="rect">
            <a:avLst/>
          </a:prstGeom>
          <a:noFill/>
        </p:spPr>
        <p:txBody>
          <a:bodyPr wrap="none" rtlCol="0">
            <a:spAutoFit/>
          </a:bodyPr>
          <a:lstStyle/>
          <a:p>
            <a:r>
              <a:rPr kumimoji="1" lang="ja-JP" altLang="en-US" sz="1600" dirty="0"/>
              <a:t>拡充</a:t>
            </a:r>
          </a:p>
        </p:txBody>
      </p:sp>
      <p:sp>
        <p:nvSpPr>
          <p:cNvPr id="47" name="テキスト ボックス 46">
            <a:extLst>
              <a:ext uri="{FF2B5EF4-FFF2-40B4-BE49-F238E27FC236}">
                <a16:creationId xmlns:a16="http://schemas.microsoft.com/office/drawing/2014/main" id="{A5FF9018-3D01-4C99-8BB7-1CB2BD1FB0F6}"/>
              </a:ext>
            </a:extLst>
          </p:cNvPr>
          <p:cNvSpPr txBox="1"/>
          <p:nvPr/>
        </p:nvSpPr>
        <p:spPr>
          <a:xfrm>
            <a:off x="7188321" y="4318485"/>
            <a:ext cx="595035" cy="338554"/>
          </a:xfrm>
          <a:prstGeom prst="rect">
            <a:avLst/>
          </a:prstGeom>
          <a:noFill/>
        </p:spPr>
        <p:txBody>
          <a:bodyPr wrap="none" rtlCol="0">
            <a:spAutoFit/>
          </a:bodyPr>
          <a:lstStyle/>
          <a:p>
            <a:r>
              <a:rPr kumimoji="1" lang="ja-JP" altLang="en-US" sz="1600" dirty="0"/>
              <a:t>方針</a:t>
            </a:r>
          </a:p>
        </p:txBody>
      </p:sp>
      <p:sp>
        <p:nvSpPr>
          <p:cNvPr id="52" name="テキスト ボックス 51">
            <a:extLst>
              <a:ext uri="{FF2B5EF4-FFF2-40B4-BE49-F238E27FC236}">
                <a16:creationId xmlns:a16="http://schemas.microsoft.com/office/drawing/2014/main" id="{CE39D363-69E0-48AD-9957-F29C5BE1FEFD}"/>
              </a:ext>
            </a:extLst>
          </p:cNvPr>
          <p:cNvSpPr txBox="1"/>
          <p:nvPr/>
        </p:nvSpPr>
        <p:spPr>
          <a:xfrm>
            <a:off x="3790682" y="4128506"/>
            <a:ext cx="3262432" cy="584775"/>
          </a:xfrm>
          <a:prstGeom prst="rect">
            <a:avLst/>
          </a:prstGeom>
          <a:noFill/>
        </p:spPr>
        <p:txBody>
          <a:bodyPr wrap="none" rtlCol="0">
            <a:spAutoFit/>
          </a:bodyPr>
          <a:lstStyle/>
          <a:p>
            <a:r>
              <a:rPr kumimoji="1" lang="ja-JP" altLang="en-US" sz="1600" dirty="0"/>
              <a:t>データセンター、コールセンター</a:t>
            </a:r>
            <a:endParaRPr kumimoji="1" lang="en-US" altLang="ja-JP" sz="1600" dirty="0"/>
          </a:p>
          <a:p>
            <a:r>
              <a:rPr kumimoji="1" lang="ja-JP" altLang="en-US" sz="1600" dirty="0"/>
              <a:t>、</a:t>
            </a:r>
            <a:r>
              <a:rPr kumimoji="1" lang="en-US" altLang="ja-JP" sz="1600" dirty="0"/>
              <a:t>ID</a:t>
            </a:r>
            <a:r>
              <a:rPr kumimoji="1" lang="ja-JP" altLang="en-US" sz="1600" dirty="0"/>
              <a:t>プロバイダー</a:t>
            </a:r>
          </a:p>
        </p:txBody>
      </p:sp>
      <p:sp>
        <p:nvSpPr>
          <p:cNvPr id="53" name="テキスト ボックス 52">
            <a:extLst>
              <a:ext uri="{FF2B5EF4-FFF2-40B4-BE49-F238E27FC236}">
                <a16:creationId xmlns:a16="http://schemas.microsoft.com/office/drawing/2014/main" id="{C45E91E1-AA21-4288-8F65-D6D9C2A93DE7}"/>
              </a:ext>
            </a:extLst>
          </p:cNvPr>
          <p:cNvSpPr txBox="1"/>
          <p:nvPr/>
        </p:nvSpPr>
        <p:spPr>
          <a:xfrm>
            <a:off x="3762849" y="2520322"/>
            <a:ext cx="3186878" cy="338554"/>
          </a:xfrm>
          <a:prstGeom prst="rect">
            <a:avLst/>
          </a:prstGeom>
          <a:noFill/>
        </p:spPr>
        <p:txBody>
          <a:bodyPr wrap="square" rtlCol="0">
            <a:spAutoFit/>
          </a:bodyPr>
          <a:lstStyle/>
          <a:p>
            <a:r>
              <a:rPr kumimoji="1" lang="ja-JP" altLang="en-US" sz="1600" dirty="0"/>
              <a:t>行政、教育、防災等で活用可能</a:t>
            </a:r>
          </a:p>
        </p:txBody>
      </p:sp>
      <p:sp>
        <p:nvSpPr>
          <p:cNvPr id="54" name="テキスト ボックス 53">
            <a:extLst>
              <a:ext uri="{FF2B5EF4-FFF2-40B4-BE49-F238E27FC236}">
                <a16:creationId xmlns:a16="http://schemas.microsoft.com/office/drawing/2014/main" id="{7188B96E-E56A-4F10-A6A7-A376DCB7178E}"/>
              </a:ext>
            </a:extLst>
          </p:cNvPr>
          <p:cNvSpPr txBox="1"/>
          <p:nvPr/>
        </p:nvSpPr>
        <p:spPr>
          <a:xfrm>
            <a:off x="3787448" y="1957807"/>
            <a:ext cx="2217274" cy="338554"/>
          </a:xfrm>
          <a:prstGeom prst="rect">
            <a:avLst/>
          </a:prstGeom>
          <a:noFill/>
        </p:spPr>
        <p:txBody>
          <a:bodyPr wrap="none" rtlCol="0">
            <a:spAutoFit/>
          </a:bodyPr>
          <a:lstStyle/>
          <a:p>
            <a:r>
              <a:rPr kumimoji="1" lang="ja-JP" altLang="en-US" sz="1600" dirty="0"/>
              <a:t>カタログ、統一</a:t>
            </a:r>
            <a:r>
              <a:rPr kumimoji="1" lang="en-US" altLang="ja-JP" sz="1600" dirty="0"/>
              <a:t>web</a:t>
            </a:r>
            <a:r>
              <a:rPr kumimoji="1" lang="ja-JP" altLang="en-US" sz="1600" dirty="0"/>
              <a:t>等</a:t>
            </a:r>
          </a:p>
        </p:txBody>
      </p:sp>
      <p:sp>
        <p:nvSpPr>
          <p:cNvPr id="56" name="テキスト ボックス 55">
            <a:extLst>
              <a:ext uri="{FF2B5EF4-FFF2-40B4-BE49-F238E27FC236}">
                <a16:creationId xmlns:a16="http://schemas.microsoft.com/office/drawing/2014/main" id="{D163230A-496A-4F75-966E-B525284AE2A2}"/>
              </a:ext>
            </a:extLst>
          </p:cNvPr>
          <p:cNvSpPr txBox="1"/>
          <p:nvPr/>
        </p:nvSpPr>
        <p:spPr>
          <a:xfrm>
            <a:off x="10472865" y="2506444"/>
            <a:ext cx="1620957" cy="338554"/>
          </a:xfrm>
          <a:prstGeom prst="rect">
            <a:avLst/>
          </a:prstGeom>
          <a:noFill/>
        </p:spPr>
        <p:txBody>
          <a:bodyPr wrap="none" rtlCol="0">
            <a:spAutoFit/>
          </a:bodyPr>
          <a:lstStyle/>
          <a:p>
            <a:r>
              <a:rPr kumimoji="1" lang="ja-JP" altLang="en-US" sz="1600" dirty="0"/>
              <a:t>デジタルツイン</a:t>
            </a:r>
          </a:p>
        </p:txBody>
      </p:sp>
      <p:sp>
        <p:nvSpPr>
          <p:cNvPr id="60" name="正方形/長方形 59">
            <a:extLst>
              <a:ext uri="{FF2B5EF4-FFF2-40B4-BE49-F238E27FC236}">
                <a16:creationId xmlns:a16="http://schemas.microsoft.com/office/drawing/2014/main" id="{1E3C2DED-4A9E-421D-A16B-014281ED2AD3}"/>
              </a:ext>
            </a:extLst>
          </p:cNvPr>
          <p:cNvSpPr/>
          <p:nvPr/>
        </p:nvSpPr>
        <p:spPr>
          <a:xfrm>
            <a:off x="356728" y="5019894"/>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土地、地理空間</a:t>
            </a:r>
          </a:p>
        </p:txBody>
      </p:sp>
      <p:sp>
        <p:nvSpPr>
          <p:cNvPr id="61" name="正方形/長方形 60">
            <a:extLst>
              <a:ext uri="{FF2B5EF4-FFF2-40B4-BE49-F238E27FC236}">
                <a16:creationId xmlns:a16="http://schemas.microsoft.com/office/drawing/2014/main" id="{171BD2F1-857A-433F-8F2B-40F76A912608}"/>
              </a:ext>
            </a:extLst>
          </p:cNvPr>
          <p:cNvSpPr/>
          <p:nvPr/>
        </p:nvSpPr>
        <p:spPr>
          <a:xfrm>
            <a:off x="356728" y="562016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ベース</a:t>
            </a:r>
            <a:endParaRPr kumimoji="1" lang="en-US" altLang="ja-JP" sz="1600" dirty="0"/>
          </a:p>
          <a:p>
            <a:pPr algn="ctr"/>
            <a:r>
              <a:rPr kumimoji="1" lang="ja-JP" altLang="en-US" sz="1600" dirty="0"/>
              <a:t>レジストリ</a:t>
            </a:r>
          </a:p>
        </p:txBody>
      </p:sp>
      <p:sp>
        <p:nvSpPr>
          <p:cNvPr id="65" name="テキスト ボックス 64">
            <a:extLst>
              <a:ext uri="{FF2B5EF4-FFF2-40B4-BE49-F238E27FC236}">
                <a16:creationId xmlns:a16="http://schemas.microsoft.com/office/drawing/2014/main" id="{2574360E-B32A-464C-83D0-B8BF3205DC43}"/>
              </a:ext>
            </a:extLst>
          </p:cNvPr>
          <p:cNvSpPr txBox="1"/>
          <p:nvPr/>
        </p:nvSpPr>
        <p:spPr>
          <a:xfrm>
            <a:off x="1961353" y="4993746"/>
            <a:ext cx="1005403" cy="338554"/>
          </a:xfrm>
          <a:prstGeom prst="rect">
            <a:avLst/>
          </a:prstGeom>
          <a:noFill/>
        </p:spPr>
        <p:txBody>
          <a:bodyPr wrap="none" rtlCol="0">
            <a:spAutoFit/>
          </a:bodyPr>
          <a:lstStyle/>
          <a:p>
            <a:r>
              <a:rPr kumimoji="1" lang="ja-JP" altLang="en-US" sz="1600" dirty="0"/>
              <a:t>アドレス</a:t>
            </a:r>
          </a:p>
        </p:txBody>
      </p:sp>
      <p:cxnSp>
        <p:nvCxnSpPr>
          <p:cNvPr id="66" name="直線矢印コネクタ 65">
            <a:extLst>
              <a:ext uri="{FF2B5EF4-FFF2-40B4-BE49-F238E27FC236}">
                <a16:creationId xmlns:a16="http://schemas.microsoft.com/office/drawing/2014/main" id="{E6F72405-CD6F-4C13-B080-DFF11D223A74}"/>
              </a:ext>
            </a:extLst>
          </p:cNvPr>
          <p:cNvCxnSpPr/>
          <p:nvPr/>
        </p:nvCxnSpPr>
        <p:spPr>
          <a:xfrm>
            <a:off x="2000560" y="5311610"/>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25635FCA-3864-4103-9277-E7B1AEB8139E}"/>
              </a:ext>
            </a:extLst>
          </p:cNvPr>
          <p:cNvCxnSpPr>
            <a:cxnSpLocks/>
          </p:cNvCxnSpPr>
          <p:nvPr/>
        </p:nvCxnSpPr>
        <p:spPr>
          <a:xfrm>
            <a:off x="3775531" y="5311610"/>
            <a:ext cx="6697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A990528A-28E9-43A8-84EF-1D7B38EF596D}"/>
              </a:ext>
            </a:extLst>
          </p:cNvPr>
          <p:cNvSpPr txBox="1"/>
          <p:nvPr/>
        </p:nvSpPr>
        <p:spPr>
          <a:xfrm>
            <a:off x="3848957" y="4982632"/>
            <a:ext cx="1627369" cy="338554"/>
          </a:xfrm>
          <a:prstGeom prst="rect">
            <a:avLst/>
          </a:prstGeom>
          <a:noFill/>
        </p:spPr>
        <p:txBody>
          <a:bodyPr wrap="none" rtlCol="0">
            <a:spAutoFit/>
          </a:bodyPr>
          <a:lstStyle/>
          <a:p>
            <a:r>
              <a:rPr kumimoji="1" lang="ja-JP" altLang="en-US" sz="1600" dirty="0"/>
              <a:t>不動産</a:t>
            </a:r>
            <a:r>
              <a:rPr kumimoji="1" lang="en-US" altLang="ja-JP" sz="1600" dirty="0"/>
              <a:t>ID</a:t>
            </a:r>
            <a:r>
              <a:rPr kumimoji="1" lang="ja-JP" altLang="en-US" sz="1600" dirty="0"/>
              <a:t>の検討</a:t>
            </a:r>
          </a:p>
        </p:txBody>
      </p:sp>
      <p:cxnSp>
        <p:nvCxnSpPr>
          <p:cNvPr id="70" name="直線矢印コネクタ 69">
            <a:extLst>
              <a:ext uri="{FF2B5EF4-FFF2-40B4-BE49-F238E27FC236}">
                <a16:creationId xmlns:a16="http://schemas.microsoft.com/office/drawing/2014/main" id="{182E8B49-3F4E-45A9-9A4D-B23E6BCE3D39}"/>
              </a:ext>
            </a:extLst>
          </p:cNvPr>
          <p:cNvCxnSpPr>
            <a:cxnSpLocks/>
          </p:cNvCxnSpPr>
          <p:nvPr/>
        </p:nvCxnSpPr>
        <p:spPr>
          <a:xfrm>
            <a:off x="10492345" y="5297860"/>
            <a:ext cx="9570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7453C3E-5BCE-4F6F-ACBA-25ED20D613D8}"/>
              </a:ext>
            </a:extLst>
          </p:cNvPr>
          <p:cNvCxnSpPr>
            <a:cxnSpLocks/>
          </p:cNvCxnSpPr>
          <p:nvPr/>
        </p:nvCxnSpPr>
        <p:spPr>
          <a:xfrm>
            <a:off x="2001707" y="5902464"/>
            <a:ext cx="94476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AE65BDAA-A69A-435D-991D-838A55134074}"/>
              </a:ext>
            </a:extLst>
          </p:cNvPr>
          <p:cNvSpPr txBox="1"/>
          <p:nvPr/>
        </p:nvSpPr>
        <p:spPr>
          <a:xfrm>
            <a:off x="1961353" y="5549671"/>
            <a:ext cx="1826141" cy="338554"/>
          </a:xfrm>
          <a:prstGeom prst="rect">
            <a:avLst/>
          </a:prstGeom>
          <a:noFill/>
        </p:spPr>
        <p:txBody>
          <a:bodyPr wrap="none" rtlCol="0">
            <a:spAutoFit/>
          </a:bodyPr>
          <a:lstStyle/>
          <a:p>
            <a:r>
              <a:rPr kumimoji="1" lang="ja-JP" altLang="en-US" sz="1600" dirty="0"/>
              <a:t>法人、町字、制度</a:t>
            </a:r>
          </a:p>
        </p:txBody>
      </p:sp>
      <p:sp>
        <p:nvSpPr>
          <p:cNvPr id="75" name="テキスト ボックス 74">
            <a:extLst>
              <a:ext uri="{FF2B5EF4-FFF2-40B4-BE49-F238E27FC236}">
                <a16:creationId xmlns:a16="http://schemas.microsoft.com/office/drawing/2014/main" id="{8FEDF54A-391D-48DD-8A69-B8324E9CE98B}"/>
              </a:ext>
            </a:extLst>
          </p:cNvPr>
          <p:cNvSpPr txBox="1"/>
          <p:nvPr/>
        </p:nvSpPr>
        <p:spPr>
          <a:xfrm>
            <a:off x="3849033" y="5549671"/>
            <a:ext cx="2236510" cy="338554"/>
          </a:xfrm>
          <a:prstGeom prst="rect">
            <a:avLst/>
          </a:prstGeom>
          <a:noFill/>
        </p:spPr>
        <p:txBody>
          <a:bodyPr wrap="none" rtlCol="0">
            <a:spAutoFit/>
          </a:bodyPr>
          <a:lstStyle/>
          <a:p>
            <a:r>
              <a:rPr kumimoji="1" lang="ja-JP" altLang="en-US" sz="1600" dirty="0"/>
              <a:t>イベント、施設・・・</a:t>
            </a:r>
          </a:p>
        </p:txBody>
      </p:sp>
      <p:sp>
        <p:nvSpPr>
          <p:cNvPr id="76" name="テキスト ボックス 75">
            <a:extLst>
              <a:ext uri="{FF2B5EF4-FFF2-40B4-BE49-F238E27FC236}">
                <a16:creationId xmlns:a16="http://schemas.microsoft.com/office/drawing/2014/main" id="{AB09AD12-2D51-4136-9F32-09DF17B67C2D}"/>
              </a:ext>
            </a:extLst>
          </p:cNvPr>
          <p:cNvSpPr txBox="1"/>
          <p:nvPr/>
        </p:nvSpPr>
        <p:spPr>
          <a:xfrm>
            <a:off x="7173170" y="5549671"/>
            <a:ext cx="595035" cy="338554"/>
          </a:xfrm>
          <a:prstGeom prst="rect">
            <a:avLst/>
          </a:prstGeom>
          <a:noFill/>
        </p:spPr>
        <p:txBody>
          <a:bodyPr wrap="none" rtlCol="0">
            <a:spAutoFit/>
          </a:bodyPr>
          <a:lstStyle/>
          <a:p>
            <a:r>
              <a:rPr kumimoji="1" lang="ja-JP" altLang="en-US" sz="1600" dirty="0"/>
              <a:t>拡張</a:t>
            </a:r>
          </a:p>
        </p:txBody>
      </p:sp>
      <p:cxnSp>
        <p:nvCxnSpPr>
          <p:cNvPr id="3" name="直線矢印コネクタ 2">
            <a:extLst>
              <a:ext uri="{FF2B5EF4-FFF2-40B4-BE49-F238E27FC236}">
                <a16:creationId xmlns:a16="http://schemas.microsoft.com/office/drawing/2014/main" id="{E3D5324E-03B0-4AE0-B497-D8D5507552BF}"/>
              </a:ext>
            </a:extLst>
          </p:cNvPr>
          <p:cNvCxnSpPr>
            <a:cxnSpLocks/>
          </p:cNvCxnSpPr>
          <p:nvPr/>
        </p:nvCxnSpPr>
        <p:spPr>
          <a:xfrm flipV="1">
            <a:off x="3518854" y="2878794"/>
            <a:ext cx="285835" cy="90339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A5CA5D7B-364E-4A4B-A1DC-A19BD22D24B0}"/>
              </a:ext>
            </a:extLst>
          </p:cNvPr>
          <p:cNvCxnSpPr>
            <a:cxnSpLocks/>
          </p:cNvCxnSpPr>
          <p:nvPr/>
        </p:nvCxnSpPr>
        <p:spPr>
          <a:xfrm flipV="1">
            <a:off x="3518854" y="2312863"/>
            <a:ext cx="285835" cy="14693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7366B8D-F818-44AA-97ED-80EC80CFD297}"/>
              </a:ext>
            </a:extLst>
          </p:cNvPr>
          <p:cNvCxnSpPr>
            <a:cxnSpLocks/>
          </p:cNvCxnSpPr>
          <p:nvPr/>
        </p:nvCxnSpPr>
        <p:spPr>
          <a:xfrm>
            <a:off x="6705976" y="2876206"/>
            <a:ext cx="428313" cy="299892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1" name="タイトル 80">
            <a:extLst>
              <a:ext uri="{FF2B5EF4-FFF2-40B4-BE49-F238E27FC236}">
                <a16:creationId xmlns:a16="http://schemas.microsoft.com/office/drawing/2014/main" id="{74D3AF9E-88C9-42A3-9F1E-EFE0AB9FFA17}"/>
              </a:ext>
            </a:extLst>
          </p:cNvPr>
          <p:cNvSpPr>
            <a:spLocks noGrp="1"/>
          </p:cNvSpPr>
          <p:nvPr>
            <p:ph type="title"/>
          </p:nvPr>
        </p:nvSpPr>
        <p:spPr/>
        <p:txBody>
          <a:bodyPr/>
          <a:lstStyle/>
          <a:p>
            <a:r>
              <a:rPr lang="ja-JP" altLang="en-US" dirty="0"/>
              <a:t>スケジュール</a:t>
            </a:r>
          </a:p>
        </p:txBody>
      </p:sp>
      <p:sp>
        <p:nvSpPr>
          <p:cNvPr id="2" name="スライド番号プレースホルダー 1">
            <a:extLst>
              <a:ext uri="{FF2B5EF4-FFF2-40B4-BE49-F238E27FC236}">
                <a16:creationId xmlns:a16="http://schemas.microsoft.com/office/drawing/2014/main" id="{EE6873CD-E259-4CE9-97AD-311C4674BA21}"/>
              </a:ext>
            </a:extLst>
          </p:cNvPr>
          <p:cNvSpPr>
            <a:spLocks noGrp="1"/>
          </p:cNvSpPr>
          <p:nvPr>
            <p:ph type="sldNum" sz="quarter" idx="4"/>
          </p:nvPr>
        </p:nvSpPr>
        <p:spPr/>
        <p:txBody>
          <a:bodyPr/>
          <a:lstStyle/>
          <a:p>
            <a:fld id="{DFD4F317-19D0-4848-B5EB-5B174DBE8CF9}" type="slidenum">
              <a:rPr lang="ja-JP" altLang="en-US" smtClean="0"/>
              <a:pPr/>
              <a:t>19</a:t>
            </a:fld>
            <a:endParaRPr lang="ja-JP" altLang="en-US"/>
          </a:p>
        </p:txBody>
      </p:sp>
      <p:cxnSp>
        <p:nvCxnSpPr>
          <p:cNvPr id="73" name="直線矢印コネクタ 72">
            <a:extLst>
              <a:ext uri="{FF2B5EF4-FFF2-40B4-BE49-F238E27FC236}">
                <a16:creationId xmlns:a16="http://schemas.microsoft.com/office/drawing/2014/main" id="{750CC43B-6A82-4DEC-8385-315A61D57B39}"/>
              </a:ext>
            </a:extLst>
          </p:cNvPr>
          <p:cNvCxnSpPr>
            <a:cxnSpLocks/>
          </p:cNvCxnSpPr>
          <p:nvPr/>
        </p:nvCxnSpPr>
        <p:spPr>
          <a:xfrm flipV="1">
            <a:off x="3518854" y="3480482"/>
            <a:ext cx="305029" cy="3017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47C09CEB-CE09-46EE-89B8-895E3A1F7CC0}"/>
              </a:ext>
            </a:extLst>
          </p:cNvPr>
          <p:cNvSpPr txBox="1"/>
          <p:nvPr/>
        </p:nvSpPr>
        <p:spPr>
          <a:xfrm>
            <a:off x="7185086" y="4965605"/>
            <a:ext cx="2852063" cy="338554"/>
          </a:xfrm>
          <a:prstGeom prst="rect">
            <a:avLst/>
          </a:prstGeom>
          <a:noFill/>
        </p:spPr>
        <p:txBody>
          <a:bodyPr wrap="none" rtlCol="0">
            <a:spAutoFit/>
          </a:bodyPr>
          <a:lstStyle/>
          <a:p>
            <a:r>
              <a:rPr kumimoji="1" lang="ja-JP" altLang="en-US" sz="1600" dirty="0"/>
              <a:t>データモデルも合わせて検討</a:t>
            </a:r>
          </a:p>
        </p:txBody>
      </p:sp>
      <p:cxnSp>
        <p:nvCxnSpPr>
          <p:cNvPr id="78" name="直線矢印コネクタ 77">
            <a:extLst>
              <a:ext uri="{FF2B5EF4-FFF2-40B4-BE49-F238E27FC236}">
                <a16:creationId xmlns:a16="http://schemas.microsoft.com/office/drawing/2014/main" id="{2AC2DE9D-F158-4AB3-89AC-D2DA624B199D}"/>
              </a:ext>
            </a:extLst>
          </p:cNvPr>
          <p:cNvCxnSpPr>
            <a:cxnSpLocks/>
          </p:cNvCxnSpPr>
          <p:nvPr/>
        </p:nvCxnSpPr>
        <p:spPr>
          <a:xfrm>
            <a:off x="6714911" y="2893212"/>
            <a:ext cx="445843" cy="243908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59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3E48935-438F-4CFF-BBF2-692B504AF895}"/>
              </a:ext>
            </a:extLst>
          </p:cNvPr>
          <p:cNvSpPr>
            <a:spLocks noGrp="1"/>
          </p:cNvSpPr>
          <p:nvPr>
            <p:ph idx="1"/>
          </p:nvPr>
        </p:nvSpPr>
        <p:spPr>
          <a:xfrm>
            <a:off x="838199" y="1371241"/>
            <a:ext cx="10965873" cy="4815996"/>
          </a:xfrm>
        </p:spPr>
        <p:txBody>
          <a:bodyPr/>
          <a:lstStyle/>
          <a:p>
            <a:r>
              <a:rPr kumimoji="1" lang="ja-JP" altLang="en-US" dirty="0"/>
              <a:t>従来の様々な取り組みを、相互に連携しシームレスにデータの交換や利活用できる環境を目指します。</a:t>
            </a:r>
            <a:endParaRPr kumimoji="1" lang="en-US" altLang="ja-JP" dirty="0"/>
          </a:p>
          <a:p>
            <a:pPr lvl="1"/>
            <a:r>
              <a:rPr kumimoji="1" lang="ja-JP" altLang="en-US" dirty="0"/>
              <a:t>構造化したデータモデル</a:t>
            </a:r>
            <a:endParaRPr kumimoji="1" lang="en-US" altLang="ja-JP" dirty="0"/>
          </a:p>
          <a:p>
            <a:pPr lvl="1"/>
            <a:r>
              <a:rPr kumimoji="1" lang="ja-JP" altLang="en-US" dirty="0"/>
              <a:t>グローバル連携</a:t>
            </a:r>
            <a:endParaRPr lang="en-US" altLang="ja-JP" dirty="0"/>
          </a:p>
          <a:p>
            <a:endParaRPr kumimoji="1" lang="en-US" altLang="ja-JP" dirty="0"/>
          </a:p>
          <a:p>
            <a:r>
              <a:rPr kumimoji="1" lang="ja-JP" altLang="en-US" dirty="0"/>
              <a:t>標準ではなく参照モデルであり、拡張、取捨選択して利用できます。</a:t>
            </a:r>
            <a:endParaRPr kumimoji="1" lang="en-US" altLang="ja-JP" dirty="0"/>
          </a:p>
          <a:p>
            <a:pPr lvl="1"/>
            <a:r>
              <a:rPr kumimoji="1" lang="ja-JP" altLang="en-US" dirty="0"/>
              <a:t>参照モデルを使うことで高い相互運用性や設計の正確化、効率化がはかれるが、従来データやシステムとの移行があるので強制はしない。</a:t>
            </a:r>
            <a:endParaRPr kumimoji="1" lang="en-US" altLang="ja-JP" dirty="0"/>
          </a:p>
          <a:p>
            <a:endParaRPr kumimoji="1" lang="en-US" altLang="ja-JP" dirty="0"/>
          </a:p>
          <a:p>
            <a:r>
              <a:rPr kumimoji="1" lang="ja-JP" altLang="en-US" dirty="0"/>
              <a:t>画面表示や印字のためでなく、データのための参照モデルです。</a:t>
            </a:r>
          </a:p>
        </p:txBody>
      </p:sp>
      <p:sp>
        <p:nvSpPr>
          <p:cNvPr id="3" name="タイトル 2">
            <a:extLst>
              <a:ext uri="{FF2B5EF4-FFF2-40B4-BE49-F238E27FC236}">
                <a16:creationId xmlns:a16="http://schemas.microsoft.com/office/drawing/2014/main" id="{AA5AFAE3-D3CB-4E4F-A35A-C3428B66B11B}"/>
              </a:ext>
            </a:extLst>
          </p:cNvPr>
          <p:cNvSpPr>
            <a:spLocks noGrp="1"/>
          </p:cNvSpPr>
          <p:nvPr>
            <p:ph type="title"/>
          </p:nvPr>
        </p:nvSpPr>
        <p:spPr/>
        <p:txBody>
          <a:bodyPr/>
          <a:lstStyle/>
          <a:p>
            <a:r>
              <a:rPr kumimoji="1" lang="ja-JP" altLang="en-US" dirty="0"/>
              <a:t>基本原則</a:t>
            </a:r>
          </a:p>
        </p:txBody>
      </p:sp>
      <p:sp>
        <p:nvSpPr>
          <p:cNvPr id="4" name="スライド番号プレースホルダー 3">
            <a:extLst>
              <a:ext uri="{FF2B5EF4-FFF2-40B4-BE49-F238E27FC236}">
                <a16:creationId xmlns:a16="http://schemas.microsoft.com/office/drawing/2014/main" id="{C4540295-395B-460E-A8D4-6EE559D71032}"/>
              </a:ext>
            </a:extLst>
          </p:cNvPr>
          <p:cNvSpPr>
            <a:spLocks noGrp="1"/>
          </p:cNvSpPr>
          <p:nvPr>
            <p:ph type="sldNum" sz="quarter" idx="4"/>
          </p:nvPr>
        </p:nvSpPr>
        <p:spPr/>
        <p:txBody>
          <a:bodyPr/>
          <a:lstStyle/>
          <a:p>
            <a:fld id="{DFD4F317-19D0-4848-B5EB-5B174DBE8CF9}" type="slidenum">
              <a:rPr lang="ja-JP" altLang="en-US" smtClean="0"/>
              <a:pPr/>
              <a:t>2</a:t>
            </a:fld>
            <a:endParaRPr lang="ja-JP" altLang="en-US"/>
          </a:p>
        </p:txBody>
      </p:sp>
    </p:spTree>
    <p:extLst>
      <p:ext uri="{BB962C8B-B14F-4D97-AF65-F5344CB8AC3E}">
        <p14:creationId xmlns:p14="http://schemas.microsoft.com/office/powerpoint/2010/main" val="2752170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BF925D1-3BB3-4DFA-BC4F-90B3CCB5A0A4}"/>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869C767B-C294-4ADD-AA52-37E3414B00ED}"/>
              </a:ext>
            </a:extLst>
          </p:cNvPr>
          <p:cNvSpPr/>
          <p:nvPr/>
        </p:nvSpPr>
        <p:spPr>
          <a:xfrm>
            <a:off x="10885479" y="1856534"/>
            <a:ext cx="102136" cy="163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7CB0564-B101-4985-AFB2-8BE6DCCDD887}"/>
              </a:ext>
            </a:extLst>
          </p:cNvPr>
          <p:cNvSpPr/>
          <p:nvPr/>
        </p:nvSpPr>
        <p:spPr>
          <a:xfrm>
            <a:off x="1584726" y="1295570"/>
            <a:ext cx="869852" cy="350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000" dirty="0"/>
              <a:t>GIF</a:t>
            </a:r>
          </a:p>
        </p:txBody>
      </p:sp>
      <p:sp>
        <p:nvSpPr>
          <p:cNvPr id="6" name="正方形/長方形 5">
            <a:extLst>
              <a:ext uri="{FF2B5EF4-FFF2-40B4-BE49-F238E27FC236}">
                <a16:creationId xmlns:a16="http://schemas.microsoft.com/office/drawing/2014/main" id="{E6159CA4-AD8A-4FE3-B9E9-DBAE422443D4}"/>
              </a:ext>
            </a:extLst>
          </p:cNvPr>
          <p:cNvSpPr/>
          <p:nvPr/>
        </p:nvSpPr>
        <p:spPr>
          <a:xfrm>
            <a:off x="1584726" y="2318643"/>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体制</a:t>
            </a:r>
          </a:p>
        </p:txBody>
      </p:sp>
      <p:sp>
        <p:nvSpPr>
          <p:cNvPr id="7" name="正方形/長方形 6">
            <a:extLst>
              <a:ext uri="{FF2B5EF4-FFF2-40B4-BE49-F238E27FC236}">
                <a16:creationId xmlns:a16="http://schemas.microsoft.com/office/drawing/2014/main" id="{18896780-E84F-4AA1-9A45-0A405231733E}"/>
              </a:ext>
            </a:extLst>
          </p:cNvPr>
          <p:cNvSpPr/>
          <p:nvPr/>
        </p:nvSpPr>
        <p:spPr>
          <a:xfrm>
            <a:off x="2540773" y="12955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コア語彙</a:t>
            </a:r>
          </a:p>
        </p:txBody>
      </p:sp>
      <p:sp>
        <p:nvSpPr>
          <p:cNvPr id="8" name="正方形/長方形 7">
            <a:extLst>
              <a:ext uri="{FF2B5EF4-FFF2-40B4-BE49-F238E27FC236}">
                <a16:creationId xmlns:a16="http://schemas.microsoft.com/office/drawing/2014/main" id="{3E7A9E40-D16C-4B60-86FF-75DCA3CE5D92}"/>
              </a:ext>
            </a:extLst>
          </p:cNvPr>
          <p:cNvSpPr/>
          <p:nvPr/>
        </p:nvSpPr>
        <p:spPr>
          <a:xfrm>
            <a:off x="2540773" y="231766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コアデータモデル</a:t>
            </a:r>
          </a:p>
        </p:txBody>
      </p:sp>
      <p:sp>
        <p:nvSpPr>
          <p:cNvPr id="9" name="正方形/長方形 8">
            <a:extLst>
              <a:ext uri="{FF2B5EF4-FFF2-40B4-BE49-F238E27FC236}">
                <a16:creationId xmlns:a16="http://schemas.microsoft.com/office/drawing/2014/main" id="{AE0FC79B-3A38-40D9-AE17-7F70359F2172}"/>
              </a:ext>
            </a:extLst>
          </p:cNvPr>
          <p:cNvSpPr/>
          <p:nvPr/>
        </p:nvSpPr>
        <p:spPr>
          <a:xfrm>
            <a:off x="3697460" y="1295570"/>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メタデータ（検索用）</a:t>
            </a:r>
          </a:p>
        </p:txBody>
      </p:sp>
      <p:sp>
        <p:nvSpPr>
          <p:cNvPr id="10" name="正方形/長方形 9">
            <a:extLst>
              <a:ext uri="{FF2B5EF4-FFF2-40B4-BE49-F238E27FC236}">
                <a16:creationId xmlns:a16="http://schemas.microsoft.com/office/drawing/2014/main" id="{C8DA26C9-9978-40F5-A1D9-104C9FA682DF}"/>
              </a:ext>
            </a:extLst>
          </p:cNvPr>
          <p:cNvSpPr/>
          <p:nvPr/>
        </p:nvSpPr>
        <p:spPr>
          <a:xfrm>
            <a:off x="5477882" y="9874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11" name="正方形/長方形 10">
            <a:extLst>
              <a:ext uri="{FF2B5EF4-FFF2-40B4-BE49-F238E27FC236}">
                <a16:creationId xmlns:a16="http://schemas.microsoft.com/office/drawing/2014/main" id="{6EED4BEF-F999-4ED0-8354-E6B1979510E2}"/>
              </a:ext>
            </a:extLst>
          </p:cNvPr>
          <p:cNvSpPr/>
          <p:nvPr/>
        </p:nvSpPr>
        <p:spPr>
          <a:xfrm>
            <a:off x="798730" y="6064251"/>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データ品質</a:t>
            </a:r>
          </a:p>
        </p:txBody>
      </p:sp>
      <p:sp>
        <p:nvSpPr>
          <p:cNvPr id="12" name="正方形/長方形 11">
            <a:extLst>
              <a:ext uri="{FF2B5EF4-FFF2-40B4-BE49-F238E27FC236}">
                <a16:creationId xmlns:a16="http://schemas.microsoft.com/office/drawing/2014/main" id="{F7FFC768-0E78-41DA-8790-DADBACC0381E}"/>
              </a:ext>
            </a:extLst>
          </p:cNvPr>
          <p:cNvSpPr/>
          <p:nvPr/>
        </p:nvSpPr>
        <p:spPr>
          <a:xfrm>
            <a:off x="4577593" y="73708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endParaRPr kumimoji="1" lang="en-US" altLang="ja-JP" sz="1000" dirty="0"/>
          </a:p>
          <a:p>
            <a:pPr algn="ctr"/>
            <a:r>
              <a:rPr kumimoji="1" lang="ja-JP" altLang="en-US" sz="1000" dirty="0"/>
              <a:t>統制語彙</a:t>
            </a:r>
          </a:p>
        </p:txBody>
      </p:sp>
      <p:sp>
        <p:nvSpPr>
          <p:cNvPr id="13" name="正方形/長方形 12">
            <a:extLst>
              <a:ext uri="{FF2B5EF4-FFF2-40B4-BE49-F238E27FC236}">
                <a16:creationId xmlns:a16="http://schemas.microsoft.com/office/drawing/2014/main" id="{46425DF6-06BA-48BD-94D0-3D8F55CECE50}"/>
              </a:ext>
            </a:extLst>
          </p:cNvPr>
          <p:cNvSpPr/>
          <p:nvPr/>
        </p:nvSpPr>
        <p:spPr>
          <a:xfrm>
            <a:off x="3697459" y="445352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スマート</a:t>
            </a:r>
            <a:endParaRPr kumimoji="1" lang="en-US" altLang="ja-JP" sz="1000" dirty="0"/>
          </a:p>
          <a:p>
            <a:pPr algn="ctr"/>
            <a:r>
              <a:rPr kumimoji="1" lang="ja-JP" altLang="en-US" sz="1000" dirty="0"/>
              <a:t>シティ</a:t>
            </a:r>
          </a:p>
        </p:txBody>
      </p:sp>
      <p:sp>
        <p:nvSpPr>
          <p:cNvPr id="14" name="正方形/長方形 13">
            <a:extLst>
              <a:ext uri="{FF2B5EF4-FFF2-40B4-BE49-F238E27FC236}">
                <a16:creationId xmlns:a16="http://schemas.microsoft.com/office/drawing/2014/main" id="{99DE55BB-2FF9-4DB2-A899-FC81A8F8CBA9}"/>
              </a:ext>
            </a:extLst>
          </p:cNvPr>
          <p:cNvSpPr/>
          <p:nvPr/>
        </p:nvSpPr>
        <p:spPr>
          <a:xfrm>
            <a:off x="3697460" y="4888892"/>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防災</a:t>
            </a:r>
          </a:p>
        </p:txBody>
      </p:sp>
      <p:sp>
        <p:nvSpPr>
          <p:cNvPr id="15" name="正方形/長方形 14">
            <a:extLst>
              <a:ext uri="{FF2B5EF4-FFF2-40B4-BE49-F238E27FC236}">
                <a16:creationId xmlns:a16="http://schemas.microsoft.com/office/drawing/2014/main" id="{2B8D9523-40A7-4D8D-9CA8-7369C00F8899}"/>
              </a:ext>
            </a:extLst>
          </p:cNvPr>
          <p:cNvSpPr/>
          <p:nvPr/>
        </p:nvSpPr>
        <p:spPr>
          <a:xfrm>
            <a:off x="3697460" y="553031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教育</a:t>
            </a:r>
          </a:p>
        </p:txBody>
      </p:sp>
      <p:sp>
        <p:nvSpPr>
          <p:cNvPr id="16" name="正方形/長方形 15">
            <a:extLst>
              <a:ext uri="{FF2B5EF4-FFF2-40B4-BE49-F238E27FC236}">
                <a16:creationId xmlns:a16="http://schemas.microsoft.com/office/drawing/2014/main" id="{0E2323E3-0FD6-4020-AF3B-9820EB9F49DA}"/>
              </a:ext>
            </a:extLst>
          </p:cNvPr>
          <p:cNvSpPr/>
          <p:nvPr/>
        </p:nvSpPr>
        <p:spPr>
          <a:xfrm>
            <a:off x="3697460" y="3082212"/>
            <a:ext cx="869852" cy="350303"/>
          </a:xfrm>
          <a:prstGeom prst="rect">
            <a:avLst/>
          </a:prstGeom>
          <a:solidFill>
            <a:schemeClr val="bg1"/>
          </a:solidFill>
          <a:ln>
            <a:solidFill>
              <a:srgbClr val="0066FF"/>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行政</a:t>
            </a:r>
          </a:p>
        </p:txBody>
      </p:sp>
      <p:sp>
        <p:nvSpPr>
          <p:cNvPr id="19" name="正方形/長方形 18">
            <a:extLst>
              <a:ext uri="{FF2B5EF4-FFF2-40B4-BE49-F238E27FC236}">
                <a16:creationId xmlns:a16="http://schemas.microsoft.com/office/drawing/2014/main" id="{0D8450CF-18BE-471A-A178-29740E96303D}"/>
              </a:ext>
            </a:extLst>
          </p:cNvPr>
          <p:cNvSpPr/>
          <p:nvPr/>
        </p:nvSpPr>
        <p:spPr>
          <a:xfrm>
            <a:off x="3697459" y="2331456"/>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IMI</a:t>
            </a:r>
            <a:r>
              <a:rPr kumimoji="1" lang="ja-JP" altLang="en-US" sz="1000" dirty="0"/>
              <a:t>ツール</a:t>
            </a:r>
          </a:p>
        </p:txBody>
      </p:sp>
      <p:sp>
        <p:nvSpPr>
          <p:cNvPr id="20" name="正方形/長方形 19">
            <a:extLst>
              <a:ext uri="{FF2B5EF4-FFF2-40B4-BE49-F238E27FC236}">
                <a16:creationId xmlns:a16="http://schemas.microsoft.com/office/drawing/2014/main" id="{93998BD6-D722-4C7F-BDF7-73849AB5FCAA}"/>
              </a:ext>
            </a:extLst>
          </p:cNvPr>
          <p:cNvSpPr/>
          <p:nvPr/>
        </p:nvSpPr>
        <p:spPr>
          <a:xfrm>
            <a:off x="798730" y="1295570"/>
            <a:ext cx="702137"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アーキテクチャ</a:t>
            </a:r>
          </a:p>
        </p:txBody>
      </p:sp>
      <p:cxnSp>
        <p:nvCxnSpPr>
          <p:cNvPr id="21" name="直線コネクタ 20">
            <a:extLst>
              <a:ext uri="{FF2B5EF4-FFF2-40B4-BE49-F238E27FC236}">
                <a16:creationId xmlns:a16="http://schemas.microsoft.com/office/drawing/2014/main" id="{128C63C3-718D-473D-A957-238D149172F9}"/>
              </a:ext>
            </a:extLst>
          </p:cNvPr>
          <p:cNvCxnSpPr>
            <a:cxnSpLocks/>
            <a:stCxn id="5" idx="2"/>
            <a:endCxn id="6" idx="0"/>
          </p:cNvCxnSpPr>
          <p:nvPr/>
        </p:nvCxnSpPr>
        <p:spPr>
          <a:xfrm>
            <a:off x="2019652" y="1645873"/>
            <a:ext cx="0" cy="672770"/>
          </a:xfrm>
          <a:prstGeom prst="line">
            <a:avLst/>
          </a:prstGeom>
        </p:spPr>
        <p:style>
          <a:lnRef idx="2">
            <a:schemeClr val="dk1"/>
          </a:lnRef>
          <a:fillRef idx="1">
            <a:schemeClr val="lt1"/>
          </a:fillRef>
          <a:effectRef idx="0">
            <a:schemeClr val="dk1"/>
          </a:effectRef>
          <a:fontRef idx="minor">
            <a:schemeClr val="dk1"/>
          </a:fontRef>
        </p:style>
      </p:cxnSp>
      <p:cxnSp>
        <p:nvCxnSpPr>
          <p:cNvPr id="22" name="直線コネクタ 21">
            <a:extLst>
              <a:ext uri="{FF2B5EF4-FFF2-40B4-BE49-F238E27FC236}">
                <a16:creationId xmlns:a16="http://schemas.microsoft.com/office/drawing/2014/main" id="{0C60497A-19B6-4D60-9B33-B11BD2426434}"/>
              </a:ext>
            </a:extLst>
          </p:cNvPr>
          <p:cNvCxnSpPr>
            <a:cxnSpLocks/>
            <a:stCxn id="5" idx="3"/>
            <a:endCxn id="7" idx="1"/>
          </p:cNvCxnSpPr>
          <p:nvPr/>
        </p:nvCxnSpPr>
        <p:spPr>
          <a:xfrm>
            <a:off x="2454578" y="1470722"/>
            <a:ext cx="86195" cy="0"/>
          </a:xfrm>
          <a:prstGeom prst="line">
            <a:avLst/>
          </a:prstGeom>
        </p:spPr>
        <p:style>
          <a:lnRef idx="2">
            <a:schemeClr val="dk1"/>
          </a:lnRef>
          <a:fillRef idx="1">
            <a:schemeClr val="lt1"/>
          </a:fillRef>
          <a:effectRef idx="0">
            <a:schemeClr val="dk1"/>
          </a:effectRef>
          <a:fontRef idx="minor">
            <a:schemeClr val="dk1"/>
          </a:fontRef>
        </p:style>
      </p:cxnSp>
      <p:cxnSp>
        <p:nvCxnSpPr>
          <p:cNvPr id="23" name="直線コネクタ 22">
            <a:extLst>
              <a:ext uri="{FF2B5EF4-FFF2-40B4-BE49-F238E27FC236}">
                <a16:creationId xmlns:a16="http://schemas.microsoft.com/office/drawing/2014/main" id="{DD12AF91-B9C8-4343-A1F7-83720B30509E}"/>
              </a:ext>
            </a:extLst>
          </p:cNvPr>
          <p:cNvCxnSpPr>
            <a:cxnSpLocks/>
            <a:stCxn id="7" idx="2"/>
            <a:endCxn id="8" idx="0"/>
          </p:cNvCxnSpPr>
          <p:nvPr/>
        </p:nvCxnSpPr>
        <p:spPr>
          <a:xfrm>
            <a:off x="2975699" y="1645873"/>
            <a:ext cx="0" cy="671791"/>
          </a:xfrm>
          <a:prstGeom prst="line">
            <a:avLst/>
          </a:prstGeom>
        </p:spPr>
        <p:style>
          <a:lnRef idx="2">
            <a:schemeClr val="dk1"/>
          </a:lnRef>
          <a:fillRef idx="1">
            <a:schemeClr val="lt1"/>
          </a:fillRef>
          <a:effectRef idx="0">
            <a:schemeClr val="dk1"/>
          </a:effectRef>
          <a:fontRef idx="minor">
            <a:schemeClr val="dk1"/>
          </a:fontRef>
        </p:style>
      </p:cxnSp>
      <p:cxnSp>
        <p:nvCxnSpPr>
          <p:cNvPr id="24" name="コネクタ: カギ線 23">
            <a:extLst>
              <a:ext uri="{FF2B5EF4-FFF2-40B4-BE49-F238E27FC236}">
                <a16:creationId xmlns:a16="http://schemas.microsoft.com/office/drawing/2014/main" id="{63475CBB-01AB-4C74-B5C7-3F48F7AC23F7}"/>
              </a:ext>
            </a:extLst>
          </p:cNvPr>
          <p:cNvCxnSpPr>
            <a:cxnSpLocks/>
            <a:stCxn id="8" idx="2"/>
            <a:endCxn id="16" idx="1"/>
          </p:cNvCxnSpPr>
          <p:nvPr/>
        </p:nvCxnSpPr>
        <p:spPr>
          <a:xfrm rot="16200000" flipH="1">
            <a:off x="3041881" y="2601784"/>
            <a:ext cx="58939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5" name="コネクタ: カギ線 24">
            <a:extLst>
              <a:ext uri="{FF2B5EF4-FFF2-40B4-BE49-F238E27FC236}">
                <a16:creationId xmlns:a16="http://schemas.microsoft.com/office/drawing/2014/main" id="{C7AC1712-D3AA-4416-9D49-B7C5DD239F75}"/>
              </a:ext>
            </a:extLst>
          </p:cNvPr>
          <p:cNvCxnSpPr>
            <a:cxnSpLocks/>
            <a:stCxn id="8" idx="2"/>
            <a:endCxn id="13" idx="1"/>
          </p:cNvCxnSpPr>
          <p:nvPr/>
        </p:nvCxnSpPr>
        <p:spPr>
          <a:xfrm rot="16200000" flipH="1">
            <a:off x="2356223" y="3287443"/>
            <a:ext cx="1960713" cy="721760"/>
          </a:xfrm>
          <a:prstGeom prst="bentConnector2">
            <a:avLst/>
          </a:prstGeom>
        </p:spPr>
        <p:style>
          <a:lnRef idx="2">
            <a:schemeClr val="dk1"/>
          </a:lnRef>
          <a:fillRef idx="1">
            <a:schemeClr val="lt1"/>
          </a:fillRef>
          <a:effectRef idx="0">
            <a:schemeClr val="dk1"/>
          </a:effectRef>
          <a:fontRef idx="minor">
            <a:schemeClr val="dk1"/>
          </a:fontRef>
        </p:style>
      </p:cxnSp>
      <p:cxnSp>
        <p:nvCxnSpPr>
          <p:cNvPr id="26" name="コネクタ: カギ線 25">
            <a:extLst>
              <a:ext uri="{FF2B5EF4-FFF2-40B4-BE49-F238E27FC236}">
                <a16:creationId xmlns:a16="http://schemas.microsoft.com/office/drawing/2014/main" id="{5E1CF9B5-12A9-4C1C-B141-4924E30E29C1}"/>
              </a:ext>
            </a:extLst>
          </p:cNvPr>
          <p:cNvCxnSpPr>
            <a:cxnSpLocks/>
            <a:stCxn id="8" idx="2"/>
            <a:endCxn id="14" idx="1"/>
          </p:cNvCxnSpPr>
          <p:nvPr/>
        </p:nvCxnSpPr>
        <p:spPr>
          <a:xfrm rot="16200000" flipH="1">
            <a:off x="2138541" y="3505124"/>
            <a:ext cx="239607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7" name="コネクタ: カギ線 26">
            <a:extLst>
              <a:ext uri="{FF2B5EF4-FFF2-40B4-BE49-F238E27FC236}">
                <a16:creationId xmlns:a16="http://schemas.microsoft.com/office/drawing/2014/main" id="{9943781B-0E8C-49E8-A9B4-0948295D975C}"/>
              </a:ext>
            </a:extLst>
          </p:cNvPr>
          <p:cNvCxnSpPr>
            <a:cxnSpLocks/>
            <a:stCxn id="8" idx="2"/>
            <a:endCxn id="15" idx="1"/>
          </p:cNvCxnSpPr>
          <p:nvPr/>
        </p:nvCxnSpPr>
        <p:spPr>
          <a:xfrm rot="16200000" flipH="1">
            <a:off x="1817828" y="3825837"/>
            <a:ext cx="3037503"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8" name="直線コネクタ 27">
            <a:extLst>
              <a:ext uri="{FF2B5EF4-FFF2-40B4-BE49-F238E27FC236}">
                <a16:creationId xmlns:a16="http://schemas.microsoft.com/office/drawing/2014/main" id="{9A9107DD-DFB8-4F74-B807-896E892B3D44}"/>
              </a:ext>
            </a:extLst>
          </p:cNvPr>
          <p:cNvCxnSpPr>
            <a:cxnSpLocks/>
            <a:stCxn id="20" idx="3"/>
            <a:endCxn id="5" idx="1"/>
          </p:cNvCxnSpPr>
          <p:nvPr/>
        </p:nvCxnSpPr>
        <p:spPr>
          <a:xfrm>
            <a:off x="1500867" y="1470722"/>
            <a:ext cx="83859" cy="0"/>
          </a:xfrm>
          <a:prstGeom prst="line">
            <a:avLst/>
          </a:prstGeom>
        </p:spPr>
        <p:style>
          <a:lnRef idx="2">
            <a:schemeClr val="dk1"/>
          </a:lnRef>
          <a:fillRef idx="1">
            <a:schemeClr val="lt1"/>
          </a:fillRef>
          <a:effectRef idx="0">
            <a:schemeClr val="dk1"/>
          </a:effectRef>
          <a:fontRef idx="minor">
            <a:schemeClr val="dk1"/>
          </a:fontRef>
        </p:style>
      </p:cxnSp>
      <p:cxnSp>
        <p:nvCxnSpPr>
          <p:cNvPr id="29" name="コネクタ: カギ線 28">
            <a:extLst>
              <a:ext uri="{FF2B5EF4-FFF2-40B4-BE49-F238E27FC236}">
                <a16:creationId xmlns:a16="http://schemas.microsoft.com/office/drawing/2014/main" id="{311F515D-58F5-4954-8D8E-38E9BFC51846}"/>
              </a:ext>
            </a:extLst>
          </p:cNvPr>
          <p:cNvCxnSpPr>
            <a:cxnSpLocks/>
            <a:stCxn id="9" idx="0"/>
            <a:endCxn id="12" idx="1"/>
          </p:cNvCxnSpPr>
          <p:nvPr/>
        </p:nvCxnSpPr>
        <p:spPr>
          <a:xfrm rot="5400000" flipH="1" flipV="1">
            <a:off x="4163322" y="881300"/>
            <a:ext cx="383334" cy="445207"/>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0" name="コネクタ: カギ線 29">
            <a:extLst>
              <a:ext uri="{FF2B5EF4-FFF2-40B4-BE49-F238E27FC236}">
                <a16:creationId xmlns:a16="http://schemas.microsoft.com/office/drawing/2014/main" id="{08D5A0DF-2F58-4A91-84AA-4DE2226642F2}"/>
              </a:ext>
            </a:extLst>
          </p:cNvPr>
          <p:cNvCxnSpPr>
            <a:cxnSpLocks/>
            <a:stCxn id="9" idx="0"/>
            <a:endCxn id="10" idx="1"/>
          </p:cNvCxnSpPr>
          <p:nvPr/>
        </p:nvCxnSpPr>
        <p:spPr>
          <a:xfrm rot="5400000" flipH="1" flipV="1">
            <a:off x="4738660" y="556348"/>
            <a:ext cx="132948" cy="1345496"/>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2" name="コネクタ: カギ線 31">
            <a:extLst>
              <a:ext uri="{FF2B5EF4-FFF2-40B4-BE49-F238E27FC236}">
                <a16:creationId xmlns:a16="http://schemas.microsoft.com/office/drawing/2014/main" id="{20CAE3E3-4175-40CB-A584-BBD21F62D6EA}"/>
              </a:ext>
            </a:extLst>
          </p:cNvPr>
          <p:cNvCxnSpPr>
            <a:cxnSpLocks/>
            <a:stCxn id="9" idx="3"/>
            <a:endCxn id="135" idx="1"/>
          </p:cNvCxnSpPr>
          <p:nvPr/>
        </p:nvCxnSpPr>
        <p:spPr>
          <a:xfrm flipV="1">
            <a:off x="4567312" y="1470721"/>
            <a:ext cx="6318167" cy="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BB817EE2-4947-4B8C-A99B-F143F4393DB2}"/>
              </a:ext>
            </a:extLst>
          </p:cNvPr>
          <p:cNvCxnSpPr>
            <a:cxnSpLocks/>
            <a:stCxn id="9" idx="3"/>
            <a:endCxn id="136" idx="1"/>
          </p:cNvCxnSpPr>
          <p:nvPr/>
        </p:nvCxnSpPr>
        <p:spPr>
          <a:xfrm>
            <a:off x="4567312" y="1470722"/>
            <a:ext cx="6318167" cy="39396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円柱 33">
            <a:extLst>
              <a:ext uri="{FF2B5EF4-FFF2-40B4-BE49-F238E27FC236}">
                <a16:creationId xmlns:a16="http://schemas.microsoft.com/office/drawing/2014/main" id="{4F5C4ED8-9DB3-441E-8769-838E04725701}"/>
              </a:ext>
            </a:extLst>
          </p:cNvPr>
          <p:cNvSpPr/>
          <p:nvPr/>
        </p:nvSpPr>
        <p:spPr>
          <a:xfrm>
            <a:off x="9629539" y="4933562"/>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r>
              <a:rPr kumimoji="1" lang="en-US" altLang="ja-JP" sz="1000" dirty="0"/>
              <a:t>BR</a:t>
            </a:r>
            <a:endParaRPr kumimoji="1" lang="ja-JP" altLang="en-US" sz="1000" dirty="0"/>
          </a:p>
        </p:txBody>
      </p:sp>
      <p:sp>
        <p:nvSpPr>
          <p:cNvPr id="35" name="円柱 34">
            <a:extLst>
              <a:ext uri="{FF2B5EF4-FFF2-40B4-BE49-F238E27FC236}">
                <a16:creationId xmlns:a16="http://schemas.microsoft.com/office/drawing/2014/main" id="{8BD1AF9D-B344-458A-82CF-9FE5AF8ED04C}"/>
              </a:ext>
            </a:extLst>
          </p:cNvPr>
          <p:cNvSpPr/>
          <p:nvPr/>
        </p:nvSpPr>
        <p:spPr>
          <a:xfrm>
            <a:off x="9629539" y="5233355"/>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地図</a:t>
            </a:r>
            <a:r>
              <a:rPr kumimoji="1" lang="en-US" altLang="ja-JP" sz="1000" dirty="0"/>
              <a:t>BR</a:t>
            </a:r>
            <a:endParaRPr kumimoji="1" lang="ja-JP" altLang="en-US" sz="1000" dirty="0"/>
          </a:p>
        </p:txBody>
      </p:sp>
      <p:sp>
        <p:nvSpPr>
          <p:cNvPr id="36" name="円柱 35">
            <a:extLst>
              <a:ext uri="{FF2B5EF4-FFF2-40B4-BE49-F238E27FC236}">
                <a16:creationId xmlns:a16="http://schemas.microsoft.com/office/drawing/2014/main" id="{3AAA07CB-FFB4-43FC-843E-6ACA9AFE4AA4}"/>
              </a:ext>
            </a:extLst>
          </p:cNvPr>
          <p:cNvSpPr/>
          <p:nvPr/>
        </p:nvSpPr>
        <p:spPr>
          <a:xfrm>
            <a:off x="9629538" y="3962933"/>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事業所</a:t>
            </a:r>
            <a:r>
              <a:rPr kumimoji="1" lang="en-US" altLang="ja-JP" sz="1000" dirty="0"/>
              <a:t>BR</a:t>
            </a:r>
            <a:endParaRPr kumimoji="1" lang="ja-JP" altLang="en-US" sz="1000" dirty="0"/>
          </a:p>
        </p:txBody>
      </p:sp>
      <p:sp>
        <p:nvSpPr>
          <p:cNvPr id="37" name="円柱 36">
            <a:extLst>
              <a:ext uri="{FF2B5EF4-FFF2-40B4-BE49-F238E27FC236}">
                <a16:creationId xmlns:a16="http://schemas.microsoft.com/office/drawing/2014/main" id="{4CBA6C7B-3982-48A3-B893-06B9542FC028}"/>
              </a:ext>
            </a:extLst>
          </p:cNvPr>
          <p:cNvSpPr/>
          <p:nvPr/>
        </p:nvSpPr>
        <p:spPr>
          <a:xfrm>
            <a:off x="9629538" y="364366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法人</a:t>
            </a:r>
            <a:r>
              <a:rPr kumimoji="1" lang="en-US" altLang="ja-JP" sz="1000" dirty="0"/>
              <a:t>BR</a:t>
            </a:r>
            <a:endParaRPr kumimoji="1" lang="ja-JP" altLang="en-US" sz="1000" dirty="0"/>
          </a:p>
        </p:txBody>
      </p:sp>
      <p:sp>
        <p:nvSpPr>
          <p:cNvPr id="38" name="円柱 37">
            <a:extLst>
              <a:ext uri="{FF2B5EF4-FFF2-40B4-BE49-F238E27FC236}">
                <a16:creationId xmlns:a16="http://schemas.microsoft.com/office/drawing/2014/main" id="{2CB22C64-2732-4C7F-9A27-26E85126E21F}"/>
              </a:ext>
            </a:extLst>
          </p:cNvPr>
          <p:cNvSpPr/>
          <p:nvPr/>
        </p:nvSpPr>
        <p:spPr>
          <a:xfrm>
            <a:off x="9629538" y="2661753"/>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a:t>
            </a:r>
            <a:r>
              <a:rPr kumimoji="1" lang="en-US" altLang="ja-JP" sz="1000" dirty="0"/>
              <a:t>BR</a:t>
            </a:r>
            <a:endParaRPr kumimoji="1" lang="ja-JP" altLang="en-US" sz="1000" dirty="0"/>
          </a:p>
        </p:txBody>
      </p:sp>
      <p:sp>
        <p:nvSpPr>
          <p:cNvPr id="39" name="円柱 38">
            <a:extLst>
              <a:ext uri="{FF2B5EF4-FFF2-40B4-BE49-F238E27FC236}">
                <a16:creationId xmlns:a16="http://schemas.microsoft.com/office/drawing/2014/main" id="{C88266E6-3D82-4D81-8F0C-E6CD6B518561}"/>
              </a:ext>
            </a:extLst>
          </p:cNvPr>
          <p:cNvSpPr/>
          <p:nvPr/>
        </p:nvSpPr>
        <p:spPr>
          <a:xfrm>
            <a:off x="9629539" y="4628417"/>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r>
              <a:rPr kumimoji="1" lang="en-US" altLang="ja-JP" sz="1000" dirty="0"/>
              <a:t>BR</a:t>
            </a:r>
            <a:endParaRPr kumimoji="1" lang="ja-JP" altLang="en-US" sz="1000" dirty="0"/>
          </a:p>
        </p:txBody>
      </p:sp>
      <p:sp>
        <p:nvSpPr>
          <p:cNvPr id="40" name="円柱 39">
            <a:extLst>
              <a:ext uri="{FF2B5EF4-FFF2-40B4-BE49-F238E27FC236}">
                <a16:creationId xmlns:a16="http://schemas.microsoft.com/office/drawing/2014/main" id="{568BA9D9-6FB7-4392-BF8E-6FB0A9824742}"/>
              </a:ext>
            </a:extLst>
          </p:cNvPr>
          <p:cNvSpPr/>
          <p:nvPr/>
        </p:nvSpPr>
        <p:spPr>
          <a:xfrm>
            <a:off x="9629538" y="298333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公共施設</a:t>
            </a:r>
            <a:r>
              <a:rPr kumimoji="1" lang="en-US" altLang="ja-JP" sz="1000" dirty="0"/>
              <a:t>BR</a:t>
            </a:r>
            <a:endParaRPr kumimoji="1" lang="ja-JP" altLang="en-US" sz="1000" dirty="0"/>
          </a:p>
        </p:txBody>
      </p:sp>
      <p:sp>
        <p:nvSpPr>
          <p:cNvPr id="41" name="円柱 40">
            <a:extLst>
              <a:ext uri="{FF2B5EF4-FFF2-40B4-BE49-F238E27FC236}">
                <a16:creationId xmlns:a16="http://schemas.microsoft.com/office/drawing/2014/main" id="{91C55DC3-3854-4BB2-BED8-C01A1EA0C83C}"/>
              </a:ext>
            </a:extLst>
          </p:cNvPr>
          <p:cNvSpPr/>
          <p:nvPr/>
        </p:nvSpPr>
        <p:spPr>
          <a:xfrm>
            <a:off x="9629538" y="330995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イベント</a:t>
            </a:r>
            <a:r>
              <a:rPr kumimoji="1" lang="en-US" altLang="ja-JP" sz="1000" dirty="0"/>
              <a:t>BR</a:t>
            </a:r>
            <a:endParaRPr kumimoji="1" lang="ja-JP" altLang="en-US" sz="1000" dirty="0"/>
          </a:p>
        </p:txBody>
      </p:sp>
      <p:sp>
        <p:nvSpPr>
          <p:cNvPr id="43" name="正方形/長方形 42">
            <a:extLst>
              <a:ext uri="{FF2B5EF4-FFF2-40B4-BE49-F238E27FC236}">
                <a16:creationId xmlns:a16="http://schemas.microsoft.com/office/drawing/2014/main" id="{2CFC9EE8-974F-4FB3-908C-D8A4F291EA58}"/>
              </a:ext>
            </a:extLst>
          </p:cNvPr>
          <p:cNvSpPr/>
          <p:nvPr/>
        </p:nvSpPr>
        <p:spPr>
          <a:xfrm>
            <a:off x="798730" y="2318461"/>
            <a:ext cx="702137" cy="35030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ID</a:t>
            </a:r>
            <a:endParaRPr kumimoji="1" lang="ja-JP" altLang="en-US" sz="1000" dirty="0"/>
          </a:p>
        </p:txBody>
      </p:sp>
      <p:cxnSp>
        <p:nvCxnSpPr>
          <p:cNvPr id="44" name="直線コネクタ 43">
            <a:extLst>
              <a:ext uri="{FF2B5EF4-FFF2-40B4-BE49-F238E27FC236}">
                <a16:creationId xmlns:a16="http://schemas.microsoft.com/office/drawing/2014/main" id="{F2B00A59-62FF-46FD-B630-53DDE7F4A057}"/>
              </a:ext>
            </a:extLst>
          </p:cNvPr>
          <p:cNvCxnSpPr>
            <a:cxnSpLocks/>
            <a:stCxn id="20" idx="2"/>
            <a:endCxn id="43" idx="0"/>
          </p:cNvCxnSpPr>
          <p:nvPr/>
        </p:nvCxnSpPr>
        <p:spPr>
          <a:xfrm>
            <a:off x="1149799" y="1645873"/>
            <a:ext cx="0" cy="67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コネクタ: カギ線 59">
            <a:extLst>
              <a:ext uri="{FF2B5EF4-FFF2-40B4-BE49-F238E27FC236}">
                <a16:creationId xmlns:a16="http://schemas.microsoft.com/office/drawing/2014/main" id="{C1532E28-2FC8-4A87-BD3A-0C33BFDD982C}"/>
              </a:ext>
            </a:extLst>
          </p:cNvPr>
          <p:cNvCxnSpPr>
            <a:cxnSpLocks/>
            <a:stCxn id="8" idx="3"/>
            <a:endCxn id="9" idx="1"/>
          </p:cNvCxnSpPr>
          <p:nvPr/>
        </p:nvCxnSpPr>
        <p:spPr>
          <a:xfrm flipV="1">
            <a:off x="3410625" y="1470722"/>
            <a:ext cx="286835" cy="1022094"/>
          </a:xfrm>
          <a:prstGeom prst="bentConnector3">
            <a:avLst>
              <a:gd name="adj1" fmla="val 50000"/>
            </a:avLst>
          </a:prstGeom>
        </p:spPr>
        <p:style>
          <a:lnRef idx="2">
            <a:schemeClr val="dk1"/>
          </a:lnRef>
          <a:fillRef idx="1">
            <a:schemeClr val="lt1"/>
          </a:fillRef>
          <a:effectRef idx="0">
            <a:schemeClr val="dk1"/>
          </a:effectRef>
          <a:fontRef idx="minor">
            <a:schemeClr val="dk1"/>
          </a:fontRef>
        </p:style>
      </p:cxnSp>
      <p:cxnSp>
        <p:nvCxnSpPr>
          <p:cNvPr id="124" name="コネクタ: カギ線 123">
            <a:extLst>
              <a:ext uri="{FF2B5EF4-FFF2-40B4-BE49-F238E27FC236}">
                <a16:creationId xmlns:a16="http://schemas.microsoft.com/office/drawing/2014/main" id="{A1F1D46C-775B-488A-B6CE-A235005A0052}"/>
              </a:ext>
            </a:extLst>
          </p:cNvPr>
          <p:cNvCxnSpPr>
            <a:cxnSpLocks/>
            <a:stCxn id="9" idx="3"/>
            <a:endCxn id="137" idx="1"/>
          </p:cNvCxnSpPr>
          <p:nvPr/>
        </p:nvCxnSpPr>
        <p:spPr>
          <a:xfrm>
            <a:off x="4567312" y="1470722"/>
            <a:ext cx="6318167" cy="78793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2A1F1984-348F-4D26-984C-17E3DF5251B0}"/>
              </a:ext>
            </a:extLst>
          </p:cNvPr>
          <p:cNvSpPr/>
          <p:nvPr/>
        </p:nvSpPr>
        <p:spPr>
          <a:xfrm>
            <a:off x="10885479" y="1295569"/>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オープンデータカタログ</a:t>
            </a:r>
          </a:p>
        </p:txBody>
      </p:sp>
      <p:sp>
        <p:nvSpPr>
          <p:cNvPr id="136" name="正方形/長方形 135">
            <a:extLst>
              <a:ext uri="{FF2B5EF4-FFF2-40B4-BE49-F238E27FC236}">
                <a16:creationId xmlns:a16="http://schemas.microsoft.com/office/drawing/2014/main" id="{4A56157C-566A-42E4-B249-CA2C38BE07F1}"/>
              </a:ext>
            </a:extLst>
          </p:cNvPr>
          <p:cNvSpPr/>
          <p:nvPr/>
        </p:nvSpPr>
        <p:spPr>
          <a:xfrm>
            <a:off x="10885479" y="1689536"/>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レジストリ</a:t>
            </a:r>
            <a:endParaRPr kumimoji="1" lang="en-US" altLang="ja-JP" sz="1000" dirty="0"/>
          </a:p>
          <a:p>
            <a:pPr algn="ctr"/>
            <a:r>
              <a:rPr kumimoji="1" lang="ja-JP" altLang="en-US" sz="1000" dirty="0"/>
              <a:t>カタログ</a:t>
            </a:r>
          </a:p>
        </p:txBody>
      </p:sp>
      <p:sp>
        <p:nvSpPr>
          <p:cNvPr id="137" name="正方形/長方形 136">
            <a:extLst>
              <a:ext uri="{FF2B5EF4-FFF2-40B4-BE49-F238E27FC236}">
                <a16:creationId xmlns:a16="http://schemas.microsoft.com/office/drawing/2014/main" id="{512D086C-E352-4D92-AF7A-5E90EAA9DE9B}"/>
              </a:ext>
            </a:extLst>
          </p:cNvPr>
          <p:cNvSpPr/>
          <p:nvPr/>
        </p:nvSpPr>
        <p:spPr>
          <a:xfrm>
            <a:off x="10885479" y="2083502"/>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統一</a:t>
            </a:r>
            <a:r>
              <a:rPr kumimoji="1" lang="en-US" altLang="ja-JP" sz="1000" dirty="0"/>
              <a:t>web</a:t>
            </a:r>
            <a:endParaRPr kumimoji="1" lang="ja-JP" altLang="en-US" sz="1000" dirty="0"/>
          </a:p>
        </p:txBody>
      </p:sp>
      <p:sp>
        <p:nvSpPr>
          <p:cNvPr id="142" name="正方形/長方形 141">
            <a:extLst>
              <a:ext uri="{FF2B5EF4-FFF2-40B4-BE49-F238E27FC236}">
                <a16:creationId xmlns:a16="http://schemas.microsoft.com/office/drawing/2014/main" id="{615BF5BD-A4D2-45C9-AF13-F51FCB593EA8}"/>
              </a:ext>
            </a:extLst>
          </p:cNvPr>
          <p:cNvSpPr/>
          <p:nvPr/>
        </p:nvSpPr>
        <p:spPr>
          <a:xfrm>
            <a:off x="1584726" y="294803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人材</a:t>
            </a:r>
          </a:p>
        </p:txBody>
      </p:sp>
      <p:cxnSp>
        <p:nvCxnSpPr>
          <p:cNvPr id="144" name="直線コネクタ 143">
            <a:extLst>
              <a:ext uri="{FF2B5EF4-FFF2-40B4-BE49-F238E27FC236}">
                <a16:creationId xmlns:a16="http://schemas.microsoft.com/office/drawing/2014/main" id="{1B4268EB-F3E2-4B87-B6A8-3248B19BD234}"/>
              </a:ext>
            </a:extLst>
          </p:cNvPr>
          <p:cNvCxnSpPr>
            <a:cxnSpLocks/>
          </p:cNvCxnSpPr>
          <p:nvPr/>
        </p:nvCxnSpPr>
        <p:spPr>
          <a:xfrm>
            <a:off x="10601540"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A8CA8891-E238-46D3-877B-91C9B09BBF63}"/>
              </a:ext>
            </a:extLst>
          </p:cNvPr>
          <p:cNvSpPr/>
          <p:nvPr/>
        </p:nvSpPr>
        <p:spPr>
          <a:xfrm>
            <a:off x="3697460" y="4019063"/>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土地</a:t>
            </a:r>
            <a:endParaRPr kumimoji="1" lang="en-US" altLang="ja-JP" sz="1000" dirty="0"/>
          </a:p>
          <a:p>
            <a:pPr algn="ctr"/>
            <a:r>
              <a:rPr kumimoji="1" lang="ja-JP" altLang="en-US" sz="1000" dirty="0"/>
              <a:t>インフラ</a:t>
            </a:r>
          </a:p>
        </p:txBody>
      </p:sp>
      <p:cxnSp>
        <p:nvCxnSpPr>
          <p:cNvPr id="150" name="コネクタ: カギ線 149">
            <a:extLst>
              <a:ext uri="{FF2B5EF4-FFF2-40B4-BE49-F238E27FC236}">
                <a16:creationId xmlns:a16="http://schemas.microsoft.com/office/drawing/2014/main" id="{7C2BE5AC-0CFA-4551-9E7F-459B4937D610}"/>
              </a:ext>
            </a:extLst>
          </p:cNvPr>
          <p:cNvCxnSpPr>
            <a:cxnSpLocks/>
            <a:stCxn id="8" idx="2"/>
            <a:endCxn id="149" idx="1"/>
          </p:cNvCxnSpPr>
          <p:nvPr/>
        </p:nvCxnSpPr>
        <p:spPr>
          <a:xfrm rot="16200000" flipH="1">
            <a:off x="2573455" y="3070210"/>
            <a:ext cx="1526248"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153" name="直線コネクタ 152">
            <a:extLst>
              <a:ext uri="{FF2B5EF4-FFF2-40B4-BE49-F238E27FC236}">
                <a16:creationId xmlns:a16="http://schemas.microsoft.com/office/drawing/2014/main" id="{E66B8279-947F-4FF9-A7FB-D9CF0DC109F7}"/>
              </a:ext>
            </a:extLst>
          </p:cNvPr>
          <p:cNvCxnSpPr>
            <a:cxnSpLocks/>
            <a:stCxn id="6" idx="2"/>
            <a:endCxn id="142" idx="0"/>
          </p:cNvCxnSpPr>
          <p:nvPr/>
        </p:nvCxnSpPr>
        <p:spPr>
          <a:xfrm>
            <a:off x="2019652" y="2668946"/>
            <a:ext cx="0" cy="279085"/>
          </a:xfrm>
          <a:prstGeom prst="line">
            <a:avLst/>
          </a:prstGeom>
        </p:spPr>
        <p:style>
          <a:lnRef idx="2">
            <a:schemeClr val="dk1"/>
          </a:lnRef>
          <a:fillRef idx="1">
            <a:schemeClr val="lt1"/>
          </a:fillRef>
          <a:effectRef idx="0">
            <a:schemeClr val="dk1"/>
          </a:effectRef>
          <a:fontRef idx="minor">
            <a:schemeClr val="dk1"/>
          </a:fontRef>
        </p:style>
      </p:cxnSp>
      <p:sp>
        <p:nvSpPr>
          <p:cNvPr id="156" name="正方形/長方形 155">
            <a:extLst>
              <a:ext uri="{FF2B5EF4-FFF2-40B4-BE49-F238E27FC236}">
                <a16:creationId xmlns:a16="http://schemas.microsoft.com/office/drawing/2014/main" id="{0E7F469D-C424-423B-AF72-53CA4B622ABE}"/>
              </a:ext>
            </a:extLst>
          </p:cNvPr>
          <p:cNvSpPr/>
          <p:nvPr/>
        </p:nvSpPr>
        <p:spPr>
          <a:xfrm>
            <a:off x="1584726" y="368714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研修</a:t>
            </a:r>
          </a:p>
        </p:txBody>
      </p:sp>
      <p:cxnSp>
        <p:nvCxnSpPr>
          <p:cNvPr id="157" name="直線コネクタ 156">
            <a:extLst>
              <a:ext uri="{FF2B5EF4-FFF2-40B4-BE49-F238E27FC236}">
                <a16:creationId xmlns:a16="http://schemas.microsoft.com/office/drawing/2014/main" id="{8F540F9A-324F-4AB9-A6C0-E8CCFDD4286E}"/>
              </a:ext>
            </a:extLst>
          </p:cNvPr>
          <p:cNvCxnSpPr>
            <a:cxnSpLocks/>
            <a:stCxn id="142" idx="2"/>
            <a:endCxn id="156" idx="0"/>
          </p:cNvCxnSpPr>
          <p:nvPr/>
        </p:nvCxnSpPr>
        <p:spPr>
          <a:xfrm>
            <a:off x="2019652" y="3298334"/>
            <a:ext cx="0" cy="388807"/>
          </a:xfrm>
          <a:prstGeom prst="line">
            <a:avLst/>
          </a:prstGeom>
        </p:spPr>
        <p:style>
          <a:lnRef idx="2">
            <a:schemeClr val="dk1"/>
          </a:lnRef>
          <a:fillRef idx="1">
            <a:schemeClr val="lt1"/>
          </a:fillRef>
          <a:effectRef idx="0">
            <a:schemeClr val="dk1"/>
          </a:effectRef>
          <a:fontRef idx="minor">
            <a:schemeClr val="dk1"/>
          </a:fontRef>
        </p:style>
      </p:cxnSp>
      <p:sp>
        <p:nvSpPr>
          <p:cNvPr id="160" name="テキスト ボックス 159">
            <a:extLst>
              <a:ext uri="{FF2B5EF4-FFF2-40B4-BE49-F238E27FC236}">
                <a16:creationId xmlns:a16="http://schemas.microsoft.com/office/drawing/2014/main" id="{FB4693B7-1975-4EC5-A8AD-48AD0D64E030}"/>
              </a:ext>
            </a:extLst>
          </p:cNvPr>
          <p:cNvSpPr txBox="1"/>
          <p:nvPr/>
        </p:nvSpPr>
        <p:spPr>
          <a:xfrm>
            <a:off x="2952377" y="1636357"/>
            <a:ext cx="569387" cy="276999"/>
          </a:xfrm>
          <a:prstGeom prst="rect">
            <a:avLst/>
          </a:prstGeom>
          <a:noFill/>
        </p:spPr>
        <p:txBody>
          <a:bodyPr wrap="none" rtlCol="0">
            <a:spAutoFit/>
          </a:bodyPr>
          <a:lstStyle/>
          <a:p>
            <a:r>
              <a:rPr kumimoji="1" lang="ja-JP" altLang="en-US" sz="600" dirty="0"/>
              <a:t>コアデータ</a:t>
            </a:r>
            <a:endParaRPr kumimoji="1" lang="en-US" altLang="ja-JP" sz="600" dirty="0"/>
          </a:p>
          <a:p>
            <a:r>
              <a:rPr kumimoji="1" lang="ja-JP" altLang="en-US" sz="600" dirty="0"/>
              <a:t>辞書体系</a:t>
            </a:r>
          </a:p>
        </p:txBody>
      </p:sp>
      <p:sp>
        <p:nvSpPr>
          <p:cNvPr id="161" name="正方形/長方形 160">
            <a:extLst>
              <a:ext uri="{FF2B5EF4-FFF2-40B4-BE49-F238E27FC236}">
                <a16:creationId xmlns:a16="http://schemas.microsoft.com/office/drawing/2014/main" id="{7690F84A-620C-45CA-8A76-DAD5B62F63FF}"/>
              </a:ext>
            </a:extLst>
          </p:cNvPr>
          <p:cNvSpPr/>
          <p:nvPr/>
        </p:nvSpPr>
        <p:spPr>
          <a:xfrm>
            <a:off x="10885480" y="463257"/>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a:t>DD</a:t>
            </a:r>
          </a:p>
          <a:p>
            <a:pPr algn="ctr"/>
            <a:r>
              <a:rPr kumimoji="1" lang="ja-JP" altLang="en-US" sz="900" dirty="0"/>
              <a:t>（データ辞書）</a:t>
            </a:r>
          </a:p>
        </p:txBody>
      </p:sp>
      <p:sp>
        <p:nvSpPr>
          <p:cNvPr id="162" name="正方形/長方形 161">
            <a:extLst>
              <a:ext uri="{FF2B5EF4-FFF2-40B4-BE49-F238E27FC236}">
                <a16:creationId xmlns:a16="http://schemas.microsoft.com/office/drawing/2014/main" id="{1A6D794D-9B91-4ED6-8C76-C96D8DA22F5A}"/>
              </a:ext>
            </a:extLst>
          </p:cNvPr>
          <p:cNvSpPr/>
          <p:nvPr/>
        </p:nvSpPr>
        <p:spPr>
          <a:xfrm>
            <a:off x="194484" y="495329"/>
            <a:ext cx="527106" cy="63239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国際</a:t>
            </a:r>
            <a:endParaRPr kumimoji="1" lang="en-US" altLang="ja-JP" sz="1000" dirty="0"/>
          </a:p>
        </p:txBody>
      </p:sp>
      <p:cxnSp>
        <p:nvCxnSpPr>
          <p:cNvPr id="163" name="コネクタ: カギ線 162">
            <a:extLst>
              <a:ext uri="{FF2B5EF4-FFF2-40B4-BE49-F238E27FC236}">
                <a16:creationId xmlns:a16="http://schemas.microsoft.com/office/drawing/2014/main" id="{93321C23-C5E3-4742-A2A8-43D5B72044B1}"/>
              </a:ext>
            </a:extLst>
          </p:cNvPr>
          <p:cNvCxnSpPr>
            <a:cxnSpLocks/>
            <a:stCxn id="7" idx="0"/>
            <a:endCxn id="161" idx="1"/>
          </p:cNvCxnSpPr>
          <p:nvPr/>
        </p:nvCxnSpPr>
        <p:spPr>
          <a:xfrm rot="5400000" flipH="1" flipV="1">
            <a:off x="6602009" y="-2987900"/>
            <a:ext cx="657161" cy="7909781"/>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sp>
        <p:nvSpPr>
          <p:cNvPr id="167" name="テキスト ボックス 166">
            <a:extLst>
              <a:ext uri="{FF2B5EF4-FFF2-40B4-BE49-F238E27FC236}">
                <a16:creationId xmlns:a16="http://schemas.microsoft.com/office/drawing/2014/main" id="{EC12FB70-F6A6-4A29-AE04-7B19F40DFB25}"/>
              </a:ext>
            </a:extLst>
          </p:cNvPr>
          <p:cNvSpPr txBox="1"/>
          <p:nvPr/>
        </p:nvSpPr>
        <p:spPr>
          <a:xfrm>
            <a:off x="2933442" y="2669123"/>
            <a:ext cx="723275" cy="276999"/>
          </a:xfrm>
          <a:prstGeom prst="rect">
            <a:avLst/>
          </a:prstGeom>
          <a:noFill/>
        </p:spPr>
        <p:txBody>
          <a:bodyPr wrap="none" rtlCol="0">
            <a:spAutoFit/>
          </a:bodyPr>
          <a:lstStyle/>
          <a:p>
            <a:r>
              <a:rPr kumimoji="1" lang="ja-JP" altLang="en-US" sz="600" dirty="0"/>
              <a:t>基本形式</a:t>
            </a:r>
            <a:endParaRPr kumimoji="1" lang="en-US" altLang="ja-JP" sz="600" dirty="0"/>
          </a:p>
          <a:p>
            <a:r>
              <a:rPr kumimoji="1" lang="ja-JP" altLang="en-US" sz="600" dirty="0"/>
              <a:t>基本モジュール</a:t>
            </a:r>
          </a:p>
        </p:txBody>
      </p:sp>
      <p:sp>
        <p:nvSpPr>
          <p:cNvPr id="168" name="正方形/長方形 167">
            <a:extLst>
              <a:ext uri="{FF2B5EF4-FFF2-40B4-BE49-F238E27FC236}">
                <a16:creationId xmlns:a16="http://schemas.microsoft.com/office/drawing/2014/main" id="{B05CCB0F-D6F9-4078-9041-86E7045BD193}"/>
              </a:ext>
            </a:extLst>
          </p:cNvPr>
          <p:cNvSpPr/>
          <p:nvPr/>
        </p:nvSpPr>
        <p:spPr>
          <a:xfrm>
            <a:off x="798730" y="6332205"/>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トラスト</a:t>
            </a:r>
          </a:p>
        </p:txBody>
      </p:sp>
      <p:sp>
        <p:nvSpPr>
          <p:cNvPr id="169" name="正方形/長方形 168">
            <a:extLst>
              <a:ext uri="{FF2B5EF4-FFF2-40B4-BE49-F238E27FC236}">
                <a16:creationId xmlns:a16="http://schemas.microsoft.com/office/drawing/2014/main" id="{73B608D8-CA2D-45CF-9B28-0EAFB97FFDEC}"/>
              </a:ext>
            </a:extLst>
          </p:cNvPr>
          <p:cNvSpPr/>
          <p:nvPr/>
        </p:nvSpPr>
        <p:spPr>
          <a:xfrm>
            <a:off x="798730" y="6604589"/>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ガバナンス（マネジメント）</a:t>
            </a:r>
          </a:p>
        </p:txBody>
      </p:sp>
      <p:sp>
        <p:nvSpPr>
          <p:cNvPr id="170" name="テキスト ボックス 169">
            <a:extLst>
              <a:ext uri="{FF2B5EF4-FFF2-40B4-BE49-F238E27FC236}">
                <a16:creationId xmlns:a16="http://schemas.microsoft.com/office/drawing/2014/main" id="{B1056EEF-A8ED-4138-864F-E7EE9CF60AC2}"/>
              </a:ext>
            </a:extLst>
          </p:cNvPr>
          <p:cNvSpPr txBox="1"/>
          <p:nvPr/>
        </p:nvSpPr>
        <p:spPr>
          <a:xfrm>
            <a:off x="4535466" y="5577905"/>
            <a:ext cx="3775393" cy="246221"/>
          </a:xfrm>
          <a:prstGeom prst="rect">
            <a:avLst/>
          </a:prstGeom>
          <a:noFill/>
        </p:spPr>
        <p:txBody>
          <a:bodyPr wrap="none" rtlCol="0">
            <a:spAutoFit/>
          </a:bodyPr>
          <a:lstStyle/>
          <a:p>
            <a:r>
              <a:rPr kumimoji="1" lang="ja-JP" altLang="en-US" sz="1000" b="1" dirty="0"/>
              <a:t>学校</a:t>
            </a:r>
            <a:r>
              <a:rPr kumimoji="1" lang="ja-JP" altLang="en-US" sz="1000" dirty="0"/>
              <a:t>、</a:t>
            </a:r>
            <a:r>
              <a:rPr kumimoji="1" lang="ja-JP" altLang="en-US" sz="1000" b="1" dirty="0"/>
              <a:t>人材</a:t>
            </a:r>
            <a:r>
              <a:rPr kumimoji="1" lang="ja-JP" altLang="en-US" sz="1000" dirty="0"/>
              <a:t>のモデルを教育データロードマップと一体で推進。</a:t>
            </a:r>
            <a:endParaRPr kumimoji="1" lang="en-US" altLang="ja-JP" sz="1000" dirty="0"/>
          </a:p>
        </p:txBody>
      </p:sp>
      <p:sp>
        <p:nvSpPr>
          <p:cNvPr id="171" name="テキスト ボックス 170">
            <a:extLst>
              <a:ext uri="{FF2B5EF4-FFF2-40B4-BE49-F238E27FC236}">
                <a16:creationId xmlns:a16="http://schemas.microsoft.com/office/drawing/2014/main" id="{0438574B-99C2-4723-885F-BC8BAF1C0E5D}"/>
              </a:ext>
            </a:extLst>
          </p:cNvPr>
          <p:cNvSpPr txBox="1"/>
          <p:nvPr/>
        </p:nvSpPr>
        <p:spPr>
          <a:xfrm>
            <a:off x="4535466" y="4893561"/>
            <a:ext cx="4160113" cy="400110"/>
          </a:xfrm>
          <a:prstGeom prst="rect">
            <a:avLst/>
          </a:prstGeom>
          <a:noFill/>
        </p:spPr>
        <p:txBody>
          <a:bodyPr wrap="none" rtlCol="0">
            <a:spAutoFit/>
          </a:bodyPr>
          <a:lstStyle/>
          <a:p>
            <a:r>
              <a:rPr kumimoji="1" lang="ja-JP" altLang="en-US" sz="1000" b="1" dirty="0"/>
              <a:t>避難所</a:t>
            </a:r>
            <a:r>
              <a:rPr kumimoji="1" lang="ja-JP" altLang="en-US" sz="1000" dirty="0"/>
              <a:t>、</a:t>
            </a:r>
            <a:r>
              <a:rPr kumimoji="1" lang="ja-JP" altLang="en-US" sz="1000" b="1" dirty="0"/>
              <a:t>避難所報告等</a:t>
            </a:r>
            <a:r>
              <a:rPr kumimoji="1" lang="ja-JP" altLang="en-US" sz="1000" dirty="0"/>
              <a:t>を検討。</a:t>
            </a:r>
            <a:endParaRPr kumimoji="1" lang="en-US" altLang="ja-JP" sz="1000" dirty="0"/>
          </a:p>
          <a:p>
            <a:r>
              <a:rPr kumimoji="1" lang="ja-JP" altLang="en-US" sz="1000" b="1" dirty="0"/>
              <a:t>避難場所</a:t>
            </a:r>
            <a:r>
              <a:rPr kumimoji="1" lang="ja-JP" altLang="en-US" sz="1000" dirty="0"/>
              <a:t>も合わせて検討。（学校や公園のデータモデル拡張も検討）</a:t>
            </a:r>
            <a:endParaRPr kumimoji="1" lang="en-US" altLang="ja-JP" sz="1000" dirty="0"/>
          </a:p>
        </p:txBody>
      </p:sp>
      <p:sp>
        <p:nvSpPr>
          <p:cNvPr id="172" name="テキスト ボックス 171">
            <a:extLst>
              <a:ext uri="{FF2B5EF4-FFF2-40B4-BE49-F238E27FC236}">
                <a16:creationId xmlns:a16="http://schemas.microsoft.com/office/drawing/2014/main" id="{1537BE4F-0711-4A74-82F3-B2A159C8A0AA}"/>
              </a:ext>
            </a:extLst>
          </p:cNvPr>
          <p:cNvSpPr txBox="1"/>
          <p:nvPr/>
        </p:nvSpPr>
        <p:spPr>
          <a:xfrm>
            <a:off x="4535466" y="4431816"/>
            <a:ext cx="4680835" cy="400110"/>
          </a:xfrm>
          <a:prstGeom prst="rect">
            <a:avLst/>
          </a:prstGeom>
          <a:noFill/>
        </p:spPr>
        <p:txBody>
          <a:bodyPr wrap="square" rtlCol="0">
            <a:spAutoFit/>
          </a:bodyPr>
          <a:lstStyle/>
          <a:p>
            <a:r>
              <a:rPr kumimoji="1" lang="ja-JP" altLang="en-US" sz="1000" b="1" dirty="0"/>
              <a:t>地物全般</a:t>
            </a:r>
            <a:r>
              <a:rPr kumimoji="1" lang="ja-JP" altLang="en-US" sz="1000" dirty="0"/>
              <a:t>、</a:t>
            </a:r>
            <a:r>
              <a:rPr kumimoji="1" lang="ja-JP" altLang="en-US" sz="1000" b="1" dirty="0"/>
              <a:t>移動体</a:t>
            </a:r>
            <a:r>
              <a:rPr kumimoji="1" lang="ja-JP" altLang="en-US" sz="1000" dirty="0"/>
              <a:t>のデータモデルを今後のスマートシティ等に展開。行政用の</a:t>
            </a:r>
            <a:r>
              <a:rPr kumimoji="1" lang="ja-JP" altLang="en-US" sz="1000" b="1" dirty="0"/>
              <a:t>事例</a:t>
            </a:r>
            <a:r>
              <a:rPr kumimoji="1" lang="ja-JP" altLang="en-US" sz="1000" dirty="0"/>
              <a:t>のフォーマットも活用。</a:t>
            </a:r>
            <a:endParaRPr kumimoji="1" lang="en-US" altLang="ja-JP" sz="1000" dirty="0"/>
          </a:p>
        </p:txBody>
      </p:sp>
      <p:sp>
        <p:nvSpPr>
          <p:cNvPr id="173" name="テキスト ボックス 172">
            <a:extLst>
              <a:ext uri="{FF2B5EF4-FFF2-40B4-BE49-F238E27FC236}">
                <a16:creationId xmlns:a16="http://schemas.microsoft.com/office/drawing/2014/main" id="{7150F7F5-D854-4694-93D3-2CEC5E2A2926}"/>
              </a:ext>
            </a:extLst>
          </p:cNvPr>
          <p:cNvSpPr txBox="1"/>
          <p:nvPr/>
        </p:nvSpPr>
        <p:spPr>
          <a:xfrm>
            <a:off x="4535466" y="3011995"/>
            <a:ext cx="4801314" cy="707886"/>
          </a:xfrm>
          <a:prstGeom prst="rect">
            <a:avLst/>
          </a:prstGeom>
          <a:noFill/>
        </p:spPr>
        <p:txBody>
          <a:bodyPr wrap="none" rtlCol="0">
            <a:spAutoFit/>
          </a:bodyPr>
          <a:lstStyle/>
          <a:p>
            <a:r>
              <a:rPr kumimoji="1" lang="ja-JP" altLang="en-US" sz="1000" b="1" dirty="0"/>
              <a:t>申請</a:t>
            </a:r>
            <a:r>
              <a:rPr kumimoji="1" lang="ja-JP" altLang="en-US" sz="1000" dirty="0"/>
              <a:t>、</a:t>
            </a:r>
            <a:r>
              <a:rPr kumimoji="1" lang="ja-JP" altLang="en-US" sz="1000" b="1" dirty="0"/>
              <a:t>証明</a:t>
            </a:r>
            <a:r>
              <a:rPr kumimoji="1" lang="ja-JP" altLang="en-US" sz="1000" dirty="0"/>
              <a:t>、</a:t>
            </a:r>
            <a:r>
              <a:rPr kumimoji="1" lang="ja-JP" altLang="en-US" sz="1000" b="1" dirty="0"/>
              <a:t>報告</a:t>
            </a:r>
            <a:r>
              <a:rPr kumimoji="1" lang="ja-JP" altLang="en-US" sz="1000" dirty="0"/>
              <a:t>、</a:t>
            </a:r>
            <a:r>
              <a:rPr kumimoji="1" lang="ja-JP" altLang="en-US" sz="1000" b="1" dirty="0"/>
              <a:t>事例</a:t>
            </a:r>
            <a:r>
              <a:rPr kumimoji="1" lang="ja-JP" altLang="en-US" sz="1000" dirty="0"/>
              <a:t>、</a:t>
            </a:r>
            <a:r>
              <a:rPr kumimoji="1" lang="ja-JP" altLang="en-US" sz="1000" b="1" dirty="0"/>
              <a:t>イベント</a:t>
            </a:r>
            <a:r>
              <a:rPr kumimoji="1" lang="ja-JP" altLang="en-US" sz="1000" dirty="0"/>
              <a:t>、</a:t>
            </a:r>
            <a:r>
              <a:rPr kumimoji="1" lang="ja-JP" altLang="en-US" sz="1000" b="1" dirty="0"/>
              <a:t>行政施設</a:t>
            </a:r>
            <a:r>
              <a:rPr kumimoji="1" lang="ja-JP" altLang="en-US" sz="1000" dirty="0"/>
              <a:t>のデータモデルを行政内で活用。</a:t>
            </a:r>
            <a:endParaRPr kumimoji="1" lang="en-US" altLang="ja-JP" sz="1000" dirty="0"/>
          </a:p>
          <a:p>
            <a:r>
              <a:rPr kumimoji="1" lang="ja-JP" altLang="en-US" sz="1000" dirty="0"/>
              <a:t>法人は、</a:t>
            </a:r>
            <a:r>
              <a:rPr kumimoji="1" lang="ja-JP" altLang="en-US" sz="1000" b="1" dirty="0"/>
              <a:t>名称</a:t>
            </a:r>
            <a:r>
              <a:rPr kumimoji="1" lang="ja-JP" altLang="en-US" sz="1000" dirty="0"/>
              <a:t>、</a:t>
            </a:r>
            <a:r>
              <a:rPr kumimoji="1" lang="ja-JP" altLang="en-US" sz="1000" b="1" dirty="0"/>
              <a:t>本店所在地</a:t>
            </a:r>
            <a:r>
              <a:rPr kumimoji="1" lang="ja-JP" altLang="en-US" sz="1000" dirty="0"/>
              <a:t>、資格、事業所、決算などの情報の充実と普及。</a:t>
            </a:r>
            <a:endParaRPr kumimoji="1" lang="en-US" altLang="ja-JP" sz="1000" dirty="0"/>
          </a:p>
          <a:p>
            <a:r>
              <a:rPr kumimoji="1" lang="ja-JP" altLang="en-US" sz="1000" dirty="0"/>
              <a:t>自治体システム標準化への反映。</a:t>
            </a:r>
            <a:endParaRPr kumimoji="1" lang="en-US" altLang="ja-JP" sz="1000" dirty="0"/>
          </a:p>
          <a:p>
            <a:r>
              <a:rPr kumimoji="1" lang="ja-JP" altLang="en-US" sz="1000" dirty="0"/>
              <a:t>ワンスオンリーサービス実践ガイドを整備。</a:t>
            </a:r>
            <a:endParaRPr kumimoji="1" lang="en-US" altLang="ja-JP" sz="1000" dirty="0"/>
          </a:p>
        </p:txBody>
      </p:sp>
      <p:sp>
        <p:nvSpPr>
          <p:cNvPr id="175" name="正方形/長方形 174">
            <a:extLst>
              <a:ext uri="{FF2B5EF4-FFF2-40B4-BE49-F238E27FC236}">
                <a16:creationId xmlns:a16="http://schemas.microsoft.com/office/drawing/2014/main" id="{37AEBB2D-8B51-4233-A0D3-150AECFD31C7}"/>
              </a:ext>
            </a:extLst>
          </p:cNvPr>
          <p:cNvSpPr/>
          <p:nvPr/>
        </p:nvSpPr>
        <p:spPr>
          <a:xfrm>
            <a:off x="10885479" y="359820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err="1"/>
              <a:t>gBizInfo</a:t>
            </a:r>
            <a:endParaRPr kumimoji="1" lang="ja-JP" altLang="en-US" sz="1000" dirty="0"/>
          </a:p>
        </p:txBody>
      </p:sp>
      <p:sp>
        <p:nvSpPr>
          <p:cNvPr id="176" name="正方形/長方形 175">
            <a:extLst>
              <a:ext uri="{FF2B5EF4-FFF2-40B4-BE49-F238E27FC236}">
                <a16:creationId xmlns:a16="http://schemas.microsoft.com/office/drawing/2014/main" id="{98202B25-12A7-4840-A34D-7A4E1193EFBB}"/>
              </a:ext>
            </a:extLst>
          </p:cNvPr>
          <p:cNvSpPr/>
          <p:nvPr/>
        </p:nvSpPr>
        <p:spPr>
          <a:xfrm>
            <a:off x="10885479" y="4048614"/>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マイ制度ナビ</a:t>
            </a:r>
          </a:p>
        </p:txBody>
      </p:sp>
      <p:sp>
        <p:nvSpPr>
          <p:cNvPr id="177" name="正方形/長方形 176">
            <a:extLst>
              <a:ext uri="{FF2B5EF4-FFF2-40B4-BE49-F238E27FC236}">
                <a16:creationId xmlns:a16="http://schemas.microsoft.com/office/drawing/2014/main" id="{6A7A7DEC-E442-4FDD-8E4A-075D1934768E}"/>
              </a:ext>
            </a:extLst>
          </p:cNvPr>
          <p:cNvSpPr/>
          <p:nvPr/>
        </p:nvSpPr>
        <p:spPr>
          <a:xfrm>
            <a:off x="10885479" y="442932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ミラサポ</a:t>
            </a:r>
            <a:endParaRPr kumimoji="1" lang="en-US" altLang="ja-JP" sz="1000" dirty="0"/>
          </a:p>
          <a:p>
            <a:pPr algn="ctr"/>
            <a:r>
              <a:rPr kumimoji="1" lang="ja-JP" altLang="en-US" sz="1000" dirty="0"/>
              <a:t>制度ナビ</a:t>
            </a:r>
          </a:p>
        </p:txBody>
      </p:sp>
      <p:sp>
        <p:nvSpPr>
          <p:cNvPr id="178" name="正方形/長方形 177">
            <a:extLst>
              <a:ext uri="{FF2B5EF4-FFF2-40B4-BE49-F238E27FC236}">
                <a16:creationId xmlns:a16="http://schemas.microsoft.com/office/drawing/2014/main" id="{F13503A8-5719-442D-A17F-3523885797A9}"/>
              </a:ext>
            </a:extLst>
          </p:cNvPr>
          <p:cNvSpPr/>
          <p:nvPr/>
        </p:nvSpPr>
        <p:spPr>
          <a:xfrm>
            <a:off x="10885479" y="5301973"/>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電子国土</a:t>
            </a:r>
          </a:p>
        </p:txBody>
      </p:sp>
      <p:sp>
        <p:nvSpPr>
          <p:cNvPr id="179" name="正方形/長方形 178">
            <a:extLst>
              <a:ext uri="{FF2B5EF4-FFF2-40B4-BE49-F238E27FC236}">
                <a16:creationId xmlns:a16="http://schemas.microsoft.com/office/drawing/2014/main" id="{3CD5F384-19B9-46E9-BC0F-4832A49B212E}"/>
              </a:ext>
            </a:extLst>
          </p:cNvPr>
          <p:cNvSpPr/>
          <p:nvPr/>
        </p:nvSpPr>
        <p:spPr>
          <a:xfrm>
            <a:off x="10889056" y="2616470"/>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文字検索</a:t>
            </a:r>
          </a:p>
        </p:txBody>
      </p:sp>
      <p:sp>
        <p:nvSpPr>
          <p:cNvPr id="190" name="円柱 189">
            <a:extLst>
              <a:ext uri="{FF2B5EF4-FFF2-40B4-BE49-F238E27FC236}">
                <a16:creationId xmlns:a16="http://schemas.microsoft.com/office/drawing/2014/main" id="{1D69328D-819F-493F-A6C4-BC1316D88D3E}"/>
              </a:ext>
            </a:extLst>
          </p:cNvPr>
          <p:cNvSpPr/>
          <p:nvPr/>
        </p:nvSpPr>
        <p:spPr>
          <a:xfrm>
            <a:off x="9629538" y="428764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制度</a:t>
            </a:r>
            <a:r>
              <a:rPr kumimoji="1" lang="en-US" altLang="ja-JP" sz="1000" dirty="0"/>
              <a:t>BR</a:t>
            </a:r>
            <a:endParaRPr kumimoji="1" lang="ja-JP" altLang="en-US" sz="1000" dirty="0"/>
          </a:p>
        </p:txBody>
      </p:sp>
      <p:cxnSp>
        <p:nvCxnSpPr>
          <p:cNvPr id="192" name="コネクタ: カギ線 191">
            <a:extLst>
              <a:ext uri="{FF2B5EF4-FFF2-40B4-BE49-F238E27FC236}">
                <a16:creationId xmlns:a16="http://schemas.microsoft.com/office/drawing/2014/main" id="{9A14B47E-C420-46AE-A6DD-703FD1F96BE7}"/>
              </a:ext>
            </a:extLst>
          </p:cNvPr>
          <p:cNvCxnSpPr>
            <a:stCxn id="190" idx="4"/>
            <a:endCxn id="177" idx="1"/>
          </p:cNvCxnSpPr>
          <p:nvPr/>
        </p:nvCxnSpPr>
        <p:spPr>
          <a:xfrm>
            <a:off x="10499390" y="4422135"/>
            <a:ext cx="386089" cy="18234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コネクタ: カギ線 192">
            <a:extLst>
              <a:ext uri="{FF2B5EF4-FFF2-40B4-BE49-F238E27FC236}">
                <a16:creationId xmlns:a16="http://schemas.microsoft.com/office/drawing/2014/main" id="{93AEAF6A-BBB6-4961-9875-A6781BCE9190}"/>
              </a:ext>
            </a:extLst>
          </p:cNvPr>
          <p:cNvCxnSpPr>
            <a:cxnSpLocks/>
            <a:stCxn id="190" idx="4"/>
            <a:endCxn id="176" idx="1"/>
          </p:cNvCxnSpPr>
          <p:nvPr/>
        </p:nvCxnSpPr>
        <p:spPr>
          <a:xfrm flipV="1">
            <a:off x="10499390" y="4223766"/>
            <a:ext cx="386089" cy="1983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コネクタ: カギ線 196">
            <a:extLst>
              <a:ext uri="{FF2B5EF4-FFF2-40B4-BE49-F238E27FC236}">
                <a16:creationId xmlns:a16="http://schemas.microsoft.com/office/drawing/2014/main" id="{9C0168CA-1374-40B6-B6D8-BB6116DE9DC4}"/>
              </a:ext>
            </a:extLst>
          </p:cNvPr>
          <p:cNvCxnSpPr>
            <a:cxnSpLocks/>
            <a:stCxn id="38" idx="4"/>
            <a:endCxn id="179" idx="1"/>
          </p:cNvCxnSpPr>
          <p:nvPr/>
        </p:nvCxnSpPr>
        <p:spPr>
          <a:xfrm flipV="1">
            <a:off x="10499390" y="2791622"/>
            <a:ext cx="389666" cy="462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コネクタ: カギ線 202">
            <a:extLst>
              <a:ext uri="{FF2B5EF4-FFF2-40B4-BE49-F238E27FC236}">
                <a16:creationId xmlns:a16="http://schemas.microsoft.com/office/drawing/2014/main" id="{2A00AFB9-0EBD-441B-978E-A02CB1E7AE30}"/>
              </a:ext>
            </a:extLst>
          </p:cNvPr>
          <p:cNvCxnSpPr>
            <a:cxnSpLocks/>
            <a:stCxn id="37" idx="4"/>
            <a:endCxn id="175" idx="1"/>
          </p:cNvCxnSpPr>
          <p:nvPr/>
        </p:nvCxnSpPr>
        <p:spPr>
          <a:xfrm flipV="1">
            <a:off x="10499390" y="3773361"/>
            <a:ext cx="386089" cy="479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コネクタ: カギ線 221">
            <a:extLst>
              <a:ext uri="{FF2B5EF4-FFF2-40B4-BE49-F238E27FC236}">
                <a16:creationId xmlns:a16="http://schemas.microsoft.com/office/drawing/2014/main" id="{15C16412-D212-4E52-8434-E9F33B26756E}"/>
              </a:ext>
            </a:extLst>
          </p:cNvPr>
          <p:cNvCxnSpPr>
            <a:cxnSpLocks/>
            <a:stCxn id="40" idx="2"/>
            <a:endCxn id="244" idx="1"/>
          </p:cNvCxnSpPr>
          <p:nvPr/>
        </p:nvCxnSpPr>
        <p:spPr>
          <a:xfrm rot="10800000" flipH="1">
            <a:off x="9629537" y="1938253"/>
            <a:ext cx="1255941" cy="117957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コネクタ: カギ線 223">
            <a:extLst>
              <a:ext uri="{FF2B5EF4-FFF2-40B4-BE49-F238E27FC236}">
                <a16:creationId xmlns:a16="http://schemas.microsoft.com/office/drawing/2014/main" id="{74CB7C88-9DDF-4FDD-A256-17B650FB01E0}"/>
              </a:ext>
            </a:extLst>
          </p:cNvPr>
          <p:cNvCxnSpPr>
            <a:cxnSpLocks/>
            <a:stCxn id="41" idx="2"/>
            <a:endCxn id="244" idx="1"/>
          </p:cNvCxnSpPr>
          <p:nvPr/>
        </p:nvCxnSpPr>
        <p:spPr>
          <a:xfrm rot="10800000" flipH="1">
            <a:off x="9629537" y="1938253"/>
            <a:ext cx="1255941" cy="150619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7" name="コネクタ: カギ線 226">
            <a:extLst>
              <a:ext uri="{FF2B5EF4-FFF2-40B4-BE49-F238E27FC236}">
                <a16:creationId xmlns:a16="http://schemas.microsoft.com/office/drawing/2014/main" id="{308F8546-512C-4A92-A7BD-EA95788858BC}"/>
              </a:ext>
            </a:extLst>
          </p:cNvPr>
          <p:cNvCxnSpPr>
            <a:cxnSpLocks/>
            <a:stCxn id="34" idx="2"/>
            <a:endCxn id="244" idx="1"/>
          </p:cNvCxnSpPr>
          <p:nvPr/>
        </p:nvCxnSpPr>
        <p:spPr>
          <a:xfrm rot="10800000" flipH="1">
            <a:off x="9629539" y="1938253"/>
            <a:ext cx="1255940" cy="3129800"/>
          </a:xfrm>
          <a:prstGeom prst="bentConnector3">
            <a:avLst>
              <a:gd name="adj1" fmla="val -1820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1" name="コネクタ: カギ線 230">
            <a:extLst>
              <a:ext uri="{FF2B5EF4-FFF2-40B4-BE49-F238E27FC236}">
                <a16:creationId xmlns:a16="http://schemas.microsoft.com/office/drawing/2014/main" id="{7EDDAE52-79CC-478B-B762-BF175EE469F2}"/>
              </a:ext>
            </a:extLst>
          </p:cNvPr>
          <p:cNvCxnSpPr>
            <a:cxnSpLocks/>
            <a:stCxn id="36" idx="2"/>
            <a:endCxn id="244" idx="1"/>
          </p:cNvCxnSpPr>
          <p:nvPr/>
        </p:nvCxnSpPr>
        <p:spPr>
          <a:xfrm rot="10800000" flipH="1">
            <a:off x="9629537" y="1938254"/>
            <a:ext cx="1255941" cy="2159171"/>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4" name="正方形/長方形 233">
            <a:extLst>
              <a:ext uri="{FF2B5EF4-FFF2-40B4-BE49-F238E27FC236}">
                <a16:creationId xmlns:a16="http://schemas.microsoft.com/office/drawing/2014/main" id="{EAE9273F-D205-47CA-A688-0F6CA9730656}"/>
              </a:ext>
            </a:extLst>
          </p:cNvPr>
          <p:cNvSpPr/>
          <p:nvPr/>
        </p:nvSpPr>
        <p:spPr>
          <a:xfrm>
            <a:off x="10885479" y="4839499"/>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郵便番号検索</a:t>
            </a:r>
          </a:p>
        </p:txBody>
      </p:sp>
      <p:sp>
        <p:nvSpPr>
          <p:cNvPr id="242" name="円柱 241">
            <a:extLst>
              <a:ext uri="{FF2B5EF4-FFF2-40B4-BE49-F238E27FC236}">
                <a16:creationId xmlns:a16="http://schemas.microsoft.com/office/drawing/2014/main" id="{79EFCAE7-1669-474B-B631-CDDD392BFEDF}"/>
              </a:ext>
            </a:extLst>
          </p:cNvPr>
          <p:cNvSpPr/>
          <p:nvPr/>
        </p:nvSpPr>
        <p:spPr>
          <a:xfrm>
            <a:off x="9629539" y="5564125"/>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学校</a:t>
            </a:r>
            <a:r>
              <a:rPr kumimoji="1" lang="en-US" altLang="ja-JP" sz="1000" dirty="0"/>
              <a:t>D</a:t>
            </a:r>
            <a:endParaRPr kumimoji="1" lang="ja-JP" altLang="en-US" sz="1000" dirty="0"/>
          </a:p>
        </p:txBody>
      </p:sp>
      <p:sp>
        <p:nvSpPr>
          <p:cNvPr id="252" name="テキスト ボックス 251">
            <a:extLst>
              <a:ext uri="{FF2B5EF4-FFF2-40B4-BE49-F238E27FC236}">
                <a16:creationId xmlns:a16="http://schemas.microsoft.com/office/drawing/2014/main" id="{05E977BE-AD01-4082-85AA-CCF13192D767}"/>
              </a:ext>
            </a:extLst>
          </p:cNvPr>
          <p:cNvSpPr txBox="1"/>
          <p:nvPr/>
        </p:nvSpPr>
        <p:spPr>
          <a:xfrm>
            <a:off x="4513778" y="2315258"/>
            <a:ext cx="4680835" cy="246221"/>
          </a:xfrm>
          <a:prstGeom prst="rect">
            <a:avLst/>
          </a:prstGeom>
          <a:noFill/>
        </p:spPr>
        <p:txBody>
          <a:bodyPr wrap="square" rtlCol="0">
            <a:spAutoFit/>
          </a:bodyPr>
          <a:lstStyle/>
          <a:p>
            <a:r>
              <a:rPr kumimoji="1" lang="en-US" altLang="ja-JP" sz="1000" dirty="0" err="1"/>
              <a:t>GeoCoder</a:t>
            </a:r>
            <a:r>
              <a:rPr kumimoji="1" lang="ja-JP" altLang="en-US" sz="1000" dirty="0"/>
              <a:t>や</a:t>
            </a:r>
            <a:r>
              <a:rPr kumimoji="1" lang="ja-JP" altLang="en-US" sz="1000" b="1" dirty="0"/>
              <a:t>ツールカタログ</a:t>
            </a:r>
            <a:r>
              <a:rPr kumimoji="1" lang="ja-JP" altLang="en-US" sz="1000" dirty="0"/>
              <a:t>等を整備。</a:t>
            </a:r>
            <a:endParaRPr kumimoji="1" lang="en-US" altLang="ja-JP" sz="1000" dirty="0"/>
          </a:p>
        </p:txBody>
      </p:sp>
      <p:sp>
        <p:nvSpPr>
          <p:cNvPr id="253" name="テキスト ボックス 252">
            <a:extLst>
              <a:ext uri="{FF2B5EF4-FFF2-40B4-BE49-F238E27FC236}">
                <a16:creationId xmlns:a16="http://schemas.microsoft.com/office/drawing/2014/main" id="{8C4C6A73-DDBB-4172-AA40-0B89170D61B8}"/>
              </a:ext>
            </a:extLst>
          </p:cNvPr>
          <p:cNvSpPr txBox="1"/>
          <p:nvPr/>
        </p:nvSpPr>
        <p:spPr>
          <a:xfrm>
            <a:off x="4550927" y="4006742"/>
            <a:ext cx="4680835" cy="400110"/>
          </a:xfrm>
          <a:prstGeom prst="rect">
            <a:avLst/>
          </a:prstGeom>
          <a:noFill/>
        </p:spPr>
        <p:txBody>
          <a:bodyPr wrap="square" rtlCol="0">
            <a:spAutoFit/>
          </a:bodyPr>
          <a:lstStyle/>
          <a:p>
            <a:r>
              <a:rPr kumimoji="1" lang="ja-JP" altLang="en-US" sz="1000" b="1" dirty="0"/>
              <a:t>不動産</a:t>
            </a:r>
            <a:r>
              <a:rPr kumimoji="1" lang="ja-JP" altLang="en-US" sz="1000" dirty="0"/>
              <a:t>や</a:t>
            </a:r>
            <a:r>
              <a:rPr kumimoji="1" lang="ja-JP" altLang="en-US" sz="1000" b="1" dirty="0"/>
              <a:t>交通ネットワーク等</a:t>
            </a:r>
            <a:r>
              <a:rPr kumimoji="1" lang="ja-JP" altLang="en-US" sz="1000" dirty="0"/>
              <a:t>のデータの集積を目指す。</a:t>
            </a:r>
            <a:endParaRPr kumimoji="1" lang="en-US" altLang="ja-JP" sz="1000" dirty="0"/>
          </a:p>
          <a:p>
            <a:r>
              <a:rPr kumimoji="1" lang="ja-JP" altLang="en-US" sz="1000" dirty="0"/>
              <a:t>衛星写真は要検討。</a:t>
            </a:r>
            <a:endParaRPr kumimoji="1" lang="en-US" altLang="ja-JP" sz="1000" dirty="0"/>
          </a:p>
        </p:txBody>
      </p:sp>
      <p:sp>
        <p:nvSpPr>
          <p:cNvPr id="254" name="円柱 253">
            <a:extLst>
              <a:ext uri="{FF2B5EF4-FFF2-40B4-BE49-F238E27FC236}">
                <a16:creationId xmlns:a16="http://schemas.microsoft.com/office/drawing/2014/main" id="{27FD6673-BE95-472A-97BE-33DE30B5E922}"/>
              </a:ext>
            </a:extLst>
          </p:cNvPr>
          <p:cNvSpPr/>
          <p:nvPr/>
        </p:nvSpPr>
        <p:spPr>
          <a:xfrm>
            <a:off x="9629539" y="5873554"/>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病院</a:t>
            </a:r>
            <a:r>
              <a:rPr kumimoji="1" lang="en-US" altLang="ja-JP" sz="1000" dirty="0"/>
              <a:t>D</a:t>
            </a:r>
            <a:endParaRPr kumimoji="1" lang="ja-JP" altLang="en-US" sz="1000" dirty="0"/>
          </a:p>
        </p:txBody>
      </p:sp>
      <p:sp>
        <p:nvSpPr>
          <p:cNvPr id="255" name="円柱 254">
            <a:extLst>
              <a:ext uri="{FF2B5EF4-FFF2-40B4-BE49-F238E27FC236}">
                <a16:creationId xmlns:a16="http://schemas.microsoft.com/office/drawing/2014/main" id="{1462AAD8-14FB-4D11-86FC-BBE3B56D5ADA}"/>
              </a:ext>
            </a:extLst>
          </p:cNvPr>
          <p:cNvSpPr/>
          <p:nvPr/>
        </p:nvSpPr>
        <p:spPr>
          <a:xfrm>
            <a:off x="9629539" y="618628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避難所</a:t>
            </a:r>
            <a:r>
              <a:rPr kumimoji="1" lang="en-US" altLang="ja-JP" sz="1000" dirty="0"/>
              <a:t>D</a:t>
            </a:r>
            <a:endParaRPr kumimoji="1" lang="ja-JP" altLang="en-US" sz="1000" dirty="0"/>
          </a:p>
        </p:txBody>
      </p:sp>
      <p:sp>
        <p:nvSpPr>
          <p:cNvPr id="256" name="円柱 255">
            <a:extLst>
              <a:ext uri="{FF2B5EF4-FFF2-40B4-BE49-F238E27FC236}">
                <a16:creationId xmlns:a16="http://schemas.microsoft.com/office/drawing/2014/main" id="{54EAA083-0ECE-4E47-9916-6D7B142C44D3}"/>
              </a:ext>
            </a:extLst>
          </p:cNvPr>
          <p:cNvSpPr/>
          <p:nvPr/>
        </p:nvSpPr>
        <p:spPr>
          <a:xfrm>
            <a:off x="9629539" y="6509899"/>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交通網</a:t>
            </a:r>
            <a:r>
              <a:rPr kumimoji="1" lang="en-US" altLang="ja-JP" sz="1000" dirty="0"/>
              <a:t>D</a:t>
            </a:r>
            <a:endParaRPr kumimoji="1" lang="ja-JP" altLang="en-US" sz="1000" dirty="0"/>
          </a:p>
        </p:txBody>
      </p:sp>
      <p:sp>
        <p:nvSpPr>
          <p:cNvPr id="258" name="テキスト ボックス 257">
            <a:extLst>
              <a:ext uri="{FF2B5EF4-FFF2-40B4-BE49-F238E27FC236}">
                <a16:creationId xmlns:a16="http://schemas.microsoft.com/office/drawing/2014/main" id="{EB87AAFF-8028-4D26-8F4F-35DC413BB02D}"/>
              </a:ext>
            </a:extLst>
          </p:cNvPr>
          <p:cNvSpPr txBox="1"/>
          <p:nvPr/>
        </p:nvSpPr>
        <p:spPr>
          <a:xfrm>
            <a:off x="4550927" y="6573082"/>
            <a:ext cx="3262432" cy="246221"/>
          </a:xfrm>
          <a:prstGeom prst="rect">
            <a:avLst/>
          </a:prstGeom>
          <a:noFill/>
        </p:spPr>
        <p:txBody>
          <a:bodyPr wrap="none" rtlCol="0">
            <a:spAutoFit/>
          </a:bodyPr>
          <a:lstStyle/>
          <a:p>
            <a:r>
              <a:rPr kumimoji="1" lang="ja-JP" altLang="en-US" sz="1000" dirty="0"/>
              <a:t>データマネジメント実戦ガイドブックを各省に展開。</a:t>
            </a:r>
          </a:p>
        </p:txBody>
      </p:sp>
      <p:sp>
        <p:nvSpPr>
          <p:cNvPr id="259" name="テキスト ボックス 258">
            <a:extLst>
              <a:ext uri="{FF2B5EF4-FFF2-40B4-BE49-F238E27FC236}">
                <a16:creationId xmlns:a16="http://schemas.microsoft.com/office/drawing/2014/main" id="{DCCE7856-B6C3-4DB7-99CC-4EA8EA1162EA}"/>
              </a:ext>
            </a:extLst>
          </p:cNvPr>
          <p:cNvSpPr txBox="1"/>
          <p:nvPr/>
        </p:nvSpPr>
        <p:spPr>
          <a:xfrm>
            <a:off x="4550927" y="6077064"/>
            <a:ext cx="3390672" cy="246221"/>
          </a:xfrm>
          <a:prstGeom prst="rect">
            <a:avLst/>
          </a:prstGeom>
          <a:noFill/>
        </p:spPr>
        <p:txBody>
          <a:bodyPr wrap="none" rtlCol="0">
            <a:spAutoFit/>
          </a:bodyPr>
          <a:lstStyle/>
          <a:p>
            <a:r>
              <a:rPr kumimoji="1" lang="ja-JP" altLang="en-US" sz="1000" dirty="0"/>
              <a:t>ベース・レジストリのデータ品質簡易チェックを実施。</a:t>
            </a:r>
          </a:p>
        </p:txBody>
      </p:sp>
      <p:sp>
        <p:nvSpPr>
          <p:cNvPr id="260" name="テキスト ボックス 259">
            <a:extLst>
              <a:ext uri="{FF2B5EF4-FFF2-40B4-BE49-F238E27FC236}">
                <a16:creationId xmlns:a16="http://schemas.microsoft.com/office/drawing/2014/main" id="{49839750-016B-47AF-AECD-7EC3FE145415}"/>
              </a:ext>
            </a:extLst>
          </p:cNvPr>
          <p:cNvSpPr txBox="1"/>
          <p:nvPr/>
        </p:nvSpPr>
        <p:spPr>
          <a:xfrm>
            <a:off x="1495573" y="4041861"/>
            <a:ext cx="1082348" cy="246221"/>
          </a:xfrm>
          <a:prstGeom prst="rect">
            <a:avLst/>
          </a:prstGeom>
          <a:noFill/>
        </p:spPr>
        <p:txBody>
          <a:bodyPr wrap="none" rtlCol="0">
            <a:spAutoFit/>
          </a:bodyPr>
          <a:lstStyle/>
          <a:p>
            <a:r>
              <a:rPr kumimoji="1" lang="ja-JP" altLang="en-US" sz="1000" dirty="0"/>
              <a:t>動画教材を整備</a:t>
            </a:r>
          </a:p>
        </p:txBody>
      </p:sp>
      <p:cxnSp>
        <p:nvCxnSpPr>
          <p:cNvPr id="263" name="直線コネクタ 262">
            <a:extLst>
              <a:ext uri="{FF2B5EF4-FFF2-40B4-BE49-F238E27FC236}">
                <a16:creationId xmlns:a16="http://schemas.microsoft.com/office/drawing/2014/main" id="{23EA5B5D-8D40-43CE-8633-A1EF4BA49E86}"/>
              </a:ext>
            </a:extLst>
          </p:cNvPr>
          <p:cNvCxnSpPr>
            <a:cxnSpLocks/>
          </p:cNvCxnSpPr>
          <p:nvPr/>
        </p:nvCxnSpPr>
        <p:spPr>
          <a:xfrm>
            <a:off x="9304617"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64" name="テキスト ボックス 263">
            <a:extLst>
              <a:ext uri="{FF2B5EF4-FFF2-40B4-BE49-F238E27FC236}">
                <a16:creationId xmlns:a16="http://schemas.microsoft.com/office/drawing/2014/main" id="{F519E72D-0A54-4736-A4E5-86ADBF9DB666}"/>
              </a:ext>
            </a:extLst>
          </p:cNvPr>
          <p:cNvSpPr txBox="1"/>
          <p:nvPr/>
        </p:nvSpPr>
        <p:spPr>
          <a:xfrm>
            <a:off x="9314990" y="96792"/>
            <a:ext cx="1261884" cy="253916"/>
          </a:xfrm>
          <a:prstGeom prst="rect">
            <a:avLst/>
          </a:prstGeom>
          <a:noFill/>
        </p:spPr>
        <p:txBody>
          <a:bodyPr wrap="none" rtlCol="0">
            <a:spAutoFit/>
          </a:bodyPr>
          <a:lstStyle/>
          <a:p>
            <a:r>
              <a:rPr kumimoji="1" lang="ja-JP" altLang="en-US" sz="1050" dirty="0"/>
              <a:t>整備されるデータ</a:t>
            </a:r>
          </a:p>
        </p:txBody>
      </p:sp>
      <p:sp>
        <p:nvSpPr>
          <p:cNvPr id="265" name="テキスト ボックス 264">
            <a:extLst>
              <a:ext uri="{FF2B5EF4-FFF2-40B4-BE49-F238E27FC236}">
                <a16:creationId xmlns:a16="http://schemas.microsoft.com/office/drawing/2014/main" id="{20F983C0-CF6E-417D-9A09-A6D377E3B4AB}"/>
              </a:ext>
            </a:extLst>
          </p:cNvPr>
          <p:cNvSpPr txBox="1"/>
          <p:nvPr/>
        </p:nvSpPr>
        <p:spPr>
          <a:xfrm>
            <a:off x="10692435" y="97170"/>
            <a:ext cx="1396536" cy="253916"/>
          </a:xfrm>
          <a:prstGeom prst="rect">
            <a:avLst/>
          </a:prstGeom>
          <a:noFill/>
        </p:spPr>
        <p:txBody>
          <a:bodyPr wrap="none" rtlCol="0">
            <a:spAutoFit/>
          </a:bodyPr>
          <a:lstStyle/>
          <a:p>
            <a:r>
              <a:rPr kumimoji="1" lang="ja-JP" altLang="en-US" sz="1050" dirty="0"/>
              <a:t>提供されるサービス</a:t>
            </a:r>
          </a:p>
        </p:txBody>
      </p:sp>
      <p:cxnSp>
        <p:nvCxnSpPr>
          <p:cNvPr id="267" name="コネクタ: カギ線 266">
            <a:extLst>
              <a:ext uri="{FF2B5EF4-FFF2-40B4-BE49-F238E27FC236}">
                <a16:creationId xmlns:a16="http://schemas.microsoft.com/office/drawing/2014/main" id="{6DC77049-F547-469D-8EEF-CFB4078AFADD}"/>
              </a:ext>
            </a:extLst>
          </p:cNvPr>
          <p:cNvCxnSpPr>
            <a:cxnSpLocks/>
            <a:stCxn id="137" idx="3"/>
            <a:endCxn id="161" idx="3"/>
          </p:cNvCxnSpPr>
          <p:nvPr/>
        </p:nvCxnSpPr>
        <p:spPr>
          <a:xfrm flipV="1">
            <a:off x="11755331" y="638409"/>
            <a:ext cx="1" cy="1620245"/>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0" name="コネクタ: カギ線 269">
            <a:extLst>
              <a:ext uri="{FF2B5EF4-FFF2-40B4-BE49-F238E27FC236}">
                <a16:creationId xmlns:a16="http://schemas.microsoft.com/office/drawing/2014/main" id="{C7577FAF-D7BA-42EA-9FDB-B25989617B80}"/>
              </a:ext>
            </a:extLst>
          </p:cNvPr>
          <p:cNvCxnSpPr>
            <a:cxnSpLocks/>
            <a:stCxn id="136" idx="3"/>
            <a:endCxn id="161" idx="3"/>
          </p:cNvCxnSpPr>
          <p:nvPr/>
        </p:nvCxnSpPr>
        <p:spPr>
          <a:xfrm flipV="1">
            <a:off x="11755331" y="638409"/>
            <a:ext cx="1" cy="1226279"/>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DB4B797-0138-41FA-8FFC-0DB18AC4573C}"/>
              </a:ext>
            </a:extLst>
          </p:cNvPr>
          <p:cNvCxnSpPr>
            <a:cxnSpLocks/>
            <a:stCxn id="135" idx="3"/>
            <a:endCxn id="161" idx="3"/>
          </p:cNvCxnSpPr>
          <p:nvPr/>
        </p:nvCxnSpPr>
        <p:spPr>
          <a:xfrm flipV="1">
            <a:off x="11755331" y="638409"/>
            <a:ext cx="1" cy="832312"/>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80" name="コネクタ: カギ線 279">
            <a:extLst>
              <a:ext uri="{FF2B5EF4-FFF2-40B4-BE49-F238E27FC236}">
                <a16:creationId xmlns:a16="http://schemas.microsoft.com/office/drawing/2014/main" id="{CEA164C1-D47F-4E3D-AF97-5CE47B1966F0}"/>
              </a:ext>
            </a:extLst>
          </p:cNvPr>
          <p:cNvCxnSpPr>
            <a:cxnSpLocks/>
            <a:stCxn id="12" idx="3"/>
            <a:endCxn id="161" idx="1"/>
          </p:cNvCxnSpPr>
          <p:nvPr/>
        </p:nvCxnSpPr>
        <p:spPr>
          <a:xfrm flipV="1">
            <a:off x="5447445" y="638409"/>
            <a:ext cx="5438035" cy="273827"/>
          </a:xfrm>
          <a:prstGeom prst="bentConnector3">
            <a:avLst>
              <a:gd name="adj1" fmla="val 5834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コネクタ: カギ線 282">
            <a:extLst>
              <a:ext uri="{FF2B5EF4-FFF2-40B4-BE49-F238E27FC236}">
                <a16:creationId xmlns:a16="http://schemas.microsoft.com/office/drawing/2014/main" id="{0D7E74E0-D753-4097-B5CF-23C57287EDE7}"/>
              </a:ext>
            </a:extLst>
          </p:cNvPr>
          <p:cNvCxnSpPr>
            <a:cxnSpLocks/>
            <a:stCxn id="10" idx="3"/>
            <a:endCxn id="161" idx="1"/>
          </p:cNvCxnSpPr>
          <p:nvPr/>
        </p:nvCxnSpPr>
        <p:spPr>
          <a:xfrm flipV="1">
            <a:off x="6347734" y="638409"/>
            <a:ext cx="4537746" cy="52421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FB85E1BD-C565-465E-8882-ABFDCEB3DBE4}"/>
              </a:ext>
            </a:extLst>
          </p:cNvPr>
          <p:cNvSpPr txBox="1"/>
          <p:nvPr/>
        </p:nvSpPr>
        <p:spPr>
          <a:xfrm>
            <a:off x="7648198" y="710508"/>
            <a:ext cx="954107" cy="246221"/>
          </a:xfrm>
          <a:prstGeom prst="rect">
            <a:avLst/>
          </a:prstGeom>
          <a:noFill/>
        </p:spPr>
        <p:txBody>
          <a:bodyPr wrap="none" rtlCol="0">
            <a:spAutoFit/>
          </a:bodyPr>
          <a:lstStyle/>
          <a:p>
            <a:r>
              <a:rPr kumimoji="1" lang="ja-JP" altLang="en-US" sz="1000" dirty="0"/>
              <a:t>コードマップ</a:t>
            </a:r>
          </a:p>
        </p:txBody>
      </p:sp>
      <p:sp>
        <p:nvSpPr>
          <p:cNvPr id="289" name="テキスト ボックス 288">
            <a:extLst>
              <a:ext uri="{FF2B5EF4-FFF2-40B4-BE49-F238E27FC236}">
                <a16:creationId xmlns:a16="http://schemas.microsoft.com/office/drawing/2014/main" id="{76ED7A8C-400D-4BBF-B5B6-60295488BBA1}"/>
              </a:ext>
            </a:extLst>
          </p:cNvPr>
          <p:cNvSpPr txBox="1"/>
          <p:nvPr/>
        </p:nvSpPr>
        <p:spPr>
          <a:xfrm>
            <a:off x="10849863" y="5719492"/>
            <a:ext cx="1164874" cy="646331"/>
          </a:xfrm>
          <a:prstGeom prst="rect">
            <a:avLst/>
          </a:prstGeom>
          <a:noFill/>
        </p:spPr>
        <p:txBody>
          <a:bodyPr wrap="square" rtlCol="0">
            <a:spAutoFit/>
          </a:bodyPr>
          <a:lstStyle/>
          <a:p>
            <a:r>
              <a:rPr kumimoji="1" lang="ja-JP" altLang="en-US" sz="900" dirty="0"/>
              <a:t>黄色は民間サービスの活用</a:t>
            </a:r>
            <a:endParaRPr kumimoji="1" lang="en-US" altLang="ja-JP" sz="900" dirty="0"/>
          </a:p>
          <a:p>
            <a:endParaRPr lang="en-US" altLang="ja-JP" sz="900" dirty="0"/>
          </a:p>
          <a:p>
            <a:r>
              <a:rPr lang="ja-JP" altLang="en-US" sz="900" dirty="0"/>
              <a:t>灰色は要検討</a:t>
            </a:r>
            <a:endParaRPr lang="en-US" altLang="ja-JP" sz="900" dirty="0"/>
          </a:p>
        </p:txBody>
      </p:sp>
      <p:sp>
        <p:nvSpPr>
          <p:cNvPr id="290" name="円柱 289">
            <a:extLst>
              <a:ext uri="{FF2B5EF4-FFF2-40B4-BE49-F238E27FC236}">
                <a16:creationId xmlns:a16="http://schemas.microsoft.com/office/drawing/2014/main" id="{670AF5A0-E9F0-4675-96E2-655A2BB71F04}"/>
              </a:ext>
            </a:extLst>
          </p:cNvPr>
          <p:cNvSpPr/>
          <p:nvPr/>
        </p:nvSpPr>
        <p:spPr>
          <a:xfrm>
            <a:off x="9629538" y="235965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800" dirty="0"/>
              <a:t>行政アドレス</a:t>
            </a:r>
            <a:r>
              <a:rPr kumimoji="1" lang="en-US" altLang="ja-JP" sz="800" dirty="0"/>
              <a:t>D</a:t>
            </a:r>
            <a:endParaRPr kumimoji="1" lang="ja-JP" altLang="en-US" sz="800" dirty="0"/>
          </a:p>
        </p:txBody>
      </p:sp>
      <p:sp>
        <p:nvSpPr>
          <p:cNvPr id="292" name="正方形/長方形 291">
            <a:extLst>
              <a:ext uri="{FF2B5EF4-FFF2-40B4-BE49-F238E27FC236}">
                <a16:creationId xmlns:a16="http://schemas.microsoft.com/office/drawing/2014/main" id="{B7750458-072F-4D91-B7DB-B7EE79F21C0F}"/>
              </a:ext>
            </a:extLst>
          </p:cNvPr>
          <p:cNvSpPr/>
          <p:nvPr/>
        </p:nvSpPr>
        <p:spPr>
          <a:xfrm>
            <a:off x="10547518" y="385084"/>
            <a:ext cx="159076" cy="6428172"/>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正方形/長方形 292">
            <a:extLst>
              <a:ext uri="{FF2B5EF4-FFF2-40B4-BE49-F238E27FC236}">
                <a16:creationId xmlns:a16="http://schemas.microsoft.com/office/drawing/2014/main" id="{F3502949-4AAC-4243-83E9-AACDDAB4EC26}"/>
              </a:ext>
            </a:extLst>
          </p:cNvPr>
          <p:cNvSpPr/>
          <p:nvPr/>
        </p:nvSpPr>
        <p:spPr>
          <a:xfrm>
            <a:off x="10700887" y="883067"/>
            <a:ext cx="1143997" cy="220373"/>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オープンデータ</a:t>
            </a:r>
          </a:p>
        </p:txBody>
      </p:sp>
      <p:sp>
        <p:nvSpPr>
          <p:cNvPr id="2" name="タイトル 1">
            <a:extLst>
              <a:ext uri="{FF2B5EF4-FFF2-40B4-BE49-F238E27FC236}">
                <a16:creationId xmlns:a16="http://schemas.microsoft.com/office/drawing/2014/main" id="{B1F4A010-7F16-4081-9667-B773CD8D2664}"/>
              </a:ext>
            </a:extLst>
          </p:cNvPr>
          <p:cNvSpPr>
            <a:spLocks noGrp="1"/>
          </p:cNvSpPr>
          <p:nvPr>
            <p:ph type="title"/>
          </p:nvPr>
        </p:nvSpPr>
        <p:spPr>
          <a:xfrm>
            <a:off x="369878" y="30601"/>
            <a:ext cx="10515600" cy="480388"/>
          </a:xfrm>
        </p:spPr>
        <p:txBody>
          <a:bodyPr/>
          <a:lstStyle/>
          <a:p>
            <a:r>
              <a:rPr lang="ja-JP" altLang="en-US" sz="2800" dirty="0"/>
              <a:t>付録：</a:t>
            </a:r>
            <a:r>
              <a:rPr lang="en-US" altLang="ja-JP" sz="2800" dirty="0"/>
              <a:t>GIF</a:t>
            </a:r>
            <a:r>
              <a:rPr lang="ja-JP" altLang="en-US" sz="2800" dirty="0"/>
              <a:t>の全体像</a:t>
            </a:r>
          </a:p>
        </p:txBody>
      </p:sp>
      <p:sp>
        <p:nvSpPr>
          <p:cNvPr id="101" name="正方形/長方形 100">
            <a:extLst>
              <a:ext uri="{FF2B5EF4-FFF2-40B4-BE49-F238E27FC236}">
                <a16:creationId xmlns:a16="http://schemas.microsoft.com/office/drawing/2014/main" id="{8500EBF2-679C-4631-8637-113E57831B67}"/>
              </a:ext>
            </a:extLst>
          </p:cNvPr>
          <p:cNvSpPr/>
          <p:nvPr/>
        </p:nvSpPr>
        <p:spPr>
          <a:xfrm>
            <a:off x="2538438" y="1887427"/>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コアデータパーツ</a:t>
            </a:r>
          </a:p>
        </p:txBody>
      </p:sp>
      <p:sp>
        <p:nvSpPr>
          <p:cNvPr id="102" name="テキスト ボックス 101">
            <a:extLst>
              <a:ext uri="{FF2B5EF4-FFF2-40B4-BE49-F238E27FC236}">
                <a16:creationId xmlns:a16="http://schemas.microsoft.com/office/drawing/2014/main" id="{D61A11D2-1639-4639-B283-6C977BE51E91}"/>
              </a:ext>
            </a:extLst>
          </p:cNvPr>
          <p:cNvSpPr txBox="1"/>
          <p:nvPr/>
        </p:nvSpPr>
        <p:spPr>
          <a:xfrm>
            <a:off x="4615440" y="1506783"/>
            <a:ext cx="945630" cy="248173"/>
          </a:xfrm>
          <a:prstGeom prst="rect">
            <a:avLst/>
          </a:prstGeom>
          <a:noFill/>
        </p:spPr>
        <p:txBody>
          <a:bodyPr wrap="square" rtlCol="0">
            <a:spAutoFit/>
          </a:bodyPr>
          <a:lstStyle/>
          <a:p>
            <a:r>
              <a:rPr kumimoji="1" lang="en-US" altLang="ja-JP" sz="1000" dirty="0"/>
              <a:t>DCAT-GOJ</a:t>
            </a:r>
          </a:p>
        </p:txBody>
      </p:sp>
      <p:sp>
        <p:nvSpPr>
          <p:cNvPr id="4" name="スライド番号プレースホルダー 3">
            <a:extLst>
              <a:ext uri="{FF2B5EF4-FFF2-40B4-BE49-F238E27FC236}">
                <a16:creationId xmlns:a16="http://schemas.microsoft.com/office/drawing/2014/main" id="{65269D0B-A0BB-489B-9840-E5A7BAB0E1E4}"/>
              </a:ext>
            </a:extLst>
          </p:cNvPr>
          <p:cNvSpPr>
            <a:spLocks noGrp="1"/>
          </p:cNvSpPr>
          <p:nvPr>
            <p:ph type="sldNum" sz="quarter" idx="4"/>
          </p:nvPr>
        </p:nvSpPr>
        <p:spPr/>
        <p:txBody>
          <a:bodyPr/>
          <a:lstStyle/>
          <a:p>
            <a:fld id="{DFD4F317-19D0-4848-B5EB-5B174DBE8CF9}" type="slidenum">
              <a:rPr lang="ja-JP" altLang="en-US" smtClean="0"/>
              <a:pPr/>
              <a:t>20</a:t>
            </a:fld>
            <a:endParaRPr lang="ja-JP" altLang="en-US"/>
          </a:p>
        </p:txBody>
      </p:sp>
    </p:spTree>
    <p:extLst>
      <p:ext uri="{BB962C8B-B14F-4D97-AF65-F5344CB8AC3E}">
        <p14:creationId xmlns:p14="http://schemas.microsoft.com/office/powerpoint/2010/main" val="3708438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a:extLst>
              <a:ext uri="{FF2B5EF4-FFF2-40B4-BE49-F238E27FC236}">
                <a16:creationId xmlns:a16="http://schemas.microsoft.com/office/drawing/2014/main" id="{49A32533-F05E-4E94-932F-D7DE17F41391}"/>
              </a:ext>
            </a:extLst>
          </p:cNvPr>
          <p:cNvSpPr>
            <a:spLocks noGrp="1"/>
          </p:cNvSpPr>
          <p:nvPr>
            <p:ph type="body" idx="1"/>
          </p:nvPr>
        </p:nvSpPr>
        <p:spPr/>
        <p:txBody>
          <a:bodyPr/>
          <a:lstStyle/>
          <a:p>
            <a:endParaRPr lang="ja-JP" altLang="en-US"/>
          </a:p>
        </p:txBody>
      </p:sp>
      <p:sp>
        <p:nvSpPr>
          <p:cNvPr id="3" name="スライド番号プレースホルダー 2">
            <a:extLst>
              <a:ext uri="{FF2B5EF4-FFF2-40B4-BE49-F238E27FC236}">
                <a16:creationId xmlns:a16="http://schemas.microsoft.com/office/drawing/2014/main" id="{6FC052FE-21AE-45D3-B6B9-1726ADCF7A98}"/>
              </a:ext>
            </a:extLst>
          </p:cNvPr>
          <p:cNvSpPr>
            <a:spLocks noGrp="1"/>
          </p:cNvSpPr>
          <p:nvPr>
            <p:ph type="sldNum" sz="quarter" idx="10"/>
          </p:nvPr>
        </p:nvSpPr>
        <p:spPr/>
        <p:txBody>
          <a:bodyPr/>
          <a:lstStyle/>
          <a:p>
            <a:fld id="{DFD4F317-19D0-4848-B5EB-5B174DBE8CF9}" type="slidenum">
              <a:rPr lang="ja-JP" altLang="en-US" smtClean="0"/>
              <a:pPr/>
              <a:t>21</a:t>
            </a:fld>
            <a:endParaRPr lang="ja-JP" altLang="en-US"/>
          </a:p>
        </p:txBody>
      </p:sp>
      <p:sp>
        <p:nvSpPr>
          <p:cNvPr id="4" name="タイトル 3">
            <a:extLst>
              <a:ext uri="{FF2B5EF4-FFF2-40B4-BE49-F238E27FC236}">
                <a16:creationId xmlns:a16="http://schemas.microsoft.com/office/drawing/2014/main" id="{33BA3BD8-C9B6-4ADB-92B1-009A0CE32481}"/>
              </a:ext>
            </a:extLst>
          </p:cNvPr>
          <p:cNvSpPr>
            <a:spLocks noGrp="1"/>
          </p:cNvSpPr>
          <p:nvPr>
            <p:ph type="title"/>
          </p:nvPr>
        </p:nvSpPr>
        <p:spPr>
          <a:xfrm>
            <a:off x="838200" y="2740181"/>
            <a:ext cx="10515600" cy="591252"/>
          </a:xfrm>
        </p:spPr>
        <p:txBody>
          <a:bodyPr/>
          <a:lstStyle/>
          <a:p>
            <a:r>
              <a:rPr lang="ja-JP" altLang="en-US" dirty="0"/>
              <a:t>ドキュメント群</a:t>
            </a:r>
          </a:p>
        </p:txBody>
      </p:sp>
    </p:spTree>
    <p:extLst>
      <p:ext uri="{BB962C8B-B14F-4D97-AF65-F5344CB8AC3E}">
        <p14:creationId xmlns:p14="http://schemas.microsoft.com/office/powerpoint/2010/main" val="889852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3297BE1-D16E-43DF-9534-62296F799B51}"/>
              </a:ext>
            </a:extLst>
          </p:cNvPr>
          <p:cNvSpPr>
            <a:spLocks noGrp="1"/>
          </p:cNvSpPr>
          <p:nvPr>
            <p:ph idx="1"/>
          </p:nvPr>
        </p:nvSpPr>
        <p:spPr/>
        <p:txBody>
          <a:bodyPr/>
          <a:lstStyle/>
          <a:p>
            <a:r>
              <a:rPr kumimoji="1" lang="ja-JP" altLang="en-US" sz="2000" dirty="0"/>
              <a:t>政府相互運用性フレームワーク　全体編</a:t>
            </a:r>
          </a:p>
          <a:p>
            <a:endParaRPr kumimoji="1" lang="en-US" altLang="ja-JP" sz="2000" dirty="0"/>
          </a:p>
          <a:p>
            <a:r>
              <a:rPr kumimoji="1" lang="ja-JP" altLang="en-US" sz="2000" dirty="0"/>
              <a:t>文字環境導入実践ガイドブック</a:t>
            </a:r>
          </a:p>
          <a:p>
            <a:r>
              <a:rPr kumimoji="1" lang="ja-JP" altLang="en-US" sz="2000" dirty="0"/>
              <a:t>マスターデータ等基本データ導入実践ガイドブック</a:t>
            </a:r>
          </a:p>
          <a:p>
            <a:r>
              <a:rPr kumimoji="1" lang="ja-JP" altLang="en-US" sz="2000" dirty="0"/>
              <a:t>コード（分類体系）導入実践ガイドブック</a:t>
            </a:r>
          </a:p>
          <a:p>
            <a:r>
              <a:rPr kumimoji="1" lang="en-US" altLang="ja-JP" sz="2000" dirty="0"/>
              <a:t>API</a:t>
            </a:r>
            <a:r>
              <a:rPr kumimoji="1" lang="ja-JP" altLang="en-US" sz="2000" dirty="0"/>
              <a:t>導入実践ガイドブック</a:t>
            </a:r>
          </a:p>
          <a:p>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2000" kern="100" dirty="0">
                <a:latin typeface="游明朝" panose="02020400000000000000" pitchFamily="18" charset="-128"/>
                <a:ea typeface="游明朝" panose="02020400000000000000" pitchFamily="18" charset="-128"/>
                <a:cs typeface="Times New Roman" panose="02020603050405020304" pitchFamily="18" charset="0"/>
              </a:rPr>
              <a:t>API</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テクニカルガイドブック［</a:t>
            </a:r>
            <a:r>
              <a:rPr lang="en-US" altLang="ja-JP" sz="2000" kern="100" dirty="0">
                <a:latin typeface="游明朝" panose="02020400000000000000" pitchFamily="18" charset="-128"/>
                <a:ea typeface="游明朝" panose="02020400000000000000" pitchFamily="18" charset="-128"/>
                <a:cs typeface="Times New Roman" panose="02020603050405020304" pitchFamily="18" charset="0"/>
              </a:rPr>
              <a:t>4</a:t>
            </a:r>
            <a:r>
              <a:rPr lang="ja-JP" altLang="ja-JP" sz="2000" kern="100" dirty="0">
                <a:latin typeface="游明朝" panose="02020400000000000000" pitchFamily="18" charset="-128"/>
                <a:ea typeface="游明朝" panose="02020400000000000000" pitchFamily="18" charset="-128"/>
                <a:cs typeface="Times New Roman" panose="02020603050405020304" pitchFamily="18" charset="0"/>
              </a:rPr>
              <a:t>月以降改定予定］</a:t>
            </a:r>
            <a:r>
              <a:rPr lang="ja-JP" altLang="en-US" sz="2000" kern="100" dirty="0">
                <a:latin typeface="游明朝" panose="02020400000000000000" pitchFamily="18" charset="-128"/>
                <a:ea typeface="游明朝" panose="02020400000000000000" pitchFamily="18" charset="-128"/>
                <a:cs typeface="Times New Roman" panose="02020603050405020304" pitchFamily="18" charset="0"/>
              </a:rPr>
              <a:t>）</a:t>
            </a:r>
            <a:endParaRPr lang="ja-JP" altLang="ja-JP" sz="2000" kern="100" dirty="0">
              <a:latin typeface="游明朝" panose="02020400000000000000" pitchFamily="18" charset="-128"/>
              <a:ea typeface="游明朝" panose="02020400000000000000" pitchFamily="18" charset="-128"/>
              <a:cs typeface="Times New Roman" panose="02020603050405020304" pitchFamily="18" charset="0"/>
            </a:endParaRPr>
          </a:p>
          <a:p>
            <a:r>
              <a:rPr lang="ja-JP" altLang="en-US" sz="2000" dirty="0"/>
              <a:t>メタデータ導入実践ガイドブック</a:t>
            </a:r>
          </a:p>
          <a:p>
            <a:endParaRPr kumimoji="1" lang="en-US" altLang="ja-JP" sz="2000" dirty="0"/>
          </a:p>
          <a:p>
            <a:r>
              <a:rPr kumimoji="1" lang="ja-JP" altLang="en-US" sz="2000" dirty="0"/>
              <a:t>データマネジメント実践ガイドブック</a:t>
            </a:r>
          </a:p>
          <a:p>
            <a:r>
              <a:rPr kumimoji="1" lang="ja-JP" altLang="en-US" sz="2000" dirty="0"/>
              <a:t>データ人材管理実践ガイドブック</a:t>
            </a:r>
          </a:p>
          <a:p>
            <a:r>
              <a:rPr kumimoji="1" lang="ja-JP" altLang="en-US" sz="2000" dirty="0"/>
              <a:t>データ環境整備のためのアーキテクチャ管理実践ガイドブック</a:t>
            </a:r>
          </a:p>
          <a:p>
            <a:r>
              <a:rPr kumimoji="1" lang="ja-JP" altLang="en-US" sz="2000" dirty="0"/>
              <a:t>データ品質管理ガイドブック</a:t>
            </a:r>
          </a:p>
        </p:txBody>
      </p:sp>
      <p:sp>
        <p:nvSpPr>
          <p:cNvPr id="3" name="タイトル 2">
            <a:extLst>
              <a:ext uri="{FF2B5EF4-FFF2-40B4-BE49-F238E27FC236}">
                <a16:creationId xmlns:a16="http://schemas.microsoft.com/office/drawing/2014/main" id="{41BCA3C0-E088-4EDF-AE2A-0582C7A0FAB8}"/>
              </a:ext>
            </a:extLst>
          </p:cNvPr>
          <p:cNvSpPr>
            <a:spLocks noGrp="1"/>
          </p:cNvSpPr>
          <p:nvPr>
            <p:ph type="title"/>
          </p:nvPr>
        </p:nvSpPr>
        <p:spPr/>
        <p:txBody>
          <a:bodyPr/>
          <a:lstStyle/>
          <a:p>
            <a:r>
              <a:rPr kumimoji="1" lang="ja-JP" altLang="en-US" dirty="0"/>
              <a:t>実践ガイドブック</a:t>
            </a:r>
          </a:p>
        </p:txBody>
      </p:sp>
      <p:sp>
        <p:nvSpPr>
          <p:cNvPr id="4" name="スライド番号プレースホルダー 3">
            <a:extLst>
              <a:ext uri="{FF2B5EF4-FFF2-40B4-BE49-F238E27FC236}">
                <a16:creationId xmlns:a16="http://schemas.microsoft.com/office/drawing/2014/main" id="{84573B49-666C-4B68-B79E-28E529BC1EF6}"/>
              </a:ext>
            </a:extLst>
          </p:cNvPr>
          <p:cNvSpPr>
            <a:spLocks noGrp="1"/>
          </p:cNvSpPr>
          <p:nvPr>
            <p:ph type="sldNum" sz="quarter" idx="4"/>
          </p:nvPr>
        </p:nvSpPr>
        <p:spPr/>
        <p:txBody>
          <a:bodyPr/>
          <a:lstStyle/>
          <a:p>
            <a:fld id="{DFD4F317-19D0-4848-B5EB-5B174DBE8CF9}" type="slidenum">
              <a:rPr lang="ja-JP" altLang="en-US" smtClean="0"/>
              <a:pPr/>
              <a:t>22</a:t>
            </a:fld>
            <a:endParaRPr lang="ja-JP" altLang="en-US"/>
          </a:p>
        </p:txBody>
      </p:sp>
    </p:spTree>
    <p:extLst>
      <p:ext uri="{BB962C8B-B14F-4D97-AF65-F5344CB8AC3E}">
        <p14:creationId xmlns:p14="http://schemas.microsoft.com/office/powerpoint/2010/main" val="3906809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3297BE1-D16E-43DF-9534-62296F799B51}"/>
              </a:ext>
            </a:extLst>
          </p:cNvPr>
          <p:cNvSpPr>
            <a:spLocks noGrp="1"/>
          </p:cNvSpPr>
          <p:nvPr>
            <p:ph idx="1"/>
          </p:nvPr>
        </p:nvSpPr>
        <p:spPr>
          <a:xfrm>
            <a:off x="838200" y="1371600"/>
            <a:ext cx="4517571" cy="4814888"/>
          </a:xfrm>
        </p:spPr>
        <p:txBody>
          <a:bodyPr/>
          <a:lstStyle/>
          <a:p>
            <a:r>
              <a:rPr lang="ja-JP" altLang="en-US" sz="2000" dirty="0"/>
              <a:t>コア語彙（共通語彙基盤）</a:t>
            </a:r>
          </a:p>
          <a:p>
            <a:r>
              <a:rPr lang="ja-JP" altLang="en-US" sz="2000" dirty="0"/>
              <a:t>コアデータモデル</a:t>
            </a:r>
            <a:endParaRPr lang="en-US" altLang="ja-JP" sz="2000" dirty="0"/>
          </a:p>
          <a:p>
            <a:pPr lvl="1"/>
            <a:r>
              <a:rPr lang="ja-JP" altLang="en-US" sz="1800" dirty="0"/>
              <a:t>全体概要</a:t>
            </a:r>
          </a:p>
          <a:p>
            <a:pPr lvl="1"/>
            <a:r>
              <a:rPr lang="ja-JP" altLang="en-US" sz="1800" dirty="0"/>
              <a:t>個人</a:t>
            </a:r>
          </a:p>
          <a:p>
            <a:pPr lvl="1"/>
            <a:r>
              <a:rPr lang="ja-JP" altLang="en-US" sz="1800" dirty="0"/>
              <a:t>連絡先</a:t>
            </a:r>
          </a:p>
          <a:p>
            <a:pPr lvl="1"/>
            <a:r>
              <a:rPr lang="ja-JP" altLang="en-US" sz="1800" dirty="0"/>
              <a:t>住所</a:t>
            </a:r>
          </a:p>
          <a:p>
            <a:pPr lvl="1"/>
            <a:r>
              <a:rPr lang="ja-JP" altLang="en-US" sz="1800" dirty="0"/>
              <a:t>法人</a:t>
            </a:r>
          </a:p>
          <a:p>
            <a:pPr lvl="1"/>
            <a:r>
              <a:rPr lang="ja-JP" altLang="en-US" sz="1800" dirty="0"/>
              <a:t>施設</a:t>
            </a:r>
          </a:p>
          <a:p>
            <a:pPr lvl="1"/>
            <a:r>
              <a:rPr lang="ja-JP" altLang="en-US" sz="1800" dirty="0"/>
              <a:t>アクセシビリティ</a:t>
            </a:r>
          </a:p>
          <a:p>
            <a:pPr lvl="1"/>
            <a:r>
              <a:rPr lang="ja-JP" altLang="en-US" sz="1800" dirty="0"/>
              <a:t>子育て支援情報</a:t>
            </a:r>
          </a:p>
          <a:p>
            <a:r>
              <a:rPr lang="ja-JP" altLang="en-US" sz="2000" dirty="0"/>
              <a:t>コアデータパーツ</a:t>
            </a:r>
            <a:endParaRPr lang="en-US" altLang="ja-JP" sz="2000" dirty="0"/>
          </a:p>
          <a:p>
            <a:pPr lvl="1"/>
            <a:r>
              <a:rPr lang="ja-JP" altLang="en-US" sz="1800" dirty="0"/>
              <a:t>日付及び時刻</a:t>
            </a:r>
          </a:p>
          <a:p>
            <a:pPr lvl="1"/>
            <a:r>
              <a:rPr lang="ja-JP" altLang="en-US" sz="1800" dirty="0"/>
              <a:t>住所（アドレス）</a:t>
            </a:r>
          </a:p>
          <a:p>
            <a:pPr lvl="1"/>
            <a:r>
              <a:rPr lang="ja-JP" altLang="en-US" sz="1800" dirty="0"/>
              <a:t>郵便番号</a:t>
            </a:r>
          </a:p>
          <a:p>
            <a:pPr lvl="1"/>
            <a:r>
              <a:rPr lang="ja-JP" altLang="en-US" sz="1800" dirty="0"/>
              <a:t>地理座標</a:t>
            </a:r>
          </a:p>
          <a:p>
            <a:pPr lvl="1"/>
            <a:r>
              <a:rPr lang="ja-JP" altLang="en-US" sz="1800" dirty="0"/>
              <a:t>電話番号</a:t>
            </a:r>
          </a:p>
        </p:txBody>
      </p:sp>
      <p:sp>
        <p:nvSpPr>
          <p:cNvPr id="3" name="タイトル 2">
            <a:extLst>
              <a:ext uri="{FF2B5EF4-FFF2-40B4-BE49-F238E27FC236}">
                <a16:creationId xmlns:a16="http://schemas.microsoft.com/office/drawing/2014/main" id="{41BCA3C0-E088-4EDF-AE2A-0582C7A0FAB8}"/>
              </a:ext>
            </a:extLst>
          </p:cNvPr>
          <p:cNvSpPr>
            <a:spLocks noGrp="1"/>
          </p:cNvSpPr>
          <p:nvPr>
            <p:ph type="title"/>
          </p:nvPr>
        </p:nvSpPr>
        <p:spPr>
          <a:xfrm>
            <a:off x="838200" y="519497"/>
            <a:ext cx="10515600" cy="591252"/>
          </a:xfrm>
        </p:spPr>
        <p:txBody>
          <a:bodyPr/>
          <a:lstStyle/>
          <a:p>
            <a:r>
              <a:rPr lang="ja-JP" altLang="en-US" dirty="0"/>
              <a:t>コア系データ</a:t>
            </a:r>
          </a:p>
        </p:txBody>
      </p:sp>
      <p:sp>
        <p:nvSpPr>
          <p:cNvPr id="4" name="スライド番号プレースホルダー 3">
            <a:extLst>
              <a:ext uri="{FF2B5EF4-FFF2-40B4-BE49-F238E27FC236}">
                <a16:creationId xmlns:a16="http://schemas.microsoft.com/office/drawing/2014/main" id="{84573B49-666C-4B68-B79E-28E529BC1EF6}"/>
              </a:ext>
            </a:extLst>
          </p:cNvPr>
          <p:cNvSpPr>
            <a:spLocks noGrp="1"/>
          </p:cNvSpPr>
          <p:nvPr>
            <p:ph type="sldNum" sz="quarter" idx="4"/>
          </p:nvPr>
        </p:nvSpPr>
        <p:spPr>
          <a:xfrm>
            <a:off x="8972463" y="6321264"/>
            <a:ext cx="2743200" cy="365125"/>
          </a:xfrm>
        </p:spPr>
        <p:txBody>
          <a:bodyPr/>
          <a:lstStyle/>
          <a:p>
            <a:fld id="{DFD4F317-19D0-4848-B5EB-5B174DBE8CF9}" type="slidenum">
              <a:rPr lang="ja-JP" altLang="en-US" smtClean="0"/>
              <a:pPr/>
              <a:t>23</a:t>
            </a:fld>
            <a:endParaRPr lang="ja-JP" altLang="en-US"/>
          </a:p>
        </p:txBody>
      </p:sp>
      <p:sp>
        <p:nvSpPr>
          <p:cNvPr id="8" name="コンテンツ プレースホルダー 1">
            <a:extLst>
              <a:ext uri="{FF2B5EF4-FFF2-40B4-BE49-F238E27FC236}">
                <a16:creationId xmlns:a16="http://schemas.microsoft.com/office/drawing/2014/main" id="{DC694296-A74E-4E64-8809-2616CEA85312}"/>
              </a:ext>
            </a:extLst>
          </p:cNvPr>
          <p:cNvSpPr txBox="1">
            <a:spLocks/>
          </p:cNvSpPr>
          <p:nvPr/>
        </p:nvSpPr>
        <p:spPr>
          <a:xfrm>
            <a:off x="5520046" y="1371600"/>
            <a:ext cx="4517571" cy="48148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実装データモデル（行政）</a:t>
            </a:r>
            <a:endParaRPr lang="en-US" altLang="ja-JP" sz="2000" dirty="0"/>
          </a:p>
          <a:p>
            <a:pPr lvl="1"/>
            <a:r>
              <a:rPr lang="ja-JP" altLang="en-US" sz="1600" dirty="0"/>
              <a:t>申請・届出</a:t>
            </a:r>
          </a:p>
          <a:p>
            <a:pPr lvl="1"/>
            <a:r>
              <a:rPr lang="ja-JP" altLang="en-US" sz="1600" dirty="0"/>
              <a:t>証明・通知</a:t>
            </a:r>
          </a:p>
          <a:p>
            <a:pPr lvl="1"/>
            <a:r>
              <a:rPr lang="ja-JP" altLang="en-US" sz="1600" dirty="0"/>
              <a:t>事例</a:t>
            </a:r>
          </a:p>
          <a:p>
            <a:pPr lvl="1"/>
            <a:r>
              <a:rPr lang="ja-JP" altLang="en-US" sz="1600" dirty="0"/>
              <a:t>行政サービス・制度</a:t>
            </a:r>
          </a:p>
          <a:p>
            <a:pPr lvl="1"/>
            <a:r>
              <a:rPr lang="ja-JP" altLang="en-US" sz="1600" dirty="0"/>
              <a:t>イベント</a:t>
            </a:r>
          </a:p>
          <a:p>
            <a:pPr lvl="1"/>
            <a:r>
              <a:rPr lang="ja-JP" altLang="en-US" sz="1600" dirty="0"/>
              <a:t>報告書</a:t>
            </a:r>
          </a:p>
          <a:p>
            <a:pPr lvl="1"/>
            <a:r>
              <a:rPr lang="ja-JP" altLang="en-US" sz="1600" dirty="0"/>
              <a:t>行政サービス拠点・支援機関等</a:t>
            </a:r>
          </a:p>
          <a:p>
            <a:pPr lvl="1"/>
            <a:r>
              <a:rPr lang="ja-JP" altLang="en-US" sz="1600" dirty="0"/>
              <a:t>調達</a:t>
            </a:r>
          </a:p>
          <a:p>
            <a:r>
              <a:rPr lang="ja-JP" altLang="en-US" sz="2000" dirty="0"/>
              <a:t>コード</a:t>
            </a:r>
            <a:endParaRPr lang="en-US" altLang="ja-JP" sz="2000" dirty="0"/>
          </a:p>
          <a:p>
            <a:pPr lvl="1"/>
            <a:r>
              <a:rPr lang="ja-JP" altLang="en-US" sz="1600" dirty="0"/>
              <a:t>サービスカタログ</a:t>
            </a:r>
          </a:p>
          <a:p>
            <a:pPr lvl="1"/>
            <a:r>
              <a:rPr lang="ja-JP" altLang="en-US" sz="1600" dirty="0"/>
              <a:t>コード一覧</a:t>
            </a:r>
          </a:p>
          <a:p>
            <a:pPr lvl="1"/>
            <a:r>
              <a:rPr lang="en-US" altLang="ja-JP" sz="1600" dirty="0"/>
              <a:t>POI</a:t>
            </a:r>
            <a:r>
              <a:rPr lang="ja-JP" altLang="en-US" sz="1600" dirty="0"/>
              <a:t>コード</a:t>
            </a:r>
            <a:endParaRPr lang="en-US" altLang="ja-JP" sz="1600" dirty="0"/>
          </a:p>
        </p:txBody>
      </p:sp>
    </p:spTree>
    <p:extLst>
      <p:ext uri="{BB962C8B-B14F-4D97-AF65-F5344CB8AC3E}">
        <p14:creationId xmlns:p14="http://schemas.microsoft.com/office/powerpoint/2010/main" val="31954315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0DCAB6B0-7F79-4360-9B18-3A002C7FD3A7}"/>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E654681C-3682-416E-9D0F-F9212808DE6D}"/>
              </a:ext>
            </a:extLst>
          </p:cNvPr>
          <p:cNvSpPr>
            <a:spLocks noGrp="1"/>
          </p:cNvSpPr>
          <p:nvPr>
            <p:ph type="sldNum" sz="quarter" idx="10"/>
          </p:nvPr>
        </p:nvSpPr>
        <p:spPr/>
        <p:txBody>
          <a:bodyPr/>
          <a:lstStyle/>
          <a:p>
            <a:fld id="{DFD4F317-19D0-4848-B5EB-5B174DBE8CF9}" type="slidenum">
              <a:rPr lang="ja-JP" altLang="en-US" smtClean="0"/>
              <a:pPr/>
              <a:t>24</a:t>
            </a:fld>
            <a:endParaRPr lang="ja-JP" altLang="en-US"/>
          </a:p>
        </p:txBody>
      </p:sp>
      <p:sp>
        <p:nvSpPr>
          <p:cNvPr id="5" name="タイトル 4">
            <a:extLst>
              <a:ext uri="{FF2B5EF4-FFF2-40B4-BE49-F238E27FC236}">
                <a16:creationId xmlns:a16="http://schemas.microsoft.com/office/drawing/2014/main" id="{4067BEB1-B910-4EAA-828F-F499163152DB}"/>
              </a:ext>
            </a:extLst>
          </p:cNvPr>
          <p:cNvSpPr>
            <a:spLocks noGrp="1"/>
          </p:cNvSpPr>
          <p:nvPr>
            <p:ph type="title"/>
          </p:nvPr>
        </p:nvSpPr>
        <p:spPr>
          <a:xfrm>
            <a:off x="838200" y="2740181"/>
            <a:ext cx="10515600" cy="591252"/>
          </a:xfrm>
        </p:spPr>
        <p:txBody>
          <a:bodyPr/>
          <a:lstStyle/>
          <a:p>
            <a:r>
              <a:rPr lang="ja-JP" altLang="en-US" dirty="0"/>
              <a:t>関連研修等</a:t>
            </a:r>
          </a:p>
        </p:txBody>
      </p:sp>
    </p:spTree>
    <p:extLst>
      <p:ext uri="{BB962C8B-B14F-4D97-AF65-F5344CB8AC3E}">
        <p14:creationId xmlns:p14="http://schemas.microsoft.com/office/powerpoint/2010/main" val="2413053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2E9CE41-0FAC-4C64-93D1-AA64C63E85A5}"/>
              </a:ext>
            </a:extLst>
          </p:cNvPr>
          <p:cNvSpPr>
            <a:spLocks noGrp="1"/>
          </p:cNvSpPr>
          <p:nvPr>
            <p:ph idx="1"/>
          </p:nvPr>
        </p:nvSpPr>
        <p:spPr/>
        <p:txBody>
          <a:bodyPr/>
          <a:lstStyle/>
          <a:p>
            <a:r>
              <a:rPr kumimoji="1" lang="ja-JP" altLang="en-US" dirty="0"/>
              <a:t>教材およびビデオ講義を提供予定（</a:t>
            </a:r>
            <a:r>
              <a:rPr kumimoji="1" lang="en-US" altLang="ja-JP" dirty="0"/>
              <a:t>2022</a:t>
            </a:r>
            <a:r>
              <a:rPr kumimoji="1" lang="ja-JP" altLang="en-US" dirty="0"/>
              <a:t>年</a:t>
            </a:r>
            <a:r>
              <a:rPr kumimoji="1" lang="en-US" altLang="ja-JP" dirty="0"/>
              <a:t>4</a:t>
            </a:r>
            <a:r>
              <a:rPr kumimoji="1" lang="ja-JP" altLang="en-US" dirty="0"/>
              <a:t>月から順次開始）</a:t>
            </a:r>
            <a:endParaRPr kumimoji="1" lang="en-US" altLang="ja-JP" dirty="0"/>
          </a:p>
          <a:p>
            <a:pPr lvl="1"/>
            <a:r>
              <a:rPr kumimoji="1" lang="ja-JP" altLang="en-US" dirty="0"/>
              <a:t>データ入門</a:t>
            </a:r>
            <a:endParaRPr kumimoji="1" lang="en-US" altLang="ja-JP" dirty="0"/>
          </a:p>
          <a:p>
            <a:pPr lvl="2"/>
            <a:r>
              <a:rPr kumimoji="1" lang="ja-JP" altLang="en-US" dirty="0"/>
              <a:t>行政におけるデータの実態と重要性を解説</a:t>
            </a:r>
            <a:endParaRPr kumimoji="1" lang="en-US" altLang="ja-JP" dirty="0"/>
          </a:p>
          <a:p>
            <a:pPr lvl="1"/>
            <a:r>
              <a:rPr kumimoji="1" lang="ja-JP" altLang="en-US" dirty="0"/>
              <a:t>データ整備</a:t>
            </a:r>
            <a:endParaRPr kumimoji="1" lang="en-US" altLang="ja-JP" dirty="0"/>
          </a:p>
          <a:p>
            <a:pPr lvl="2"/>
            <a:r>
              <a:rPr kumimoji="1" lang="ja-JP" altLang="en-US" dirty="0"/>
              <a:t>データ設計、コード設計の方法を解説</a:t>
            </a:r>
            <a:endParaRPr kumimoji="1" lang="en-US" altLang="ja-JP" dirty="0"/>
          </a:p>
          <a:p>
            <a:pPr lvl="1"/>
            <a:r>
              <a:rPr kumimoji="1" lang="ja-JP" altLang="en-US" dirty="0"/>
              <a:t>データ活用（スマートシティ編）</a:t>
            </a:r>
            <a:endParaRPr kumimoji="1" lang="en-US" altLang="ja-JP" dirty="0"/>
          </a:p>
          <a:p>
            <a:pPr lvl="2"/>
            <a:r>
              <a:rPr kumimoji="1" lang="ja-JP" altLang="en-US" dirty="0"/>
              <a:t>スマートシティでのデータ整備方法や活用の考え方を解説</a:t>
            </a:r>
            <a:endParaRPr kumimoji="1" lang="en-US" altLang="ja-JP" dirty="0"/>
          </a:p>
          <a:p>
            <a:pPr lvl="1"/>
            <a:r>
              <a:rPr kumimoji="1" lang="ja-JP" altLang="en-US" dirty="0"/>
              <a:t>ワンスオンリーサービスの作り方（</a:t>
            </a:r>
            <a:r>
              <a:rPr kumimoji="1" lang="en-US" altLang="ja-JP" dirty="0"/>
              <a:t>BR</a:t>
            </a:r>
            <a:r>
              <a:rPr kumimoji="1" lang="ja-JP" altLang="en-US" dirty="0"/>
              <a:t>）</a:t>
            </a:r>
            <a:endParaRPr kumimoji="1" lang="en-US" altLang="ja-JP" dirty="0"/>
          </a:p>
          <a:p>
            <a:pPr lvl="2"/>
            <a:r>
              <a:rPr kumimoji="1" lang="ja-JP" altLang="en-US" dirty="0"/>
              <a:t>ワンスオンリーサービス設計の考え方と方法を解説</a:t>
            </a:r>
          </a:p>
        </p:txBody>
      </p:sp>
      <p:sp>
        <p:nvSpPr>
          <p:cNvPr id="3" name="タイトル 2">
            <a:extLst>
              <a:ext uri="{FF2B5EF4-FFF2-40B4-BE49-F238E27FC236}">
                <a16:creationId xmlns:a16="http://schemas.microsoft.com/office/drawing/2014/main" id="{99E57B18-9DB6-472E-A640-CF7DF519509A}"/>
              </a:ext>
            </a:extLst>
          </p:cNvPr>
          <p:cNvSpPr>
            <a:spLocks noGrp="1"/>
          </p:cNvSpPr>
          <p:nvPr>
            <p:ph type="title"/>
          </p:nvPr>
        </p:nvSpPr>
        <p:spPr/>
        <p:txBody>
          <a:bodyPr/>
          <a:lstStyle/>
          <a:p>
            <a:r>
              <a:rPr kumimoji="1" lang="ja-JP" altLang="en-US" dirty="0"/>
              <a:t>研修</a:t>
            </a:r>
          </a:p>
        </p:txBody>
      </p:sp>
      <p:sp>
        <p:nvSpPr>
          <p:cNvPr id="4" name="スライド番号プレースホルダー 3">
            <a:extLst>
              <a:ext uri="{FF2B5EF4-FFF2-40B4-BE49-F238E27FC236}">
                <a16:creationId xmlns:a16="http://schemas.microsoft.com/office/drawing/2014/main" id="{D616E1F7-C514-4CDB-8076-1B4302310017}"/>
              </a:ext>
            </a:extLst>
          </p:cNvPr>
          <p:cNvSpPr>
            <a:spLocks noGrp="1"/>
          </p:cNvSpPr>
          <p:nvPr>
            <p:ph type="sldNum" sz="quarter" idx="4"/>
          </p:nvPr>
        </p:nvSpPr>
        <p:spPr/>
        <p:txBody>
          <a:bodyPr/>
          <a:lstStyle/>
          <a:p>
            <a:fld id="{DFD4F317-19D0-4848-B5EB-5B174DBE8CF9}" type="slidenum">
              <a:rPr lang="ja-JP" altLang="en-US" smtClean="0"/>
              <a:pPr/>
              <a:t>25</a:t>
            </a:fld>
            <a:endParaRPr lang="ja-JP" altLang="en-US"/>
          </a:p>
        </p:txBody>
      </p:sp>
    </p:spTree>
    <p:extLst>
      <p:ext uri="{BB962C8B-B14F-4D97-AF65-F5344CB8AC3E}">
        <p14:creationId xmlns:p14="http://schemas.microsoft.com/office/powerpoint/2010/main" val="335521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4A7C671-922D-4F48-AA0D-F9E23DFA896F}"/>
              </a:ext>
            </a:extLst>
          </p:cNvPr>
          <p:cNvSpPr>
            <a:spLocks noGrp="1"/>
          </p:cNvSpPr>
          <p:nvPr>
            <p:ph idx="1"/>
          </p:nvPr>
        </p:nvSpPr>
        <p:spPr>
          <a:xfrm>
            <a:off x="3840482" y="1371241"/>
            <a:ext cx="8173328" cy="591252"/>
          </a:xfrm>
        </p:spPr>
        <p:txBody>
          <a:bodyPr/>
          <a:lstStyle/>
          <a:p>
            <a:r>
              <a:rPr kumimoji="1" lang="ja-JP" altLang="en-US" sz="2400" dirty="0"/>
              <a:t>従来の相互運用性確保の仕組みを集約したものであり、今後、実装における意見を反映し改善をしていきます。</a:t>
            </a:r>
          </a:p>
        </p:txBody>
      </p:sp>
      <p:sp>
        <p:nvSpPr>
          <p:cNvPr id="3" name="タイトル 2">
            <a:extLst>
              <a:ext uri="{FF2B5EF4-FFF2-40B4-BE49-F238E27FC236}">
                <a16:creationId xmlns:a16="http://schemas.microsoft.com/office/drawing/2014/main" id="{3C6F3C99-DAF6-40C9-9C45-0EE5A658D75B}"/>
              </a:ext>
            </a:extLst>
          </p:cNvPr>
          <p:cNvSpPr>
            <a:spLocks noGrp="1"/>
          </p:cNvSpPr>
          <p:nvPr>
            <p:ph type="title"/>
          </p:nvPr>
        </p:nvSpPr>
        <p:spPr>
          <a:xfrm>
            <a:off x="838200" y="270198"/>
            <a:ext cx="11262756" cy="1089850"/>
          </a:xfrm>
        </p:spPr>
        <p:txBody>
          <a:bodyPr/>
          <a:lstStyle/>
          <a:p>
            <a:r>
              <a:rPr kumimoji="1" lang="ja-JP" altLang="en-US" dirty="0"/>
              <a:t>参考：従来のデータモデル等との関係と今後の進め方</a:t>
            </a:r>
          </a:p>
        </p:txBody>
      </p:sp>
      <p:sp>
        <p:nvSpPr>
          <p:cNvPr id="4" name="スライド番号プレースホルダー 3">
            <a:extLst>
              <a:ext uri="{FF2B5EF4-FFF2-40B4-BE49-F238E27FC236}">
                <a16:creationId xmlns:a16="http://schemas.microsoft.com/office/drawing/2014/main" id="{997FE212-45EC-4551-BAE7-751050E05954}"/>
              </a:ext>
            </a:extLst>
          </p:cNvPr>
          <p:cNvSpPr>
            <a:spLocks noGrp="1"/>
          </p:cNvSpPr>
          <p:nvPr>
            <p:ph type="sldNum" sz="quarter" idx="4"/>
          </p:nvPr>
        </p:nvSpPr>
        <p:spPr/>
        <p:txBody>
          <a:bodyPr/>
          <a:lstStyle/>
          <a:p>
            <a:fld id="{DFD4F317-19D0-4848-B5EB-5B174DBE8CF9}" type="slidenum">
              <a:rPr lang="ja-JP" altLang="en-US" smtClean="0"/>
              <a:pPr/>
              <a:t>3</a:t>
            </a:fld>
            <a:endParaRPr lang="ja-JP" altLang="en-US"/>
          </a:p>
        </p:txBody>
      </p:sp>
      <p:sp>
        <p:nvSpPr>
          <p:cNvPr id="5" name="正方形/長方形 4">
            <a:extLst>
              <a:ext uri="{FF2B5EF4-FFF2-40B4-BE49-F238E27FC236}">
                <a16:creationId xmlns:a16="http://schemas.microsoft.com/office/drawing/2014/main" id="{1BC87AAA-B872-4745-81A7-EC7DF8226209}"/>
              </a:ext>
            </a:extLst>
          </p:cNvPr>
          <p:cNvSpPr/>
          <p:nvPr/>
        </p:nvSpPr>
        <p:spPr>
          <a:xfrm>
            <a:off x="1097277" y="3872118"/>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共通語彙基盤</a:t>
            </a:r>
          </a:p>
        </p:txBody>
      </p:sp>
      <p:sp>
        <p:nvSpPr>
          <p:cNvPr id="6" name="正方形/長方形 5">
            <a:extLst>
              <a:ext uri="{FF2B5EF4-FFF2-40B4-BE49-F238E27FC236}">
                <a16:creationId xmlns:a16="http://schemas.microsoft.com/office/drawing/2014/main" id="{31AECE20-2531-4FCD-9F27-CB83ABFD0680}"/>
              </a:ext>
            </a:extLst>
          </p:cNvPr>
          <p:cNvSpPr/>
          <p:nvPr/>
        </p:nvSpPr>
        <p:spPr>
          <a:xfrm>
            <a:off x="1097276" y="3220535"/>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文字情報基盤</a:t>
            </a:r>
          </a:p>
        </p:txBody>
      </p:sp>
      <p:sp>
        <p:nvSpPr>
          <p:cNvPr id="7" name="正方形/長方形 6">
            <a:extLst>
              <a:ext uri="{FF2B5EF4-FFF2-40B4-BE49-F238E27FC236}">
                <a16:creationId xmlns:a16="http://schemas.microsoft.com/office/drawing/2014/main" id="{BE720614-1858-4ED1-9356-3142F4AB2BE2}"/>
              </a:ext>
            </a:extLst>
          </p:cNvPr>
          <p:cNvSpPr/>
          <p:nvPr/>
        </p:nvSpPr>
        <p:spPr>
          <a:xfrm>
            <a:off x="1097277" y="5175284"/>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行政サービス</a:t>
            </a:r>
            <a:endParaRPr kumimoji="1" lang="en-US" altLang="ja-JP" dirty="0"/>
          </a:p>
          <a:p>
            <a:pPr algn="ctr"/>
            <a:r>
              <a:rPr kumimoji="1" lang="ja-JP" altLang="en-US" dirty="0"/>
              <a:t>データ連携モデル</a:t>
            </a:r>
          </a:p>
        </p:txBody>
      </p:sp>
      <p:sp>
        <p:nvSpPr>
          <p:cNvPr id="8" name="正方形/長方形 7">
            <a:extLst>
              <a:ext uri="{FF2B5EF4-FFF2-40B4-BE49-F238E27FC236}">
                <a16:creationId xmlns:a16="http://schemas.microsoft.com/office/drawing/2014/main" id="{BB35B02A-C100-4B6A-AD8D-E639E8E5558E}"/>
              </a:ext>
            </a:extLst>
          </p:cNvPr>
          <p:cNvSpPr/>
          <p:nvPr/>
        </p:nvSpPr>
        <p:spPr>
          <a:xfrm>
            <a:off x="1097277" y="45246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行政基本</a:t>
            </a:r>
            <a:endParaRPr kumimoji="1" lang="en-US" altLang="ja-JP" dirty="0"/>
          </a:p>
          <a:p>
            <a:pPr algn="ctr"/>
            <a:r>
              <a:rPr kumimoji="1" lang="ja-JP" altLang="en-US" dirty="0"/>
              <a:t>データ連携モデル</a:t>
            </a:r>
          </a:p>
        </p:txBody>
      </p:sp>
      <p:sp>
        <p:nvSpPr>
          <p:cNvPr id="9" name="正方形/長方形 8">
            <a:extLst>
              <a:ext uri="{FF2B5EF4-FFF2-40B4-BE49-F238E27FC236}">
                <a16:creationId xmlns:a16="http://schemas.microsoft.com/office/drawing/2014/main" id="{29CA7E00-ECB3-4FC2-9FAE-88D654F805A7}"/>
              </a:ext>
            </a:extLst>
          </p:cNvPr>
          <p:cNvSpPr/>
          <p:nvPr/>
        </p:nvSpPr>
        <p:spPr>
          <a:xfrm>
            <a:off x="1097279" y="5827846"/>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推奨データセット</a:t>
            </a:r>
          </a:p>
        </p:txBody>
      </p:sp>
      <p:sp>
        <p:nvSpPr>
          <p:cNvPr id="10" name="正方形/長方形 9">
            <a:extLst>
              <a:ext uri="{FF2B5EF4-FFF2-40B4-BE49-F238E27FC236}">
                <a16:creationId xmlns:a16="http://schemas.microsoft.com/office/drawing/2014/main" id="{552C93AE-3763-4726-B769-64F2C959E369}"/>
              </a:ext>
            </a:extLst>
          </p:cNvPr>
          <p:cNvSpPr/>
          <p:nvPr/>
        </p:nvSpPr>
        <p:spPr>
          <a:xfrm>
            <a:off x="4550518" y="2655525"/>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a:t>
            </a:r>
            <a:endParaRPr kumimoji="1" lang="ja-JP" altLang="en-US" dirty="0"/>
          </a:p>
        </p:txBody>
      </p:sp>
      <p:sp>
        <p:nvSpPr>
          <p:cNvPr id="11" name="正方形/長方形 10">
            <a:extLst>
              <a:ext uri="{FF2B5EF4-FFF2-40B4-BE49-F238E27FC236}">
                <a16:creationId xmlns:a16="http://schemas.microsoft.com/office/drawing/2014/main" id="{0868729D-F596-412F-A93E-48FE5D1C05A3}"/>
              </a:ext>
            </a:extLst>
          </p:cNvPr>
          <p:cNvSpPr/>
          <p:nvPr/>
        </p:nvSpPr>
        <p:spPr>
          <a:xfrm>
            <a:off x="1097275" y="2568817"/>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実践ガイドブック</a:t>
            </a:r>
          </a:p>
        </p:txBody>
      </p:sp>
      <p:sp>
        <p:nvSpPr>
          <p:cNvPr id="12" name="正方形/長方形 11">
            <a:extLst>
              <a:ext uri="{FF2B5EF4-FFF2-40B4-BE49-F238E27FC236}">
                <a16:creationId xmlns:a16="http://schemas.microsoft.com/office/drawing/2014/main" id="{428BF0E3-B431-47CF-9A7B-C8C2E58133F7}"/>
              </a:ext>
            </a:extLst>
          </p:cNvPr>
          <p:cNvSpPr/>
          <p:nvPr/>
        </p:nvSpPr>
        <p:spPr>
          <a:xfrm>
            <a:off x="1097275" y="19168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ルール</a:t>
            </a:r>
          </a:p>
        </p:txBody>
      </p:sp>
      <p:sp>
        <p:nvSpPr>
          <p:cNvPr id="13" name="正方形/長方形 12">
            <a:extLst>
              <a:ext uri="{FF2B5EF4-FFF2-40B4-BE49-F238E27FC236}">
                <a16:creationId xmlns:a16="http://schemas.microsoft.com/office/drawing/2014/main" id="{D7353CC1-C61F-4FFA-AD5D-8548DC721501}"/>
              </a:ext>
            </a:extLst>
          </p:cNvPr>
          <p:cNvSpPr/>
          <p:nvPr/>
        </p:nvSpPr>
        <p:spPr>
          <a:xfrm>
            <a:off x="7924420" y="2655279"/>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GIF1.x</a:t>
            </a:r>
            <a:endParaRPr kumimoji="1" lang="ja-JP" altLang="en-US" dirty="0"/>
          </a:p>
        </p:txBody>
      </p:sp>
      <p:sp>
        <p:nvSpPr>
          <p:cNvPr id="14" name="矢印: 右 13">
            <a:extLst>
              <a:ext uri="{FF2B5EF4-FFF2-40B4-BE49-F238E27FC236}">
                <a16:creationId xmlns:a16="http://schemas.microsoft.com/office/drawing/2014/main" id="{E23E1757-9133-44C7-963B-4D9C049AFB04}"/>
              </a:ext>
            </a:extLst>
          </p:cNvPr>
          <p:cNvSpPr/>
          <p:nvPr/>
        </p:nvSpPr>
        <p:spPr>
          <a:xfrm>
            <a:off x="3840481" y="381178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5D86F54E-4F88-4254-A25C-BE0A49BE98B8}"/>
              </a:ext>
            </a:extLst>
          </p:cNvPr>
          <p:cNvSpPr/>
          <p:nvPr/>
        </p:nvSpPr>
        <p:spPr>
          <a:xfrm>
            <a:off x="7240966" y="381129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柱 15">
            <a:extLst>
              <a:ext uri="{FF2B5EF4-FFF2-40B4-BE49-F238E27FC236}">
                <a16:creationId xmlns:a16="http://schemas.microsoft.com/office/drawing/2014/main" id="{8CF6589A-453E-4B6B-B33D-5E5688A1F8F4}"/>
              </a:ext>
            </a:extLst>
          </p:cNvPr>
          <p:cNvSpPr/>
          <p:nvPr/>
        </p:nvSpPr>
        <p:spPr>
          <a:xfrm>
            <a:off x="6970161" y="5827846"/>
            <a:ext cx="3242984" cy="891951"/>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ベースレジストリ等への適用</a:t>
            </a:r>
            <a:endParaRPr kumimoji="1" lang="en-US" altLang="ja-JP" dirty="0"/>
          </a:p>
          <a:p>
            <a:pPr algn="ctr"/>
            <a:r>
              <a:rPr kumimoji="1" lang="ja-JP" altLang="en-US" dirty="0"/>
              <a:t>（コンバータ対応含）</a:t>
            </a:r>
          </a:p>
        </p:txBody>
      </p:sp>
      <p:cxnSp>
        <p:nvCxnSpPr>
          <p:cNvPr id="18" name="コネクタ: カギ線 17">
            <a:extLst>
              <a:ext uri="{FF2B5EF4-FFF2-40B4-BE49-F238E27FC236}">
                <a16:creationId xmlns:a16="http://schemas.microsoft.com/office/drawing/2014/main" id="{615B8EE9-3247-471D-852B-6B897F3CEF2A}"/>
              </a:ext>
            </a:extLst>
          </p:cNvPr>
          <p:cNvCxnSpPr>
            <a:stCxn id="10" idx="2"/>
            <a:endCxn id="16" idx="2"/>
          </p:cNvCxnSpPr>
          <p:nvPr/>
        </p:nvCxnSpPr>
        <p:spPr>
          <a:xfrm rot="16200000" flipH="1">
            <a:off x="6086320" y="5389981"/>
            <a:ext cx="557860" cy="120982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4E3EB13F-ECD4-427F-87B6-2E2C87359DC1}"/>
              </a:ext>
            </a:extLst>
          </p:cNvPr>
          <p:cNvSpPr txBox="1"/>
          <p:nvPr/>
        </p:nvSpPr>
        <p:spPr>
          <a:xfrm>
            <a:off x="6970161" y="4527694"/>
            <a:ext cx="1153551" cy="523220"/>
          </a:xfrm>
          <a:prstGeom prst="rect">
            <a:avLst/>
          </a:prstGeom>
          <a:noFill/>
        </p:spPr>
        <p:txBody>
          <a:bodyPr wrap="square" rtlCol="0">
            <a:spAutoFit/>
          </a:bodyPr>
          <a:lstStyle/>
          <a:p>
            <a:r>
              <a:rPr kumimoji="1" lang="ja-JP" altLang="en-US" sz="1400" dirty="0"/>
              <a:t>意見収集・反映</a:t>
            </a:r>
          </a:p>
        </p:txBody>
      </p:sp>
      <p:sp>
        <p:nvSpPr>
          <p:cNvPr id="20" name="テキスト ボックス 19">
            <a:extLst>
              <a:ext uri="{FF2B5EF4-FFF2-40B4-BE49-F238E27FC236}">
                <a16:creationId xmlns:a16="http://schemas.microsoft.com/office/drawing/2014/main" id="{99DA5195-FAA1-497B-B752-7DBF397D1B49}"/>
              </a:ext>
            </a:extLst>
          </p:cNvPr>
          <p:cNvSpPr txBox="1"/>
          <p:nvPr/>
        </p:nvSpPr>
        <p:spPr>
          <a:xfrm>
            <a:off x="1730320" y="1501654"/>
            <a:ext cx="1153551" cy="369332"/>
          </a:xfrm>
          <a:prstGeom prst="rect">
            <a:avLst/>
          </a:prstGeom>
          <a:noFill/>
        </p:spPr>
        <p:txBody>
          <a:bodyPr wrap="square" rtlCol="0">
            <a:spAutoFit/>
          </a:bodyPr>
          <a:lstStyle/>
          <a:p>
            <a:pPr algn="ctr"/>
            <a:r>
              <a:rPr kumimoji="1" lang="ja-JP" altLang="en-US" dirty="0"/>
              <a:t>従来</a:t>
            </a:r>
          </a:p>
        </p:txBody>
      </p:sp>
      <p:sp>
        <p:nvSpPr>
          <p:cNvPr id="21" name="テキスト ボックス 20">
            <a:extLst>
              <a:ext uri="{FF2B5EF4-FFF2-40B4-BE49-F238E27FC236}">
                <a16:creationId xmlns:a16="http://schemas.microsoft.com/office/drawing/2014/main" id="{9FF141C8-B356-4B59-9EAB-B1DFE1A26835}"/>
              </a:ext>
            </a:extLst>
          </p:cNvPr>
          <p:cNvSpPr txBox="1"/>
          <p:nvPr/>
        </p:nvSpPr>
        <p:spPr>
          <a:xfrm>
            <a:off x="5183563" y="2332896"/>
            <a:ext cx="1153551" cy="369332"/>
          </a:xfrm>
          <a:prstGeom prst="rect">
            <a:avLst/>
          </a:prstGeom>
          <a:noFill/>
        </p:spPr>
        <p:txBody>
          <a:bodyPr wrap="square" rtlCol="0">
            <a:spAutoFit/>
          </a:bodyPr>
          <a:lstStyle/>
          <a:p>
            <a:pPr algn="ctr"/>
            <a:r>
              <a:rPr kumimoji="1" lang="en-US" altLang="ja-JP" dirty="0"/>
              <a:t>2022-03</a:t>
            </a:r>
            <a:endParaRPr kumimoji="1" lang="ja-JP" altLang="en-US" dirty="0"/>
          </a:p>
        </p:txBody>
      </p:sp>
      <p:sp>
        <p:nvSpPr>
          <p:cNvPr id="22" name="テキスト ボックス 21">
            <a:extLst>
              <a:ext uri="{FF2B5EF4-FFF2-40B4-BE49-F238E27FC236}">
                <a16:creationId xmlns:a16="http://schemas.microsoft.com/office/drawing/2014/main" id="{3E10BD6C-2578-419A-9CF6-9DC4ED12C5E7}"/>
              </a:ext>
            </a:extLst>
          </p:cNvPr>
          <p:cNvSpPr txBox="1"/>
          <p:nvPr/>
        </p:nvSpPr>
        <p:spPr>
          <a:xfrm>
            <a:off x="8395687" y="2332896"/>
            <a:ext cx="1153551" cy="369332"/>
          </a:xfrm>
          <a:prstGeom prst="rect">
            <a:avLst/>
          </a:prstGeom>
          <a:noFill/>
        </p:spPr>
        <p:txBody>
          <a:bodyPr wrap="square" rtlCol="0">
            <a:spAutoFit/>
          </a:bodyPr>
          <a:lstStyle/>
          <a:p>
            <a:pPr algn="ctr"/>
            <a:r>
              <a:rPr kumimoji="1" lang="en-US" altLang="ja-JP" dirty="0"/>
              <a:t>2023-03</a:t>
            </a:r>
            <a:endParaRPr kumimoji="1" lang="ja-JP" altLang="en-US" dirty="0"/>
          </a:p>
        </p:txBody>
      </p:sp>
    </p:spTree>
    <p:extLst>
      <p:ext uri="{BB962C8B-B14F-4D97-AF65-F5344CB8AC3E}">
        <p14:creationId xmlns:p14="http://schemas.microsoft.com/office/powerpoint/2010/main" val="226819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DEA0FFB-D036-4401-99AE-B68EE61ECD8D}"/>
              </a:ext>
            </a:extLst>
          </p:cNvPr>
          <p:cNvSpPr>
            <a:spLocks noGrp="1"/>
          </p:cNvSpPr>
          <p:nvPr>
            <p:ph idx="1"/>
          </p:nvPr>
        </p:nvSpPr>
        <p:spPr/>
        <p:txBody>
          <a:bodyPr vert="horz" lIns="91440" tIns="45720" rIns="91440" bIns="45720" rtlCol="0" anchor="t">
            <a:noAutofit/>
          </a:bodyPr>
          <a:lstStyle/>
          <a:p>
            <a:r>
              <a:rPr lang="ja-JP" altLang="en-US" dirty="0"/>
              <a:t>目的</a:t>
            </a:r>
            <a:endParaRPr lang="en-US" altLang="ja-JP" dirty="0"/>
          </a:p>
          <a:p>
            <a:pPr lvl="1"/>
            <a:r>
              <a:rPr lang="ja-JP" altLang="en-US" dirty="0"/>
              <a:t>データの利活用、連携がスムースに行える社会を実現するための技術的体系である。</a:t>
            </a:r>
            <a:endParaRPr lang="en-US" altLang="ja-JP" dirty="0"/>
          </a:p>
          <a:p>
            <a:pPr lvl="1"/>
            <a:endParaRPr lang="en-US" altLang="ja-JP" dirty="0"/>
          </a:p>
          <a:p>
            <a:r>
              <a:rPr kumimoji="1" lang="ja-JP" altLang="en-US" sz="2400" dirty="0"/>
              <a:t>正式名を政府相互運用性フレームワークとする</a:t>
            </a:r>
            <a:endParaRPr kumimoji="1" lang="en-US" altLang="ja-JP" sz="2400" dirty="0"/>
          </a:p>
          <a:p>
            <a:pPr lvl="1"/>
            <a:r>
              <a:rPr kumimoji="1" lang="en-US" altLang="ja-JP" sz="2000" b="1" dirty="0"/>
              <a:t>Government Interoperability Framework</a:t>
            </a:r>
            <a:r>
              <a:rPr kumimoji="1" lang="ja-JP" altLang="en-US" sz="2000" b="1" dirty="0"/>
              <a:t>：</a:t>
            </a:r>
            <a:r>
              <a:rPr kumimoji="1" lang="en-US" altLang="ja-JP" sz="2000" b="1" dirty="0"/>
              <a:t>GIF</a:t>
            </a:r>
          </a:p>
          <a:p>
            <a:pPr lvl="1"/>
            <a:r>
              <a:rPr kumimoji="1" lang="ja-JP" altLang="en-US" sz="2000" dirty="0"/>
              <a:t>多数のガイドとデータモデル、ツールの総称とする。</a:t>
            </a:r>
            <a:endParaRPr kumimoji="1" lang="en-US" altLang="ja-JP" sz="2000" dirty="0"/>
          </a:p>
          <a:p>
            <a:r>
              <a:rPr kumimoji="1" lang="ja-JP" altLang="en-US" sz="2400" dirty="0"/>
              <a:t>プロジェクト名は「</a:t>
            </a:r>
            <a:r>
              <a:rPr kumimoji="1" lang="en-US" altLang="ja-JP" sz="2400" dirty="0"/>
              <a:t>IMI</a:t>
            </a:r>
            <a:r>
              <a:rPr kumimoji="1" lang="ja-JP" altLang="en-US" sz="2400" dirty="0"/>
              <a:t>２」</a:t>
            </a:r>
            <a:r>
              <a:rPr kumimoji="1" lang="ja-JP" altLang="en-US" sz="1100" dirty="0"/>
              <a:t>（アイ・エム・アイ・ツー）</a:t>
            </a:r>
            <a:r>
              <a:rPr kumimoji="1" lang="ja-JP" altLang="en-US" sz="2400" dirty="0"/>
              <a:t>とする</a:t>
            </a:r>
            <a:endParaRPr kumimoji="1" lang="en-US" altLang="ja-JP" sz="2400" dirty="0"/>
          </a:p>
          <a:p>
            <a:pPr lvl="1"/>
            <a:r>
              <a:rPr lang="en-US" altLang="ja-JP" sz="2000" b="1" dirty="0"/>
              <a:t>Infrastructure for Multi-layer Interoperability</a:t>
            </a:r>
            <a:endParaRPr lang="ja-JP" altLang="en-US" sz="2000" b="1" dirty="0"/>
          </a:p>
          <a:p>
            <a:pPr lvl="1"/>
            <a:r>
              <a:rPr kumimoji="1" lang="ja-JP" altLang="en-US" sz="2000" dirty="0"/>
              <a:t>これまでの国際的なレピュ</a:t>
            </a:r>
            <a:r>
              <a:rPr lang="ja-JP" altLang="en-US" sz="2000" dirty="0"/>
              <a:t>テ</a:t>
            </a:r>
            <a:r>
              <a:rPr kumimoji="1" lang="ja-JP" altLang="en-US" sz="2000" dirty="0"/>
              <a:t>ーションを継承するため。</a:t>
            </a:r>
            <a:endParaRPr kumimoji="1" lang="en-US" altLang="ja-JP" sz="2000" dirty="0"/>
          </a:p>
          <a:p>
            <a:pPr lvl="1"/>
            <a:endParaRPr lang="en-US" altLang="ja-JP" sz="2000" dirty="0"/>
          </a:p>
          <a:p>
            <a:pPr lvl="1"/>
            <a:endParaRPr kumimoji="1" lang="en-US" altLang="ja-JP" dirty="0"/>
          </a:p>
          <a:p>
            <a:pPr lvl="1"/>
            <a:endParaRPr lang="en-US" altLang="ja-JP" dirty="0"/>
          </a:p>
        </p:txBody>
      </p:sp>
      <p:sp>
        <p:nvSpPr>
          <p:cNvPr id="3" name="タイトル 2">
            <a:extLst>
              <a:ext uri="{FF2B5EF4-FFF2-40B4-BE49-F238E27FC236}">
                <a16:creationId xmlns:a16="http://schemas.microsoft.com/office/drawing/2014/main" id="{22336904-DDF4-4D19-A0D7-E133C3850C76}"/>
              </a:ext>
            </a:extLst>
          </p:cNvPr>
          <p:cNvSpPr>
            <a:spLocks noGrp="1"/>
          </p:cNvSpPr>
          <p:nvPr>
            <p:ph type="title"/>
          </p:nvPr>
        </p:nvSpPr>
        <p:spPr/>
        <p:txBody>
          <a:bodyPr/>
          <a:lstStyle/>
          <a:p>
            <a:r>
              <a:rPr kumimoji="1" lang="ja-JP" altLang="en-US" dirty="0"/>
              <a:t>新コンセプト</a:t>
            </a:r>
          </a:p>
        </p:txBody>
      </p:sp>
      <p:sp>
        <p:nvSpPr>
          <p:cNvPr id="4" name="スライド番号プレースホルダー 3">
            <a:extLst>
              <a:ext uri="{FF2B5EF4-FFF2-40B4-BE49-F238E27FC236}">
                <a16:creationId xmlns:a16="http://schemas.microsoft.com/office/drawing/2014/main" id="{BD393D39-1877-40A5-B5B0-BA5FCBEA96FA}"/>
              </a:ext>
            </a:extLst>
          </p:cNvPr>
          <p:cNvSpPr>
            <a:spLocks noGrp="1"/>
          </p:cNvSpPr>
          <p:nvPr>
            <p:ph type="sldNum" sz="quarter" idx="4"/>
          </p:nvPr>
        </p:nvSpPr>
        <p:spPr/>
        <p:txBody>
          <a:bodyPr/>
          <a:lstStyle/>
          <a:p>
            <a:fld id="{DFD4F317-19D0-4848-B5EB-5B174DBE8CF9}" type="slidenum">
              <a:rPr lang="ja-JP" altLang="en-US" smtClean="0"/>
              <a:pPr/>
              <a:t>4</a:t>
            </a:fld>
            <a:endParaRPr lang="ja-JP" altLang="en-US"/>
          </a:p>
        </p:txBody>
      </p:sp>
      <p:pic>
        <p:nvPicPr>
          <p:cNvPr id="5" name="図 4" descr="アイコン が含まれている画像&#10;&#10;自動的に生成された説明">
            <a:extLst>
              <a:ext uri="{FF2B5EF4-FFF2-40B4-BE49-F238E27FC236}">
                <a16:creationId xmlns:a16="http://schemas.microsoft.com/office/drawing/2014/main" id="{FC98C8A4-A825-46F1-964D-833706AC6DA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853409" y="5276258"/>
            <a:ext cx="1808230" cy="902210"/>
          </a:xfrm>
          <a:prstGeom prst="rect">
            <a:avLst/>
          </a:prstGeom>
        </p:spPr>
      </p:pic>
      <p:sp>
        <p:nvSpPr>
          <p:cNvPr id="6" name="テキスト ボックス 12">
            <a:extLst>
              <a:ext uri="{FF2B5EF4-FFF2-40B4-BE49-F238E27FC236}">
                <a16:creationId xmlns:a16="http://schemas.microsoft.com/office/drawing/2014/main" id="{82FEC646-5055-4593-9B01-C55CB8DECE49}"/>
              </a:ext>
            </a:extLst>
          </p:cNvPr>
          <p:cNvSpPr txBox="1"/>
          <p:nvPr/>
        </p:nvSpPr>
        <p:spPr>
          <a:xfrm>
            <a:off x="3622295" y="5177199"/>
            <a:ext cx="595035" cy="58477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200" b="1" dirty="0">
                <a:solidFill>
                  <a:srgbClr val="1EB5EB"/>
                </a:solidFill>
              </a:rPr>
              <a:t>２</a:t>
            </a:r>
          </a:p>
        </p:txBody>
      </p:sp>
      <p:pic>
        <p:nvPicPr>
          <p:cNvPr id="7" name="図 6" descr="ロゴ&#10;&#10;自動的に生成された説明">
            <a:extLst>
              <a:ext uri="{FF2B5EF4-FFF2-40B4-BE49-F238E27FC236}">
                <a16:creationId xmlns:a16="http://schemas.microsoft.com/office/drawing/2014/main" id="{77A1E352-3585-4046-AE95-FF833EB055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810449" y="5685988"/>
            <a:ext cx="1963263" cy="474945"/>
          </a:xfrm>
          <a:prstGeom prst="rect">
            <a:avLst/>
          </a:prstGeom>
        </p:spPr>
      </p:pic>
      <p:sp>
        <p:nvSpPr>
          <p:cNvPr id="8" name="テキスト ボックス 7">
            <a:extLst>
              <a:ext uri="{FF2B5EF4-FFF2-40B4-BE49-F238E27FC236}">
                <a16:creationId xmlns:a16="http://schemas.microsoft.com/office/drawing/2014/main" id="{95FC56C8-6203-4071-A2D7-448C0B6BDF3D}"/>
              </a:ext>
            </a:extLst>
          </p:cNvPr>
          <p:cNvSpPr txBox="1"/>
          <p:nvPr/>
        </p:nvSpPr>
        <p:spPr>
          <a:xfrm>
            <a:off x="6424552" y="5215768"/>
            <a:ext cx="1210588" cy="584775"/>
          </a:xfrm>
          <a:prstGeom prst="rect">
            <a:avLst/>
          </a:prstGeom>
          <a:noFill/>
        </p:spPr>
        <p:txBody>
          <a:bodyPr wrap="none" rtlCol="0">
            <a:spAutoFit/>
          </a:bodyPr>
          <a:lstStyle/>
          <a:p>
            <a:r>
              <a:rPr kumimoji="1" lang="ja-JP" altLang="en-US" sz="3200" dirty="0">
                <a:latin typeface="HGS行書体" panose="03000600000000000000" pitchFamily="66" charset="-128"/>
                <a:ea typeface="HGS行書体" panose="03000600000000000000" pitchFamily="66" charset="-128"/>
              </a:rPr>
              <a:t>意味</a:t>
            </a:r>
            <a:r>
              <a:rPr kumimoji="1" lang="ja-JP" altLang="en-US" sz="1400" dirty="0">
                <a:latin typeface="HGS行書体" panose="03000600000000000000" pitchFamily="66" charset="-128"/>
                <a:ea typeface="HGS行書体" panose="03000600000000000000" pitchFamily="66" charset="-128"/>
              </a:rPr>
              <a:t>２</a:t>
            </a:r>
            <a:endParaRPr kumimoji="1" lang="ja-JP" altLang="en-US" sz="3200" dirty="0">
              <a:latin typeface="HGS行書体" panose="03000600000000000000" pitchFamily="66" charset="-128"/>
              <a:ea typeface="HGS行書体" panose="03000600000000000000" pitchFamily="66" charset="-128"/>
            </a:endParaRPr>
          </a:p>
        </p:txBody>
      </p:sp>
      <p:sp>
        <p:nvSpPr>
          <p:cNvPr id="9" name="テキスト ボックス 8">
            <a:extLst>
              <a:ext uri="{FF2B5EF4-FFF2-40B4-BE49-F238E27FC236}">
                <a16:creationId xmlns:a16="http://schemas.microsoft.com/office/drawing/2014/main" id="{51E6288C-DEEA-4543-86C0-BFEB577ACDC9}"/>
              </a:ext>
            </a:extLst>
          </p:cNvPr>
          <p:cNvSpPr txBox="1"/>
          <p:nvPr/>
        </p:nvSpPr>
        <p:spPr>
          <a:xfrm>
            <a:off x="6472741" y="5749904"/>
            <a:ext cx="3561910" cy="461665"/>
          </a:xfrm>
          <a:prstGeom prst="rect">
            <a:avLst/>
          </a:prstGeom>
          <a:noFill/>
        </p:spPr>
        <p:txBody>
          <a:bodyPr wrap="square" rtlCol="0">
            <a:spAutoFit/>
          </a:bodyPr>
          <a:lstStyle/>
          <a:p>
            <a:r>
              <a:rPr kumimoji="1" lang="ja-JP" altLang="en-US" sz="1200" dirty="0"/>
              <a:t>セマンティック・インタオペラビリティを高めるプロジェクトなので、意味と名前をつけている</a:t>
            </a:r>
          </a:p>
        </p:txBody>
      </p:sp>
    </p:spTree>
    <p:extLst>
      <p:ext uri="{BB962C8B-B14F-4D97-AF65-F5344CB8AC3E}">
        <p14:creationId xmlns:p14="http://schemas.microsoft.com/office/powerpoint/2010/main" val="53058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B30AAAB5-3F05-4B12-BFB1-694FCF05C809}"/>
              </a:ext>
            </a:extLst>
          </p:cNvPr>
          <p:cNvSpPr/>
          <p:nvPr/>
        </p:nvSpPr>
        <p:spPr>
          <a:xfrm>
            <a:off x="1223889" y="4577774"/>
            <a:ext cx="10373607" cy="2215065"/>
          </a:xfrm>
          <a:prstGeom prst="roundRect">
            <a:avLst>
              <a:gd name="adj" fmla="val 544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a:extLst>
              <a:ext uri="{FF2B5EF4-FFF2-40B4-BE49-F238E27FC236}">
                <a16:creationId xmlns:a16="http://schemas.microsoft.com/office/drawing/2014/main" id="{BA391BD3-C23E-4380-AE8C-513A933B28DD}"/>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636570" y="1497782"/>
            <a:ext cx="7661763" cy="2198995"/>
          </a:xfrm>
          <a:prstGeom prst="rect">
            <a:avLst/>
          </a:prstGeom>
        </p:spPr>
      </p:pic>
      <p:sp>
        <p:nvSpPr>
          <p:cNvPr id="31" name="テキスト ボックス 30">
            <a:extLst>
              <a:ext uri="{FF2B5EF4-FFF2-40B4-BE49-F238E27FC236}">
                <a16:creationId xmlns:a16="http://schemas.microsoft.com/office/drawing/2014/main" id="{04C8DB9F-6BCF-4383-BD1B-487A0843ED7D}"/>
              </a:ext>
            </a:extLst>
          </p:cNvPr>
          <p:cNvSpPr txBox="1"/>
          <p:nvPr/>
        </p:nvSpPr>
        <p:spPr>
          <a:xfrm>
            <a:off x="4535516" y="2949312"/>
            <a:ext cx="1721946" cy="369332"/>
          </a:xfrm>
          <a:prstGeom prst="rect">
            <a:avLst/>
          </a:prstGeom>
          <a:solidFill>
            <a:srgbClr val="FFFFFF">
              <a:alpha val="69804"/>
            </a:srgbClr>
          </a:solidFill>
        </p:spPr>
        <p:txBody>
          <a:bodyPr wrap="none" rtlCol="0">
            <a:spAutoFit/>
          </a:bodyPr>
          <a:lstStyle/>
          <a:p>
            <a:r>
              <a:rPr kumimoji="1" lang="en-US" altLang="ja-JP">
                <a:solidFill>
                  <a:srgbClr val="11AC51"/>
                </a:solidFill>
              </a:rPr>
              <a:t>Trust &amp; Safety</a:t>
            </a:r>
            <a:endParaRPr kumimoji="1" lang="ja-JP" altLang="en-US">
              <a:solidFill>
                <a:srgbClr val="11AC51"/>
              </a:solidFill>
            </a:endParaRPr>
          </a:p>
        </p:txBody>
      </p:sp>
      <p:sp>
        <p:nvSpPr>
          <p:cNvPr id="2" name="タイトル 1">
            <a:extLst>
              <a:ext uri="{FF2B5EF4-FFF2-40B4-BE49-F238E27FC236}">
                <a16:creationId xmlns:a16="http://schemas.microsoft.com/office/drawing/2014/main" id="{912125E4-6C2A-45CD-A99C-47C07B2CFCF9}"/>
              </a:ext>
            </a:extLst>
          </p:cNvPr>
          <p:cNvSpPr>
            <a:spLocks noGrp="1"/>
          </p:cNvSpPr>
          <p:nvPr>
            <p:ph type="title"/>
          </p:nvPr>
        </p:nvSpPr>
        <p:spPr/>
        <p:txBody>
          <a:bodyPr/>
          <a:lstStyle/>
          <a:p>
            <a:r>
              <a:rPr kumimoji="1" lang="en-US" altLang="ja-JP" dirty="0"/>
              <a:t>GIF</a:t>
            </a:r>
            <a:r>
              <a:rPr kumimoji="1" lang="ja-JP" altLang="en-US" dirty="0"/>
              <a:t>の目指す姿：データドリブンな社会を作る</a:t>
            </a:r>
          </a:p>
        </p:txBody>
      </p:sp>
      <p:sp>
        <p:nvSpPr>
          <p:cNvPr id="3" name="スライド番号プレースホルダー 2">
            <a:extLst>
              <a:ext uri="{FF2B5EF4-FFF2-40B4-BE49-F238E27FC236}">
                <a16:creationId xmlns:a16="http://schemas.microsoft.com/office/drawing/2014/main" id="{D76DA229-4AA5-4BF6-B6C5-EB40AA77F9A7}"/>
              </a:ext>
            </a:extLst>
          </p:cNvPr>
          <p:cNvSpPr>
            <a:spLocks noGrp="1"/>
          </p:cNvSpPr>
          <p:nvPr>
            <p:ph type="sldNum" sz="quarter" idx="4"/>
          </p:nvPr>
        </p:nvSpPr>
        <p:spPr/>
        <p:txBody>
          <a:bodyPr/>
          <a:lstStyle/>
          <a:p>
            <a:fld id="{DFD4F317-19D0-4848-B5EB-5B174DBE8CF9}" type="slidenum">
              <a:rPr lang="ja-JP" altLang="en-US" smtClean="0"/>
              <a:pPr/>
              <a:t>5</a:t>
            </a:fld>
            <a:endParaRPr lang="ja-JP" altLang="en-US"/>
          </a:p>
        </p:txBody>
      </p:sp>
      <p:sp>
        <p:nvSpPr>
          <p:cNvPr id="5" name="テキスト ボックス 4">
            <a:extLst>
              <a:ext uri="{FF2B5EF4-FFF2-40B4-BE49-F238E27FC236}">
                <a16:creationId xmlns:a16="http://schemas.microsoft.com/office/drawing/2014/main" id="{FCC14623-62C1-4CE2-A32C-9FB75E9ED6A7}"/>
              </a:ext>
            </a:extLst>
          </p:cNvPr>
          <p:cNvSpPr txBox="1"/>
          <p:nvPr/>
        </p:nvSpPr>
        <p:spPr>
          <a:xfrm>
            <a:off x="9466912" y="3903307"/>
            <a:ext cx="2759215" cy="646331"/>
          </a:xfrm>
          <a:prstGeom prst="rect">
            <a:avLst/>
          </a:prstGeom>
          <a:noFill/>
        </p:spPr>
        <p:txBody>
          <a:bodyPr wrap="square" rtlCol="0">
            <a:spAutoFit/>
          </a:bodyPr>
          <a:lstStyle/>
          <a:p>
            <a:r>
              <a:rPr kumimoji="1" lang="ja-JP" altLang="en-US">
                <a:solidFill>
                  <a:srgbClr val="00B050"/>
                </a:solidFill>
              </a:rPr>
              <a:t>データ再利用や自動審査が進み、現場が楽になる</a:t>
            </a:r>
          </a:p>
        </p:txBody>
      </p:sp>
      <p:graphicFrame>
        <p:nvGraphicFramePr>
          <p:cNvPr id="6" name="図表 5">
            <a:extLst>
              <a:ext uri="{FF2B5EF4-FFF2-40B4-BE49-F238E27FC236}">
                <a16:creationId xmlns:a16="http://schemas.microsoft.com/office/drawing/2014/main" id="{45D3AFD2-6C3F-490D-BFAD-7BA9168C1AC3}"/>
              </a:ext>
            </a:extLst>
          </p:cNvPr>
          <p:cNvGraphicFramePr/>
          <p:nvPr/>
        </p:nvGraphicFramePr>
        <p:xfrm>
          <a:off x="1364012" y="4678448"/>
          <a:ext cx="8128000" cy="2128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正方形/長方形 14">
            <a:extLst>
              <a:ext uri="{FF2B5EF4-FFF2-40B4-BE49-F238E27FC236}">
                <a16:creationId xmlns:a16="http://schemas.microsoft.com/office/drawing/2014/main" id="{BDA2D30D-B2BA-4C34-9795-3171D97BE08D}"/>
              </a:ext>
            </a:extLst>
          </p:cNvPr>
          <p:cNvSpPr/>
          <p:nvPr/>
        </p:nvSpPr>
        <p:spPr>
          <a:xfrm>
            <a:off x="3652292"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重要データ</a:t>
            </a:r>
          </a:p>
        </p:txBody>
      </p:sp>
      <p:sp>
        <p:nvSpPr>
          <p:cNvPr id="16" name="正方形/長方形 15">
            <a:extLst>
              <a:ext uri="{FF2B5EF4-FFF2-40B4-BE49-F238E27FC236}">
                <a16:creationId xmlns:a16="http://schemas.microsoft.com/office/drawing/2014/main" id="{02D6E794-2BFF-471D-B021-9B3128FEE00C}"/>
              </a:ext>
            </a:extLst>
          </p:cNvPr>
          <p:cNvSpPr/>
          <p:nvPr/>
        </p:nvSpPr>
        <p:spPr>
          <a:xfrm>
            <a:off x="5883000"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統計</a:t>
            </a:r>
          </a:p>
        </p:txBody>
      </p:sp>
      <p:sp>
        <p:nvSpPr>
          <p:cNvPr id="17" name="正方形/長方形 16">
            <a:extLst>
              <a:ext uri="{FF2B5EF4-FFF2-40B4-BE49-F238E27FC236}">
                <a16:creationId xmlns:a16="http://schemas.microsoft.com/office/drawing/2014/main" id="{1FED1BC1-E394-4A01-B41F-AED6D0D97A44}"/>
              </a:ext>
            </a:extLst>
          </p:cNvPr>
          <p:cNvSpPr/>
          <p:nvPr/>
        </p:nvSpPr>
        <p:spPr>
          <a:xfrm>
            <a:off x="811953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センサーデータ</a:t>
            </a:r>
          </a:p>
        </p:txBody>
      </p:sp>
      <p:sp>
        <p:nvSpPr>
          <p:cNvPr id="19" name="フリーフォーム: 図形 18">
            <a:extLst>
              <a:ext uri="{FF2B5EF4-FFF2-40B4-BE49-F238E27FC236}">
                <a16:creationId xmlns:a16="http://schemas.microsoft.com/office/drawing/2014/main" id="{0EB06D39-B43A-41FA-AEA9-A1D30F86780B}"/>
              </a:ext>
            </a:extLst>
          </p:cNvPr>
          <p:cNvSpPr/>
          <p:nvPr/>
        </p:nvSpPr>
        <p:spPr>
          <a:xfrm>
            <a:off x="2522749" y="1806126"/>
            <a:ext cx="613954" cy="2035397"/>
          </a:xfrm>
          <a:custGeom>
            <a:avLst/>
            <a:gdLst>
              <a:gd name="connsiteX0" fmla="*/ 0 w 613954"/>
              <a:gd name="connsiteY0" fmla="*/ 52252 h 849224"/>
              <a:gd name="connsiteX1" fmla="*/ 483325 w 613954"/>
              <a:gd name="connsiteY1" fmla="*/ 849086 h 849224"/>
              <a:gd name="connsiteX2" fmla="*/ 613954 w 613954"/>
              <a:gd name="connsiteY2" fmla="*/ 0 h 849224"/>
            </a:gdLst>
            <a:ahLst/>
            <a:cxnLst>
              <a:cxn ang="0">
                <a:pos x="connsiteX0" y="connsiteY0"/>
              </a:cxn>
              <a:cxn ang="0">
                <a:pos x="connsiteX1" y="connsiteY1"/>
              </a:cxn>
              <a:cxn ang="0">
                <a:pos x="connsiteX2" y="connsiteY2"/>
              </a:cxn>
            </a:cxnLst>
            <a:rect l="l" t="t" r="r" b="b"/>
            <a:pathLst>
              <a:path w="613954" h="849224">
                <a:moveTo>
                  <a:pt x="0" y="52252"/>
                </a:moveTo>
                <a:cubicBezTo>
                  <a:pt x="190499" y="455023"/>
                  <a:pt x="380999" y="857795"/>
                  <a:pt x="483325" y="849086"/>
                </a:cubicBezTo>
                <a:cubicBezTo>
                  <a:pt x="585651" y="840377"/>
                  <a:pt x="599802" y="420188"/>
                  <a:pt x="613954" y="0"/>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71338100-A704-4AC3-9AC2-1A9ACF42983E}"/>
              </a:ext>
            </a:extLst>
          </p:cNvPr>
          <p:cNvSpPr/>
          <p:nvPr/>
        </p:nvSpPr>
        <p:spPr>
          <a:xfrm>
            <a:off x="7873627" y="1672753"/>
            <a:ext cx="598029" cy="2157836"/>
          </a:xfrm>
          <a:custGeom>
            <a:avLst/>
            <a:gdLst>
              <a:gd name="connsiteX0" fmla="*/ 166955 w 598029"/>
              <a:gd name="connsiteY0" fmla="*/ 0 h 549567"/>
              <a:gd name="connsiteX1" fmla="*/ 23263 w 598029"/>
              <a:gd name="connsiteY1" fmla="*/ 548640 h 549567"/>
              <a:gd name="connsiteX2" fmla="*/ 598029 w 598029"/>
              <a:gd name="connsiteY2" fmla="*/ 104503 h 549567"/>
            </a:gdLst>
            <a:ahLst/>
            <a:cxnLst>
              <a:cxn ang="0">
                <a:pos x="connsiteX0" y="connsiteY0"/>
              </a:cxn>
              <a:cxn ang="0">
                <a:pos x="connsiteX1" y="connsiteY1"/>
              </a:cxn>
              <a:cxn ang="0">
                <a:pos x="connsiteX2" y="connsiteY2"/>
              </a:cxn>
            </a:cxnLst>
            <a:rect l="l" t="t" r="r" b="b"/>
            <a:pathLst>
              <a:path w="598029" h="549567">
                <a:moveTo>
                  <a:pt x="166955" y="0"/>
                </a:moveTo>
                <a:cubicBezTo>
                  <a:pt x="59186" y="265611"/>
                  <a:pt x="-48583" y="531223"/>
                  <a:pt x="23263" y="548640"/>
                </a:cubicBezTo>
                <a:cubicBezTo>
                  <a:pt x="95109" y="566057"/>
                  <a:pt x="346569" y="335280"/>
                  <a:pt x="598029" y="104503"/>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AD35ED5-07FD-43C8-A81D-858D01F1E162}"/>
              </a:ext>
            </a:extLst>
          </p:cNvPr>
          <p:cNvSpPr txBox="1"/>
          <p:nvPr/>
        </p:nvSpPr>
        <p:spPr bwMode="auto">
          <a:xfrm>
            <a:off x="7463164" y="1059950"/>
            <a:ext cx="3185419"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様々なサービスが選択でき、</a:t>
            </a:r>
            <a:endParaRPr kumimoji="1" lang="en-US" altLang="ja-JP">
              <a:solidFill>
                <a:srgbClr val="00B050"/>
              </a:solidFill>
            </a:endParaRPr>
          </a:p>
          <a:p>
            <a:r>
              <a:rPr kumimoji="1" lang="ja-JP" altLang="en-US">
                <a:solidFill>
                  <a:srgbClr val="00B050"/>
                </a:solidFill>
              </a:rPr>
              <a:t>暮らしやすい</a:t>
            </a:r>
          </a:p>
        </p:txBody>
      </p:sp>
      <p:sp>
        <p:nvSpPr>
          <p:cNvPr id="22" name="正方形/長方形 21">
            <a:extLst>
              <a:ext uri="{FF2B5EF4-FFF2-40B4-BE49-F238E27FC236}">
                <a16:creationId xmlns:a16="http://schemas.microsoft.com/office/drawing/2014/main" id="{4ACACD72-2A70-4E56-A8B6-11D7AE99C44B}"/>
              </a:ext>
            </a:extLst>
          </p:cNvPr>
          <p:cNvSpPr/>
          <p:nvPr/>
        </p:nvSpPr>
        <p:spPr>
          <a:xfrm>
            <a:off x="142158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ベース・</a:t>
            </a:r>
            <a:endParaRPr kumimoji="1" lang="en-US" altLang="ja-JP">
              <a:solidFill>
                <a:schemeClr val="tx1"/>
              </a:solidFill>
            </a:endParaRPr>
          </a:p>
          <a:p>
            <a:pPr algn="ctr"/>
            <a:r>
              <a:rPr kumimoji="1" lang="ja-JP" altLang="en-US">
                <a:solidFill>
                  <a:schemeClr val="tx1"/>
                </a:solidFill>
              </a:rPr>
              <a:t>レジストリ</a:t>
            </a:r>
          </a:p>
        </p:txBody>
      </p:sp>
      <p:sp>
        <p:nvSpPr>
          <p:cNvPr id="23" name="テキスト ボックス 22">
            <a:extLst>
              <a:ext uri="{FF2B5EF4-FFF2-40B4-BE49-F238E27FC236}">
                <a16:creationId xmlns:a16="http://schemas.microsoft.com/office/drawing/2014/main" id="{CA23B4F0-0084-45B9-ABB1-8D086FDCCA0E}"/>
              </a:ext>
            </a:extLst>
          </p:cNvPr>
          <p:cNvSpPr txBox="1"/>
          <p:nvPr/>
        </p:nvSpPr>
        <p:spPr bwMode="auto">
          <a:xfrm>
            <a:off x="758814" y="2015993"/>
            <a:ext cx="1800424"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オープンデータ</a:t>
            </a:r>
          </a:p>
        </p:txBody>
      </p:sp>
      <p:sp>
        <p:nvSpPr>
          <p:cNvPr id="24" name="テキスト ボックス 23">
            <a:extLst>
              <a:ext uri="{FF2B5EF4-FFF2-40B4-BE49-F238E27FC236}">
                <a16:creationId xmlns:a16="http://schemas.microsoft.com/office/drawing/2014/main" id="{63C518C7-B053-4B5C-A134-36100E7D1006}"/>
              </a:ext>
            </a:extLst>
          </p:cNvPr>
          <p:cNvSpPr txBox="1"/>
          <p:nvPr/>
        </p:nvSpPr>
        <p:spPr bwMode="auto">
          <a:xfrm>
            <a:off x="8864606" y="3369265"/>
            <a:ext cx="1569592"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＋民間データ</a:t>
            </a:r>
          </a:p>
        </p:txBody>
      </p:sp>
      <p:sp>
        <p:nvSpPr>
          <p:cNvPr id="25" name="楕円 24">
            <a:extLst>
              <a:ext uri="{FF2B5EF4-FFF2-40B4-BE49-F238E27FC236}">
                <a16:creationId xmlns:a16="http://schemas.microsoft.com/office/drawing/2014/main" id="{39601633-58EF-415C-8C13-AFA36B28F5B3}"/>
              </a:ext>
            </a:extLst>
          </p:cNvPr>
          <p:cNvSpPr/>
          <p:nvPr/>
        </p:nvSpPr>
        <p:spPr>
          <a:xfrm>
            <a:off x="1917277" y="3425625"/>
            <a:ext cx="7021471" cy="585675"/>
          </a:xfrm>
          <a:prstGeom prst="ellipse">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rgbClr val="0000FF"/>
                </a:solidFill>
              </a:rPr>
              <a:t>プラットフォーム</a:t>
            </a:r>
            <a:endParaRPr kumimoji="1" lang="en-US" altLang="ja-JP">
              <a:solidFill>
                <a:srgbClr val="0000FF"/>
              </a:solidFill>
            </a:endParaRPr>
          </a:p>
        </p:txBody>
      </p:sp>
      <p:sp>
        <p:nvSpPr>
          <p:cNvPr id="26" name="テキスト ボックス 25">
            <a:extLst>
              <a:ext uri="{FF2B5EF4-FFF2-40B4-BE49-F238E27FC236}">
                <a16:creationId xmlns:a16="http://schemas.microsoft.com/office/drawing/2014/main" id="{FF0D0A61-0EB9-423C-A5A7-017CF79E64EC}"/>
              </a:ext>
            </a:extLst>
          </p:cNvPr>
          <p:cNvSpPr txBox="1"/>
          <p:nvPr/>
        </p:nvSpPr>
        <p:spPr bwMode="auto">
          <a:xfrm>
            <a:off x="622380" y="1176917"/>
            <a:ext cx="3647084"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必要なデータが簡単に手に入り、</a:t>
            </a:r>
            <a:endParaRPr kumimoji="1" lang="en-US" altLang="ja-JP">
              <a:solidFill>
                <a:srgbClr val="00B050"/>
              </a:solidFill>
            </a:endParaRPr>
          </a:p>
          <a:p>
            <a:r>
              <a:rPr kumimoji="1" lang="ja-JP" altLang="en-US">
                <a:solidFill>
                  <a:srgbClr val="00B050"/>
                </a:solidFill>
              </a:rPr>
              <a:t>新サービスをスタートさせやすい</a:t>
            </a:r>
          </a:p>
        </p:txBody>
      </p:sp>
      <p:sp>
        <p:nvSpPr>
          <p:cNvPr id="4" name="テキスト ボックス 3">
            <a:extLst>
              <a:ext uri="{FF2B5EF4-FFF2-40B4-BE49-F238E27FC236}">
                <a16:creationId xmlns:a16="http://schemas.microsoft.com/office/drawing/2014/main" id="{6002BFFA-7230-4CC5-BD6F-A3A86A13F4D5}"/>
              </a:ext>
            </a:extLst>
          </p:cNvPr>
          <p:cNvSpPr txBox="1"/>
          <p:nvPr/>
        </p:nvSpPr>
        <p:spPr>
          <a:xfrm>
            <a:off x="-49864" y="3387970"/>
            <a:ext cx="2723823" cy="646331"/>
          </a:xfrm>
          <a:prstGeom prst="rect">
            <a:avLst/>
          </a:prstGeom>
          <a:noFill/>
        </p:spPr>
        <p:txBody>
          <a:bodyPr wrap="none" rtlCol="0">
            <a:spAutoFit/>
          </a:bodyPr>
          <a:lstStyle/>
          <a:p>
            <a:r>
              <a:rPr kumimoji="1" lang="ja-JP" altLang="en-US">
                <a:solidFill>
                  <a:srgbClr val="00B050"/>
                </a:solidFill>
              </a:rPr>
              <a:t>データが集中管理され、</a:t>
            </a:r>
            <a:endParaRPr kumimoji="1" lang="en-US" altLang="ja-JP">
              <a:solidFill>
                <a:srgbClr val="00B050"/>
              </a:solidFill>
            </a:endParaRPr>
          </a:p>
          <a:p>
            <a:r>
              <a:rPr kumimoji="1" lang="ja-JP" altLang="en-US">
                <a:solidFill>
                  <a:srgbClr val="00B050"/>
                </a:solidFill>
              </a:rPr>
              <a:t>重複投資がなくなる</a:t>
            </a:r>
          </a:p>
        </p:txBody>
      </p:sp>
      <p:pic>
        <p:nvPicPr>
          <p:cNvPr id="27" name="図 26">
            <a:extLst>
              <a:ext uri="{FF2B5EF4-FFF2-40B4-BE49-F238E27FC236}">
                <a16:creationId xmlns:a16="http://schemas.microsoft.com/office/drawing/2014/main" id="{1DE916E7-85C6-4734-81C7-BAC3CD1BFDC9}"/>
              </a:ext>
            </a:extLst>
          </p:cNvPr>
          <p:cNvPicPr>
            <a:picLocks noChangeAspect="1"/>
          </p:cNvPicPr>
          <p:nvPr/>
        </p:nvPicPr>
        <p:blipFill>
          <a:blip r:embed="rId8"/>
          <a:stretch>
            <a:fillRect/>
          </a:stretch>
        </p:blipFill>
        <p:spPr>
          <a:xfrm>
            <a:off x="9909044" y="1650563"/>
            <a:ext cx="2268910" cy="1130167"/>
          </a:xfrm>
          <a:prstGeom prst="rect">
            <a:avLst/>
          </a:prstGeom>
          <a:ln>
            <a:noFill/>
          </a:ln>
          <a:effectLst>
            <a:reflection blurRad="12700" stA="30000" endPos="30000" dist="5000" dir="5400000" sy="-100000" algn="bl" rotWithShape="0"/>
          </a:effectLst>
          <a:scene3d>
            <a:camera prst="perspectiveContrastingLeftFacing">
              <a:rot lat="300000" lon="1800000" rev="0"/>
            </a:camera>
            <a:lightRig rig="threePt" dir="t">
              <a:rot lat="0" lon="0" rev="2700000"/>
            </a:lightRig>
          </a:scene3d>
          <a:sp3d>
            <a:bevelT w="63500" h="50800"/>
          </a:sp3d>
        </p:spPr>
      </p:pic>
      <p:sp>
        <p:nvSpPr>
          <p:cNvPr id="28" name="テキスト ボックス 27">
            <a:extLst>
              <a:ext uri="{FF2B5EF4-FFF2-40B4-BE49-F238E27FC236}">
                <a16:creationId xmlns:a16="http://schemas.microsoft.com/office/drawing/2014/main" id="{9A48193E-296E-4312-B400-A9E1A8F6D223}"/>
              </a:ext>
            </a:extLst>
          </p:cNvPr>
          <p:cNvSpPr txBox="1"/>
          <p:nvPr/>
        </p:nvSpPr>
        <p:spPr>
          <a:xfrm>
            <a:off x="10622670" y="1309897"/>
            <a:ext cx="1462260" cy="369332"/>
          </a:xfrm>
          <a:prstGeom prst="rect">
            <a:avLst/>
          </a:prstGeom>
          <a:noFill/>
        </p:spPr>
        <p:txBody>
          <a:bodyPr wrap="none" rtlCol="0">
            <a:spAutoFit/>
          </a:bodyPr>
          <a:lstStyle/>
          <a:p>
            <a:r>
              <a:rPr kumimoji="1" lang="en-US" altLang="ja-JP"/>
              <a:t>Digital Twin</a:t>
            </a:r>
            <a:endParaRPr kumimoji="1" lang="ja-JP" altLang="en-US"/>
          </a:p>
        </p:txBody>
      </p:sp>
      <p:sp>
        <p:nvSpPr>
          <p:cNvPr id="29" name="テキスト ボックス 28">
            <a:extLst>
              <a:ext uri="{FF2B5EF4-FFF2-40B4-BE49-F238E27FC236}">
                <a16:creationId xmlns:a16="http://schemas.microsoft.com/office/drawing/2014/main" id="{A05F1C3E-56BA-450F-8C6E-990602D0E51A}"/>
              </a:ext>
            </a:extLst>
          </p:cNvPr>
          <p:cNvSpPr txBox="1"/>
          <p:nvPr/>
        </p:nvSpPr>
        <p:spPr bwMode="auto">
          <a:xfrm>
            <a:off x="10408900" y="2806447"/>
            <a:ext cx="1889800" cy="646298"/>
          </a:xfrm>
          <a:prstGeom prst="rect">
            <a:avLst/>
          </a:prstGeom>
          <a:noFill/>
          <a:ln w="9525" algn="ctr">
            <a:noFill/>
            <a:miter lim="800000"/>
            <a:headEnd/>
            <a:tailEnd/>
          </a:ln>
          <a:effectLst/>
        </p:spPr>
        <p:txBody>
          <a:bodyPr wrap="square" lIns="91406" tIns="45704" rIns="91406" bIns="45704" rtlCol="0">
            <a:spAutoFit/>
          </a:bodyPr>
          <a:lstStyle/>
          <a:p>
            <a:r>
              <a:rPr kumimoji="1" lang="ja-JP" altLang="en-US">
                <a:solidFill>
                  <a:srgbClr val="00B050"/>
                </a:solidFill>
              </a:rPr>
              <a:t>社会の維持管理コストが減少</a:t>
            </a:r>
          </a:p>
        </p:txBody>
      </p:sp>
      <p:sp>
        <p:nvSpPr>
          <p:cNvPr id="8" name="テキスト ボックス 7">
            <a:extLst>
              <a:ext uri="{FF2B5EF4-FFF2-40B4-BE49-F238E27FC236}">
                <a16:creationId xmlns:a16="http://schemas.microsoft.com/office/drawing/2014/main" id="{0D6F3B1E-BF11-457B-9663-BFDEF80422C4}"/>
              </a:ext>
            </a:extLst>
          </p:cNvPr>
          <p:cNvSpPr txBox="1"/>
          <p:nvPr/>
        </p:nvSpPr>
        <p:spPr>
          <a:xfrm>
            <a:off x="9566171" y="5269124"/>
            <a:ext cx="2031325" cy="769441"/>
          </a:xfrm>
          <a:prstGeom prst="rect">
            <a:avLst/>
          </a:prstGeom>
          <a:noFill/>
        </p:spPr>
        <p:txBody>
          <a:bodyPr wrap="none" rtlCol="0">
            <a:spAutoFit/>
          </a:bodyPr>
          <a:lstStyle/>
          <a:p>
            <a:r>
              <a:rPr kumimoji="1" lang="ja-JP" altLang="en-US" sz="1600" dirty="0"/>
              <a:t>相互運用性</a:t>
            </a:r>
            <a:endParaRPr kumimoji="1" lang="en-US" altLang="ja-JP" sz="1600" dirty="0"/>
          </a:p>
          <a:p>
            <a:r>
              <a:rPr kumimoji="1" lang="ja-JP" altLang="en-US" sz="1200" dirty="0"/>
              <a:t>（インタオペラビリティ）</a:t>
            </a:r>
            <a:endParaRPr kumimoji="1" lang="en-US" altLang="ja-JP" sz="1200" dirty="0"/>
          </a:p>
          <a:p>
            <a:r>
              <a:rPr kumimoji="1" lang="ja-JP" altLang="en-US" sz="1600" dirty="0"/>
              <a:t>の確保</a:t>
            </a:r>
          </a:p>
        </p:txBody>
      </p:sp>
    </p:spTree>
    <p:extLst>
      <p:ext uri="{BB962C8B-B14F-4D97-AF65-F5344CB8AC3E}">
        <p14:creationId xmlns:p14="http://schemas.microsoft.com/office/powerpoint/2010/main" val="1340402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848A17B-6945-4158-9D30-36E931A0B24C}"/>
              </a:ext>
            </a:extLst>
          </p:cNvPr>
          <p:cNvSpPr>
            <a:spLocks noGrp="1"/>
          </p:cNvSpPr>
          <p:nvPr>
            <p:ph idx="1"/>
          </p:nvPr>
        </p:nvSpPr>
        <p:spPr>
          <a:xfrm>
            <a:off x="0" y="1371240"/>
            <a:ext cx="3053862" cy="709605"/>
          </a:xfrm>
        </p:spPr>
        <p:txBody>
          <a:bodyPr/>
          <a:lstStyle/>
          <a:p>
            <a:pPr lvl="0"/>
            <a:r>
              <a:rPr kumimoji="1" lang="ja-JP" altLang="en-US" sz="2000" dirty="0"/>
              <a:t>全体体系を右図のアーキテクチャで示す。</a:t>
            </a:r>
            <a:endParaRPr kumimoji="1" lang="en-US" altLang="ja-JP" sz="2000" dirty="0"/>
          </a:p>
          <a:p>
            <a:pPr lvl="0"/>
            <a:r>
              <a:rPr lang="ja-JP" altLang="en-US" sz="2000" dirty="0"/>
              <a:t>本資料は、先行した整備の進むデータ領域を中心とする。</a:t>
            </a:r>
            <a:endParaRPr lang="ja-JP" altLang="ja-JP" sz="2000" dirty="0"/>
          </a:p>
        </p:txBody>
      </p:sp>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657"/>
            <a:ext cx="11353801" cy="590931"/>
          </a:xfrm>
        </p:spPr>
        <p:txBody>
          <a:bodyPr/>
          <a:lstStyle/>
          <a:p>
            <a:r>
              <a:rPr kumimoji="1" lang="en-US" altLang="ja-JP" dirty="0"/>
              <a:t>GIF</a:t>
            </a:r>
            <a:r>
              <a:rPr kumimoji="1" lang="ja-JP" altLang="en-US" dirty="0"/>
              <a:t>の全体体系と本</a:t>
            </a:r>
            <a:r>
              <a:rPr lang="ja-JP" altLang="en-US" dirty="0"/>
              <a:t>資料の範囲</a:t>
            </a:r>
            <a:endParaRPr kumimoji="1" lang="ja-JP" altLang="en-US" dirty="0"/>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p:txBody>
          <a:bodyPr/>
          <a:lstStyle/>
          <a:p>
            <a:fld id="{DFD4F317-19D0-4848-B5EB-5B174DBE8CF9}" type="slidenum">
              <a:rPr lang="ja-JP" altLang="en-US" smtClean="0"/>
              <a:pPr/>
              <a:t>6</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3010350" y="1121161"/>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3696539" y="5295975"/>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3696539" y="3951379"/>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3696539" y="3279081"/>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81517" y="3687260"/>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3696539" y="193448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3696539" y="260678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3696539" y="462367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3696539" y="1262187"/>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3696539" y="59682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3785781" y="5595813"/>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8226084" y="4065563"/>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8454683" y="4119704"/>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2951684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直角三角形 29">
            <a:extLst>
              <a:ext uri="{FF2B5EF4-FFF2-40B4-BE49-F238E27FC236}">
                <a16:creationId xmlns:a16="http://schemas.microsoft.com/office/drawing/2014/main" id="{D3BE9426-BABA-4456-87FD-96798A1FFEE7}"/>
              </a:ext>
            </a:extLst>
          </p:cNvPr>
          <p:cNvSpPr/>
          <p:nvPr/>
        </p:nvSpPr>
        <p:spPr>
          <a:xfrm flipH="1">
            <a:off x="1587396" y="5359428"/>
            <a:ext cx="8941083" cy="127616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838200" y="1454365"/>
            <a:ext cx="10515600" cy="4815996"/>
          </a:xfrm>
        </p:spPr>
        <p:txBody>
          <a:bodyPr>
            <a:normAutofit/>
          </a:bodyPr>
          <a:lstStyle/>
          <a:p>
            <a:r>
              <a:rPr lang="ja-JP" altLang="en-US" sz="2000" dirty="0"/>
              <a:t>データの価値を高めるためには段階的な取り組みが必要。</a:t>
            </a:r>
            <a:endParaRPr lang="en-US" altLang="ja-JP" sz="2000" dirty="0"/>
          </a:p>
          <a:p>
            <a:r>
              <a:rPr lang="ja-JP" altLang="en-US" sz="2000" dirty="0"/>
              <a:t>システム更新のタイミングを使って改革を図る。</a:t>
            </a:r>
            <a:endParaRPr lang="en-US" altLang="ja-JP" sz="2000" dirty="0"/>
          </a:p>
          <a:p>
            <a:endParaRPr lang="en-US" altLang="ja-JP" sz="2000" dirty="0"/>
          </a:p>
        </p:txBody>
      </p:sp>
      <p:sp>
        <p:nvSpPr>
          <p:cNvPr id="2" name="タイトル 1"/>
          <p:cNvSpPr>
            <a:spLocks noGrp="1"/>
          </p:cNvSpPr>
          <p:nvPr>
            <p:ph type="title"/>
          </p:nvPr>
        </p:nvSpPr>
        <p:spPr>
          <a:xfrm>
            <a:off x="838200" y="519497"/>
            <a:ext cx="10515600" cy="591252"/>
          </a:xfrm>
        </p:spPr>
        <p:txBody>
          <a:bodyPr/>
          <a:lstStyle/>
          <a:p>
            <a:r>
              <a:rPr kumimoji="1" lang="en-US" altLang="ja-JP" dirty="0"/>
              <a:t>GIF</a:t>
            </a:r>
            <a:r>
              <a:rPr kumimoji="1" lang="ja-JP" altLang="en-US" dirty="0"/>
              <a:t>のステップ：</a:t>
            </a:r>
            <a:r>
              <a:rPr lang="ja-JP" altLang="en-US" dirty="0"/>
              <a:t>データを使いこなせるようにする</a:t>
            </a:r>
          </a:p>
        </p:txBody>
      </p:sp>
      <p:sp>
        <p:nvSpPr>
          <p:cNvPr id="4" name="スライド番号プレースホルダー 3"/>
          <p:cNvSpPr>
            <a:spLocks noGrp="1"/>
          </p:cNvSpPr>
          <p:nvPr>
            <p:ph type="sldNum" sz="quarter" idx="4294967295"/>
          </p:nvPr>
        </p:nvSpPr>
        <p:spPr>
          <a:xfrm>
            <a:off x="9880600" y="6616700"/>
            <a:ext cx="2311400" cy="233363"/>
          </a:xfrm>
          <a:prstGeom prst="rect">
            <a:avLst/>
          </a:prstGeom>
        </p:spPr>
        <p:txBody>
          <a:bodyPr vert="horz" lIns="91406" tIns="45704" rIns="91406" bIns="45704" rtlCol="0" anchor="ctr"/>
          <a:lstStyle>
            <a:defPPr>
              <a:defRPr lang="ja-JP"/>
            </a:defPPr>
            <a:lvl1pPr algn="r" rtl="0" fontAlgn="auto">
              <a:spcBef>
                <a:spcPts val="0"/>
              </a:spcBef>
              <a:spcAft>
                <a:spcPts val="0"/>
              </a:spcAft>
              <a:defRPr kumimoji="1" sz="1200" b="1" kern="1200">
                <a:solidFill>
                  <a:prstClr val="black">
                    <a:tint val="75000"/>
                  </a:prstClr>
                </a:solidFill>
                <a:latin typeface="+mn-lt"/>
                <a:ea typeface="+mn-ea"/>
                <a:cs typeface="+mn-cs"/>
              </a:defRPr>
            </a:lvl1pPr>
            <a:lvl2pPr marL="457200" algn="l" rtl="0" fontAlgn="base">
              <a:spcBef>
                <a:spcPct val="0"/>
              </a:spcBef>
              <a:spcAft>
                <a:spcPct val="0"/>
              </a:spcAft>
              <a:defRPr kumimoji="1" sz="1400" b="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400" b="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400" b="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400" b="1" kern="1200">
                <a:solidFill>
                  <a:schemeClr val="tx1"/>
                </a:solidFill>
                <a:latin typeface="Arial" charset="0"/>
                <a:ea typeface="ＭＳ Ｐゴシック" charset="-128"/>
                <a:cs typeface="+mn-cs"/>
              </a:defRPr>
            </a:lvl5pPr>
            <a:lvl6pPr marL="2286000" algn="l" defTabSz="914400" rtl="0" eaLnBrk="1" latinLnBrk="0" hangingPunct="1">
              <a:defRPr kumimoji="1" sz="1400" b="1" kern="1200">
                <a:solidFill>
                  <a:schemeClr val="tx1"/>
                </a:solidFill>
                <a:latin typeface="Arial" charset="0"/>
                <a:ea typeface="ＭＳ Ｐゴシック" charset="-128"/>
                <a:cs typeface="+mn-cs"/>
              </a:defRPr>
            </a:lvl6pPr>
            <a:lvl7pPr marL="2743200" algn="l" defTabSz="914400" rtl="0" eaLnBrk="1" latinLnBrk="0" hangingPunct="1">
              <a:defRPr kumimoji="1" sz="1400" b="1" kern="1200">
                <a:solidFill>
                  <a:schemeClr val="tx1"/>
                </a:solidFill>
                <a:latin typeface="Arial" charset="0"/>
                <a:ea typeface="ＭＳ Ｐゴシック" charset="-128"/>
                <a:cs typeface="+mn-cs"/>
              </a:defRPr>
            </a:lvl7pPr>
            <a:lvl8pPr marL="3200400" algn="l" defTabSz="914400" rtl="0" eaLnBrk="1" latinLnBrk="0" hangingPunct="1">
              <a:defRPr kumimoji="1" sz="1400" b="1" kern="1200">
                <a:solidFill>
                  <a:schemeClr val="tx1"/>
                </a:solidFill>
                <a:latin typeface="Arial" charset="0"/>
                <a:ea typeface="ＭＳ Ｐゴシック" charset="-128"/>
                <a:cs typeface="+mn-cs"/>
              </a:defRPr>
            </a:lvl8pPr>
            <a:lvl9pPr marL="3657600" algn="l" defTabSz="914400" rtl="0" eaLnBrk="1" latinLnBrk="0" hangingPunct="1">
              <a:defRPr kumimoji="1" sz="1400" b="1" kern="1200">
                <a:solidFill>
                  <a:schemeClr val="tx1"/>
                </a:solidFill>
                <a:latin typeface="Arial" charset="0"/>
                <a:ea typeface="ＭＳ Ｐゴシック" charset="-128"/>
                <a:cs typeface="+mn-cs"/>
              </a:defRPr>
            </a:lvl9pPr>
          </a:lstStyle>
          <a:p>
            <a:pPr>
              <a:defRPr/>
            </a:pPr>
            <a:fld id="{10AC68E9-93AC-4EE7-A0E0-E98C161A901A}" type="slidenum">
              <a:rPr lang="ja-JP" altLang="en-US" sz="1050" smtClean="0"/>
              <a:pPr>
                <a:defRPr/>
              </a:pPr>
              <a:t>7</a:t>
            </a:fld>
            <a:endParaRPr lang="ja-JP" altLang="en-US" sz="1050"/>
          </a:p>
        </p:txBody>
      </p:sp>
      <p:graphicFrame>
        <p:nvGraphicFramePr>
          <p:cNvPr id="5" name="図表 4"/>
          <p:cNvGraphicFramePr/>
          <p:nvPr/>
        </p:nvGraphicFramePr>
        <p:xfrm>
          <a:off x="1587397" y="1667040"/>
          <a:ext cx="8941085"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p:cNvSpPr txBox="1"/>
          <p:nvPr/>
        </p:nvSpPr>
        <p:spPr bwMode="auto">
          <a:xfrm>
            <a:off x="1556812" y="5061595"/>
            <a:ext cx="2188072" cy="307744"/>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データが見つけられる</a:t>
            </a:r>
          </a:p>
        </p:txBody>
      </p:sp>
      <p:sp>
        <p:nvSpPr>
          <p:cNvPr id="8" name="テキスト ボックス 7"/>
          <p:cNvSpPr txBox="1"/>
          <p:nvPr/>
        </p:nvSpPr>
        <p:spPr bwMode="auto">
          <a:xfrm>
            <a:off x="6150149" y="3961335"/>
            <a:ext cx="2143061"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データが項目に分かれていると自動審査ができる</a:t>
            </a:r>
          </a:p>
        </p:txBody>
      </p:sp>
      <p:sp>
        <p:nvSpPr>
          <p:cNvPr id="9" name="テキスト ボックス 8"/>
          <p:cNvSpPr txBox="1"/>
          <p:nvPr/>
        </p:nvSpPr>
        <p:spPr bwMode="auto">
          <a:xfrm>
            <a:off x="8462785" y="3370827"/>
            <a:ext cx="2157907"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データの各項目を使って様々な分析ができる</a:t>
            </a:r>
          </a:p>
        </p:txBody>
      </p:sp>
      <p:sp>
        <p:nvSpPr>
          <p:cNvPr id="10" name="テキスト ボックス 9"/>
          <p:cNvSpPr txBox="1"/>
          <p:nvPr/>
        </p:nvSpPr>
        <p:spPr bwMode="auto">
          <a:xfrm>
            <a:off x="1495187" y="5381432"/>
            <a:ext cx="2339033" cy="1169519"/>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・レジストリカタログ</a:t>
            </a:r>
            <a:endParaRPr lang="en-US" altLang="ja-JP" sz="1400" dirty="0"/>
          </a:p>
          <a:p>
            <a:r>
              <a:rPr lang="ja-JP" altLang="en-US" sz="1400" dirty="0"/>
              <a:t>・オープンデータカタログ</a:t>
            </a:r>
            <a:endParaRPr lang="en-US" altLang="ja-JP" sz="1400" dirty="0"/>
          </a:p>
          <a:p>
            <a:r>
              <a:rPr lang="ja-JP" altLang="en-US" sz="1400" dirty="0"/>
              <a:t>・検索用メタデータ整備</a:t>
            </a:r>
            <a:endParaRPr lang="en-US" altLang="ja-JP" sz="1400" dirty="0"/>
          </a:p>
          <a:p>
            <a:r>
              <a:rPr lang="ja-JP" altLang="en-US" sz="1400" dirty="0"/>
              <a:t>・</a:t>
            </a:r>
            <a:r>
              <a:rPr lang="en-US" altLang="ja-JP" sz="1400" dirty="0"/>
              <a:t>ID</a:t>
            </a:r>
          </a:p>
          <a:p>
            <a:r>
              <a:rPr lang="ja-JP" altLang="en-US" sz="1400" dirty="0"/>
              <a:t>・コード標準</a:t>
            </a:r>
          </a:p>
        </p:txBody>
      </p:sp>
      <p:sp>
        <p:nvSpPr>
          <p:cNvPr id="11" name="テキスト ボックス 10"/>
          <p:cNvSpPr txBox="1"/>
          <p:nvPr/>
        </p:nvSpPr>
        <p:spPr bwMode="auto">
          <a:xfrm>
            <a:off x="4046657" y="5089909"/>
            <a:ext cx="1441352" cy="954075"/>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・構造化データ</a:t>
            </a:r>
            <a:endParaRPr lang="en-US" altLang="ja-JP" sz="1400" dirty="0"/>
          </a:p>
          <a:p>
            <a:r>
              <a:rPr lang="ja-JP" altLang="en-US" sz="1400" dirty="0"/>
              <a:t>・共通語彙基盤</a:t>
            </a:r>
            <a:endParaRPr lang="en-US" altLang="ja-JP" sz="1400" dirty="0"/>
          </a:p>
          <a:p>
            <a:r>
              <a:rPr lang="ja-JP" altLang="en-US" sz="1400" dirty="0"/>
              <a:t>・文字情報基盤</a:t>
            </a:r>
            <a:endParaRPr lang="en-US" altLang="ja-JP" sz="1400" dirty="0"/>
          </a:p>
          <a:p>
            <a:r>
              <a:rPr lang="ja-JP" altLang="en-US" sz="1400" dirty="0"/>
              <a:t>・利用ルール</a:t>
            </a:r>
          </a:p>
        </p:txBody>
      </p:sp>
      <p:sp>
        <p:nvSpPr>
          <p:cNvPr id="12" name="テキスト ボックス 11"/>
          <p:cNvSpPr txBox="1"/>
          <p:nvPr/>
        </p:nvSpPr>
        <p:spPr bwMode="auto">
          <a:xfrm>
            <a:off x="6182446" y="4647344"/>
            <a:ext cx="1620888" cy="738631"/>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・データ連携基盤</a:t>
            </a:r>
            <a:endParaRPr lang="en-US" altLang="ja-JP" sz="1400" dirty="0"/>
          </a:p>
          <a:p>
            <a:r>
              <a:rPr lang="ja-JP" altLang="en-US" sz="1400" dirty="0"/>
              <a:t>・自動審査</a:t>
            </a:r>
            <a:endParaRPr lang="en-US" altLang="ja-JP" sz="1400" dirty="0"/>
          </a:p>
          <a:p>
            <a:r>
              <a:rPr lang="ja-JP" altLang="en-US" sz="1400" dirty="0"/>
              <a:t>・ビジュアライズ</a:t>
            </a:r>
          </a:p>
        </p:txBody>
      </p:sp>
      <p:sp>
        <p:nvSpPr>
          <p:cNvPr id="17" name="テキスト ボックス 16"/>
          <p:cNvSpPr txBox="1"/>
          <p:nvPr/>
        </p:nvSpPr>
        <p:spPr bwMode="auto">
          <a:xfrm>
            <a:off x="8462784" y="4341514"/>
            <a:ext cx="2159497" cy="523188"/>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・ＡＩ技術</a:t>
            </a:r>
            <a:endParaRPr lang="en-US" altLang="ja-JP" sz="1400" dirty="0"/>
          </a:p>
          <a:p>
            <a:r>
              <a:rPr lang="ja-JP" altLang="en-US" sz="1400" dirty="0"/>
              <a:t>・ビッグデータ解析技術</a:t>
            </a:r>
          </a:p>
        </p:txBody>
      </p:sp>
      <p:sp>
        <p:nvSpPr>
          <p:cNvPr id="19" name="テキスト ボックス 18">
            <a:extLst>
              <a:ext uri="{FF2B5EF4-FFF2-40B4-BE49-F238E27FC236}">
                <a16:creationId xmlns:a16="http://schemas.microsoft.com/office/drawing/2014/main" id="{B619AB47-0EC6-48D8-9CA8-3F43579AB2C6}"/>
              </a:ext>
            </a:extLst>
          </p:cNvPr>
          <p:cNvSpPr txBox="1"/>
          <p:nvPr/>
        </p:nvSpPr>
        <p:spPr>
          <a:xfrm>
            <a:off x="1587397" y="3094474"/>
            <a:ext cx="1569660" cy="646331"/>
          </a:xfrm>
          <a:prstGeom prst="rect">
            <a:avLst/>
          </a:prstGeom>
          <a:noFill/>
        </p:spPr>
        <p:txBody>
          <a:bodyPr wrap="none" rtlCol="0">
            <a:spAutoFit/>
          </a:bodyPr>
          <a:lstStyle/>
          <a:p>
            <a:pPr algn="ctr"/>
            <a:r>
              <a:rPr lang="ja-JP" altLang="en-US" dirty="0">
                <a:solidFill>
                  <a:srgbClr val="11AC51"/>
                </a:solidFill>
              </a:rPr>
              <a:t>オープン化</a:t>
            </a:r>
            <a:endParaRPr kumimoji="1" lang="en-US" altLang="ja-JP" dirty="0">
              <a:solidFill>
                <a:srgbClr val="11AC51"/>
              </a:solidFill>
            </a:endParaRPr>
          </a:p>
          <a:p>
            <a:pPr algn="ctr"/>
            <a:r>
              <a:rPr kumimoji="1" lang="ja-JP" altLang="en-US" dirty="0">
                <a:solidFill>
                  <a:srgbClr val="11AC51"/>
                </a:solidFill>
              </a:rPr>
              <a:t>カタログ整備</a:t>
            </a:r>
            <a:endParaRPr kumimoji="1" lang="en-US" altLang="ja-JP" dirty="0">
              <a:solidFill>
                <a:srgbClr val="11AC51"/>
              </a:solidFill>
            </a:endParaRPr>
          </a:p>
        </p:txBody>
      </p:sp>
      <p:sp>
        <p:nvSpPr>
          <p:cNvPr id="21" name="テキスト ボックス 20">
            <a:extLst>
              <a:ext uri="{FF2B5EF4-FFF2-40B4-BE49-F238E27FC236}">
                <a16:creationId xmlns:a16="http://schemas.microsoft.com/office/drawing/2014/main" id="{EBD988B4-A022-4029-A779-2870E3A2C6AB}"/>
              </a:ext>
            </a:extLst>
          </p:cNvPr>
          <p:cNvSpPr txBox="1"/>
          <p:nvPr/>
        </p:nvSpPr>
        <p:spPr>
          <a:xfrm>
            <a:off x="8354411" y="1518248"/>
            <a:ext cx="2262158" cy="646331"/>
          </a:xfrm>
          <a:prstGeom prst="rect">
            <a:avLst/>
          </a:prstGeom>
          <a:noFill/>
        </p:spPr>
        <p:txBody>
          <a:bodyPr wrap="none" rtlCol="0">
            <a:spAutoFit/>
          </a:bodyPr>
          <a:lstStyle/>
          <a:p>
            <a:pPr algn="ctr"/>
            <a:r>
              <a:rPr kumimoji="1" lang="ja-JP" altLang="en-US" dirty="0">
                <a:solidFill>
                  <a:srgbClr val="11AC51"/>
                </a:solidFill>
              </a:rPr>
              <a:t>大量データ処理</a:t>
            </a:r>
            <a:endParaRPr kumimoji="1" lang="en-US" altLang="ja-JP" dirty="0">
              <a:solidFill>
                <a:srgbClr val="11AC51"/>
              </a:solidFill>
            </a:endParaRPr>
          </a:p>
          <a:p>
            <a:pPr algn="ctr"/>
            <a:r>
              <a:rPr kumimoji="1" lang="ja-JP" altLang="en-US" dirty="0">
                <a:solidFill>
                  <a:srgbClr val="11AC51"/>
                </a:solidFill>
              </a:rPr>
              <a:t>エコシステムの実現</a:t>
            </a:r>
            <a:endParaRPr kumimoji="1" lang="en-US" altLang="ja-JP" dirty="0">
              <a:solidFill>
                <a:srgbClr val="11AC51"/>
              </a:solidFill>
            </a:endParaRPr>
          </a:p>
        </p:txBody>
      </p:sp>
      <p:sp>
        <p:nvSpPr>
          <p:cNvPr id="22" name="テキスト ボックス 21">
            <a:extLst>
              <a:ext uri="{FF2B5EF4-FFF2-40B4-BE49-F238E27FC236}">
                <a16:creationId xmlns:a16="http://schemas.microsoft.com/office/drawing/2014/main" id="{E84E637F-C022-4E65-94E3-F3E319D63BAC}"/>
              </a:ext>
            </a:extLst>
          </p:cNvPr>
          <p:cNvSpPr txBox="1"/>
          <p:nvPr/>
        </p:nvSpPr>
        <p:spPr>
          <a:xfrm>
            <a:off x="6265566" y="2067158"/>
            <a:ext cx="1569660" cy="646331"/>
          </a:xfrm>
          <a:prstGeom prst="rect">
            <a:avLst/>
          </a:prstGeom>
          <a:noFill/>
        </p:spPr>
        <p:txBody>
          <a:bodyPr wrap="none" rtlCol="0">
            <a:spAutoFit/>
          </a:bodyPr>
          <a:lstStyle/>
          <a:p>
            <a:pPr algn="ctr"/>
            <a:r>
              <a:rPr kumimoji="1" lang="ja-JP" altLang="en-US" dirty="0">
                <a:solidFill>
                  <a:srgbClr val="11AC51"/>
                </a:solidFill>
              </a:rPr>
              <a:t>連携</a:t>
            </a:r>
            <a:endParaRPr kumimoji="1" lang="en-US" altLang="ja-JP" dirty="0">
              <a:solidFill>
                <a:srgbClr val="11AC51"/>
              </a:solidFill>
            </a:endParaRPr>
          </a:p>
          <a:p>
            <a:pPr algn="ctr"/>
            <a:r>
              <a:rPr kumimoji="1" lang="ja-JP" altLang="en-US" dirty="0">
                <a:solidFill>
                  <a:srgbClr val="11AC51"/>
                </a:solidFill>
              </a:rPr>
              <a:t>ツール高度化</a:t>
            </a:r>
            <a:endParaRPr kumimoji="1" lang="en-US" altLang="ja-JP" dirty="0">
              <a:solidFill>
                <a:srgbClr val="11AC51"/>
              </a:solidFill>
            </a:endParaRPr>
          </a:p>
        </p:txBody>
      </p:sp>
      <p:cxnSp>
        <p:nvCxnSpPr>
          <p:cNvPr id="25" name="直線矢印コネクタ 24">
            <a:extLst>
              <a:ext uri="{FF2B5EF4-FFF2-40B4-BE49-F238E27FC236}">
                <a16:creationId xmlns:a16="http://schemas.microsoft.com/office/drawing/2014/main" id="{5843A61A-CA9C-4EEA-8419-A1C0B19C440A}"/>
              </a:ext>
            </a:extLst>
          </p:cNvPr>
          <p:cNvCxnSpPr/>
          <p:nvPr/>
        </p:nvCxnSpPr>
        <p:spPr>
          <a:xfrm>
            <a:off x="1587397" y="6672455"/>
            <a:ext cx="8941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8F05731-44C9-453B-825C-34B572F1B777}"/>
              </a:ext>
            </a:extLst>
          </p:cNvPr>
          <p:cNvCxnSpPr>
            <a:cxnSpLocks/>
          </p:cNvCxnSpPr>
          <p:nvPr/>
        </p:nvCxnSpPr>
        <p:spPr>
          <a:xfrm>
            <a:off x="6150149" y="6246881"/>
            <a:ext cx="43783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5C79B8E-8D55-45AA-B323-80A719D02FB7}"/>
              </a:ext>
            </a:extLst>
          </p:cNvPr>
          <p:cNvSpPr txBox="1"/>
          <p:nvPr/>
        </p:nvSpPr>
        <p:spPr>
          <a:xfrm>
            <a:off x="4472346" y="6316051"/>
            <a:ext cx="1800493" cy="369332"/>
          </a:xfrm>
          <a:prstGeom prst="rect">
            <a:avLst/>
          </a:prstGeom>
          <a:noFill/>
        </p:spPr>
        <p:txBody>
          <a:bodyPr wrap="none" rtlCol="0">
            <a:spAutoFit/>
          </a:bodyPr>
          <a:lstStyle/>
          <a:p>
            <a:r>
              <a:rPr kumimoji="1" lang="ja-JP" altLang="en-US" dirty="0"/>
              <a:t>データ基盤整備</a:t>
            </a:r>
          </a:p>
        </p:txBody>
      </p:sp>
      <p:sp>
        <p:nvSpPr>
          <p:cNvPr id="29" name="テキスト ボックス 28">
            <a:extLst>
              <a:ext uri="{FF2B5EF4-FFF2-40B4-BE49-F238E27FC236}">
                <a16:creationId xmlns:a16="http://schemas.microsoft.com/office/drawing/2014/main" id="{6926949A-BD71-4559-9900-09A0E552BF86}"/>
              </a:ext>
            </a:extLst>
          </p:cNvPr>
          <p:cNvSpPr txBox="1"/>
          <p:nvPr/>
        </p:nvSpPr>
        <p:spPr>
          <a:xfrm>
            <a:off x="7277547" y="5897599"/>
            <a:ext cx="1338828" cy="369332"/>
          </a:xfrm>
          <a:prstGeom prst="rect">
            <a:avLst/>
          </a:prstGeom>
          <a:noFill/>
        </p:spPr>
        <p:txBody>
          <a:bodyPr wrap="none" rtlCol="0">
            <a:spAutoFit/>
          </a:bodyPr>
          <a:lstStyle/>
          <a:p>
            <a:r>
              <a:rPr kumimoji="1" lang="ja-JP" altLang="en-US" dirty="0"/>
              <a:t>データ活用</a:t>
            </a:r>
          </a:p>
        </p:txBody>
      </p:sp>
      <p:sp>
        <p:nvSpPr>
          <p:cNvPr id="31" name="テキスト ボックス 30">
            <a:extLst>
              <a:ext uri="{FF2B5EF4-FFF2-40B4-BE49-F238E27FC236}">
                <a16:creationId xmlns:a16="http://schemas.microsoft.com/office/drawing/2014/main" id="{692CECFA-68BA-4019-AB10-A5F6E58C2A85}"/>
              </a:ext>
            </a:extLst>
          </p:cNvPr>
          <p:cNvSpPr txBox="1"/>
          <p:nvPr/>
        </p:nvSpPr>
        <p:spPr bwMode="auto">
          <a:xfrm rot="21127117">
            <a:off x="8422315" y="5247380"/>
            <a:ext cx="2159497" cy="523188"/>
          </a:xfrm>
          <a:prstGeom prst="rect">
            <a:avLst/>
          </a:prstGeom>
          <a:noFill/>
          <a:ln w="9525" algn="ctr">
            <a:noFill/>
            <a:miter lim="800000"/>
            <a:headEnd/>
            <a:tailEnd/>
          </a:ln>
          <a:effectLst/>
        </p:spPr>
        <p:txBody>
          <a:bodyPr wrap="none" lIns="91406" tIns="45704" rIns="91406" bIns="45704" rtlCol="0">
            <a:spAutoFit/>
          </a:bodyPr>
          <a:lstStyle/>
          <a:p>
            <a:pPr algn="r"/>
            <a:r>
              <a:rPr lang="en-US" altLang="ja-JP" sz="1400" dirty="0"/>
              <a:t>Digital Twin</a:t>
            </a:r>
          </a:p>
          <a:p>
            <a:pPr algn="r"/>
            <a:r>
              <a:rPr lang="ja-JP" altLang="en-US" sz="1400" dirty="0"/>
              <a:t>データの種類と質の増加</a:t>
            </a:r>
          </a:p>
        </p:txBody>
      </p:sp>
      <p:sp>
        <p:nvSpPr>
          <p:cNvPr id="7" name="テキスト ボックス 6"/>
          <p:cNvSpPr txBox="1"/>
          <p:nvPr/>
        </p:nvSpPr>
        <p:spPr bwMode="auto">
          <a:xfrm>
            <a:off x="3837094" y="4484522"/>
            <a:ext cx="2220844"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データを組み合わせて利用できる</a:t>
            </a:r>
          </a:p>
        </p:txBody>
      </p:sp>
      <p:sp>
        <p:nvSpPr>
          <p:cNvPr id="20" name="テキスト ボックス 19">
            <a:extLst>
              <a:ext uri="{FF2B5EF4-FFF2-40B4-BE49-F238E27FC236}">
                <a16:creationId xmlns:a16="http://schemas.microsoft.com/office/drawing/2014/main" id="{A260A331-847E-460D-95DF-1471DA17193D}"/>
              </a:ext>
            </a:extLst>
          </p:cNvPr>
          <p:cNvSpPr txBox="1"/>
          <p:nvPr/>
        </p:nvSpPr>
        <p:spPr>
          <a:xfrm>
            <a:off x="3837094" y="2701929"/>
            <a:ext cx="1800493" cy="369332"/>
          </a:xfrm>
          <a:prstGeom prst="rect">
            <a:avLst/>
          </a:prstGeom>
          <a:noFill/>
        </p:spPr>
        <p:txBody>
          <a:bodyPr wrap="none" rtlCol="0">
            <a:spAutoFit/>
          </a:bodyPr>
          <a:lstStyle/>
          <a:p>
            <a:pPr algn="ctr"/>
            <a:r>
              <a:rPr kumimoji="1" lang="ja-JP" altLang="en-US" dirty="0">
                <a:solidFill>
                  <a:srgbClr val="11AC51"/>
                </a:solidFill>
              </a:rPr>
              <a:t>データ品質向上</a:t>
            </a:r>
            <a:endParaRPr kumimoji="1" lang="en-US" altLang="ja-JP" dirty="0">
              <a:solidFill>
                <a:srgbClr val="11AC51"/>
              </a:solidFill>
            </a:endParaRPr>
          </a:p>
        </p:txBody>
      </p:sp>
    </p:spTree>
    <p:extLst>
      <p:ext uri="{BB962C8B-B14F-4D97-AF65-F5344CB8AC3E}">
        <p14:creationId xmlns:p14="http://schemas.microsoft.com/office/powerpoint/2010/main" val="373792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D1D05908-70A8-4F0F-B1E6-DE99DFE7C129}"/>
              </a:ext>
            </a:extLst>
          </p:cNvPr>
          <p:cNvSpPr>
            <a:spLocks noGrp="1"/>
          </p:cNvSpPr>
          <p:nvPr>
            <p:ph idx="1"/>
          </p:nvPr>
        </p:nvSpPr>
        <p:spPr>
          <a:xfrm>
            <a:off x="838200" y="1371241"/>
            <a:ext cx="10515600" cy="1484501"/>
          </a:xfrm>
        </p:spPr>
        <p:txBody>
          <a:bodyPr/>
          <a:lstStyle/>
          <a:p>
            <a:r>
              <a:rPr lang="en-US" altLang="ja-JP" dirty="0"/>
              <a:t>GIF</a:t>
            </a:r>
            <a:r>
              <a:rPr lang="ja-JP" altLang="en-US" dirty="0"/>
              <a:t>は政府情報システム・標準ガイドライン群の中で、標準ではなく各機関への情報提供に位置づけられる</a:t>
            </a:r>
            <a:r>
              <a:rPr lang="ja-JP" altLang="en-US" b="1" dirty="0"/>
              <a:t>参照モデル</a:t>
            </a:r>
            <a:r>
              <a:rPr lang="ja-JP" altLang="en-US" dirty="0"/>
              <a:t>です。</a:t>
            </a:r>
          </a:p>
        </p:txBody>
      </p:sp>
      <p:sp>
        <p:nvSpPr>
          <p:cNvPr id="5" name="タイトル 4">
            <a:extLst>
              <a:ext uri="{FF2B5EF4-FFF2-40B4-BE49-F238E27FC236}">
                <a16:creationId xmlns:a16="http://schemas.microsoft.com/office/drawing/2014/main" id="{432EF06D-AAC7-4C47-9AA3-E7B71B10C661}"/>
              </a:ext>
            </a:extLst>
          </p:cNvPr>
          <p:cNvSpPr>
            <a:spLocks noGrp="1"/>
          </p:cNvSpPr>
          <p:nvPr>
            <p:ph type="title"/>
          </p:nvPr>
        </p:nvSpPr>
        <p:spPr/>
        <p:txBody>
          <a:bodyPr/>
          <a:lstStyle/>
          <a:p>
            <a:r>
              <a:rPr lang="ja-JP" altLang="en-US" dirty="0"/>
              <a:t>新しいデータ体系</a:t>
            </a:r>
            <a:r>
              <a:rPr lang="en-US" altLang="ja-JP" dirty="0"/>
              <a:t>GIF</a:t>
            </a:r>
            <a:r>
              <a:rPr lang="ja-JP" altLang="en-US" dirty="0"/>
              <a:t>の位置づけと効果</a:t>
            </a:r>
          </a:p>
        </p:txBody>
      </p:sp>
      <p:sp>
        <p:nvSpPr>
          <p:cNvPr id="3" name="スライド番号プレースホルダー 2">
            <a:extLst>
              <a:ext uri="{FF2B5EF4-FFF2-40B4-BE49-F238E27FC236}">
                <a16:creationId xmlns:a16="http://schemas.microsoft.com/office/drawing/2014/main" id="{8871A6DB-DBBD-43F3-9F16-C214A2AB59D6}"/>
              </a:ext>
            </a:extLst>
          </p:cNvPr>
          <p:cNvSpPr>
            <a:spLocks noGrp="1"/>
          </p:cNvSpPr>
          <p:nvPr>
            <p:ph type="sldNum" sz="quarter" idx="4"/>
          </p:nvPr>
        </p:nvSpPr>
        <p:spPr/>
        <p:txBody>
          <a:bodyPr/>
          <a:lstStyle/>
          <a:p>
            <a:fld id="{DFD4F317-19D0-4848-B5EB-5B174DBE8CF9}" type="slidenum">
              <a:rPr lang="ja-JP" altLang="en-US" smtClean="0"/>
              <a:pPr/>
              <a:t>8</a:t>
            </a:fld>
            <a:endParaRPr lang="ja-JP" altLang="en-US"/>
          </a:p>
        </p:txBody>
      </p:sp>
      <p:graphicFrame>
        <p:nvGraphicFramePr>
          <p:cNvPr id="8" name="図表 7">
            <a:extLst>
              <a:ext uri="{FF2B5EF4-FFF2-40B4-BE49-F238E27FC236}">
                <a16:creationId xmlns:a16="http://schemas.microsoft.com/office/drawing/2014/main" id="{D78F5CF5-5DD2-4536-81D2-C7A9861063D8}"/>
              </a:ext>
            </a:extLst>
          </p:cNvPr>
          <p:cNvGraphicFramePr/>
          <p:nvPr>
            <p:extLst>
              <p:ext uri="{D42A27DB-BD31-4B8C-83A1-F6EECF244321}">
                <p14:modId xmlns:p14="http://schemas.microsoft.com/office/powerpoint/2010/main" val="3105340127"/>
              </p:ext>
            </p:extLst>
          </p:nvPr>
        </p:nvGraphicFramePr>
        <p:xfrm>
          <a:off x="2201997" y="2743351"/>
          <a:ext cx="5422694" cy="267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テキスト ボックス 9">
            <a:extLst>
              <a:ext uri="{FF2B5EF4-FFF2-40B4-BE49-F238E27FC236}">
                <a16:creationId xmlns:a16="http://schemas.microsoft.com/office/drawing/2014/main" id="{205E0DA8-2FAA-4A8D-AFE4-CCCCE280B619}"/>
              </a:ext>
            </a:extLst>
          </p:cNvPr>
          <p:cNvSpPr txBox="1"/>
          <p:nvPr/>
        </p:nvSpPr>
        <p:spPr>
          <a:xfrm>
            <a:off x="1125420" y="3721215"/>
            <a:ext cx="1259462" cy="707886"/>
          </a:xfrm>
          <a:prstGeom prst="rect">
            <a:avLst/>
          </a:prstGeom>
          <a:noFill/>
        </p:spPr>
        <p:txBody>
          <a:bodyPr wrap="square">
            <a:spAutoFit/>
          </a:bodyPr>
          <a:lstStyle/>
          <a:p>
            <a:r>
              <a:rPr lang="en-US" altLang="ja-JP" sz="4000" b="1" dirty="0"/>
              <a:t>GIF</a:t>
            </a:r>
            <a:endParaRPr lang="ja-JP" altLang="en-US" sz="4000" b="1" dirty="0"/>
          </a:p>
        </p:txBody>
      </p:sp>
      <p:sp>
        <p:nvSpPr>
          <p:cNvPr id="11" name="テキスト ボックス 10">
            <a:extLst>
              <a:ext uri="{FF2B5EF4-FFF2-40B4-BE49-F238E27FC236}">
                <a16:creationId xmlns:a16="http://schemas.microsoft.com/office/drawing/2014/main" id="{191FD0B2-A336-4F8D-9E91-B9173916AD53}"/>
              </a:ext>
            </a:extLst>
          </p:cNvPr>
          <p:cNvSpPr txBox="1"/>
          <p:nvPr/>
        </p:nvSpPr>
        <p:spPr>
          <a:xfrm>
            <a:off x="7624691" y="2981101"/>
            <a:ext cx="4346918" cy="646331"/>
          </a:xfrm>
          <a:prstGeom prst="rect">
            <a:avLst/>
          </a:prstGeom>
          <a:noFill/>
        </p:spPr>
        <p:txBody>
          <a:bodyPr wrap="square" rtlCol="0">
            <a:spAutoFit/>
          </a:bodyPr>
          <a:lstStyle/>
          <a:p>
            <a:r>
              <a:rPr kumimoji="1" lang="ja-JP" altLang="en-US" dirty="0"/>
              <a:t>ひな形を活用できるので設計・運用コストが下がり、時間が短縮できます</a:t>
            </a:r>
          </a:p>
        </p:txBody>
      </p:sp>
      <p:sp>
        <p:nvSpPr>
          <p:cNvPr id="12" name="テキスト ボックス 11">
            <a:extLst>
              <a:ext uri="{FF2B5EF4-FFF2-40B4-BE49-F238E27FC236}">
                <a16:creationId xmlns:a16="http://schemas.microsoft.com/office/drawing/2014/main" id="{63F2D832-9032-4B98-9B75-374CD8DC724A}"/>
              </a:ext>
            </a:extLst>
          </p:cNvPr>
          <p:cNvSpPr txBox="1"/>
          <p:nvPr/>
        </p:nvSpPr>
        <p:spPr>
          <a:xfrm>
            <a:off x="7624691" y="3832477"/>
            <a:ext cx="4346918" cy="646331"/>
          </a:xfrm>
          <a:prstGeom prst="rect">
            <a:avLst/>
          </a:prstGeom>
          <a:noFill/>
        </p:spPr>
        <p:txBody>
          <a:bodyPr wrap="square" rtlCol="0">
            <a:spAutoFit/>
          </a:bodyPr>
          <a:lstStyle/>
          <a:p>
            <a:r>
              <a:rPr kumimoji="1" lang="ja-JP" altLang="en-US" dirty="0"/>
              <a:t>ひな形を活用するので他の組織との連携や既存アプリの活用がしやすくなります</a:t>
            </a:r>
          </a:p>
        </p:txBody>
      </p:sp>
      <p:sp>
        <p:nvSpPr>
          <p:cNvPr id="13" name="テキスト ボックス 12">
            <a:extLst>
              <a:ext uri="{FF2B5EF4-FFF2-40B4-BE49-F238E27FC236}">
                <a16:creationId xmlns:a16="http://schemas.microsoft.com/office/drawing/2014/main" id="{E3575C3F-9392-420A-B265-BEA1DBAE9809}"/>
              </a:ext>
            </a:extLst>
          </p:cNvPr>
          <p:cNvSpPr txBox="1"/>
          <p:nvPr/>
        </p:nvSpPr>
        <p:spPr>
          <a:xfrm>
            <a:off x="7624690" y="4581330"/>
            <a:ext cx="4567309" cy="646331"/>
          </a:xfrm>
          <a:prstGeom prst="rect">
            <a:avLst/>
          </a:prstGeom>
          <a:noFill/>
        </p:spPr>
        <p:txBody>
          <a:bodyPr wrap="square" rtlCol="0">
            <a:spAutoFit/>
          </a:bodyPr>
          <a:lstStyle/>
          <a:p>
            <a:r>
              <a:rPr kumimoji="1" lang="ja-JP" altLang="en-US" dirty="0"/>
              <a:t>従来使っていた労力をサービス高度化の検討に回す事によりサービスの利便性向上</a:t>
            </a:r>
          </a:p>
        </p:txBody>
      </p:sp>
      <p:sp>
        <p:nvSpPr>
          <p:cNvPr id="14" name="テキスト ボックス 13">
            <a:extLst>
              <a:ext uri="{FF2B5EF4-FFF2-40B4-BE49-F238E27FC236}">
                <a16:creationId xmlns:a16="http://schemas.microsoft.com/office/drawing/2014/main" id="{ABE22F6C-E0BA-4386-AEDD-9313E4CF6A5B}"/>
              </a:ext>
            </a:extLst>
          </p:cNvPr>
          <p:cNvSpPr txBox="1"/>
          <p:nvPr/>
        </p:nvSpPr>
        <p:spPr>
          <a:xfrm>
            <a:off x="2486667" y="5276700"/>
            <a:ext cx="5250564" cy="461665"/>
          </a:xfrm>
          <a:prstGeom prst="rect">
            <a:avLst/>
          </a:prstGeom>
          <a:noFill/>
        </p:spPr>
        <p:txBody>
          <a:bodyPr wrap="square" rtlCol="0">
            <a:spAutoFit/>
          </a:bodyPr>
          <a:lstStyle/>
          <a:p>
            <a:pPr marL="84138" indent="-84138"/>
            <a:r>
              <a:rPr kumimoji="1" lang="en-US" altLang="ja-JP" sz="1200" dirty="0"/>
              <a:t>※</a:t>
            </a:r>
            <a:r>
              <a:rPr kumimoji="1" lang="ja-JP" altLang="en-US" sz="1200" dirty="0"/>
              <a:t>既存の制度やシステムがある場合、移行に一時的に費用がかかることがありますが、中長期には設計や運用コスト削減により回収が可能です。</a:t>
            </a:r>
          </a:p>
        </p:txBody>
      </p:sp>
    </p:spTree>
    <p:extLst>
      <p:ext uri="{BB962C8B-B14F-4D97-AF65-F5344CB8AC3E}">
        <p14:creationId xmlns:p14="http://schemas.microsoft.com/office/powerpoint/2010/main" val="2748431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図形&#10;&#10;低い精度で自動的に生成された説明">
            <a:extLst>
              <a:ext uri="{FF2B5EF4-FFF2-40B4-BE49-F238E27FC236}">
                <a16:creationId xmlns:a16="http://schemas.microsoft.com/office/drawing/2014/main" id="{73432CA8-8B09-4979-BCF0-3DA82B8677CD}"/>
              </a:ext>
            </a:extLst>
          </p:cNvPr>
          <p:cNvPicPr>
            <a:picLocks noChangeAspect="1"/>
          </p:cNvPicPr>
          <p:nvPr/>
        </p:nvPicPr>
        <p:blipFill rotWithShape="1">
          <a:blip r:embed="rId2"/>
          <a:srcRect l="14620" t="7970" r="17004"/>
          <a:stretch/>
        </p:blipFill>
        <p:spPr>
          <a:xfrm>
            <a:off x="6191341" y="3688217"/>
            <a:ext cx="676876" cy="911045"/>
          </a:xfrm>
          <a:prstGeom prst="rect">
            <a:avLst/>
          </a:prstGeom>
        </p:spPr>
      </p:pic>
      <p:pic>
        <p:nvPicPr>
          <p:cNvPr id="9" name="図 8" descr="図形&#10;&#10;低い精度で自動的に生成された説明">
            <a:extLst>
              <a:ext uri="{FF2B5EF4-FFF2-40B4-BE49-F238E27FC236}">
                <a16:creationId xmlns:a16="http://schemas.microsoft.com/office/drawing/2014/main" id="{89CA546B-27E3-487D-B377-CADC5F6DB7E9}"/>
              </a:ext>
            </a:extLst>
          </p:cNvPr>
          <p:cNvPicPr>
            <a:picLocks noChangeAspect="1"/>
          </p:cNvPicPr>
          <p:nvPr/>
        </p:nvPicPr>
        <p:blipFill rotWithShape="1">
          <a:blip r:embed="rId3"/>
          <a:srcRect l="5542" t="33269" r="11463" b="32200"/>
          <a:stretch/>
        </p:blipFill>
        <p:spPr>
          <a:xfrm>
            <a:off x="2332480" y="4822130"/>
            <a:ext cx="2189748" cy="911044"/>
          </a:xfrm>
          <a:prstGeom prst="rect">
            <a:avLst/>
          </a:prstGeom>
        </p:spPr>
      </p:pic>
      <p:pic>
        <p:nvPicPr>
          <p:cNvPr id="10" name="図 9" descr="図形&#10;&#10;中程度の精度で自動的に生成された説明">
            <a:extLst>
              <a:ext uri="{FF2B5EF4-FFF2-40B4-BE49-F238E27FC236}">
                <a16:creationId xmlns:a16="http://schemas.microsoft.com/office/drawing/2014/main" id="{68C599F8-474C-4E21-9D0F-C7BD236A61A2}"/>
              </a:ext>
            </a:extLst>
          </p:cNvPr>
          <p:cNvPicPr>
            <a:picLocks noChangeAspect="1"/>
          </p:cNvPicPr>
          <p:nvPr/>
        </p:nvPicPr>
        <p:blipFill rotWithShape="1">
          <a:blip r:embed="rId4"/>
          <a:srcRect l="20397" t="7970" r="25175"/>
          <a:stretch/>
        </p:blipFill>
        <p:spPr>
          <a:xfrm>
            <a:off x="2522700" y="3688218"/>
            <a:ext cx="539662" cy="911044"/>
          </a:xfrm>
          <a:prstGeom prst="rect">
            <a:avLst/>
          </a:prstGeom>
        </p:spPr>
      </p:pic>
      <p:pic>
        <p:nvPicPr>
          <p:cNvPr id="11" name="図 10" descr="図形&#10;&#10;低い精度で自動的に生成された説明">
            <a:extLst>
              <a:ext uri="{FF2B5EF4-FFF2-40B4-BE49-F238E27FC236}">
                <a16:creationId xmlns:a16="http://schemas.microsoft.com/office/drawing/2014/main" id="{068CB86F-2A98-4A43-8726-BC25DFE5DA8A}"/>
              </a:ext>
            </a:extLst>
          </p:cNvPr>
          <p:cNvPicPr>
            <a:picLocks noChangeAspect="1"/>
          </p:cNvPicPr>
          <p:nvPr/>
        </p:nvPicPr>
        <p:blipFill rotWithShape="1">
          <a:blip r:embed="rId5"/>
          <a:srcRect t="35878" b="25979"/>
          <a:stretch/>
        </p:blipFill>
        <p:spPr>
          <a:xfrm>
            <a:off x="6038205" y="4599262"/>
            <a:ext cx="2833715" cy="1080877"/>
          </a:xfrm>
          <a:prstGeom prst="rect">
            <a:avLst/>
          </a:prstGeom>
        </p:spPr>
      </p:pic>
      <p:cxnSp>
        <p:nvCxnSpPr>
          <p:cNvPr id="12" name="直線矢印コネクタ 11">
            <a:extLst>
              <a:ext uri="{FF2B5EF4-FFF2-40B4-BE49-F238E27FC236}">
                <a16:creationId xmlns:a16="http://schemas.microsoft.com/office/drawing/2014/main" id="{68CF9BBC-D98C-425A-ABF4-81A5923CD914}"/>
              </a:ext>
            </a:extLst>
          </p:cNvPr>
          <p:cNvCxnSpPr/>
          <p:nvPr/>
        </p:nvCxnSpPr>
        <p:spPr>
          <a:xfrm>
            <a:off x="3992836" y="4233956"/>
            <a:ext cx="1804737"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C0745E4-DF19-4334-B6C6-77CFEF418B51}"/>
              </a:ext>
            </a:extLst>
          </p:cNvPr>
          <p:cNvSpPr txBox="1"/>
          <p:nvPr/>
        </p:nvSpPr>
        <p:spPr>
          <a:xfrm>
            <a:off x="2792531" y="5732035"/>
            <a:ext cx="1107996" cy="369332"/>
          </a:xfrm>
          <a:prstGeom prst="rect">
            <a:avLst/>
          </a:prstGeom>
          <a:noFill/>
        </p:spPr>
        <p:txBody>
          <a:bodyPr wrap="none" rtlCol="0">
            <a:spAutoFit/>
          </a:bodyPr>
          <a:lstStyle/>
          <a:p>
            <a:r>
              <a:rPr kumimoji="1" lang="ja-JP" altLang="en-US" dirty="0"/>
              <a:t>先進地域</a:t>
            </a:r>
          </a:p>
        </p:txBody>
      </p:sp>
      <p:sp>
        <p:nvSpPr>
          <p:cNvPr id="14" name="テキスト ボックス 13">
            <a:extLst>
              <a:ext uri="{FF2B5EF4-FFF2-40B4-BE49-F238E27FC236}">
                <a16:creationId xmlns:a16="http://schemas.microsoft.com/office/drawing/2014/main" id="{D540D873-68BB-4CA4-B303-C783FEE42F83}"/>
              </a:ext>
            </a:extLst>
          </p:cNvPr>
          <p:cNvSpPr txBox="1"/>
          <p:nvPr/>
        </p:nvSpPr>
        <p:spPr>
          <a:xfrm>
            <a:off x="1684535" y="4204878"/>
            <a:ext cx="1107996" cy="646331"/>
          </a:xfrm>
          <a:prstGeom prst="rect">
            <a:avLst/>
          </a:prstGeom>
          <a:noFill/>
        </p:spPr>
        <p:txBody>
          <a:bodyPr wrap="none" rtlCol="0">
            <a:spAutoFit/>
          </a:bodyPr>
          <a:lstStyle/>
          <a:p>
            <a:r>
              <a:rPr lang="ja-JP" altLang="en-US" dirty="0"/>
              <a:t>イベント</a:t>
            </a:r>
            <a:endParaRPr lang="en-US" altLang="ja-JP" dirty="0"/>
          </a:p>
          <a:p>
            <a:r>
              <a:rPr kumimoji="1" lang="ja-JP" altLang="en-US" dirty="0"/>
              <a:t>の検索</a:t>
            </a:r>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838200" y="1371241"/>
            <a:ext cx="10515600" cy="788805"/>
          </a:xfrm>
        </p:spPr>
        <p:txBody>
          <a:bodyPr/>
          <a:lstStyle/>
          <a:p>
            <a:r>
              <a:rPr kumimoji="1" lang="ja-JP" altLang="en-US" dirty="0"/>
              <a:t>データモデルや利用ルールが共通になることで、ある都市で開発したサービスが他都市でも使えるようになります。</a:t>
            </a:r>
            <a:endParaRPr kumimoji="1" lang="en-US" altLang="ja-JP" dirty="0"/>
          </a:p>
          <a:p>
            <a:pPr lvl="1"/>
            <a:r>
              <a:rPr kumimoji="1" lang="ja-JP" altLang="en-US" dirty="0"/>
              <a:t>ビジネス規模を大きくしたり、他地域への展開が容易になる。</a:t>
            </a:r>
            <a:endParaRPr kumimoji="1" lang="en-US" altLang="ja-JP" dirty="0"/>
          </a:p>
          <a:p>
            <a:pPr lvl="1"/>
            <a:r>
              <a:rPr kumimoji="1" lang="ja-JP" altLang="en-US" dirty="0"/>
              <a:t>世界中の優秀なサービスを組み合わせて導入し、迅速にサービスが展開できるようになる。</a:t>
            </a:r>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の効果例１</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9</a:t>
            </a:fld>
            <a:endParaRPr lang="ja-JP" altLang="en-US"/>
          </a:p>
        </p:txBody>
      </p:sp>
      <p:sp>
        <p:nvSpPr>
          <p:cNvPr id="27" name="テキスト ボックス 26">
            <a:extLst>
              <a:ext uri="{FF2B5EF4-FFF2-40B4-BE49-F238E27FC236}">
                <a16:creationId xmlns:a16="http://schemas.microsoft.com/office/drawing/2014/main" id="{3BD39244-E510-4683-9BCF-D66A39753552}"/>
              </a:ext>
            </a:extLst>
          </p:cNvPr>
          <p:cNvSpPr txBox="1"/>
          <p:nvPr/>
        </p:nvSpPr>
        <p:spPr>
          <a:xfrm>
            <a:off x="6038205" y="5732035"/>
            <a:ext cx="5154051" cy="646331"/>
          </a:xfrm>
          <a:prstGeom prst="rect">
            <a:avLst/>
          </a:prstGeom>
          <a:noFill/>
        </p:spPr>
        <p:txBody>
          <a:bodyPr wrap="square" rtlCol="0">
            <a:spAutoFit/>
          </a:bodyPr>
          <a:lstStyle/>
          <a:p>
            <a:r>
              <a:rPr kumimoji="1" lang="ja-JP" altLang="en-US" dirty="0"/>
              <a:t>これから取り組む地域は</a:t>
            </a:r>
            <a:r>
              <a:rPr kumimoji="1" lang="en-US" altLang="ja-JP" dirty="0"/>
              <a:t>GIF</a:t>
            </a:r>
            <a:r>
              <a:rPr kumimoji="1" lang="ja-JP" altLang="en-US" dirty="0"/>
              <a:t>に合わせたデータを整備することで簡単にサービスを導入できる</a:t>
            </a:r>
          </a:p>
        </p:txBody>
      </p:sp>
    </p:spTree>
    <p:extLst>
      <p:ext uri="{BB962C8B-B14F-4D97-AF65-F5344CB8AC3E}">
        <p14:creationId xmlns:p14="http://schemas.microsoft.com/office/powerpoint/2010/main" val="2845672622"/>
      </p:ext>
    </p:extLst>
  </p:cSld>
  <p:clrMapOvr>
    <a:masterClrMapping/>
  </p:clrMapOvr>
</p:sld>
</file>

<file path=ppt/theme/theme1.xml><?xml version="1.0" encoding="utf-8"?>
<a:theme xmlns:a="http://schemas.openxmlformats.org/drawingml/2006/main" name="デジタル庁_2021090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gitalAgencyCustomized">
      <a:majorFont>
        <a:latin typeface="Roboto"/>
        <a:ea typeface="游ゴシック Medium"/>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2" id="{35DADB0B-FD51-4D00-A909-FD82DA1F51F1}" vid="{02BA161C-5AD7-4B01-941D-66276FB406D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605DF11039F5D478FE5EDAFD3B87737" ma:contentTypeVersion="14" ma:contentTypeDescription="新しいドキュメントを作成します。" ma:contentTypeScope="" ma:versionID="5cff38341164ef1488fc0a24456c290c">
  <xsd:schema xmlns:xsd="http://www.w3.org/2001/XMLSchema" xmlns:xs="http://www.w3.org/2001/XMLSchema" xmlns:p="http://schemas.microsoft.com/office/2006/metadata/properties" xmlns:ns1="http://schemas.microsoft.com/sharepoint/v3" xmlns:ns2="8c3438c2-774e-4b56-8e53-485ea73e7025" xmlns:ns3="a753eb55-ace7-47fe-8293-79a8dad7846a" targetNamespace="http://schemas.microsoft.com/office/2006/metadata/properties" ma:root="true" ma:fieldsID="f13cea36877208107684981ea0154bad" ns1:_="" ns2:_="" ns3:_="">
    <xsd:import namespace="http://schemas.microsoft.com/sharepoint/v3"/>
    <xsd:import namespace="8c3438c2-774e-4b56-8e53-485ea73e7025"/>
    <xsd:import namespace="a753eb55-ace7-47fe-8293-79a8dad784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統合コンプライアンス ポリシーのプロパティ" ma:hidden="true" ma:internalName="_ip_UnifiedCompliancePolicyProperties">
      <xsd:simpleType>
        <xsd:restriction base="dms:Note"/>
      </xsd:simpleType>
    </xsd:element>
    <xsd:element name="_ip_UnifiedCompliancePolicyUIAction" ma:index="15"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3438c2-774e-4b56-8e53-485ea73e7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53eb55-ace7-47fe-8293-79a8dad7846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9A7D8A6-21AA-4077-A55C-5BE86DDB08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c3438c2-774e-4b56-8e53-485ea73e7025"/>
    <ds:schemaRef ds:uri="a753eb55-ace7-47fe-8293-79a8dad784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9097E6-E003-49CC-86EB-6ED7ABE37107}">
  <ds:schemaRefs>
    <ds:schemaRef ds:uri="http://schemas.microsoft.com/sharepoint/v3/contenttype/forms"/>
  </ds:schemaRefs>
</ds:datastoreItem>
</file>

<file path=customXml/itemProps3.xml><?xml version="1.0" encoding="utf-8"?>
<ds:datastoreItem xmlns:ds="http://schemas.openxmlformats.org/officeDocument/2006/customXml" ds:itemID="{F687DB35-DACF-4645-8631-92FD4DC7CEAE}">
  <ds:schemaRefs>
    <ds:schemaRef ds:uri="http://purl.org/dc/dcmitype/"/>
    <ds:schemaRef ds:uri="http://schemas.microsoft.com/office/2006/documentManagement/types"/>
    <ds:schemaRef ds:uri="http://schemas.microsoft.com/office/2006/metadata/properties"/>
    <ds:schemaRef ds:uri="8c3438c2-774e-4b56-8e53-485ea73e7025"/>
    <ds:schemaRef ds:uri="http://www.w3.org/XML/1998/namespace"/>
    <ds:schemaRef ds:uri="http://purl.org/dc/terms/"/>
    <ds:schemaRef ds:uri="http://purl.org/dc/elements/1.1/"/>
    <ds:schemaRef ds:uri="http://schemas.microsoft.com/sharepoint/v3"/>
    <ds:schemaRef ds:uri="http://schemas.microsoft.com/office/infopath/2007/PartnerControls"/>
    <ds:schemaRef ds:uri="http://schemas.openxmlformats.org/package/2006/metadata/core-properties"/>
    <ds:schemaRef ds:uri="a753eb55-ace7-47fe-8293-79a8dad7846a"/>
  </ds:schemaRefs>
</ds:datastoreItem>
</file>

<file path=docProps/app.xml><?xml version="1.0" encoding="utf-8"?>
<Properties xmlns="http://schemas.openxmlformats.org/officeDocument/2006/extended-properties" xmlns:vt="http://schemas.openxmlformats.org/officeDocument/2006/docPropsVTypes">
  <Template>DAテンプレートN</Template>
  <TotalTime>0</TotalTime>
  <Words>3070</Words>
  <Application>Microsoft Office PowerPoint</Application>
  <PresentationFormat>ワイド画面</PresentationFormat>
  <Paragraphs>760</Paragraphs>
  <Slides>25</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25</vt:i4>
      </vt:variant>
    </vt:vector>
  </HeadingPairs>
  <TitlesOfParts>
    <vt:vector size="32" baseType="lpstr">
      <vt:lpstr>HGS行書体</vt:lpstr>
      <vt:lpstr>游ゴシック</vt:lpstr>
      <vt:lpstr>Yu Gothic Medium</vt:lpstr>
      <vt:lpstr>游明朝</vt:lpstr>
      <vt:lpstr>Arial</vt:lpstr>
      <vt:lpstr>Roboto</vt:lpstr>
      <vt:lpstr>デジタル庁_20210907</vt:lpstr>
      <vt:lpstr>政府相互運用性フレームワーク GIF：Government Interoperability Framework</vt:lpstr>
      <vt:lpstr>基本原則</vt:lpstr>
      <vt:lpstr>参考：従来のデータモデル等との関係と今後の進め方</vt:lpstr>
      <vt:lpstr>新コンセプト</vt:lpstr>
      <vt:lpstr>GIFの目指す姿：データドリブンな社会を作る</vt:lpstr>
      <vt:lpstr>GIFの全体体系と本資料の範囲</vt:lpstr>
      <vt:lpstr>GIFのステップ：データを使いこなせるようにする</vt:lpstr>
      <vt:lpstr>新しいデータ体系GIFの位置づけと効果</vt:lpstr>
      <vt:lpstr>GIFの効果例１</vt:lpstr>
      <vt:lpstr>GIFの効果例2</vt:lpstr>
      <vt:lpstr>改定の全体像</vt:lpstr>
      <vt:lpstr>データモデル等の詳細構造</vt:lpstr>
      <vt:lpstr>データ整備の例</vt:lpstr>
      <vt:lpstr>参考：データ標準からのデータ整備の詳細例</vt:lpstr>
      <vt:lpstr>基本的な利用方法１</vt:lpstr>
      <vt:lpstr>基本的な利用方法２</vt:lpstr>
      <vt:lpstr>GIF導入への留意点</vt:lpstr>
      <vt:lpstr>2030年に向けて改善しながら取り組みを進めていきます</vt:lpstr>
      <vt:lpstr>スケジュール</vt:lpstr>
      <vt:lpstr>付録：GIFの全体像</vt:lpstr>
      <vt:lpstr>ドキュメント群</vt:lpstr>
      <vt:lpstr>実践ガイドブック</vt:lpstr>
      <vt:lpstr>コア系データ</vt:lpstr>
      <vt:lpstr>関連研修等</vt:lpstr>
      <vt:lpstr>研修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政府相互運用性フレームワーク GIF：Government Interoperability Framework</dc:title>
  <dc:creator/>
  <cp:keywords/>
  <cp:lastModifiedBy/>
  <cp:revision>3</cp:revision>
  <dcterms:created xsi:type="dcterms:W3CDTF">2022-05-09T00:13:44Z</dcterms:created>
  <dcterms:modified xsi:type="dcterms:W3CDTF">2022-08-26T06:53:49Z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308554100</vt:r8>
  </property>
  <property fmtid="{D5CDD505-2E9C-101B-9397-08002B2CF9AE}" pid="3" name="xd_ProgID">
    <vt:lpwstr/>
  </property>
  <property fmtid="{D5CDD505-2E9C-101B-9397-08002B2CF9AE}" pid="4" name="_dlc_DocId">
    <vt:lpwstr>DIGI-808455956-3085547</vt:lpwstr>
  </property>
  <property fmtid="{D5CDD505-2E9C-101B-9397-08002B2CF9AE}" pid="5" name="ContentTypeId">
    <vt:lpwstr>0x0101009605DF11039F5D478FE5EDAFD3B87737</vt:lpwstr>
  </property>
  <property fmtid="{D5CDD505-2E9C-101B-9397-08002B2CF9AE}" pid="6" name="ComplianceAssetId">
    <vt:lpwstr/>
  </property>
  <property fmtid="{D5CDD505-2E9C-101B-9397-08002B2CF9AE}" pid="7" name="TemplateUrl">
    <vt:lpwstr/>
  </property>
  <property fmtid="{D5CDD505-2E9C-101B-9397-08002B2CF9AE}" pid="8" name="_dlc_DocIdItemGuid">
    <vt:lpwstr>ac1dc56b-3201-4a11-a3b8-ac95b58aef26</vt:lpwstr>
  </property>
  <property fmtid="{D5CDD505-2E9C-101B-9397-08002B2CF9AE}" pid="9" name="_dlc_DocIdPersistId">
    <vt:bool>false</vt:bool>
  </property>
  <property fmtid="{D5CDD505-2E9C-101B-9397-08002B2CF9AE}" pid="10" name="_ExtendedDescription">
    <vt:lpwstr/>
  </property>
  <property fmtid="{D5CDD505-2E9C-101B-9397-08002B2CF9AE}" pid="11" name="_dlc_DocIdUrl">
    <vt:lpwstr>https://digitalgojp.sharepoint.com/sites/digi_portal/_layouts/15/DocIdRedir.aspx?ID=DIGI-808455956-3085547, DIGI-808455956-3085547</vt:lpwstr>
  </property>
  <property fmtid="{D5CDD505-2E9C-101B-9397-08002B2CF9AE}" pid="12" name="xd_Signature">
    <vt:bool>false</vt:bool>
  </property>
</Properties>
</file>