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7"/>
  </p:normalViewPr>
  <p:slideViewPr>
    <p:cSldViewPr snapToGrid="0" snapToObjects="1">
      <p:cViewPr varScale="1">
        <p:scale>
          <a:sx n="130" d="100"/>
          <a:sy n="130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F9B04-FEF6-1A40-B3F4-73152968E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C83122-A9A4-5B4C-963A-9974EB13C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701F1-1158-F34E-BF8B-E8C68BC5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01A7F-2AC3-6543-9366-55D6E74F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06969-E7CF-4141-B3D5-9363EA59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2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78DD1-8B84-D749-98D0-4A88FFA7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315082-E13A-F347-8C00-EB996CD6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003DC-679A-7848-99F9-A2DBFE16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49ED7-0816-1A4D-B575-6971390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99317-CF21-6743-9BE6-D8FC5783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20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2EDD6-816D-0B48-8E05-1332974BC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29CCED-8B16-D743-B758-D8D7C864F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81A3E-9CBA-FF40-B4F4-930FFD05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4D5E4-ACF1-0346-B447-A748112F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A8FFF-D604-1D4B-93E9-46AE6ECE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9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22A26-32CF-7F4B-B2FB-353798FF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EE5BD-9EE4-1D4D-B455-0902FA2D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F8624-AD0A-274D-8E56-EF60FB78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8B657-9A51-2A40-B0E2-0B13067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5BD06-B3D1-CF40-A415-5E416D53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8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322F8-C6D1-7E49-B908-1C63CA40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B7C5C-2D43-3146-A44C-52092C5F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B43DD-94D8-A349-BED0-E5C8B335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60CEA-8764-F144-BE29-A296FC32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26BF2-8178-0A43-A38C-DDDB1A04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92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27E6-2A9C-454E-9F0C-972AD973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F82F1-1C81-194A-A93C-2335C4FC6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526A5-B7BF-C646-8046-98DD53C7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FEFED-DFBC-0044-9AD0-7C106A45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DC57B-D292-E440-92F8-BA485729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8AA7A-7512-E84C-A512-98153215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1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EC84B-3A54-4241-B319-B6B0197E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075F9-FAAA-5140-B6CF-00EFA126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7AEB6-E2FE-BF4B-B5D8-730ECE6E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70F82-F639-FC4B-8F0D-8E45B9F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687D29-02EC-8347-A5DA-ABEBB5641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8B3B55-A71D-2E42-92C5-5BA8FFB0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0B869-6C6F-7647-929F-DD89DF45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37998-956F-3F47-BE73-7D9F4EC9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4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C7ACE-EB23-8D4D-B55C-9DCEBD83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292DA8-BBEB-FB48-9622-47227F12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2FE202-501C-094D-ADD2-A3BD0634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13BB93-6B2C-B142-8B8D-C515449D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20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E663F0-209C-5E41-939A-FDDB3E14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3E1DB9-A88B-6045-B20A-6871DE42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9C018-DC9A-024D-B1AF-79AAD783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08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4844-5C61-1B42-AF47-1225BA6E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AA346-2F98-EE49-AE8B-D081CFC1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3B34D6-211E-1644-89A5-C5DB47EDA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345F1-FABE-7446-A2FB-8515955A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B45CD-0847-DF4F-A80A-8456E024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19292-2999-9E40-8CB2-E7E65115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26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D1F97-CABB-9C47-90BF-CD06F903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4C83DE-6855-734D-9F71-BE20941CC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7D2E6-04F7-A447-97DF-0920B5F8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4DC6D-4DF2-2C49-8122-DD3A5155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2EAE1-E568-B84C-8CD3-3F2D3AFD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5C179-B18B-4A4A-8981-83A81DB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49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115AA-57C0-BF49-BC50-542CEDC2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48F69-046D-0A41-ABB3-7E3700FF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DAB60-14EF-8A45-983D-3E5EF5DE7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F63CC-E631-1646-9DFE-BE52763C3048}" type="datetimeFigureOut">
              <a:rPr kumimoji="1" lang="zh-CN" altLang="en-US" smtClean="0"/>
              <a:t>2022/11/7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9287D-9CE6-FB48-844F-7A9593F6F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C5AFB-8164-B340-A7CD-91298F281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03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C1366C7B-A3FF-125D-D581-9C68B8E8F2D4}"/>
              </a:ext>
            </a:extLst>
          </p:cNvPr>
          <p:cNvGrpSpPr/>
          <p:nvPr/>
        </p:nvGrpSpPr>
        <p:grpSpPr>
          <a:xfrm>
            <a:off x="228597" y="23357"/>
            <a:ext cx="11751364" cy="6959970"/>
            <a:chOff x="228597" y="23357"/>
            <a:chExt cx="11751364" cy="6959970"/>
          </a:xfrm>
        </p:grpSpPr>
        <p:sp>
          <p:nvSpPr>
            <p:cNvPr id="29" name="右箭头标注 28">
              <a:extLst>
                <a:ext uri="{FF2B5EF4-FFF2-40B4-BE49-F238E27FC236}">
                  <a16:creationId xmlns:a16="http://schemas.microsoft.com/office/drawing/2014/main" id="{58BFF647-FF68-3643-84E0-6E4C89011026}"/>
                </a:ext>
              </a:extLst>
            </p:cNvPr>
            <p:cNvSpPr/>
            <p:nvPr/>
          </p:nvSpPr>
          <p:spPr>
            <a:xfrm>
              <a:off x="228597" y="6031400"/>
              <a:ext cx="4539346" cy="951927"/>
            </a:xfrm>
            <a:prstGeom prst="rightArrowCallou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28" name="右箭头标注 27">
              <a:extLst>
                <a:ext uri="{FF2B5EF4-FFF2-40B4-BE49-F238E27FC236}">
                  <a16:creationId xmlns:a16="http://schemas.microsoft.com/office/drawing/2014/main" id="{D1EFD2E6-3288-9943-B07F-6E6B9416E854}"/>
                </a:ext>
              </a:extLst>
            </p:cNvPr>
            <p:cNvSpPr/>
            <p:nvPr/>
          </p:nvSpPr>
          <p:spPr>
            <a:xfrm>
              <a:off x="228597" y="5040654"/>
              <a:ext cx="4539346" cy="960807"/>
            </a:xfrm>
            <a:prstGeom prst="rightArrowCallou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27" name="右箭头标注 26">
              <a:extLst>
                <a:ext uri="{FF2B5EF4-FFF2-40B4-BE49-F238E27FC236}">
                  <a16:creationId xmlns:a16="http://schemas.microsoft.com/office/drawing/2014/main" id="{AF945F60-2262-9A40-8644-3DBA6C78F30B}"/>
                </a:ext>
              </a:extLst>
            </p:cNvPr>
            <p:cNvSpPr/>
            <p:nvPr/>
          </p:nvSpPr>
          <p:spPr>
            <a:xfrm>
              <a:off x="228598" y="4034868"/>
              <a:ext cx="4539346" cy="985447"/>
            </a:xfrm>
            <a:prstGeom prst="rightArrowCallou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26" name="右箭头标注 25">
              <a:extLst>
                <a:ext uri="{FF2B5EF4-FFF2-40B4-BE49-F238E27FC236}">
                  <a16:creationId xmlns:a16="http://schemas.microsoft.com/office/drawing/2014/main" id="{5E4BE320-9199-5549-939C-2191BC725490}"/>
                </a:ext>
              </a:extLst>
            </p:cNvPr>
            <p:cNvSpPr/>
            <p:nvPr/>
          </p:nvSpPr>
          <p:spPr>
            <a:xfrm>
              <a:off x="239479" y="2683545"/>
              <a:ext cx="4539346" cy="1303771"/>
            </a:xfrm>
            <a:prstGeom prst="rightArrowCallo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25" name="右箭头标注 24">
              <a:extLst>
                <a:ext uri="{FF2B5EF4-FFF2-40B4-BE49-F238E27FC236}">
                  <a16:creationId xmlns:a16="http://schemas.microsoft.com/office/drawing/2014/main" id="{895D2194-61D6-8847-9749-831B15C2AB8A}"/>
                </a:ext>
              </a:extLst>
            </p:cNvPr>
            <p:cNvSpPr/>
            <p:nvPr/>
          </p:nvSpPr>
          <p:spPr>
            <a:xfrm>
              <a:off x="239480" y="1370382"/>
              <a:ext cx="4539346" cy="1283370"/>
            </a:xfrm>
            <a:prstGeom prst="rightArrowCallou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24" name="右箭头标注 23">
              <a:extLst>
                <a:ext uri="{FF2B5EF4-FFF2-40B4-BE49-F238E27FC236}">
                  <a16:creationId xmlns:a16="http://schemas.microsoft.com/office/drawing/2014/main" id="{F9610588-85D8-2549-92A9-49C37C399498}"/>
                </a:ext>
              </a:extLst>
            </p:cNvPr>
            <p:cNvSpPr/>
            <p:nvPr/>
          </p:nvSpPr>
          <p:spPr>
            <a:xfrm>
              <a:off x="239484" y="23357"/>
              <a:ext cx="4539346" cy="1303771"/>
            </a:xfrm>
            <a:prstGeom prst="rightArrowCallou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9BB628-787D-B247-B88B-2DBF2B26C6DC}"/>
                </a:ext>
              </a:extLst>
            </p:cNvPr>
            <p:cNvSpPr/>
            <p:nvPr/>
          </p:nvSpPr>
          <p:spPr>
            <a:xfrm>
              <a:off x="250369" y="28799"/>
              <a:ext cx="2906487" cy="2721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进攻水平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[OL]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A8F378-9ED8-3142-9857-85803E7964CE}"/>
                </a:ext>
              </a:extLst>
            </p:cNvPr>
            <p:cNvSpPr/>
            <p:nvPr/>
          </p:nvSpPr>
          <p:spPr>
            <a:xfrm>
              <a:off x="250369" y="355084"/>
              <a:ext cx="2906487" cy="2721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进攻难度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[OD]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96904F6-4B60-A042-BE64-6302CAE333EF}"/>
                </a:ext>
              </a:extLst>
            </p:cNvPr>
            <p:cNvSpPr/>
            <p:nvPr/>
          </p:nvSpPr>
          <p:spPr>
            <a:xfrm>
              <a:off x="250369" y="681369"/>
              <a:ext cx="2906487" cy="2721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目标达成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[TR]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3042AC-F4D5-BF4B-B2D0-5606E76F79A7}"/>
                </a:ext>
              </a:extLst>
            </p:cNvPr>
            <p:cNvSpPr/>
            <p:nvPr/>
          </p:nvSpPr>
          <p:spPr>
            <a:xfrm>
              <a:off x="250369" y="1381270"/>
              <a:ext cx="2906487" cy="272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防护水平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[PL]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3ABF6B-3AF3-5B4D-A28F-66B16D136CEB}"/>
                </a:ext>
              </a:extLst>
            </p:cNvPr>
            <p:cNvSpPr/>
            <p:nvPr/>
          </p:nvSpPr>
          <p:spPr>
            <a:xfrm>
              <a:off x="250369" y="1707555"/>
              <a:ext cx="2906487" cy="272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检测水平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[DL]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105BC8-039F-8744-B1BF-210A172F2CC9}"/>
                </a:ext>
              </a:extLst>
            </p:cNvPr>
            <p:cNvSpPr/>
            <p:nvPr/>
          </p:nvSpPr>
          <p:spPr>
            <a:xfrm>
              <a:off x="250369" y="2033840"/>
              <a:ext cx="2906487" cy="272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响应水平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[RL]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3F8434B-6388-8F4C-BDE5-CEC5532FA480}"/>
                </a:ext>
              </a:extLst>
            </p:cNvPr>
            <p:cNvSpPr/>
            <p:nvPr/>
          </p:nvSpPr>
          <p:spPr>
            <a:xfrm>
              <a:off x="250369" y="2360125"/>
              <a:ext cx="2906487" cy="272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溯源水平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[TL]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4E64F08-64BC-E446-9544-31A362469B36}"/>
                </a:ext>
              </a:extLst>
            </p:cNvPr>
            <p:cNvSpPr/>
            <p:nvPr/>
          </p:nvSpPr>
          <p:spPr>
            <a:xfrm>
              <a:off x="250369" y="2686410"/>
              <a:ext cx="2906487" cy="2721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漏洞可发现性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[VD]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F78100-E237-D843-B597-F5B425817B04}"/>
                </a:ext>
              </a:extLst>
            </p:cNvPr>
            <p:cNvSpPr/>
            <p:nvPr/>
          </p:nvSpPr>
          <p:spPr>
            <a:xfrm>
              <a:off x="250369" y="3012695"/>
              <a:ext cx="2906487" cy="2721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漏洞可利用性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[VE]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A0B71C0-4C29-3A49-AA3B-DFF769165784}"/>
                </a:ext>
              </a:extLst>
            </p:cNvPr>
            <p:cNvSpPr/>
            <p:nvPr/>
          </p:nvSpPr>
          <p:spPr>
            <a:xfrm>
              <a:off x="250369" y="3338980"/>
              <a:ext cx="2906487" cy="2721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漏洞杀伤力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[VH]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8348118-5B3F-734A-A4C4-158B9777629F}"/>
                </a:ext>
              </a:extLst>
            </p:cNvPr>
            <p:cNvSpPr/>
            <p:nvPr/>
          </p:nvSpPr>
          <p:spPr>
            <a:xfrm>
              <a:off x="250369" y="4068388"/>
              <a:ext cx="2906487" cy="2721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失去保密性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[LC]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61B805-5A61-8641-9304-1A2C0957332A}"/>
                </a:ext>
              </a:extLst>
            </p:cNvPr>
            <p:cNvSpPr/>
            <p:nvPr/>
          </p:nvSpPr>
          <p:spPr>
            <a:xfrm>
              <a:off x="250369" y="4394673"/>
              <a:ext cx="2906487" cy="2721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失去完整性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[LI]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2C83CE-4C56-194E-AD36-E04BCCD90D6F}"/>
                </a:ext>
              </a:extLst>
            </p:cNvPr>
            <p:cNvSpPr/>
            <p:nvPr/>
          </p:nvSpPr>
          <p:spPr>
            <a:xfrm>
              <a:off x="250369" y="4720958"/>
              <a:ext cx="2906487" cy="2721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失去可用性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[LA]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560622-31B9-C947-BE71-B1CD34F86383}"/>
                </a:ext>
              </a:extLst>
            </p:cNvPr>
            <p:cNvSpPr/>
            <p:nvPr/>
          </p:nvSpPr>
          <p:spPr>
            <a:xfrm>
              <a:off x="250369" y="5047243"/>
              <a:ext cx="2906487" cy="2721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经济损失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[FD]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429B889-7A6A-9B40-856F-71ED27B7DDFC}"/>
                </a:ext>
              </a:extLst>
            </p:cNvPr>
            <p:cNvSpPr/>
            <p:nvPr/>
          </p:nvSpPr>
          <p:spPr>
            <a:xfrm>
              <a:off x="250369" y="5373528"/>
              <a:ext cx="2906487" cy="2721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商誉损失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[RD]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DD9D9E-3E7C-F247-A7BB-AA5A2E304218}"/>
                </a:ext>
              </a:extLst>
            </p:cNvPr>
            <p:cNvSpPr/>
            <p:nvPr/>
          </p:nvSpPr>
          <p:spPr>
            <a:xfrm>
              <a:off x="250369" y="5699813"/>
              <a:ext cx="2906487" cy="2721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合规影响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[CI]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C99D7D1-F897-9C41-8C92-863D9CAFB60C}"/>
                </a:ext>
              </a:extLst>
            </p:cNvPr>
            <p:cNvSpPr/>
            <p:nvPr/>
          </p:nvSpPr>
          <p:spPr>
            <a:xfrm>
              <a:off x="250369" y="6028823"/>
              <a:ext cx="2906487" cy="27214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开发生命周期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[DLC]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74AF924-F882-8543-A932-5BF199F33255}"/>
                </a:ext>
              </a:extLst>
            </p:cNvPr>
            <p:cNvSpPr/>
            <p:nvPr/>
          </p:nvSpPr>
          <p:spPr>
            <a:xfrm>
              <a:off x="250369" y="6355108"/>
              <a:ext cx="2906487" cy="27214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运维生命周期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[OLC]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0C9396B-E8FD-814B-94E1-39ECF4EF37A2}"/>
                </a:ext>
              </a:extLst>
            </p:cNvPr>
            <p:cNvSpPr/>
            <p:nvPr/>
          </p:nvSpPr>
          <p:spPr>
            <a:xfrm>
              <a:off x="250369" y="6681391"/>
              <a:ext cx="2906487" cy="27214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员工安全意识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[ESA]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70C6F0F-DC58-A448-BDC0-C1DFFD65D859}"/>
                </a:ext>
              </a:extLst>
            </p:cNvPr>
            <p:cNvSpPr/>
            <p:nvPr/>
          </p:nvSpPr>
          <p:spPr>
            <a:xfrm>
              <a:off x="4788950" y="370006"/>
              <a:ext cx="2467830" cy="5892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进攻实力</a:t>
              </a:r>
              <a:r>
                <a:rPr kumimoji="1" lang="en-US" altLang="zh-CN" sz="16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[OS]</a:t>
              </a:r>
              <a:endParaRPr kumimoji="1" lang="zh-CN" altLang="en-US" sz="16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54E329B-44DB-D247-B9C4-96280030AB3C}"/>
                </a:ext>
              </a:extLst>
            </p:cNvPr>
            <p:cNvSpPr/>
            <p:nvPr/>
          </p:nvSpPr>
          <p:spPr>
            <a:xfrm>
              <a:off x="4788950" y="1718500"/>
              <a:ext cx="2467830" cy="5892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防守实力</a:t>
              </a:r>
              <a:r>
                <a:rPr kumimoji="1" lang="en-US" altLang="zh-CN" sz="16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[DS]</a:t>
              </a:r>
              <a:endParaRPr kumimoji="1" lang="zh-CN" altLang="en-US" sz="16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4F16C83-4D04-D941-8A0D-FAFECE8140F3}"/>
                </a:ext>
              </a:extLst>
            </p:cNvPr>
            <p:cNvSpPr/>
            <p:nvPr/>
          </p:nvSpPr>
          <p:spPr>
            <a:xfrm>
              <a:off x="4788950" y="3027674"/>
              <a:ext cx="2467830" cy="5892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漏洞风险</a:t>
              </a:r>
              <a:r>
                <a:rPr kumimoji="1" lang="en-US" altLang="zh-CN" sz="16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[VR]</a:t>
              </a:r>
              <a:endParaRPr kumimoji="1" lang="zh-CN" altLang="en-US" sz="16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46C582C-E4B7-EC43-A5F0-6C8C38A6FF86}"/>
                </a:ext>
              </a:extLst>
            </p:cNvPr>
            <p:cNvSpPr/>
            <p:nvPr/>
          </p:nvSpPr>
          <p:spPr>
            <a:xfrm>
              <a:off x="4788950" y="4264159"/>
              <a:ext cx="2467830" cy="58920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技术影响</a:t>
              </a:r>
              <a:r>
                <a:rPr kumimoji="1" lang="en-US" altLang="zh-CN" sz="16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[TI]</a:t>
              </a:r>
              <a:endParaRPr kumimoji="1" lang="zh-CN" altLang="en-US" sz="16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DCFF73F-2C5D-6244-89B6-8FD4562470D8}"/>
                </a:ext>
              </a:extLst>
            </p:cNvPr>
            <p:cNvSpPr/>
            <p:nvPr/>
          </p:nvSpPr>
          <p:spPr>
            <a:xfrm>
              <a:off x="4788950" y="5434628"/>
              <a:ext cx="2467830" cy="58920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企业影响</a:t>
              </a:r>
              <a:r>
                <a:rPr kumimoji="1" lang="en-US" altLang="zh-CN" sz="16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[EI]</a:t>
              </a:r>
              <a:endParaRPr kumimoji="1" lang="zh-CN" altLang="en-US" sz="16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B076E67-2B3E-B54F-9A59-FB34D500D993}"/>
                </a:ext>
              </a:extLst>
            </p:cNvPr>
            <p:cNvSpPr/>
            <p:nvPr/>
          </p:nvSpPr>
          <p:spPr>
            <a:xfrm>
              <a:off x="4788950" y="6213767"/>
              <a:ext cx="2467830" cy="5892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业务实力</a:t>
              </a:r>
              <a:r>
                <a:rPr kumimoji="1" lang="en-US" altLang="zh-CN" sz="16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[BS]</a:t>
              </a:r>
              <a:endParaRPr kumimoji="1" lang="zh-CN" altLang="en-US" sz="16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1030679-B0AD-344D-A335-F5E90ABB18A0}"/>
                </a:ext>
              </a:extLst>
            </p:cNvPr>
            <p:cNvSpPr/>
            <p:nvPr/>
          </p:nvSpPr>
          <p:spPr>
            <a:xfrm>
              <a:off x="9150905" y="458361"/>
              <a:ext cx="2829056" cy="804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进攻能量</a:t>
              </a:r>
              <a:r>
                <a:rPr kumimoji="1" lang="en-US" altLang="zh-CN" sz="20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[OE]</a:t>
              </a:r>
              <a:endParaRPr kumimoji="1" lang="zh-CN" altLang="en-US" sz="20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8CEBAA9-9465-FD4D-86A1-04E55EAE7CF6}"/>
                </a:ext>
              </a:extLst>
            </p:cNvPr>
            <p:cNvSpPr/>
            <p:nvPr/>
          </p:nvSpPr>
          <p:spPr>
            <a:xfrm>
              <a:off x="9150905" y="2373934"/>
              <a:ext cx="2829056" cy="8049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防守能量</a:t>
              </a:r>
              <a:r>
                <a:rPr kumimoji="1" lang="en-US" altLang="zh-CN" sz="20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[DE]</a:t>
              </a:r>
              <a:endParaRPr kumimoji="1" lang="zh-CN" altLang="en-US" sz="20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B3B4671-EE42-8E41-9E7F-3D2F1324B04D}"/>
                </a:ext>
              </a:extLst>
            </p:cNvPr>
            <p:cNvSpPr/>
            <p:nvPr/>
          </p:nvSpPr>
          <p:spPr>
            <a:xfrm>
              <a:off x="9150905" y="4470872"/>
              <a:ext cx="2829056" cy="804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业务风险</a:t>
              </a:r>
              <a:r>
                <a:rPr kumimoji="1" lang="en-US" altLang="zh-CN" sz="20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[BR]</a:t>
              </a:r>
              <a:endParaRPr kumimoji="1" lang="zh-CN" altLang="en-US" sz="20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432A028-2604-EF40-A20C-3D24367BA21E}"/>
                </a:ext>
              </a:extLst>
            </p:cNvPr>
            <p:cNvSpPr/>
            <p:nvPr/>
          </p:nvSpPr>
          <p:spPr>
            <a:xfrm>
              <a:off x="9150905" y="5954347"/>
              <a:ext cx="2829056" cy="80497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企业风险</a:t>
              </a:r>
              <a:r>
                <a:rPr kumimoji="1" lang="en-US" altLang="zh-CN" sz="20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[ER]</a:t>
              </a:r>
              <a:endParaRPr kumimoji="1" lang="zh-CN" altLang="en-US" sz="20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cxnSp>
          <p:nvCxnSpPr>
            <p:cNvPr id="42" name="肘形连接符 41">
              <a:extLst>
                <a:ext uri="{FF2B5EF4-FFF2-40B4-BE49-F238E27FC236}">
                  <a16:creationId xmlns:a16="http://schemas.microsoft.com/office/drawing/2014/main" id="{D4532ACB-AC2F-E041-8D09-BF8AD25D4A76}"/>
                </a:ext>
              </a:extLst>
            </p:cNvPr>
            <p:cNvCxnSpPr>
              <a:cxnSpLocks/>
              <a:stCxn id="30" idx="3"/>
              <a:endCxn id="36" idx="1"/>
            </p:cNvCxnSpPr>
            <p:nvPr/>
          </p:nvCxnSpPr>
          <p:spPr>
            <a:xfrm>
              <a:off x="7256780" y="664610"/>
              <a:ext cx="1894125" cy="196237"/>
            </a:xfrm>
            <a:prstGeom prst="bentConnector3">
              <a:avLst>
                <a:gd name="adj1" fmla="val 50000"/>
              </a:avLst>
            </a:prstGeom>
            <a:ln w="127000" cap="flat" cmpd="sng">
              <a:solidFill>
                <a:schemeClr val="accent2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>
              <a:extLst>
                <a:ext uri="{FF2B5EF4-FFF2-40B4-BE49-F238E27FC236}">
                  <a16:creationId xmlns:a16="http://schemas.microsoft.com/office/drawing/2014/main" id="{B7DE0095-10D5-8044-B220-0D22A9F19BB6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7256780" y="860847"/>
              <a:ext cx="1894125" cy="993987"/>
            </a:xfrm>
            <a:prstGeom prst="bentConnector3">
              <a:avLst>
                <a:gd name="adj1" fmla="val 50000"/>
              </a:avLst>
            </a:prstGeom>
            <a:ln w="127000" cap="flat" cmpd="sng">
              <a:solidFill>
                <a:schemeClr val="accent2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>
              <a:extLst>
                <a:ext uri="{FF2B5EF4-FFF2-40B4-BE49-F238E27FC236}">
                  <a16:creationId xmlns:a16="http://schemas.microsoft.com/office/drawing/2014/main" id="{CC44CDE8-C7C4-6944-A6E7-113DBEC0E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6780" y="851019"/>
              <a:ext cx="1894125" cy="4691405"/>
            </a:xfrm>
            <a:prstGeom prst="bentConnector3">
              <a:avLst>
                <a:gd name="adj1" fmla="val 50000"/>
              </a:avLst>
            </a:prstGeom>
            <a:ln w="127000" cap="flat" cmpd="sng">
              <a:solidFill>
                <a:schemeClr val="accent2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>
              <a:extLst>
                <a:ext uri="{FF2B5EF4-FFF2-40B4-BE49-F238E27FC236}">
                  <a16:creationId xmlns:a16="http://schemas.microsoft.com/office/drawing/2014/main" id="{DF2E91CB-7BD0-344F-9D4E-AA4439AE2607}"/>
                </a:ext>
              </a:extLst>
            </p:cNvPr>
            <p:cNvCxnSpPr>
              <a:cxnSpLocks/>
            </p:cNvCxnSpPr>
            <p:nvPr/>
          </p:nvCxnSpPr>
          <p:spPr>
            <a:xfrm>
              <a:off x="7256786" y="2006049"/>
              <a:ext cx="1894119" cy="757492"/>
            </a:xfrm>
            <a:prstGeom prst="bentConnector3">
              <a:avLst>
                <a:gd name="adj1" fmla="val 37761"/>
              </a:avLst>
            </a:prstGeom>
            <a:ln w="127000" cap="flat" cmpd="sng">
              <a:solidFill>
                <a:schemeClr val="accent6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>
              <a:extLst>
                <a:ext uri="{FF2B5EF4-FFF2-40B4-BE49-F238E27FC236}">
                  <a16:creationId xmlns:a16="http://schemas.microsoft.com/office/drawing/2014/main" id="{2A87AE7D-8161-7244-B9A6-893892547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6780" y="2763541"/>
              <a:ext cx="1894125" cy="402459"/>
            </a:xfrm>
            <a:prstGeom prst="bentConnector3">
              <a:avLst>
                <a:gd name="adj1" fmla="val 37542"/>
              </a:avLst>
            </a:prstGeom>
            <a:ln w="127000" cap="flat" cmpd="sng">
              <a:solidFill>
                <a:schemeClr val="accent6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>
              <a:extLst>
                <a:ext uri="{FF2B5EF4-FFF2-40B4-BE49-F238E27FC236}">
                  <a16:creationId xmlns:a16="http://schemas.microsoft.com/office/drawing/2014/main" id="{01C7E009-F09E-3241-B4B6-D22DAF382848}"/>
                </a:ext>
              </a:extLst>
            </p:cNvPr>
            <p:cNvCxnSpPr>
              <a:cxnSpLocks/>
              <a:stCxn id="34" idx="3"/>
              <a:endCxn id="37" idx="1"/>
            </p:cNvCxnSpPr>
            <p:nvPr/>
          </p:nvCxnSpPr>
          <p:spPr>
            <a:xfrm flipV="1">
              <a:off x="7256780" y="2776420"/>
              <a:ext cx="1894125" cy="2952812"/>
            </a:xfrm>
            <a:prstGeom prst="bentConnector3">
              <a:avLst>
                <a:gd name="adj1" fmla="val 38061"/>
              </a:avLst>
            </a:prstGeom>
            <a:ln w="127000" cap="flat" cmpd="sng">
              <a:solidFill>
                <a:schemeClr val="accent6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>
              <a:extLst>
                <a:ext uri="{FF2B5EF4-FFF2-40B4-BE49-F238E27FC236}">
                  <a16:creationId xmlns:a16="http://schemas.microsoft.com/office/drawing/2014/main" id="{D19E0DB7-AB16-994E-829C-51FD1E38D3B0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7256780" y="4558763"/>
              <a:ext cx="1894125" cy="314597"/>
            </a:xfrm>
            <a:prstGeom prst="bentConnector3">
              <a:avLst>
                <a:gd name="adj1" fmla="val 71802"/>
              </a:avLst>
            </a:prstGeom>
            <a:ln w="127000" cap="flat" cmpd="sng">
              <a:solidFill>
                <a:schemeClr val="accent4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>
              <a:extLst>
                <a:ext uri="{FF2B5EF4-FFF2-40B4-BE49-F238E27FC236}">
                  <a16:creationId xmlns:a16="http://schemas.microsoft.com/office/drawing/2014/main" id="{328A6A8D-B3A7-E54B-A5E6-BF8CEC1BF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73" y="4871367"/>
              <a:ext cx="1915132" cy="1074637"/>
            </a:xfrm>
            <a:prstGeom prst="bentConnector3">
              <a:avLst>
                <a:gd name="adj1" fmla="val 71563"/>
              </a:avLst>
            </a:prstGeom>
            <a:ln w="127000" cap="flat" cmpd="sng">
              <a:solidFill>
                <a:schemeClr val="accent4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>
              <a:extLst>
                <a:ext uri="{FF2B5EF4-FFF2-40B4-BE49-F238E27FC236}">
                  <a16:creationId xmlns:a16="http://schemas.microsoft.com/office/drawing/2014/main" id="{3B305B2E-988D-C342-9855-71E3B1B3A472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7256780" y="4873361"/>
              <a:ext cx="1894125" cy="1635010"/>
            </a:xfrm>
            <a:prstGeom prst="bentConnector3">
              <a:avLst>
                <a:gd name="adj1" fmla="val 71834"/>
              </a:avLst>
            </a:prstGeom>
            <a:ln w="127000" cap="flat" cmpd="sng">
              <a:solidFill>
                <a:schemeClr val="accent4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连接符 89">
              <a:extLst>
                <a:ext uri="{FF2B5EF4-FFF2-40B4-BE49-F238E27FC236}">
                  <a16:creationId xmlns:a16="http://schemas.microsoft.com/office/drawing/2014/main" id="{51A61A84-1D2C-0948-9066-B54E69ECB188}"/>
                </a:ext>
              </a:extLst>
            </p:cNvPr>
            <p:cNvCxnSpPr>
              <a:cxnSpLocks/>
            </p:cNvCxnSpPr>
            <p:nvPr/>
          </p:nvCxnSpPr>
          <p:spPr>
            <a:xfrm>
              <a:off x="7256780" y="2160586"/>
              <a:ext cx="1894125" cy="4235575"/>
            </a:xfrm>
            <a:prstGeom prst="bentConnector3">
              <a:avLst>
                <a:gd name="adj1" fmla="val 24565"/>
              </a:avLst>
            </a:prstGeom>
            <a:ln w="127000" cap="flat" cmpd="sng">
              <a:solidFill>
                <a:srgbClr val="7030A0"/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连接符 92">
              <a:extLst>
                <a:ext uri="{FF2B5EF4-FFF2-40B4-BE49-F238E27FC236}">
                  <a16:creationId xmlns:a16="http://schemas.microsoft.com/office/drawing/2014/main" id="{D5CAA9CB-C121-B546-9E1F-9B68E1EF7A20}"/>
                </a:ext>
              </a:extLst>
            </p:cNvPr>
            <p:cNvCxnSpPr>
              <a:cxnSpLocks/>
            </p:cNvCxnSpPr>
            <p:nvPr/>
          </p:nvCxnSpPr>
          <p:spPr>
            <a:xfrm>
              <a:off x="7256780" y="3469760"/>
              <a:ext cx="1894125" cy="2926401"/>
            </a:xfrm>
            <a:prstGeom prst="bentConnector3">
              <a:avLst>
                <a:gd name="adj1" fmla="val 24565"/>
              </a:avLst>
            </a:prstGeom>
            <a:ln w="127000" cap="flat" cmpd="sng">
              <a:solidFill>
                <a:srgbClr val="7030A0"/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肘形连接符 95">
              <a:extLst>
                <a:ext uri="{FF2B5EF4-FFF2-40B4-BE49-F238E27FC236}">
                  <a16:creationId xmlns:a16="http://schemas.microsoft.com/office/drawing/2014/main" id="{822008E9-7670-4540-996D-04480C709E3E}"/>
                </a:ext>
              </a:extLst>
            </p:cNvPr>
            <p:cNvCxnSpPr>
              <a:cxnSpLocks/>
            </p:cNvCxnSpPr>
            <p:nvPr/>
          </p:nvCxnSpPr>
          <p:spPr>
            <a:xfrm>
              <a:off x="7256780" y="5837386"/>
              <a:ext cx="1894125" cy="558775"/>
            </a:xfrm>
            <a:prstGeom prst="bentConnector3">
              <a:avLst>
                <a:gd name="adj1" fmla="val 24564"/>
              </a:avLst>
            </a:prstGeom>
            <a:ln w="127000" cap="flat" cmpd="sng">
              <a:solidFill>
                <a:srgbClr val="7030A0"/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6EFE676-EDD2-6A6A-427D-7580420E3E2C}"/>
                </a:ext>
              </a:extLst>
            </p:cNvPr>
            <p:cNvSpPr/>
            <p:nvPr/>
          </p:nvSpPr>
          <p:spPr>
            <a:xfrm>
              <a:off x="245457" y="1000919"/>
              <a:ext cx="2906487" cy="2721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对抗溯源能力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</a:t>
              </a:r>
              <a:r>
                <a:rPr kumimoji="1" lang="en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AL]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67CFFA3-0F40-4961-DABF-AD7B70000E10}"/>
                </a:ext>
              </a:extLst>
            </p:cNvPr>
            <p:cNvSpPr/>
            <p:nvPr/>
          </p:nvSpPr>
          <p:spPr>
            <a:xfrm>
              <a:off x="245456" y="3661694"/>
              <a:ext cx="2906487" cy="2721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漏洞暴露窗口</a:t>
              </a:r>
              <a:r>
                <a:rPr kumimoji="1" lang="en-US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[</a:t>
              </a:r>
              <a:r>
                <a:rPr kumimoji="1" lang="en" altLang="zh-CN" sz="1200" dirty="0">
                  <a:latin typeface="JingDongLangZhengTi Regular" panose="02000500000000000000" pitchFamily="2" charset="-122"/>
                  <a:ea typeface="JingDongLangZhengTi Regular" panose="02000500000000000000" pitchFamily="2" charset="-122"/>
                </a:rPr>
                <a:t>VDW]</a:t>
              </a:r>
              <a:endParaRPr kumimoji="1" lang="zh-CN" altLang="en-US" sz="1200" dirty="0">
                <a:latin typeface="JingDongLangZhengTi Regular" panose="02000500000000000000" pitchFamily="2" charset="-122"/>
                <a:ea typeface="JingDongLangZhengTi Regular" panose="02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31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标注 28">
            <a:extLst>
              <a:ext uri="{FF2B5EF4-FFF2-40B4-BE49-F238E27FC236}">
                <a16:creationId xmlns:a16="http://schemas.microsoft.com/office/drawing/2014/main" id="{58BFF647-FF68-3643-84E0-6E4C89011026}"/>
              </a:ext>
            </a:extLst>
          </p:cNvPr>
          <p:cNvSpPr/>
          <p:nvPr/>
        </p:nvSpPr>
        <p:spPr>
          <a:xfrm>
            <a:off x="228597" y="5421807"/>
            <a:ext cx="4356282" cy="951927"/>
          </a:xfrm>
          <a:prstGeom prst="righ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标注 27">
            <a:extLst>
              <a:ext uri="{FF2B5EF4-FFF2-40B4-BE49-F238E27FC236}">
                <a16:creationId xmlns:a16="http://schemas.microsoft.com/office/drawing/2014/main" id="{D1EFD2E6-3288-9943-B07F-6E6B9416E854}"/>
              </a:ext>
            </a:extLst>
          </p:cNvPr>
          <p:cNvSpPr/>
          <p:nvPr/>
        </p:nvSpPr>
        <p:spPr>
          <a:xfrm>
            <a:off x="228597" y="4431059"/>
            <a:ext cx="4356282" cy="960719"/>
          </a:xfrm>
          <a:prstGeom prst="right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标注 26">
            <a:extLst>
              <a:ext uri="{FF2B5EF4-FFF2-40B4-BE49-F238E27FC236}">
                <a16:creationId xmlns:a16="http://schemas.microsoft.com/office/drawing/2014/main" id="{AF945F60-2262-9A40-8644-3DBA6C78F30B}"/>
              </a:ext>
            </a:extLst>
          </p:cNvPr>
          <p:cNvSpPr/>
          <p:nvPr/>
        </p:nvSpPr>
        <p:spPr>
          <a:xfrm>
            <a:off x="228598" y="3458793"/>
            <a:ext cx="4356282" cy="951927"/>
          </a:xfrm>
          <a:prstGeom prst="righ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标注 25">
            <a:extLst>
              <a:ext uri="{FF2B5EF4-FFF2-40B4-BE49-F238E27FC236}">
                <a16:creationId xmlns:a16="http://schemas.microsoft.com/office/drawing/2014/main" id="{5E4BE320-9199-5549-939C-2191BC725490}"/>
              </a:ext>
            </a:extLst>
          </p:cNvPr>
          <p:cNvSpPr/>
          <p:nvPr/>
        </p:nvSpPr>
        <p:spPr>
          <a:xfrm>
            <a:off x="239479" y="2477073"/>
            <a:ext cx="4356282" cy="951927"/>
          </a:xfrm>
          <a:prstGeom prst="right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标注 24">
            <a:extLst>
              <a:ext uri="{FF2B5EF4-FFF2-40B4-BE49-F238E27FC236}">
                <a16:creationId xmlns:a16="http://schemas.microsoft.com/office/drawing/2014/main" id="{895D2194-61D6-8847-9749-831B15C2AB8A}"/>
              </a:ext>
            </a:extLst>
          </p:cNvPr>
          <p:cNvSpPr/>
          <p:nvPr/>
        </p:nvSpPr>
        <p:spPr>
          <a:xfrm>
            <a:off x="239480" y="1163910"/>
            <a:ext cx="4356282" cy="1283370"/>
          </a:xfrm>
          <a:prstGeom prst="right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标注 23">
            <a:extLst>
              <a:ext uri="{FF2B5EF4-FFF2-40B4-BE49-F238E27FC236}">
                <a16:creationId xmlns:a16="http://schemas.microsoft.com/office/drawing/2014/main" id="{F9610588-85D8-2549-92A9-49C37C399498}"/>
              </a:ext>
            </a:extLst>
          </p:cNvPr>
          <p:cNvSpPr/>
          <p:nvPr/>
        </p:nvSpPr>
        <p:spPr>
          <a:xfrm>
            <a:off x="239484" y="190501"/>
            <a:ext cx="4356282" cy="951927"/>
          </a:xfrm>
          <a:prstGeom prst="rightArrow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9BB628-787D-B247-B88B-2DBF2B26C6DC}"/>
              </a:ext>
            </a:extLst>
          </p:cNvPr>
          <p:cNvSpPr/>
          <p:nvPr/>
        </p:nvSpPr>
        <p:spPr>
          <a:xfrm>
            <a:off x="250370" y="198520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Offensive</a:t>
            </a:r>
            <a:r>
              <a:rPr kumimoji="1" lang="en" altLang="zh-CN" sz="1200" dirty="0"/>
              <a:t>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[OL]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A8F378-9ED8-3142-9857-85803E7964CE}"/>
              </a:ext>
            </a:extLst>
          </p:cNvPr>
          <p:cNvSpPr/>
          <p:nvPr/>
        </p:nvSpPr>
        <p:spPr>
          <a:xfrm>
            <a:off x="250370" y="524805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Offensive</a:t>
            </a:r>
            <a:r>
              <a:rPr kumimoji="1" lang="en" altLang="zh-CN" sz="1200" dirty="0"/>
              <a:t> Difficulty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[OD]</a:t>
            </a:r>
            <a:endParaRPr kumimoji="1"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904F6-4B60-A042-BE64-6302CAE333EF}"/>
              </a:ext>
            </a:extLst>
          </p:cNvPr>
          <p:cNvSpPr/>
          <p:nvPr/>
        </p:nvSpPr>
        <p:spPr>
          <a:xfrm>
            <a:off x="250370" y="851090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Target Reach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[TR]</a:t>
            </a:r>
            <a:endParaRPr kumimoji="1"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3042AC-F4D5-BF4B-B2D0-5606E76F79A7}"/>
              </a:ext>
            </a:extLst>
          </p:cNvPr>
          <p:cNvSpPr/>
          <p:nvPr/>
        </p:nvSpPr>
        <p:spPr>
          <a:xfrm>
            <a:off x="250370" y="1177375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Protection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[PL]</a:t>
            </a:r>
            <a:endParaRPr kumimoji="1"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3ABF6B-3AF3-5B4D-A28F-66B16D136CEB}"/>
              </a:ext>
            </a:extLst>
          </p:cNvPr>
          <p:cNvSpPr/>
          <p:nvPr/>
        </p:nvSpPr>
        <p:spPr>
          <a:xfrm>
            <a:off x="250370" y="1503660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Detection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[DL]</a:t>
            </a:r>
            <a:endParaRPr kumimoji="1"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105BC8-039F-8744-B1BF-210A172F2CC9}"/>
              </a:ext>
            </a:extLst>
          </p:cNvPr>
          <p:cNvSpPr/>
          <p:nvPr/>
        </p:nvSpPr>
        <p:spPr>
          <a:xfrm>
            <a:off x="250370" y="1829945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Response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[RL]</a:t>
            </a:r>
            <a:endParaRPr kumimoji="1"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F8434B-6388-8F4C-BDE5-CEC5532FA480}"/>
              </a:ext>
            </a:extLst>
          </p:cNvPr>
          <p:cNvSpPr/>
          <p:nvPr/>
        </p:nvSpPr>
        <p:spPr>
          <a:xfrm>
            <a:off x="250370" y="2156230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Traceability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[TL]</a:t>
            </a:r>
            <a:endParaRPr kumimoji="1"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E64F08-64BC-E446-9544-31A362469B36}"/>
              </a:ext>
            </a:extLst>
          </p:cNvPr>
          <p:cNvSpPr/>
          <p:nvPr/>
        </p:nvSpPr>
        <p:spPr>
          <a:xfrm>
            <a:off x="250370" y="2482515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Discoverability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[VD]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F78100-E237-D843-B597-F5B425817B04}"/>
              </a:ext>
            </a:extLst>
          </p:cNvPr>
          <p:cNvSpPr/>
          <p:nvPr/>
        </p:nvSpPr>
        <p:spPr>
          <a:xfrm>
            <a:off x="250370" y="2808800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Exploitability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[VE]</a:t>
            </a:r>
            <a:endParaRPr kumimoji="1"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0B71C0-4C29-3A49-AA3B-DFF769165784}"/>
              </a:ext>
            </a:extLst>
          </p:cNvPr>
          <p:cNvSpPr/>
          <p:nvPr/>
        </p:nvSpPr>
        <p:spPr>
          <a:xfrm>
            <a:off x="250370" y="3135085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Lethality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[VL]</a:t>
            </a:r>
            <a:endParaRPr kumimoji="1"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348118-5B3F-734A-A4C4-158B9777629F}"/>
              </a:ext>
            </a:extLst>
          </p:cNvPr>
          <p:cNvSpPr/>
          <p:nvPr/>
        </p:nvSpPr>
        <p:spPr>
          <a:xfrm>
            <a:off x="250370" y="3461370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Confidentiality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[LC]</a:t>
            </a:r>
            <a:endParaRPr kumimoji="1"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1B805-5A61-8641-9304-1A2C0957332A}"/>
              </a:ext>
            </a:extLst>
          </p:cNvPr>
          <p:cNvSpPr/>
          <p:nvPr/>
        </p:nvSpPr>
        <p:spPr>
          <a:xfrm>
            <a:off x="250370" y="3787655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Integrity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[LI]</a:t>
            </a:r>
            <a:endParaRPr kumimoji="1"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2C83CE-4C56-194E-AD36-E04BCCD90D6F}"/>
              </a:ext>
            </a:extLst>
          </p:cNvPr>
          <p:cNvSpPr/>
          <p:nvPr/>
        </p:nvSpPr>
        <p:spPr>
          <a:xfrm>
            <a:off x="250370" y="4113940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Availability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[LA]</a:t>
            </a:r>
            <a:endParaRPr kumimoji="1"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560622-31B9-C947-BE71-B1CD34F86383}"/>
              </a:ext>
            </a:extLst>
          </p:cNvPr>
          <p:cNvSpPr/>
          <p:nvPr/>
        </p:nvSpPr>
        <p:spPr>
          <a:xfrm>
            <a:off x="250370" y="4440225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Financial Damage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[FD]</a:t>
            </a:r>
            <a:endParaRPr kumimoji="1"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29B889-7A6A-9B40-856F-71ED27B7DDFC}"/>
              </a:ext>
            </a:extLst>
          </p:cNvPr>
          <p:cNvSpPr/>
          <p:nvPr/>
        </p:nvSpPr>
        <p:spPr>
          <a:xfrm>
            <a:off x="250370" y="4766510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Reputation Damage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[RD]</a:t>
            </a:r>
            <a:endParaRPr kumimoji="1"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DD9D9E-3E7C-F247-A7BB-AA5A2E304218}"/>
              </a:ext>
            </a:extLst>
          </p:cNvPr>
          <p:cNvSpPr/>
          <p:nvPr/>
        </p:nvSpPr>
        <p:spPr>
          <a:xfrm>
            <a:off x="250370" y="5092795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Compliance Impact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[CI]</a:t>
            </a:r>
            <a:endParaRPr kumimoji="1"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99D7D1-F897-9C41-8C92-863D9CAFB60C}"/>
              </a:ext>
            </a:extLst>
          </p:cNvPr>
          <p:cNvSpPr/>
          <p:nvPr/>
        </p:nvSpPr>
        <p:spPr>
          <a:xfrm>
            <a:off x="250370" y="5421807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Development Life Circle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[DLC]</a:t>
            </a:r>
            <a:endParaRPr kumimoji="1"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4AF924-F882-8543-A932-5BF199F33255}"/>
              </a:ext>
            </a:extLst>
          </p:cNvPr>
          <p:cNvSpPr/>
          <p:nvPr/>
        </p:nvSpPr>
        <p:spPr>
          <a:xfrm>
            <a:off x="250370" y="5748092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Operation Life Circle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[OLC]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C9396B-E8FD-814B-94E1-39ECF4EF37A2}"/>
              </a:ext>
            </a:extLst>
          </p:cNvPr>
          <p:cNvSpPr/>
          <p:nvPr/>
        </p:nvSpPr>
        <p:spPr>
          <a:xfrm>
            <a:off x="250370" y="6074375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Employment Security Awareness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[ESA]</a:t>
            </a:r>
            <a:endParaRPr kumimoji="1"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0C6F0F-DC58-A448-BDC0-C1DFFD65D859}"/>
              </a:ext>
            </a:extLst>
          </p:cNvPr>
          <p:cNvSpPr/>
          <p:nvPr/>
        </p:nvSpPr>
        <p:spPr>
          <a:xfrm>
            <a:off x="4606189" y="377874"/>
            <a:ext cx="2609345" cy="598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Offensive</a:t>
            </a:r>
            <a:r>
              <a:rPr kumimoji="1" lang="en" altLang="zh-CN" sz="1600" dirty="0"/>
              <a:t>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[OS]</a:t>
            </a:r>
            <a:endParaRPr kumimoji="1"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4E329B-44DB-D247-B9C4-96280030AB3C}"/>
              </a:ext>
            </a:extLst>
          </p:cNvPr>
          <p:cNvSpPr/>
          <p:nvPr/>
        </p:nvSpPr>
        <p:spPr>
          <a:xfrm>
            <a:off x="4606189" y="1519901"/>
            <a:ext cx="2609345" cy="59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Defense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[DS]</a:t>
            </a:r>
            <a:endParaRPr kumimoji="1"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F16C83-4D04-D941-8A0D-FAFECE8140F3}"/>
              </a:ext>
            </a:extLst>
          </p:cNvPr>
          <p:cNvSpPr/>
          <p:nvPr/>
        </p:nvSpPr>
        <p:spPr>
          <a:xfrm>
            <a:off x="4606189" y="2661928"/>
            <a:ext cx="2609345" cy="598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Vulnerability Risk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[VR]</a:t>
            </a:r>
            <a:endParaRPr kumimoji="1"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6C582C-E4B7-EC43-A5F0-6C8C38A6FF86}"/>
              </a:ext>
            </a:extLst>
          </p:cNvPr>
          <p:cNvSpPr/>
          <p:nvPr/>
        </p:nvSpPr>
        <p:spPr>
          <a:xfrm>
            <a:off x="4606189" y="3662437"/>
            <a:ext cx="2609345" cy="598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Technique Impact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[TI]</a:t>
            </a:r>
            <a:endParaRPr kumimoji="1"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CFF73F-2C5D-6244-89B6-8FD4562470D8}"/>
              </a:ext>
            </a:extLst>
          </p:cNvPr>
          <p:cNvSpPr/>
          <p:nvPr/>
        </p:nvSpPr>
        <p:spPr>
          <a:xfrm>
            <a:off x="4606189" y="4793578"/>
            <a:ext cx="2609345" cy="598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E</a:t>
            </a:r>
            <a:r>
              <a:rPr kumimoji="1" lang="en-US" altLang="zh-CN" sz="1600"/>
              <a:t>n</a:t>
            </a:r>
            <a:r>
              <a:rPr kumimoji="1" lang="en" altLang="zh-CN" sz="1600"/>
              <a:t>terprise</a:t>
            </a:r>
            <a:r>
              <a:rPr kumimoji="1" lang="en" altLang="zh-CN" sz="1600" dirty="0"/>
              <a:t> Impact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[EI]</a:t>
            </a:r>
            <a:endParaRPr kumimoji="1"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076E67-2B3E-B54F-9A59-FB34D500D993}"/>
              </a:ext>
            </a:extLst>
          </p:cNvPr>
          <p:cNvSpPr/>
          <p:nvPr/>
        </p:nvSpPr>
        <p:spPr>
          <a:xfrm>
            <a:off x="4606189" y="5612047"/>
            <a:ext cx="2609345" cy="598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Business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[BS]</a:t>
            </a:r>
            <a:endParaRPr kumimoji="1"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30679-B0AD-344D-A335-F5E90ABB18A0}"/>
              </a:ext>
            </a:extLst>
          </p:cNvPr>
          <p:cNvSpPr/>
          <p:nvPr/>
        </p:nvSpPr>
        <p:spPr>
          <a:xfrm>
            <a:off x="9109659" y="664837"/>
            <a:ext cx="2829056" cy="8049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Offensive</a:t>
            </a:r>
            <a:r>
              <a:rPr kumimoji="1" lang="en" altLang="zh-CN" sz="2000" dirty="0"/>
              <a:t> Energy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[OE]</a:t>
            </a:r>
            <a:endParaRPr kumimoji="1" lang="zh-CN" altLang="en-US" sz="2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CEBAA9-9465-FD4D-86A1-04E55EAE7CF6}"/>
              </a:ext>
            </a:extLst>
          </p:cNvPr>
          <p:cNvSpPr/>
          <p:nvPr/>
        </p:nvSpPr>
        <p:spPr>
          <a:xfrm>
            <a:off x="9109659" y="2167462"/>
            <a:ext cx="2829056" cy="8049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Defense Energy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[DE]</a:t>
            </a:r>
            <a:endParaRPr kumimoji="1" lang="zh-CN" altLang="en-US" sz="2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3B4671-EE42-8E41-9E7F-3D2F1324B04D}"/>
              </a:ext>
            </a:extLst>
          </p:cNvPr>
          <p:cNvSpPr/>
          <p:nvPr/>
        </p:nvSpPr>
        <p:spPr>
          <a:xfrm>
            <a:off x="9109659" y="3861277"/>
            <a:ext cx="2829056" cy="8049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Business Risk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[BR]</a:t>
            </a:r>
            <a:endParaRPr kumimoji="1" lang="zh-CN" altLang="en-US" sz="2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32A028-2604-EF40-A20C-3D24367BA21E}"/>
              </a:ext>
            </a:extLst>
          </p:cNvPr>
          <p:cNvSpPr/>
          <p:nvPr/>
        </p:nvSpPr>
        <p:spPr>
          <a:xfrm>
            <a:off x="9109659" y="5413577"/>
            <a:ext cx="2829056" cy="8049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Enterprise Risk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[ER]</a:t>
            </a:r>
            <a:endParaRPr kumimoji="1" lang="zh-CN" altLang="en-US" sz="2000" dirty="0"/>
          </a:p>
        </p:txBody>
      </p: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35C568DD-9F27-234F-9DE9-51E0569E286E}"/>
              </a:ext>
            </a:extLst>
          </p:cNvPr>
          <p:cNvCxnSpPr>
            <a:cxnSpLocks/>
          </p:cNvCxnSpPr>
          <p:nvPr/>
        </p:nvCxnSpPr>
        <p:spPr>
          <a:xfrm>
            <a:off x="7224122" y="645278"/>
            <a:ext cx="1894120" cy="411860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5FB95E26-FB87-1349-B81F-D421F77CA840}"/>
              </a:ext>
            </a:extLst>
          </p:cNvPr>
          <p:cNvCxnSpPr>
            <a:cxnSpLocks/>
          </p:cNvCxnSpPr>
          <p:nvPr/>
        </p:nvCxnSpPr>
        <p:spPr>
          <a:xfrm flipV="1">
            <a:off x="7224122" y="1052029"/>
            <a:ext cx="1894120" cy="61553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9151FE6D-50B9-4E41-86E2-A077D7BB6493}"/>
              </a:ext>
            </a:extLst>
          </p:cNvPr>
          <p:cNvCxnSpPr>
            <a:cxnSpLocks/>
          </p:cNvCxnSpPr>
          <p:nvPr/>
        </p:nvCxnSpPr>
        <p:spPr>
          <a:xfrm flipV="1">
            <a:off x="7224122" y="1067323"/>
            <a:ext cx="1894125" cy="3961001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C6C08DFF-F388-424B-B7E4-95B471E900C4}"/>
              </a:ext>
            </a:extLst>
          </p:cNvPr>
          <p:cNvCxnSpPr>
            <a:cxnSpLocks/>
          </p:cNvCxnSpPr>
          <p:nvPr/>
        </p:nvCxnSpPr>
        <p:spPr>
          <a:xfrm>
            <a:off x="7224128" y="1799577"/>
            <a:ext cx="1894119" cy="757492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CF23CDE7-64E8-F543-A078-E69ACDCDC692}"/>
              </a:ext>
            </a:extLst>
          </p:cNvPr>
          <p:cNvCxnSpPr>
            <a:cxnSpLocks/>
          </p:cNvCxnSpPr>
          <p:nvPr/>
        </p:nvCxnSpPr>
        <p:spPr>
          <a:xfrm flipV="1">
            <a:off x="7224130" y="2557069"/>
            <a:ext cx="1894117" cy="21042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70B1B04B-00D8-0D46-8FEF-17F0682CDC48}"/>
              </a:ext>
            </a:extLst>
          </p:cNvPr>
          <p:cNvCxnSpPr>
            <a:cxnSpLocks/>
          </p:cNvCxnSpPr>
          <p:nvPr/>
        </p:nvCxnSpPr>
        <p:spPr>
          <a:xfrm flipV="1">
            <a:off x="7224130" y="2557069"/>
            <a:ext cx="1894117" cy="234207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F411C786-14E2-D841-9648-9BE857A1CD18}"/>
              </a:ext>
            </a:extLst>
          </p:cNvPr>
          <p:cNvCxnSpPr>
            <a:cxnSpLocks/>
          </p:cNvCxnSpPr>
          <p:nvPr/>
        </p:nvCxnSpPr>
        <p:spPr>
          <a:xfrm>
            <a:off x="7224130" y="4035393"/>
            <a:ext cx="1894117" cy="22837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6EF32D59-54E4-8048-84F5-717313905495}"/>
              </a:ext>
            </a:extLst>
          </p:cNvPr>
          <p:cNvCxnSpPr>
            <a:cxnSpLocks/>
          </p:cNvCxnSpPr>
          <p:nvPr/>
        </p:nvCxnSpPr>
        <p:spPr>
          <a:xfrm flipV="1">
            <a:off x="7224130" y="4261772"/>
            <a:ext cx="1894117" cy="902769"/>
          </a:xfrm>
          <a:prstGeom prst="bentConnector3">
            <a:avLst>
              <a:gd name="adj1" fmla="val 70398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D984B5B1-F829-624F-99B0-22A8F2FE5658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215534" y="4263765"/>
            <a:ext cx="1902713" cy="1647382"/>
          </a:xfrm>
          <a:prstGeom prst="bentConnector3">
            <a:avLst>
              <a:gd name="adj1" fmla="val 70702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5714A014-06E7-5B4F-8B6B-E53194CF8F76}"/>
              </a:ext>
            </a:extLst>
          </p:cNvPr>
          <p:cNvCxnSpPr>
            <a:cxnSpLocks/>
          </p:cNvCxnSpPr>
          <p:nvPr/>
        </p:nvCxnSpPr>
        <p:spPr>
          <a:xfrm>
            <a:off x="7224130" y="2027626"/>
            <a:ext cx="1894117" cy="3810209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92AF6D66-4C5A-1240-9543-EAB142B9D626}"/>
              </a:ext>
            </a:extLst>
          </p:cNvPr>
          <p:cNvCxnSpPr>
            <a:cxnSpLocks/>
          </p:cNvCxnSpPr>
          <p:nvPr/>
        </p:nvCxnSpPr>
        <p:spPr>
          <a:xfrm>
            <a:off x="7224130" y="3169653"/>
            <a:ext cx="1894117" cy="266818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BA6185B9-39D5-3147-A4F1-379E9A977ED3}"/>
              </a:ext>
            </a:extLst>
          </p:cNvPr>
          <p:cNvCxnSpPr>
            <a:cxnSpLocks/>
          </p:cNvCxnSpPr>
          <p:nvPr/>
        </p:nvCxnSpPr>
        <p:spPr>
          <a:xfrm>
            <a:off x="7224130" y="5301303"/>
            <a:ext cx="1894117" cy="53653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1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318</Words>
  <Application>Microsoft Macintosh PowerPoint</Application>
  <PresentationFormat>宽屏</PresentationFormat>
  <Paragraphs>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JingDongLangZhengTi Regular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叶猛</dc:creator>
  <cp:lastModifiedBy>Microsoft Office User</cp:lastModifiedBy>
  <cp:revision>18</cp:revision>
  <dcterms:created xsi:type="dcterms:W3CDTF">2021-11-09T03:01:59Z</dcterms:created>
  <dcterms:modified xsi:type="dcterms:W3CDTF">2022-11-07T03:11:23Z</dcterms:modified>
</cp:coreProperties>
</file>