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2" r:id="rId7"/>
    <p:sldId id="261"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1156" autoAdjust="0"/>
  </p:normalViewPr>
  <p:slideViewPr>
    <p:cSldViewPr snapToGrid="0">
      <p:cViewPr varScale="1">
        <p:scale>
          <a:sx n="69" d="100"/>
          <a:sy n="69" d="100"/>
        </p:scale>
        <p:origin x="25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7A12E-E2EB-430E-8F8C-F4607882F631}" type="datetimeFigureOut">
              <a:rPr lang="en-US" smtClean="0"/>
              <a:t>10/15/2022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79AA8-C67C-44D3-B535-C75F10D46CC1}" type="slidenum">
              <a:rPr lang="en-US" smtClean="0"/>
              <a:t>‹#›</a:t>
            </a:fld>
            <a:endParaRPr lang="en-US"/>
          </a:p>
        </p:txBody>
      </p:sp>
    </p:spTree>
    <p:extLst>
      <p:ext uri="{BB962C8B-B14F-4D97-AF65-F5344CB8AC3E}">
        <p14:creationId xmlns:p14="http://schemas.microsoft.com/office/powerpoint/2010/main" val="300910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table is joined with the </a:t>
            </a:r>
            <a:r>
              <a:rPr lang="en-US" dirty="0" err="1"/>
              <a:t>purchaseOrderDetail</a:t>
            </a:r>
            <a:r>
              <a:rPr lang="en-US" dirty="0"/>
              <a:t> table using the LEFT OUTER JOIN. Doing so preserves all of the data from the product table. There won’t be any </a:t>
            </a:r>
            <a:r>
              <a:rPr lang="en-US" dirty="0" err="1"/>
              <a:t>purchaseOrderID</a:t>
            </a:r>
            <a:r>
              <a:rPr lang="en-US" dirty="0"/>
              <a:t> for products that have never been ordered so this where clause is used.</a:t>
            </a:r>
          </a:p>
        </p:txBody>
      </p:sp>
      <p:sp>
        <p:nvSpPr>
          <p:cNvPr id="4" name="Slide Number Placeholder 3"/>
          <p:cNvSpPr>
            <a:spLocks noGrp="1"/>
          </p:cNvSpPr>
          <p:nvPr>
            <p:ph type="sldNum" sz="quarter" idx="5"/>
          </p:nvPr>
        </p:nvSpPr>
        <p:spPr/>
        <p:txBody>
          <a:bodyPr/>
          <a:lstStyle/>
          <a:p>
            <a:fld id="{5A379AA8-C67C-44D3-B535-C75F10D46CC1}" type="slidenum">
              <a:rPr lang="en-US" smtClean="0"/>
              <a:t>2</a:t>
            </a:fld>
            <a:endParaRPr lang="en-US"/>
          </a:p>
        </p:txBody>
      </p:sp>
    </p:spTree>
    <p:extLst>
      <p:ext uri="{BB962C8B-B14F-4D97-AF65-F5344CB8AC3E}">
        <p14:creationId xmlns:p14="http://schemas.microsoft.com/office/powerpoint/2010/main" val="99174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Georgia" panose="02040502050405020303" pitchFamily="18" charset="0"/>
                <a:cs typeface="Times New Roman" panose="02020603050405020304" pitchFamily="18" charset="0"/>
              </a:rPr>
              <a:t>To get the running total, first create a VIEW that summarizes the sales total by year. In this VIEW, use GROUP BY YEAR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OrderDate</a:t>
            </a:r>
            <a:r>
              <a:rPr lang="en-US" sz="1800" dirty="0">
                <a:effectLst/>
                <a:latin typeface="Arial" panose="020B0604020202020204" pitchFamily="34" charset="0"/>
                <a:ea typeface="Georgia" panose="02040502050405020303" pitchFamily="18" charset="0"/>
                <a:cs typeface="Times New Roman" panose="02020603050405020304" pitchFamily="18" charset="0"/>
              </a:rPr>
              <a:t>) and use the SUM function to get the total of the sales. In the outer query, use a subquery in the SELECT clause. The main query will join the VIEW to itself in the SELECT clause. The subquery will join the VIEW to itself using the variable, “year” because we want to see the total sales by </a:t>
            </a:r>
            <a:r>
              <a:rPr lang="en-US" sz="1800" i="1" dirty="0">
                <a:effectLst/>
                <a:latin typeface="Arial" panose="020B0604020202020204" pitchFamily="34" charset="0"/>
                <a:ea typeface="Georgia" panose="02040502050405020303" pitchFamily="18" charset="0"/>
                <a:cs typeface="Times New Roman" panose="02020603050405020304" pitchFamily="18" charset="0"/>
              </a:rPr>
              <a:t>year. </a:t>
            </a:r>
            <a:r>
              <a:rPr lang="en-US" sz="1800" dirty="0">
                <a:effectLst/>
                <a:latin typeface="Arial" panose="020B0604020202020204" pitchFamily="34" charset="0"/>
                <a:ea typeface="Georgia" panose="02040502050405020303" pitchFamily="18" charset="0"/>
                <a:cs typeface="Times New Roman" panose="02020603050405020304" pitchFamily="18" charset="0"/>
              </a:rPr>
              <a:t>The operator in the WHERE clause of the running total queries will be &lt;= to add current and all the previous years’ sales with the SUM function.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3</a:t>
            </a:fld>
            <a:endParaRPr lang="en-US"/>
          </a:p>
        </p:txBody>
      </p:sp>
    </p:spTree>
    <p:extLst>
      <p:ext uri="{BB962C8B-B14F-4D97-AF65-F5344CB8AC3E}">
        <p14:creationId xmlns:p14="http://schemas.microsoft.com/office/powerpoint/2010/main" val="388522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Georgia" panose="02040502050405020303" pitchFamily="18" charset="0"/>
                <a:cs typeface="Times New Roman" panose="02020603050405020304" pitchFamily="18" charset="0"/>
              </a:rPr>
              <a:t>Create an Inline Table-Valued Function that takes in as parameters the number of items to display and the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CustomerID</a:t>
            </a:r>
            <a:r>
              <a:rPr lang="en-US" sz="1800" dirty="0">
                <a:effectLst/>
                <a:latin typeface="Arial" panose="020B0604020202020204" pitchFamily="34" charset="0"/>
                <a:ea typeface="Georgia" panose="02040502050405020303" pitchFamily="18" charset="0"/>
                <a:cs typeface="Times New Roman" panose="02020603050405020304" pitchFamily="18" charset="0"/>
              </a:rPr>
              <a:t>. This function performs a join with the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Sales.OrderDetail</a:t>
            </a:r>
            <a:r>
              <a:rPr lang="en-US" sz="1800" dirty="0">
                <a:effectLst/>
                <a:latin typeface="Arial" panose="020B0604020202020204" pitchFamily="34" charset="0"/>
                <a:ea typeface="Georgia" panose="02040502050405020303" pitchFamily="18" charset="0"/>
                <a:cs typeface="Times New Roman" panose="02020603050405020304" pitchFamily="18" charset="0"/>
              </a:rPr>
              <a:t> and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Sales.Order</a:t>
            </a:r>
            <a:r>
              <a:rPr lang="en-US" sz="1800" dirty="0">
                <a:effectLst/>
                <a:latin typeface="Arial" panose="020B0604020202020204" pitchFamily="34" charset="0"/>
                <a:ea typeface="Georgia" panose="02040502050405020303" pitchFamily="18" charset="0"/>
                <a:cs typeface="Times New Roman" panose="02020603050405020304" pitchFamily="18" charset="0"/>
              </a:rPr>
              <a:t> tables to output the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ProductId</a:t>
            </a:r>
            <a:r>
              <a:rPr lang="en-US" sz="1800" dirty="0">
                <a:effectLst/>
                <a:latin typeface="Arial" panose="020B0604020202020204" pitchFamily="34" charset="0"/>
                <a:ea typeface="Georgia" panose="02040502050405020303" pitchFamily="18" charset="0"/>
                <a:cs typeface="Times New Roman" panose="02020603050405020304" pitchFamily="18" charset="0"/>
              </a:rPr>
              <a:t> data with the customers who ordered those products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OrderDetail</a:t>
            </a:r>
            <a:r>
              <a:rPr lang="en-US" sz="1800" dirty="0">
                <a:effectLst/>
                <a:latin typeface="Arial" panose="020B0604020202020204" pitchFamily="34" charset="0"/>
                <a:ea typeface="Georgia" panose="02040502050405020303" pitchFamily="18" charset="0"/>
                <a:cs typeface="Times New Roman" panose="02020603050405020304" pitchFamily="18" charset="0"/>
              </a:rPr>
              <a:t> table does not have the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CustomerID</a:t>
            </a:r>
            <a:r>
              <a:rPr lang="en-US" sz="1800" dirty="0">
                <a:effectLst/>
                <a:latin typeface="Arial" panose="020B0604020202020204" pitchFamily="34" charset="0"/>
                <a:ea typeface="Georgia" panose="02040502050405020303" pitchFamily="18" charset="0"/>
                <a:cs typeface="Times New Roman" panose="02020603050405020304" pitchFamily="18" charset="0"/>
              </a:rPr>
              <a:t>). It does a filter/WHERE by an individual customer. ORDER BY is essential here in order to output the three most expensive products instead of </a:t>
            </a:r>
            <a:r>
              <a:rPr lang="en-US" sz="1800" i="1" dirty="0">
                <a:effectLst/>
                <a:latin typeface="Arial" panose="020B0604020202020204" pitchFamily="34" charset="0"/>
                <a:ea typeface="Georgia" panose="02040502050405020303" pitchFamily="18" charset="0"/>
                <a:cs typeface="Times New Roman" panose="02020603050405020304" pitchFamily="18" charset="0"/>
              </a:rPr>
              <a:t>every</a:t>
            </a:r>
            <a:r>
              <a:rPr lang="en-US" sz="1800" dirty="0">
                <a:effectLst/>
                <a:latin typeface="Arial" panose="020B0604020202020204" pitchFamily="34" charset="0"/>
                <a:ea typeface="Georgia" panose="02040502050405020303" pitchFamily="18" charset="0"/>
                <a:cs typeface="Times New Roman" panose="02020603050405020304" pitchFamily="18" charset="0"/>
              </a:rPr>
              <a:t> products the customer has ever purchased. The main/outer query, which uses the Inline Table-Valued Function, will perform an cross apply with the Customer table to output all customers (who placed an order) and their products. The ROW_NUMBER() function is used to specify that there are 3 products per each customer.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4</a:t>
            </a:fld>
            <a:endParaRPr lang="en-US"/>
          </a:p>
        </p:txBody>
      </p:sp>
    </p:spTree>
    <p:extLst>
      <p:ext uri="{BB962C8B-B14F-4D97-AF65-F5344CB8AC3E}">
        <p14:creationId xmlns:p14="http://schemas.microsoft.com/office/powerpoint/2010/main" val="335172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starting off with the MEDIUM query because it is easier to make a mistake in a more complicated query.</a:t>
            </a:r>
          </a:p>
          <a:p>
            <a:endParaRPr lang="en-US" dirty="0"/>
          </a:p>
          <a:p>
            <a:r>
              <a:rPr lang="en-US" sz="1800" dirty="0">
                <a:effectLst/>
                <a:latin typeface="Arial" panose="020B0604020202020204" pitchFamily="34" charset="0"/>
                <a:ea typeface="Georgia" panose="02040502050405020303" pitchFamily="18" charset="0"/>
              </a:rPr>
              <a:t>First, create a VIEW that filters for the Owners and Sales Agents. In the main/outer query, use the ROW_NUMBER() function to generate a unique number for each Owners and Sales Agents. Use COALESCE function to display “No Region” instead of NULLs. Use CONCAT function to generate a new label for Owners and Sales Agents. Do an INNER JOIN with the Customer table to obtain the postal code. Even though this query essentially uses a single table, you see VIEW and INNER JOIN. So many instances of Customer table is used here. Unnecessary clutter. </a:t>
            </a:r>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5</a:t>
            </a:fld>
            <a:endParaRPr lang="en-US"/>
          </a:p>
        </p:txBody>
      </p:sp>
    </p:spTree>
    <p:extLst>
      <p:ext uri="{BB962C8B-B14F-4D97-AF65-F5344CB8AC3E}">
        <p14:creationId xmlns:p14="http://schemas.microsoft.com/office/powerpoint/2010/main" val="35983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002060"/>
                </a:solidFill>
                <a:effectLst/>
                <a:latin typeface="Arial" panose="020B0604020202020204" pitchFamily="34" charset="0"/>
                <a:ea typeface="Georgia" panose="02040502050405020303" pitchFamily="18" charset="0"/>
                <a:cs typeface="Times New Roman" panose="02020603050405020304" pitchFamily="18" charset="0"/>
              </a:rPr>
              <a:t>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Instead of invoking the same table inside the table expression then joining the original table to the table expression, the original table is invoked once in the query. The MEDIUM complexity is now reduced to a SIMPLE query.</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6</a:t>
            </a:fld>
            <a:endParaRPr lang="en-US"/>
          </a:p>
        </p:txBody>
      </p:sp>
    </p:spTree>
    <p:extLst>
      <p:ext uri="{BB962C8B-B14F-4D97-AF65-F5344CB8AC3E}">
        <p14:creationId xmlns:p14="http://schemas.microsoft.com/office/powerpoint/2010/main" val="3327162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Georgia" panose="02040502050405020303" pitchFamily="18" charset="0"/>
                <a:cs typeface="Times New Roman" panose="02020603050405020304" pitchFamily="18" charset="0"/>
              </a:rPr>
              <a:t>There are four subqueries in the SELECT clause in this query. These are two subqueries that are invoked two times each. The first subquery obtains the total sales amount serviced by each employee. The second query obtains the total sales amount of the entire company. The amount returned by the first query divides each sales order then it is multiplied by 100. The amount returned by the second query divides each sales order then it is multiplied by 100. This query shows the impact each order and each employee has toward the company’s overall profit. The number of times the subqueries invoked clouds the overall query.</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7</a:t>
            </a:fld>
            <a:endParaRPr lang="en-US"/>
          </a:p>
        </p:txBody>
      </p:sp>
    </p:spTree>
    <p:extLst>
      <p:ext uri="{BB962C8B-B14F-4D97-AF65-F5344CB8AC3E}">
        <p14:creationId xmlns:p14="http://schemas.microsoft.com/office/powerpoint/2010/main" val="192251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Georgia" panose="02040502050405020303" pitchFamily="18" charset="0"/>
                <a:cs typeface="Times New Roman" panose="02020603050405020304" pitchFamily="18" charset="0"/>
              </a:rPr>
              <a:t>I decided to make a scalar function that returns the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totalSales</a:t>
            </a:r>
            <a:r>
              <a:rPr lang="en-US" sz="1800" dirty="0">
                <a:effectLst/>
                <a:latin typeface="Arial" panose="020B0604020202020204" pitchFamily="34" charset="0"/>
                <a:ea typeface="Georgia" panose="02040502050405020303" pitchFamily="18" charset="0"/>
                <a:cs typeface="Times New Roman" panose="02020603050405020304" pitchFamily="18" charset="0"/>
              </a:rPr>
              <a:t> amount for each employee. The use of the scalar function reduced several lines from the original query.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8</a:t>
            </a:fld>
            <a:endParaRPr lang="en-US"/>
          </a:p>
        </p:txBody>
      </p:sp>
    </p:spTree>
    <p:extLst>
      <p:ext uri="{BB962C8B-B14F-4D97-AF65-F5344CB8AC3E}">
        <p14:creationId xmlns:p14="http://schemas.microsoft.com/office/powerpoint/2010/main" val="362210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Georgia" panose="02040502050405020303" pitchFamily="18" charset="0"/>
                <a:cs typeface="Times New Roman" panose="02020603050405020304" pitchFamily="18" charset="0"/>
              </a:rPr>
              <a:t>Proposition is at fault here. The discount period has not been specified, implying that we give discount for ALL orders ever placed. This would surely lead a company to bankruptcy.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Georgia" panose="02040502050405020303"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Georgia" panose="02040502050405020303" pitchFamily="18" charset="0"/>
                <a:cs typeface="Times New Roman" panose="02020603050405020304" pitchFamily="18" charset="0"/>
              </a:rPr>
              <a:t>This query uses a scalar function that returns the appropriate discount amount that varies by the customer’s number of children and common table expression (CTE) that calculates the total sales amount ordered by each customer. It performs two INNER JOINs to obtain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EmployeeKey</a:t>
            </a:r>
            <a:r>
              <a:rPr lang="en-US" sz="1800" dirty="0">
                <a:effectLst/>
                <a:latin typeface="Arial" panose="020B0604020202020204" pitchFamily="34" charset="0"/>
                <a:ea typeface="Georgia" panose="02040502050405020303" pitchFamily="18" charset="0"/>
                <a:cs typeface="Times New Roman" panose="02020603050405020304" pitchFamily="18" charset="0"/>
              </a:rPr>
              <a:t> from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FactInternetSales</a:t>
            </a:r>
            <a:r>
              <a:rPr lang="en-US" sz="1800" dirty="0">
                <a:effectLst/>
                <a:latin typeface="Arial" panose="020B0604020202020204" pitchFamily="34" charset="0"/>
                <a:ea typeface="Georgia" panose="02040502050405020303" pitchFamily="18" charset="0"/>
                <a:cs typeface="Times New Roman" panose="02020603050405020304" pitchFamily="18" charset="0"/>
              </a:rPr>
              <a:t>. The most grave mistake I made here is the WHERE clause of the subquery of the CTE. We have to get totals per customer not per each order! The query looks very cluttered with so many joins.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Georgia" panose="02040502050405020303"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Georgia" panose="02040502050405020303" pitchFamily="18" charset="0"/>
                <a:cs typeface="Times New Roman" panose="02020603050405020304" pitchFamily="18" charset="0"/>
              </a:rPr>
              <a:t>There was a special challenge working with this database because it only had Sales Details table without the Sales summary table like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Sales.Order</a:t>
            </a:r>
            <a:r>
              <a:rPr lang="en-US" sz="1800" dirty="0">
                <a:effectLst/>
                <a:latin typeface="Arial" panose="020B0604020202020204" pitchFamily="34" charset="0"/>
                <a:ea typeface="Georgia" panose="02040502050405020303" pitchFamily="18" charset="0"/>
                <a:cs typeface="Times New Roman" panose="02020603050405020304" pitchFamily="18" charset="0"/>
              </a:rPr>
              <a:t> in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NorthWinds</a:t>
            </a:r>
            <a:r>
              <a:rPr lang="en-US" sz="1800" dirty="0">
                <a:effectLst/>
                <a:latin typeface="Arial" panose="020B0604020202020204" pitchFamily="34" charset="0"/>
                <a:ea typeface="Georgia" panose="02040502050405020303" pitchFamily="18" charset="0"/>
                <a:cs typeface="Times New Roman" panose="02020603050405020304" pitchFamily="18" charset="0"/>
              </a:rPr>
              <a:t>. When trying to calculate the total Orders per each customer, duplicates printed because there are multiple product details for each order. I had to use the DISTINCT clause to rule these 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The query simply outputs the discount percentage and does  not calculate the actual amount of money the customers will receive discount on. So it does not fulfill the proposition.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A379AA8-C67C-44D3-B535-C75F10D46CC1}" type="slidenum">
              <a:rPr lang="en-US" smtClean="0"/>
              <a:t>9</a:t>
            </a:fld>
            <a:endParaRPr lang="en-US"/>
          </a:p>
        </p:txBody>
      </p:sp>
    </p:spTree>
    <p:extLst>
      <p:ext uri="{BB962C8B-B14F-4D97-AF65-F5344CB8AC3E}">
        <p14:creationId xmlns:p14="http://schemas.microsoft.com/office/powerpoint/2010/main" val="210768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First of all, the proposition of this query was not practical because it attempted to give discounts to families with children for all orders they have ever purchased. The company will lose so much money like that. So I had to specify the proposition to apply the discount on a single day: May 3</a:t>
            </a:r>
            <a:r>
              <a:rPr lang="en-US" sz="1800" baseline="30000" dirty="0">
                <a:effectLst/>
                <a:latin typeface="Arial" panose="020B0604020202020204" pitchFamily="34" charset="0"/>
                <a:ea typeface="Georgia" panose="02040502050405020303" pitchFamily="18" charset="0"/>
                <a:cs typeface="Times New Roman" panose="02020603050405020304" pitchFamily="18" charset="0"/>
              </a:rPr>
              <a:t>rd</a:t>
            </a:r>
            <a:r>
              <a:rPr lang="en-US" sz="1800" dirty="0">
                <a:effectLst/>
                <a:latin typeface="Arial" panose="020B0604020202020204" pitchFamily="34" charset="0"/>
                <a:ea typeface="Georgia" panose="02040502050405020303" pitchFamily="18" charset="0"/>
                <a:cs typeface="Times New Roman" panose="02020603050405020304" pitchFamily="18" charset="0"/>
              </a:rPr>
              <a:t>, 2015. The two INNER JOINs inside the Common Table Expression was not necessary for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EmployeeKey</a:t>
            </a:r>
            <a:r>
              <a:rPr lang="en-US" sz="1800" dirty="0">
                <a:effectLst/>
                <a:latin typeface="Arial" panose="020B0604020202020204" pitchFamily="34" charset="0"/>
                <a:ea typeface="Georgia" panose="02040502050405020303" pitchFamily="18" charset="0"/>
                <a:cs typeface="Times New Roman" panose="02020603050405020304" pitchFamily="18" charset="0"/>
              </a:rPr>
              <a:t> is not a necessary information to figure out how much discount the family will receive on the orders placed on 05/03/2015.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I was also making a grave mistake in the subquery’s WHERE clause. I was incorrectly obtaining total sales for each order instead of each customer! So I fixed it by specifying the join condition with the customer.</a:t>
            </a: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While trying to specify the query to only obtain the total for only 05/03/2015, I first tried to specify that in the outer query of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SalesTotalCTE</a:t>
            </a:r>
            <a:r>
              <a:rPr lang="en-US" sz="1800" dirty="0">
                <a:effectLst/>
                <a:latin typeface="Arial" panose="020B0604020202020204" pitchFamily="34" charset="0"/>
                <a:ea typeface="Georgia" panose="02040502050405020303" pitchFamily="18" charset="0"/>
                <a:cs typeface="Times New Roman" panose="02020603050405020304" pitchFamily="18" charset="0"/>
              </a:rPr>
              <a:t> only. Even though the date was specified on the outer query, the inner query was calculating the total sum of all orders the customer purchased, not just the ones on 05/03/2015. So I had to add a date filter within the subquery of the CTE as well.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So I added that column. This corrected query seems more succinct and gathers accurate data.</a:t>
            </a:r>
          </a:p>
          <a:p>
            <a:pPr marL="0" marR="0">
              <a:spcBef>
                <a:spcPts val="0"/>
              </a:spcBef>
              <a:spcAft>
                <a:spcPts val="0"/>
              </a:spcAft>
            </a:pPr>
            <a:endParaRPr lang="en-US" sz="1800" dirty="0">
              <a:effectLst/>
              <a:latin typeface="Arial" panose="020B0604020202020204" pitchFamily="34"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I added a column that calculates the actual discounted amount to satisfy the proposition.</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10</a:t>
            </a:fld>
            <a:endParaRPr lang="en-US"/>
          </a:p>
        </p:txBody>
      </p:sp>
    </p:spTree>
    <p:extLst>
      <p:ext uri="{BB962C8B-B14F-4D97-AF65-F5344CB8AC3E}">
        <p14:creationId xmlns:p14="http://schemas.microsoft.com/office/powerpoint/2010/main" val="90468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7836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2A5A8-8773-4266-AEDB-F1B019F5EB3F}"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30968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649728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618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96785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2728909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944537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948658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83840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04551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7113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2A5A8-8773-4266-AEDB-F1B019F5EB3F}"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63645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2A5A8-8773-4266-AEDB-F1B019F5EB3F}"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411239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49964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417888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5D2A5A8-8773-4266-AEDB-F1B019F5EB3F}" type="datetimeFigureOut">
              <a:rPr lang="en-US" smtClean="0"/>
              <a:t>10/15/2022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99086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2A5A8-8773-4266-AEDB-F1B019F5EB3F}"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06919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D2A5A8-8773-4266-AEDB-F1B019F5EB3F}" type="datetimeFigureOut">
              <a:rPr lang="en-US" smtClean="0"/>
              <a:t>10/15/2022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308013-B2FD-4420-8CE7-903F144A4E38}" type="slidenum">
              <a:rPr lang="en-US" smtClean="0"/>
              <a:t>‹#›</a:t>
            </a:fld>
            <a:endParaRPr lang="en-US"/>
          </a:p>
        </p:txBody>
      </p:sp>
    </p:spTree>
    <p:extLst>
      <p:ext uri="{BB962C8B-B14F-4D97-AF65-F5344CB8AC3E}">
        <p14:creationId xmlns:p14="http://schemas.microsoft.com/office/powerpoint/2010/main" val="30808632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00AB-3F7D-06D3-4BC8-1FB1199EA764}"/>
              </a:ext>
            </a:extLst>
          </p:cNvPr>
          <p:cNvSpPr>
            <a:spLocks noGrp="1"/>
          </p:cNvSpPr>
          <p:nvPr>
            <p:ph type="ctrTitle"/>
          </p:nvPr>
        </p:nvSpPr>
        <p:spPr/>
        <p:txBody>
          <a:bodyPr/>
          <a:lstStyle/>
          <a:p>
            <a:r>
              <a:rPr lang="en-US" dirty="0"/>
              <a:t>Jasmine Kim’s Queries</a:t>
            </a:r>
          </a:p>
        </p:txBody>
      </p:sp>
      <p:sp>
        <p:nvSpPr>
          <p:cNvPr id="3" name="Subtitle 2">
            <a:extLst>
              <a:ext uri="{FF2B5EF4-FFF2-40B4-BE49-F238E27FC236}">
                <a16:creationId xmlns:a16="http://schemas.microsoft.com/office/drawing/2014/main" id="{978929E3-A22E-22F2-CA5E-3EC089712C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0685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CORRECTION (Complex II)</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a:xfrm>
            <a:off x="1104293" y="1331259"/>
            <a:ext cx="8946541" cy="4195481"/>
          </a:xfrm>
        </p:spPr>
        <p:txBody>
          <a:bodyPr/>
          <a:lstStyle/>
          <a:p>
            <a:r>
              <a:rPr lang="en-US" b="1" dirty="0"/>
              <a:t>Revised Proposition</a:t>
            </a:r>
            <a:r>
              <a:rPr lang="en-US" dirty="0"/>
              <a:t>: Apply family discount of varying amount depending on the number of children for orders placed on May 3rd, 2013.</a:t>
            </a:r>
          </a:p>
        </p:txBody>
      </p:sp>
      <p:pic>
        <p:nvPicPr>
          <p:cNvPr id="4" name="Picture 3">
            <a:extLst>
              <a:ext uri="{FF2B5EF4-FFF2-40B4-BE49-F238E27FC236}">
                <a16:creationId xmlns:a16="http://schemas.microsoft.com/office/drawing/2014/main" id="{BC030FBF-ACB4-4996-DD47-63861F061E46}"/>
              </a:ext>
            </a:extLst>
          </p:cNvPr>
          <p:cNvPicPr>
            <a:picLocks noChangeAspect="1"/>
          </p:cNvPicPr>
          <p:nvPr/>
        </p:nvPicPr>
        <p:blipFill>
          <a:blip r:embed="rId3"/>
          <a:stretch>
            <a:fillRect/>
          </a:stretch>
        </p:blipFill>
        <p:spPr>
          <a:xfrm>
            <a:off x="144306" y="2438345"/>
            <a:ext cx="4204670" cy="3556864"/>
          </a:xfrm>
          <a:prstGeom prst="rect">
            <a:avLst/>
          </a:prstGeom>
        </p:spPr>
      </p:pic>
      <p:pic>
        <p:nvPicPr>
          <p:cNvPr id="5" name="Picture 4">
            <a:extLst>
              <a:ext uri="{FF2B5EF4-FFF2-40B4-BE49-F238E27FC236}">
                <a16:creationId xmlns:a16="http://schemas.microsoft.com/office/drawing/2014/main" id="{E3CB5B2C-9BB5-1EF6-C767-5A2F0AA8C11A}"/>
              </a:ext>
            </a:extLst>
          </p:cNvPr>
          <p:cNvPicPr>
            <a:picLocks noChangeAspect="1"/>
          </p:cNvPicPr>
          <p:nvPr/>
        </p:nvPicPr>
        <p:blipFill>
          <a:blip r:embed="rId4"/>
          <a:stretch>
            <a:fillRect/>
          </a:stretch>
        </p:blipFill>
        <p:spPr>
          <a:xfrm>
            <a:off x="4544220" y="2876633"/>
            <a:ext cx="7503474" cy="3117027"/>
          </a:xfrm>
          <a:prstGeom prst="rect">
            <a:avLst/>
          </a:prstGeom>
        </p:spPr>
      </p:pic>
    </p:spTree>
    <p:extLst>
      <p:ext uri="{BB962C8B-B14F-4D97-AF65-F5344CB8AC3E}">
        <p14:creationId xmlns:p14="http://schemas.microsoft.com/office/powerpoint/2010/main" val="252246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BEST (Simple)</a:t>
            </a:r>
          </a:p>
        </p:txBody>
      </p:sp>
      <p:sp>
        <p:nvSpPr>
          <p:cNvPr id="6" name="Content Placeholder 5">
            <a:extLst>
              <a:ext uri="{FF2B5EF4-FFF2-40B4-BE49-F238E27FC236}">
                <a16:creationId xmlns:a16="http://schemas.microsoft.com/office/drawing/2014/main" id="{C382BDE9-9F05-D584-22B4-20947582E248}"/>
              </a:ext>
            </a:extLst>
          </p:cNvPr>
          <p:cNvSpPr>
            <a:spLocks noGrp="1"/>
          </p:cNvSpPr>
          <p:nvPr>
            <p:ph idx="1"/>
          </p:nvPr>
        </p:nvSpPr>
        <p:spPr>
          <a:xfrm>
            <a:off x="992780" y="1528811"/>
            <a:ext cx="8946541" cy="4195481"/>
          </a:xfrm>
        </p:spPr>
        <p:txBody>
          <a:bodyPr/>
          <a:lstStyle/>
          <a:p>
            <a:r>
              <a:rPr lang="en-US" sz="1800" dirty="0">
                <a:effectLst/>
                <a:latin typeface="Arial" panose="020B0604020202020204" pitchFamily="34" charset="0"/>
                <a:ea typeface="Georgia" panose="02040502050405020303" pitchFamily="18" charset="0"/>
              </a:rPr>
              <a:t>Proposition: Find out the list of products that have never been sold using AdventureWorks2017.</a:t>
            </a:r>
            <a:endParaRPr lang="en-US" dirty="0"/>
          </a:p>
        </p:txBody>
      </p:sp>
      <p:pic>
        <p:nvPicPr>
          <p:cNvPr id="7" name="Picture 6">
            <a:extLst>
              <a:ext uri="{FF2B5EF4-FFF2-40B4-BE49-F238E27FC236}">
                <a16:creationId xmlns:a16="http://schemas.microsoft.com/office/drawing/2014/main" id="{0F002282-5D12-23D1-DAF0-24D65AB7F7D1}"/>
              </a:ext>
            </a:extLst>
          </p:cNvPr>
          <p:cNvPicPr>
            <a:picLocks noChangeAspect="1"/>
          </p:cNvPicPr>
          <p:nvPr/>
        </p:nvPicPr>
        <p:blipFill>
          <a:blip r:embed="rId3"/>
          <a:stretch>
            <a:fillRect/>
          </a:stretch>
        </p:blipFill>
        <p:spPr>
          <a:xfrm>
            <a:off x="1597012" y="2624580"/>
            <a:ext cx="8572790" cy="2704609"/>
          </a:xfrm>
          <a:prstGeom prst="rect">
            <a:avLst/>
          </a:prstGeom>
        </p:spPr>
      </p:pic>
    </p:spTree>
    <p:extLst>
      <p:ext uri="{BB962C8B-B14F-4D97-AF65-F5344CB8AC3E}">
        <p14:creationId xmlns:p14="http://schemas.microsoft.com/office/powerpoint/2010/main" val="409997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BEST (Medium)</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a:xfrm>
            <a:off x="969497" y="1495357"/>
            <a:ext cx="8946541" cy="4195481"/>
          </a:xfrm>
        </p:spPr>
        <p:txBody>
          <a:bodyPr/>
          <a:lstStyle/>
          <a:p>
            <a:pPr marL="0" indent="0">
              <a:buNone/>
            </a:pPr>
            <a:r>
              <a:rPr lang="en-US" sz="1800" dirty="0">
                <a:latin typeface="Arial" panose="020B0604020202020204" pitchFamily="34" charset="0"/>
                <a:ea typeface="Georgia" panose="02040502050405020303" pitchFamily="18" charset="0"/>
              </a:rPr>
              <a:t>Proposition: G</a:t>
            </a:r>
            <a:r>
              <a:rPr lang="en-US" sz="1800" dirty="0">
                <a:effectLst/>
                <a:latin typeface="Arial" panose="020B0604020202020204" pitchFamily="34" charset="0"/>
                <a:ea typeface="Georgia" panose="02040502050405020303" pitchFamily="18" charset="0"/>
              </a:rPr>
              <a:t>et the running total of the orders by year using NorthWinds2022TWQLV7.</a:t>
            </a:r>
            <a:r>
              <a:rPr lang="en-US" sz="1800" dirty="0">
                <a:solidFill>
                  <a:srgbClr val="002060"/>
                </a:solidFill>
                <a:effectLst/>
                <a:latin typeface="Arial" panose="020B0604020202020204" pitchFamily="34" charset="0"/>
                <a:ea typeface="Georgia" panose="02040502050405020303" pitchFamily="18" charset="0"/>
              </a:rPr>
              <a:t> </a:t>
            </a:r>
          </a:p>
          <a:p>
            <a:pPr marL="0" indent="0">
              <a:buNone/>
            </a:pPr>
            <a:endParaRPr lang="en-US" dirty="0"/>
          </a:p>
        </p:txBody>
      </p:sp>
      <p:pic>
        <p:nvPicPr>
          <p:cNvPr id="4" name="Picture 3">
            <a:extLst>
              <a:ext uri="{FF2B5EF4-FFF2-40B4-BE49-F238E27FC236}">
                <a16:creationId xmlns:a16="http://schemas.microsoft.com/office/drawing/2014/main" id="{2D478C2E-2F97-98B6-E740-FFFDA08B9A0F}"/>
              </a:ext>
            </a:extLst>
          </p:cNvPr>
          <p:cNvPicPr>
            <a:picLocks noChangeAspect="1"/>
          </p:cNvPicPr>
          <p:nvPr/>
        </p:nvPicPr>
        <p:blipFill>
          <a:blip r:embed="rId3"/>
          <a:stretch>
            <a:fillRect/>
          </a:stretch>
        </p:blipFill>
        <p:spPr>
          <a:xfrm>
            <a:off x="2163337" y="2201075"/>
            <a:ext cx="6824546" cy="4404417"/>
          </a:xfrm>
          <a:prstGeom prst="rect">
            <a:avLst/>
          </a:prstGeom>
        </p:spPr>
      </p:pic>
    </p:spTree>
    <p:extLst>
      <p:ext uri="{BB962C8B-B14F-4D97-AF65-F5344CB8AC3E}">
        <p14:creationId xmlns:p14="http://schemas.microsoft.com/office/powerpoint/2010/main" val="381952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BEST (Complex)</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a:xfrm>
            <a:off x="1237127" y="1439601"/>
            <a:ext cx="8946541" cy="4195481"/>
          </a:xfrm>
        </p:spPr>
        <p:txBody>
          <a:bodyPr/>
          <a:lstStyle/>
          <a:p>
            <a:pPr marL="0" indent="0">
              <a:buNone/>
            </a:pPr>
            <a:r>
              <a:rPr lang="en-US" sz="1800" dirty="0">
                <a:latin typeface="Arial" panose="020B0604020202020204" pitchFamily="34" charset="0"/>
                <a:ea typeface="Georgia" panose="02040502050405020303" pitchFamily="18" charset="0"/>
              </a:rPr>
              <a:t>Proposition: Fi</a:t>
            </a:r>
            <a:r>
              <a:rPr lang="en-US" sz="1800" dirty="0">
                <a:effectLst/>
                <a:latin typeface="Arial" panose="020B0604020202020204" pitchFamily="34" charset="0"/>
                <a:ea typeface="Georgia" panose="02040502050405020303" pitchFamily="18" charset="0"/>
              </a:rPr>
              <a:t>nd the top 3 most expensive items each customer has ever purchased.</a:t>
            </a: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74AE0EA8-AF12-D6E6-0113-90FF767CC69A}"/>
              </a:ext>
            </a:extLst>
          </p:cNvPr>
          <p:cNvPicPr>
            <a:picLocks noChangeAspect="1"/>
          </p:cNvPicPr>
          <p:nvPr/>
        </p:nvPicPr>
        <p:blipFill>
          <a:blip r:embed="rId3"/>
          <a:stretch>
            <a:fillRect/>
          </a:stretch>
        </p:blipFill>
        <p:spPr>
          <a:xfrm>
            <a:off x="2227032" y="1853248"/>
            <a:ext cx="6994878" cy="3329293"/>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085D2C5A-B9C0-5311-DE72-75E24B531A79}"/>
              </a:ext>
            </a:extLst>
          </p:cNvPr>
          <p:cNvPicPr>
            <a:picLocks noChangeAspect="1"/>
          </p:cNvPicPr>
          <p:nvPr/>
        </p:nvPicPr>
        <p:blipFill>
          <a:blip r:embed="rId4"/>
          <a:stretch>
            <a:fillRect/>
          </a:stretch>
        </p:blipFill>
        <p:spPr>
          <a:xfrm>
            <a:off x="2227032" y="5348464"/>
            <a:ext cx="7307113" cy="1400530"/>
          </a:xfrm>
          <a:prstGeom prst="rect">
            <a:avLst/>
          </a:prstGeom>
        </p:spPr>
      </p:pic>
    </p:spTree>
    <p:extLst>
      <p:ext uri="{BB962C8B-B14F-4D97-AF65-F5344CB8AC3E}">
        <p14:creationId xmlns:p14="http://schemas.microsoft.com/office/powerpoint/2010/main" val="275230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WORST (Medium)</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a:xfrm>
            <a:off x="1104293" y="1331259"/>
            <a:ext cx="8946541" cy="4195481"/>
          </a:xfrm>
        </p:spPr>
        <p:txBody>
          <a:bodyPr/>
          <a:lstStyle/>
          <a:p>
            <a:r>
              <a:rPr lang="en-US" sz="1800" dirty="0">
                <a:effectLst/>
                <a:latin typeface="Arial" panose="020B0604020202020204" pitchFamily="34" charset="0"/>
                <a:ea typeface="Georgia" panose="02040502050405020303" pitchFamily="18" charset="0"/>
              </a:rPr>
              <a:t>Proposition: Find the </a:t>
            </a:r>
            <a:r>
              <a:rPr lang="en-US" sz="1800" dirty="0" err="1">
                <a:effectLst/>
                <a:latin typeface="Arial" panose="020B0604020202020204" pitchFamily="34" charset="0"/>
                <a:ea typeface="Georgia" panose="02040502050405020303" pitchFamily="18" charset="0"/>
              </a:rPr>
              <a:t>CustomerContactTitle</a:t>
            </a:r>
            <a:r>
              <a:rPr lang="en-US" sz="1800" dirty="0">
                <a:effectLst/>
                <a:latin typeface="Arial" panose="020B0604020202020204" pitchFamily="34" charset="0"/>
                <a:ea typeface="Georgia" panose="02040502050405020303" pitchFamily="18" charset="0"/>
              </a:rPr>
              <a:t>, </a:t>
            </a:r>
            <a:r>
              <a:rPr lang="en-US" sz="1800" dirty="0" err="1">
                <a:effectLst/>
                <a:latin typeface="Arial" panose="020B0604020202020204" pitchFamily="34" charset="0"/>
                <a:ea typeface="Georgia" panose="02040502050405020303" pitchFamily="18" charset="0"/>
              </a:rPr>
              <a:t>CustomerId</a:t>
            </a:r>
            <a:r>
              <a:rPr lang="en-US" sz="1800" dirty="0">
                <a:effectLst/>
                <a:latin typeface="Arial" panose="020B0604020202020204" pitchFamily="34" charset="0"/>
                <a:ea typeface="Georgia" panose="02040502050405020303" pitchFamily="18" charset="0"/>
              </a:rPr>
              <a:t>, </a:t>
            </a:r>
            <a:r>
              <a:rPr lang="en-US" sz="1800" dirty="0" err="1">
                <a:effectLst/>
                <a:latin typeface="Arial" panose="020B0604020202020204" pitchFamily="34" charset="0"/>
                <a:ea typeface="Georgia" panose="02040502050405020303" pitchFamily="18" charset="0"/>
              </a:rPr>
              <a:t>CustomerRegion</a:t>
            </a:r>
            <a:r>
              <a:rPr lang="en-US" sz="1800" dirty="0">
                <a:effectLst/>
                <a:latin typeface="Arial" panose="020B0604020202020204" pitchFamily="34" charset="0"/>
                <a:ea typeface="Georgia" panose="02040502050405020303" pitchFamily="18" charset="0"/>
              </a:rPr>
              <a:t>, and </a:t>
            </a:r>
            <a:r>
              <a:rPr lang="en-US" sz="1800" dirty="0" err="1">
                <a:effectLst/>
                <a:latin typeface="Arial" panose="020B0604020202020204" pitchFamily="34" charset="0"/>
                <a:ea typeface="Georgia" panose="02040502050405020303" pitchFamily="18" charset="0"/>
              </a:rPr>
              <a:t>CustomerPostalCode</a:t>
            </a:r>
            <a:r>
              <a:rPr lang="en-US" sz="1800" dirty="0">
                <a:effectLst/>
                <a:latin typeface="Arial" panose="020B0604020202020204" pitchFamily="34" charset="0"/>
                <a:ea typeface="Georgia" panose="02040502050405020303" pitchFamily="18" charset="0"/>
              </a:rPr>
              <a:t>. Give the owners and sales agents their own number. Replace the empty/null customer region with more information.</a:t>
            </a: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5B8FAD51-EF0B-C5BB-4769-300536BA2408}"/>
              </a:ext>
            </a:extLst>
          </p:cNvPr>
          <p:cNvPicPr>
            <a:picLocks noChangeAspect="1"/>
          </p:cNvPicPr>
          <p:nvPr/>
        </p:nvPicPr>
        <p:blipFill>
          <a:blip r:embed="rId3"/>
          <a:stretch>
            <a:fillRect/>
          </a:stretch>
        </p:blipFill>
        <p:spPr>
          <a:xfrm>
            <a:off x="2242697" y="2363348"/>
            <a:ext cx="7391250" cy="2131302"/>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CB22252F-D525-AAD6-BF84-D3CF920751B5}"/>
              </a:ext>
            </a:extLst>
          </p:cNvPr>
          <p:cNvPicPr>
            <a:picLocks noChangeAspect="1"/>
          </p:cNvPicPr>
          <p:nvPr/>
        </p:nvPicPr>
        <p:blipFill>
          <a:blip r:embed="rId4"/>
          <a:stretch>
            <a:fillRect/>
          </a:stretch>
        </p:blipFill>
        <p:spPr>
          <a:xfrm>
            <a:off x="1235960" y="4657840"/>
            <a:ext cx="9404723" cy="2200160"/>
          </a:xfrm>
          <a:prstGeom prst="rect">
            <a:avLst/>
          </a:prstGeom>
        </p:spPr>
      </p:pic>
    </p:spTree>
    <p:extLst>
      <p:ext uri="{BB962C8B-B14F-4D97-AF65-F5344CB8AC3E}">
        <p14:creationId xmlns:p14="http://schemas.microsoft.com/office/powerpoint/2010/main" val="244978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CORRECTION (Medium)</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F7B33D9-DF5C-38D1-8D22-AEFE3A820AC8}"/>
              </a:ext>
            </a:extLst>
          </p:cNvPr>
          <p:cNvPicPr>
            <a:picLocks noChangeAspect="1"/>
          </p:cNvPicPr>
          <p:nvPr/>
        </p:nvPicPr>
        <p:blipFill>
          <a:blip r:embed="rId3"/>
          <a:stretch>
            <a:fillRect/>
          </a:stretch>
        </p:blipFill>
        <p:spPr>
          <a:xfrm>
            <a:off x="261965" y="2117425"/>
            <a:ext cx="12049129" cy="2272703"/>
          </a:xfrm>
          <a:prstGeom prst="rect">
            <a:avLst/>
          </a:prstGeom>
        </p:spPr>
      </p:pic>
    </p:spTree>
    <p:extLst>
      <p:ext uri="{BB962C8B-B14F-4D97-AF65-F5344CB8AC3E}">
        <p14:creationId xmlns:p14="http://schemas.microsoft.com/office/powerpoint/2010/main" val="175148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WORST (Complex I)</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a:xfrm>
            <a:off x="1104293" y="1439601"/>
            <a:ext cx="8946541" cy="4195481"/>
          </a:xfrm>
        </p:spPr>
        <p:txBody>
          <a:bodyPr/>
          <a:lstStyle/>
          <a:p>
            <a:r>
              <a:rPr lang="en-US" sz="1800" dirty="0">
                <a:effectLst/>
                <a:latin typeface="Arial" panose="020B0604020202020204" pitchFamily="34" charset="0"/>
                <a:ea typeface="Georgia" panose="02040502050405020303" pitchFamily="18" charset="0"/>
              </a:rPr>
              <a:t>Proposition: Show percentage of each employee’s order total as a ratio of the employee’s total orders serviced. Also show percentage of the employee’s order against all orders. </a:t>
            </a:r>
            <a:endParaRPr lang="en-US" dirty="0"/>
          </a:p>
        </p:txBody>
      </p:sp>
      <p:pic>
        <p:nvPicPr>
          <p:cNvPr id="4" name="Picture 3">
            <a:extLst>
              <a:ext uri="{FF2B5EF4-FFF2-40B4-BE49-F238E27FC236}">
                <a16:creationId xmlns:a16="http://schemas.microsoft.com/office/drawing/2014/main" id="{19D82577-4A6D-9C35-BB06-BDA20251630E}"/>
              </a:ext>
            </a:extLst>
          </p:cNvPr>
          <p:cNvPicPr>
            <a:picLocks noChangeAspect="1"/>
          </p:cNvPicPr>
          <p:nvPr/>
        </p:nvPicPr>
        <p:blipFill>
          <a:blip r:embed="rId3"/>
          <a:stretch>
            <a:fillRect/>
          </a:stretch>
        </p:blipFill>
        <p:spPr>
          <a:xfrm>
            <a:off x="393655" y="2526595"/>
            <a:ext cx="11404690" cy="2891804"/>
          </a:xfrm>
          <a:prstGeom prst="rect">
            <a:avLst/>
          </a:prstGeom>
        </p:spPr>
      </p:pic>
    </p:spTree>
    <p:extLst>
      <p:ext uri="{BB962C8B-B14F-4D97-AF65-F5344CB8AC3E}">
        <p14:creationId xmlns:p14="http://schemas.microsoft.com/office/powerpoint/2010/main" val="105825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CORRECTION (Complex I)</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E5AF80B-3DAF-56ED-3AE0-A4A2E7B31CCB}"/>
              </a:ext>
            </a:extLst>
          </p:cNvPr>
          <p:cNvPicPr>
            <a:picLocks noChangeAspect="1"/>
          </p:cNvPicPr>
          <p:nvPr/>
        </p:nvPicPr>
        <p:blipFill>
          <a:blip r:embed="rId3"/>
          <a:stretch>
            <a:fillRect/>
          </a:stretch>
        </p:blipFill>
        <p:spPr>
          <a:xfrm>
            <a:off x="3295344" y="1386892"/>
            <a:ext cx="4562475" cy="2952750"/>
          </a:xfrm>
          <a:prstGeom prst="rect">
            <a:avLst/>
          </a:prstGeom>
        </p:spPr>
      </p:pic>
      <p:pic>
        <p:nvPicPr>
          <p:cNvPr id="6" name="Picture 5">
            <a:extLst>
              <a:ext uri="{FF2B5EF4-FFF2-40B4-BE49-F238E27FC236}">
                <a16:creationId xmlns:a16="http://schemas.microsoft.com/office/drawing/2014/main" id="{386507F0-73D6-E4B5-E1AE-91B31E362817}"/>
              </a:ext>
            </a:extLst>
          </p:cNvPr>
          <p:cNvPicPr>
            <a:picLocks noChangeAspect="1"/>
          </p:cNvPicPr>
          <p:nvPr/>
        </p:nvPicPr>
        <p:blipFill>
          <a:blip r:embed="rId4"/>
          <a:stretch>
            <a:fillRect/>
          </a:stretch>
        </p:blipFill>
        <p:spPr>
          <a:xfrm>
            <a:off x="438195" y="4539312"/>
            <a:ext cx="11315610" cy="1865970"/>
          </a:xfrm>
          <a:prstGeom prst="rect">
            <a:avLst/>
          </a:prstGeom>
        </p:spPr>
      </p:pic>
    </p:spTree>
    <p:extLst>
      <p:ext uri="{BB962C8B-B14F-4D97-AF65-F5344CB8AC3E}">
        <p14:creationId xmlns:p14="http://schemas.microsoft.com/office/powerpoint/2010/main" val="183399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311-42B9-A452-DB44-AAC62B0338AD}"/>
              </a:ext>
            </a:extLst>
          </p:cNvPr>
          <p:cNvSpPr>
            <a:spLocks noGrp="1"/>
          </p:cNvSpPr>
          <p:nvPr>
            <p:ph type="title"/>
          </p:nvPr>
        </p:nvSpPr>
        <p:spPr/>
        <p:txBody>
          <a:bodyPr/>
          <a:lstStyle/>
          <a:p>
            <a:r>
              <a:rPr lang="en-US" dirty="0"/>
              <a:t>Jasmine: WORST (Complex II)</a:t>
            </a:r>
          </a:p>
        </p:txBody>
      </p:sp>
      <p:sp>
        <p:nvSpPr>
          <p:cNvPr id="3" name="Content Placeholder 2">
            <a:extLst>
              <a:ext uri="{FF2B5EF4-FFF2-40B4-BE49-F238E27FC236}">
                <a16:creationId xmlns:a16="http://schemas.microsoft.com/office/drawing/2014/main" id="{1CF405E3-1962-6F2A-45F8-3D30265B79CF}"/>
              </a:ext>
            </a:extLst>
          </p:cNvPr>
          <p:cNvSpPr>
            <a:spLocks noGrp="1"/>
          </p:cNvSpPr>
          <p:nvPr>
            <p:ph idx="1"/>
          </p:nvPr>
        </p:nvSpPr>
        <p:spPr>
          <a:xfrm>
            <a:off x="1104293" y="1331259"/>
            <a:ext cx="8946541" cy="4195481"/>
          </a:xfrm>
        </p:spPr>
        <p:txBody>
          <a:bodyPr/>
          <a:lstStyle/>
          <a:p>
            <a:r>
              <a:rPr lang="en-US" sz="1800" dirty="0">
                <a:effectLst/>
                <a:latin typeface="Arial" panose="020B0604020202020204" pitchFamily="34" charset="0"/>
                <a:ea typeface="Georgia" panose="02040502050405020303" pitchFamily="18" charset="0"/>
              </a:rPr>
              <a:t>Proposition: Our company is having a special discount for families with children. The discount varies by the number of children. Show how much discount each family will receive. </a:t>
            </a:r>
            <a:endParaRPr lang="en-US" dirty="0"/>
          </a:p>
        </p:txBody>
      </p:sp>
      <p:pic>
        <p:nvPicPr>
          <p:cNvPr id="4" name="Picture 3">
            <a:extLst>
              <a:ext uri="{FF2B5EF4-FFF2-40B4-BE49-F238E27FC236}">
                <a16:creationId xmlns:a16="http://schemas.microsoft.com/office/drawing/2014/main" id="{82E320BA-24EF-F08F-1048-252F8BF4650A}"/>
              </a:ext>
            </a:extLst>
          </p:cNvPr>
          <p:cNvPicPr>
            <a:picLocks noChangeAspect="1"/>
          </p:cNvPicPr>
          <p:nvPr/>
        </p:nvPicPr>
        <p:blipFill>
          <a:blip r:embed="rId3"/>
          <a:stretch>
            <a:fillRect/>
          </a:stretch>
        </p:blipFill>
        <p:spPr>
          <a:xfrm>
            <a:off x="379209" y="2376265"/>
            <a:ext cx="5163369" cy="3695352"/>
          </a:xfrm>
          <a:prstGeom prst="rect">
            <a:avLst/>
          </a:prstGeom>
        </p:spPr>
      </p:pic>
      <p:pic>
        <p:nvPicPr>
          <p:cNvPr id="5" name="Picture 4">
            <a:extLst>
              <a:ext uri="{FF2B5EF4-FFF2-40B4-BE49-F238E27FC236}">
                <a16:creationId xmlns:a16="http://schemas.microsoft.com/office/drawing/2014/main" id="{81EE1751-5E96-2340-7F5A-139FA8749385}"/>
              </a:ext>
            </a:extLst>
          </p:cNvPr>
          <p:cNvPicPr>
            <a:picLocks noChangeAspect="1"/>
          </p:cNvPicPr>
          <p:nvPr/>
        </p:nvPicPr>
        <p:blipFill>
          <a:blip r:embed="rId4"/>
          <a:stretch>
            <a:fillRect/>
          </a:stretch>
        </p:blipFill>
        <p:spPr>
          <a:xfrm>
            <a:off x="5799680" y="2360590"/>
            <a:ext cx="6125350" cy="3739127"/>
          </a:xfrm>
          <a:prstGeom prst="rect">
            <a:avLst/>
          </a:prstGeom>
        </p:spPr>
      </p:pic>
    </p:spTree>
    <p:extLst>
      <p:ext uri="{BB962C8B-B14F-4D97-AF65-F5344CB8AC3E}">
        <p14:creationId xmlns:p14="http://schemas.microsoft.com/office/powerpoint/2010/main" val="3093259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146</TotalTime>
  <Words>1339</Words>
  <Application>Microsoft Office PowerPoint</Application>
  <PresentationFormat>Widescreen</PresentationFormat>
  <Paragraphs>52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Georgia</vt:lpstr>
      <vt:lpstr>Wingdings 3</vt:lpstr>
      <vt:lpstr>Ion</vt:lpstr>
      <vt:lpstr>Jasmine Kim’s Queries</vt:lpstr>
      <vt:lpstr>Jasmine: BEST (Simple)</vt:lpstr>
      <vt:lpstr>Jasmine: BEST (Medium)</vt:lpstr>
      <vt:lpstr>Jasmine: BEST (Complex)</vt:lpstr>
      <vt:lpstr>Jasmine: WORST (Medium)</vt:lpstr>
      <vt:lpstr>Jasmine: CORRECTION (Medium)</vt:lpstr>
      <vt:lpstr>Jasmine: WORST (Complex I)</vt:lpstr>
      <vt:lpstr>Jasmine: CORRECTION (Complex I)</vt:lpstr>
      <vt:lpstr>Jasmine: WORST (Complex II)</vt:lpstr>
      <vt:lpstr>Jasmine: CORRECTION (Complex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Kim</dc:creator>
  <cp:lastModifiedBy>Jasmine Kim</cp:lastModifiedBy>
  <cp:revision>17</cp:revision>
  <dcterms:created xsi:type="dcterms:W3CDTF">2022-10-16T00:58:39Z</dcterms:created>
  <dcterms:modified xsi:type="dcterms:W3CDTF">2022-10-16T03:25:27Z</dcterms:modified>
</cp:coreProperties>
</file>