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43772-6B5D-45B9-B7BA-97406EF30270}" v="2" dt="2023-10-03T19:00:1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12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67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92DE51-FA07-4CF3-978C-D79A2324FA6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DCA668-D660-4674-A995-605259B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87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CB70E-05F3-6AAF-4626-A0FE5004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sz="5400" b="1" i="0" dirty="0">
                <a:solidFill>
                  <a:srgbClr val="FFFFFF"/>
                </a:solidFill>
                <a:effectLst/>
              </a:rPr>
              <a:t>Top selling products</a:t>
            </a:r>
            <a:endParaRPr 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960-7FC8-E700-C260-C19C8A82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8CF0-918A-FC78-5C51-BAE67046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Söhne"/>
              </a:rPr>
              <a:t>Yearly Product Sales Overview: </a:t>
            </a:r>
            <a:r>
              <a:rPr lang="en-US" sz="1400" i="0" dirty="0">
                <a:solidFill>
                  <a:srgbClr val="FFFFFF"/>
                </a:solidFill>
                <a:effectLst/>
                <a:latin typeface="Söhne"/>
              </a:rPr>
              <a:t>I want an overview of sales for all products launched in the past year to grasp their overall performance.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b="1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Söhne"/>
              </a:rPr>
              <a:t>Highlight Top Performers: </a:t>
            </a:r>
            <a:r>
              <a:rPr lang="en-US" sz="1400" i="0" dirty="0">
                <a:solidFill>
                  <a:srgbClr val="FFFFFF"/>
                </a:solidFill>
                <a:effectLst/>
                <a:latin typeface="Söhne"/>
              </a:rPr>
              <a:t>I want a list of products that consistently top the sales charts to identify and celebrate our stars.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b="1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Söhne"/>
              </a:rPr>
              <a:t>Visual Representation of Product Sales: </a:t>
            </a:r>
            <a:r>
              <a:rPr lang="en-US" sz="1400" i="0" dirty="0">
                <a:solidFill>
                  <a:srgbClr val="FFFFFF"/>
                </a:solidFill>
                <a:effectLst/>
                <a:latin typeface="Söhne"/>
              </a:rPr>
              <a:t>I want a visual breakdown (like a bar chart or pie chart) to clearly see the hierarchy of product sales.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b="1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Söhne"/>
              </a:rPr>
              <a:t>Product Sales Trends Over Time: </a:t>
            </a:r>
            <a:r>
              <a:rPr lang="en-US" sz="1400" i="0" dirty="0">
                <a:solidFill>
                  <a:srgbClr val="FFFFFF"/>
                </a:solidFill>
                <a:effectLst/>
                <a:latin typeface="Söhne"/>
              </a:rPr>
              <a:t>I want to observe the sales trends of newly launched products over time to determine if there's sustained interest or a decline.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b="1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Söhne"/>
              </a:rPr>
              <a:t>Correlation with Marketing Efforts: </a:t>
            </a:r>
            <a:r>
              <a:rPr lang="en-US" sz="1400" i="0" dirty="0">
                <a:solidFill>
                  <a:srgbClr val="FFFFFF"/>
                </a:solidFill>
                <a:effectLst/>
                <a:latin typeface="Söhne"/>
              </a:rPr>
              <a:t>I want to know if any marketing campaigns or promotions correlate with spikes in sales for our top products to evaluate the effectiveness of our marketing pushes.</a:t>
            </a:r>
          </a:p>
        </p:txBody>
      </p:sp>
    </p:spTree>
    <p:extLst>
      <p:ext uri="{BB962C8B-B14F-4D97-AF65-F5344CB8AC3E}">
        <p14:creationId xmlns:p14="http://schemas.microsoft.com/office/powerpoint/2010/main" val="14513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725-EA65-E141-E41F-929F1B5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Yearly Product Sales Overview</a:t>
            </a:r>
            <a:endParaRPr lang="en-US" sz="320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F8C-FE55-2676-B85D-EAE1F177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175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ohne"/>
              </a:rPr>
              <a:t>Filter provided to see sales for 2022/2023.</a:t>
            </a:r>
            <a:endParaRPr lang="en-US" sz="3200" i="0" dirty="0">
              <a:solidFill>
                <a:srgbClr val="FFFFFF"/>
              </a:solidFill>
              <a:effectLst/>
              <a:latin typeface="Sohne"/>
            </a:endParaRPr>
          </a:p>
          <a:p>
            <a:endParaRPr lang="en-US" sz="1800" b="1" i="0" dirty="0">
              <a:solidFill>
                <a:srgbClr val="FFFFFF"/>
              </a:solidFill>
              <a:effectLst/>
              <a:latin typeface="So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BD7B4-5490-ACA2-1D6F-81EBE94B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3778"/>
            <a:ext cx="6096000" cy="42734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81EA2D5-5C3C-C912-DBCA-7438A0E1330E}"/>
              </a:ext>
            </a:extLst>
          </p:cNvPr>
          <p:cNvSpPr/>
          <p:nvPr/>
        </p:nvSpPr>
        <p:spPr>
          <a:xfrm rot="17647148">
            <a:off x="10025883" y="4892210"/>
            <a:ext cx="2046083" cy="15390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725-EA65-E141-E41F-929F1B5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Highlight Top Performers / Visual Representation of Product Sales</a:t>
            </a:r>
            <a:endParaRPr lang="en-US" sz="320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F8C-FE55-2676-B85D-EAE1F177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17586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ohne"/>
              </a:rPr>
              <a:t>Labeled Bar Chart in descending order to show what product sold the most.</a:t>
            </a:r>
            <a:endParaRPr lang="en-US" sz="3200" i="0" dirty="0">
              <a:solidFill>
                <a:srgbClr val="FFFFFF"/>
              </a:solidFill>
              <a:effectLst/>
              <a:latin typeface="Sohne"/>
            </a:endParaRPr>
          </a:p>
          <a:p>
            <a:endParaRPr lang="en-US" sz="1800" b="1" i="0" dirty="0">
              <a:solidFill>
                <a:srgbClr val="FFFFFF"/>
              </a:solidFill>
              <a:effectLst/>
              <a:latin typeface="So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7BA90-4CFA-F96E-A165-88117EF9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20" y="2972761"/>
            <a:ext cx="5081076" cy="21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725-EA65-E141-E41F-929F1B5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Product Sales Trends Over Time</a:t>
            </a:r>
            <a:endParaRPr lang="en-US" sz="320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F8C-FE55-2676-B85D-EAE1F177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853" y="183631"/>
            <a:ext cx="4754563" cy="17586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ohne"/>
              </a:rPr>
              <a:t>Trend Chart that can be filtered by product to show trend of sales over time.</a:t>
            </a:r>
            <a:endParaRPr lang="en-US" sz="3200" i="0" dirty="0">
              <a:solidFill>
                <a:srgbClr val="FFFFFF"/>
              </a:solidFill>
              <a:effectLst/>
              <a:latin typeface="Sohne"/>
            </a:endParaRPr>
          </a:p>
          <a:p>
            <a:endParaRPr lang="en-US" sz="1800" b="1" i="0" dirty="0">
              <a:solidFill>
                <a:srgbClr val="FFFFFF"/>
              </a:solidFill>
              <a:effectLst/>
              <a:latin typeface="So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ABA50-5C74-57AA-4EFD-D6DEE196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15" y="1578585"/>
            <a:ext cx="4643437" cy="1606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14270-9175-5427-C662-01FF8228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0" y="3363159"/>
            <a:ext cx="4667250" cy="1552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4711D7-132D-5299-5118-01BBE38D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230" y="5101054"/>
            <a:ext cx="4619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725-EA65-E141-E41F-929F1B5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Correlation with Marketing Efforts</a:t>
            </a:r>
            <a:endParaRPr lang="en-US" sz="320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F8C-FE55-2676-B85D-EAE1F177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853" y="183631"/>
            <a:ext cx="4754563" cy="3120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FF"/>
                </a:solidFill>
                <a:latin typeface="Sohne"/>
              </a:rPr>
              <a:t>Table with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ohne"/>
              </a:rPr>
              <a:t>high</a:t>
            </a:r>
            <a:r>
              <a:rPr lang="en-US" sz="3200" b="1" dirty="0">
                <a:solidFill>
                  <a:srgbClr val="FFFFFF"/>
                </a:solidFill>
                <a:latin typeface="Sohne"/>
              </a:rPr>
              <a:t> campaign sales highlighted bright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ohne"/>
              </a:rPr>
              <a:t>green</a:t>
            </a:r>
            <a:r>
              <a:rPr lang="en-US" sz="3200" b="1" dirty="0">
                <a:solidFill>
                  <a:srgbClr val="FFFFFF"/>
                </a:solidFill>
                <a:latin typeface="Sohne"/>
              </a:rPr>
              <a:t> and 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Sohne"/>
              </a:rPr>
              <a:t>low</a:t>
            </a:r>
            <a:r>
              <a:rPr lang="en-US" sz="3200" b="1" dirty="0">
                <a:solidFill>
                  <a:srgbClr val="FFFFFF"/>
                </a:solidFill>
                <a:latin typeface="Sohne"/>
              </a:rPr>
              <a:t> campaign sales highlighted 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Sohne"/>
              </a:rPr>
              <a:t>light gray</a:t>
            </a:r>
            <a:r>
              <a:rPr lang="en-US" sz="3200" b="1" dirty="0">
                <a:solidFill>
                  <a:srgbClr val="FFFFFF"/>
                </a:solidFill>
                <a:latin typeface="Sohne"/>
              </a:rPr>
              <a:t>.</a:t>
            </a:r>
            <a:endParaRPr lang="en-US" sz="3200" i="0" dirty="0">
              <a:solidFill>
                <a:srgbClr val="FFFFFF"/>
              </a:solidFill>
              <a:effectLst/>
              <a:latin typeface="Sohne"/>
            </a:endParaRPr>
          </a:p>
          <a:p>
            <a:endParaRPr lang="en-US" sz="1800" b="1" i="0" dirty="0">
              <a:solidFill>
                <a:srgbClr val="FFFFFF"/>
              </a:solidFill>
              <a:effectLst/>
              <a:latin typeface="So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6B2F5-5ADF-5EF5-7ABD-F12839A6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57" y="3429000"/>
            <a:ext cx="616044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725-EA65-E141-E41F-929F1B5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Creation of the campaign table using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Söhne"/>
              </a:rPr>
              <a:t>dax</a:t>
            </a:r>
            <a:endParaRPr lang="en-US" sz="320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CF8C-FE55-2676-B85D-EAE1F177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853" y="183631"/>
            <a:ext cx="4754563" cy="312088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Sohne"/>
              </a:rPr>
              <a:t>Creates a Table that generates a calendar to help sort dates in the original data spreadsheet by year, month, and quarter.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AE818-933B-2024-907E-682D7057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53" y="3447720"/>
            <a:ext cx="4676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420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251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Sohne</vt:lpstr>
      <vt:lpstr>Söhne</vt:lpstr>
      <vt:lpstr>Wingdings 3</vt:lpstr>
      <vt:lpstr>Slice</vt:lpstr>
      <vt:lpstr>Top selling products</vt:lpstr>
      <vt:lpstr>Key Takeaways</vt:lpstr>
      <vt:lpstr>Yearly Product Sales Overview</vt:lpstr>
      <vt:lpstr>Highlight Top Performers / Visual Representation of Product Sales</vt:lpstr>
      <vt:lpstr>Product Sales Trends Over Time</vt:lpstr>
      <vt:lpstr>Correlation with Marketing Efforts</vt:lpstr>
      <vt:lpstr>Creation of the campaign table using dax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Growth</dc:title>
  <dc:creator>Ali Ahmad</dc:creator>
  <cp:lastModifiedBy>Jacoby Bell</cp:lastModifiedBy>
  <cp:revision>3</cp:revision>
  <dcterms:created xsi:type="dcterms:W3CDTF">2023-09-22T07:28:49Z</dcterms:created>
  <dcterms:modified xsi:type="dcterms:W3CDTF">2023-11-19T23:21:00Z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01c6c1-1a77-476e-84bc-123727b16ed0_Enabled">
    <vt:lpwstr>true</vt:lpwstr>
  </property>
  <property fmtid="{D5CDD505-2E9C-101B-9397-08002B2CF9AE}" pid="3" name="MSIP_Label_8d01c6c1-1a77-476e-84bc-123727b16ed0_SetDate">
    <vt:lpwstr>2023-09-22T07:29:00Z</vt:lpwstr>
  </property>
  <property fmtid="{D5CDD505-2E9C-101B-9397-08002B2CF9AE}" pid="4" name="MSIP_Label_8d01c6c1-1a77-476e-84bc-123727b16ed0_Method">
    <vt:lpwstr>Standard</vt:lpwstr>
  </property>
  <property fmtid="{D5CDD505-2E9C-101B-9397-08002B2CF9AE}" pid="5" name="MSIP_Label_8d01c6c1-1a77-476e-84bc-123727b16ed0_Name">
    <vt:lpwstr>defa4170-0d19-0005-0004-bc88714345d2</vt:lpwstr>
  </property>
  <property fmtid="{D5CDD505-2E9C-101B-9397-08002B2CF9AE}" pid="6" name="MSIP_Label_8d01c6c1-1a77-476e-84bc-123727b16ed0_SiteId">
    <vt:lpwstr>33a2a1d0-2508-4bd4-93f4-debda0352afc</vt:lpwstr>
  </property>
  <property fmtid="{D5CDD505-2E9C-101B-9397-08002B2CF9AE}" pid="7" name="MSIP_Label_8d01c6c1-1a77-476e-84bc-123727b16ed0_ActionId">
    <vt:lpwstr>5b10e3f7-8978-4d91-bf87-86f4d03b6621</vt:lpwstr>
  </property>
  <property fmtid="{D5CDD505-2E9C-101B-9397-08002B2CF9AE}" pid="8" name="MSIP_Label_8d01c6c1-1a77-476e-84bc-123727b16ed0_ContentBits">
    <vt:lpwstr>0</vt:lpwstr>
  </property>
</Properties>
</file>