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2" r:id="rId7"/>
    <p:sldId id="263"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36C75-4C11-42C3-8611-1CEAAECB467A}" type="doc">
      <dgm:prSet loTypeId="urn:microsoft.com/office/officeart/2005/8/layout/process1" loCatId="process" qsTypeId="urn:microsoft.com/office/officeart/2005/8/quickstyle/simple1" qsCatId="simple" csTypeId="urn:microsoft.com/office/officeart/2005/8/colors/accent1_2" csCatId="accent1" phldr="1"/>
      <dgm:spPr/>
    </dgm:pt>
    <dgm:pt modelId="{441D462C-2674-4D16-B73B-269791E3830A}">
      <dgm:prSet phldrT="[Text]"/>
      <dgm:spPr/>
      <dgm:t>
        <a:bodyPr/>
        <a:lstStyle/>
        <a:p>
          <a:r>
            <a:rPr lang="pt-PT" dirty="0" err="1" smtClean="0"/>
            <a:t>Colecting</a:t>
          </a:r>
          <a:r>
            <a:rPr lang="pt-PT" dirty="0" smtClean="0"/>
            <a:t> Postal Codes</a:t>
          </a:r>
        </a:p>
        <a:p>
          <a:r>
            <a:rPr lang="en-US" dirty="0" smtClean="0"/>
            <a:t>'http://centraldedados.pt/codigos_postais.csv'</a:t>
          </a:r>
          <a:endParaRPr lang="en-US" dirty="0"/>
        </a:p>
      </dgm:t>
    </dgm:pt>
    <dgm:pt modelId="{3F23771B-F7A5-482F-BD0F-F09493864565}" type="parTrans" cxnId="{C1F640F1-DB06-47EB-9A43-DEC9D5FF8234}">
      <dgm:prSet/>
      <dgm:spPr/>
      <dgm:t>
        <a:bodyPr/>
        <a:lstStyle/>
        <a:p>
          <a:endParaRPr lang="en-US"/>
        </a:p>
      </dgm:t>
    </dgm:pt>
    <dgm:pt modelId="{7294737E-C2E0-4B7C-AD79-122E2E729FEE}" type="sibTrans" cxnId="{C1F640F1-DB06-47EB-9A43-DEC9D5FF8234}">
      <dgm:prSet/>
      <dgm:spPr/>
      <dgm:t>
        <a:bodyPr/>
        <a:lstStyle/>
        <a:p>
          <a:endParaRPr lang="en-US"/>
        </a:p>
      </dgm:t>
    </dgm:pt>
    <dgm:pt modelId="{7F8B8499-D76E-4478-97A9-DD9A2D60B5CF}">
      <dgm:prSet phldrT="[Text]"/>
      <dgm:spPr/>
      <dgm:t>
        <a:bodyPr/>
        <a:lstStyle/>
        <a:p>
          <a:r>
            <a:rPr lang="en-US" b="1" i="0" dirty="0" smtClean="0"/>
            <a:t>Adding Geographical coordinates to neighborhoods using </a:t>
          </a:r>
          <a:r>
            <a:rPr lang="en-US" b="1" i="0" dirty="0" err="1" smtClean="0"/>
            <a:t>Geopy</a:t>
          </a:r>
          <a:endParaRPr lang="en-US" b="1" i="0" dirty="0" smtClean="0"/>
        </a:p>
        <a:p>
          <a:r>
            <a:rPr lang="en-US" b="1" i="0" dirty="0" smtClean="0"/>
            <a:t>https://pypi.org/project/geopy/</a:t>
          </a:r>
          <a:endParaRPr lang="en-US" dirty="0"/>
        </a:p>
      </dgm:t>
    </dgm:pt>
    <dgm:pt modelId="{85CABC09-3812-44E1-94A6-92FD0B595100}" type="parTrans" cxnId="{17F9CF59-C181-40E0-BF03-D0C470AD6D3B}">
      <dgm:prSet/>
      <dgm:spPr/>
      <dgm:t>
        <a:bodyPr/>
        <a:lstStyle/>
        <a:p>
          <a:endParaRPr lang="en-US"/>
        </a:p>
      </dgm:t>
    </dgm:pt>
    <dgm:pt modelId="{97325CAC-B90E-43A6-93B5-A1DCD10FF807}" type="sibTrans" cxnId="{17F9CF59-C181-40E0-BF03-D0C470AD6D3B}">
      <dgm:prSet/>
      <dgm:spPr/>
      <dgm:t>
        <a:bodyPr/>
        <a:lstStyle/>
        <a:p>
          <a:endParaRPr lang="en-US"/>
        </a:p>
      </dgm:t>
    </dgm:pt>
    <dgm:pt modelId="{1F0BBB65-C54B-4B49-A061-BE6803DF23FF}">
      <dgm:prSet phldrT="[Text]"/>
      <dgm:spPr/>
      <dgm:t>
        <a:bodyPr/>
        <a:lstStyle/>
        <a:p>
          <a:r>
            <a:rPr lang="pt-PT" dirty="0" err="1" smtClean="0"/>
            <a:t>Folium</a:t>
          </a:r>
          <a:r>
            <a:rPr lang="pt-PT" dirty="0" smtClean="0"/>
            <a:t> </a:t>
          </a:r>
          <a:r>
            <a:rPr lang="pt-PT" dirty="0" err="1" smtClean="0"/>
            <a:t>Visualization</a:t>
          </a:r>
          <a:r>
            <a:rPr lang="pt-PT" dirty="0" smtClean="0"/>
            <a:t> </a:t>
          </a:r>
          <a:r>
            <a:rPr lang="pt-PT" dirty="0" err="1" smtClean="0"/>
            <a:t>of</a:t>
          </a:r>
          <a:r>
            <a:rPr lang="pt-PT" dirty="0" smtClean="0"/>
            <a:t> </a:t>
          </a:r>
          <a:r>
            <a:rPr lang="pt-PT" dirty="0" err="1" smtClean="0"/>
            <a:t>Lisbon</a:t>
          </a:r>
          <a:r>
            <a:rPr lang="pt-PT" dirty="0" smtClean="0"/>
            <a:t> </a:t>
          </a:r>
          <a:r>
            <a:rPr lang="pt-PT" dirty="0" err="1" smtClean="0"/>
            <a:t>Neighbourhoods</a:t>
          </a:r>
          <a:endParaRPr lang="en-US" dirty="0"/>
        </a:p>
      </dgm:t>
    </dgm:pt>
    <dgm:pt modelId="{D66B8F92-7672-4D08-BBDC-58562F16F82E}" type="parTrans" cxnId="{9CEB06B8-2C98-435E-A696-8DAC34F07DF5}">
      <dgm:prSet/>
      <dgm:spPr/>
      <dgm:t>
        <a:bodyPr/>
        <a:lstStyle/>
        <a:p>
          <a:endParaRPr lang="en-US"/>
        </a:p>
      </dgm:t>
    </dgm:pt>
    <dgm:pt modelId="{634EE2FF-E1AD-47D2-ACCC-A84CCECB66BF}" type="sibTrans" cxnId="{9CEB06B8-2C98-435E-A696-8DAC34F07DF5}">
      <dgm:prSet/>
      <dgm:spPr/>
      <dgm:t>
        <a:bodyPr/>
        <a:lstStyle/>
        <a:p>
          <a:endParaRPr lang="en-US"/>
        </a:p>
      </dgm:t>
    </dgm:pt>
    <dgm:pt modelId="{001DFAE6-8AD1-4DCA-96A9-490937D73B7C}">
      <dgm:prSet/>
      <dgm:spPr/>
      <dgm:t>
        <a:bodyPr/>
        <a:lstStyle/>
        <a:p>
          <a:r>
            <a:rPr lang="pt-PT" smtClean="0"/>
            <a:t>Venues Information Using Foursquare API</a:t>
          </a:r>
          <a:endParaRPr lang="en-US"/>
        </a:p>
      </dgm:t>
    </dgm:pt>
    <dgm:pt modelId="{475F6AA5-59F3-4439-84CF-498B5BE9A273}" type="parTrans" cxnId="{2828A54F-68B4-40D6-BBFB-2B9EA1999310}">
      <dgm:prSet/>
      <dgm:spPr/>
      <dgm:t>
        <a:bodyPr/>
        <a:lstStyle/>
        <a:p>
          <a:endParaRPr lang="en-US"/>
        </a:p>
      </dgm:t>
    </dgm:pt>
    <dgm:pt modelId="{4084FDE4-DA8B-4C74-87F9-29E8A309B306}" type="sibTrans" cxnId="{2828A54F-68B4-40D6-BBFB-2B9EA1999310}">
      <dgm:prSet/>
      <dgm:spPr/>
      <dgm:t>
        <a:bodyPr/>
        <a:lstStyle/>
        <a:p>
          <a:endParaRPr lang="en-US"/>
        </a:p>
      </dgm:t>
    </dgm:pt>
    <dgm:pt modelId="{95B24633-4A2D-4031-98A8-E9A4C7D0F053}" type="pres">
      <dgm:prSet presAssocID="{80736C75-4C11-42C3-8611-1CEAAECB467A}" presName="Name0" presStyleCnt="0">
        <dgm:presLayoutVars>
          <dgm:dir/>
          <dgm:resizeHandles val="exact"/>
        </dgm:presLayoutVars>
      </dgm:prSet>
      <dgm:spPr/>
    </dgm:pt>
    <dgm:pt modelId="{029C37DC-5E64-4BF5-9506-B322B854CFC9}" type="pres">
      <dgm:prSet presAssocID="{441D462C-2674-4D16-B73B-269791E3830A}" presName="node" presStyleLbl="node1" presStyleIdx="0" presStyleCnt="4">
        <dgm:presLayoutVars>
          <dgm:bulletEnabled val="1"/>
        </dgm:presLayoutVars>
      </dgm:prSet>
      <dgm:spPr/>
      <dgm:t>
        <a:bodyPr/>
        <a:lstStyle/>
        <a:p>
          <a:endParaRPr lang="en-US"/>
        </a:p>
      </dgm:t>
    </dgm:pt>
    <dgm:pt modelId="{0DD5A41A-57C3-41A2-B6EC-85A58018C820}" type="pres">
      <dgm:prSet presAssocID="{7294737E-C2E0-4B7C-AD79-122E2E729FEE}" presName="sibTrans" presStyleLbl="sibTrans2D1" presStyleIdx="0" presStyleCnt="3"/>
      <dgm:spPr/>
      <dgm:t>
        <a:bodyPr/>
        <a:lstStyle/>
        <a:p>
          <a:endParaRPr lang="en-US"/>
        </a:p>
      </dgm:t>
    </dgm:pt>
    <dgm:pt modelId="{C27B8A6F-AD1B-4B99-ACA3-AF14DA36F0C1}" type="pres">
      <dgm:prSet presAssocID="{7294737E-C2E0-4B7C-AD79-122E2E729FEE}" presName="connectorText" presStyleLbl="sibTrans2D1" presStyleIdx="0" presStyleCnt="3"/>
      <dgm:spPr/>
      <dgm:t>
        <a:bodyPr/>
        <a:lstStyle/>
        <a:p>
          <a:endParaRPr lang="en-US"/>
        </a:p>
      </dgm:t>
    </dgm:pt>
    <dgm:pt modelId="{BC404E3E-6C77-4DF4-9B23-D300BCA4A78E}" type="pres">
      <dgm:prSet presAssocID="{7F8B8499-D76E-4478-97A9-DD9A2D60B5CF}" presName="node" presStyleLbl="node1" presStyleIdx="1" presStyleCnt="4">
        <dgm:presLayoutVars>
          <dgm:bulletEnabled val="1"/>
        </dgm:presLayoutVars>
      </dgm:prSet>
      <dgm:spPr/>
      <dgm:t>
        <a:bodyPr/>
        <a:lstStyle/>
        <a:p>
          <a:endParaRPr lang="en-US"/>
        </a:p>
      </dgm:t>
    </dgm:pt>
    <dgm:pt modelId="{CFA05E7D-EE6B-4947-B5B9-2E8A00A5B8E3}" type="pres">
      <dgm:prSet presAssocID="{97325CAC-B90E-43A6-93B5-A1DCD10FF807}" presName="sibTrans" presStyleLbl="sibTrans2D1" presStyleIdx="1" presStyleCnt="3"/>
      <dgm:spPr/>
      <dgm:t>
        <a:bodyPr/>
        <a:lstStyle/>
        <a:p>
          <a:endParaRPr lang="en-US"/>
        </a:p>
      </dgm:t>
    </dgm:pt>
    <dgm:pt modelId="{8E0EBE07-BEA2-4173-8D0E-00E59AEAD4DE}" type="pres">
      <dgm:prSet presAssocID="{97325CAC-B90E-43A6-93B5-A1DCD10FF807}" presName="connectorText" presStyleLbl="sibTrans2D1" presStyleIdx="1" presStyleCnt="3"/>
      <dgm:spPr/>
      <dgm:t>
        <a:bodyPr/>
        <a:lstStyle/>
        <a:p>
          <a:endParaRPr lang="en-US"/>
        </a:p>
      </dgm:t>
    </dgm:pt>
    <dgm:pt modelId="{D80F49C0-03F4-480C-8EC6-2D7C71CDB3B5}" type="pres">
      <dgm:prSet presAssocID="{1F0BBB65-C54B-4B49-A061-BE6803DF23FF}" presName="node" presStyleLbl="node1" presStyleIdx="2" presStyleCnt="4">
        <dgm:presLayoutVars>
          <dgm:bulletEnabled val="1"/>
        </dgm:presLayoutVars>
      </dgm:prSet>
      <dgm:spPr/>
      <dgm:t>
        <a:bodyPr/>
        <a:lstStyle/>
        <a:p>
          <a:endParaRPr lang="en-US"/>
        </a:p>
      </dgm:t>
    </dgm:pt>
    <dgm:pt modelId="{2B6ED17F-E7EC-4328-A574-B7CB3AB6DFB1}" type="pres">
      <dgm:prSet presAssocID="{634EE2FF-E1AD-47D2-ACCC-A84CCECB66BF}" presName="sibTrans" presStyleLbl="sibTrans2D1" presStyleIdx="2" presStyleCnt="3"/>
      <dgm:spPr/>
      <dgm:t>
        <a:bodyPr/>
        <a:lstStyle/>
        <a:p>
          <a:endParaRPr lang="en-US"/>
        </a:p>
      </dgm:t>
    </dgm:pt>
    <dgm:pt modelId="{15C1F68C-1955-4009-A391-30A308E3BFB8}" type="pres">
      <dgm:prSet presAssocID="{634EE2FF-E1AD-47D2-ACCC-A84CCECB66BF}" presName="connectorText" presStyleLbl="sibTrans2D1" presStyleIdx="2" presStyleCnt="3"/>
      <dgm:spPr/>
      <dgm:t>
        <a:bodyPr/>
        <a:lstStyle/>
        <a:p>
          <a:endParaRPr lang="en-US"/>
        </a:p>
      </dgm:t>
    </dgm:pt>
    <dgm:pt modelId="{AA1D950E-2A95-4691-9A99-291009AE88AE}" type="pres">
      <dgm:prSet presAssocID="{001DFAE6-8AD1-4DCA-96A9-490937D73B7C}" presName="node" presStyleLbl="node1" presStyleIdx="3" presStyleCnt="4">
        <dgm:presLayoutVars>
          <dgm:bulletEnabled val="1"/>
        </dgm:presLayoutVars>
      </dgm:prSet>
      <dgm:spPr/>
      <dgm:t>
        <a:bodyPr/>
        <a:lstStyle/>
        <a:p>
          <a:endParaRPr lang="en-US"/>
        </a:p>
      </dgm:t>
    </dgm:pt>
  </dgm:ptLst>
  <dgm:cxnLst>
    <dgm:cxn modelId="{350F32FA-C576-4BFB-BB6A-69EE12365C46}" type="presOf" srcId="{634EE2FF-E1AD-47D2-ACCC-A84CCECB66BF}" destId="{2B6ED17F-E7EC-4328-A574-B7CB3AB6DFB1}" srcOrd="0" destOrd="0" presId="urn:microsoft.com/office/officeart/2005/8/layout/process1"/>
    <dgm:cxn modelId="{FCE32291-7941-448C-ABE3-D52120A6217F}" type="presOf" srcId="{634EE2FF-E1AD-47D2-ACCC-A84CCECB66BF}" destId="{15C1F68C-1955-4009-A391-30A308E3BFB8}" srcOrd="1" destOrd="0" presId="urn:microsoft.com/office/officeart/2005/8/layout/process1"/>
    <dgm:cxn modelId="{A1FB4F67-EF2C-43E0-981A-113242B7246F}" type="presOf" srcId="{441D462C-2674-4D16-B73B-269791E3830A}" destId="{029C37DC-5E64-4BF5-9506-B322B854CFC9}" srcOrd="0" destOrd="0" presId="urn:microsoft.com/office/officeart/2005/8/layout/process1"/>
    <dgm:cxn modelId="{4936984E-5FA6-4C1B-9686-1B416E6275B0}" type="presOf" srcId="{1F0BBB65-C54B-4B49-A061-BE6803DF23FF}" destId="{D80F49C0-03F4-480C-8EC6-2D7C71CDB3B5}" srcOrd="0" destOrd="0" presId="urn:microsoft.com/office/officeart/2005/8/layout/process1"/>
    <dgm:cxn modelId="{2B611506-076E-4D0D-800A-4A1569E9F907}" type="presOf" srcId="{7F8B8499-D76E-4478-97A9-DD9A2D60B5CF}" destId="{BC404E3E-6C77-4DF4-9B23-D300BCA4A78E}" srcOrd="0" destOrd="0" presId="urn:microsoft.com/office/officeart/2005/8/layout/process1"/>
    <dgm:cxn modelId="{BE68A69E-4CBC-43B1-8DA1-8DFBF1FE7B37}" type="presOf" srcId="{7294737E-C2E0-4B7C-AD79-122E2E729FEE}" destId="{C27B8A6F-AD1B-4B99-ACA3-AF14DA36F0C1}" srcOrd="1" destOrd="0" presId="urn:microsoft.com/office/officeart/2005/8/layout/process1"/>
    <dgm:cxn modelId="{17F9CF59-C181-40E0-BF03-D0C470AD6D3B}" srcId="{80736C75-4C11-42C3-8611-1CEAAECB467A}" destId="{7F8B8499-D76E-4478-97A9-DD9A2D60B5CF}" srcOrd="1" destOrd="0" parTransId="{85CABC09-3812-44E1-94A6-92FD0B595100}" sibTransId="{97325CAC-B90E-43A6-93B5-A1DCD10FF807}"/>
    <dgm:cxn modelId="{2828A54F-68B4-40D6-BBFB-2B9EA1999310}" srcId="{80736C75-4C11-42C3-8611-1CEAAECB467A}" destId="{001DFAE6-8AD1-4DCA-96A9-490937D73B7C}" srcOrd="3" destOrd="0" parTransId="{475F6AA5-59F3-4439-84CF-498B5BE9A273}" sibTransId="{4084FDE4-DA8B-4C74-87F9-29E8A309B306}"/>
    <dgm:cxn modelId="{4470656A-499B-418A-8E1A-A965EC9906DE}" type="presOf" srcId="{7294737E-C2E0-4B7C-AD79-122E2E729FEE}" destId="{0DD5A41A-57C3-41A2-B6EC-85A58018C820}" srcOrd="0" destOrd="0" presId="urn:microsoft.com/office/officeart/2005/8/layout/process1"/>
    <dgm:cxn modelId="{C1F640F1-DB06-47EB-9A43-DEC9D5FF8234}" srcId="{80736C75-4C11-42C3-8611-1CEAAECB467A}" destId="{441D462C-2674-4D16-B73B-269791E3830A}" srcOrd="0" destOrd="0" parTransId="{3F23771B-F7A5-482F-BD0F-F09493864565}" sibTransId="{7294737E-C2E0-4B7C-AD79-122E2E729FEE}"/>
    <dgm:cxn modelId="{72AB77C0-17B6-4A0B-8708-EA6ED1D9A1EB}" type="presOf" srcId="{97325CAC-B90E-43A6-93B5-A1DCD10FF807}" destId="{CFA05E7D-EE6B-4947-B5B9-2E8A00A5B8E3}" srcOrd="0" destOrd="0" presId="urn:microsoft.com/office/officeart/2005/8/layout/process1"/>
    <dgm:cxn modelId="{19BE8602-58AF-4103-B0BE-56D40F937A4F}" type="presOf" srcId="{97325CAC-B90E-43A6-93B5-A1DCD10FF807}" destId="{8E0EBE07-BEA2-4173-8D0E-00E59AEAD4DE}" srcOrd="1" destOrd="0" presId="urn:microsoft.com/office/officeart/2005/8/layout/process1"/>
    <dgm:cxn modelId="{9CEB06B8-2C98-435E-A696-8DAC34F07DF5}" srcId="{80736C75-4C11-42C3-8611-1CEAAECB467A}" destId="{1F0BBB65-C54B-4B49-A061-BE6803DF23FF}" srcOrd="2" destOrd="0" parTransId="{D66B8F92-7672-4D08-BBDC-58562F16F82E}" sibTransId="{634EE2FF-E1AD-47D2-ACCC-A84CCECB66BF}"/>
    <dgm:cxn modelId="{C45A3F27-5D17-48CD-B6EF-BD685F05D047}" type="presOf" srcId="{001DFAE6-8AD1-4DCA-96A9-490937D73B7C}" destId="{AA1D950E-2A95-4691-9A99-291009AE88AE}" srcOrd="0" destOrd="0" presId="urn:microsoft.com/office/officeart/2005/8/layout/process1"/>
    <dgm:cxn modelId="{9D66F402-E98A-4345-8737-08F0F3A89C67}" type="presOf" srcId="{80736C75-4C11-42C3-8611-1CEAAECB467A}" destId="{95B24633-4A2D-4031-98A8-E9A4C7D0F053}" srcOrd="0" destOrd="0" presId="urn:microsoft.com/office/officeart/2005/8/layout/process1"/>
    <dgm:cxn modelId="{73FF9CA4-1B31-4F8C-8C9C-1F50633093F4}" type="presParOf" srcId="{95B24633-4A2D-4031-98A8-E9A4C7D0F053}" destId="{029C37DC-5E64-4BF5-9506-B322B854CFC9}" srcOrd="0" destOrd="0" presId="urn:microsoft.com/office/officeart/2005/8/layout/process1"/>
    <dgm:cxn modelId="{8EAC54DA-FF10-4B9C-B22F-DEF374981F9C}" type="presParOf" srcId="{95B24633-4A2D-4031-98A8-E9A4C7D0F053}" destId="{0DD5A41A-57C3-41A2-B6EC-85A58018C820}" srcOrd="1" destOrd="0" presId="urn:microsoft.com/office/officeart/2005/8/layout/process1"/>
    <dgm:cxn modelId="{0811D6FC-DE01-4524-ACEF-C4E578B98AA9}" type="presParOf" srcId="{0DD5A41A-57C3-41A2-B6EC-85A58018C820}" destId="{C27B8A6F-AD1B-4B99-ACA3-AF14DA36F0C1}" srcOrd="0" destOrd="0" presId="urn:microsoft.com/office/officeart/2005/8/layout/process1"/>
    <dgm:cxn modelId="{4ECBDFD5-12C9-4F27-816B-FD570E67DCF3}" type="presParOf" srcId="{95B24633-4A2D-4031-98A8-E9A4C7D0F053}" destId="{BC404E3E-6C77-4DF4-9B23-D300BCA4A78E}" srcOrd="2" destOrd="0" presId="urn:microsoft.com/office/officeart/2005/8/layout/process1"/>
    <dgm:cxn modelId="{9D20BD37-F88E-4847-9BC0-7189A462FE8D}" type="presParOf" srcId="{95B24633-4A2D-4031-98A8-E9A4C7D0F053}" destId="{CFA05E7D-EE6B-4947-B5B9-2E8A00A5B8E3}" srcOrd="3" destOrd="0" presId="urn:microsoft.com/office/officeart/2005/8/layout/process1"/>
    <dgm:cxn modelId="{31EFDF0C-D7CA-4F24-B11C-EF76C18E56CD}" type="presParOf" srcId="{CFA05E7D-EE6B-4947-B5B9-2E8A00A5B8E3}" destId="{8E0EBE07-BEA2-4173-8D0E-00E59AEAD4DE}" srcOrd="0" destOrd="0" presId="urn:microsoft.com/office/officeart/2005/8/layout/process1"/>
    <dgm:cxn modelId="{E601852B-A76F-453B-913B-9AAF68CC362E}" type="presParOf" srcId="{95B24633-4A2D-4031-98A8-E9A4C7D0F053}" destId="{D80F49C0-03F4-480C-8EC6-2D7C71CDB3B5}" srcOrd="4" destOrd="0" presId="urn:microsoft.com/office/officeart/2005/8/layout/process1"/>
    <dgm:cxn modelId="{55F626DD-FB86-4BC6-9CC8-E443D81F0BE6}" type="presParOf" srcId="{95B24633-4A2D-4031-98A8-E9A4C7D0F053}" destId="{2B6ED17F-E7EC-4328-A574-B7CB3AB6DFB1}" srcOrd="5" destOrd="0" presId="urn:microsoft.com/office/officeart/2005/8/layout/process1"/>
    <dgm:cxn modelId="{8BF96056-AE7B-456E-8C3F-5FEDFB93DFBA}" type="presParOf" srcId="{2B6ED17F-E7EC-4328-A574-B7CB3AB6DFB1}" destId="{15C1F68C-1955-4009-A391-30A308E3BFB8}" srcOrd="0" destOrd="0" presId="urn:microsoft.com/office/officeart/2005/8/layout/process1"/>
    <dgm:cxn modelId="{DADD8C94-C20C-4E20-867F-6A339928BF89}" type="presParOf" srcId="{95B24633-4A2D-4031-98A8-E9A4C7D0F053}" destId="{AA1D950E-2A95-4691-9A99-291009AE88A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C37DC-5E64-4BF5-9506-B322B854CFC9}">
      <dsp:nvSpPr>
        <dsp:cNvPr id="0" name=""/>
        <dsp:cNvSpPr/>
      </dsp:nvSpPr>
      <dsp:spPr>
        <a:xfrm>
          <a:off x="4617"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pt-PT" sz="700" kern="1200" dirty="0" err="1" smtClean="0"/>
            <a:t>Colecting</a:t>
          </a:r>
          <a:r>
            <a:rPr lang="pt-PT" sz="700" kern="1200" dirty="0" smtClean="0"/>
            <a:t> Postal Codes</a:t>
          </a:r>
        </a:p>
        <a:p>
          <a:pPr lvl="0" algn="ctr" defTabSz="311150">
            <a:lnSpc>
              <a:spcPct val="90000"/>
            </a:lnSpc>
            <a:spcBef>
              <a:spcPct val="0"/>
            </a:spcBef>
            <a:spcAft>
              <a:spcPct val="35000"/>
            </a:spcAft>
          </a:pPr>
          <a:r>
            <a:rPr lang="en-US" sz="700" kern="1200" dirty="0" smtClean="0"/>
            <a:t>'http://centraldedados.pt/codigos_postais.csv'</a:t>
          </a:r>
          <a:endParaRPr lang="en-US" sz="700" kern="1200" dirty="0"/>
        </a:p>
      </dsp:txBody>
      <dsp:txXfrm>
        <a:off x="40093" y="2499023"/>
        <a:ext cx="1947778" cy="1140286"/>
      </dsp:txXfrm>
    </dsp:sp>
    <dsp:sp modelId="{0DD5A41A-57C3-41A2-B6EC-85A58018C820}">
      <dsp:nvSpPr>
        <dsp:cNvPr id="0" name=""/>
        <dsp:cNvSpPr/>
      </dsp:nvSpPr>
      <dsp:spPr>
        <a:xfrm>
          <a:off x="2225221" y="2818844"/>
          <a:ext cx="427970" cy="500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2225221" y="2918973"/>
        <a:ext cx="299579" cy="300387"/>
      </dsp:txXfrm>
    </dsp:sp>
    <dsp:sp modelId="{BC404E3E-6C77-4DF4-9B23-D300BCA4A78E}">
      <dsp:nvSpPr>
        <dsp:cNvPr id="0" name=""/>
        <dsp:cNvSpPr/>
      </dsp:nvSpPr>
      <dsp:spPr>
        <a:xfrm>
          <a:off x="2830840"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i="0" kern="1200" dirty="0" smtClean="0"/>
            <a:t>Adding Geographical coordinates to neighborhoods using </a:t>
          </a:r>
          <a:r>
            <a:rPr lang="en-US" sz="700" b="1" i="0" kern="1200" dirty="0" err="1" smtClean="0"/>
            <a:t>Geopy</a:t>
          </a:r>
          <a:endParaRPr lang="en-US" sz="700" b="1" i="0" kern="1200" dirty="0" smtClean="0"/>
        </a:p>
        <a:p>
          <a:pPr lvl="0" algn="ctr" defTabSz="311150">
            <a:lnSpc>
              <a:spcPct val="90000"/>
            </a:lnSpc>
            <a:spcBef>
              <a:spcPct val="0"/>
            </a:spcBef>
            <a:spcAft>
              <a:spcPct val="35000"/>
            </a:spcAft>
          </a:pPr>
          <a:r>
            <a:rPr lang="en-US" sz="700" b="1" i="0" kern="1200" dirty="0" smtClean="0"/>
            <a:t>https://pypi.org/project/geopy/</a:t>
          </a:r>
          <a:endParaRPr lang="en-US" sz="700" kern="1200" dirty="0"/>
        </a:p>
      </dsp:txBody>
      <dsp:txXfrm>
        <a:off x="2866316" y="2499023"/>
        <a:ext cx="1947778" cy="1140286"/>
      </dsp:txXfrm>
    </dsp:sp>
    <dsp:sp modelId="{CFA05E7D-EE6B-4947-B5B9-2E8A00A5B8E3}">
      <dsp:nvSpPr>
        <dsp:cNvPr id="0" name=""/>
        <dsp:cNvSpPr/>
      </dsp:nvSpPr>
      <dsp:spPr>
        <a:xfrm>
          <a:off x="5051444" y="2818844"/>
          <a:ext cx="427970" cy="500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5051444" y="2918973"/>
        <a:ext cx="299579" cy="300387"/>
      </dsp:txXfrm>
    </dsp:sp>
    <dsp:sp modelId="{D80F49C0-03F4-480C-8EC6-2D7C71CDB3B5}">
      <dsp:nvSpPr>
        <dsp:cNvPr id="0" name=""/>
        <dsp:cNvSpPr/>
      </dsp:nvSpPr>
      <dsp:spPr>
        <a:xfrm>
          <a:off x="5657063"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pt-PT" sz="700" kern="1200" dirty="0" err="1" smtClean="0"/>
            <a:t>Folium</a:t>
          </a:r>
          <a:r>
            <a:rPr lang="pt-PT" sz="700" kern="1200" dirty="0" smtClean="0"/>
            <a:t> </a:t>
          </a:r>
          <a:r>
            <a:rPr lang="pt-PT" sz="700" kern="1200" dirty="0" err="1" smtClean="0"/>
            <a:t>Visualization</a:t>
          </a:r>
          <a:r>
            <a:rPr lang="pt-PT" sz="700" kern="1200" dirty="0" smtClean="0"/>
            <a:t> </a:t>
          </a:r>
          <a:r>
            <a:rPr lang="pt-PT" sz="700" kern="1200" dirty="0" err="1" smtClean="0"/>
            <a:t>of</a:t>
          </a:r>
          <a:r>
            <a:rPr lang="pt-PT" sz="700" kern="1200" dirty="0" smtClean="0"/>
            <a:t> </a:t>
          </a:r>
          <a:r>
            <a:rPr lang="pt-PT" sz="700" kern="1200" dirty="0" err="1" smtClean="0"/>
            <a:t>Lisbon</a:t>
          </a:r>
          <a:r>
            <a:rPr lang="pt-PT" sz="700" kern="1200" dirty="0" smtClean="0"/>
            <a:t> </a:t>
          </a:r>
          <a:r>
            <a:rPr lang="pt-PT" sz="700" kern="1200" dirty="0" err="1" smtClean="0"/>
            <a:t>Neighbourhoods</a:t>
          </a:r>
          <a:endParaRPr lang="en-US" sz="700" kern="1200" dirty="0"/>
        </a:p>
      </dsp:txBody>
      <dsp:txXfrm>
        <a:off x="5692539" y="2499023"/>
        <a:ext cx="1947778" cy="1140286"/>
      </dsp:txXfrm>
    </dsp:sp>
    <dsp:sp modelId="{2B6ED17F-E7EC-4328-A574-B7CB3AB6DFB1}">
      <dsp:nvSpPr>
        <dsp:cNvPr id="0" name=""/>
        <dsp:cNvSpPr/>
      </dsp:nvSpPr>
      <dsp:spPr>
        <a:xfrm>
          <a:off x="7877667" y="2818844"/>
          <a:ext cx="427970" cy="5006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7877667" y="2918973"/>
        <a:ext cx="299579" cy="300387"/>
      </dsp:txXfrm>
    </dsp:sp>
    <dsp:sp modelId="{AA1D950E-2A95-4691-9A99-291009AE88AE}">
      <dsp:nvSpPr>
        <dsp:cNvPr id="0" name=""/>
        <dsp:cNvSpPr/>
      </dsp:nvSpPr>
      <dsp:spPr>
        <a:xfrm>
          <a:off x="8483286" y="2463547"/>
          <a:ext cx="2018730" cy="12112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pt-PT" sz="700" kern="1200" smtClean="0"/>
            <a:t>Venues Information Using Foursquare API</a:t>
          </a:r>
          <a:endParaRPr lang="en-US" sz="700" kern="1200"/>
        </a:p>
      </dsp:txBody>
      <dsp:txXfrm>
        <a:off x="8518762" y="2499023"/>
        <a:ext cx="1947778" cy="11402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8" name="MSIPCMContentMarking" descr="{&quot;HashCode&quot;:-1699574231,&quot;Placement&quot;:&quot;Footer&quot;}"/>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smtClean="0">
                <a:solidFill>
                  <a:srgbClr val="000000"/>
                </a:solidFill>
                <a:latin typeface="Calibri" panose="020F0502020204030204" pitchFamily="34" charset="0"/>
              </a:rPr>
              <a:t>C2 General</a:t>
            </a:r>
            <a:endParaRPr lang="en-US" sz="7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The Battle of Neighborhoods</a:t>
            </a:r>
            <a:endParaRPr lang="en-US" dirty="0"/>
          </a:p>
        </p:txBody>
      </p:sp>
      <p:sp>
        <p:nvSpPr>
          <p:cNvPr id="3" name="Subtitle 2"/>
          <p:cNvSpPr>
            <a:spLocks noGrp="1"/>
          </p:cNvSpPr>
          <p:nvPr>
            <p:ph type="subTitle" idx="1"/>
          </p:nvPr>
        </p:nvSpPr>
        <p:spPr/>
        <p:txBody>
          <a:bodyPr/>
          <a:lstStyle/>
          <a:p>
            <a:r>
              <a:rPr lang="pt-PT" dirty="0" err="1" smtClean="0"/>
              <a:t>Lisbon</a:t>
            </a:r>
            <a:r>
              <a:rPr lang="pt-PT" dirty="0" smtClean="0"/>
              <a:t>, Portugal</a:t>
            </a:r>
            <a:endParaRPr lang="en-US" dirty="0"/>
          </a:p>
        </p:txBody>
      </p:sp>
    </p:spTree>
    <p:extLst>
      <p:ext uri="{BB962C8B-B14F-4D97-AF65-F5344CB8AC3E}">
        <p14:creationId xmlns:p14="http://schemas.microsoft.com/office/powerpoint/2010/main" val="695370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a:t>
            </a:r>
            <a:r>
              <a:rPr lang="en-US" dirty="0" smtClean="0"/>
              <a:t>next steps</a:t>
            </a:r>
            <a:endParaRPr lang="en-US" dirty="0"/>
          </a:p>
        </p:txBody>
      </p:sp>
      <p:sp>
        <p:nvSpPr>
          <p:cNvPr id="3" name="Content Placeholder 2"/>
          <p:cNvSpPr>
            <a:spLocks noGrp="1"/>
          </p:cNvSpPr>
          <p:nvPr>
            <p:ph idx="1"/>
          </p:nvPr>
        </p:nvSpPr>
        <p:spPr/>
        <p:txBody>
          <a:bodyPr/>
          <a:lstStyle/>
          <a:p>
            <a:r>
              <a:rPr lang="en-US" dirty="0"/>
              <a:t>This project concludes that the three best neighborhoods to due to the proximity of a large number and variety of venues are: </a:t>
            </a:r>
            <a:r>
              <a:rPr lang="en-US" dirty="0" err="1"/>
              <a:t>Avenidas</a:t>
            </a:r>
            <a:r>
              <a:rPr lang="en-US" dirty="0"/>
              <a:t> </a:t>
            </a:r>
            <a:r>
              <a:rPr lang="en-US" dirty="0" err="1"/>
              <a:t>Novas</a:t>
            </a:r>
            <a:r>
              <a:rPr lang="en-US" dirty="0"/>
              <a:t>, Santa Maria </a:t>
            </a:r>
            <a:r>
              <a:rPr lang="en-US" dirty="0" err="1"/>
              <a:t>Maior</a:t>
            </a:r>
            <a:r>
              <a:rPr lang="en-US" dirty="0"/>
              <a:t> and Santo Antonio</a:t>
            </a:r>
          </a:p>
          <a:p>
            <a:endParaRPr lang="en-US" dirty="0" smtClean="0"/>
          </a:p>
          <a:p>
            <a:r>
              <a:rPr lang="en-US" dirty="0"/>
              <a:t>T</a:t>
            </a:r>
            <a:r>
              <a:rPr lang="en-US" dirty="0" smtClean="0"/>
              <a:t>he Models </a:t>
            </a:r>
            <a:r>
              <a:rPr lang="en-US" dirty="0" smtClean="0"/>
              <a:t>accuracy can be improved </a:t>
            </a:r>
            <a:r>
              <a:rPr lang="en-US" dirty="0"/>
              <a:t>by adding new datasets. </a:t>
            </a:r>
            <a:r>
              <a:rPr lang="en-US"/>
              <a:t>Some examples of datasets that can bring a lot of </a:t>
            </a:r>
            <a:r>
              <a:rPr lang="en-US"/>
              <a:t>valuable </a:t>
            </a:r>
            <a:r>
              <a:rPr lang="en-US" smtClean="0"/>
              <a:t>information</a:t>
            </a:r>
            <a:r>
              <a:rPr lang="en-US" smtClean="0"/>
              <a:t>:</a:t>
            </a:r>
            <a:endParaRPr lang="en-US" dirty="0" smtClean="0"/>
          </a:p>
          <a:p>
            <a:pPr lvl="2"/>
            <a:r>
              <a:rPr lang="en-US" dirty="0" smtClean="0"/>
              <a:t>Public Transports</a:t>
            </a:r>
          </a:p>
          <a:p>
            <a:pPr lvl="2"/>
            <a:r>
              <a:rPr lang="en-US" dirty="0" smtClean="0"/>
              <a:t>Health Care Facilities</a:t>
            </a:r>
          </a:p>
          <a:p>
            <a:pPr lvl="2"/>
            <a:r>
              <a:rPr lang="en-US" dirty="0" smtClean="0"/>
              <a:t>Schools</a:t>
            </a:r>
          </a:p>
          <a:p>
            <a:pPr lvl="2"/>
            <a:r>
              <a:rPr lang="en-US" dirty="0" smtClean="0"/>
              <a:t>Noise measurements</a:t>
            </a:r>
          </a:p>
          <a:p>
            <a:pPr lvl="2"/>
            <a:r>
              <a:rPr lang="pt-PT" dirty="0" err="1" smtClean="0"/>
              <a:t>Propriety</a:t>
            </a:r>
            <a:r>
              <a:rPr lang="pt-PT" dirty="0" smtClean="0"/>
              <a:t> </a:t>
            </a:r>
            <a:r>
              <a:rPr lang="pt-PT" dirty="0" err="1" smtClean="0"/>
              <a:t>price</a:t>
            </a:r>
            <a:r>
              <a:rPr lang="pt-PT" dirty="0" smtClean="0"/>
              <a:t> (€/m2)</a:t>
            </a:r>
            <a:endParaRPr lang="en-US" dirty="0"/>
          </a:p>
        </p:txBody>
      </p:sp>
    </p:spTree>
    <p:extLst>
      <p:ext uri="{BB962C8B-B14F-4D97-AF65-F5344CB8AC3E}">
        <p14:creationId xmlns:p14="http://schemas.microsoft.com/office/powerpoint/2010/main" val="2210684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br>
              <a:rPr lang="en-US" b="1" dirty="0"/>
            </a:br>
            <a:endParaRPr lang="en-US" dirty="0"/>
          </a:p>
        </p:txBody>
      </p:sp>
      <p:sp>
        <p:nvSpPr>
          <p:cNvPr id="3" name="Content Placeholder 2"/>
          <p:cNvSpPr>
            <a:spLocks noGrp="1"/>
          </p:cNvSpPr>
          <p:nvPr>
            <p:ph idx="1"/>
          </p:nvPr>
        </p:nvSpPr>
        <p:spPr/>
        <p:txBody>
          <a:bodyPr/>
          <a:lstStyle/>
          <a:p>
            <a:r>
              <a:rPr lang="en-US" dirty="0"/>
              <a:t>XPTO It is a real estate investment company, and in 2021 it intends to invest in the construction of several housing projects.</a:t>
            </a:r>
            <a:br>
              <a:rPr lang="en-US" dirty="0"/>
            </a:br>
            <a:endParaRPr lang="en-US" dirty="0"/>
          </a:p>
          <a:p>
            <a:r>
              <a:rPr lang="en-US" dirty="0"/>
              <a:t>With this project we intend to help the XPTO company to choose which neighborhood has the most potential based on the distribution of various facilities available around the neighborhood. This project will use K-mean clustering unsupervised machine learning algorithm to cluster the venues based on the place category such as restaurants, parks, gyms, theaters clubs etc... In order to give a better understanding of the similarities and dissimilarities between the chosen neighborhoods to retrieve more insights and to conclude with ease which neighborhood wins over other.</a:t>
            </a:r>
            <a:br>
              <a:rPr lang="en-US" dirty="0"/>
            </a:br>
            <a:endParaRPr lang="en-US" dirty="0"/>
          </a:p>
        </p:txBody>
      </p:sp>
    </p:spTree>
    <p:extLst>
      <p:ext uri="{BB962C8B-B14F-4D97-AF65-F5344CB8AC3E}">
        <p14:creationId xmlns:p14="http://schemas.microsoft.com/office/powerpoint/2010/main" val="316903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t>
            </a:r>
            <a:r>
              <a:rPr lang="en-US" dirty="0" smtClean="0"/>
              <a:t>Libraries </a:t>
            </a:r>
            <a:r>
              <a:rPr lang="en-US" dirty="0"/>
              <a:t>and Dependencies:</a:t>
            </a:r>
          </a:p>
        </p:txBody>
      </p:sp>
      <p:sp>
        <p:nvSpPr>
          <p:cNvPr id="3" name="Content Placeholder 2"/>
          <p:cNvSpPr>
            <a:spLocks noGrp="1"/>
          </p:cNvSpPr>
          <p:nvPr>
            <p:ph idx="1"/>
          </p:nvPr>
        </p:nvSpPr>
        <p:spPr/>
        <p:txBody>
          <a:bodyPr/>
          <a:lstStyle/>
          <a:p>
            <a:pPr lvl="0"/>
            <a:r>
              <a:rPr lang="en-US" dirty="0"/>
              <a:t>Pandas 		-	</a:t>
            </a:r>
            <a:r>
              <a:rPr lang="en-US" dirty="0" smtClean="0"/>
              <a:t>Data </a:t>
            </a:r>
            <a:r>
              <a:rPr lang="en-US" dirty="0"/>
              <a:t>Analysis</a:t>
            </a:r>
          </a:p>
          <a:p>
            <a:pPr lvl="0"/>
            <a:r>
              <a:rPr lang="en-US" dirty="0" err="1"/>
              <a:t>NumPy</a:t>
            </a:r>
            <a:r>
              <a:rPr lang="en-US" dirty="0"/>
              <a:t> 		– 	</a:t>
            </a:r>
            <a:r>
              <a:rPr lang="en-US" dirty="0" smtClean="0"/>
              <a:t>Handle </a:t>
            </a:r>
            <a:r>
              <a:rPr lang="en-US" dirty="0"/>
              <a:t>data in a </a:t>
            </a:r>
            <a:r>
              <a:rPr lang="en-US" dirty="0" err="1"/>
              <a:t>vectorized</a:t>
            </a:r>
            <a:r>
              <a:rPr lang="en-US" dirty="0"/>
              <a:t> manner</a:t>
            </a:r>
          </a:p>
          <a:p>
            <a:pPr lvl="0"/>
            <a:r>
              <a:rPr lang="en-US" dirty="0"/>
              <a:t>JSON 		– 	</a:t>
            </a:r>
            <a:r>
              <a:rPr lang="en-US" dirty="0" smtClean="0"/>
              <a:t>Handle JSON </a:t>
            </a:r>
            <a:r>
              <a:rPr lang="en-US" dirty="0"/>
              <a:t>files</a:t>
            </a:r>
          </a:p>
          <a:p>
            <a:pPr lvl="0"/>
            <a:r>
              <a:rPr lang="en-US" dirty="0" err="1"/>
              <a:t>Geopy</a:t>
            </a:r>
            <a:r>
              <a:rPr lang="en-US" dirty="0"/>
              <a:t>		– 	To retrieve Location Data </a:t>
            </a:r>
          </a:p>
          <a:p>
            <a:pPr lvl="0"/>
            <a:r>
              <a:rPr lang="en-US" dirty="0"/>
              <a:t>Requests	</a:t>
            </a:r>
            <a:r>
              <a:rPr lang="en-US" dirty="0" smtClean="0"/>
              <a:t>       – </a:t>
            </a:r>
            <a:r>
              <a:rPr lang="en-US" dirty="0"/>
              <a:t>	Library to handle http requests</a:t>
            </a:r>
          </a:p>
          <a:p>
            <a:pPr lvl="0"/>
            <a:r>
              <a:rPr lang="en-US" dirty="0" err="1"/>
              <a:t>Matplotlib</a:t>
            </a:r>
            <a:r>
              <a:rPr lang="en-US" dirty="0"/>
              <a:t>	– 	Python Plotting Module</a:t>
            </a:r>
          </a:p>
          <a:p>
            <a:pPr lvl="0"/>
            <a:r>
              <a:rPr lang="en-US" dirty="0" err="1"/>
              <a:t>Sklearn</a:t>
            </a:r>
            <a:r>
              <a:rPr lang="en-US" dirty="0"/>
              <a:t>	 	– 	Python machine learning Library</a:t>
            </a:r>
          </a:p>
          <a:p>
            <a:pPr lvl="0"/>
            <a:r>
              <a:rPr lang="en-US" dirty="0"/>
              <a:t>Folium 		– 	Map rendering Library</a:t>
            </a:r>
          </a:p>
          <a:p>
            <a:endParaRPr lang="en-US" dirty="0"/>
          </a:p>
        </p:txBody>
      </p:sp>
    </p:spTree>
    <p:extLst>
      <p:ext uri="{BB962C8B-B14F-4D97-AF65-F5344CB8AC3E}">
        <p14:creationId xmlns:p14="http://schemas.microsoft.com/office/powerpoint/2010/main" val="341624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 and </a:t>
            </a:r>
            <a:r>
              <a:rPr lang="en-US" dirty="0" smtClean="0"/>
              <a:t>Wrangling</a:t>
            </a:r>
            <a:endParaRPr lang="en-US" dirty="0"/>
          </a:p>
        </p:txBody>
      </p:sp>
      <p:graphicFrame>
        <p:nvGraphicFramePr>
          <p:cNvPr id="4" name="Diagram 3"/>
          <p:cNvGraphicFramePr/>
          <p:nvPr>
            <p:extLst>
              <p:ext uri="{D42A27DB-BD31-4B8C-83A1-F6EECF244321}">
                <p14:modId xmlns:p14="http://schemas.microsoft.com/office/powerpoint/2010/main" val="1584943845"/>
              </p:ext>
            </p:extLst>
          </p:nvPr>
        </p:nvGraphicFramePr>
        <p:xfrm>
          <a:off x="591671" y="719666"/>
          <a:ext cx="10506635"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0" y="2040466"/>
            <a:ext cx="3622701" cy="94943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6" name="Picture 5"/>
          <p:cNvPicPr>
            <a:picLocks noChangeAspect="1"/>
          </p:cNvPicPr>
          <p:nvPr/>
        </p:nvPicPr>
        <p:blipFill>
          <a:blip r:embed="rId8"/>
          <a:stretch>
            <a:fillRect/>
          </a:stretch>
        </p:blipFill>
        <p:spPr>
          <a:xfrm>
            <a:off x="2461092" y="4789674"/>
            <a:ext cx="4197589" cy="7202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p:cNvPicPr>
            <a:picLocks noChangeAspect="1"/>
          </p:cNvPicPr>
          <p:nvPr/>
        </p:nvPicPr>
        <p:blipFill>
          <a:blip r:embed="rId9"/>
          <a:stretch>
            <a:fillRect/>
          </a:stretch>
        </p:blipFill>
        <p:spPr>
          <a:xfrm>
            <a:off x="5914610" y="1260258"/>
            <a:ext cx="2847696" cy="172026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9" name="Picture 8"/>
          <p:cNvPicPr>
            <a:picLocks noChangeAspect="1"/>
          </p:cNvPicPr>
          <p:nvPr/>
        </p:nvPicPr>
        <p:blipFill>
          <a:blip r:embed="rId10"/>
          <a:stretch>
            <a:fillRect/>
          </a:stretch>
        </p:blipFill>
        <p:spPr>
          <a:xfrm>
            <a:off x="9274002" y="4623772"/>
            <a:ext cx="2065244" cy="151026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3856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K-</a:t>
            </a:r>
            <a:r>
              <a:rPr lang="pt-PT" dirty="0" err="1" smtClean="0"/>
              <a:t>means</a:t>
            </a:r>
            <a:r>
              <a:rPr lang="pt-PT" dirty="0" smtClean="0"/>
              <a:t> Cluster </a:t>
            </a:r>
            <a:r>
              <a:rPr lang="pt-PT" dirty="0" err="1" smtClean="0"/>
              <a:t>Neighbourhood</a:t>
            </a:r>
            <a:r>
              <a:rPr lang="pt-PT" dirty="0" smtClean="0"/>
              <a:t> </a:t>
            </a:r>
            <a:endParaRPr lang="en-US" dirty="0"/>
          </a:p>
        </p:txBody>
      </p:sp>
      <p:pic>
        <p:nvPicPr>
          <p:cNvPr id="5" name="Content Placeholder 4"/>
          <p:cNvPicPr>
            <a:picLocks noGrp="1" noChangeAspect="1"/>
          </p:cNvPicPr>
          <p:nvPr>
            <p:ph idx="1"/>
          </p:nvPr>
        </p:nvPicPr>
        <p:blipFill>
          <a:blip r:embed="rId2"/>
          <a:stretch>
            <a:fillRect/>
          </a:stretch>
        </p:blipFill>
        <p:spPr>
          <a:xfrm>
            <a:off x="854563" y="1930400"/>
            <a:ext cx="6342394" cy="3881437"/>
          </a:xfrm>
          <a:prstGeom prst="rect">
            <a:avLst/>
          </a:prstGeom>
        </p:spPr>
      </p:pic>
      <p:sp>
        <p:nvSpPr>
          <p:cNvPr id="6" name="TextBox 5"/>
          <p:cNvSpPr txBox="1"/>
          <p:nvPr/>
        </p:nvSpPr>
        <p:spPr>
          <a:xfrm>
            <a:off x="7315200" y="2994212"/>
            <a:ext cx="2475358" cy="369332"/>
          </a:xfrm>
          <a:prstGeom prst="rect">
            <a:avLst/>
          </a:prstGeom>
          <a:noFill/>
        </p:spPr>
        <p:txBody>
          <a:bodyPr wrap="none" rtlCol="0">
            <a:spAutoFit/>
          </a:bodyPr>
          <a:lstStyle/>
          <a:p>
            <a:r>
              <a:rPr lang="pt-PT" dirty="0" smtClean="0"/>
              <a:t>Clusters </a:t>
            </a:r>
            <a:r>
              <a:rPr lang="pt-PT" dirty="0" err="1" smtClean="0"/>
              <a:t>map</a:t>
            </a:r>
            <a:r>
              <a:rPr lang="pt-PT" dirty="0" smtClean="0"/>
              <a:t> </a:t>
            </a:r>
            <a:r>
              <a:rPr lang="pt-PT" dirty="0" err="1" smtClean="0"/>
              <a:t>with</a:t>
            </a:r>
            <a:r>
              <a:rPr lang="pt-PT" dirty="0" smtClean="0"/>
              <a:t> k=6</a:t>
            </a:r>
            <a:endParaRPr lang="en-US" dirty="0"/>
          </a:p>
        </p:txBody>
      </p:sp>
    </p:spTree>
    <p:extLst>
      <p:ext uri="{BB962C8B-B14F-4D97-AF65-F5344CB8AC3E}">
        <p14:creationId xmlns:p14="http://schemas.microsoft.com/office/powerpoint/2010/main" val="20611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K-</a:t>
            </a:r>
            <a:r>
              <a:rPr lang="pt-PT" dirty="0" err="1" smtClean="0"/>
              <a:t>means</a:t>
            </a:r>
            <a:r>
              <a:rPr lang="pt-PT" dirty="0" smtClean="0"/>
              <a:t>: </a:t>
            </a:r>
            <a:r>
              <a:rPr lang="pt-PT" dirty="0" err="1" smtClean="0"/>
              <a:t>Choose</a:t>
            </a:r>
            <a:r>
              <a:rPr lang="pt-PT" dirty="0" smtClean="0"/>
              <a:t> </a:t>
            </a:r>
            <a:r>
              <a:rPr lang="pt-PT" dirty="0" err="1" smtClean="0"/>
              <a:t>the</a:t>
            </a:r>
            <a:r>
              <a:rPr lang="pt-PT" dirty="0" smtClean="0"/>
              <a:t> k</a:t>
            </a:r>
            <a:endParaRPr lang="en-US" dirty="0"/>
          </a:p>
        </p:txBody>
      </p:sp>
      <p:sp>
        <p:nvSpPr>
          <p:cNvPr id="3" name="Content Placeholder 2"/>
          <p:cNvSpPr>
            <a:spLocks noGrp="1"/>
          </p:cNvSpPr>
          <p:nvPr>
            <p:ph idx="1"/>
          </p:nvPr>
        </p:nvSpPr>
        <p:spPr/>
        <p:txBody>
          <a:bodyPr/>
          <a:lstStyle/>
          <a:p>
            <a:r>
              <a:rPr lang="en-US" b="1" dirty="0"/>
              <a:t>Elbow method</a:t>
            </a:r>
            <a:r>
              <a:rPr lang="en-US" dirty="0"/>
              <a:t> is to run k-means clustering on a given dataset for a range of values of k and for each value of k and calculate sum of squared errors (SSE). </a:t>
            </a:r>
          </a:p>
          <a:p>
            <a:endParaRPr lang="en-US" dirty="0"/>
          </a:p>
        </p:txBody>
      </p:sp>
      <p:pic>
        <p:nvPicPr>
          <p:cNvPr id="4" name="Picture 3"/>
          <p:cNvPicPr>
            <a:picLocks noChangeAspect="1"/>
          </p:cNvPicPr>
          <p:nvPr/>
        </p:nvPicPr>
        <p:blipFill>
          <a:blip r:embed="rId2"/>
          <a:stretch>
            <a:fillRect/>
          </a:stretch>
        </p:blipFill>
        <p:spPr>
          <a:xfrm>
            <a:off x="3457014" y="3337111"/>
            <a:ext cx="4076700" cy="2514600"/>
          </a:xfrm>
          <a:prstGeom prst="rect">
            <a:avLst/>
          </a:prstGeom>
        </p:spPr>
      </p:pic>
      <p:cxnSp>
        <p:nvCxnSpPr>
          <p:cNvPr id="6" name="Straight Arrow Connector 5"/>
          <p:cNvCxnSpPr/>
          <p:nvPr/>
        </p:nvCxnSpPr>
        <p:spPr>
          <a:xfrm flipV="1">
            <a:off x="4500282" y="4186517"/>
            <a:ext cx="1" cy="128040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7976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Silhouette</a:t>
            </a:r>
            <a:r>
              <a:rPr lang="pt-PT" dirty="0" smtClean="0"/>
              <a:t> </a:t>
            </a:r>
            <a:r>
              <a:rPr lang="pt-PT" dirty="0" smtClean="0"/>
              <a:t>Score</a:t>
            </a:r>
            <a:endParaRPr lang="en-US" dirty="0"/>
          </a:p>
        </p:txBody>
      </p:sp>
      <p:sp>
        <p:nvSpPr>
          <p:cNvPr id="3" name="Content Placeholder 2"/>
          <p:cNvSpPr>
            <a:spLocks noGrp="1"/>
          </p:cNvSpPr>
          <p:nvPr>
            <p:ph idx="1"/>
          </p:nvPr>
        </p:nvSpPr>
        <p:spPr>
          <a:xfrm>
            <a:off x="677334" y="1344800"/>
            <a:ext cx="8596668" cy="3880773"/>
          </a:xfrm>
        </p:spPr>
        <p:txBody>
          <a:bodyPr/>
          <a:lstStyle/>
          <a:p>
            <a:r>
              <a:rPr lang="en-US" dirty="0"/>
              <a:t>The Silhouette Coefficient is calculated using the mean intra-cluster distance (a) and the mean nearest-cluster distance (b) for each sample. </a:t>
            </a:r>
          </a:p>
          <a:p>
            <a:r>
              <a:rPr lang="en-US" dirty="0"/>
              <a:t>The formula for the Silhouette Coefficient of a sample is </a:t>
            </a:r>
          </a:p>
          <a:p>
            <a:pPr marL="0" indent="0">
              <a:buNone/>
            </a:pPr>
            <a:r>
              <a:rPr lang="en-US" dirty="0"/>
              <a:t>                          </a:t>
            </a:r>
            <a:r>
              <a:rPr lang="en-US" dirty="0">
                <a:solidFill>
                  <a:schemeClr val="accent1"/>
                </a:solidFill>
              </a:rPr>
              <a:t>(b - a) / max(a, b). </a:t>
            </a:r>
            <a:endParaRPr lang="en-US" dirty="0"/>
          </a:p>
          <a:p>
            <a:r>
              <a:rPr lang="en-US" dirty="0"/>
              <a:t>The best value is 1 and the worst value is -1. Values near 0 indicate overlapping clusters. Negative values generally indicate that a sample has been assigned to the wrong cluster.</a:t>
            </a:r>
          </a:p>
          <a:p>
            <a:endParaRPr lang="en-US" dirty="0"/>
          </a:p>
        </p:txBody>
      </p:sp>
      <p:pic>
        <p:nvPicPr>
          <p:cNvPr id="4" name="Picture 3"/>
          <p:cNvPicPr>
            <a:picLocks noChangeAspect="1"/>
          </p:cNvPicPr>
          <p:nvPr/>
        </p:nvPicPr>
        <p:blipFill>
          <a:blip r:embed="rId2"/>
          <a:stretch>
            <a:fillRect/>
          </a:stretch>
        </p:blipFill>
        <p:spPr>
          <a:xfrm>
            <a:off x="2098277" y="3966322"/>
            <a:ext cx="5629275" cy="933450"/>
          </a:xfrm>
          <a:prstGeom prst="rect">
            <a:avLst/>
          </a:prstGeom>
          <a:ln>
            <a:noFill/>
          </a:ln>
          <a:effectLst>
            <a:outerShdw blurRad="190500" algn="tl" rotWithShape="0">
              <a:srgbClr val="000000">
                <a:alpha val="70000"/>
              </a:srgbClr>
            </a:outerShdw>
          </a:effectLst>
        </p:spPr>
      </p:pic>
      <p:sp>
        <p:nvSpPr>
          <p:cNvPr id="5" name="Rectangle 4"/>
          <p:cNvSpPr/>
          <p:nvPr/>
        </p:nvSpPr>
        <p:spPr>
          <a:xfrm>
            <a:off x="5988424" y="3966322"/>
            <a:ext cx="1353670" cy="18750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362900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Neighbourhoods</a:t>
            </a:r>
            <a:r>
              <a:rPr lang="pt-PT" dirty="0" smtClean="0"/>
              <a:t> </a:t>
            </a:r>
            <a:r>
              <a:rPr lang="pt-PT" dirty="0" err="1" smtClean="0"/>
              <a:t>with</a:t>
            </a:r>
            <a:r>
              <a:rPr lang="pt-PT" dirty="0" smtClean="0"/>
              <a:t> more </a:t>
            </a:r>
            <a:r>
              <a:rPr lang="pt-PT" dirty="0" err="1" smtClean="0"/>
              <a:t>Venues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62297" y="2474353"/>
            <a:ext cx="4857749" cy="38814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854824" y="2707341"/>
            <a:ext cx="493058" cy="337969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9" name="Rectangle 8"/>
          <p:cNvSpPr/>
          <p:nvPr/>
        </p:nvSpPr>
        <p:spPr>
          <a:xfrm>
            <a:off x="6615953" y="2707341"/>
            <a:ext cx="493058" cy="337969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10" name="Rectangle 9"/>
          <p:cNvSpPr/>
          <p:nvPr/>
        </p:nvSpPr>
        <p:spPr>
          <a:xfrm>
            <a:off x="7207624" y="2707341"/>
            <a:ext cx="493058" cy="3379694"/>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185961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Top 5 </a:t>
            </a:r>
            <a:r>
              <a:rPr lang="pt-PT" dirty="0" err="1" smtClean="0"/>
              <a:t>Venues</a:t>
            </a:r>
            <a:endParaRPr lang="en-US" dirty="0"/>
          </a:p>
        </p:txBody>
      </p:sp>
      <p:pic>
        <p:nvPicPr>
          <p:cNvPr id="4" name="Content Placeholder 3"/>
          <p:cNvPicPr>
            <a:picLocks noGrp="1" noChangeAspect="1"/>
          </p:cNvPicPr>
          <p:nvPr>
            <p:ph idx="1"/>
          </p:nvPr>
        </p:nvPicPr>
        <p:blipFill>
          <a:blip r:embed="rId2"/>
          <a:stretch>
            <a:fillRect/>
          </a:stretch>
        </p:blipFill>
        <p:spPr>
          <a:xfrm>
            <a:off x="1329986" y="1837858"/>
            <a:ext cx="8206466" cy="3881437"/>
          </a:xfrm>
          <a:prstGeom prst="rect">
            <a:avLst/>
          </a:prstGeom>
        </p:spPr>
      </p:pic>
    </p:spTree>
    <p:extLst>
      <p:ext uri="{BB962C8B-B14F-4D97-AF65-F5344CB8AC3E}">
        <p14:creationId xmlns:p14="http://schemas.microsoft.com/office/powerpoint/2010/main" val="20834349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452</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The Battle of Neighborhoods</vt:lpstr>
      <vt:lpstr>Business Problem </vt:lpstr>
      <vt:lpstr>Python Libraries and Dependencies:</vt:lpstr>
      <vt:lpstr>Data acquisition and Wrangling</vt:lpstr>
      <vt:lpstr>K-means Cluster Neighbourhood </vt:lpstr>
      <vt:lpstr>K-means: Choose the k</vt:lpstr>
      <vt:lpstr>Silhouette Score</vt:lpstr>
      <vt:lpstr>Neighbourhoods with more Venues</vt:lpstr>
      <vt:lpstr>Top 5 Venues</vt:lpstr>
      <vt:lpstr>Conclusion and next steps</vt:lpstr>
    </vt:vector>
  </TitlesOfParts>
  <Company>Vodafone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Canelas, José, Vodafone Portugal (External)</dc:creator>
  <cp:lastModifiedBy>Canelas, José, Vodafone Portugal (External)</cp:lastModifiedBy>
  <cp:revision>11</cp:revision>
  <dcterms:created xsi:type="dcterms:W3CDTF">2021-02-12T16:41:59Z</dcterms:created>
  <dcterms:modified xsi:type="dcterms:W3CDTF">2021-02-12T18:46:13Z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CANELAJD@vodafone.com</vt:lpwstr>
  </property>
  <property fmtid="{D5CDD505-2E9C-101B-9397-08002B2CF9AE}" pid="5" name="MSIP_Label_0359f705-2ba0-454b-9cfc-6ce5bcaac040_SetDate">
    <vt:lpwstr>2021-02-12T17:06:31.7810536Z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Extended_MSFT_Method">
    <vt:lpwstr>Automatic</vt:lpwstr>
  </property>
  <property fmtid="{D5CDD505-2E9C-101B-9397-08002B2CF9AE}" pid="9" name="Sensitivity">
    <vt:lpwstr>C2 General</vt:lpwstr>
  </property>
</Properties>
</file>