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59" r:id="rId2"/>
    <p:sldId id="258" r:id="rId3"/>
    <p:sldId id="260" r:id="rId4"/>
    <p:sldId id="261" r:id="rId5"/>
  </p:sldIdLst>
  <p:sldSz cx="9144000" cy="5143500" type="screen16x9"/>
  <p:notesSz cx="6858000" cy="9144000"/>
  <p:defaultTextStyle>
    <a:defPPr>
      <a:defRPr lang="es-A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C9172D-D5CC-4003-A616-AA6E053FF992}" type="datetimeFigureOut">
              <a:rPr lang="es-AR" smtClean="0"/>
              <a:t>21/9/2019</a:t>
            </a:fld>
            <a:endParaRPr lang="es-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8096E-C882-46D3-A81F-89EAA6843862}" type="slidenum">
              <a:rPr lang="es-AR" smtClean="0"/>
              <a:t>‹#›</a:t>
            </a:fld>
            <a:endParaRPr lang="es-AR"/>
          </a:p>
        </p:txBody>
      </p:sp>
    </p:spTree>
    <p:extLst>
      <p:ext uri="{BB962C8B-B14F-4D97-AF65-F5344CB8AC3E}">
        <p14:creationId xmlns:p14="http://schemas.microsoft.com/office/powerpoint/2010/main" val="385103607"/>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Beginning...</a:t>
            </a:r>
          </a:p>
          <a:p>
            <a:r>
              <a:rPr lang="en-US" sz="1200" b="0" i="0" kern="1200" dirty="0" smtClean="0">
                <a:solidFill>
                  <a:schemeClr val="tx1"/>
                </a:solidFill>
                <a:effectLst/>
                <a:latin typeface="+mn-lt"/>
                <a:ea typeface="+mn-ea"/>
                <a:cs typeface="+mn-cs"/>
              </a:rPr>
              <a:t>In 1995-96, Greg Wilson organized a series of articles in </a:t>
            </a:r>
            <a:r>
              <a:rPr lang="en-US" sz="1200" b="0" i="1" kern="1200" dirty="0" smtClean="0">
                <a:solidFill>
                  <a:schemeClr val="tx1"/>
                </a:solidFill>
                <a:effectLst/>
                <a:latin typeface="+mn-lt"/>
                <a:ea typeface="+mn-ea"/>
                <a:cs typeface="+mn-cs"/>
              </a:rPr>
              <a:t>IEEE Computational Science &amp; Engineering</a:t>
            </a:r>
            <a:r>
              <a:rPr lang="en-US" sz="1200" b="0" i="0" kern="1200" dirty="0" smtClean="0">
                <a:solidFill>
                  <a:schemeClr val="tx1"/>
                </a:solidFill>
                <a:effectLst/>
                <a:latin typeface="+mn-lt"/>
                <a:ea typeface="+mn-ea"/>
                <a:cs typeface="+mn-cs"/>
              </a:rPr>
              <a:t> titled, "What Should Computer Scientists Teach to Physical Scientists and Engineers?" These articles grew out of his frustration working with scientists who wanted to parallelize complex programs but didn't know what version control was, how to write a unit test, or even why they should break their programs down into functions.</a:t>
            </a:r>
          </a:p>
          <a:p>
            <a:r>
              <a:rPr lang="en-US" sz="1200" b="0" i="0" kern="1200" dirty="0" smtClean="0">
                <a:solidFill>
                  <a:schemeClr val="tx1"/>
                </a:solidFill>
                <a:effectLst/>
                <a:latin typeface="+mn-lt"/>
                <a:ea typeface="+mn-ea"/>
                <a:cs typeface="+mn-cs"/>
              </a:rPr>
              <a:t>In response, John </a:t>
            </a:r>
            <a:r>
              <a:rPr lang="en-US" sz="1200" b="0" i="0" kern="1200" dirty="0" err="1" smtClean="0">
                <a:solidFill>
                  <a:schemeClr val="tx1"/>
                </a:solidFill>
                <a:effectLst/>
                <a:latin typeface="+mn-lt"/>
                <a:ea typeface="+mn-ea"/>
                <a:cs typeface="+mn-cs"/>
              </a:rPr>
              <a:t>Reynders</a:t>
            </a:r>
            <a:r>
              <a:rPr lang="en-US" sz="1200" b="0" i="0" kern="1200" dirty="0" smtClean="0">
                <a:solidFill>
                  <a:schemeClr val="tx1"/>
                </a:solidFill>
                <a:effectLst/>
                <a:latin typeface="+mn-lt"/>
                <a:ea typeface="+mn-ea"/>
                <a:cs typeface="+mn-cs"/>
              </a:rPr>
              <a:t> (then director of the Advanced Computing Laboratory at Los Alamos National Laboratory) invited Wilson and Brent </a:t>
            </a:r>
            <a:r>
              <a:rPr lang="en-US" sz="1200" b="0" i="0" kern="1200" dirty="0" err="1" smtClean="0">
                <a:solidFill>
                  <a:schemeClr val="tx1"/>
                </a:solidFill>
                <a:effectLst/>
                <a:latin typeface="+mn-lt"/>
                <a:ea typeface="+mn-ea"/>
                <a:cs typeface="+mn-cs"/>
              </a:rPr>
              <a:t>Gorda</a:t>
            </a:r>
            <a:r>
              <a:rPr lang="en-US" sz="1200" b="0" i="0" kern="1200" dirty="0" smtClean="0">
                <a:solidFill>
                  <a:schemeClr val="tx1"/>
                </a:solidFill>
                <a:effectLst/>
                <a:latin typeface="+mn-lt"/>
                <a:ea typeface="+mn-ea"/>
                <a:cs typeface="+mn-cs"/>
              </a:rPr>
              <a:t> (now at Intel) to teach a week-long course to LANL staff. The course ran for the first time in July 1998, and was repeated nine times over the next four years. It eventually wound down as the principals moved on to other projects, but taught us two valuable lessons:</a:t>
            </a:r>
          </a:p>
          <a:p>
            <a:r>
              <a:rPr lang="en-US" sz="1200" b="0" i="0" kern="1200" dirty="0" smtClean="0">
                <a:solidFill>
                  <a:schemeClr val="tx1"/>
                </a:solidFill>
                <a:effectLst/>
                <a:latin typeface="+mn-lt"/>
                <a:ea typeface="+mn-ea"/>
                <a:cs typeface="+mn-cs"/>
              </a:rPr>
              <a:t>There is tremendous pent-up demand for training in basic skills.</a:t>
            </a:r>
          </a:p>
          <a:p>
            <a:r>
              <a:rPr lang="en-US" sz="1200" b="0" i="0" kern="1200" dirty="0" smtClean="0">
                <a:solidFill>
                  <a:schemeClr val="tx1"/>
                </a:solidFill>
                <a:effectLst/>
                <a:latin typeface="+mn-lt"/>
                <a:ea typeface="+mn-ea"/>
                <a:cs typeface="+mn-cs"/>
              </a:rPr>
              <a:t>Textbook software engineering is not the right thing to teach most scientists.</a:t>
            </a:r>
          </a:p>
          <a:p>
            <a:endParaRPr lang="es-AR" dirty="0"/>
          </a:p>
        </p:txBody>
      </p:sp>
      <p:sp>
        <p:nvSpPr>
          <p:cNvPr id="4" name="Slide Number Placeholder 3"/>
          <p:cNvSpPr>
            <a:spLocks noGrp="1"/>
          </p:cNvSpPr>
          <p:nvPr>
            <p:ph type="sldNum" sz="quarter" idx="10"/>
          </p:nvPr>
        </p:nvSpPr>
        <p:spPr/>
        <p:txBody>
          <a:bodyPr/>
          <a:lstStyle/>
          <a:p>
            <a:fld id="{AF91B29D-D36C-403A-BF78-FB0907C34E7C}"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34719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Beginning...</a:t>
            </a:r>
          </a:p>
          <a:p>
            <a:r>
              <a:rPr lang="en-US" sz="1200" b="0" i="0" kern="1200" dirty="0" smtClean="0">
                <a:solidFill>
                  <a:schemeClr val="tx1"/>
                </a:solidFill>
                <a:effectLst/>
                <a:latin typeface="+mn-lt"/>
                <a:ea typeface="+mn-ea"/>
                <a:cs typeface="+mn-cs"/>
              </a:rPr>
              <a:t>In 1995-96, Greg Wilson organized a series of articles in </a:t>
            </a:r>
            <a:r>
              <a:rPr lang="en-US" sz="1200" b="0" i="1" kern="1200" dirty="0" smtClean="0">
                <a:solidFill>
                  <a:schemeClr val="tx1"/>
                </a:solidFill>
                <a:effectLst/>
                <a:latin typeface="+mn-lt"/>
                <a:ea typeface="+mn-ea"/>
                <a:cs typeface="+mn-cs"/>
              </a:rPr>
              <a:t>IEEE Computational Science &amp; Engineering</a:t>
            </a:r>
            <a:r>
              <a:rPr lang="en-US" sz="1200" b="0" i="0" kern="1200" dirty="0" smtClean="0">
                <a:solidFill>
                  <a:schemeClr val="tx1"/>
                </a:solidFill>
                <a:effectLst/>
                <a:latin typeface="+mn-lt"/>
                <a:ea typeface="+mn-ea"/>
                <a:cs typeface="+mn-cs"/>
              </a:rPr>
              <a:t> titled, "What Should Computer Scientists Teach to Physical Scientists and Engineers?" These articles grew out of his frustration working with scientists who wanted to parallelize complex programs but didn't know what version control was, how to write a unit test, or even why they should break their programs down into functions.</a:t>
            </a:r>
          </a:p>
          <a:p>
            <a:r>
              <a:rPr lang="en-US" sz="1200" b="0" i="0" kern="1200" dirty="0" smtClean="0">
                <a:solidFill>
                  <a:schemeClr val="tx1"/>
                </a:solidFill>
                <a:effectLst/>
                <a:latin typeface="+mn-lt"/>
                <a:ea typeface="+mn-ea"/>
                <a:cs typeface="+mn-cs"/>
              </a:rPr>
              <a:t>In response, John </a:t>
            </a:r>
            <a:r>
              <a:rPr lang="en-US" sz="1200" b="0" i="0" kern="1200" dirty="0" err="1" smtClean="0">
                <a:solidFill>
                  <a:schemeClr val="tx1"/>
                </a:solidFill>
                <a:effectLst/>
                <a:latin typeface="+mn-lt"/>
                <a:ea typeface="+mn-ea"/>
                <a:cs typeface="+mn-cs"/>
              </a:rPr>
              <a:t>Reynders</a:t>
            </a:r>
            <a:r>
              <a:rPr lang="en-US" sz="1200" b="0" i="0" kern="1200" dirty="0" smtClean="0">
                <a:solidFill>
                  <a:schemeClr val="tx1"/>
                </a:solidFill>
                <a:effectLst/>
                <a:latin typeface="+mn-lt"/>
                <a:ea typeface="+mn-ea"/>
                <a:cs typeface="+mn-cs"/>
              </a:rPr>
              <a:t> (then director of the Advanced Computing Laboratory at Los Alamos National Laboratory) invited Wilson and Brent </a:t>
            </a:r>
            <a:r>
              <a:rPr lang="en-US" sz="1200" b="0" i="0" kern="1200" dirty="0" err="1" smtClean="0">
                <a:solidFill>
                  <a:schemeClr val="tx1"/>
                </a:solidFill>
                <a:effectLst/>
                <a:latin typeface="+mn-lt"/>
                <a:ea typeface="+mn-ea"/>
                <a:cs typeface="+mn-cs"/>
              </a:rPr>
              <a:t>Gorda</a:t>
            </a:r>
            <a:r>
              <a:rPr lang="en-US" sz="1200" b="0" i="0" kern="1200" dirty="0" smtClean="0">
                <a:solidFill>
                  <a:schemeClr val="tx1"/>
                </a:solidFill>
                <a:effectLst/>
                <a:latin typeface="+mn-lt"/>
                <a:ea typeface="+mn-ea"/>
                <a:cs typeface="+mn-cs"/>
              </a:rPr>
              <a:t> (now at Intel) to teach a week-long course to LANL staff. The course ran for the first time in July 1998, and was repeated nine times over the next four years. It eventually wound down as the principals moved on to other projects, but taught us two valuable lessons:</a:t>
            </a:r>
          </a:p>
          <a:p>
            <a:r>
              <a:rPr lang="en-US" sz="1200" b="0" i="0" kern="1200" dirty="0" smtClean="0">
                <a:solidFill>
                  <a:schemeClr val="tx1"/>
                </a:solidFill>
                <a:effectLst/>
                <a:latin typeface="+mn-lt"/>
                <a:ea typeface="+mn-ea"/>
                <a:cs typeface="+mn-cs"/>
              </a:rPr>
              <a:t>There is tremendous pent-up demand for training in basic skills.</a:t>
            </a:r>
          </a:p>
          <a:p>
            <a:r>
              <a:rPr lang="en-US" sz="1200" b="0" i="0" kern="1200" dirty="0" smtClean="0">
                <a:solidFill>
                  <a:schemeClr val="tx1"/>
                </a:solidFill>
                <a:effectLst/>
                <a:latin typeface="+mn-lt"/>
                <a:ea typeface="+mn-ea"/>
                <a:cs typeface="+mn-cs"/>
              </a:rPr>
              <a:t>Textbook software engineering is not the right thing to teach most scientists.</a:t>
            </a:r>
          </a:p>
          <a:p>
            <a:endParaRPr lang="es-AR" dirty="0"/>
          </a:p>
        </p:txBody>
      </p:sp>
      <p:sp>
        <p:nvSpPr>
          <p:cNvPr id="4" name="Slide Number Placeholder 3"/>
          <p:cNvSpPr>
            <a:spLocks noGrp="1"/>
          </p:cNvSpPr>
          <p:nvPr>
            <p:ph type="sldNum" sz="quarter" idx="10"/>
          </p:nvPr>
        </p:nvSpPr>
        <p:spPr/>
        <p:txBody>
          <a:bodyPr/>
          <a:lstStyle/>
          <a:p>
            <a:fld id="{AF91B29D-D36C-403A-BF78-FB0907C34E7C}" type="slidenum">
              <a:rPr lang="es-AR" smtClean="0">
                <a:solidFill>
                  <a:prstClr val="black"/>
                </a:solidFill>
              </a:rPr>
              <a:pPr/>
              <a:t>2</a:t>
            </a:fld>
            <a:endParaRPr lang="es-AR">
              <a:solidFill>
                <a:prstClr val="black"/>
              </a:solidFill>
            </a:endParaRPr>
          </a:p>
        </p:txBody>
      </p:sp>
    </p:spTree>
    <p:extLst>
      <p:ext uri="{BB962C8B-B14F-4D97-AF65-F5344CB8AC3E}">
        <p14:creationId xmlns:p14="http://schemas.microsoft.com/office/powerpoint/2010/main" val="34719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http://swcarpentry.github.io/r-novice-gapminder/</a:t>
            </a:r>
          </a:p>
          <a:p>
            <a:endParaRPr lang="es-AR" dirty="0"/>
          </a:p>
        </p:txBody>
      </p:sp>
      <p:sp>
        <p:nvSpPr>
          <p:cNvPr id="4" name="Slide Number Placeholder 3"/>
          <p:cNvSpPr>
            <a:spLocks noGrp="1"/>
          </p:cNvSpPr>
          <p:nvPr>
            <p:ph type="sldNum" sz="quarter" idx="10"/>
          </p:nvPr>
        </p:nvSpPr>
        <p:spPr/>
        <p:txBody>
          <a:bodyPr/>
          <a:lstStyle/>
          <a:p>
            <a:fld id="{460DA6C3-891B-4FD0-8063-72F0E480ED31}" type="slidenum">
              <a:rPr lang="es-AR" smtClean="0">
                <a:solidFill>
                  <a:prstClr val="black"/>
                </a:solidFill>
              </a:rPr>
              <a:pPr/>
              <a:t>3</a:t>
            </a:fld>
            <a:endParaRPr lang="es-AR">
              <a:solidFill>
                <a:prstClr val="black"/>
              </a:solidFill>
            </a:endParaRPr>
          </a:p>
        </p:txBody>
      </p:sp>
    </p:spTree>
    <p:extLst>
      <p:ext uri="{BB962C8B-B14F-4D97-AF65-F5344CB8AC3E}">
        <p14:creationId xmlns:p14="http://schemas.microsoft.com/office/powerpoint/2010/main" val="47844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http://swcarpentry.github.io/r-novice-gapminder/</a:t>
            </a:r>
          </a:p>
          <a:p>
            <a:endParaRPr lang="es-AR" dirty="0"/>
          </a:p>
        </p:txBody>
      </p:sp>
      <p:sp>
        <p:nvSpPr>
          <p:cNvPr id="4" name="Slide Number Placeholder 3"/>
          <p:cNvSpPr>
            <a:spLocks noGrp="1"/>
          </p:cNvSpPr>
          <p:nvPr>
            <p:ph type="sldNum" sz="quarter" idx="10"/>
          </p:nvPr>
        </p:nvSpPr>
        <p:spPr/>
        <p:txBody>
          <a:bodyPr/>
          <a:lstStyle/>
          <a:p>
            <a:fld id="{460DA6C3-891B-4FD0-8063-72F0E480ED31}" type="slidenum">
              <a:rPr lang="es-AR" smtClean="0">
                <a:solidFill>
                  <a:prstClr val="black"/>
                </a:solidFill>
              </a:rPr>
              <a:pPr/>
              <a:t>4</a:t>
            </a:fld>
            <a:endParaRPr lang="es-AR">
              <a:solidFill>
                <a:prstClr val="black"/>
              </a:solidFill>
            </a:endParaRPr>
          </a:p>
        </p:txBody>
      </p:sp>
    </p:spTree>
    <p:extLst>
      <p:ext uri="{BB962C8B-B14F-4D97-AF65-F5344CB8AC3E}">
        <p14:creationId xmlns:p14="http://schemas.microsoft.com/office/powerpoint/2010/main" val="47844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5" name="Footer Placeholder 4"/>
          <p:cNvSpPr>
            <a:spLocks noGrp="1"/>
          </p:cNvSpPr>
          <p:nvPr>
            <p:ph type="ftr" sz="quarter" idx="11"/>
          </p:nvPr>
        </p:nvSpPr>
        <p:spPr/>
        <p:txBody>
          <a:bodyPr/>
          <a:lstStyle/>
          <a:p>
            <a:endParaRPr lang="es-AR">
              <a:solidFill>
                <a:prstClr val="black">
                  <a:tint val="75000"/>
                </a:prstClr>
              </a:solidFill>
            </a:endParaRPr>
          </a:p>
        </p:txBody>
      </p:sp>
      <p:sp>
        <p:nvSpPr>
          <p:cNvPr id="6" name="Slide Number Placeholder 5"/>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10413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5" name="Footer Placeholder 4"/>
          <p:cNvSpPr>
            <a:spLocks noGrp="1"/>
          </p:cNvSpPr>
          <p:nvPr>
            <p:ph type="ftr" sz="quarter" idx="11"/>
          </p:nvPr>
        </p:nvSpPr>
        <p:spPr/>
        <p:txBody>
          <a:bodyPr/>
          <a:lstStyle/>
          <a:p>
            <a:endParaRPr lang="es-AR">
              <a:solidFill>
                <a:prstClr val="black">
                  <a:tint val="75000"/>
                </a:prstClr>
              </a:solidFill>
            </a:endParaRPr>
          </a:p>
        </p:txBody>
      </p:sp>
      <p:sp>
        <p:nvSpPr>
          <p:cNvPr id="6" name="Slide Number Placeholder 5"/>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169548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5" name="Footer Placeholder 4"/>
          <p:cNvSpPr>
            <a:spLocks noGrp="1"/>
          </p:cNvSpPr>
          <p:nvPr>
            <p:ph type="ftr" sz="quarter" idx="11"/>
          </p:nvPr>
        </p:nvSpPr>
        <p:spPr/>
        <p:txBody>
          <a:bodyPr/>
          <a:lstStyle/>
          <a:p>
            <a:endParaRPr lang="es-AR">
              <a:solidFill>
                <a:prstClr val="black">
                  <a:tint val="75000"/>
                </a:prstClr>
              </a:solidFill>
            </a:endParaRPr>
          </a:p>
        </p:txBody>
      </p:sp>
      <p:sp>
        <p:nvSpPr>
          <p:cNvPr id="6" name="Slide Number Placeholder 5"/>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187574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5" name="Footer Placeholder 4"/>
          <p:cNvSpPr>
            <a:spLocks noGrp="1"/>
          </p:cNvSpPr>
          <p:nvPr>
            <p:ph type="ftr" sz="quarter" idx="11"/>
          </p:nvPr>
        </p:nvSpPr>
        <p:spPr/>
        <p:txBody>
          <a:bodyPr/>
          <a:lstStyle/>
          <a:p>
            <a:endParaRPr lang="es-AR">
              <a:solidFill>
                <a:prstClr val="black">
                  <a:tint val="75000"/>
                </a:prstClr>
              </a:solidFill>
            </a:endParaRPr>
          </a:p>
        </p:txBody>
      </p:sp>
      <p:sp>
        <p:nvSpPr>
          <p:cNvPr id="6" name="Slide Number Placeholder 5"/>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106877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5" name="Footer Placeholder 4"/>
          <p:cNvSpPr>
            <a:spLocks noGrp="1"/>
          </p:cNvSpPr>
          <p:nvPr>
            <p:ph type="ftr" sz="quarter" idx="11"/>
          </p:nvPr>
        </p:nvSpPr>
        <p:spPr/>
        <p:txBody>
          <a:bodyPr/>
          <a:lstStyle/>
          <a:p>
            <a:endParaRPr lang="es-AR">
              <a:solidFill>
                <a:prstClr val="black">
                  <a:tint val="75000"/>
                </a:prstClr>
              </a:solidFill>
            </a:endParaRPr>
          </a:p>
        </p:txBody>
      </p:sp>
      <p:sp>
        <p:nvSpPr>
          <p:cNvPr id="6" name="Slide Number Placeholder 5"/>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413648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6" name="Footer Placeholder 5"/>
          <p:cNvSpPr>
            <a:spLocks noGrp="1"/>
          </p:cNvSpPr>
          <p:nvPr>
            <p:ph type="ftr" sz="quarter" idx="11"/>
          </p:nvPr>
        </p:nvSpPr>
        <p:spPr/>
        <p:txBody>
          <a:bodyPr/>
          <a:lstStyle/>
          <a:p>
            <a:endParaRPr lang="es-AR">
              <a:solidFill>
                <a:prstClr val="black">
                  <a:tint val="75000"/>
                </a:prstClr>
              </a:solidFill>
            </a:endParaRPr>
          </a:p>
        </p:txBody>
      </p:sp>
      <p:sp>
        <p:nvSpPr>
          <p:cNvPr id="7" name="Slide Number Placeholder 6"/>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294843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8" name="Footer Placeholder 7"/>
          <p:cNvSpPr>
            <a:spLocks noGrp="1"/>
          </p:cNvSpPr>
          <p:nvPr>
            <p:ph type="ftr" sz="quarter" idx="11"/>
          </p:nvPr>
        </p:nvSpPr>
        <p:spPr/>
        <p:txBody>
          <a:bodyPr/>
          <a:lstStyle/>
          <a:p>
            <a:endParaRPr lang="es-AR">
              <a:solidFill>
                <a:prstClr val="black">
                  <a:tint val="75000"/>
                </a:prstClr>
              </a:solidFill>
            </a:endParaRPr>
          </a:p>
        </p:txBody>
      </p:sp>
      <p:sp>
        <p:nvSpPr>
          <p:cNvPr id="9" name="Slide Number Placeholder 8"/>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388136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4" name="Footer Placeholder 3"/>
          <p:cNvSpPr>
            <a:spLocks noGrp="1"/>
          </p:cNvSpPr>
          <p:nvPr>
            <p:ph type="ftr" sz="quarter" idx="11"/>
          </p:nvPr>
        </p:nvSpPr>
        <p:spPr/>
        <p:txBody>
          <a:bodyPr/>
          <a:lstStyle/>
          <a:p>
            <a:endParaRPr lang="es-AR">
              <a:solidFill>
                <a:prstClr val="black">
                  <a:tint val="75000"/>
                </a:prstClr>
              </a:solidFill>
            </a:endParaRPr>
          </a:p>
        </p:txBody>
      </p:sp>
      <p:sp>
        <p:nvSpPr>
          <p:cNvPr id="5" name="Slide Number Placeholder 4"/>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348121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3" name="Footer Placeholder 2"/>
          <p:cNvSpPr>
            <a:spLocks noGrp="1"/>
          </p:cNvSpPr>
          <p:nvPr>
            <p:ph type="ftr" sz="quarter" idx="11"/>
          </p:nvPr>
        </p:nvSpPr>
        <p:spPr/>
        <p:txBody>
          <a:bodyPr/>
          <a:lstStyle/>
          <a:p>
            <a:endParaRPr lang="es-AR">
              <a:solidFill>
                <a:prstClr val="black">
                  <a:tint val="75000"/>
                </a:prstClr>
              </a:solidFill>
            </a:endParaRPr>
          </a:p>
        </p:txBody>
      </p:sp>
      <p:sp>
        <p:nvSpPr>
          <p:cNvPr id="4" name="Slide Number Placeholder 3"/>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239063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s-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6" name="Footer Placeholder 5"/>
          <p:cNvSpPr>
            <a:spLocks noGrp="1"/>
          </p:cNvSpPr>
          <p:nvPr>
            <p:ph type="ftr" sz="quarter" idx="11"/>
          </p:nvPr>
        </p:nvSpPr>
        <p:spPr/>
        <p:txBody>
          <a:bodyPr/>
          <a:lstStyle/>
          <a:p>
            <a:endParaRPr lang="es-AR">
              <a:solidFill>
                <a:prstClr val="black">
                  <a:tint val="75000"/>
                </a:prstClr>
              </a:solidFill>
            </a:endParaRPr>
          </a:p>
        </p:txBody>
      </p:sp>
      <p:sp>
        <p:nvSpPr>
          <p:cNvPr id="7" name="Slide Number Placeholder 6"/>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231189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s-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ACCF3-C1E2-40A5-B964-457943F961F3}" type="datetimeFigureOut">
              <a:rPr lang="es-AR" smtClean="0">
                <a:solidFill>
                  <a:prstClr val="black">
                    <a:tint val="75000"/>
                  </a:prstClr>
                </a:solidFill>
              </a:rPr>
              <a:pPr/>
              <a:t>21/9/2019</a:t>
            </a:fld>
            <a:endParaRPr lang="es-AR">
              <a:solidFill>
                <a:prstClr val="black">
                  <a:tint val="75000"/>
                </a:prstClr>
              </a:solidFill>
            </a:endParaRPr>
          </a:p>
        </p:txBody>
      </p:sp>
      <p:sp>
        <p:nvSpPr>
          <p:cNvPr id="6" name="Footer Placeholder 5"/>
          <p:cNvSpPr>
            <a:spLocks noGrp="1"/>
          </p:cNvSpPr>
          <p:nvPr>
            <p:ph type="ftr" sz="quarter" idx="11"/>
          </p:nvPr>
        </p:nvSpPr>
        <p:spPr/>
        <p:txBody>
          <a:bodyPr/>
          <a:lstStyle/>
          <a:p>
            <a:endParaRPr lang="es-AR">
              <a:solidFill>
                <a:prstClr val="black">
                  <a:tint val="75000"/>
                </a:prstClr>
              </a:solidFill>
            </a:endParaRPr>
          </a:p>
        </p:txBody>
      </p:sp>
      <p:sp>
        <p:nvSpPr>
          <p:cNvPr id="7" name="Slide Number Placeholder 6"/>
          <p:cNvSpPr>
            <a:spLocks noGrp="1"/>
          </p:cNvSpPr>
          <p:nvPr>
            <p:ph type="sldNum" sz="quarter" idx="12"/>
          </p:nvPr>
        </p:nvSpPr>
        <p:spPr/>
        <p:txBody>
          <a:bodyPr/>
          <a:lstStyle/>
          <a:p>
            <a:fld id="{44BD76B5-6C90-4F2A-8F22-BAD773E024CB}" type="slidenum">
              <a:rPr lang="es-AR" smtClean="0">
                <a:solidFill>
                  <a:prstClr val="black">
                    <a:tint val="75000"/>
                  </a:prstClr>
                </a:solidFill>
              </a:rPr>
              <a:pPr/>
              <a:t>‹#›</a:t>
            </a:fld>
            <a:endParaRPr lang="es-AR">
              <a:solidFill>
                <a:prstClr val="black">
                  <a:tint val="75000"/>
                </a:prstClr>
              </a:solidFill>
            </a:endParaRPr>
          </a:p>
        </p:txBody>
      </p:sp>
    </p:spTree>
    <p:extLst>
      <p:ext uri="{BB962C8B-B14F-4D97-AF65-F5344CB8AC3E}">
        <p14:creationId xmlns:p14="http://schemas.microsoft.com/office/powerpoint/2010/main" val="123189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200151"/>
            <a:ext cx="8229600" cy="3394472"/>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4767264"/>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E2FACCF3-C1E2-40A5-B964-457943F961F3}" type="datetimeFigureOut">
              <a:rPr lang="es-AR" smtClean="0">
                <a:solidFill>
                  <a:prstClr val="black">
                    <a:tint val="75000"/>
                  </a:prstClr>
                </a:solidFill>
              </a:rPr>
              <a:pPr defTabSz="685800"/>
              <a:t>21/9/2019</a:t>
            </a:fld>
            <a:endParaRPr lang="es-AR">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s-AR">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44BD76B5-6C90-4F2A-8F22-BAD773E024CB}" type="slidenum">
              <a:rPr lang="es-AR" smtClean="0">
                <a:solidFill>
                  <a:prstClr val="black">
                    <a:tint val="75000"/>
                  </a:prstClr>
                </a:solidFill>
              </a:rPr>
              <a:pPr defTabSz="685800"/>
              <a:t>‹#›</a:t>
            </a:fld>
            <a:endParaRPr lang="es-AR">
              <a:solidFill>
                <a:prstClr val="black">
                  <a:tint val="75000"/>
                </a:prstClr>
              </a:solidFill>
            </a:endParaRPr>
          </a:p>
        </p:txBody>
      </p:sp>
    </p:spTree>
    <p:extLst>
      <p:ext uri="{BB962C8B-B14F-4D97-AF65-F5344CB8AC3E}">
        <p14:creationId xmlns:p14="http://schemas.microsoft.com/office/powerpoint/2010/main" val="12555033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s-AR"/>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twitter.com/thecarpentries" TargetMode="Externa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90000"/>
          </a:schemeClr>
        </a:solidFill>
        <a:effectLst/>
      </p:bgPr>
    </p:bg>
    <p:spTree>
      <p:nvGrpSpPr>
        <p:cNvPr id="1" name=""/>
        <p:cNvGrpSpPr/>
        <p:nvPr/>
      </p:nvGrpSpPr>
      <p:grpSpPr>
        <a:xfrm>
          <a:off x="0" y="0"/>
          <a:ext cx="0" cy="0"/>
          <a:chOff x="0" y="0"/>
          <a:chExt cx="0" cy="0"/>
        </a:xfrm>
      </p:grpSpPr>
      <p:sp>
        <p:nvSpPr>
          <p:cNvPr id="7" name="Rectangle 6"/>
          <p:cNvSpPr/>
          <p:nvPr/>
        </p:nvSpPr>
        <p:spPr>
          <a:xfrm>
            <a:off x="899592" y="1459474"/>
            <a:ext cx="7362292" cy="2285241"/>
          </a:xfrm>
          <a:prstGeom prst="rect">
            <a:avLst/>
          </a:prstGeom>
        </p:spPr>
        <p:txBody>
          <a:bodyPr wrap="square" lIns="68579" tIns="34289" rIns="68579" bIns="34289">
            <a:spAutoFit/>
          </a:bodyPr>
          <a:lstStyle/>
          <a:p>
            <a:pPr algn="just" defTabSz="685783"/>
            <a:r>
              <a:rPr lang="es-AR" sz="2400" dirty="0">
                <a:solidFill>
                  <a:prstClr val="black"/>
                </a:solidFill>
              </a:rPr>
              <a:t>&gt; Hay una demanda importante de </a:t>
            </a:r>
            <a:r>
              <a:rPr lang="es-AR" sz="2400" dirty="0" smtClean="0">
                <a:solidFill>
                  <a:srgbClr val="0070C0"/>
                </a:solidFill>
              </a:rPr>
              <a:t>entrenamiento en </a:t>
            </a:r>
            <a:r>
              <a:rPr lang="es-AR" sz="2400" dirty="0">
                <a:solidFill>
                  <a:srgbClr val="0070C0"/>
                </a:solidFill>
              </a:rPr>
              <a:t>habilidades básicas de programación</a:t>
            </a:r>
          </a:p>
          <a:p>
            <a:pPr algn="just" defTabSz="685783"/>
            <a:endParaRPr lang="es-AR" sz="2400" dirty="0">
              <a:solidFill>
                <a:prstClr val="black"/>
              </a:solidFill>
            </a:endParaRPr>
          </a:p>
          <a:p>
            <a:pPr algn="just" defTabSz="685783"/>
            <a:r>
              <a:rPr lang="es-AR" sz="2400" dirty="0">
                <a:solidFill>
                  <a:prstClr val="black"/>
                </a:solidFill>
              </a:rPr>
              <a:t>&gt; Los libros de texto de ingeniería de software </a:t>
            </a:r>
            <a:r>
              <a:rPr lang="es-AR" sz="2400" dirty="0">
                <a:solidFill>
                  <a:srgbClr val="0070C0"/>
                </a:solidFill>
              </a:rPr>
              <a:t>no son apropiados para enseñar a programar</a:t>
            </a:r>
            <a:r>
              <a:rPr lang="es-AR" sz="2400" dirty="0">
                <a:solidFill>
                  <a:prstClr val="black"/>
                </a:solidFill>
              </a:rPr>
              <a:t> a la mayoría de los científicos</a:t>
            </a:r>
            <a:r>
              <a:rPr lang="es-AR" sz="2100" dirty="0">
                <a:solidFill>
                  <a:prstClr val="black"/>
                </a:solidFill>
              </a:rPr>
              <a:t>.</a:t>
            </a:r>
          </a:p>
        </p:txBody>
      </p:sp>
      <p:sp>
        <p:nvSpPr>
          <p:cNvPr id="14" name="Rectangle 13"/>
          <p:cNvSpPr/>
          <p:nvPr/>
        </p:nvSpPr>
        <p:spPr>
          <a:xfrm>
            <a:off x="5580112" y="4515966"/>
            <a:ext cx="4215008" cy="715578"/>
          </a:xfrm>
          <a:prstGeom prst="rect">
            <a:avLst/>
          </a:prstGeom>
        </p:spPr>
        <p:txBody>
          <a:bodyPr wrap="square" lIns="68579" tIns="34289" rIns="68579" bIns="34289">
            <a:spAutoFit/>
          </a:bodyPr>
          <a:lstStyle/>
          <a:p>
            <a:pPr defTabSz="685783"/>
            <a:r>
              <a:rPr lang="es-AR" sz="1400" b="1" dirty="0">
                <a:solidFill>
                  <a:prstClr val="black"/>
                </a:solidFill>
              </a:rPr>
              <a:t>Historia: </a:t>
            </a:r>
          </a:p>
          <a:p>
            <a:pPr defTabSz="685783"/>
            <a:r>
              <a:rPr lang="es-AR" sz="1400" b="1" dirty="0" smtClean="0">
                <a:solidFill>
                  <a:prstClr val="black"/>
                </a:solidFill>
              </a:rPr>
              <a:t>https://software-carpentry.org/scf/history/ </a:t>
            </a:r>
            <a:endParaRPr lang="es-AR" sz="1400" b="1" dirty="0">
              <a:solidFill>
                <a:prstClr val="black"/>
              </a:solidFill>
            </a:endParaRPr>
          </a:p>
          <a:p>
            <a:pPr defTabSz="685783"/>
            <a:endParaRPr lang="es-AR" sz="1400" b="1" dirty="0">
              <a:solidFill>
                <a:prstClr val="black"/>
              </a:solidFill>
            </a:endParaRPr>
          </a:p>
        </p:txBody>
      </p:sp>
    </p:spTree>
    <p:extLst>
      <p:ext uri="{BB962C8B-B14F-4D97-AF65-F5344CB8AC3E}">
        <p14:creationId xmlns:p14="http://schemas.microsoft.com/office/powerpoint/2010/main" val="300061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6139"/>
          <a:stretch/>
        </p:blipFill>
        <p:spPr bwMode="auto">
          <a:xfrm>
            <a:off x="3968646" y="1815668"/>
            <a:ext cx="4518780" cy="224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249492"/>
            <a:ext cx="7875865" cy="156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16216" y="4370421"/>
            <a:ext cx="3124352" cy="300083"/>
          </a:xfrm>
          <a:prstGeom prst="rect">
            <a:avLst/>
          </a:prstGeom>
        </p:spPr>
        <p:txBody>
          <a:bodyPr wrap="square" lIns="68579" tIns="34289" rIns="68579" bIns="34289">
            <a:spAutoFit/>
          </a:bodyPr>
          <a:lstStyle/>
          <a:p>
            <a:pPr defTabSz="685783"/>
            <a:r>
              <a:rPr lang="es-AR" sz="1500" b="1" dirty="0">
                <a:solidFill>
                  <a:srgbClr val="002060"/>
                </a:solidFill>
              </a:rPr>
              <a:t>https://carpentries.org</a:t>
            </a:r>
          </a:p>
        </p:txBody>
      </p:sp>
      <p:sp>
        <p:nvSpPr>
          <p:cNvPr id="3" name="Rectangle 2"/>
          <p:cNvSpPr/>
          <p:nvPr/>
        </p:nvSpPr>
        <p:spPr>
          <a:xfrm>
            <a:off x="5701638" y="4070464"/>
            <a:ext cx="3938930" cy="300083"/>
          </a:xfrm>
          <a:prstGeom prst="rect">
            <a:avLst/>
          </a:prstGeom>
        </p:spPr>
        <p:txBody>
          <a:bodyPr wrap="square" lIns="68579" tIns="34289" rIns="68579" bIns="34289">
            <a:spAutoFit/>
          </a:bodyPr>
          <a:lstStyle/>
          <a:p>
            <a:pPr defTabSz="685783"/>
            <a:r>
              <a:rPr lang="es-AR" sz="1500" b="1" dirty="0">
                <a:solidFill>
                  <a:srgbClr val="002060"/>
                </a:solidFill>
              </a:rPr>
              <a:t>https://twitter.com/thecarpentries</a:t>
            </a:r>
          </a:p>
        </p:txBody>
      </p:sp>
      <p:sp>
        <p:nvSpPr>
          <p:cNvPr id="4" name="Rectangle 3"/>
          <p:cNvSpPr/>
          <p:nvPr/>
        </p:nvSpPr>
        <p:spPr>
          <a:xfrm>
            <a:off x="567958" y="1900119"/>
            <a:ext cx="3352716" cy="2008242"/>
          </a:xfrm>
          <a:prstGeom prst="rect">
            <a:avLst/>
          </a:prstGeom>
        </p:spPr>
        <p:txBody>
          <a:bodyPr wrap="square" lIns="68579" tIns="34289" rIns="68579" bIns="34289">
            <a:spAutoFit/>
          </a:bodyPr>
          <a:lstStyle/>
          <a:p>
            <a:pPr algn="just" defTabSz="685783"/>
            <a:r>
              <a:rPr lang="es-AR" dirty="0">
                <a:solidFill>
                  <a:prstClr val="black"/>
                </a:solidFill>
              </a:rPr>
              <a:t>Somos una </a:t>
            </a:r>
            <a:r>
              <a:rPr lang="es-AR" b="1" dirty="0">
                <a:solidFill>
                  <a:prstClr val="black"/>
                </a:solidFill>
              </a:rPr>
              <a:t>comunidad global </a:t>
            </a:r>
            <a:r>
              <a:rPr lang="es-AR" dirty="0">
                <a:solidFill>
                  <a:prstClr val="black"/>
                </a:solidFill>
              </a:rPr>
              <a:t>que enseña habilidades básicas de computación y ciencia de datos a investigadores en</a:t>
            </a:r>
          </a:p>
          <a:p>
            <a:pPr marL="214308" indent="-214308" algn="just" defTabSz="685783">
              <a:buFont typeface="Arial" pitchFamily="34" charset="0"/>
              <a:buChar char="•"/>
            </a:pPr>
            <a:r>
              <a:rPr lang="es-AR" dirty="0">
                <a:solidFill>
                  <a:prstClr val="black"/>
                </a:solidFill>
              </a:rPr>
              <a:t>el mundo académico, </a:t>
            </a:r>
          </a:p>
          <a:p>
            <a:pPr marL="214308" indent="-214308" algn="just" defTabSz="685783">
              <a:buFont typeface="Arial" pitchFamily="34" charset="0"/>
              <a:buChar char="•"/>
            </a:pPr>
            <a:r>
              <a:rPr lang="es-AR" dirty="0">
                <a:solidFill>
                  <a:prstClr val="black"/>
                </a:solidFill>
              </a:rPr>
              <a:t>la industria </a:t>
            </a:r>
          </a:p>
          <a:p>
            <a:pPr marL="214308" indent="-214308" algn="just" defTabSz="685783">
              <a:buFont typeface="Arial" pitchFamily="34" charset="0"/>
              <a:buChar char="•"/>
            </a:pPr>
            <a:r>
              <a:rPr lang="es-AR" dirty="0">
                <a:solidFill>
                  <a:prstClr val="black"/>
                </a:solidFill>
              </a:rPr>
              <a:t>y el gobierno.</a:t>
            </a:r>
          </a:p>
        </p:txBody>
      </p:sp>
      <p:sp>
        <p:nvSpPr>
          <p:cNvPr id="5" name="Rectangle 4"/>
          <p:cNvSpPr/>
          <p:nvPr/>
        </p:nvSpPr>
        <p:spPr>
          <a:xfrm>
            <a:off x="395538" y="4624127"/>
            <a:ext cx="3220500" cy="300083"/>
          </a:xfrm>
          <a:prstGeom prst="rect">
            <a:avLst/>
          </a:prstGeom>
        </p:spPr>
        <p:txBody>
          <a:bodyPr wrap="square" lIns="68579" tIns="34289" rIns="68579" bIns="34289">
            <a:spAutoFit/>
          </a:bodyPr>
          <a:lstStyle/>
          <a:p>
            <a:pPr defTabSz="685783"/>
            <a:r>
              <a:rPr lang="es-AR" sz="1500" b="1" dirty="0">
                <a:solidFill>
                  <a:prstClr val="black"/>
                </a:solidFill>
              </a:rPr>
              <a:t>Organización sin fines de lucro</a:t>
            </a:r>
          </a:p>
        </p:txBody>
      </p:sp>
    </p:spTree>
    <p:extLst>
      <p:ext uri="{BB962C8B-B14F-4D97-AF65-F5344CB8AC3E}">
        <p14:creationId xmlns:p14="http://schemas.microsoft.com/office/powerpoint/2010/main" val="4109176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64" t="17718" r="25627"/>
          <a:stretch/>
        </p:blipFill>
        <p:spPr bwMode="auto">
          <a:xfrm>
            <a:off x="2677250" y="2868317"/>
            <a:ext cx="4230773" cy="366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50563" y="1808160"/>
            <a:ext cx="8525308" cy="438580"/>
          </a:xfrm>
          <a:prstGeom prst="rect">
            <a:avLst/>
          </a:prstGeom>
          <a:noFill/>
        </p:spPr>
        <p:txBody>
          <a:bodyPr wrap="square" lIns="68579" tIns="34289" rIns="68579" bIns="34289" rtlCol="0">
            <a:spAutoFit/>
          </a:bodyPr>
          <a:lstStyle/>
          <a:p>
            <a:pPr algn="just" defTabSz="685783"/>
            <a:r>
              <a:rPr lang="es-AR" sz="2400" dirty="0" smtClean="0">
                <a:solidFill>
                  <a:prstClr val="black"/>
                </a:solidFill>
              </a:rPr>
              <a:t>Traducción de las lecciones al español</a:t>
            </a:r>
            <a:endParaRPr lang="es-AR" sz="2400" dirty="0">
              <a:solidFill>
                <a:prstClr val="black"/>
              </a:solidFill>
            </a:endParaRPr>
          </a:p>
        </p:txBody>
      </p:sp>
      <p:sp>
        <p:nvSpPr>
          <p:cNvPr id="2" name="Rectangle 1"/>
          <p:cNvSpPr/>
          <p:nvPr/>
        </p:nvSpPr>
        <p:spPr>
          <a:xfrm>
            <a:off x="2809563" y="2583626"/>
            <a:ext cx="4098460" cy="284691"/>
          </a:xfrm>
          <a:prstGeom prst="rect">
            <a:avLst/>
          </a:prstGeom>
          <a:noFill/>
        </p:spPr>
        <p:txBody>
          <a:bodyPr wrap="square" lIns="68579" tIns="34289" rIns="68579" bIns="34289">
            <a:spAutoFit/>
          </a:bodyPr>
          <a:lstStyle/>
          <a:p>
            <a:pPr defTabSz="685783">
              <a:defRPr/>
            </a:pPr>
            <a:r>
              <a:rPr lang="es-AR" sz="1400" b="1" dirty="0">
                <a:solidFill>
                  <a:srgbClr val="4F81BD">
                    <a:lumMod val="50000"/>
                  </a:srgbClr>
                </a:solidFill>
              </a:rPr>
              <a:t>http://swcarpentry.github.io/r-novice-gapminder</a:t>
            </a:r>
            <a:r>
              <a:rPr lang="es-AR" sz="1200" dirty="0">
                <a:solidFill>
                  <a:prstClr val="black"/>
                </a:solidFill>
              </a:rPr>
              <a:t>/</a:t>
            </a:r>
          </a:p>
        </p:txBody>
      </p:sp>
      <p:pic>
        <p:nvPicPr>
          <p:cNvPr id="17410" name="Picture 2" descr="Backhand Index Pointing Right on Microsoft Windows 10 October 2018 Upd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0938" y="1808160"/>
            <a:ext cx="428625"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46942" y="689079"/>
            <a:ext cx="6696744" cy="807911"/>
          </a:xfrm>
          <a:prstGeom prst="rect">
            <a:avLst/>
          </a:prstGeom>
        </p:spPr>
        <p:txBody>
          <a:bodyPr wrap="square" lIns="68579" tIns="34289" rIns="68579" bIns="34289">
            <a:spAutoFit/>
          </a:bodyPr>
          <a:lstStyle/>
          <a:p>
            <a:pPr algn="just" defTabSz="685783"/>
            <a:r>
              <a:rPr lang="es-AR" sz="2400" b="1" dirty="0" err="1" smtClean="0">
                <a:solidFill>
                  <a:prstClr val="black"/>
                </a:solidFill>
              </a:rPr>
              <a:t>The</a:t>
            </a:r>
            <a:r>
              <a:rPr lang="es-AR" sz="2400" b="1" dirty="0" smtClean="0">
                <a:solidFill>
                  <a:prstClr val="black"/>
                </a:solidFill>
              </a:rPr>
              <a:t> </a:t>
            </a:r>
            <a:r>
              <a:rPr lang="es-AR" sz="2400" b="1" dirty="0" err="1" smtClean="0">
                <a:solidFill>
                  <a:prstClr val="black"/>
                </a:solidFill>
              </a:rPr>
              <a:t>Carpentries</a:t>
            </a:r>
            <a:r>
              <a:rPr lang="es-AR" sz="2400" dirty="0" smtClean="0">
                <a:solidFill>
                  <a:prstClr val="black"/>
                </a:solidFill>
              </a:rPr>
              <a:t> está </a:t>
            </a:r>
            <a:r>
              <a:rPr lang="es-AR" sz="2400" dirty="0" smtClean="0">
                <a:solidFill>
                  <a:srgbClr val="0070C0"/>
                </a:solidFill>
              </a:rPr>
              <a:t>creciendo en Latinoamérica </a:t>
            </a:r>
            <a:r>
              <a:rPr lang="es-AR" sz="2400" dirty="0" smtClean="0">
                <a:solidFill>
                  <a:prstClr val="black"/>
                </a:solidFill>
              </a:rPr>
              <a:t>por el esfuerzo de la comunidad</a:t>
            </a:r>
            <a:endParaRPr lang="es-AR" sz="2100" dirty="0">
              <a:solidFill>
                <a:prstClr val="black"/>
              </a:solidFill>
            </a:endParaRPr>
          </a:p>
        </p:txBody>
      </p:sp>
    </p:spTree>
    <p:extLst>
      <p:ext uri="{BB962C8B-B14F-4D97-AF65-F5344CB8AC3E}">
        <p14:creationId xmlns:p14="http://schemas.microsoft.com/office/powerpoint/2010/main" val="3757907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5"/>
          <p:cNvSpPr/>
          <p:nvPr/>
        </p:nvSpPr>
        <p:spPr>
          <a:xfrm>
            <a:off x="1681098" y="483518"/>
            <a:ext cx="6696744" cy="438580"/>
          </a:xfrm>
          <a:prstGeom prst="rect">
            <a:avLst/>
          </a:prstGeom>
        </p:spPr>
        <p:txBody>
          <a:bodyPr wrap="square" lIns="68579" tIns="34289" rIns="68579" bIns="34289">
            <a:spAutoFit/>
          </a:bodyPr>
          <a:lstStyle/>
          <a:p>
            <a:pPr algn="just" defTabSz="685783"/>
            <a:r>
              <a:rPr lang="es-AR" sz="2400" dirty="0" smtClean="0">
                <a:solidFill>
                  <a:prstClr val="black"/>
                </a:solidFill>
              </a:rPr>
              <a:t>Primeros instructores latinoamericanos certificados</a:t>
            </a:r>
            <a:endParaRPr lang="es-AR" sz="2100" dirty="0">
              <a:solidFill>
                <a:prstClr val="black"/>
              </a:solidFill>
            </a:endParaRPr>
          </a:p>
        </p:txBody>
      </p:sp>
      <p:pic>
        <p:nvPicPr>
          <p:cNvPr id="8" name="Picture 2" descr="Backhand Index Pointing Right on Microsoft Windows 10 October 2018 Upd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516585"/>
            <a:ext cx="472784" cy="4727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033" t="28453"/>
          <a:stretch/>
        </p:blipFill>
        <p:spPr bwMode="auto">
          <a:xfrm>
            <a:off x="4806431" y="1409284"/>
            <a:ext cx="4365689" cy="260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332721"/>
            <a:ext cx="4338887" cy="268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688672" y="4233626"/>
            <a:ext cx="3563888" cy="369332"/>
          </a:xfrm>
          <a:prstGeom prst="rect">
            <a:avLst/>
          </a:prstGeom>
          <a:noFill/>
        </p:spPr>
        <p:txBody>
          <a:bodyPr wrap="square" rtlCol="0">
            <a:spAutoFit/>
          </a:bodyPr>
          <a:lstStyle/>
          <a:p>
            <a:r>
              <a:rPr lang="es-AR" dirty="0" smtClean="0"/>
              <a:t>swcarpentry.slack.com</a:t>
            </a:r>
            <a:endParaRPr lang="es-AR" dirty="0"/>
          </a:p>
        </p:txBody>
      </p:sp>
      <p:sp>
        <p:nvSpPr>
          <p:cNvPr id="10" name="Rectangle 9"/>
          <p:cNvSpPr/>
          <p:nvPr/>
        </p:nvSpPr>
        <p:spPr>
          <a:xfrm>
            <a:off x="6660232" y="4515966"/>
            <a:ext cx="1764394" cy="369332"/>
          </a:xfrm>
          <a:prstGeom prst="rect">
            <a:avLst/>
          </a:prstGeom>
        </p:spPr>
        <p:txBody>
          <a:bodyPr wrap="none">
            <a:spAutoFit/>
          </a:bodyPr>
          <a:lstStyle/>
          <a:p>
            <a:r>
              <a:rPr lang="es-AR" dirty="0"/>
              <a:t>@</a:t>
            </a:r>
            <a:r>
              <a:rPr lang="es-AR" dirty="0" smtClean="0"/>
              <a:t>thecarpentries</a:t>
            </a:r>
            <a:endParaRPr lang="es-AR" dirty="0">
              <a:hlinkClick r:id="rId6"/>
            </a:endParaRPr>
          </a:p>
        </p:txBody>
      </p:sp>
      <p:sp>
        <p:nvSpPr>
          <p:cNvPr id="12" name="TextBox 11"/>
          <p:cNvSpPr txBox="1"/>
          <p:nvPr/>
        </p:nvSpPr>
        <p:spPr>
          <a:xfrm>
            <a:off x="6084168" y="4233626"/>
            <a:ext cx="1080120" cy="369332"/>
          </a:xfrm>
          <a:prstGeom prst="rect">
            <a:avLst/>
          </a:prstGeom>
          <a:noFill/>
        </p:spPr>
        <p:txBody>
          <a:bodyPr wrap="square" rtlCol="0">
            <a:spAutoFit/>
          </a:bodyPr>
          <a:lstStyle/>
          <a:p>
            <a:r>
              <a:rPr lang="es-AR" b="1" dirty="0" err="1" smtClean="0"/>
              <a:t>slack</a:t>
            </a:r>
            <a:endParaRPr lang="es-AR" b="1" dirty="0"/>
          </a:p>
        </p:txBody>
      </p:sp>
      <p:sp>
        <p:nvSpPr>
          <p:cNvPr id="19" name="TextBox 18"/>
          <p:cNvSpPr txBox="1"/>
          <p:nvPr/>
        </p:nvSpPr>
        <p:spPr>
          <a:xfrm>
            <a:off x="5940152" y="4515966"/>
            <a:ext cx="1080120" cy="369332"/>
          </a:xfrm>
          <a:prstGeom prst="rect">
            <a:avLst/>
          </a:prstGeom>
          <a:noFill/>
        </p:spPr>
        <p:txBody>
          <a:bodyPr wrap="square" rtlCol="0">
            <a:spAutoFit/>
          </a:bodyPr>
          <a:lstStyle/>
          <a:p>
            <a:r>
              <a:rPr lang="es-AR" b="1" dirty="0" err="1" smtClean="0"/>
              <a:t>twitter</a:t>
            </a:r>
            <a:endParaRPr lang="es-AR" b="1" dirty="0"/>
          </a:p>
        </p:txBody>
      </p:sp>
      <p:sp>
        <p:nvSpPr>
          <p:cNvPr id="15" name="TextBox 14"/>
          <p:cNvSpPr txBox="1"/>
          <p:nvPr/>
        </p:nvSpPr>
        <p:spPr>
          <a:xfrm>
            <a:off x="7812360" y="3644638"/>
            <a:ext cx="1548172" cy="369332"/>
          </a:xfrm>
          <a:prstGeom prst="rect">
            <a:avLst/>
          </a:prstGeom>
          <a:noFill/>
        </p:spPr>
        <p:txBody>
          <a:bodyPr wrap="square" rtlCol="0">
            <a:spAutoFit/>
          </a:bodyPr>
          <a:lstStyle/>
          <a:p>
            <a:r>
              <a:rPr lang="es-AR" b="1" dirty="0" err="1" smtClean="0">
                <a:solidFill>
                  <a:schemeClr val="bg1"/>
                </a:solidFill>
              </a:rPr>
              <a:t>LatinR</a:t>
            </a:r>
            <a:r>
              <a:rPr lang="es-AR" b="1" dirty="0" smtClean="0">
                <a:solidFill>
                  <a:schemeClr val="bg1"/>
                </a:solidFill>
              </a:rPr>
              <a:t> 2018</a:t>
            </a:r>
            <a:endParaRPr lang="es-AR" b="1" dirty="0">
              <a:solidFill>
                <a:schemeClr val="bg1"/>
              </a:solidFill>
            </a:endParaRPr>
          </a:p>
        </p:txBody>
      </p:sp>
      <p:sp>
        <p:nvSpPr>
          <p:cNvPr id="16" name="Rectangle 15"/>
          <p:cNvSpPr/>
          <p:nvPr/>
        </p:nvSpPr>
        <p:spPr>
          <a:xfrm>
            <a:off x="485219" y="4231917"/>
            <a:ext cx="2395592" cy="369332"/>
          </a:xfrm>
          <a:prstGeom prst="rect">
            <a:avLst/>
          </a:prstGeom>
        </p:spPr>
        <p:txBody>
          <a:bodyPr wrap="none">
            <a:spAutoFit/>
          </a:bodyPr>
          <a:lstStyle/>
          <a:p>
            <a:r>
              <a:rPr lang="es-AR" b="1" dirty="0" smtClean="0"/>
              <a:t>¿Te gustaría participar?</a:t>
            </a:r>
            <a:endParaRPr lang="es-AR" b="1" dirty="0"/>
          </a:p>
        </p:txBody>
      </p:sp>
    </p:spTree>
    <p:extLst>
      <p:ext uri="{BB962C8B-B14F-4D97-AF65-F5344CB8AC3E}">
        <p14:creationId xmlns:p14="http://schemas.microsoft.com/office/powerpoint/2010/main" val="427775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159</Words>
  <Application>Microsoft Office PowerPoint</Application>
  <PresentationFormat>On-screen Show (16:9)</PresentationFormat>
  <Paragraphs>38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FLORENCIA</dc:creator>
  <cp:lastModifiedBy>FLORENCIA</cp:lastModifiedBy>
  <cp:revision>6</cp:revision>
  <dcterms:created xsi:type="dcterms:W3CDTF">2019-09-21T23:48:00Z</dcterms:created>
  <dcterms:modified xsi:type="dcterms:W3CDTF">2019-09-22T00:55:42Z</dcterms:modified>
</cp:coreProperties>
</file>