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</p:sldMasterIdLst>
  <p:notesMasterIdLst>
    <p:notesMasterId r:id="rId12"/>
  </p:notesMasterIdLst>
  <p:handoutMasterIdLst>
    <p:handoutMasterId r:id="rId13"/>
  </p:handoutMasterIdLst>
  <p:sldIdLst>
    <p:sldId id="256" r:id="rId6"/>
    <p:sldId id="266" r:id="rId7"/>
    <p:sldId id="268" r:id="rId8"/>
    <p:sldId id="265" r:id="rId9"/>
    <p:sldId id="270" r:id="rId10"/>
    <p:sldId id="269" r:id="rId11"/>
  </p:sldIdLst>
  <p:sldSz cx="9144000" cy="6858000" type="screen4x3"/>
  <p:notesSz cx="6794500" cy="9921875"/>
  <p:defaultTextStyle>
    <a:defPPr>
      <a:defRPr lang="en-GB"/>
    </a:defPPr>
    <a:lvl1pPr algn="l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FCD"/>
    <a:srgbClr val="C80000"/>
    <a:srgbClr val="0000C8"/>
    <a:srgbClr val="134183"/>
    <a:srgbClr val="005AA9"/>
    <a:srgbClr val="EAEAEA"/>
    <a:srgbClr val="F8F8F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90452" autoAdjust="0"/>
  </p:normalViewPr>
  <p:slideViewPr>
    <p:cSldViewPr snapToGrid="0" showGuides="1">
      <p:cViewPr>
        <p:scale>
          <a:sx n="73" d="100"/>
          <a:sy n="73" d="100"/>
        </p:scale>
        <p:origin x="-1050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150" d="100"/>
          <a:sy n="150" d="100"/>
        </p:scale>
        <p:origin x="-828" y="-7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956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17550"/>
            <a:ext cx="5270500" cy="39528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Notes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00075" y="4783138"/>
            <a:ext cx="5627688" cy="468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6800" rIns="9144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First level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1" name="Mid Line"/>
          <p:cNvSpPr>
            <a:spLocks noChangeShapeType="1"/>
          </p:cNvSpPr>
          <p:nvPr/>
        </p:nvSpPr>
        <p:spPr bwMode="auto">
          <a:xfrm>
            <a:off x="904875" y="4776788"/>
            <a:ext cx="4983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05617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26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505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6377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311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507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64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166" descr="Courseware Hea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pyright"/>
          <p:cNvSpPr>
            <a:spLocks noChangeArrowheads="1"/>
          </p:cNvSpPr>
          <p:nvPr/>
        </p:nvSpPr>
        <p:spPr bwMode="auto">
          <a:xfrm>
            <a:off x="5849938" y="6580188"/>
            <a:ext cx="3200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algn="r">
              <a:spcBef>
                <a:spcPct val="0"/>
              </a:spcBef>
              <a:defRPr/>
            </a:pPr>
            <a:fld id="{108AAFDA-B3F0-4A0D-B68B-91F217507C76}" type="slidenum">
              <a:rPr lang="en-GB"/>
              <a:pPr algn="r">
                <a:spcBef>
                  <a:spcPct val="0"/>
                </a:spcBef>
                <a:defRPr/>
              </a:pPr>
              <a:t>‹#›</a:t>
            </a:fld>
            <a:endParaRPr lang="en-GB" dirty="0"/>
          </a:p>
        </p:txBody>
      </p:sp>
      <p:sp>
        <p:nvSpPr>
          <p:cNvPr id="32848" name="Title Slide Title"/>
          <p:cNvSpPr>
            <a:spLocks noGrp="1" noChangeArrowheads="1"/>
          </p:cNvSpPr>
          <p:nvPr>
            <p:ph type="ctrTitle"/>
          </p:nvPr>
        </p:nvSpPr>
        <p:spPr>
          <a:xfrm>
            <a:off x="0" y="2925763"/>
            <a:ext cx="9144000" cy="2506662"/>
          </a:xfrm>
        </p:spPr>
        <p:txBody>
          <a:bodyPr tIns="144000" rIns="2340000" bIns="108000" anchor="t"/>
          <a:lstStyle>
            <a:lvl1pPr marL="176213">
              <a:defRPr sz="3200"/>
            </a:lvl1pPr>
          </a:lstStyle>
          <a:p>
            <a:r>
              <a:rPr lang="en-GB"/>
              <a:t>Slide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640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640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9238" y="1071563"/>
            <a:ext cx="4278312" cy="556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1071563"/>
            <a:ext cx="4278313" cy="556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Copyright"/>
          <p:cNvSpPr>
            <a:spLocks noChangeArrowheads="1"/>
          </p:cNvSpPr>
          <p:nvPr/>
        </p:nvSpPr>
        <p:spPr bwMode="auto">
          <a:xfrm>
            <a:off x="5849938" y="6580188"/>
            <a:ext cx="3200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algn="r">
              <a:spcBef>
                <a:spcPct val="0"/>
              </a:spcBef>
              <a:defRPr/>
            </a:pPr>
            <a:fld id="{3AE051FF-BD04-4EDE-9AA2-719D50C9CDA1}" type="slidenum">
              <a:rPr lang="en-GB"/>
              <a:pPr algn="r">
                <a:spcBef>
                  <a:spcPct val="0"/>
                </a:spcBef>
                <a:defRPr/>
              </a:pPr>
              <a:t>‹#›</a:t>
            </a:fld>
            <a:endParaRPr lang="en-GB" dirty="0"/>
          </a:p>
        </p:txBody>
      </p:sp>
      <p:sp>
        <p:nvSpPr>
          <p:cNvPr id="1027" name="Slide Title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9890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80000" tIns="180000" rIns="1800000" bIns="12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Slide title</a:t>
            </a:r>
          </a:p>
        </p:txBody>
      </p:sp>
      <p:sp>
        <p:nvSpPr>
          <p:cNvPr id="1028" name="Slide Body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9238" y="1071563"/>
            <a:ext cx="8709025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pic>
        <p:nvPicPr>
          <p:cNvPr id="1029" name="Picture 76" descr="lin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9525" y="950913"/>
            <a:ext cx="7053263" cy="5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80" descr="QA_FLAT_RG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64513" y="131763"/>
            <a:ext cx="703262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81" descr="ta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982075" y="131763"/>
            <a:ext cx="1619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5AA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5AA9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5AA9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5AA9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5AA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5AA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5AA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5AA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5AA9"/>
          </a:solidFill>
          <a:latin typeface="Arial" charset="0"/>
        </a:defRPr>
      </a:lvl9pPr>
    </p:titleStyle>
    <p:bodyStyle>
      <a:lvl1pPr marL="288925" indent="-288925" algn="l" rtl="0" eaLnBrk="0" fontAlgn="base" hangingPunct="0">
        <a:lnSpc>
          <a:spcPct val="120000"/>
        </a:lnSpc>
        <a:spcBef>
          <a:spcPct val="60000"/>
        </a:spcBef>
        <a:spcAft>
          <a:spcPct val="0"/>
        </a:spcAft>
        <a:buClr>
          <a:schemeClr val="bg2"/>
        </a:buClr>
        <a:buChar char="•"/>
        <a:defRPr sz="2800" b="1">
          <a:solidFill>
            <a:srgbClr val="134183"/>
          </a:solidFill>
          <a:latin typeface="+mn-lt"/>
          <a:ea typeface="+mn-ea"/>
          <a:cs typeface="+mn-cs"/>
        </a:defRPr>
      </a:lvl1pPr>
      <a:lvl2pPr marL="739775" indent="-225425" algn="l" rtl="0" eaLnBrk="0" fontAlgn="base" hangingPunct="0">
        <a:lnSpc>
          <a:spcPct val="110000"/>
        </a:lnSpc>
        <a:spcBef>
          <a:spcPct val="15000"/>
        </a:spcBef>
        <a:spcAft>
          <a:spcPct val="10000"/>
        </a:spcAft>
        <a:buClr>
          <a:schemeClr val="bg2"/>
        </a:buClr>
        <a:buChar char="•"/>
        <a:defRPr sz="2000" b="1">
          <a:solidFill>
            <a:srgbClr val="134183"/>
          </a:solidFill>
          <a:latin typeface="+mn-lt"/>
        </a:defRPr>
      </a:lvl2pPr>
      <a:lvl3pPr marL="1139825" indent="-200025" algn="l" rtl="0" eaLnBrk="0" fontAlgn="base" hangingPunct="0">
        <a:lnSpc>
          <a:spcPct val="110000"/>
        </a:lnSpc>
        <a:spcBef>
          <a:spcPct val="10000"/>
        </a:spcBef>
        <a:spcAft>
          <a:spcPct val="15000"/>
        </a:spcAft>
        <a:buClr>
          <a:schemeClr val="bg2"/>
        </a:buClr>
        <a:buChar char="•"/>
        <a:defRPr sz="1800">
          <a:solidFill>
            <a:srgbClr val="134183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 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 "/>
        <a:defRPr sz="1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 "/>
        <a:defRPr sz="1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 "/>
        <a:defRPr sz="1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 "/>
        <a:defRPr sz="1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 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SQL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Name</a:t>
            </a:r>
          </a:p>
          <a:p>
            <a:r>
              <a:rPr lang="en-GB" dirty="0" smtClean="0"/>
              <a:t>Company</a:t>
            </a:r>
          </a:p>
          <a:p>
            <a:r>
              <a:rPr lang="en-GB" dirty="0" smtClean="0"/>
              <a:t>Role</a:t>
            </a:r>
          </a:p>
          <a:p>
            <a:r>
              <a:rPr lang="en-GB" dirty="0" smtClean="0"/>
              <a:t>Database experience</a:t>
            </a:r>
          </a:p>
          <a:p>
            <a:r>
              <a:rPr lang="en-GB" dirty="0" smtClean="0"/>
              <a:t>Expectations for the course</a:t>
            </a:r>
          </a:p>
        </p:txBody>
      </p:sp>
    </p:spTree>
    <p:extLst>
      <p:ext uri="{BB962C8B-B14F-4D97-AF65-F5344CB8AC3E}">
        <p14:creationId xmlns:p14="http://schemas.microsoft.com/office/powerpoint/2010/main" val="83798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Admin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Course timings</a:t>
            </a:r>
          </a:p>
          <a:p>
            <a:r>
              <a:rPr lang="en-GB" dirty="0" smtClean="0"/>
              <a:t>Breaks</a:t>
            </a:r>
          </a:p>
          <a:p>
            <a:r>
              <a:rPr lang="en-GB" dirty="0" smtClean="0"/>
              <a:t>Lunch</a:t>
            </a:r>
          </a:p>
          <a:p>
            <a:r>
              <a:rPr lang="en-GB" dirty="0" smtClean="0"/>
              <a:t>Emergency procedure</a:t>
            </a:r>
          </a:p>
          <a:p>
            <a:r>
              <a:rPr lang="en-GB" dirty="0" smtClean="0"/>
              <a:t>Smoking</a:t>
            </a:r>
          </a:p>
          <a:p>
            <a:r>
              <a:rPr lang="en-GB" dirty="0" smtClean="0"/>
              <a:t>Restrooms</a:t>
            </a:r>
          </a:p>
          <a:p>
            <a:r>
              <a:rPr lang="en-GB" dirty="0" smtClean="0"/>
              <a:t>Phones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Temperature</a:t>
            </a:r>
          </a:p>
          <a:p>
            <a:r>
              <a:rPr lang="en-GB" dirty="0" smtClean="0"/>
              <a:t>Internet access</a:t>
            </a:r>
          </a:p>
          <a:p>
            <a:r>
              <a:rPr lang="en-GB" dirty="0" smtClean="0"/>
              <a:t>Recycling</a:t>
            </a:r>
          </a:p>
          <a:p>
            <a:r>
              <a:rPr lang="en-GB" dirty="0" smtClean="0"/>
              <a:t>Vending machines</a:t>
            </a:r>
          </a:p>
          <a:p>
            <a:r>
              <a:rPr lang="en-GB" dirty="0" smtClean="0"/>
              <a:t>Diversity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78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Language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400" dirty="0" smtClean="0"/>
              <a:t>Introduction to RDBMS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400" dirty="0" smtClean="0"/>
              <a:t>SELECT statement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400" dirty="0" smtClean="0"/>
              <a:t>Common Functions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400" dirty="0" smtClean="0"/>
              <a:t>JOINS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400" dirty="0" smtClean="0"/>
              <a:t>UPDATE, DELETE, INSERT statements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400" dirty="0" smtClean="0"/>
              <a:t>Creating Tables and Referential Integrity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400" dirty="0" smtClean="0"/>
              <a:t>Views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400" dirty="0" smtClean="0"/>
              <a:t>Summarised Queries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400" dirty="0" smtClean="0"/>
              <a:t>Sub-queries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400" dirty="0" smtClean="0"/>
              <a:t>Correlated Sub-queries</a:t>
            </a:r>
          </a:p>
        </p:txBody>
      </p:sp>
    </p:spTree>
    <p:extLst>
      <p:ext uri="{BB962C8B-B14F-4D97-AF65-F5344CB8AC3E}">
        <p14:creationId xmlns:p14="http://schemas.microsoft.com/office/powerpoint/2010/main" val="31480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At the end of this course, you will be able to:</a:t>
            </a:r>
          </a:p>
          <a:p>
            <a:pPr marL="0" indent="0">
              <a:buNone/>
            </a:pPr>
            <a:r>
              <a:rPr lang="en-GB" dirty="0" smtClean="0"/>
              <a:t>Write an SQL query that:</a:t>
            </a:r>
          </a:p>
          <a:p>
            <a:pPr lvl="1"/>
            <a:r>
              <a:rPr lang="en-GB" dirty="0" smtClean="0"/>
              <a:t>Filters unwanted data</a:t>
            </a:r>
          </a:p>
          <a:p>
            <a:pPr lvl="1"/>
            <a:r>
              <a:rPr lang="en-GB" dirty="0" smtClean="0"/>
              <a:t>Sorts the results</a:t>
            </a:r>
          </a:p>
          <a:p>
            <a:pPr lvl="1"/>
            <a:r>
              <a:rPr lang="en-GB" dirty="0" smtClean="0"/>
              <a:t>Uses built-in functions to calculate some values</a:t>
            </a:r>
          </a:p>
          <a:p>
            <a:pPr lvl="1"/>
            <a:r>
              <a:rPr lang="en-GB" dirty="0" smtClean="0"/>
              <a:t>Retrieves data from more than one table</a:t>
            </a:r>
          </a:p>
          <a:p>
            <a:pPr lvl="1"/>
            <a:r>
              <a:rPr lang="en-GB" dirty="0" smtClean="0"/>
              <a:t>Retrieve data using sub-queries</a:t>
            </a:r>
          </a:p>
          <a:p>
            <a:pPr lvl="1"/>
            <a:r>
              <a:rPr lang="en-GB" dirty="0" smtClean="0"/>
              <a:t>Use views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350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Golden Rule:</a:t>
            </a:r>
          </a:p>
          <a:p>
            <a:pPr marL="0" indent="0">
              <a:buNone/>
            </a:pPr>
            <a:r>
              <a:rPr lang="en-GB" b="0" i="1" dirty="0" smtClean="0"/>
              <a:t>“There is no such thing as a stupid question”</a:t>
            </a:r>
            <a:endParaRPr lang="en-GB" b="0" i="1" dirty="0"/>
          </a:p>
          <a:p>
            <a:r>
              <a:rPr lang="en-GB" dirty="0" smtClean="0"/>
              <a:t>Corollary to The Golden Rule:</a:t>
            </a:r>
          </a:p>
          <a:p>
            <a:pPr marL="0" indent="0">
              <a:buNone/>
            </a:pPr>
            <a:r>
              <a:rPr lang="en-GB" b="0" i="1" dirty="0" smtClean="0"/>
              <a:t>“Even when asked by an instructor”</a:t>
            </a:r>
          </a:p>
          <a:p>
            <a:pPr lvl="1"/>
            <a:r>
              <a:rPr lang="en-GB" dirty="0" smtClean="0"/>
              <a:t>Please have a go at answering questions</a:t>
            </a:r>
          </a:p>
          <a:p>
            <a:r>
              <a:rPr lang="en-GB" dirty="0" smtClean="0"/>
              <a:t>First amendment to The Golden Rule:</a:t>
            </a:r>
          </a:p>
          <a:p>
            <a:pPr marL="0" indent="0">
              <a:buNone/>
            </a:pPr>
            <a:r>
              <a:rPr lang="en-GB" b="0" i="1" dirty="0" smtClean="0"/>
              <a:t>“A question never resides in a single mind”</a:t>
            </a:r>
          </a:p>
          <a:p>
            <a:pPr lvl="1"/>
            <a:r>
              <a:rPr lang="en-GB" dirty="0" smtClean="0"/>
              <a:t>By asking questions, you are helping everyone out!</a:t>
            </a:r>
          </a:p>
        </p:txBody>
      </p:sp>
    </p:spTree>
    <p:extLst>
      <p:ext uri="{BB962C8B-B14F-4D97-AF65-F5344CB8AC3E}">
        <p14:creationId xmlns:p14="http://schemas.microsoft.com/office/powerpoint/2010/main" val="472449994"/>
      </p:ext>
    </p:extLst>
  </p:cSld>
  <p:clrMapOvr>
    <a:masterClrMapping/>
  </p:clrMapOvr>
</p:sld>
</file>

<file path=ppt/theme/theme1.xml><?xml version="1.0" encoding="utf-8"?>
<a:theme xmlns:a="http://schemas.openxmlformats.org/drawingml/2006/main" name="QA-IQSwooshPresentationtemplate">
  <a:themeElements>
    <a:clrScheme name="QA-IQSwooshPresentationtemplate 1">
      <a:dk1>
        <a:srgbClr val="000066"/>
      </a:dk1>
      <a:lt1>
        <a:srgbClr val="FFFFFF"/>
      </a:lt1>
      <a:dk2>
        <a:srgbClr val="005AA9"/>
      </a:dk2>
      <a:lt2>
        <a:srgbClr val="AAAAAA"/>
      </a:lt2>
      <a:accent1>
        <a:srgbClr val="FFFFB9"/>
      </a:accent1>
      <a:accent2>
        <a:srgbClr val="E1FFE1"/>
      </a:accent2>
      <a:accent3>
        <a:srgbClr val="FFFFFF"/>
      </a:accent3>
      <a:accent4>
        <a:srgbClr val="000056"/>
      </a:accent4>
      <a:accent5>
        <a:srgbClr val="FFFFD9"/>
      </a:accent5>
      <a:accent6>
        <a:srgbClr val="CCE7CC"/>
      </a:accent6>
      <a:hlink>
        <a:srgbClr val="E1E1FF"/>
      </a:hlink>
      <a:folHlink>
        <a:srgbClr val="F0C8FF"/>
      </a:folHlink>
    </a:clrScheme>
    <a:fontScheme name="QA-IQSwooshPresentation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QA-IQSwooshPresentationtemplate 1">
        <a:dk1>
          <a:srgbClr val="000066"/>
        </a:dk1>
        <a:lt1>
          <a:srgbClr val="FFFFFF"/>
        </a:lt1>
        <a:dk2>
          <a:srgbClr val="005AA9"/>
        </a:dk2>
        <a:lt2>
          <a:srgbClr val="AAAAAA"/>
        </a:lt2>
        <a:accent1>
          <a:srgbClr val="FFFFB9"/>
        </a:accent1>
        <a:accent2>
          <a:srgbClr val="E1FFE1"/>
        </a:accent2>
        <a:accent3>
          <a:srgbClr val="FFFFFF"/>
        </a:accent3>
        <a:accent4>
          <a:srgbClr val="000056"/>
        </a:accent4>
        <a:accent5>
          <a:srgbClr val="FFFFD9"/>
        </a:accent5>
        <a:accent6>
          <a:srgbClr val="CCE7CC"/>
        </a:accent6>
        <a:hlink>
          <a:srgbClr val="E1E1FF"/>
        </a:hlink>
        <a:folHlink>
          <a:srgbClr val="F0C8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A-IQSwooshPresentationtemplate 2">
        <a:dk1>
          <a:srgbClr val="000066"/>
        </a:dk1>
        <a:lt1>
          <a:srgbClr val="FFFFFF"/>
        </a:lt1>
        <a:dk2>
          <a:srgbClr val="005AA9"/>
        </a:dk2>
        <a:lt2>
          <a:srgbClr val="AAAAAA"/>
        </a:lt2>
        <a:accent1>
          <a:srgbClr val="FFFFB9"/>
        </a:accent1>
        <a:accent2>
          <a:srgbClr val="E1FFE1"/>
        </a:accent2>
        <a:accent3>
          <a:srgbClr val="FFFFFF"/>
        </a:accent3>
        <a:accent4>
          <a:srgbClr val="000056"/>
        </a:accent4>
        <a:accent5>
          <a:srgbClr val="FFFFD9"/>
        </a:accent5>
        <a:accent6>
          <a:srgbClr val="CCE7CC"/>
        </a:accent6>
        <a:hlink>
          <a:srgbClr val="00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pterNo xmlns="4ff00d7d-e7fe-48a8-a79f-9d301ade6bee">0</ChapterNo>
    <PPTPrintingStyle xmlns="4ff00d7d-e7fe-48a8-a79f-9d301ade6bee">Portrait Print Notes</PPTPrintingStyle>
    <ChapterType xmlns="4ff00d7d-e7fe-48a8-a79f-9d301ade6bee">Chapter</ChapterType>
    <EnsureEvenPages xmlns="4ff00d7d-e7fe-48a8-a79f-9d301ade6bee">true</EnsureEvenPages>
    <BookType xmlns="4ff00d7d-e7fe-48a8-a79f-9d301ade6bee">DG</BookType>
    <PageNumbering xmlns="4ff00d7d-e7fe-48a8-a79f-9d301ade6bee">Sequential</PageNumbering>
    <SequenceNo xmlns="4ff00d7d-e7fe-48a8-a79f-9d301ade6bee">1</SequenceNo>
    <StartPageNumber xmlns="4ff00d7d-e7fe-48a8-a79f-9d301ade6bee">0</StartPageNumber>
  </documentManagement>
</p:properties>
</file>

<file path=customXml/item3.xml><?xml version="1.0" encoding="utf-8"?>
<?mso-contentType ?>
<SharedContentType xmlns="Microsoft.SharePoint.Taxonomy.ContentTypeSync" SourceId="bb3bdb55-ce43-40c7-ac96-dc2d075fdb96" ContentTypeId="0x0101009AB076E22428264284E11C73D716557C16" PreviousValue="tru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Workbook - Chapter (PowerPoint)" ma:contentTypeID="0x0101009AB076E22428264284E11C73D716557C16001A583256EE9EBE44B0CC1D11AC828546" ma:contentTypeVersion="129" ma:contentTypeDescription="PowerPoint chapter (not full workbook)" ma:contentTypeScope="" ma:versionID="5069bbc027f185884b10daff70da0a12">
  <xsd:schema xmlns:xsd="http://www.w3.org/2001/XMLSchema" xmlns:xs="http://www.w3.org/2001/XMLSchema" xmlns:p="http://schemas.microsoft.com/office/2006/metadata/properties" xmlns:ns2="4ff00d7d-e7fe-48a8-a79f-9d301ade6bee" targetNamespace="http://schemas.microsoft.com/office/2006/metadata/properties" ma:root="true" ma:fieldsID="f0f4a1f71fa4525f2cb8cdc72574eafa" ns2:_="">
    <xsd:import namespace="4ff00d7d-e7fe-48a8-a79f-9d301ade6bee"/>
    <xsd:element name="properties">
      <xsd:complexType>
        <xsd:sequence>
          <xsd:element name="documentManagement">
            <xsd:complexType>
              <xsd:all>
                <xsd:element ref="ns2:BookType" minOccurs="0"/>
                <xsd:element ref="ns2:SequenceNo" minOccurs="0"/>
                <xsd:element ref="ns2:ChapterType" minOccurs="0"/>
                <xsd:element ref="ns2:ChapterNo" minOccurs="0"/>
                <xsd:element ref="ns2:EnsureEvenPages" minOccurs="0"/>
                <xsd:element ref="ns2:PageNumbering" minOccurs="0"/>
                <xsd:element ref="ns2:PPTPrintingStyle" minOccurs="0"/>
                <xsd:element ref="ns2:StartPage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00d7d-e7fe-48a8-a79f-9d301ade6bee" elementFormDefault="qualified">
    <xsd:import namespace="http://schemas.microsoft.com/office/2006/documentManagement/types"/>
    <xsd:import namespace="http://schemas.microsoft.com/office/infopath/2007/PartnerControls"/>
    <xsd:element name="BookType" ma:index="2" nillable="true" ma:displayName="Book Type" ma:default="None" ma:format="Dropdown" ma:internalName="BookType" ma:readOnly="false">
      <xsd:simpleType>
        <xsd:restriction base="dms:Choice">
          <xsd:enumeration value="None"/>
          <xsd:enumeration value="DG"/>
          <xsd:enumeration value="DG2"/>
          <xsd:enumeration value="DG3"/>
          <xsd:enumeration value="DG4"/>
          <xsd:enumeration value="DG_LP"/>
          <xsd:enumeration value="APP"/>
          <xsd:enumeration value="EG"/>
          <xsd:enumeration value="EG2"/>
          <xsd:enumeration value="HAND"/>
          <xsd:enumeration value="HAND2"/>
          <xsd:enumeration value="HAND3"/>
          <xsd:enumeration value="IK"/>
          <xsd:enumeration value="PCR"/>
          <xsd:enumeration value="LABS"/>
        </xsd:restriction>
      </xsd:simpleType>
    </xsd:element>
    <xsd:element name="SequenceNo" ma:index="3" nillable="true" ma:displayName="Sequence No" ma:decimals="2" ma:internalName="SequenceNo" ma:readOnly="false" ma:percentage="FALSE">
      <xsd:simpleType>
        <xsd:restriction base="dms:Number"/>
      </xsd:simpleType>
    </xsd:element>
    <xsd:element name="ChapterType" ma:index="10" nillable="true" ma:displayName="Chapter Type" ma:format="Dropdown" ma:internalName="ChapterType">
      <xsd:simpleType>
        <xsd:union memberTypes="dms:Text">
          <xsd:simpleType>
            <xsd:restriction base="dms:Choice">
              <xsd:enumeration value="Appendix"/>
              <xsd:enumeration value="Chapter"/>
              <xsd:enumeration value="Exercise"/>
            </xsd:restriction>
          </xsd:simpleType>
        </xsd:union>
      </xsd:simpleType>
    </xsd:element>
    <xsd:element name="ChapterNo" ma:index="11" nillable="true" ma:displayName="Chapter No" ma:internalName="ChapterNo">
      <xsd:simpleType>
        <xsd:restriction base="dms:Text">
          <xsd:maxLength value="5"/>
        </xsd:restriction>
      </xsd:simpleType>
    </xsd:element>
    <xsd:element name="EnsureEvenPages" ma:index="12" nillable="true" ma:displayName="Ensure Even Pages" ma:default="1" ma:internalName="EnsureEvenPages">
      <xsd:simpleType>
        <xsd:restriction base="dms:Boolean"/>
      </xsd:simpleType>
    </xsd:element>
    <xsd:element name="PageNumbering" ma:index="13" nillable="true" ma:displayName="Page Numbering" ma:default="Sequential" ma:format="Dropdown" ma:internalName="PageNumbering">
      <xsd:simpleType>
        <xsd:restriction base="dms:Choice">
          <xsd:enumeration value="None"/>
          <xsd:enumeration value="Restart at Page 1"/>
          <xsd:enumeration value="Sequential"/>
        </xsd:restriction>
      </xsd:simpleType>
    </xsd:element>
    <xsd:element name="PPTPrintingStyle" ma:index="14" nillable="true" ma:displayName="PPT Printing Style" ma:format="Dropdown" ma:internalName="PPTPrintingStyle">
      <xsd:simpleType>
        <xsd:restriction base="dms:Choice">
          <xsd:enumeration value="Handout 2 Up"/>
          <xsd:enumeration value="Handout 3 Up"/>
          <xsd:enumeration value="Landscape"/>
          <xsd:enumeration value="Portrait"/>
          <xsd:enumeration value="Portrait Print Notes"/>
        </xsd:restriction>
      </xsd:simpleType>
    </xsd:element>
    <xsd:element name="StartPageNumber" ma:index="15" nillable="true" ma:displayName="Start Page No" ma:decimals="0" ma:internalName="StartPageNumber" ma:percentage="FALS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B175CC-5FA9-4F4A-B7C7-351AAD329CEA}"/>
</file>

<file path=customXml/itemProps2.xml><?xml version="1.0" encoding="utf-8"?>
<ds:datastoreItem xmlns:ds="http://schemas.openxmlformats.org/officeDocument/2006/customXml" ds:itemID="{60ADAD19-3108-4421-B215-0666877BEF38}"/>
</file>

<file path=customXml/itemProps3.xml><?xml version="1.0" encoding="utf-8"?>
<ds:datastoreItem xmlns:ds="http://schemas.openxmlformats.org/officeDocument/2006/customXml" ds:itemID="{08C69C0A-2381-4286-A263-94107C6A1A02}"/>
</file>

<file path=customXml/itemProps4.xml><?xml version="1.0" encoding="utf-8"?>
<ds:datastoreItem xmlns:ds="http://schemas.openxmlformats.org/officeDocument/2006/customXml" ds:itemID="{DAEB52A8-0922-40F0-80E7-3169582CDA1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6426</TotalTime>
  <Words>168</Words>
  <Application>Microsoft Office PowerPoint</Application>
  <PresentationFormat>On-screen Show (4:3)</PresentationFormat>
  <Paragraphs>49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QA-IQSwooshPresentationtemplate</vt:lpstr>
      <vt:lpstr>SQL Language</vt:lpstr>
      <vt:lpstr>Introductions</vt:lpstr>
      <vt:lpstr>Admin</vt:lpstr>
      <vt:lpstr>SQL Language</vt:lpstr>
      <vt:lpstr>Objectives</vt:lpstr>
      <vt:lpstr>Any Questions?</vt:lpstr>
    </vt:vector>
  </TitlesOfParts>
  <Company>QA Ltd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Daniel</dc:creator>
  <cp:keywords/>
  <dc:description/>
  <cp:lastModifiedBy>Andrew</cp:lastModifiedBy>
  <cp:revision>276</cp:revision>
  <dcterms:created xsi:type="dcterms:W3CDTF">2008-02-15T11:31:17Z</dcterms:created>
  <dcterms:modified xsi:type="dcterms:W3CDTF">2013-03-01T13:41:07Z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0x0101009AB076E22428264284E11C73D716557C16001A583256EE9EBE44B0CC1D11AC828546</vt:lpwstr>
  </property>
  <property fmtid="{D5CDD505-2E9C-101B-9397-08002B2CF9AE}" pid="3" name="BrandingStandard">
    <vt:lpwstr/>
  </property>
  <property fmtid="{D5CDD505-2E9C-101B-9397-08002B2CF9AE}" pid="4" name="Difficulty">
    <vt:lpwstr/>
  </property>
  <property fmtid="{D5CDD505-2E9C-101B-9397-08002B2CF9AE}" pid="5" name="Duration">
    <vt:lpwstr/>
  </property>
  <property fmtid="{D5CDD505-2E9C-101B-9397-08002B2CF9AE}" pid="7" name="Practice Name">
    <vt:lpwstr/>
  </property>
  <property fmtid="{D5CDD505-2E9C-101B-9397-08002B2CF9AE}" pid="8" name="xd_Signature">
    <vt:bool>false</vt:bool>
  </property>
  <property fmtid="{D5CDD505-2E9C-101B-9397-08002B2CF9AE}" pid="9" name="xd_ProgID">
    <vt:lpwstr/>
  </property>
  <property fmtid="{D5CDD505-2E9C-101B-9397-08002B2CF9AE}" pid="10" name="DocumentSetDescription">
    <vt:lpwstr/>
  </property>
  <property fmtid="{D5CDD505-2E9C-101B-9397-08002B2CF9AE}" pid="12" name="_dlc_DocId">
    <vt:lpwstr/>
  </property>
  <property fmtid="{D5CDD505-2E9C-101B-9397-08002B2CF9AE}" pid="13" name="wic_System_Copyright">
    <vt:lpwstr/>
  </property>
  <property fmtid="{D5CDD505-2E9C-101B-9397-08002B2CF9AE}" pid="14" name="_dlc_Exempt">
    <vt:bool>false</vt:bool>
  </property>
  <property fmtid="{D5CDD505-2E9C-101B-9397-08002B2CF9AE}" pid="15" name="_SourceUrl">
    <vt:lpwstr/>
  </property>
  <property fmtid="{D5CDD505-2E9C-101B-9397-08002B2CF9AE}" pid="16" name="_SharedFileIndex">
    <vt:lpwstr/>
  </property>
  <property fmtid="{D5CDD505-2E9C-101B-9397-08002B2CF9AE}" pid="17" name="Owner Name">
    <vt:lpwstr/>
  </property>
  <property fmtid="{D5CDD505-2E9C-101B-9397-08002B2CF9AE}" pid="18" name="CompanyName">
    <vt:lpwstr/>
  </property>
  <property fmtid="{D5CDD505-2E9C-101B-9397-08002B2CF9AE}" pid="19" name="_dlc_DocIdUrl">
    <vt:lpwstr/>
  </property>
  <property fmtid="{D5CDD505-2E9C-101B-9397-08002B2CF9AE}" pid="20" name="TemplateUrl">
    <vt:lpwstr/>
  </property>
  <property fmtid="{D5CDD505-2E9C-101B-9397-08002B2CF9AE}" pid="21" name="DepartmentName">
    <vt:lpwstr/>
  </property>
  <property fmtid="{D5CDD505-2E9C-101B-9397-08002B2CF9AE}" pid="23" name="vti_imgdate">
    <vt:lpwstr/>
  </property>
  <property fmtid="{D5CDD505-2E9C-101B-9397-08002B2CF9AE}" pid="24" name="CourseCode">
    <vt:lpwstr/>
  </property>
  <property fmtid="{D5CDD505-2E9C-101B-9397-08002B2CF9AE}" pid="25" name="_dlc_DocIdPersistId">
    <vt:bool>false</vt:bool>
  </property>
</Properties>
</file>