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22"/>
  </p:notesMasterIdLst>
  <p:handoutMasterIdLst>
    <p:handoutMasterId r:id="rId23"/>
  </p:handoutMasterIdLst>
  <p:sldIdLst>
    <p:sldId id="259" r:id="rId6"/>
    <p:sldId id="260" r:id="rId7"/>
    <p:sldId id="262" r:id="rId8"/>
    <p:sldId id="263" r:id="rId9"/>
    <p:sldId id="264" r:id="rId10"/>
    <p:sldId id="265" r:id="rId11"/>
    <p:sldId id="266" r:id="rId12"/>
    <p:sldId id="267" r:id="rId13"/>
    <p:sldId id="268" r:id="rId14"/>
    <p:sldId id="269" r:id="rId15"/>
    <p:sldId id="275" r:id="rId16"/>
    <p:sldId id="276" r:id="rId17"/>
    <p:sldId id="274" r:id="rId18"/>
    <p:sldId id="272" r:id="rId19"/>
    <p:sldId id="271" r:id="rId20"/>
    <p:sldId id="270" r:id="rId21"/>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67983" autoAdjust="0"/>
  </p:normalViewPr>
  <p:slideViewPr>
    <p:cSldViewPr snapToGrid="0">
      <p:cViewPr varScale="1">
        <p:scale>
          <a:sx n="61" d="100"/>
          <a:sy n="61" d="100"/>
        </p:scale>
        <p:origin x="-1818" y="-90"/>
      </p:cViewPr>
      <p:guideLst>
        <p:guide orient="horz" pos="2160"/>
        <p:guide pos="2880"/>
      </p:guideLst>
    </p:cSldViewPr>
  </p:slideViewPr>
  <p:notesTextViewPr>
    <p:cViewPr>
      <p:scale>
        <a:sx n="100" d="100"/>
        <a:sy n="100" d="100"/>
      </p:scale>
      <p:origin x="0" y="0"/>
    </p:cViewPr>
  </p:notesTextViewPr>
  <p:notesViewPr>
    <p:cSldViewPr snapToGrid="0">
      <p:cViewPr>
        <p:scale>
          <a:sx n="66" d="100"/>
          <a:sy n="66" d="100"/>
        </p:scale>
        <p:origin x="-2868"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811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3098609578"/>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5"/>
          <p:cNvSpPr>
            <a:spLocks noGrp="1" noRot="1" noChangeAspect="1" noChangeArrowheads="1" noTextEdit="1"/>
          </p:cNvSpPr>
          <p:nvPr>
            <p:ph type="sldImg"/>
          </p:nvPr>
        </p:nvSpPr>
        <p:spPr>
          <a:ln/>
        </p:spPr>
      </p:sp>
      <p:sp>
        <p:nvSpPr>
          <p:cNvPr id="27656" name="Rectangle 6"/>
          <p:cNvSpPr>
            <a:spLocks noGrp="1" noChangeArrowheads="1"/>
          </p:cNvSpPr>
          <p:nvPr>
            <p:ph type="body" idx="1"/>
          </p:nvPr>
        </p:nvSpPr>
        <p:spPr>
          <a:noFill/>
          <a:ln/>
        </p:spPr>
        <p:txBody>
          <a:bodyPr/>
          <a:lstStyle/>
          <a:p>
            <a:r>
              <a:rPr lang="en-GB" dirty="0" smtClean="0"/>
              <a:t>The Data Definition Language is used to maintain SQL objects.  The standard covers the creation of SCHEMAs, TABLEs (permanent and temporary), VIEWs and DOMAINs.  Most RDBMS’s extend these types to include indexes and databases.</a:t>
            </a:r>
          </a:p>
          <a:p>
            <a:r>
              <a:rPr lang="en-GB" dirty="0" smtClean="0"/>
              <a:t>Data Manipulation Language is the area that most users actually use.  DML allows you to view existing data, add new data, change data and delete data from tables. </a:t>
            </a:r>
          </a:p>
          <a:p>
            <a:r>
              <a:rPr lang="en-GB" dirty="0" smtClean="0"/>
              <a:t>Relational Database engines use a Query Optimiser to ensure that the SQL executes efficiently.  </a:t>
            </a:r>
          </a:p>
          <a:p>
            <a:r>
              <a:rPr lang="en-GB" dirty="0" smtClean="0"/>
              <a:t>Data Control Language is used to set up access rights to the data.  Each user is assigned a set of access rights on specific tables and views.  The engine can then determine if the user is authorised to carry out operations on the data.  As an example, one user may be allowed to SELECT data, whilst a second user may be able to SELECT, INSERT, UPDATE and DELETE data from a table. GRANT is used to give a user privileges to create or use database objects whilst REVOKE is used to remove privileges from a user.</a:t>
            </a:r>
          </a:p>
          <a:p>
            <a:r>
              <a:rPr lang="en-GB" dirty="0" smtClean="0"/>
              <a:t>The Programming Interface allows 3rd or 4th Generation Language code to manipulate SQL objects.  Cursors are used to move through the data a row at a time. The BEGIN, COMMIT &amp; ROLLBACK TRANSACTION statements allow the programmer to divide the program into discrete units of work called transactions.  A transaction of many SQL operations is then completed or undone as a logical unit of work, i.e. either all the changes will be applied to the database or none of them </a:t>
            </a:r>
            <a:r>
              <a:rPr lang="en-GB" smtClean="0"/>
              <a:t>will.</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transaction is a unit of work that accesses one or more shared resources, such as databases, that are related and must be completed together.  Real-world examples include the reservation of a flight, hotel room or theatre seat, the trading of shares on the stock exchange, and the transfer of funds from one account to another.</a:t>
            </a:r>
          </a:p>
          <a:p>
            <a:r>
              <a:rPr lang="en-US" dirty="0" smtClean="0"/>
              <a:t>Transactions must be </a:t>
            </a:r>
            <a:r>
              <a:rPr lang="en-US" i="1" dirty="0" smtClean="0"/>
              <a:t>atomic</a:t>
            </a:r>
            <a:r>
              <a:rPr lang="en-US" dirty="0" smtClean="0"/>
              <a:t>, </a:t>
            </a:r>
            <a:r>
              <a:rPr lang="en-US" i="1" dirty="0" smtClean="0"/>
              <a:t>consistent</a:t>
            </a:r>
            <a:r>
              <a:rPr lang="en-US" dirty="0" smtClean="0"/>
              <a:t>, </a:t>
            </a:r>
            <a:r>
              <a:rPr lang="en-US" i="1" dirty="0" smtClean="0"/>
              <a:t>isolated</a:t>
            </a:r>
            <a:r>
              <a:rPr lang="en-US" dirty="0" smtClean="0"/>
              <a:t> and </a:t>
            </a:r>
            <a:r>
              <a:rPr lang="en-US" i="1" dirty="0" smtClean="0"/>
              <a:t>durable</a:t>
            </a:r>
            <a:r>
              <a:rPr lang="en-US" dirty="0" smtClean="0"/>
              <a:t> - four key properties (collectively known as ACID properties), that we will discuss in more detail.</a:t>
            </a:r>
            <a:endParaRPr lang="en-GB" dirty="0" smtClean="0"/>
          </a:p>
          <a:p>
            <a:endParaRPr lang="en-GB" dirty="0"/>
          </a:p>
        </p:txBody>
      </p:sp>
    </p:spTree>
    <p:extLst>
      <p:ext uri="{BB962C8B-B14F-4D97-AF65-F5344CB8AC3E}">
        <p14:creationId xmlns:p14="http://schemas.microsoft.com/office/powerpoint/2010/main" val="21789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5"/>
          <p:cNvSpPr>
            <a:spLocks noGrp="1" noRot="1" noChangeAspect="1" noChangeArrowheads="1" noTextEdit="1"/>
          </p:cNvSpPr>
          <p:nvPr>
            <p:ph type="sldImg"/>
          </p:nvPr>
        </p:nvSpPr>
        <p:spPr>
          <a:ln/>
        </p:spPr>
      </p:sp>
      <p:sp>
        <p:nvSpPr>
          <p:cNvPr id="20488" name="Rectangle 6"/>
          <p:cNvSpPr>
            <a:spLocks noGrp="1" noChangeArrowheads="1"/>
          </p:cNvSpPr>
          <p:nvPr>
            <p:ph type="body" idx="1"/>
          </p:nvPr>
        </p:nvSpPr>
        <p:spPr>
          <a:noFill/>
          <a:ln/>
        </p:spPr>
        <p:txBody>
          <a:bodyPr/>
          <a:lstStyle/>
          <a:p>
            <a:r>
              <a:rPr lang="en-GB" sz="1100" dirty="0" smtClean="0"/>
              <a:t>SQL statements that change the database are rarely executed alone; normally they are part of a larger set of actions representing a business transaction.  Typically, the set of individual actions must be performed as a single logical operation, i.e. either all the changes must be made, or none of them must be made.  Such a set of actions is collectively known as a transaction, and the RDBMS must provide a method for ensuring what is referred to as “atomicity” – all or nothing!</a:t>
            </a:r>
          </a:p>
          <a:p>
            <a:r>
              <a:rPr lang="en-GB" sz="1100" dirty="0" smtClean="0"/>
              <a:t>The slide illustrates a typical business transaction:  a transfer must be made between two bank accounts.  First one account must be debited, then the second must be credited.  Interspersed with the two updates are several other validity and audit checks.  Several SQL INSERT and UPDATE statements will be required.  If (say) a security violation were to occur during any one of these, then the entire set of changes must be abandoned and the account data returned to its original consistent state.</a:t>
            </a:r>
          </a:p>
          <a:p>
            <a:r>
              <a:rPr lang="en-GB" sz="1100" dirty="0" smtClean="0"/>
              <a:t>Transaction Control Statements</a:t>
            </a:r>
          </a:p>
          <a:p>
            <a:r>
              <a:rPr lang="en-GB" sz="1100" dirty="0" smtClean="0"/>
              <a:t>A transaction can be created by using BEGIN TRAN.</a:t>
            </a:r>
          </a:p>
          <a:p>
            <a:r>
              <a:rPr lang="en-GB" sz="1100" dirty="0" smtClean="0"/>
              <a:t>There </a:t>
            </a:r>
            <a:r>
              <a:rPr lang="en-GB" sz="1100" dirty="0" smtClean="0"/>
              <a:t>are two SQL statements used to control </a:t>
            </a:r>
            <a:r>
              <a:rPr lang="en-GB" sz="1100" dirty="0" smtClean="0"/>
              <a:t>the outcome of a transaction:  </a:t>
            </a:r>
            <a:r>
              <a:rPr lang="en-GB" sz="1100" dirty="0" smtClean="0"/>
              <a:t>COMMIT </a:t>
            </a:r>
            <a:r>
              <a:rPr lang="en-GB" sz="1100" dirty="0" smtClean="0"/>
              <a:t>and ROLLBACK.</a:t>
            </a:r>
            <a:endParaRPr lang="en-GB" sz="1100" dirty="0" smtClean="0"/>
          </a:p>
          <a:p>
            <a:r>
              <a:rPr lang="en-GB" sz="1100" dirty="0" smtClean="0"/>
              <a:t>COMMIT </a:t>
            </a:r>
            <a:r>
              <a:rPr lang="en-GB" sz="1100" dirty="0" smtClean="0"/>
              <a:t>is </a:t>
            </a:r>
            <a:r>
              <a:rPr lang="en-GB" sz="1100" dirty="0" smtClean="0"/>
              <a:t>used when the transaction has completed correctly and may be added to the database.  It ends one transaction and indicates the start of the next.</a:t>
            </a:r>
          </a:p>
          <a:p>
            <a:r>
              <a:rPr lang="en-GB" sz="1100" dirty="0" smtClean="0"/>
              <a:t>ROLLBACK </a:t>
            </a:r>
            <a:r>
              <a:rPr lang="en-GB" sz="1100" dirty="0" smtClean="0"/>
              <a:t>is </a:t>
            </a:r>
            <a:r>
              <a:rPr lang="en-GB" sz="1100" dirty="0" smtClean="0"/>
              <a:t>used when a transaction has failed and must be discarded.  It undoes the changes that have been made since the last COMMIT operation</a:t>
            </a:r>
            <a:r>
              <a:rPr lang="en-GB" sz="1100" dirty="0" smtClean="0"/>
              <a:t>.</a:t>
            </a:r>
            <a:endParaRPr lang="en-GB" sz="11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First, a transaction must be </a:t>
            </a:r>
            <a:r>
              <a:rPr lang="en-US" sz="1100" i="1" dirty="0" smtClean="0"/>
              <a:t>atomic</a:t>
            </a:r>
            <a:r>
              <a:rPr lang="en-US" sz="1100" dirty="0" smtClean="0"/>
              <a:t>, which means that it must complete successfully or not at all.  For example, if we want to transfer £100 from our current account to our savings account, we must first debit our current account by £100, and then credit our savings account with £100.  The transfer operation must be atomic, that is, either both the debit and credit operations complete successfully or neither of them should complete - it's all or nothing!  If the debit operation completes successfully, but the credit operation fails, the debit operation must be undone.</a:t>
            </a:r>
          </a:p>
          <a:p>
            <a:r>
              <a:rPr lang="en-US" sz="1100" dirty="0" smtClean="0"/>
              <a:t>Next, a transaction must be </a:t>
            </a:r>
            <a:r>
              <a:rPr lang="en-US" sz="1100" i="1" dirty="0" smtClean="0"/>
              <a:t>consistent</a:t>
            </a:r>
            <a:r>
              <a:rPr lang="en-US" sz="1100" dirty="0" smtClean="0"/>
              <a:t>, which means that it must preserve the consistency of shared resources.  For example, in the case of a database, the transaction should not affect the integrity of the database: primary keys should remain unique, referential integrity should be maintained, etc.</a:t>
            </a:r>
          </a:p>
          <a:p>
            <a:r>
              <a:rPr lang="en-US" sz="1100" dirty="0" smtClean="0"/>
              <a:t>Next, a transaction must be </a:t>
            </a:r>
            <a:r>
              <a:rPr lang="en-US" sz="1100" i="1" dirty="0" smtClean="0"/>
              <a:t>isolated</a:t>
            </a:r>
            <a:r>
              <a:rPr lang="en-US" sz="1100" dirty="0" smtClean="0"/>
              <a:t>, which means that the work performed by one transaction must not be </a:t>
            </a:r>
            <a:r>
              <a:rPr lang="en-US" sz="1100" dirty="0" err="1" smtClean="0"/>
              <a:t>compr</a:t>
            </a:r>
            <a:r>
              <a:rPr lang="en-GB" sz="1100" dirty="0" err="1" smtClean="0"/>
              <a:t>om</a:t>
            </a:r>
            <a:r>
              <a:rPr lang="en-US" sz="1100" dirty="0" err="1" smtClean="0"/>
              <a:t>ised</a:t>
            </a:r>
            <a:r>
              <a:rPr lang="en-US" sz="1100" dirty="0" smtClean="0"/>
              <a:t> by another transaction that is accessing the same shared resource(s) and is running concurrently.  In other words, the effect of two transactions running in parallel must be the same as the transactions running serially (one after the other).  For example, if the balance of your current account is £120, no overdraft is allowed, and both you and your partner attempt to withdraw £100 at the same time, only one of the transactions should succeed.</a:t>
            </a:r>
          </a:p>
          <a:p>
            <a:r>
              <a:rPr lang="en-US" sz="1100" dirty="0" smtClean="0"/>
              <a:t>Finally, a transaction must be </a:t>
            </a:r>
            <a:r>
              <a:rPr lang="en-US" sz="1100" i="1" dirty="0" smtClean="0"/>
              <a:t>durable</a:t>
            </a:r>
            <a:r>
              <a:rPr lang="en-US" sz="1100" dirty="0" smtClean="0"/>
              <a:t>, which means when the transaction has completed, the results of the transaction are made persistent and will survive a system failure.  Typically, this means that the results must be stored on a disk storage device.</a:t>
            </a:r>
            <a:endParaRPr lang="en-GB" sz="1100" dirty="0" smtClean="0"/>
          </a:p>
          <a:p>
            <a:endParaRPr lang="en-GB" sz="1100" dirty="0"/>
          </a:p>
        </p:txBody>
      </p:sp>
    </p:spTree>
    <p:extLst>
      <p:ext uri="{BB962C8B-B14F-4D97-AF65-F5344CB8AC3E}">
        <p14:creationId xmlns:p14="http://schemas.microsoft.com/office/powerpoint/2010/main" val="213750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5"/>
          <p:cNvSpPr>
            <a:spLocks noGrp="1" noRot="1" noChangeAspect="1" noChangeArrowheads="1" noTextEdit="1"/>
          </p:cNvSpPr>
          <p:nvPr>
            <p:ph type="sldImg"/>
          </p:nvPr>
        </p:nvSpPr>
        <p:spPr>
          <a:ln/>
        </p:spPr>
      </p:sp>
      <p:sp>
        <p:nvSpPr>
          <p:cNvPr id="24584" name="Rectangle 6"/>
          <p:cNvSpPr>
            <a:spLocks noGrp="1" noChangeArrowheads="1"/>
          </p:cNvSpPr>
          <p:nvPr>
            <p:ph type="body" idx="1"/>
          </p:nvPr>
        </p:nvSpPr>
        <p:spPr>
          <a:noFill/>
          <a:ln/>
        </p:spPr>
        <p:txBody>
          <a:bodyPr/>
          <a:lstStyle/>
          <a:p>
            <a:pPr>
              <a:lnSpc>
                <a:spcPct val="70000"/>
              </a:lnSpc>
            </a:pPr>
            <a:r>
              <a:rPr lang="en-GB" dirty="0" smtClean="0"/>
              <a:t>CREATE TABLE</a:t>
            </a:r>
          </a:p>
          <a:p>
            <a:pPr>
              <a:lnSpc>
                <a:spcPct val="70000"/>
              </a:lnSpc>
            </a:pPr>
            <a:r>
              <a:rPr lang="en-GB" dirty="0" smtClean="0"/>
              <a:t>Here is an example create table statement.  We are creating a table called ‘contact’.  It has six columns: ‘</a:t>
            </a:r>
            <a:r>
              <a:rPr lang="en-GB" dirty="0" err="1" smtClean="0"/>
              <a:t>company_no’,’contact_code</a:t>
            </a:r>
            <a:r>
              <a:rPr lang="en-GB" dirty="0" smtClean="0"/>
              <a:t>’, ‘name’, ‘</a:t>
            </a:r>
            <a:r>
              <a:rPr lang="en-GB" dirty="0" err="1" smtClean="0"/>
              <a:t>job_title</a:t>
            </a:r>
            <a:r>
              <a:rPr lang="en-GB" dirty="0" smtClean="0"/>
              <a:t>’, ‘</a:t>
            </a:r>
            <a:r>
              <a:rPr lang="en-GB" dirty="0" err="1" smtClean="0"/>
              <a:t>tel</a:t>
            </a:r>
            <a:r>
              <a:rPr lang="en-GB" dirty="0" smtClean="0"/>
              <a:t>’, ‘notes’ note the 5 commas in the syntax and the left and right parentheses as delimiters of the statement. </a:t>
            </a:r>
          </a:p>
          <a:p>
            <a:pPr>
              <a:lnSpc>
                <a:spcPct val="70000"/>
              </a:lnSpc>
            </a:pPr>
            <a:r>
              <a:rPr lang="en-GB" dirty="0" smtClean="0"/>
              <a:t>The comma-separated list is a syntax used throughout SQL – think of the comma as meaning “and here’s another one of these”.</a:t>
            </a:r>
          </a:p>
          <a:p>
            <a:pPr>
              <a:lnSpc>
                <a:spcPct val="70000"/>
              </a:lnSpc>
            </a:pPr>
            <a:r>
              <a:rPr lang="en-GB" dirty="0" smtClean="0"/>
              <a:t>The create statement below is using  ANSI SQL2 syntax to enforce a check on values entered into the sales target column of the dept table.  It also ensures that if no value is inserted then 50,000 is the automatically generated value for the sales target.</a:t>
            </a:r>
          </a:p>
          <a:p>
            <a:pPr>
              <a:lnSpc>
                <a:spcPct val="70000"/>
              </a:lnSpc>
            </a:pPr>
            <a:endParaRPr lang="en-GB" dirty="0" smtClean="0"/>
          </a:p>
          <a:p>
            <a:pPr>
              <a:lnSpc>
                <a:spcPct val="70000"/>
              </a:lnSpc>
            </a:pPr>
            <a:r>
              <a:rPr lang="en-GB" dirty="0" smtClean="0"/>
              <a:t>CREATE TABLE dept</a:t>
            </a:r>
          </a:p>
          <a:p>
            <a:pPr>
              <a:lnSpc>
                <a:spcPct val="70000"/>
              </a:lnSpc>
            </a:pPr>
            <a:r>
              <a:rPr lang="en-GB" dirty="0" smtClean="0"/>
              <a:t>	(</a:t>
            </a:r>
          </a:p>
          <a:p>
            <a:pPr>
              <a:lnSpc>
                <a:spcPct val="70000"/>
              </a:lnSpc>
            </a:pPr>
            <a:r>
              <a:rPr lang="en-GB" dirty="0" smtClean="0"/>
              <a:t>	</a:t>
            </a:r>
            <a:r>
              <a:rPr lang="en-GB" dirty="0" err="1" smtClean="0"/>
              <a:t>dept_no</a:t>
            </a:r>
            <a:r>
              <a:rPr lang="en-GB" dirty="0" smtClean="0"/>
              <a:t>			SMALLINT		NOT NULL,</a:t>
            </a:r>
          </a:p>
          <a:p>
            <a:pPr>
              <a:lnSpc>
                <a:spcPct val="70000"/>
              </a:lnSpc>
            </a:pPr>
            <a:r>
              <a:rPr lang="en-GB" dirty="0" smtClean="0"/>
              <a:t>	</a:t>
            </a:r>
            <a:r>
              <a:rPr lang="en-GB" dirty="0" err="1" smtClean="0"/>
              <a:t>dept_name</a:t>
            </a:r>
            <a:r>
              <a:rPr lang="en-GB" dirty="0" smtClean="0"/>
              <a:t>			CHAR(12) 			NOT NULL UNIQUE,</a:t>
            </a:r>
          </a:p>
          <a:p>
            <a:pPr>
              <a:lnSpc>
                <a:spcPct val="70000"/>
              </a:lnSpc>
            </a:pPr>
            <a:r>
              <a:rPr lang="en-GB" dirty="0" smtClean="0"/>
              <a:t>	manager	 		CHAR(20) 			NULL,</a:t>
            </a:r>
          </a:p>
          <a:p>
            <a:pPr>
              <a:lnSpc>
                <a:spcPct val="70000"/>
              </a:lnSpc>
            </a:pPr>
            <a:r>
              <a:rPr lang="en-GB" dirty="0" smtClean="0"/>
              <a:t>	</a:t>
            </a:r>
            <a:r>
              <a:rPr lang="en-GB" dirty="0" err="1" smtClean="0"/>
              <a:t>sales_target</a:t>
            </a:r>
            <a:r>
              <a:rPr lang="en-GB" dirty="0" smtClean="0"/>
              <a:t>			DECIMAL(8, 2)</a:t>
            </a:r>
          </a:p>
          <a:p>
            <a:pPr lvl="1">
              <a:lnSpc>
                <a:spcPct val="70000"/>
              </a:lnSpc>
            </a:pPr>
            <a:r>
              <a:rPr lang="en-GB" dirty="0" smtClean="0"/>
              <a:t>					DEFAULT 50000.00 </a:t>
            </a:r>
          </a:p>
          <a:p>
            <a:pPr lvl="1">
              <a:lnSpc>
                <a:spcPct val="70000"/>
              </a:lnSpc>
            </a:pPr>
            <a:r>
              <a:rPr lang="en-GB" dirty="0" smtClean="0"/>
              <a:t>					CHECK(SALES_TARGET BETWEEN 20000 AND 99000)	</a:t>
            </a:r>
          </a:p>
          <a:p>
            <a:pPr lvl="1">
              <a:lnSpc>
                <a:spcPct val="70000"/>
              </a:lnSpc>
            </a:pPr>
            <a:r>
              <a:rPr lang="en-GB" dirty="0" smtClean="0"/>
              <a:t>	)</a:t>
            </a:r>
          </a:p>
          <a:p>
            <a:pPr>
              <a:lnSpc>
                <a:spcPct val="70000"/>
              </a:lnSpc>
            </a:pPr>
            <a:endParaRPr lang="en-GB" dirty="0" smtClean="0"/>
          </a:p>
          <a:p>
            <a:pPr>
              <a:lnSpc>
                <a:spcPct val="70000"/>
              </a:lnSpc>
            </a:pPr>
            <a:r>
              <a:rPr lang="en-GB" dirty="0" smtClean="0"/>
              <a:t>Note: When inserting data, remember if the column is specified as NOT NULL and has no default then all Inserts that do not include a value for that column will fail.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5"/>
          <p:cNvSpPr>
            <a:spLocks noGrp="1" noRot="1" noChangeAspect="1" noChangeArrowheads="1" noTextEdit="1"/>
          </p:cNvSpPr>
          <p:nvPr>
            <p:ph type="sldImg"/>
          </p:nvPr>
        </p:nvSpPr>
        <p:spPr>
          <a:ln/>
        </p:spPr>
      </p:sp>
      <p:sp>
        <p:nvSpPr>
          <p:cNvPr id="29704"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5"/>
          <p:cNvSpPr>
            <a:spLocks noGrp="1" noRot="1" noChangeAspect="1" noChangeArrowheads="1" noTextEdit="1"/>
          </p:cNvSpPr>
          <p:nvPr>
            <p:ph type="sldImg"/>
          </p:nvPr>
        </p:nvSpPr>
        <p:spPr>
          <a:ln/>
        </p:spPr>
      </p:sp>
      <p:sp>
        <p:nvSpPr>
          <p:cNvPr id="18440" name="Rectangle 6"/>
          <p:cNvSpPr>
            <a:spLocks noGrp="1" noChangeArrowheads="1"/>
          </p:cNvSpPr>
          <p:nvPr>
            <p:ph type="body" idx="1"/>
          </p:nvPr>
        </p:nvSpPr>
        <p:spPr>
          <a:noFill/>
          <a:ln/>
        </p:spPr>
        <p:txBody>
          <a:bodyPr/>
          <a:lstStyle/>
          <a:p>
            <a:r>
              <a:rPr lang="en-GB" smtClean="0"/>
              <a:t>Before looking at the actual instructions that constitute the SQL Language, we will look at the history of the SQL Standard and how and why it came about.  We will then learn about Relational Database Management Systems (RDBMS), which are the main reason for the existence of the Language.</a:t>
            </a:r>
          </a:p>
          <a:p>
            <a:r>
              <a:rPr lang="en-GB" smtClean="0"/>
              <a:t>We will become familiar with the types of object that can be found inside a RDBMS and the purpose that they serve.  We will conclude with a look at the different types of commands available in the standard language and the services that they perform.</a:t>
            </a:r>
          </a:p>
          <a:p>
            <a:r>
              <a:rPr lang="en-GB" smtClean="0"/>
              <a:t>In the rest of the chapters we will look at the key elements in much more detail so that you can begin to create and alter objects to store the data, query the tables and link them together for data security and reporting purposes.  We will update and delete data in a controlled fashion and secure the various objects that you may be responsible for.  We will see how what we do can affect the performance of the system both for us and for other people.  Lastly, information is provided on various programming interfaces.</a:t>
            </a:r>
          </a:p>
          <a:p>
            <a:r>
              <a:rPr lang="en-GB" smtClean="0"/>
              <a:t>Note:</a:t>
            </a:r>
          </a:p>
          <a:p>
            <a:r>
              <a:rPr lang="en-GB" smtClean="0"/>
              <a:t>The terms “SQL2” and “SQL92” and “SQL ’92” are all used interchangeably.  Similarly, “SQL3” and “SQL99” are used interchangeably.</a:t>
            </a:r>
          </a:p>
          <a:p>
            <a:endParaRPr lang="en-GB" smtClean="0"/>
          </a:p>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5"/>
          <p:cNvSpPr>
            <a:spLocks noGrp="1" noRot="1" noChangeAspect="1" noChangeArrowheads="1" noTextEdit="1"/>
          </p:cNvSpPr>
          <p:nvPr>
            <p:ph type="sldImg"/>
          </p:nvPr>
        </p:nvSpPr>
        <p:spPr>
          <a:ln/>
        </p:spPr>
      </p:sp>
      <p:sp>
        <p:nvSpPr>
          <p:cNvPr id="20488" name="Rectangle 6"/>
          <p:cNvSpPr>
            <a:spLocks noGrp="1" noChangeArrowheads="1"/>
          </p:cNvSpPr>
          <p:nvPr>
            <p:ph type="body" idx="1"/>
          </p:nvPr>
        </p:nvSpPr>
        <p:spPr>
          <a:noFill/>
          <a:ln/>
        </p:spPr>
        <p:txBody>
          <a:bodyPr/>
          <a:lstStyle/>
          <a:p>
            <a:r>
              <a:rPr lang="en-GB" sz="1100" smtClean="0"/>
              <a:t>What is a Database?/Relational Database? </a:t>
            </a:r>
          </a:p>
          <a:p>
            <a:r>
              <a:rPr lang="en-GB" sz="1100" smtClean="0"/>
              <a:t>Businesses have data, data values are  controlled by the use of domains and manipulated to provide information.  The environment we work in to perform these data related tasks has been given the term Database.</a:t>
            </a:r>
          </a:p>
          <a:p>
            <a:r>
              <a:rPr lang="en-GB" sz="1100" smtClean="0"/>
              <a:t>Computer Science has studied the use of data, and over the years has devised many methods of designing and accessing databases.  One of these, the one currently most popular and which we are interested in, is the Relational Database.  A true Relational Database follows the rules laid down by Ted Codd.</a:t>
            </a:r>
          </a:p>
          <a:p>
            <a:r>
              <a:rPr lang="en-GB" sz="1100" smtClean="0"/>
              <a:t>Operations that can be achieved interactively can also be done via a program.  All information about database structure must be held in the database and can be queried.</a:t>
            </a:r>
          </a:p>
          <a:p>
            <a:r>
              <a:rPr lang="en-GB" sz="1100" smtClean="0"/>
              <a:t>A Relational Database Management System (RDBMS) treats the data like it logically existed in tables - rectangles of rows and columns - although physically the data is stored in a proprietary manner.  The data can be accessed using SQL in various ways.</a:t>
            </a:r>
          </a:p>
          <a:p>
            <a:r>
              <a:rPr lang="en-GB" sz="1100" smtClean="0"/>
              <a:t>Interactive SQL - (as performed on this course)</a:t>
            </a:r>
          </a:p>
          <a:p>
            <a:r>
              <a:rPr lang="en-GB" sz="1100" smtClean="0"/>
              <a:t>Enter SQL statements on the screen, execute them for immediate results without having to write an application in any sort of structured language.</a:t>
            </a:r>
          </a:p>
          <a:p>
            <a:r>
              <a:rPr lang="en-GB" sz="1100" smtClean="0"/>
              <a:t>Static SQL (the developer embeds SQL that runs repeatedly)</a:t>
            </a:r>
          </a:p>
          <a:p>
            <a:r>
              <a:rPr lang="en-GB" sz="1100" smtClean="0"/>
              <a:t>Embed the SQL statement in a host language like Cobol wrapped up perhaps inside keywords like EXEC SQL/END EXEC, or by passing SQL statements as arguments to functions of a defined API like RDO (Remote Data Objects) or ADO (ActiveX Data Objects).  These API’s are host language / RDBMS specific. </a:t>
            </a:r>
          </a:p>
          <a:p>
            <a:r>
              <a:rPr lang="en-GB" sz="1100" smtClean="0"/>
              <a:t>Dynamic SQL </a:t>
            </a:r>
          </a:p>
          <a:p>
            <a:r>
              <a:rPr lang="en-GB" sz="1100" smtClean="0"/>
              <a:t>Developer writes code to create SQL statements whose content cannot be predicted at development time.  Used in graphical query tools like MS Access to generate SQL.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5"/>
          <p:cNvSpPr>
            <a:spLocks noGrp="1" noRot="1" noChangeAspect="1" noChangeArrowheads="1" noTextEdit="1"/>
          </p:cNvSpPr>
          <p:nvPr>
            <p:ph type="sldImg"/>
          </p:nvPr>
        </p:nvSpPr>
        <p:spPr>
          <a:ln/>
        </p:spPr>
      </p:sp>
      <p:sp>
        <p:nvSpPr>
          <p:cNvPr id="21512" name="Rectangle 6"/>
          <p:cNvSpPr>
            <a:spLocks noGrp="1" noChangeArrowheads="1"/>
          </p:cNvSpPr>
          <p:nvPr>
            <p:ph type="body" idx="1"/>
          </p:nvPr>
        </p:nvSpPr>
        <p:spPr>
          <a:noFill/>
          <a:ln/>
        </p:spPr>
        <p:txBody>
          <a:bodyPr/>
          <a:lstStyle/>
          <a:p>
            <a:r>
              <a:rPr lang="en-GB" smtClean="0"/>
              <a:t>The main object that holds data in a relational database is the table.  There are also system tables that hold information about all the objects in the database, these are collectively known as the System Catalogue.</a:t>
            </a:r>
          </a:p>
          <a:p>
            <a:r>
              <a:rPr lang="en-GB" smtClean="0"/>
              <a:t>To assist the designer there are objects called Views.  These reference existing tables and data, but allow the designer to present the information in a different way.</a:t>
            </a:r>
          </a:p>
          <a:p>
            <a:r>
              <a:rPr lang="en-GB" smtClean="0"/>
              <a:t>To speed up access to data there are objects known as Indexes.</a:t>
            </a:r>
          </a:p>
          <a:p>
            <a:r>
              <a:rPr lang="en-GB" smtClean="0"/>
              <a:t>Modern RDBMS’s largely support the storage of code fragments collectively known as Stored Procedures; triggers are a special kind of Stored Procedure.  These procedures are compiled SQL statements that are stored in the database and are invoked by name rather than being submitted by a client.  Such objects are normally dependent upon proprietary extensions to the SQL language and as such are non-standard. </a:t>
            </a:r>
          </a:p>
          <a:p>
            <a:r>
              <a:rPr lang="en-GB" smtClean="0"/>
              <a:t>E.g Sybase and MS SQL Server procedures are written in T-SQL (Transact SQL) dialects.  Oracle uses a language called PL/SQL (Procedural Language for SQL). However, many database systems rely upon the use of stored procedures and triggers to fully support  features like referential integrity which are part of the standard!</a:t>
            </a:r>
          </a:p>
          <a:p>
            <a:r>
              <a:rPr lang="en-GB" smtClean="0"/>
              <a:t>Access to the database is usually via a unique identifier for each ‘user’.  All the objects available to a given user are known as their ‘schema’.  Usually objects inside a database have a multipart name that includes the object owner, e.g dbo.sales </a:t>
            </a:r>
          </a:p>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p:spPr>
        <p:txBody>
          <a:bodyPr/>
          <a:lstStyle/>
          <a:p>
            <a:r>
              <a:rPr lang="en-GB" smtClean="0"/>
              <a:t>The slide shows data that might perhaps be held in a spreadsheet.  It is unnormalised, contains duplicate data and gives rise to certain anomalies.  These anomalies result from the attempt to store information about more than one entity (in this case both employees and departments) in one table.</a:t>
            </a:r>
          </a:p>
          <a:p>
            <a:r>
              <a:rPr lang="en-GB" smtClean="0"/>
              <a:t>Normalisation is a part of the database design process, leading to the physical implementation of the database.  While normalisation is not part of the SQL language, it is helpful to understand the rationale.</a:t>
            </a:r>
          </a:p>
          <a:p>
            <a:r>
              <a:rPr lang="en-GB" smtClean="0"/>
              <a:t>The anomalies on the slide arise with the associated duplicated redundant data if you try to store data about two or more different entities (depts and employees) in the same table.</a:t>
            </a:r>
          </a:p>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p:spPr>
        <p:txBody>
          <a:bodyPr/>
          <a:lstStyle/>
          <a:p>
            <a:r>
              <a:rPr lang="en-GB" smtClean="0"/>
              <a:t>There is a  a formally documented process/methodology for arriving at a normalised design known as third normal form (3NF) which is a three step process from unnormalised through first and second normal form to the third normal form.</a:t>
            </a:r>
          </a:p>
          <a:p>
            <a:r>
              <a:rPr lang="en-GB" smtClean="0"/>
              <a:t>Data designer’s mantra:</a:t>
            </a:r>
          </a:p>
          <a:p>
            <a:r>
              <a:rPr lang="en-GB" smtClean="0"/>
              <a:t>The non key columns of the table (which are the ‘attributes’ of the entity) must depend on ‘the key, the whole key and nothing but the key!’, ‘so help me Codd’! -this is 3NF (third normal form)</a:t>
            </a:r>
          </a:p>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p:spPr>
        <p:txBody>
          <a:bodyPr/>
          <a:lstStyle/>
          <a:p>
            <a:r>
              <a:rPr lang="en-GB" smtClean="0"/>
              <a:t>Primary Key</a:t>
            </a:r>
          </a:p>
          <a:p>
            <a:r>
              <a:rPr lang="en-GB" smtClean="0"/>
              <a:t>A Primary Key is a means of uniquely identifying a row within a table.</a:t>
            </a:r>
          </a:p>
          <a:p>
            <a:r>
              <a:rPr lang="en-GB" smtClean="0"/>
              <a:t>It may consist of items from one column or it may consist of a combined key i.e. you need to reference more than one column of data within a record to uniquely identify it.</a:t>
            </a:r>
          </a:p>
          <a:p>
            <a:r>
              <a:rPr lang="en-GB" smtClean="0"/>
              <a:t>These are very important because they prevent duplication of data within the same table.</a:t>
            </a:r>
          </a:p>
          <a:p>
            <a:r>
              <a:rPr lang="en-GB" smtClean="0"/>
              <a:t>Deciding what the primary key should be is done by the database developer during the design phase.</a:t>
            </a:r>
          </a:p>
          <a:p>
            <a:endParaRPr lang="en-GB" smtClean="0"/>
          </a:p>
          <a:p>
            <a:r>
              <a:rPr lang="en-GB" smtClean="0"/>
              <a:t>Foreign Key</a:t>
            </a:r>
          </a:p>
          <a:p>
            <a:r>
              <a:rPr lang="en-GB" smtClean="0"/>
              <a:t>Rather than having the entire details for the department an employee is in we just include a copy of the relevant department’s primary key.</a:t>
            </a:r>
          </a:p>
          <a:p>
            <a:r>
              <a:rPr lang="en-GB" smtClean="0"/>
              <a:t>By only maintaining one copy of the department data we have a reduction in duplicated data, which reduces the potential for creating mistakes.  If duplicate data does exist we may miss one copy during an update and so create problems. </a:t>
            </a:r>
          </a:p>
          <a:p>
            <a:r>
              <a:rPr lang="en-GB" smtClean="0"/>
              <a:t>When we actually need to retrieve the department data we can use the key to look it up in the department table.</a:t>
            </a:r>
          </a:p>
          <a:p>
            <a:r>
              <a:rPr lang="en-GB" smtClean="0"/>
              <a:t>The name given to the column containing lookup values is called a Foreign Key.</a:t>
            </a:r>
          </a:p>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p:spPr>
        <p:txBody>
          <a:bodyPr/>
          <a:lstStyle/>
          <a:p>
            <a:r>
              <a:rPr lang="en-GB" dirty="0" smtClean="0"/>
              <a:t>Foreign Keys are used when the data in the row containing the Foreign Key must be combined with data from the relevant row in the Primary Key table.  This technique is called a Join, and might be considered as a form of de-normalisation!  We will study the join methods of SQL in chapter 5, and further in chapter 10.</a:t>
            </a:r>
            <a:br>
              <a:rPr lang="en-GB" dirty="0" smtClean="0"/>
            </a:br>
            <a:r>
              <a:rPr lang="en-GB" dirty="0" smtClean="0"/>
              <a:t>The table containing the Primary Key is often called the Parent table and is typically the ‘one’ table in a one to many  relationship.  The table containing the Foreign Key is called the Dependent (or Child) table and is typically the ‘many’ table in the one to many relationship.</a:t>
            </a:r>
            <a:br>
              <a:rPr lang="en-GB" dirty="0" smtClean="0"/>
            </a:br>
            <a:r>
              <a:rPr lang="en-GB" dirty="0" smtClean="0"/>
              <a:t>The tables are usually joined using a matching process on the primary and foreign keys.</a:t>
            </a:r>
            <a:br>
              <a:rPr lang="en-GB" dirty="0" smtClean="0"/>
            </a:br>
            <a:r>
              <a:rPr lang="en-GB" dirty="0" smtClean="0"/>
              <a:t>However it should be pointed out that it is fundamental to the relational model and the algebra that underlies the SQL language that one can join anything to anything, providing the </a:t>
            </a:r>
            <a:r>
              <a:rPr lang="en-GB" dirty="0" err="1" smtClean="0"/>
              <a:t>datatypes</a:t>
            </a:r>
            <a:r>
              <a:rPr lang="en-GB" dirty="0" smtClean="0"/>
              <a:t> are compatible.  So if you want to join departments to employees on ‘</a:t>
            </a:r>
            <a:r>
              <a:rPr lang="en-GB" dirty="0" err="1" smtClean="0"/>
              <a:t>dept_no</a:t>
            </a:r>
            <a:r>
              <a:rPr lang="en-GB" dirty="0" smtClean="0"/>
              <a:t>’ being equal to ‘salary’ then that is allowed, albeit nonsensical.</a:t>
            </a:r>
            <a:br>
              <a:rPr lang="en-GB" dirty="0" smtClean="0"/>
            </a:br>
            <a:r>
              <a:rPr lang="en-GB" dirty="0" smtClean="0"/>
              <a:t>It will probably return a ‘zero rows found’ situation, but may find some matches -  the user has asked to return “all employees whose salary just happens to have the same value as a </a:t>
            </a:r>
            <a:r>
              <a:rPr lang="en-GB" dirty="0" err="1" smtClean="0"/>
              <a:t>dept_no</a:t>
            </a:r>
            <a:r>
              <a:rPr lang="en-GB" dirty="0" smtClean="0"/>
              <a:t>” (20000 say).</a:t>
            </a:r>
          </a:p>
          <a:p>
            <a:r>
              <a:rPr lang="en-GB" dirty="0" smtClean="0"/>
              <a:t>Users new to SQL and RDBMS’s often find it hard to accept that the ‘obvious’ relationships between tables do not lead to default join behaviour, and that is therefore always necessary for the programmer to specify how tables should be joined.  You have the ability to ask the database engine to do something that is syntactically correct but is a ‘silly’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r>
              <a:rPr lang="en-GB" dirty="0" smtClean="0"/>
              <a:t>SQL is described at “set oriented” – it always operates on complete sets of data.  This contrasts with the traditional 3GL view of data in files, blocks, records and fields, entailing laborious and error-prone programming.</a:t>
            </a:r>
          </a:p>
          <a:p>
            <a:r>
              <a:rPr lang="en-GB" dirty="0" smtClean="0"/>
              <a:t>The result of selecting from one or more tables is always a rectangle of rows and columns. Restrictions in the host environment notwithstanding (there may be rules as to how many columns/rows you are allowed to select) a subset of one or more rectangles ‘joined’ together is always another rectangle.</a:t>
            </a:r>
          </a:p>
          <a:p>
            <a:r>
              <a:rPr lang="en-GB" dirty="0" smtClean="0"/>
              <a:t>In SQL we read (SELECT) an answer set, we can also, as we will see later, DELETE, UPDATE or INSERT an answer set. Crucially, if we don’t specify any selection criteria (i.e. via the WHERE clause) then our SQL code will apply to ALL rows. </a:t>
            </a:r>
          </a:p>
          <a:p>
            <a:r>
              <a:rPr lang="en-GB" dirty="0" smtClean="0"/>
              <a:t>PRACTICAL - Select some (1 or more) columns from one or both of the tables above for some selection criteria.</a:t>
            </a:r>
          </a:p>
          <a:p>
            <a:r>
              <a:rPr lang="en-GB" dirty="0" smtClean="0"/>
              <a:t>Examples:</a:t>
            </a:r>
          </a:p>
          <a:p>
            <a:pPr lvl="1"/>
            <a:r>
              <a:rPr lang="en-GB" dirty="0" smtClean="0"/>
              <a:t>Give me the </a:t>
            </a:r>
            <a:r>
              <a:rPr lang="en-GB" dirty="0" err="1" smtClean="0"/>
              <a:t>lname</a:t>
            </a:r>
            <a:r>
              <a:rPr lang="en-GB" dirty="0" smtClean="0"/>
              <a:t>, </a:t>
            </a:r>
            <a:r>
              <a:rPr lang="en-GB" dirty="0" err="1" smtClean="0"/>
              <a:t>dept_name</a:t>
            </a:r>
            <a:r>
              <a:rPr lang="en-GB" dirty="0" smtClean="0"/>
              <a:t> of employees whose </a:t>
            </a:r>
            <a:r>
              <a:rPr lang="en-GB" dirty="0" err="1" smtClean="0"/>
              <a:t>emp_no</a:t>
            </a:r>
            <a:r>
              <a:rPr lang="en-GB" dirty="0" smtClean="0"/>
              <a:t> is &gt;  than 15</a:t>
            </a:r>
          </a:p>
          <a:p>
            <a:pPr lvl="1"/>
            <a:r>
              <a:rPr lang="en-GB" dirty="0" smtClean="0"/>
              <a:t>Give me first name and </a:t>
            </a:r>
            <a:r>
              <a:rPr lang="en-GB" dirty="0" err="1" smtClean="0"/>
              <a:t>emp_no</a:t>
            </a:r>
            <a:r>
              <a:rPr lang="en-GB" dirty="0" smtClean="0"/>
              <a:t> of people whose </a:t>
            </a:r>
            <a:r>
              <a:rPr lang="en-GB" dirty="0" err="1" smtClean="0"/>
              <a:t>lname</a:t>
            </a:r>
            <a:r>
              <a:rPr lang="en-GB" dirty="0" smtClean="0"/>
              <a:t> starts with a ‘Z’</a:t>
            </a:r>
          </a:p>
          <a:p>
            <a:pPr lvl="1"/>
            <a:r>
              <a:rPr lang="en-GB" dirty="0" smtClean="0"/>
              <a:t>Show me names of people in dept 1</a:t>
            </a:r>
          </a:p>
          <a:p>
            <a:r>
              <a:rPr lang="en-GB" dirty="0" smtClean="0"/>
              <a:t>Answering any of these “business queries” results in rectangular sets of data, with 0 or more rows.</a:t>
            </a:r>
          </a:p>
          <a:p>
            <a:r>
              <a:rPr lang="en-GB" dirty="0" smtClean="0"/>
              <a:t>The set behaviour is essential to the completeness of transactions – if there is a problem with any row, then no changes will be made at all.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F4CB187C-07E1-4E7E-8C3D-376A9754973D}"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710095A5-F2CC-464B-A6CB-01BC645F17A2}"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dirty="0" smtClean="0"/>
              <a:t>Introduction to RDBMS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3316" name="Rectangle 4"/>
          <p:cNvSpPr>
            <a:spLocks noGrp="1" noChangeArrowheads="1"/>
          </p:cNvSpPr>
          <p:nvPr>
            <p:ph type="body" idx="1"/>
          </p:nvPr>
        </p:nvSpPr>
        <p:spPr>
          <a:xfrm>
            <a:off x="339725" y="1230313"/>
            <a:ext cx="8524875" cy="5184775"/>
          </a:xfrm>
        </p:spPr>
        <p:txBody>
          <a:bodyPr/>
          <a:lstStyle/>
          <a:p>
            <a:pPr>
              <a:lnSpc>
                <a:spcPct val="77000"/>
              </a:lnSpc>
            </a:pPr>
            <a:r>
              <a:rPr lang="en-GB" sz="2200" dirty="0" smtClean="0"/>
              <a:t>Data Definition Language - DDL</a:t>
            </a:r>
          </a:p>
          <a:p>
            <a:pPr lvl="1">
              <a:lnSpc>
                <a:spcPct val="77000"/>
              </a:lnSpc>
            </a:pPr>
            <a:r>
              <a:rPr lang="en-GB" sz="1800" b="0" dirty="0" smtClean="0"/>
              <a:t>CREATE, ALTER and DROP statements</a:t>
            </a:r>
          </a:p>
          <a:p>
            <a:pPr lvl="1">
              <a:lnSpc>
                <a:spcPct val="77000"/>
              </a:lnSpc>
            </a:pPr>
            <a:r>
              <a:rPr lang="en-GB" sz="1800" b="0" dirty="0" smtClean="0"/>
              <a:t>Used for Tables, Views, Columns, Indexes, Databases</a:t>
            </a:r>
          </a:p>
          <a:p>
            <a:pPr lvl="1">
              <a:lnSpc>
                <a:spcPct val="77000"/>
              </a:lnSpc>
            </a:pPr>
            <a:r>
              <a:rPr lang="en-GB" sz="1800" b="0" dirty="0" smtClean="0"/>
              <a:t>Largely the domain of the ‘DBA’</a:t>
            </a:r>
          </a:p>
          <a:p>
            <a:pPr>
              <a:lnSpc>
                <a:spcPct val="77000"/>
              </a:lnSpc>
            </a:pPr>
            <a:r>
              <a:rPr lang="en-GB" sz="2200" dirty="0" smtClean="0"/>
              <a:t>Data Manipulation Language - DML</a:t>
            </a:r>
          </a:p>
          <a:p>
            <a:pPr lvl="1">
              <a:lnSpc>
                <a:spcPct val="77000"/>
              </a:lnSpc>
            </a:pPr>
            <a:r>
              <a:rPr lang="en-GB" sz="1800" b="0" dirty="0" smtClean="0"/>
              <a:t>SELECT, INSERT, UPDATE, DELETE statements</a:t>
            </a:r>
          </a:p>
          <a:p>
            <a:pPr lvl="1">
              <a:lnSpc>
                <a:spcPct val="77000"/>
              </a:lnSpc>
            </a:pPr>
            <a:r>
              <a:rPr lang="en-GB" sz="1800" b="0" dirty="0" smtClean="0"/>
              <a:t>95% of SQL is probably DML statements</a:t>
            </a:r>
          </a:p>
          <a:p>
            <a:pPr lvl="1">
              <a:lnSpc>
                <a:spcPct val="77000"/>
              </a:lnSpc>
            </a:pPr>
            <a:r>
              <a:rPr lang="en-GB" sz="1800" b="0" dirty="0" smtClean="0"/>
              <a:t>&gt;95% of all DML statements are SELECT’s</a:t>
            </a:r>
          </a:p>
          <a:p>
            <a:pPr lvl="1">
              <a:lnSpc>
                <a:spcPct val="77000"/>
              </a:lnSpc>
            </a:pPr>
            <a:r>
              <a:rPr lang="en-GB" sz="1800" b="0" dirty="0" smtClean="0"/>
              <a:t>Statements can be run in batches as single transactions</a:t>
            </a:r>
          </a:p>
          <a:p>
            <a:pPr>
              <a:lnSpc>
                <a:spcPct val="77000"/>
              </a:lnSpc>
            </a:pPr>
            <a:r>
              <a:rPr lang="en-GB" sz="2200" dirty="0" smtClean="0"/>
              <a:t>Data Control Language - DCL</a:t>
            </a:r>
          </a:p>
          <a:p>
            <a:pPr lvl="1">
              <a:lnSpc>
                <a:spcPct val="77000"/>
              </a:lnSpc>
            </a:pPr>
            <a:r>
              <a:rPr lang="en-GB" sz="1800" b="0" dirty="0" smtClean="0"/>
              <a:t>Security for database usage</a:t>
            </a:r>
          </a:p>
          <a:p>
            <a:pPr lvl="1">
              <a:lnSpc>
                <a:spcPct val="77000"/>
              </a:lnSpc>
            </a:pPr>
            <a:r>
              <a:rPr lang="en-GB" sz="1800" b="0" dirty="0" smtClean="0"/>
              <a:t>GRANT and REVOKE statements</a:t>
            </a:r>
          </a:p>
          <a:p>
            <a:pPr>
              <a:lnSpc>
                <a:spcPct val="77000"/>
              </a:lnSpc>
            </a:pPr>
            <a:r>
              <a:rPr lang="en-GB" sz="2200" dirty="0" smtClean="0"/>
              <a:t>Programming Interface</a:t>
            </a:r>
          </a:p>
          <a:p>
            <a:pPr lvl="1">
              <a:lnSpc>
                <a:spcPct val="77000"/>
              </a:lnSpc>
            </a:pPr>
            <a:r>
              <a:rPr lang="en-GB" sz="1800" b="0" dirty="0" smtClean="0"/>
              <a:t>PROCEDURES, TRIGGERS, CURSORS, TRANSACTIONS, LOCKING</a:t>
            </a:r>
          </a:p>
          <a:p>
            <a:pPr lvl="1">
              <a:lnSpc>
                <a:spcPct val="77000"/>
              </a:lnSpc>
            </a:pPr>
            <a:r>
              <a:rPr lang="en-GB" sz="1800" b="0" dirty="0" smtClean="0"/>
              <a:t>Database specific, non standard, beyond the scope of this course</a:t>
            </a:r>
          </a:p>
        </p:txBody>
      </p:sp>
      <p:sp>
        <p:nvSpPr>
          <p:cNvPr id="13317" name="Rectangle 5"/>
          <p:cNvSpPr>
            <a:spLocks noGrp="1" noChangeArrowheads="1"/>
          </p:cNvSpPr>
          <p:nvPr>
            <p:ph type="title"/>
          </p:nvPr>
        </p:nvSpPr>
        <p:spPr/>
        <p:txBody>
          <a:bodyPr/>
          <a:lstStyle/>
          <a:p>
            <a:pPr eaLnBrk="1" hangingPunct="1"/>
            <a:r>
              <a:rPr lang="en-GB" smtClean="0"/>
              <a:t>Components of SQL2</a:t>
            </a:r>
          </a:p>
        </p:txBody>
      </p:sp>
      <p:sp>
        <p:nvSpPr>
          <p:cNvPr id="13318" name="Rectangle 6"/>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a:t>
            </a:r>
            <a:endParaRPr lang="en-GB" dirty="0"/>
          </a:p>
        </p:txBody>
      </p:sp>
      <p:sp>
        <p:nvSpPr>
          <p:cNvPr id="3" name="Content Placeholder 2"/>
          <p:cNvSpPr>
            <a:spLocks noGrp="1"/>
          </p:cNvSpPr>
          <p:nvPr>
            <p:ph idx="1"/>
          </p:nvPr>
        </p:nvSpPr>
        <p:spPr/>
        <p:txBody>
          <a:bodyPr/>
          <a:lstStyle/>
          <a:p>
            <a:r>
              <a:rPr lang="en-GB" dirty="0" smtClean="0"/>
              <a:t>The execution of a unit of work that</a:t>
            </a:r>
            <a:br>
              <a:rPr lang="en-GB" dirty="0" smtClean="0"/>
            </a:br>
            <a:r>
              <a:rPr lang="en-GB" dirty="0" smtClean="0"/>
              <a:t>accesses one or more shared </a:t>
            </a:r>
            <a:br>
              <a:rPr lang="en-GB" dirty="0" smtClean="0"/>
            </a:br>
            <a:r>
              <a:rPr lang="en-GB" dirty="0" smtClean="0"/>
              <a:t>resources, that are related and must</a:t>
            </a:r>
            <a:br>
              <a:rPr lang="en-GB" dirty="0" smtClean="0"/>
            </a:br>
            <a:r>
              <a:rPr lang="en-GB" dirty="0" smtClean="0"/>
              <a:t>be completed together</a:t>
            </a:r>
          </a:p>
          <a:p>
            <a:r>
              <a:rPr lang="en-GB" dirty="0" smtClean="0"/>
              <a:t>Example</a:t>
            </a:r>
          </a:p>
          <a:p>
            <a:pPr lvl="1"/>
            <a:r>
              <a:rPr lang="en-GB" dirty="0" smtClean="0"/>
              <a:t>Moving money from one account to another</a:t>
            </a:r>
          </a:p>
          <a:p>
            <a:pPr lvl="1"/>
            <a:r>
              <a:rPr lang="en-GB" dirty="0" smtClean="0"/>
              <a:t>Hotel reservation, stock trading</a:t>
            </a:r>
          </a:p>
          <a:p>
            <a:r>
              <a:rPr lang="en-GB" dirty="0" smtClean="0"/>
              <a:t>Transactions must be</a:t>
            </a:r>
          </a:p>
          <a:p>
            <a:pPr lvl="1"/>
            <a:r>
              <a:rPr lang="en-GB" dirty="0" smtClean="0"/>
              <a:t>Atomic</a:t>
            </a:r>
          </a:p>
          <a:p>
            <a:pPr lvl="1"/>
            <a:r>
              <a:rPr lang="en-GB" dirty="0" smtClean="0"/>
              <a:t>Consistent</a:t>
            </a:r>
          </a:p>
          <a:p>
            <a:pPr lvl="1"/>
            <a:r>
              <a:rPr lang="en-GB" dirty="0" smtClean="0"/>
              <a:t>Isolated</a:t>
            </a:r>
          </a:p>
          <a:p>
            <a:pPr lvl="1"/>
            <a:r>
              <a:rPr lang="en-GB" dirty="0" smtClean="0"/>
              <a:t>Durable</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1073794387"/>
              </p:ext>
            </p:extLst>
          </p:nvPr>
        </p:nvGraphicFramePr>
        <p:xfrm>
          <a:off x="6463585" y="1144362"/>
          <a:ext cx="2391264" cy="1410154"/>
        </p:xfrm>
        <a:graphic>
          <a:graphicData uri="http://schemas.openxmlformats.org/presentationml/2006/ole">
            <mc:AlternateContent xmlns:mc="http://schemas.openxmlformats.org/markup-compatibility/2006">
              <mc:Choice xmlns:v="urn:schemas-microsoft-com:vml" Requires="v">
                <p:oleObj spid="_x0000_s1033" name="Clip" r:id="rId4" imgW="5349875" imgH="2911475" progId="MS_ClipArt_Gallery.2">
                  <p:embed/>
                </p:oleObj>
              </mc:Choice>
              <mc:Fallback>
                <p:oleObj name="Clip" r:id="rId4" imgW="5349875" imgH="2911475"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3585" y="1144362"/>
                        <a:ext cx="2391264" cy="1410154"/>
                      </a:xfrm>
                      <a:prstGeom prst="rect">
                        <a:avLst/>
                      </a:prstGeom>
                      <a:noFill/>
                      <a:ln>
                        <a:noFill/>
                      </a:ln>
                      <a:effectLst/>
                    </p:spPr>
                  </p:pic>
                </p:oleObj>
              </mc:Fallback>
            </mc:AlternateContent>
          </a:graphicData>
        </a:graphic>
      </p:graphicFrame>
      <p:grpSp>
        <p:nvGrpSpPr>
          <p:cNvPr id="6" name="Group 5"/>
          <p:cNvGrpSpPr>
            <a:grpSpLocks/>
          </p:cNvGrpSpPr>
          <p:nvPr/>
        </p:nvGrpSpPr>
        <p:grpSpPr bwMode="auto">
          <a:xfrm>
            <a:off x="3749347" y="5098140"/>
            <a:ext cx="2122034" cy="1473199"/>
            <a:chOff x="1776" y="2784"/>
            <a:chExt cx="1265" cy="768"/>
          </a:xfrm>
        </p:grpSpPr>
        <p:sp>
          <p:nvSpPr>
            <p:cNvPr id="7" name="AutoShape 6"/>
            <p:cNvSpPr>
              <a:spLocks/>
            </p:cNvSpPr>
            <p:nvPr/>
          </p:nvSpPr>
          <p:spPr bwMode="auto">
            <a:xfrm>
              <a:off x="1776" y="2784"/>
              <a:ext cx="144" cy="768"/>
            </a:xfrm>
            <a:prstGeom prst="rightBrace">
              <a:avLst>
                <a:gd name="adj1" fmla="val 4444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7"/>
            <p:cNvSpPr txBox="1">
              <a:spLocks noChangeArrowheads="1"/>
            </p:cNvSpPr>
            <p:nvPr/>
          </p:nvSpPr>
          <p:spPr bwMode="auto">
            <a:xfrm>
              <a:off x="1920" y="2976"/>
              <a:ext cx="112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US" sz="1600" dirty="0"/>
                <a:t>The so-called</a:t>
              </a:r>
            </a:p>
            <a:p>
              <a:r>
                <a:rPr lang="en-US" sz="1600" i="1" dirty="0"/>
                <a:t>ACID</a:t>
              </a:r>
              <a:r>
                <a:rPr lang="en-US" sz="1600" dirty="0"/>
                <a:t> properties</a:t>
              </a:r>
            </a:p>
          </p:txBody>
        </p:sp>
      </p:grpSp>
    </p:spTree>
    <p:extLst>
      <p:ext uri="{BB962C8B-B14F-4D97-AF65-F5344CB8AC3E}">
        <p14:creationId xmlns:p14="http://schemas.microsoft.com/office/powerpoint/2010/main" val="201440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243" name="Rectangle 3"/>
          <p:cNvSpPr>
            <a:spLocks noChangeArrowheads="1"/>
          </p:cNvSpPr>
          <p:nvPr/>
        </p:nvSpPr>
        <p:spPr bwMode="auto">
          <a:xfrm>
            <a:off x="4964113" y="890588"/>
            <a:ext cx="1809750"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Deposit a/c</a:t>
            </a:r>
          </a:p>
        </p:txBody>
      </p:sp>
      <p:sp>
        <p:nvSpPr>
          <p:cNvPr id="10244" name="Rectangle 4"/>
          <p:cNvSpPr>
            <a:spLocks noChangeArrowheads="1"/>
          </p:cNvSpPr>
          <p:nvPr/>
        </p:nvSpPr>
        <p:spPr bwMode="auto">
          <a:xfrm>
            <a:off x="6792913" y="890588"/>
            <a:ext cx="1809750"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Cheque a/c</a:t>
            </a:r>
          </a:p>
        </p:txBody>
      </p:sp>
      <p:sp>
        <p:nvSpPr>
          <p:cNvPr id="10245" name="Line 5"/>
          <p:cNvSpPr>
            <a:spLocks noChangeShapeType="1"/>
          </p:cNvSpPr>
          <p:nvPr/>
        </p:nvSpPr>
        <p:spPr bwMode="auto">
          <a:xfrm>
            <a:off x="996950" y="1627188"/>
            <a:ext cx="7313613"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818182" name="Rectangle 6"/>
          <p:cNvSpPr>
            <a:spLocks noChangeArrowheads="1"/>
          </p:cNvSpPr>
          <p:nvPr/>
        </p:nvSpPr>
        <p:spPr bwMode="auto">
          <a:xfrm>
            <a:off x="1900238" y="4460875"/>
            <a:ext cx="1382712" cy="469900"/>
          </a:xfrm>
          <a:prstGeom prst="rect">
            <a:avLst/>
          </a:prstGeom>
          <a:solidFill>
            <a:schemeClr val="hlink"/>
          </a:solidFill>
          <a:ln w="12700">
            <a:solidFill>
              <a:srgbClr val="DFFFCD"/>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Add 750</a:t>
            </a:r>
          </a:p>
        </p:txBody>
      </p:sp>
      <p:sp>
        <p:nvSpPr>
          <p:cNvPr id="10247" name="Rectangle 7"/>
          <p:cNvSpPr>
            <a:spLocks noChangeArrowheads="1"/>
          </p:cNvSpPr>
          <p:nvPr/>
        </p:nvSpPr>
        <p:spPr bwMode="auto">
          <a:xfrm>
            <a:off x="5519738" y="1195388"/>
            <a:ext cx="863600"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1250</a:t>
            </a:r>
          </a:p>
        </p:txBody>
      </p:sp>
      <p:sp>
        <p:nvSpPr>
          <p:cNvPr id="10248" name="Rectangle 8"/>
          <p:cNvSpPr>
            <a:spLocks noChangeArrowheads="1"/>
          </p:cNvSpPr>
          <p:nvPr/>
        </p:nvSpPr>
        <p:spPr bwMode="auto">
          <a:xfrm>
            <a:off x="7462838" y="1195388"/>
            <a:ext cx="693737"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100</a:t>
            </a:r>
          </a:p>
        </p:txBody>
      </p:sp>
      <p:sp>
        <p:nvSpPr>
          <p:cNvPr id="10249" name="Rectangle 9"/>
          <p:cNvSpPr>
            <a:spLocks noChangeArrowheads="1"/>
          </p:cNvSpPr>
          <p:nvPr/>
        </p:nvSpPr>
        <p:spPr bwMode="auto">
          <a:xfrm>
            <a:off x="852488" y="1227138"/>
            <a:ext cx="3863975" cy="366712"/>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1800" b="1">
                <a:latin typeface="Helv" charset="0"/>
              </a:rPr>
              <a:t>(Consistent State) Starting balances:</a:t>
            </a:r>
          </a:p>
        </p:txBody>
      </p:sp>
      <p:sp>
        <p:nvSpPr>
          <p:cNvPr id="10250" name="Rectangle 10"/>
          <p:cNvSpPr>
            <a:spLocks noChangeArrowheads="1"/>
          </p:cNvSpPr>
          <p:nvPr/>
        </p:nvSpPr>
        <p:spPr bwMode="auto">
          <a:xfrm>
            <a:off x="782638" y="5189538"/>
            <a:ext cx="3781425" cy="366712"/>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1800" b="1">
                <a:latin typeface="Helv" charset="0"/>
              </a:rPr>
              <a:t>(Consistent State) Ending balances:</a:t>
            </a:r>
          </a:p>
        </p:txBody>
      </p:sp>
      <p:sp>
        <p:nvSpPr>
          <p:cNvPr id="818187" name="Rectangle 11"/>
          <p:cNvSpPr>
            <a:spLocks noChangeArrowheads="1"/>
          </p:cNvSpPr>
          <p:nvPr/>
        </p:nvSpPr>
        <p:spPr bwMode="auto">
          <a:xfrm>
            <a:off x="1765300" y="1701800"/>
            <a:ext cx="1978025" cy="469900"/>
          </a:xfrm>
          <a:prstGeom prst="rect">
            <a:avLst/>
          </a:prstGeom>
          <a:solidFill>
            <a:schemeClr val="hlink"/>
          </a:solidFill>
          <a:ln w="12700">
            <a:solidFill>
              <a:srgbClr val="DFFFCD"/>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Remove 750</a:t>
            </a:r>
          </a:p>
        </p:txBody>
      </p:sp>
      <p:sp>
        <p:nvSpPr>
          <p:cNvPr id="818188" name="Rectangle 12"/>
          <p:cNvSpPr>
            <a:spLocks noChangeArrowheads="1"/>
          </p:cNvSpPr>
          <p:nvPr/>
        </p:nvSpPr>
        <p:spPr bwMode="auto">
          <a:xfrm>
            <a:off x="879475" y="3073400"/>
            <a:ext cx="3752850" cy="469900"/>
          </a:xfrm>
          <a:prstGeom prst="rect">
            <a:avLst/>
          </a:prstGeom>
          <a:solidFill>
            <a:schemeClr val="hlink"/>
          </a:solidFill>
          <a:ln w="12700">
            <a:solidFill>
              <a:srgbClr val="DFFFCD"/>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Validate Account Details</a:t>
            </a:r>
          </a:p>
        </p:txBody>
      </p:sp>
      <p:sp>
        <p:nvSpPr>
          <p:cNvPr id="818189" name="Rectangle 13"/>
          <p:cNvSpPr>
            <a:spLocks noChangeArrowheads="1"/>
          </p:cNvSpPr>
          <p:nvPr/>
        </p:nvSpPr>
        <p:spPr bwMode="auto">
          <a:xfrm>
            <a:off x="820738" y="2387600"/>
            <a:ext cx="3868737" cy="469900"/>
          </a:xfrm>
          <a:prstGeom prst="rect">
            <a:avLst/>
          </a:prstGeom>
          <a:solidFill>
            <a:schemeClr val="hlink"/>
          </a:solidFill>
          <a:ln w="12700">
            <a:solidFill>
              <a:srgbClr val="DFFFCD"/>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Update Audit Trail (Debit)</a:t>
            </a:r>
          </a:p>
        </p:txBody>
      </p:sp>
      <p:sp>
        <p:nvSpPr>
          <p:cNvPr id="818190" name="Rectangle 14"/>
          <p:cNvSpPr>
            <a:spLocks noChangeArrowheads="1"/>
          </p:cNvSpPr>
          <p:nvPr/>
        </p:nvSpPr>
        <p:spPr bwMode="auto">
          <a:xfrm>
            <a:off x="762000" y="3759200"/>
            <a:ext cx="3987800" cy="469900"/>
          </a:xfrm>
          <a:prstGeom prst="rect">
            <a:avLst/>
          </a:prstGeom>
          <a:solidFill>
            <a:schemeClr val="hlink"/>
          </a:solidFill>
          <a:ln w="12700">
            <a:solidFill>
              <a:srgbClr val="DFFFCD"/>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Update Audit Trail (Credit)</a:t>
            </a:r>
          </a:p>
        </p:txBody>
      </p:sp>
      <p:sp>
        <p:nvSpPr>
          <p:cNvPr id="818191" name="Rectangle 15"/>
          <p:cNvSpPr>
            <a:spLocks noChangeArrowheads="1"/>
          </p:cNvSpPr>
          <p:nvPr/>
        </p:nvSpPr>
        <p:spPr bwMode="auto">
          <a:xfrm>
            <a:off x="5676900" y="1700213"/>
            <a:ext cx="706438"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500</a:t>
            </a:r>
          </a:p>
        </p:txBody>
      </p:sp>
      <p:sp>
        <p:nvSpPr>
          <p:cNvPr id="818192" name="Rectangle 16"/>
          <p:cNvSpPr>
            <a:spLocks noChangeArrowheads="1"/>
          </p:cNvSpPr>
          <p:nvPr/>
        </p:nvSpPr>
        <p:spPr bwMode="auto">
          <a:xfrm>
            <a:off x="5678488" y="2386013"/>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500</a:t>
            </a:r>
          </a:p>
        </p:txBody>
      </p:sp>
      <p:sp>
        <p:nvSpPr>
          <p:cNvPr id="818193" name="Rectangle 17"/>
          <p:cNvSpPr>
            <a:spLocks noChangeArrowheads="1"/>
          </p:cNvSpPr>
          <p:nvPr/>
        </p:nvSpPr>
        <p:spPr bwMode="auto">
          <a:xfrm>
            <a:off x="5678488" y="3071813"/>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500</a:t>
            </a:r>
          </a:p>
        </p:txBody>
      </p:sp>
      <p:sp>
        <p:nvSpPr>
          <p:cNvPr id="818194" name="Rectangle 18"/>
          <p:cNvSpPr>
            <a:spLocks noChangeArrowheads="1"/>
          </p:cNvSpPr>
          <p:nvPr/>
        </p:nvSpPr>
        <p:spPr bwMode="auto">
          <a:xfrm>
            <a:off x="5678488" y="3757613"/>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500</a:t>
            </a:r>
          </a:p>
        </p:txBody>
      </p:sp>
      <p:sp>
        <p:nvSpPr>
          <p:cNvPr id="818195" name="Rectangle 19"/>
          <p:cNvSpPr>
            <a:spLocks noChangeArrowheads="1"/>
          </p:cNvSpPr>
          <p:nvPr/>
        </p:nvSpPr>
        <p:spPr bwMode="auto">
          <a:xfrm>
            <a:off x="5678488" y="4443413"/>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500</a:t>
            </a:r>
          </a:p>
        </p:txBody>
      </p:sp>
      <p:sp>
        <p:nvSpPr>
          <p:cNvPr id="10260" name="Line 20"/>
          <p:cNvSpPr>
            <a:spLocks noChangeShapeType="1"/>
          </p:cNvSpPr>
          <p:nvPr/>
        </p:nvSpPr>
        <p:spPr bwMode="auto">
          <a:xfrm>
            <a:off x="1155700" y="5135563"/>
            <a:ext cx="7313613"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0261" name="Rectangle 21"/>
          <p:cNvSpPr>
            <a:spLocks noChangeArrowheads="1"/>
          </p:cNvSpPr>
          <p:nvPr/>
        </p:nvSpPr>
        <p:spPr bwMode="auto">
          <a:xfrm>
            <a:off x="5686425" y="5135563"/>
            <a:ext cx="693738"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500</a:t>
            </a:r>
          </a:p>
        </p:txBody>
      </p:sp>
      <p:sp>
        <p:nvSpPr>
          <p:cNvPr id="10262" name="Rectangle 22"/>
          <p:cNvSpPr>
            <a:spLocks noChangeArrowheads="1"/>
          </p:cNvSpPr>
          <p:nvPr/>
        </p:nvSpPr>
        <p:spPr bwMode="auto">
          <a:xfrm>
            <a:off x="7513638" y="5135563"/>
            <a:ext cx="693737" cy="457200"/>
          </a:xfrm>
          <a:prstGeom prst="rect">
            <a:avLst/>
          </a:prstGeom>
          <a:noFill/>
          <a:ln w="9525">
            <a:noFill/>
            <a:miter lim="800000"/>
            <a:headEnd/>
            <a:tailEnd/>
          </a:ln>
        </p:spPr>
        <p:txBody>
          <a:bodyPr wrap="none" lIns="92075" tIns="46038" rIns="92075" bIns="46038">
            <a:spAutoFit/>
          </a:bodyPr>
          <a:lstStyle/>
          <a:p>
            <a:pPr algn="ctr" defTabSz="739775">
              <a:spcBef>
                <a:spcPct val="0"/>
              </a:spcBef>
            </a:pPr>
            <a:r>
              <a:rPr lang="en-GB" sz="2400" b="1">
                <a:latin typeface="Helv" charset="0"/>
              </a:rPr>
              <a:t>850</a:t>
            </a:r>
          </a:p>
        </p:txBody>
      </p:sp>
      <p:sp>
        <p:nvSpPr>
          <p:cNvPr id="10263" name="Rectangle 23"/>
          <p:cNvSpPr>
            <a:spLocks noGrp="1" noChangeArrowheads="1"/>
          </p:cNvSpPr>
          <p:nvPr>
            <p:ph type="body" idx="1"/>
          </p:nvPr>
        </p:nvSpPr>
        <p:spPr>
          <a:xfrm>
            <a:off x="0" y="5748338"/>
            <a:ext cx="8961438" cy="685800"/>
          </a:xfrm>
        </p:spPr>
        <p:txBody>
          <a:bodyPr/>
          <a:lstStyle/>
          <a:p>
            <a:pPr marL="247650" indent="-247650" defTabSz="660400">
              <a:lnSpc>
                <a:spcPct val="100000"/>
              </a:lnSpc>
              <a:buFontTx/>
              <a:buNone/>
            </a:pPr>
            <a:r>
              <a:rPr lang="en-GB" sz="1800" smtClean="0"/>
              <a:t>BEGIN TRAN,  followed by either COMMIT or ROLLBACK begins or completes a transaction making permanent or undoing changes</a:t>
            </a:r>
          </a:p>
        </p:txBody>
      </p:sp>
      <p:sp>
        <p:nvSpPr>
          <p:cNvPr id="10264" name="Line 24"/>
          <p:cNvSpPr>
            <a:spLocks noChangeShapeType="1"/>
          </p:cNvSpPr>
          <p:nvPr/>
        </p:nvSpPr>
        <p:spPr bwMode="auto">
          <a:xfrm>
            <a:off x="422275" y="1836738"/>
            <a:ext cx="0" cy="3124200"/>
          </a:xfrm>
          <a:prstGeom prst="line">
            <a:avLst/>
          </a:prstGeom>
          <a:noFill/>
          <a:ln w="38100">
            <a:solidFill>
              <a:schemeClr val="tx1"/>
            </a:solidFill>
            <a:round/>
            <a:headEnd type="none" w="sm" len="sm"/>
            <a:tailEnd type="triangle" w="med" len="med"/>
          </a:ln>
        </p:spPr>
        <p:txBody>
          <a:bodyPr/>
          <a:lstStyle/>
          <a:p>
            <a:endParaRPr lang="en-GB"/>
          </a:p>
        </p:txBody>
      </p:sp>
      <p:sp>
        <p:nvSpPr>
          <p:cNvPr id="10265" name="Text Box 25"/>
          <p:cNvSpPr txBox="1">
            <a:spLocks noChangeArrowheads="1"/>
          </p:cNvSpPr>
          <p:nvPr/>
        </p:nvSpPr>
        <p:spPr bwMode="auto">
          <a:xfrm rot="-5370383">
            <a:off x="123825" y="3132138"/>
            <a:ext cx="879475" cy="422275"/>
          </a:xfrm>
          <a:prstGeom prst="rect">
            <a:avLst/>
          </a:prstGeom>
          <a:noFill/>
          <a:ln w="38100">
            <a:noFill/>
            <a:miter lim="800000"/>
            <a:headEnd type="none" w="sm" len="sm"/>
            <a:tailEnd type="none" w="sm" len="sm"/>
          </a:ln>
        </p:spPr>
        <p:txBody>
          <a:bodyPr wrap="none">
            <a:spAutoFit/>
          </a:bodyPr>
          <a:lstStyle/>
          <a:p>
            <a:pPr algn="ctr">
              <a:spcBef>
                <a:spcPct val="0"/>
              </a:spcBef>
            </a:pPr>
            <a:r>
              <a:rPr lang="en-GB" sz="2400" b="1">
                <a:latin typeface="Times New Roman" pitchFamily="18" charset="0"/>
              </a:rPr>
              <a:t>Steps</a:t>
            </a:r>
          </a:p>
        </p:txBody>
      </p:sp>
      <p:sp>
        <p:nvSpPr>
          <p:cNvPr id="10266" name="Rectangle 26"/>
          <p:cNvSpPr>
            <a:spLocks noGrp="1" noChangeArrowheads="1"/>
          </p:cNvSpPr>
          <p:nvPr>
            <p:ph type="title"/>
          </p:nvPr>
        </p:nvSpPr>
        <p:spPr/>
        <p:txBody>
          <a:bodyPr/>
          <a:lstStyle/>
          <a:p>
            <a:pPr eaLnBrk="1" hangingPunct="1"/>
            <a:r>
              <a:rPr lang="en-GB" smtClean="0"/>
              <a:t>A Typical Transaction</a:t>
            </a:r>
          </a:p>
        </p:txBody>
      </p:sp>
      <p:sp>
        <p:nvSpPr>
          <p:cNvPr id="10267" name="Rectangle 27"/>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18204" name="Rectangle 28"/>
          <p:cNvSpPr>
            <a:spLocks noChangeArrowheads="1"/>
          </p:cNvSpPr>
          <p:nvPr/>
        </p:nvSpPr>
        <p:spPr bwMode="auto">
          <a:xfrm>
            <a:off x="7442200" y="1693863"/>
            <a:ext cx="706438"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100</a:t>
            </a:r>
          </a:p>
        </p:txBody>
      </p:sp>
      <p:sp>
        <p:nvSpPr>
          <p:cNvPr id="818205" name="Rectangle 29"/>
          <p:cNvSpPr>
            <a:spLocks noChangeArrowheads="1"/>
          </p:cNvSpPr>
          <p:nvPr/>
        </p:nvSpPr>
        <p:spPr bwMode="auto">
          <a:xfrm>
            <a:off x="7450138" y="2387600"/>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100</a:t>
            </a:r>
          </a:p>
        </p:txBody>
      </p:sp>
      <p:sp>
        <p:nvSpPr>
          <p:cNvPr id="818206" name="Rectangle 30"/>
          <p:cNvSpPr>
            <a:spLocks noChangeArrowheads="1"/>
          </p:cNvSpPr>
          <p:nvPr/>
        </p:nvSpPr>
        <p:spPr bwMode="auto">
          <a:xfrm>
            <a:off x="7443788" y="3076575"/>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100</a:t>
            </a:r>
          </a:p>
        </p:txBody>
      </p:sp>
      <p:sp>
        <p:nvSpPr>
          <p:cNvPr id="818207" name="Rectangle 31"/>
          <p:cNvSpPr>
            <a:spLocks noChangeArrowheads="1"/>
          </p:cNvSpPr>
          <p:nvPr/>
        </p:nvSpPr>
        <p:spPr bwMode="auto">
          <a:xfrm>
            <a:off x="7451725" y="3770313"/>
            <a:ext cx="706438"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100</a:t>
            </a:r>
          </a:p>
        </p:txBody>
      </p:sp>
      <p:sp>
        <p:nvSpPr>
          <p:cNvPr id="818208" name="Rectangle 32"/>
          <p:cNvSpPr>
            <a:spLocks noChangeArrowheads="1"/>
          </p:cNvSpPr>
          <p:nvPr/>
        </p:nvSpPr>
        <p:spPr bwMode="auto">
          <a:xfrm>
            <a:off x="7459663" y="4435475"/>
            <a:ext cx="706437" cy="4699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defTabSz="739775">
              <a:spcBef>
                <a:spcPct val="0"/>
              </a:spcBef>
              <a:defRPr/>
            </a:pPr>
            <a:r>
              <a:rPr lang="en-GB" sz="2400" b="1">
                <a:latin typeface="Helv" charset="0"/>
              </a:rPr>
              <a:t>850</a:t>
            </a:r>
          </a:p>
        </p:txBody>
      </p:sp>
    </p:spTree>
    <p:extLst>
      <p:ext uri="{BB962C8B-B14F-4D97-AF65-F5344CB8AC3E}">
        <p14:creationId xmlns:p14="http://schemas.microsoft.com/office/powerpoint/2010/main" val="29016436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ACID</a:t>
            </a:r>
            <a:endParaRPr lang="en-GB" dirty="0"/>
          </a:p>
        </p:txBody>
      </p:sp>
      <p:sp>
        <p:nvSpPr>
          <p:cNvPr id="3" name="Content Placeholder 2"/>
          <p:cNvSpPr>
            <a:spLocks noGrp="1"/>
          </p:cNvSpPr>
          <p:nvPr>
            <p:ph idx="1"/>
          </p:nvPr>
        </p:nvSpPr>
        <p:spPr/>
        <p:txBody>
          <a:bodyPr/>
          <a:lstStyle/>
          <a:p>
            <a:r>
              <a:rPr lang="en-GB" dirty="0" smtClean="0"/>
              <a:t>Modern RDBMS adhere to a set of properties called ACID to ensure successful transactions</a:t>
            </a:r>
          </a:p>
          <a:p>
            <a:r>
              <a:rPr lang="en-GB" dirty="0" smtClean="0"/>
              <a:t>Atomicity</a:t>
            </a:r>
          </a:p>
          <a:p>
            <a:pPr lvl="1"/>
            <a:r>
              <a:rPr lang="en-GB" dirty="0" smtClean="0"/>
              <a:t>Transaction must execute completely or not at all</a:t>
            </a:r>
          </a:p>
          <a:p>
            <a:r>
              <a:rPr lang="en-GB" dirty="0" smtClean="0"/>
              <a:t>Consistency</a:t>
            </a:r>
          </a:p>
          <a:p>
            <a:pPr lvl="1"/>
            <a:r>
              <a:rPr lang="en-GB" dirty="0" smtClean="0"/>
              <a:t>Your transaction adheres to any rules</a:t>
            </a:r>
          </a:p>
          <a:p>
            <a:r>
              <a:rPr lang="en-GB" dirty="0" smtClean="0"/>
              <a:t>Isolation</a:t>
            </a:r>
          </a:p>
          <a:p>
            <a:pPr lvl="1"/>
            <a:r>
              <a:rPr lang="en-GB" dirty="0" smtClean="0"/>
              <a:t>Two transactions running at the same time will run separately</a:t>
            </a:r>
          </a:p>
          <a:p>
            <a:r>
              <a:rPr lang="en-GB" dirty="0" smtClean="0"/>
              <a:t>Durability</a:t>
            </a:r>
          </a:p>
          <a:p>
            <a:pPr lvl="1"/>
            <a:r>
              <a:rPr lang="en-GB" dirty="0" smtClean="0"/>
              <a:t>Once your transaction completes (is committed) then the data will have been changed – even if the server then crashes</a:t>
            </a:r>
          </a:p>
        </p:txBody>
      </p:sp>
    </p:spTree>
    <p:extLst>
      <p:ext uri="{BB962C8B-B14F-4D97-AF65-F5344CB8AC3E}">
        <p14:creationId xmlns:p14="http://schemas.microsoft.com/office/powerpoint/2010/main" val="188476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9220" name="Rectangle 4"/>
          <p:cNvSpPr>
            <a:spLocks noChangeArrowheads="1"/>
          </p:cNvSpPr>
          <p:nvPr/>
        </p:nvSpPr>
        <p:spPr bwMode="auto">
          <a:xfrm>
            <a:off x="687388" y="1262063"/>
            <a:ext cx="7864475" cy="31845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5000"/>
              </a:lnSpc>
              <a:spcBef>
                <a:spcPct val="0"/>
              </a:spcBef>
            </a:pPr>
            <a:r>
              <a:rPr lang="en-GB" sz="1800" b="1">
                <a:latin typeface="Helvetica" pitchFamily="34" charset="0"/>
              </a:rPr>
              <a:t>CREATE TABLE contact</a:t>
            </a:r>
          </a:p>
          <a:p>
            <a:pPr defTabSz="739775">
              <a:lnSpc>
                <a:spcPct val="125000"/>
              </a:lnSpc>
              <a:spcBef>
                <a:spcPct val="0"/>
              </a:spcBef>
            </a:pPr>
            <a:r>
              <a:rPr lang="en-GB" sz="1800" b="1">
                <a:latin typeface="Helvetica" pitchFamily="34" charset="0"/>
              </a:rPr>
              <a:t>	(</a:t>
            </a:r>
          </a:p>
          <a:p>
            <a:pPr defTabSz="739775">
              <a:lnSpc>
                <a:spcPct val="125000"/>
              </a:lnSpc>
              <a:spcBef>
                <a:spcPct val="0"/>
              </a:spcBef>
            </a:pPr>
            <a:r>
              <a:rPr lang="en-GB" sz="1800" b="1">
                <a:latin typeface="Helvetica" pitchFamily="34" charset="0"/>
              </a:rPr>
              <a:t>	company_no		INTEGER	 		NOT NULL,</a:t>
            </a:r>
          </a:p>
          <a:p>
            <a:pPr defTabSz="739775">
              <a:lnSpc>
                <a:spcPct val="125000"/>
              </a:lnSpc>
              <a:spcBef>
                <a:spcPct val="0"/>
              </a:spcBef>
            </a:pPr>
            <a:r>
              <a:rPr lang="en-GB" sz="1800" b="1">
                <a:latin typeface="Helvetica" pitchFamily="34" charset="0"/>
              </a:rPr>
              <a:t>	contact_code		CHAR(3)			NOT NULL,</a:t>
            </a:r>
          </a:p>
          <a:p>
            <a:pPr defTabSz="739775">
              <a:lnSpc>
                <a:spcPct val="125000"/>
              </a:lnSpc>
              <a:spcBef>
                <a:spcPct val="0"/>
              </a:spcBef>
            </a:pPr>
            <a:r>
              <a:rPr lang="en-GB" sz="1800" b="1">
                <a:latin typeface="Helvetica" pitchFamily="34" charset="0"/>
              </a:rPr>
              <a:t>	name			VARCHAR(20)	            NULL,</a:t>
            </a:r>
          </a:p>
          <a:p>
            <a:pPr defTabSz="739775">
              <a:lnSpc>
                <a:spcPct val="125000"/>
              </a:lnSpc>
              <a:spcBef>
                <a:spcPct val="0"/>
              </a:spcBef>
            </a:pPr>
            <a:r>
              <a:rPr lang="en-GB" sz="1800" b="1">
                <a:latin typeface="Helvetica" pitchFamily="34" charset="0"/>
              </a:rPr>
              <a:t>	job_title		VARCHAR (25)        	            NULL,</a:t>
            </a:r>
          </a:p>
          <a:p>
            <a:pPr defTabSz="739775">
              <a:lnSpc>
                <a:spcPct val="125000"/>
              </a:lnSpc>
              <a:spcBef>
                <a:spcPct val="0"/>
              </a:spcBef>
            </a:pPr>
            <a:r>
              <a:rPr lang="en-GB" sz="1800" b="1">
                <a:latin typeface="Helvetica" pitchFamily="34" charset="0"/>
              </a:rPr>
              <a:t>	tel			VARCHAR (20)	            NULL,</a:t>
            </a:r>
          </a:p>
          <a:p>
            <a:pPr defTabSz="739775">
              <a:lnSpc>
                <a:spcPct val="125000"/>
              </a:lnSpc>
              <a:spcBef>
                <a:spcPct val="0"/>
              </a:spcBef>
            </a:pPr>
            <a:r>
              <a:rPr lang="en-GB" sz="1800" b="1">
                <a:latin typeface="Helvetica" pitchFamily="34" charset="0"/>
              </a:rPr>
              <a:t>	notes			VARCHAR (60)	            NULL</a:t>
            </a:r>
          </a:p>
          <a:p>
            <a:pPr defTabSz="739775">
              <a:lnSpc>
                <a:spcPct val="125000"/>
              </a:lnSpc>
              <a:spcBef>
                <a:spcPct val="0"/>
              </a:spcBef>
            </a:pPr>
            <a:r>
              <a:rPr lang="en-GB" sz="1800" b="1">
                <a:latin typeface="Helvetica" pitchFamily="34" charset="0"/>
              </a:rPr>
              <a:t>	)</a:t>
            </a:r>
          </a:p>
        </p:txBody>
      </p:sp>
      <p:sp>
        <p:nvSpPr>
          <p:cNvPr id="9221" name="Text Box 5"/>
          <p:cNvSpPr txBox="1">
            <a:spLocks noChangeArrowheads="1"/>
          </p:cNvSpPr>
          <p:nvPr/>
        </p:nvSpPr>
        <p:spPr bwMode="auto">
          <a:xfrm>
            <a:off x="896938" y="4568825"/>
            <a:ext cx="7504112" cy="1190625"/>
          </a:xfrm>
          <a:prstGeom prst="rect">
            <a:avLst/>
          </a:prstGeom>
          <a:noFill/>
          <a:ln w="9525">
            <a:noFill/>
            <a:miter lim="800000"/>
            <a:headEnd type="none" w="sm" len="sm"/>
            <a:tailEnd type="none" w="sm" len="sm"/>
          </a:ln>
        </p:spPr>
        <p:txBody>
          <a:bodyPr>
            <a:spAutoFit/>
          </a:bodyPr>
          <a:lstStyle/>
          <a:p>
            <a:pPr marL="190500" indent="-190500">
              <a:spcBef>
                <a:spcPct val="0"/>
              </a:spcBef>
              <a:buClr>
                <a:srgbClr val="FF0000"/>
              </a:buClr>
              <a:buFontTx/>
              <a:buChar char="•"/>
            </a:pPr>
            <a:r>
              <a:rPr lang="en-GB" sz="1800" b="1">
                <a:solidFill>
                  <a:srgbClr val="000066"/>
                </a:solidFill>
              </a:rPr>
              <a:t>Note, 6 columns, 5 commas! – a comma separated list in parentheses</a:t>
            </a:r>
          </a:p>
          <a:p>
            <a:pPr marL="190500" indent="-190500">
              <a:spcBef>
                <a:spcPct val="0"/>
              </a:spcBef>
              <a:buClr>
                <a:srgbClr val="FF0000"/>
              </a:buClr>
              <a:buFontTx/>
              <a:buChar char="•"/>
            </a:pPr>
            <a:endParaRPr lang="en-GB" sz="1800" b="1">
              <a:solidFill>
                <a:srgbClr val="000066"/>
              </a:solidFill>
            </a:endParaRPr>
          </a:p>
          <a:p>
            <a:pPr marL="190500" indent="-190500">
              <a:spcBef>
                <a:spcPct val="0"/>
              </a:spcBef>
              <a:buClr>
                <a:srgbClr val="FF0000"/>
              </a:buClr>
              <a:buFontTx/>
              <a:buChar char="•"/>
            </a:pPr>
            <a:r>
              <a:rPr lang="en-GB" sz="1800" b="1">
                <a:solidFill>
                  <a:srgbClr val="000066"/>
                </a:solidFill>
              </a:rPr>
              <a:t>To remove the table, and all its columns &amp; constraints:</a:t>
            </a:r>
          </a:p>
        </p:txBody>
      </p:sp>
      <p:sp>
        <p:nvSpPr>
          <p:cNvPr id="9222" name="Rectangle 6"/>
          <p:cNvSpPr>
            <a:spLocks noGrp="1" noChangeArrowheads="1"/>
          </p:cNvSpPr>
          <p:nvPr>
            <p:ph type="title"/>
          </p:nvPr>
        </p:nvSpPr>
        <p:spPr/>
        <p:txBody>
          <a:bodyPr/>
          <a:lstStyle/>
          <a:p>
            <a:pPr eaLnBrk="1" hangingPunct="1"/>
            <a:r>
              <a:rPr lang="en-GB" smtClean="0"/>
              <a:t>CREATE TABLE</a:t>
            </a:r>
          </a:p>
        </p:txBody>
      </p:sp>
      <p:sp>
        <p:nvSpPr>
          <p:cNvPr id="9223" name="Rectangle 7"/>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
        <p:nvSpPr>
          <p:cNvPr id="9224"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9225" name="Rectangle 9"/>
          <p:cNvSpPr>
            <a:spLocks noChangeArrowheads="1"/>
          </p:cNvSpPr>
          <p:nvPr/>
        </p:nvSpPr>
        <p:spPr bwMode="auto">
          <a:xfrm>
            <a:off x="703263" y="5861050"/>
            <a:ext cx="2600325" cy="4413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5000"/>
              </a:lnSpc>
              <a:spcBef>
                <a:spcPct val="0"/>
              </a:spcBef>
            </a:pPr>
            <a:r>
              <a:rPr lang="en-GB" sz="1800" b="1">
                <a:latin typeface="Helvetica" pitchFamily="34" charset="0"/>
              </a:rPr>
              <a:t>DROP TABLE contact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body" idx="1"/>
          </p:nvPr>
        </p:nvSpPr>
        <p:spPr>
          <a:xfrm>
            <a:off x="673100" y="1230313"/>
            <a:ext cx="8262938" cy="5184775"/>
          </a:xfrm>
          <a:noFill/>
        </p:spPr>
        <p:txBody>
          <a:bodyPr lIns="77788" tIns="41275" rIns="77788" bIns="41275"/>
          <a:lstStyle/>
          <a:p>
            <a:pPr>
              <a:lnSpc>
                <a:spcPct val="90000"/>
              </a:lnSpc>
            </a:pPr>
            <a:r>
              <a:rPr lang="en-GB" dirty="0" smtClean="0"/>
              <a:t>A Database</a:t>
            </a:r>
          </a:p>
          <a:p>
            <a:pPr lvl="1">
              <a:lnSpc>
                <a:spcPct val="90000"/>
              </a:lnSpc>
            </a:pPr>
            <a:r>
              <a:rPr lang="en-GB" sz="1800" b="0" dirty="0" smtClean="0"/>
              <a:t>Enables storage and manipulation of data without an application</a:t>
            </a:r>
          </a:p>
          <a:p>
            <a:pPr>
              <a:lnSpc>
                <a:spcPct val="90000"/>
              </a:lnSpc>
            </a:pPr>
            <a:r>
              <a:rPr lang="en-GB" dirty="0" smtClean="0"/>
              <a:t>A Relational Database</a:t>
            </a:r>
          </a:p>
          <a:p>
            <a:pPr lvl="1">
              <a:lnSpc>
                <a:spcPct val="90000"/>
              </a:lnSpc>
            </a:pPr>
            <a:r>
              <a:rPr lang="en-GB" sz="1800" b="0" dirty="0" smtClean="0"/>
              <a:t>User data is stored and manipulated in sets called relations or tables</a:t>
            </a:r>
          </a:p>
          <a:p>
            <a:pPr lvl="1">
              <a:lnSpc>
                <a:spcPct val="90000"/>
              </a:lnSpc>
            </a:pPr>
            <a:r>
              <a:rPr lang="en-GB" sz="1800" b="0" dirty="0" smtClean="0"/>
              <a:t>All system objects stored and manipulated the same way</a:t>
            </a:r>
          </a:p>
          <a:p>
            <a:pPr lvl="1">
              <a:lnSpc>
                <a:spcPct val="90000"/>
              </a:lnSpc>
            </a:pPr>
            <a:r>
              <a:rPr lang="en-GB" sz="1800" b="0" dirty="0" smtClean="0"/>
              <a:t>Some system objects (indexes &amp; user-ids etc) are used for security / performance</a:t>
            </a:r>
          </a:p>
          <a:p>
            <a:pPr lvl="1">
              <a:lnSpc>
                <a:spcPct val="90000"/>
              </a:lnSpc>
            </a:pPr>
            <a:r>
              <a:rPr lang="en-GB" sz="1800" b="0" dirty="0" smtClean="0"/>
              <a:t>To take full advantage of the relational model and SQL, data is normalised</a:t>
            </a:r>
          </a:p>
          <a:p>
            <a:pPr lvl="1">
              <a:lnSpc>
                <a:spcPct val="90000"/>
              </a:lnSpc>
            </a:pPr>
            <a:r>
              <a:rPr lang="en-GB" sz="1800" b="0" dirty="0" smtClean="0"/>
              <a:t>Tables have keys (Primary and Foreign) that can be used to join them at runtime</a:t>
            </a:r>
          </a:p>
          <a:p>
            <a:pPr>
              <a:lnSpc>
                <a:spcPct val="90000"/>
              </a:lnSpc>
            </a:pPr>
            <a:r>
              <a:rPr lang="en-GB" dirty="0" smtClean="0"/>
              <a:t>The SQL Standard</a:t>
            </a:r>
          </a:p>
          <a:p>
            <a:pPr lvl="1">
              <a:lnSpc>
                <a:spcPct val="90000"/>
              </a:lnSpc>
            </a:pPr>
            <a:r>
              <a:rPr lang="en-GB" sz="1800" b="0" dirty="0" smtClean="0"/>
              <a:t>Spread of  RDBMS led to the need for a standard</a:t>
            </a:r>
          </a:p>
        </p:txBody>
      </p:sp>
      <p:sp>
        <p:nvSpPr>
          <p:cNvPr id="15365" name="Rectangle 5"/>
          <p:cNvSpPr>
            <a:spLocks noGrp="1" noChangeArrowheads="1"/>
          </p:cNvSpPr>
          <p:nvPr>
            <p:ph type="title"/>
          </p:nvPr>
        </p:nvSpPr>
        <p:spPr/>
        <p:txBody>
          <a:bodyPr/>
          <a:lstStyle/>
          <a:p>
            <a:pPr eaLnBrk="1" hangingPunct="1"/>
            <a:r>
              <a:rPr lang="en-GB" dirty="0" smtClean="0"/>
              <a:t>Review</a:t>
            </a:r>
          </a:p>
        </p:txBody>
      </p:sp>
      <p:sp>
        <p:nvSpPr>
          <p:cNvPr id="15366" name="Rectangle 6"/>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p:txBody>
          <a:bodyPr/>
          <a:lstStyle/>
          <a:p>
            <a:r>
              <a:rPr lang="en-GB" dirty="0" smtClean="0"/>
              <a:t>Working with SQL Server Management Studio ‘interactive query’ client application</a:t>
            </a:r>
          </a:p>
          <a:p>
            <a:r>
              <a:rPr lang="en-GB" dirty="0" smtClean="0"/>
              <a:t>Familiarisation with the schema and data you will be working with on this course</a:t>
            </a:r>
          </a:p>
          <a:p>
            <a:pPr lvl="1"/>
            <a:r>
              <a:rPr lang="en-GB" sz="1800" b="0" dirty="0" smtClean="0"/>
              <a:t>‘</a:t>
            </a:r>
            <a:r>
              <a:rPr lang="en-GB" sz="1800" dirty="0" err="1" smtClean="0"/>
              <a:t>depts</a:t>
            </a:r>
            <a:r>
              <a:rPr lang="en-GB" sz="1800" b="0" dirty="0" smtClean="0"/>
              <a:t>’ employ ‘</a:t>
            </a:r>
            <a:r>
              <a:rPr lang="en-GB" sz="1800" dirty="0" smtClean="0"/>
              <a:t>salespersons</a:t>
            </a:r>
            <a:r>
              <a:rPr lang="en-GB" sz="1800" b="0" dirty="0" smtClean="0"/>
              <a:t>’ who make ‘</a:t>
            </a:r>
            <a:r>
              <a:rPr lang="en-GB" sz="1800" dirty="0" smtClean="0"/>
              <a:t>sales</a:t>
            </a:r>
            <a:r>
              <a:rPr lang="en-GB" sz="1800" b="0" dirty="0" smtClean="0"/>
              <a:t>’ to ‘</a:t>
            </a:r>
            <a:r>
              <a:rPr lang="en-GB" sz="1800" dirty="0" smtClean="0"/>
              <a:t>contacts</a:t>
            </a:r>
            <a:r>
              <a:rPr lang="en-GB" sz="1800" b="0" dirty="0" smtClean="0"/>
              <a:t>’ who work for ‘</a:t>
            </a:r>
            <a:r>
              <a:rPr lang="en-GB" sz="1800" dirty="0" smtClean="0"/>
              <a:t>companies</a:t>
            </a:r>
            <a:r>
              <a:rPr lang="en-GB" sz="1800" b="0" dirty="0" smtClean="0"/>
              <a:t>’ (our customers) </a:t>
            </a:r>
          </a:p>
        </p:txBody>
      </p:sp>
      <p:sp>
        <p:nvSpPr>
          <p:cNvPr id="14339" name="Rectangle 3"/>
          <p:cNvSpPr>
            <a:spLocks noGrp="1" noChangeArrowheads="1"/>
          </p:cNvSpPr>
          <p:nvPr>
            <p:ph type="title"/>
          </p:nvPr>
        </p:nvSpPr>
        <p:spPr/>
        <p:txBody>
          <a:bodyPr/>
          <a:lstStyle/>
          <a:p>
            <a:pPr eaLnBrk="1" hangingPunct="1"/>
            <a:r>
              <a:rPr lang="en-GB" dirty="0" smtClean="0"/>
              <a:t>Hands on Lab</a:t>
            </a:r>
          </a:p>
        </p:txBody>
      </p:sp>
      <p:sp>
        <p:nvSpPr>
          <p:cNvPr id="14340" name="Rectangle 4"/>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1" name="Rectangle 5"/>
          <p:cNvSpPr>
            <a:spLocks noGrp="1" noChangeArrowheads="1"/>
          </p:cNvSpPr>
          <p:nvPr>
            <p:ph type="title"/>
          </p:nvPr>
        </p:nvSpPr>
        <p:spPr/>
        <p:txBody>
          <a:bodyPr/>
          <a:lstStyle/>
          <a:p>
            <a:r>
              <a:rPr lang="en-GB" smtClean="0"/>
              <a:t>An introduction to RDBMS</a:t>
            </a:r>
          </a:p>
        </p:txBody>
      </p:sp>
      <p:sp>
        <p:nvSpPr>
          <p:cNvPr id="4100" name="Rectangle 4"/>
          <p:cNvSpPr>
            <a:spLocks noGrp="1" noChangeArrowheads="1"/>
          </p:cNvSpPr>
          <p:nvPr>
            <p:ph type="body" idx="1"/>
          </p:nvPr>
        </p:nvSpPr>
        <p:spPr/>
        <p:txBody>
          <a:bodyPr/>
          <a:lstStyle/>
          <a:p>
            <a:r>
              <a:rPr lang="en-GB" dirty="0" smtClean="0"/>
              <a:t>Objectives</a:t>
            </a:r>
          </a:p>
          <a:p>
            <a:pPr lvl="1"/>
            <a:r>
              <a:rPr lang="en-GB" dirty="0" smtClean="0"/>
              <a:t>Know of the history and direction of the SQL standard</a:t>
            </a:r>
          </a:p>
          <a:p>
            <a:pPr lvl="1"/>
            <a:r>
              <a:rPr lang="en-GB" dirty="0" smtClean="0"/>
              <a:t>To gain an appreciation of a modern RDBMS and the nature of SQL  </a:t>
            </a:r>
          </a:p>
          <a:p>
            <a:r>
              <a:rPr lang="en-GB" dirty="0" smtClean="0"/>
              <a:t>Contents</a:t>
            </a:r>
          </a:p>
          <a:p>
            <a:pPr lvl="1"/>
            <a:r>
              <a:rPr lang="en-GB" dirty="0" smtClean="0"/>
              <a:t>The need for a SQL standard</a:t>
            </a:r>
          </a:p>
          <a:p>
            <a:pPr lvl="1"/>
            <a:r>
              <a:rPr lang="en-GB" dirty="0" smtClean="0"/>
              <a:t>What is a Relational Database?</a:t>
            </a:r>
          </a:p>
          <a:p>
            <a:pPr lvl="1"/>
            <a:r>
              <a:rPr lang="en-GB" dirty="0" smtClean="0"/>
              <a:t>Components of a Relational Database</a:t>
            </a:r>
          </a:p>
          <a:p>
            <a:pPr lvl="1"/>
            <a:r>
              <a:rPr lang="en-GB" dirty="0" smtClean="0"/>
              <a:t>What does un-normalised / normalised data mean?</a:t>
            </a:r>
          </a:p>
          <a:p>
            <a:pPr lvl="1"/>
            <a:r>
              <a:rPr lang="en-GB" dirty="0" smtClean="0"/>
              <a:t>Anatomy of a table</a:t>
            </a:r>
          </a:p>
          <a:p>
            <a:pPr lvl="1"/>
            <a:r>
              <a:rPr lang="en-GB" dirty="0" smtClean="0"/>
              <a:t>Keys &amp; Joins </a:t>
            </a:r>
          </a:p>
          <a:p>
            <a:r>
              <a:rPr lang="en-GB" dirty="0" smtClean="0"/>
              <a:t>Hands on Lab</a:t>
            </a:r>
          </a:p>
          <a:p>
            <a:pPr lvl="1"/>
            <a:endParaRPr lang="en-GB" dirty="0" smtClean="0"/>
          </a:p>
        </p:txBody>
      </p:sp>
      <p:sp>
        <p:nvSpPr>
          <p:cNvPr id="4102" name="Rectangle 6"/>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48" name="Oval 4"/>
          <p:cNvSpPr>
            <a:spLocks noChangeArrowheads="1"/>
          </p:cNvSpPr>
          <p:nvPr/>
        </p:nvSpPr>
        <p:spPr bwMode="auto">
          <a:xfrm>
            <a:off x="5016500" y="4930775"/>
            <a:ext cx="4044950" cy="1387475"/>
          </a:xfrm>
          <a:prstGeom prst="ellipse">
            <a:avLst/>
          </a:prstGeom>
          <a:solidFill>
            <a:schemeClr val="bg2"/>
          </a:solidFill>
          <a:ln w="12700">
            <a:solidFill>
              <a:schemeClr val="tx1"/>
            </a:solidFill>
            <a:round/>
            <a:headEnd/>
            <a:tailEnd/>
          </a:ln>
        </p:spPr>
        <p:txBody>
          <a:bodyPr wrap="none" anchor="ctr"/>
          <a:lstStyle/>
          <a:p>
            <a:endParaRPr lang="en-US"/>
          </a:p>
        </p:txBody>
      </p:sp>
      <p:sp>
        <p:nvSpPr>
          <p:cNvPr id="6149" name="Rectangle 5"/>
          <p:cNvSpPr>
            <a:spLocks noChangeArrowheads="1"/>
          </p:cNvSpPr>
          <p:nvPr/>
        </p:nvSpPr>
        <p:spPr bwMode="auto">
          <a:xfrm>
            <a:off x="5016500" y="1938338"/>
            <a:ext cx="4044950" cy="3678237"/>
          </a:xfrm>
          <a:prstGeom prst="rect">
            <a:avLst/>
          </a:prstGeom>
          <a:solidFill>
            <a:schemeClr val="bg2"/>
          </a:solidFill>
          <a:ln w="12700">
            <a:solidFill>
              <a:schemeClr val="bg2"/>
            </a:solidFill>
            <a:miter lim="800000"/>
            <a:headEnd/>
            <a:tailEnd/>
          </a:ln>
        </p:spPr>
        <p:txBody>
          <a:bodyPr wrap="none" anchor="ctr"/>
          <a:lstStyle/>
          <a:p>
            <a:endParaRPr lang="en-US"/>
          </a:p>
        </p:txBody>
      </p:sp>
      <p:sp>
        <p:nvSpPr>
          <p:cNvPr id="6150" name="Line 6"/>
          <p:cNvSpPr>
            <a:spLocks noChangeShapeType="1"/>
          </p:cNvSpPr>
          <p:nvPr/>
        </p:nvSpPr>
        <p:spPr bwMode="auto">
          <a:xfrm>
            <a:off x="4598988" y="4038600"/>
            <a:ext cx="411162"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6151" name="Rectangle 7"/>
          <p:cNvSpPr>
            <a:spLocks noChangeArrowheads="1"/>
          </p:cNvSpPr>
          <p:nvPr/>
        </p:nvSpPr>
        <p:spPr bwMode="auto">
          <a:xfrm>
            <a:off x="5048250" y="4654550"/>
            <a:ext cx="3714750" cy="611188"/>
          </a:xfrm>
          <a:prstGeom prst="rect">
            <a:avLst/>
          </a:prstGeom>
          <a:solidFill>
            <a:schemeClr val="bg2"/>
          </a:solidFill>
          <a:ln w="9525">
            <a:noFill/>
            <a:miter lim="800000"/>
            <a:headEnd/>
            <a:tailEnd/>
          </a:ln>
        </p:spPr>
        <p:txBody>
          <a:bodyPr wrap="none" anchor="ctr"/>
          <a:lstStyle/>
          <a:p>
            <a:endParaRPr lang="en-US"/>
          </a:p>
        </p:txBody>
      </p:sp>
      <p:sp>
        <p:nvSpPr>
          <p:cNvPr id="6152" name="Oval 8"/>
          <p:cNvSpPr>
            <a:spLocks noChangeArrowheads="1"/>
          </p:cNvSpPr>
          <p:nvPr/>
        </p:nvSpPr>
        <p:spPr bwMode="auto">
          <a:xfrm>
            <a:off x="5016500" y="1301750"/>
            <a:ext cx="4044950" cy="1387475"/>
          </a:xfrm>
          <a:prstGeom prst="ellipse">
            <a:avLst/>
          </a:prstGeom>
          <a:solidFill>
            <a:schemeClr val="bg2"/>
          </a:solidFill>
          <a:ln w="12700">
            <a:solidFill>
              <a:schemeClr val="tx1"/>
            </a:solidFill>
            <a:round/>
            <a:headEnd/>
            <a:tailEnd/>
          </a:ln>
        </p:spPr>
        <p:txBody>
          <a:bodyPr wrap="none" anchor="ctr"/>
          <a:lstStyle/>
          <a:p>
            <a:endParaRPr lang="en-US"/>
          </a:p>
        </p:txBody>
      </p:sp>
      <p:sp>
        <p:nvSpPr>
          <p:cNvPr id="6153" name="Rectangle 9"/>
          <p:cNvSpPr>
            <a:spLocks noChangeArrowheads="1"/>
          </p:cNvSpPr>
          <p:nvPr/>
        </p:nvSpPr>
        <p:spPr bwMode="auto">
          <a:xfrm>
            <a:off x="6234113" y="1776413"/>
            <a:ext cx="1420812" cy="454025"/>
          </a:xfrm>
          <a:prstGeom prst="rect">
            <a:avLst/>
          </a:prstGeom>
          <a:noFill/>
          <a:ln w="9525">
            <a:no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Database</a:t>
            </a:r>
          </a:p>
        </p:txBody>
      </p:sp>
      <p:sp>
        <p:nvSpPr>
          <p:cNvPr id="807946" name="Rectangle 10"/>
          <p:cNvSpPr>
            <a:spLocks noChangeArrowheads="1"/>
          </p:cNvSpPr>
          <p:nvPr/>
        </p:nvSpPr>
        <p:spPr bwMode="auto">
          <a:xfrm>
            <a:off x="2901950" y="2844800"/>
            <a:ext cx="1663700" cy="2463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p:nvSpPr>
          <p:cNvPr id="6155" name="Rectangle 11"/>
          <p:cNvSpPr>
            <a:spLocks noChangeArrowheads="1"/>
          </p:cNvSpPr>
          <p:nvPr/>
        </p:nvSpPr>
        <p:spPr bwMode="auto">
          <a:xfrm>
            <a:off x="2962275" y="3333750"/>
            <a:ext cx="1600200" cy="1612900"/>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Data</a:t>
            </a:r>
          </a:p>
          <a:p>
            <a:pPr algn="ctr" defTabSz="739775">
              <a:spcBef>
                <a:spcPct val="0"/>
              </a:spcBef>
            </a:pPr>
            <a:r>
              <a:rPr lang="en-GB" sz="2000" b="1">
                <a:latin typeface="Helvetica" pitchFamily="34" charset="0"/>
              </a:rPr>
              <a:t>Base</a:t>
            </a:r>
            <a:endParaRPr lang="en-GB" sz="2400" b="1">
              <a:latin typeface="Helvetica" pitchFamily="34" charset="0"/>
            </a:endParaRPr>
          </a:p>
          <a:p>
            <a:pPr algn="ctr" defTabSz="739775">
              <a:spcBef>
                <a:spcPct val="0"/>
              </a:spcBef>
            </a:pPr>
            <a:r>
              <a:rPr lang="en-GB" sz="2000" b="1">
                <a:latin typeface="Helvetica" pitchFamily="34" charset="0"/>
              </a:rPr>
              <a:t>Management</a:t>
            </a:r>
            <a:endParaRPr lang="en-GB" sz="2400" b="1">
              <a:latin typeface="Helvetica" pitchFamily="34" charset="0"/>
            </a:endParaRPr>
          </a:p>
          <a:p>
            <a:pPr algn="ctr" defTabSz="739775">
              <a:spcBef>
                <a:spcPct val="0"/>
              </a:spcBef>
            </a:pPr>
            <a:r>
              <a:rPr lang="en-GB" sz="2000" b="1">
                <a:latin typeface="Helvetica" pitchFamily="34" charset="0"/>
              </a:rPr>
              <a:t>System</a:t>
            </a:r>
          </a:p>
          <a:p>
            <a:pPr algn="ctr" defTabSz="739775">
              <a:spcBef>
                <a:spcPct val="0"/>
              </a:spcBef>
            </a:pPr>
            <a:r>
              <a:rPr lang="en-GB" sz="2000" b="1">
                <a:latin typeface="Helvetica" pitchFamily="34" charset="0"/>
              </a:rPr>
              <a:t>(The engine)</a:t>
            </a:r>
          </a:p>
        </p:txBody>
      </p:sp>
      <p:sp>
        <p:nvSpPr>
          <p:cNvPr id="6156" name="Line 12"/>
          <p:cNvSpPr>
            <a:spLocks noChangeShapeType="1"/>
          </p:cNvSpPr>
          <p:nvPr/>
        </p:nvSpPr>
        <p:spPr bwMode="auto">
          <a:xfrm flipV="1">
            <a:off x="2081213" y="4938713"/>
            <a:ext cx="792162" cy="411162"/>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7949" name="Rectangle 13"/>
          <p:cNvSpPr>
            <a:spLocks noChangeArrowheads="1"/>
          </p:cNvSpPr>
          <p:nvPr/>
        </p:nvSpPr>
        <p:spPr bwMode="auto">
          <a:xfrm>
            <a:off x="176213" y="4914900"/>
            <a:ext cx="1852612"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Dynamic SQL</a:t>
            </a:r>
          </a:p>
        </p:txBody>
      </p:sp>
      <p:sp>
        <p:nvSpPr>
          <p:cNvPr id="6158" name="Line 14"/>
          <p:cNvSpPr>
            <a:spLocks noChangeShapeType="1"/>
          </p:cNvSpPr>
          <p:nvPr/>
        </p:nvSpPr>
        <p:spPr bwMode="auto">
          <a:xfrm>
            <a:off x="2084388" y="2846388"/>
            <a:ext cx="792162" cy="258762"/>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7951" name="Rectangle 15"/>
          <p:cNvSpPr>
            <a:spLocks noChangeArrowheads="1"/>
          </p:cNvSpPr>
          <p:nvPr/>
        </p:nvSpPr>
        <p:spPr bwMode="auto">
          <a:xfrm>
            <a:off x="176213" y="2419350"/>
            <a:ext cx="1831975"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Interactive</a:t>
            </a:r>
          </a:p>
          <a:p>
            <a:pPr algn="ctr" defTabSz="739775">
              <a:spcBef>
                <a:spcPct val="0"/>
              </a:spcBef>
              <a:defRPr/>
            </a:pPr>
            <a:r>
              <a:rPr lang="en-GB" sz="2400" b="1">
                <a:latin typeface="Helvetica" pitchFamily="34" charset="0"/>
              </a:rPr>
              <a:t>SQL</a:t>
            </a:r>
          </a:p>
        </p:txBody>
      </p:sp>
      <p:sp>
        <p:nvSpPr>
          <p:cNvPr id="807952" name="Rectangle 16"/>
          <p:cNvSpPr>
            <a:spLocks noChangeArrowheads="1"/>
          </p:cNvSpPr>
          <p:nvPr/>
        </p:nvSpPr>
        <p:spPr bwMode="auto">
          <a:xfrm>
            <a:off x="176213" y="3833813"/>
            <a:ext cx="1852612"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2400" b="1">
                <a:latin typeface="Helvetica" pitchFamily="34" charset="0"/>
              </a:rPr>
              <a:t>Static </a:t>
            </a:r>
            <a:r>
              <a:rPr lang="en-GB">
                <a:latin typeface="Times New Roman" pitchFamily="18" charset="0"/>
              </a:rPr>
              <a:t> </a:t>
            </a:r>
            <a:r>
              <a:rPr lang="en-GB" sz="2400" b="1">
                <a:latin typeface="Helvetica" pitchFamily="34" charset="0"/>
              </a:rPr>
              <a:t>SQL</a:t>
            </a:r>
          </a:p>
        </p:txBody>
      </p:sp>
      <p:sp>
        <p:nvSpPr>
          <p:cNvPr id="6161" name="Line 17"/>
          <p:cNvSpPr>
            <a:spLocks noChangeShapeType="1"/>
          </p:cNvSpPr>
          <p:nvPr/>
        </p:nvSpPr>
        <p:spPr bwMode="auto">
          <a:xfrm>
            <a:off x="2084388" y="4114800"/>
            <a:ext cx="792162"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6162" name="Rectangle 18"/>
          <p:cNvSpPr>
            <a:spLocks noChangeArrowheads="1"/>
          </p:cNvSpPr>
          <p:nvPr/>
        </p:nvSpPr>
        <p:spPr bwMode="auto">
          <a:xfrm>
            <a:off x="5322888" y="2901950"/>
            <a:ext cx="1495425" cy="1019175"/>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163" name="Rectangle 19"/>
          <p:cNvSpPr>
            <a:spLocks noChangeArrowheads="1"/>
          </p:cNvSpPr>
          <p:nvPr/>
        </p:nvSpPr>
        <p:spPr bwMode="auto">
          <a:xfrm>
            <a:off x="5330825" y="2898775"/>
            <a:ext cx="1481138" cy="1003300"/>
          </a:xfrm>
          <a:prstGeom prst="rect">
            <a:avLst/>
          </a:prstGeom>
          <a:solidFill>
            <a:schemeClr val="accent2"/>
          </a:solid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Names</a:t>
            </a:r>
          </a:p>
          <a:p>
            <a:pPr algn="ctr" defTabSz="739775">
              <a:spcBef>
                <a:spcPct val="0"/>
              </a:spcBef>
            </a:pPr>
            <a:r>
              <a:rPr lang="en-GB" sz="2000" b="1">
                <a:latin typeface="Helvetica" pitchFamily="34" charset="0"/>
              </a:rPr>
              <a:t>and</a:t>
            </a:r>
          </a:p>
          <a:p>
            <a:pPr algn="ctr" defTabSz="739775">
              <a:spcBef>
                <a:spcPct val="0"/>
              </a:spcBef>
            </a:pPr>
            <a:r>
              <a:rPr lang="en-GB" sz="2000" b="1">
                <a:latin typeface="Helvetica" pitchFamily="34" charset="0"/>
              </a:rPr>
              <a:t>Addresses</a:t>
            </a:r>
          </a:p>
        </p:txBody>
      </p:sp>
      <p:sp>
        <p:nvSpPr>
          <p:cNvPr id="6164" name="Rectangle 20"/>
          <p:cNvSpPr>
            <a:spLocks noChangeArrowheads="1"/>
          </p:cNvSpPr>
          <p:nvPr/>
        </p:nvSpPr>
        <p:spPr bwMode="auto">
          <a:xfrm>
            <a:off x="5372100" y="5149850"/>
            <a:ext cx="860425" cy="714375"/>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165" name="Rectangle 21"/>
          <p:cNvSpPr>
            <a:spLocks noChangeArrowheads="1"/>
          </p:cNvSpPr>
          <p:nvPr/>
        </p:nvSpPr>
        <p:spPr bwMode="auto">
          <a:xfrm>
            <a:off x="5381625" y="5146675"/>
            <a:ext cx="844550" cy="698500"/>
          </a:xfrm>
          <a:prstGeom prst="rect">
            <a:avLst/>
          </a:prstGeom>
          <a:solidFill>
            <a:schemeClr val="accent2"/>
          </a:solid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Sales</a:t>
            </a:r>
          </a:p>
          <a:p>
            <a:pPr algn="ctr" defTabSz="739775">
              <a:spcBef>
                <a:spcPct val="0"/>
              </a:spcBef>
            </a:pPr>
            <a:r>
              <a:rPr lang="en-GB" sz="2000" b="1">
                <a:latin typeface="Helvetica" pitchFamily="34" charset="0"/>
              </a:rPr>
              <a:t>Data</a:t>
            </a:r>
          </a:p>
        </p:txBody>
      </p:sp>
      <p:sp>
        <p:nvSpPr>
          <p:cNvPr id="6166" name="Rectangle 22"/>
          <p:cNvSpPr>
            <a:spLocks noChangeArrowheads="1"/>
          </p:cNvSpPr>
          <p:nvPr/>
        </p:nvSpPr>
        <p:spPr bwMode="auto">
          <a:xfrm>
            <a:off x="7019925" y="3003550"/>
            <a:ext cx="1593850" cy="714375"/>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167" name="Rectangle 23"/>
          <p:cNvSpPr>
            <a:spLocks noChangeArrowheads="1"/>
          </p:cNvSpPr>
          <p:nvPr/>
        </p:nvSpPr>
        <p:spPr bwMode="auto">
          <a:xfrm>
            <a:off x="7027863" y="3000375"/>
            <a:ext cx="1576387" cy="698500"/>
          </a:xfrm>
          <a:prstGeom prst="rect">
            <a:avLst/>
          </a:prstGeom>
          <a:solidFill>
            <a:schemeClr val="accent2"/>
          </a:solid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Design</a:t>
            </a:r>
          </a:p>
          <a:p>
            <a:pPr algn="ctr" defTabSz="739775">
              <a:spcBef>
                <a:spcPct val="0"/>
              </a:spcBef>
            </a:pPr>
            <a:r>
              <a:rPr lang="en-GB" sz="2000" b="1">
                <a:latin typeface="Helvetica" pitchFamily="34" charset="0"/>
              </a:rPr>
              <a:t>Information</a:t>
            </a:r>
          </a:p>
        </p:txBody>
      </p:sp>
      <p:sp>
        <p:nvSpPr>
          <p:cNvPr id="6168" name="Rectangle 24"/>
          <p:cNvSpPr>
            <a:spLocks noChangeArrowheads="1"/>
          </p:cNvSpPr>
          <p:nvPr/>
        </p:nvSpPr>
        <p:spPr bwMode="auto">
          <a:xfrm>
            <a:off x="6808788" y="5543550"/>
            <a:ext cx="1270000" cy="409575"/>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6169" name="Rectangle 25"/>
          <p:cNvSpPr>
            <a:spLocks noChangeArrowheads="1"/>
          </p:cNvSpPr>
          <p:nvPr/>
        </p:nvSpPr>
        <p:spPr bwMode="auto">
          <a:xfrm>
            <a:off x="6865938" y="5597525"/>
            <a:ext cx="1157287" cy="393700"/>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Libraries</a:t>
            </a:r>
          </a:p>
        </p:txBody>
      </p:sp>
      <p:sp>
        <p:nvSpPr>
          <p:cNvPr id="6170" name="Rectangle 26"/>
          <p:cNvSpPr>
            <a:spLocks noChangeArrowheads="1"/>
          </p:cNvSpPr>
          <p:nvPr/>
        </p:nvSpPr>
        <p:spPr bwMode="auto">
          <a:xfrm>
            <a:off x="7110413" y="3965575"/>
            <a:ext cx="1339850" cy="409575"/>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171" name="Rectangle 27"/>
          <p:cNvSpPr>
            <a:spLocks noChangeArrowheads="1"/>
          </p:cNvSpPr>
          <p:nvPr/>
        </p:nvSpPr>
        <p:spPr bwMode="auto">
          <a:xfrm>
            <a:off x="7113588" y="3976688"/>
            <a:ext cx="1331912" cy="393700"/>
          </a:xfrm>
          <a:prstGeom prst="rect">
            <a:avLst/>
          </a:prstGeom>
          <a:solidFill>
            <a:schemeClr val="accent2"/>
          </a:solid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Drawings</a:t>
            </a:r>
          </a:p>
        </p:txBody>
      </p:sp>
      <p:sp>
        <p:nvSpPr>
          <p:cNvPr id="6172" name="Rectangle 28"/>
          <p:cNvSpPr>
            <a:spLocks noChangeArrowheads="1"/>
          </p:cNvSpPr>
          <p:nvPr/>
        </p:nvSpPr>
        <p:spPr bwMode="auto">
          <a:xfrm>
            <a:off x="7548563" y="4695825"/>
            <a:ext cx="1171575" cy="714375"/>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173" name="Rectangle 29"/>
          <p:cNvSpPr>
            <a:spLocks noChangeArrowheads="1"/>
          </p:cNvSpPr>
          <p:nvPr/>
        </p:nvSpPr>
        <p:spPr bwMode="auto">
          <a:xfrm>
            <a:off x="7559675" y="4706938"/>
            <a:ext cx="1152525" cy="698500"/>
          </a:xfrm>
          <a:prstGeom prst="rect">
            <a:avLst/>
          </a:prstGeom>
          <a:solidFill>
            <a:schemeClr val="accent2"/>
          </a:solidFill>
          <a:ln w="9525">
            <a:noFill/>
            <a:miter lim="800000"/>
            <a:headEnd/>
            <a:tailEnd/>
          </a:ln>
        </p:spPr>
        <p:txBody>
          <a:bodyPr wrap="none" lIns="90488" tIns="44450" rIns="90488" bIns="44450">
            <a:spAutoFit/>
          </a:bodyPr>
          <a:lstStyle/>
          <a:p>
            <a:pPr algn="ctr" defTabSz="739775">
              <a:spcBef>
                <a:spcPct val="0"/>
              </a:spcBef>
            </a:pPr>
            <a:r>
              <a:rPr lang="en-GB" sz="2000" b="1">
                <a:latin typeface="Helvetica" pitchFamily="34" charset="0"/>
              </a:rPr>
              <a:t>Satellite</a:t>
            </a:r>
          </a:p>
          <a:p>
            <a:pPr algn="ctr" defTabSz="739775">
              <a:spcBef>
                <a:spcPct val="0"/>
              </a:spcBef>
            </a:pPr>
            <a:r>
              <a:rPr lang="en-GB" sz="2000" b="1">
                <a:latin typeface="Helvetica" pitchFamily="34" charset="0"/>
              </a:rPr>
              <a:t>Images</a:t>
            </a:r>
          </a:p>
        </p:txBody>
      </p:sp>
      <p:sp>
        <p:nvSpPr>
          <p:cNvPr id="6174" name="Rectangle 30"/>
          <p:cNvSpPr>
            <a:spLocks noChangeArrowheads="1"/>
          </p:cNvSpPr>
          <p:nvPr/>
        </p:nvSpPr>
        <p:spPr bwMode="auto">
          <a:xfrm>
            <a:off x="5260975" y="4114800"/>
            <a:ext cx="1690688" cy="714375"/>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6175" name="Rectangle 31"/>
          <p:cNvSpPr>
            <a:spLocks noChangeArrowheads="1"/>
          </p:cNvSpPr>
          <p:nvPr/>
        </p:nvSpPr>
        <p:spPr bwMode="auto">
          <a:xfrm>
            <a:off x="5360988" y="4168775"/>
            <a:ext cx="1590675" cy="698500"/>
          </a:xfrm>
          <a:prstGeom prst="rect">
            <a:avLst/>
          </a:prstGeom>
          <a:noFill/>
          <a:ln w="9525">
            <a:noFill/>
            <a:miter lim="800000"/>
            <a:headEnd/>
            <a:tailEnd/>
          </a:ln>
        </p:spPr>
        <p:txBody>
          <a:bodyPr lIns="90488" tIns="44450" rIns="90488" bIns="44450">
            <a:spAutoFit/>
          </a:bodyPr>
          <a:lstStyle/>
          <a:p>
            <a:pPr defTabSz="739775">
              <a:spcBef>
                <a:spcPct val="0"/>
              </a:spcBef>
            </a:pPr>
            <a:r>
              <a:rPr lang="en-GB" sz="2000" b="1">
                <a:latin typeface="Helvetica" pitchFamily="34" charset="0"/>
              </a:rPr>
              <a:t>Production</a:t>
            </a:r>
          </a:p>
          <a:p>
            <a:pPr defTabSz="739775">
              <a:spcBef>
                <a:spcPct val="0"/>
              </a:spcBef>
            </a:pPr>
            <a:r>
              <a:rPr lang="en-GB" sz="2000" b="1">
                <a:latin typeface="Helvetica" pitchFamily="34" charset="0"/>
              </a:rPr>
              <a:t>Schedules</a:t>
            </a:r>
          </a:p>
        </p:txBody>
      </p:sp>
      <p:sp>
        <p:nvSpPr>
          <p:cNvPr id="6176" name="Rectangle 32"/>
          <p:cNvSpPr>
            <a:spLocks noGrp="1" noChangeArrowheads="1"/>
          </p:cNvSpPr>
          <p:nvPr>
            <p:ph type="title"/>
          </p:nvPr>
        </p:nvSpPr>
        <p:spPr/>
        <p:txBody>
          <a:bodyPr/>
          <a:lstStyle/>
          <a:p>
            <a:pPr eaLnBrk="1" hangingPunct="1"/>
            <a:r>
              <a:rPr lang="en-GB" smtClean="0"/>
              <a:t>What is a Relational Database?</a:t>
            </a:r>
          </a:p>
        </p:txBody>
      </p:sp>
      <p:sp>
        <p:nvSpPr>
          <p:cNvPr id="6177" name="Rectangle 33"/>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1" name="Rectangle 4"/>
          <p:cNvSpPr>
            <a:spLocks noChangeArrowheads="1"/>
          </p:cNvSpPr>
          <p:nvPr/>
        </p:nvSpPr>
        <p:spPr bwMode="auto">
          <a:xfrm>
            <a:off x="2290763" y="1835150"/>
            <a:ext cx="4651375" cy="3760788"/>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7172" name="Oval 5"/>
          <p:cNvSpPr>
            <a:spLocks noChangeArrowheads="1"/>
          </p:cNvSpPr>
          <p:nvPr/>
        </p:nvSpPr>
        <p:spPr bwMode="auto">
          <a:xfrm>
            <a:off x="2295525" y="4919663"/>
            <a:ext cx="4646613" cy="1430337"/>
          </a:xfrm>
          <a:prstGeom prst="ellipse">
            <a:avLst/>
          </a:prstGeom>
          <a:solidFill>
            <a:schemeClr val="bg2"/>
          </a:solidFill>
          <a:ln w="12700">
            <a:solidFill>
              <a:schemeClr val="tx1"/>
            </a:solidFill>
            <a:round/>
            <a:headEnd/>
            <a:tailEnd/>
          </a:ln>
        </p:spPr>
        <p:txBody>
          <a:bodyPr wrap="none" anchor="ctr"/>
          <a:lstStyle/>
          <a:p>
            <a:endParaRPr lang="en-US"/>
          </a:p>
        </p:txBody>
      </p:sp>
      <p:sp>
        <p:nvSpPr>
          <p:cNvPr id="7173" name="Oval 6"/>
          <p:cNvSpPr>
            <a:spLocks noChangeArrowheads="1"/>
          </p:cNvSpPr>
          <p:nvPr/>
        </p:nvSpPr>
        <p:spPr bwMode="auto">
          <a:xfrm>
            <a:off x="2292350" y="1149350"/>
            <a:ext cx="4635500" cy="1430338"/>
          </a:xfrm>
          <a:prstGeom prst="ellipse">
            <a:avLst/>
          </a:prstGeom>
          <a:solidFill>
            <a:schemeClr val="bg2"/>
          </a:solidFill>
          <a:ln w="12700">
            <a:solidFill>
              <a:schemeClr val="tx1"/>
            </a:solidFill>
            <a:round/>
            <a:headEnd/>
            <a:tailEnd/>
          </a:ln>
        </p:spPr>
        <p:txBody>
          <a:bodyPr wrap="none" anchor="ctr"/>
          <a:lstStyle/>
          <a:p>
            <a:endParaRPr lang="en-US"/>
          </a:p>
        </p:txBody>
      </p:sp>
      <p:sp>
        <p:nvSpPr>
          <p:cNvPr id="7174" name="Rectangle 7"/>
          <p:cNvSpPr>
            <a:spLocks noChangeArrowheads="1"/>
          </p:cNvSpPr>
          <p:nvPr/>
        </p:nvSpPr>
        <p:spPr bwMode="auto">
          <a:xfrm>
            <a:off x="2332038" y="4568825"/>
            <a:ext cx="4556125" cy="917575"/>
          </a:xfrm>
          <a:prstGeom prst="rect">
            <a:avLst/>
          </a:prstGeom>
          <a:solidFill>
            <a:schemeClr val="bg2"/>
          </a:solidFill>
          <a:ln w="9525">
            <a:noFill/>
            <a:miter lim="800000"/>
            <a:headEnd/>
            <a:tailEnd/>
          </a:ln>
        </p:spPr>
        <p:txBody>
          <a:bodyPr wrap="none" anchor="ctr"/>
          <a:lstStyle/>
          <a:p>
            <a:endParaRPr lang="en-US"/>
          </a:p>
        </p:txBody>
      </p:sp>
      <p:sp>
        <p:nvSpPr>
          <p:cNvPr id="7175" name="Rectangle 8"/>
          <p:cNvSpPr>
            <a:spLocks noChangeArrowheads="1"/>
          </p:cNvSpPr>
          <p:nvPr/>
        </p:nvSpPr>
        <p:spPr bwMode="auto">
          <a:xfrm>
            <a:off x="3802063" y="1500188"/>
            <a:ext cx="1420812" cy="454025"/>
          </a:xfrm>
          <a:prstGeom prst="rect">
            <a:avLst/>
          </a:prstGeom>
          <a:noFill/>
          <a:ln w="9525">
            <a:no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Database</a:t>
            </a:r>
          </a:p>
        </p:txBody>
      </p:sp>
      <p:sp>
        <p:nvSpPr>
          <p:cNvPr id="7176" name="Rectangle 9"/>
          <p:cNvSpPr>
            <a:spLocks noChangeArrowheads="1"/>
          </p:cNvSpPr>
          <p:nvPr/>
        </p:nvSpPr>
        <p:spPr bwMode="auto">
          <a:xfrm>
            <a:off x="2436813" y="4724400"/>
            <a:ext cx="1858962" cy="466725"/>
          </a:xfrm>
          <a:prstGeom prst="rect">
            <a:avLst/>
          </a:prstGeom>
          <a:solidFill>
            <a:schemeClr val="accent1"/>
          </a:solidFill>
          <a:ln w="12700">
            <a:solidFill>
              <a:schemeClr val="bg1"/>
            </a:solidFill>
            <a:miter lim="800000"/>
            <a:headEnd/>
            <a:tailEnd/>
          </a:ln>
        </p:spPr>
        <p:txBody>
          <a:bodyPr lIns="90488" tIns="44450" rIns="90488" bIns="44450">
            <a:spAutoFit/>
          </a:bodyPr>
          <a:lstStyle/>
          <a:p>
            <a:pPr defTabSz="739775">
              <a:spcBef>
                <a:spcPct val="0"/>
              </a:spcBef>
            </a:pPr>
            <a:r>
              <a:rPr lang="en-GB" sz="2400" b="1">
                <a:latin typeface="Helvetica" pitchFamily="34" charset="0"/>
              </a:rPr>
              <a:t>sysobjects</a:t>
            </a:r>
          </a:p>
        </p:txBody>
      </p:sp>
      <p:sp>
        <p:nvSpPr>
          <p:cNvPr id="7177" name="Rectangle 10"/>
          <p:cNvSpPr>
            <a:spLocks noChangeArrowheads="1"/>
          </p:cNvSpPr>
          <p:nvPr/>
        </p:nvSpPr>
        <p:spPr bwMode="auto">
          <a:xfrm>
            <a:off x="2584450" y="2752725"/>
            <a:ext cx="2193925" cy="466725"/>
          </a:xfrm>
          <a:prstGeom prst="rect">
            <a:avLst/>
          </a:prstGeom>
          <a:solidFill>
            <a:schemeClr val="accent1"/>
          </a:solidFill>
          <a:ln w="12700">
            <a:solidFill>
              <a:schemeClr val="bg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sp_get_sales </a:t>
            </a:r>
          </a:p>
        </p:txBody>
      </p:sp>
      <p:sp>
        <p:nvSpPr>
          <p:cNvPr id="7178" name="Rectangle 11"/>
          <p:cNvSpPr>
            <a:spLocks noChangeArrowheads="1"/>
          </p:cNvSpPr>
          <p:nvPr/>
        </p:nvSpPr>
        <p:spPr bwMode="auto">
          <a:xfrm>
            <a:off x="2584450" y="3362325"/>
            <a:ext cx="2201863" cy="466725"/>
          </a:xfrm>
          <a:prstGeom prst="rect">
            <a:avLst/>
          </a:prstGeom>
          <a:solidFill>
            <a:schemeClr val="accent1"/>
          </a:solidFill>
          <a:ln w="12700">
            <a:solidFill>
              <a:schemeClr val="bg1"/>
            </a:solidFill>
            <a:miter lim="800000"/>
            <a:headEnd/>
            <a:tailEnd/>
          </a:ln>
        </p:spPr>
        <p:txBody>
          <a:bodyPr lIns="90488" tIns="44450" rIns="90488" bIns="44450">
            <a:spAutoFit/>
          </a:bodyPr>
          <a:lstStyle/>
          <a:p>
            <a:pPr defTabSz="739775">
              <a:spcBef>
                <a:spcPct val="0"/>
              </a:spcBef>
            </a:pPr>
            <a:r>
              <a:rPr lang="en-GB" sz="2400" b="1">
                <a:latin typeface="Helvetica" pitchFamily="34" charset="0"/>
              </a:rPr>
              <a:t>tr_sale_insert</a:t>
            </a:r>
          </a:p>
        </p:txBody>
      </p:sp>
      <p:sp>
        <p:nvSpPr>
          <p:cNvPr id="809996" name="Rectangle 12"/>
          <p:cNvSpPr>
            <a:spLocks noChangeArrowheads="1"/>
          </p:cNvSpPr>
          <p:nvPr/>
        </p:nvSpPr>
        <p:spPr bwMode="auto">
          <a:xfrm>
            <a:off x="149225" y="2305050"/>
            <a:ext cx="1917700"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Stored Procedures</a:t>
            </a:r>
          </a:p>
        </p:txBody>
      </p:sp>
      <p:sp>
        <p:nvSpPr>
          <p:cNvPr id="7180" name="Line 13"/>
          <p:cNvSpPr>
            <a:spLocks noChangeShapeType="1"/>
          </p:cNvSpPr>
          <p:nvPr/>
        </p:nvSpPr>
        <p:spPr bwMode="auto">
          <a:xfrm>
            <a:off x="2071688" y="2895600"/>
            <a:ext cx="423862"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7181" name="Line 14"/>
          <p:cNvSpPr>
            <a:spLocks noChangeShapeType="1"/>
          </p:cNvSpPr>
          <p:nvPr/>
        </p:nvSpPr>
        <p:spPr bwMode="auto">
          <a:xfrm>
            <a:off x="2008188" y="3581400"/>
            <a:ext cx="487362"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7182" name="Rectangle 15"/>
          <p:cNvSpPr>
            <a:spLocks noChangeArrowheads="1"/>
          </p:cNvSpPr>
          <p:nvPr/>
        </p:nvSpPr>
        <p:spPr bwMode="auto">
          <a:xfrm>
            <a:off x="5132388" y="2713038"/>
            <a:ext cx="927100" cy="466725"/>
          </a:xfrm>
          <a:prstGeom prst="rect">
            <a:avLst/>
          </a:prstGeom>
          <a:solidFill>
            <a:schemeClr val="accent1"/>
          </a:solidFill>
          <a:ln w="12700">
            <a:solidFill>
              <a:schemeClr val="bg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dept  </a:t>
            </a:r>
          </a:p>
        </p:txBody>
      </p:sp>
      <p:sp>
        <p:nvSpPr>
          <p:cNvPr id="7183" name="Rectangle 16"/>
          <p:cNvSpPr>
            <a:spLocks noChangeArrowheads="1"/>
          </p:cNvSpPr>
          <p:nvPr/>
        </p:nvSpPr>
        <p:spPr bwMode="auto">
          <a:xfrm>
            <a:off x="5197475" y="3376613"/>
            <a:ext cx="787400" cy="466725"/>
          </a:xfrm>
          <a:prstGeom prst="rect">
            <a:avLst/>
          </a:prstGeom>
          <a:solidFill>
            <a:schemeClr val="accent1"/>
          </a:solidFill>
          <a:ln w="12700">
            <a:solidFill>
              <a:schemeClr val="bg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sale</a:t>
            </a:r>
          </a:p>
        </p:txBody>
      </p:sp>
      <p:sp>
        <p:nvSpPr>
          <p:cNvPr id="7184" name="Line 17"/>
          <p:cNvSpPr>
            <a:spLocks noChangeShapeType="1"/>
          </p:cNvSpPr>
          <p:nvPr/>
        </p:nvSpPr>
        <p:spPr bwMode="auto">
          <a:xfrm flipH="1" flipV="1">
            <a:off x="6278563" y="2982913"/>
            <a:ext cx="1357312" cy="309562"/>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7185" name="Line 18"/>
          <p:cNvSpPr>
            <a:spLocks noChangeShapeType="1"/>
          </p:cNvSpPr>
          <p:nvPr/>
        </p:nvSpPr>
        <p:spPr bwMode="auto">
          <a:xfrm flipH="1">
            <a:off x="6307138" y="3365500"/>
            <a:ext cx="1303337" cy="22225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0003" name="Rectangle 19"/>
          <p:cNvSpPr>
            <a:spLocks noChangeArrowheads="1"/>
          </p:cNvSpPr>
          <p:nvPr/>
        </p:nvSpPr>
        <p:spPr bwMode="auto">
          <a:xfrm>
            <a:off x="7685088" y="3074988"/>
            <a:ext cx="1163637"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User Tables</a:t>
            </a:r>
          </a:p>
        </p:txBody>
      </p:sp>
      <p:sp>
        <p:nvSpPr>
          <p:cNvPr id="7187" name="Rectangle 20"/>
          <p:cNvSpPr>
            <a:spLocks noChangeArrowheads="1"/>
          </p:cNvSpPr>
          <p:nvPr/>
        </p:nvSpPr>
        <p:spPr bwMode="auto">
          <a:xfrm>
            <a:off x="4375150" y="5049838"/>
            <a:ext cx="2443163" cy="466725"/>
          </a:xfrm>
          <a:prstGeom prst="rect">
            <a:avLst/>
          </a:prstGeom>
          <a:solidFill>
            <a:schemeClr val="accent1"/>
          </a:solidFill>
          <a:ln w="12700">
            <a:solidFill>
              <a:schemeClr val="bg1"/>
            </a:solidFill>
            <a:miter lim="800000"/>
            <a:headEnd/>
            <a:tailEnd/>
          </a:ln>
        </p:spPr>
        <p:txBody>
          <a:bodyPr lIns="90488" tIns="44450" rIns="90488" bIns="44450">
            <a:spAutoFit/>
          </a:bodyPr>
          <a:lstStyle/>
          <a:p>
            <a:pPr defTabSz="739775">
              <a:spcBef>
                <a:spcPct val="0"/>
              </a:spcBef>
            </a:pPr>
            <a:r>
              <a:rPr lang="en-GB" sz="2400" b="1">
                <a:latin typeface="Helvetica" pitchFamily="34" charset="0"/>
              </a:rPr>
              <a:t>ci_emp_deptno</a:t>
            </a:r>
          </a:p>
        </p:txBody>
      </p:sp>
      <p:sp>
        <p:nvSpPr>
          <p:cNvPr id="7188" name="Rectangle 21"/>
          <p:cNvSpPr>
            <a:spLocks noChangeArrowheads="1"/>
          </p:cNvSpPr>
          <p:nvPr/>
        </p:nvSpPr>
        <p:spPr bwMode="auto">
          <a:xfrm>
            <a:off x="4387850" y="4381500"/>
            <a:ext cx="2414588" cy="466725"/>
          </a:xfrm>
          <a:prstGeom prst="rect">
            <a:avLst/>
          </a:prstGeom>
          <a:solidFill>
            <a:schemeClr val="accent1"/>
          </a:solidFill>
          <a:ln w="12700">
            <a:solidFill>
              <a:schemeClr val="bg1"/>
            </a:solidFill>
            <a:miter lim="800000"/>
            <a:headEnd/>
            <a:tailEnd/>
          </a:ln>
        </p:spPr>
        <p:txBody>
          <a:bodyPr lIns="90488" tIns="44450" rIns="90488" bIns="44450">
            <a:spAutoFit/>
          </a:bodyPr>
          <a:lstStyle/>
          <a:p>
            <a:pPr defTabSz="739775">
              <a:spcBef>
                <a:spcPct val="0"/>
              </a:spcBef>
            </a:pPr>
            <a:r>
              <a:rPr lang="en-GB" sz="2400" b="1">
                <a:latin typeface="Helvetica" pitchFamily="34" charset="0"/>
              </a:rPr>
              <a:t>sales_by_dept</a:t>
            </a:r>
          </a:p>
        </p:txBody>
      </p:sp>
      <p:sp>
        <p:nvSpPr>
          <p:cNvPr id="810006" name="Rectangle 22"/>
          <p:cNvSpPr>
            <a:spLocks noChangeArrowheads="1"/>
          </p:cNvSpPr>
          <p:nvPr/>
        </p:nvSpPr>
        <p:spPr bwMode="auto">
          <a:xfrm>
            <a:off x="149225" y="3371850"/>
            <a:ext cx="1803400"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Triggers</a:t>
            </a:r>
          </a:p>
        </p:txBody>
      </p:sp>
      <p:sp>
        <p:nvSpPr>
          <p:cNvPr id="810007" name="Rectangle 23"/>
          <p:cNvSpPr>
            <a:spLocks noChangeArrowheads="1"/>
          </p:cNvSpPr>
          <p:nvPr/>
        </p:nvSpPr>
        <p:spPr bwMode="auto">
          <a:xfrm>
            <a:off x="149225" y="4819650"/>
            <a:ext cx="1803400"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System Tables</a:t>
            </a:r>
          </a:p>
        </p:txBody>
      </p:sp>
      <p:sp>
        <p:nvSpPr>
          <p:cNvPr id="7191" name="Line 24"/>
          <p:cNvSpPr>
            <a:spLocks noChangeShapeType="1"/>
          </p:cNvSpPr>
          <p:nvPr/>
        </p:nvSpPr>
        <p:spPr bwMode="auto">
          <a:xfrm>
            <a:off x="2008188" y="4953000"/>
            <a:ext cx="487362"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0009" name="Rectangle 25"/>
          <p:cNvSpPr>
            <a:spLocks noChangeArrowheads="1"/>
          </p:cNvSpPr>
          <p:nvPr/>
        </p:nvSpPr>
        <p:spPr bwMode="auto">
          <a:xfrm flipH="1">
            <a:off x="7339013" y="4402138"/>
            <a:ext cx="150812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Views</a:t>
            </a:r>
          </a:p>
        </p:txBody>
      </p:sp>
      <p:sp>
        <p:nvSpPr>
          <p:cNvPr id="7193" name="Line 26"/>
          <p:cNvSpPr>
            <a:spLocks noChangeShapeType="1"/>
          </p:cNvSpPr>
          <p:nvPr/>
        </p:nvSpPr>
        <p:spPr bwMode="auto">
          <a:xfrm flipH="1">
            <a:off x="6840538" y="4584700"/>
            <a:ext cx="479425"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0011" name="Rectangle 27"/>
          <p:cNvSpPr>
            <a:spLocks noChangeArrowheads="1"/>
          </p:cNvSpPr>
          <p:nvPr/>
        </p:nvSpPr>
        <p:spPr bwMode="auto">
          <a:xfrm flipH="1">
            <a:off x="7340600" y="5137150"/>
            <a:ext cx="150812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b="1">
                <a:latin typeface="Helvetica" pitchFamily="34" charset="0"/>
              </a:rPr>
              <a:t>Indexes</a:t>
            </a:r>
          </a:p>
        </p:txBody>
      </p:sp>
      <p:sp>
        <p:nvSpPr>
          <p:cNvPr id="7195" name="Line 28"/>
          <p:cNvSpPr>
            <a:spLocks noChangeShapeType="1"/>
          </p:cNvSpPr>
          <p:nvPr/>
        </p:nvSpPr>
        <p:spPr bwMode="auto">
          <a:xfrm flipH="1">
            <a:off x="6853238" y="5334000"/>
            <a:ext cx="479425"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7196" name="Rectangle 29"/>
          <p:cNvSpPr>
            <a:spLocks noGrp="1" noChangeArrowheads="1"/>
          </p:cNvSpPr>
          <p:nvPr>
            <p:ph type="title"/>
          </p:nvPr>
        </p:nvSpPr>
        <p:spPr/>
        <p:txBody>
          <a:bodyPr/>
          <a:lstStyle/>
          <a:p>
            <a:pPr eaLnBrk="1" hangingPunct="1"/>
            <a:r>
              <a:rPr lang="en-GB" smtClean="0"/>
              <a:t>Components of a Relational Database</a:t>
            </a:r>
          </a:p>
        </p:txBody>
      </p:sp>
      <p:sp>
        <p:nvSpPr>
          <p:cNvPr id="7197" name="Rectangle 30"/>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85838" y="1828800"/>
            <a:ext cx="7318375" cy="1676400"/>
          </a:xfrm>
          <a:prstGeom prst="rect">
            <a:avLst/>
          </a:prstGeom>
          <a:solidFill>
            <a:schemeClr val="bg1"/>
          </a:solidFill>
          <a:ln w="9525">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8195" name="Text Box 3"/>
          <p:cNvSpPr txBox="1">
            <a:spLocks noChangeArrowheads="1"/>
          </p:cNvSpPr>
          <p:nvPr/>
        </p:nvSpPr>
        <p:spPr bwMode="auto">
          <a:xfrm>
            <a:off x="985838" y="2303463"/>
            <a:ext cx="7334250" cy="119697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10	      fred     smith        1	    marketing</a:t>
            </a:r>
          </a:p>
          <a:p>
            <a:pPr>
              <a:spcBef>
                <a:spcPct val="0"/>
              </a:spcBef>
            </a:pPr>
            <a:r>
              <a:rPr lang="en-GB" sz="2400" b="1">
                <a:latin typeface="Helvetica" pitchFamily="34" charset="0"/>
              </a:rPr>
              <a:t>     20	      bob     james	   1	    marketing</a:t>
            </a:r>
          </a:p>
          <a:p>
            <a:pPr>
              <a:spcBef>
                <a:spcPct val="0"/>
              </a:spcBef>
            </a:pPr>
            <a:r>
              <a:rPr lang="en-GB" sz="2400" b="1">
                <a:latin typeface="Helvetica" pitchFamily="34" charset="0"/>
              </a:rPr>
              <a:t>     30        sue     brown	   2	    sales</a:t>
            </a:r>
            <a:endParaRPr lang="en-GB" sz="2400">
              <a:latin typeface="Times New Roman" pitchFamily="18" charset="0"/>
            </a:endParaRPr>
          </a:p>
        </p:txBody>
      </p:sp>
      <p:sp>
        <p:nvSpPr>
          <p:cNvPr id="8196" name="Line 4"/>
          <p:cNvSpPr>
            <a:spLocks noChangeShapeType="1"/>
          </p:cNvSpPr>
          <p:nvPr/>
        </p:nvSpPr>
        <p:spPr bwMode="auto">
          <a:xfrm>
            <a:off x="985838" y="2286000"/>
            <a:ext cx="6330950"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8197" name="Text Box 5"/>
          <p:cNvSpPr txBox="1">
            <a:spLocks noChangeArrowheads="1"/>
          </p:cNvSpPr>
          <p:nvPr/>
        </p:nvSpPr>
        <p:spPr bwMode="auto">
          <a:xfrm>
            <a:off x="985838" y="1822450"/>
            <a:ext cx="7331075" cy="466725"/>
          </a:xfrm>
          <a:prstGeom prst="rect">
            <a:avLst/>
          </a:prstGeom>
          <a:solidFill>
            <a:schemeClr val="accent2"/>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emp_no  fname  lname  dept_no  dept_name</a:t>
            </a:r>
            <a:endParaRPr lang="en-GB" sz="2400">
              <a:latin typeface="Times New Roman" pitchFamily="18" charset="0"/>
            </a:endParaRPr>
          </a:p>
        </p:txBody>
      </p:sp>
      <p:sp>
        <p:nvSpPr>
          <p:cNvPr id="8198" name="Rectangle 6"/>
          <p:cNvSpPr>
            <a:spLocks noGrp="1" noChangeArrowheads="1"/>
          </p:cNvSpPr>
          <p:nvPr>
            <p:ph type="body" idx="1"/>
          </p:nvPr>
        </p:nvSpPr>
        <p:spPr>
          <a:xfrm>
            <a:off x="250825" y="3933825"/>
            <a:ext cx="8643938" cy="2447925"/>
          </a:xfrm>
        </p:spPr>
        <p:txBody>
          <a:bodyPr/>
          <a:lstStyle/>
          <a:p>
            <a:pPr>
              <a:lnSpc>
                <a:spcPct val="67000"/>
              </a:lnSpc>
            </a:pPr>
            <a:r>
              <a:rPr lang="en-GB" smtClean="0"/>
              <a:t>Uniquely identify each row via a ‘Primary Key’ column</a:t>
            </a:r>
          </a:p>
          <a:p>
            <a:pPr>
              <a:lnSpc>
                <a:spcPct val="67000"/>
              </a:lnSpc>
            </a:pPr>
            <a:r>
              <a:rPr lang="en-GB" smtClean="0"/>
              <a:t>So how do we:</a:t>
            </a:r>
          </a:p>
          <a:p>
            <a:pPr lvl="1">
              <a:lnSpc>
                <a:spcPct val="67000"/>
              </a:lnSpc>
            </a:pPr>
            <a:endParaRPr lang="en-GB" sz="1800" b="0" smtClean="0"/>
          </a:p>
          <a:p>
            <a:pPr lvl="1">
              <a:lnSpc>
                <a:spcPct val="67000"/>
              </a:lnSpc>
            </a:pPr>
            <a:r>
              <a:rPr lang="en-GB" sz="1800" b="0" smtClean="0"/>
              <a:t>Remove the ‘Sue Brown’ row but keep the ‘sales’ dept?</a:t>
            </a:r>
          </a:p>
          <a:p>
            <a:pPr lvl="1">
              <a:lnSpc>
                <a:spcPct val="67000"/>
              </a:lnSpc>
            </a:pPr>
            <a:endParaRPr lang="en-GB" sz="1800" b="0" smtClean="0"/>
          </a:p>
          <a:p>
            <a:pPr lvl="1">
              <a:lnSpc>
                <a:spcPct val="67000"/>
              </a:lnSpc>
            </a:pPr>
            <a:r>
              <a:rPr lang="en-GB" sz="1800" b="0" smtClean="0"/>
              <a:t>Change the name of ‘Marketing’, without having to do it in many places?</a:t>
            </a:r>
          </a:p>
          <a:p>
            <a:pPr lvl="1">
              <a:lnSpc>
                <a:spcPct val="67000"/>
              </a:lnSpc>
            </a:pPr>
            <a:endParaRPr lang="en-GB" sz="1800" b="0" smtClean="0"/>
          </a:p>
          <a:p>
            <a:pPr lvl="1">
              <a:lnSpc>
                <a:spcPct val="67000"/>
              </a:lnSpc>
            </a:pPr>
            <a:r>
              <a:rPr lang="en-GB" sz="1800" b="0" smtClean="0"/>
              <a:t>Add a new dept ‘3’  that has no employees yet?</a:t>
            </a:r>
          </a:p>
          <a:p>
            <a:pPr lvl="1">
              <a:lnSpc>
                <a:spcPct val="67000"/>
              </a:lnSpc>
              <a:buFontTx/>
              <a:buNone/>
            </a:pPr>
            <a:r>
              <a:rPr lang="en-GB" sz="1800" smtClean="0"/>
              <a:t>											</a:t>
            </a:r>
          </a:p>
        </p:txBody>
      </p:sp>
      <p:sp>
        <p:nvSpPr>
          <p:cNvPr id="8199" name="Rectangle 7"/>
          <p:cNvSpPr>
            <a:spLocks noChangeArrowheads="1"/>
          </p:cNvSpPr>
          <p:nvPr/>
        </p:nvSpPr>
        <p:spPr bwMode="auto">
          <a:xfrm>
            <a:off x="280988" y="1185863"/>
            <a:ext cx="8585200" cy="381000"/>
          </a:xfrm>
          <a:prstGeom prst="rect">
            <a:avLst/>
          </a:prstGeom>
          <a:noFill/>
          <a:ln w="9525">
            <a:noFill/>
            <a:miter lim="800000"/>
            <a:headEnd/>
            <a:tailEnd/>
          </a:ln>
        </p:spPr>
        <p:txBody>
          <a:bodyPr lIns="77788" tIns="41275" rIns="77788" bIns="41275"/>
          <a:lstStyle/>
          <a:p>
            <a:pPr marL="247650" indent="-247650" defTabSz="660400">
              <a:lnSpc>
                <a:spcPct val="77000"/>
              </a:lnSpc>
              <a:spcBef>
                <a:spcPct val="30000"/>
              </a:spcBef>
            </a:pPr>
            <a:r>
              <a:rPr lang="en-GB" sz="2400" b="1"/>
              <a:t>A table to hold the data about departments &amp; employees?</a:t>
            </a:r>
          </a:p>
        </p:txBody>
      </p:sp>
      <p:sp>
        <p:nvSpPr>
          <p:cNvPr id="8200" name="Rectangle 8"/>
          <p:cNvSpPr>
            <a:spLocks noGrp="1" noChangeArrowheads="1"/>
          </p:cNvSpPr>
          <p:nvPr>
            <p:ph type="title"/>
          </p:nvPr>
        </p:nvSpPr>
        <p:spPr/>
        <p:txBody>
          <a:bodyPr/>
          <a:lstStyle/>
          <a:p>
            <a:pPr eaLnBrk="1" hangingPunct="1"/>
            <a:r>
              <a:rPr lang="en-GB" smtClean="0"/>
              <a:t>Anatomy of a table - (un-normalised data)</a:t>
            </a:r>
          </a:p>
        </p:txBody>
      </p:sp>
      <p:sp>
        <p:nvSpPr>
          <p:cNvPr id="8201" name="Rectangle 9"/>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body" idx="1"/>
          </p:nvPr>
        </p:nvSpPr>
        <p:spPr>
          <a:xfrm>
            <a:off x="546100" y="1176338"/>
            <a:ext cx="8402638" cy="4800600"/>
          </a:xfrm>
        </p:spPr>
        <p:txBody>
          <a:bodyPr/>
          <a:lstStyle/>
          <a:p>
            <a:r>
              <a:rPr lang="en-GB" sz="2000" smtClean="0"/>
              <a:t>Multiple tables, one for each entity</a:t>
            </a:r>
          </a:p>
          <a:p>
            <a:r>
              <a:rPr lang="en-GB" sz="2000" smtClean="0"/>
              <a:t>One occurrence of each entity is a row of a table</a:t>
            </a:r>
          </a:p>
          <a:p>
            <a:r>
              <a:rPr lang="en-GB" sz="2000" smtClean="0"/>
              <a:t>Just sufficient duplication of data maintained to keep links between tables</a:t>
            </a:r>
          </a:p>
          <a:p>
            <a:endParaRPr lang="en-GB" sz="2000" smtClean="0"/>
          </a:p>
          <a:p>
            <a:endParaRPr lang="en-GB" sz="2000" smtClean="0"/>
          </a:p>
          <a:p>
            <a:endParaRPr lang="en-GB" sz="2000" smtClean="0"/>
          </a:p>
          <a:p>
            <a:r>
              <a:rPr lang="en-GB" sz="2000" smtClean="0"/>
              <a:t>What about the three anomalies?</a:t>
            </a:r>
          </a:p>
          <a:p>
            <a:pPr lvl="1"/>
            <a:r>
              <a:rPr lang="en-GB" sz="1800" b="0" smtClean="0"/>
              <a:t>Add dept ‘3’ to the ‘dept’ table</a:t>
            </a:r>
          </a:p>
          <a:p>
            <a:pPr lvl="1"/>
            <a:r>
              <a:rPr lang="en-GB" sz="1800" b="0" smtClean="0"/>
              <a:t>Delete ‘Sue Brown’ from ‘employee’ table</a:t>
            </a:r>
          </a:p>
          <a:p>
            <a:pPr lvl="1"/>
            <a:r>
              <a:rPr lang="en-GB" sz="1800" b="0" smtClean="0"/>
              <a:t>Change the name of ‘marketing’</a:t>
            </a:r>
          </a:p>
        </p:txBody>
      </p:sp>
      <p:sp>
        <p:nvSpPr>
          <p:cNvPr id="9219" name="Text Box 8"/>
          <p:cNvSpPr txBox="1">
            <a:spLocks noChangeArrowheads="1"/>
          </p:cNvSpPr>
          <p:nvPr/>
        </p:nvSpPr>
        <p:spPr bwMode="auto">
          <a:xfrm>
            <a:off x="5476875" y="4475163"/>
            <a:ext cx="2019300" cy="406400"/>
          </a:xfrm>
          <a:prstGeom prst="rect">
            <a:avLst/>
          </a:prstGeom>
          <a:solidFill>
            <a:schemeClr val="folHlink"/>
          </a:solidFill>
          <a:ln w="9525">
            <a:solidFill>
              <a:schemeClr val="tx1"/>
            </a:solidFill>
            <a:miter lim="800000"/>
            <a:headEnd type="none" w="sm" len="sm"/>
            <a:tailEnd type="none" w="sm" len="sm"/>
          </a:ln>
        </p:spPr>
        <p:txBody>
          <a:bodyPr wrap="none">
            <a:spAutoFit/>
          </a:bodyPr>
          <a:lstStyle/>
          <a:p>
            <a:pPr>
              <a:spcBef>
                <a:spcPct val="0"/>
              </a:spcBef>
            </a:pPr>
            <a:r>
              <a:rPr lang="en-GB" sz="2000" i="1">
                <a:latin typeface="Helvetica" pitchFamily="34" charset="0"/>
              </a:rPr>
              <a:t>‘employee’ table</a:t>
            </a:r>
            <a:endParaRPr lang="en-GB" sz="2000">
              <a:latin typeface="Helvetica" pitchFamily="34" charset="0"/>
            </a:endParaRPr>
          </a:p>
        </p:txBody>
      </p:sp>
      <p:sp>
        <p:nvSpPr>
          <p:cNvPr id="9220" name="Text Box 14"/>
          <p:cNvSpPr txBox="1">
            <a:spLocks noChangeArrowheads="1"/>
          </p:cNvSpPr>
          <p:nvPr/>
        </p:nvSpPr>
        <p:spPr bwMode="auto">
          <a:xfrm>
            <a:off x="1260475" y="4260850"/>
            <a:ext cx="2311400" cy="406400"/>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000" i="1">
                <a:latin typeface="Helvetica" pitchFamily="34" charset="0"/>
              </a:rPr>
              <a:t>‘department’ table</a:t>
            </a:r>
            <a:endParaRPr lang="en-GB" sz="2000">
              <a:latin typeface="Helvetica" pitchFamily="34" charset="0"/>
            </a:endParaRPr>
          </a:p>
        </p:txBody>
      </p:sp>
      <p:sp>
        <p:nvSpPr>
          <p:cNvPr id="9221" name="Text Box 5"/>
          <p:cNvSpPr txBox="1">
            <a:spLocks noChangeArrowheads="1"/>
          </p:cNvSpPr>
          <p:nvPr/>
        </p:nvSpPr>
        <p:spPr bwMode="auto">
          <a:xfrm>
            <a:off x="4221163" y="3178175"/>
            <a:ext cx="4819650" cy="119697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10	      fred     smith        1</a:t>
            </a:r>
          </a:p>
          <a:p>
            <a:pPr>
              <a:spcBef>
                <a:spcPct val="0"/>
              </a:spcBef>
            </a:pPr>
            <a:r>
              <a:rPr lang="en-GB" sz="2400" b="1">
                <a:latin typeface="Helvetica" pitchFamily="34" charset="0"/>
              </a:rPr>
              <a:t>     20	      bob     james	   1</a:t>
            </a:r>
          </a:p>
          <a:p>
            <a:pPr>
              <a:spcBef>
                <a:spcPct val="0"/>
              </a:spcBef>
            </a:pPr>
            <a:r>
              <a:rPr lang="en-GB" sz="2400" b="1">
                <a:latin typeface="Helvetica" pitchFamily="34" charset="0"/>
              </a:rPr>
              <a:t>     30        sue     brown	   2</a:t>
            </a:r>
            <a:endParaRPr lang="en-GB" sz="2400">
              <a:latin typeface="Times New Roman" pitchFamily="18" charset="0"/>
            </a:endParaRPr>
          </a:p>
        </p:txBody>
      </p:sp>
      <p:sp>
        <p:nvSpPr>
          <p:cNvPr id="9222" name="Text Box 7"/>
          <p:cNvSpPr txBox="1">
            <a:spLocks noChangeArrowheads="1"/>
          </p:cNvSpPr>
          <p:nvPr/>
        </p:nvSpPr>
        <p:spPr bwMode="auto">
          <a:xfrm>
            <a:off x="4210050" y="2751138"/>
            <a:ext cx="4830763" cy="466725"/>
          </a:xfrm>
          <a:prstGeom prst="rect">
            <a:avLst/>
          </a:prstGeom>
          <a:solidFill>
            <a:srgbClr val="CCFFCC"/>
          </a:solidFill>
          <a:ln w="9525">
            <a:solidFill>
              <a:schemeClr val="tx1"/>
            </a:solidFill>
            <a:miter lim="800000"/>
            <a:headEnd type="none" w="sm" len="sm"/>
            <a:tailEnd type="none" w="sm" len="sm"/>
          </a:ln>
        </p:spPr>
        <p:txBody>
          <a:bodyPr wrap="none">
            <a:spAutoFit/>
          </a:bodyPr>
          <a:lstStyle/>
          <a:p>
            <a:pPr>
              <a:spcBef>
                <a:spcPct val="0"/>
              </a:spcBef>
            </a:pPr>
            <a:r>
              <a:rPr lang="en-GB" sz="2400" b="1">
                <a:latin typeface="Helvetica" pitchFamily="34" charset="0"/>
              </a:rPr>
              <a:t>emp_no  fname  lname  dept_no</a:t>
            </a:r>
            <a:endParaRPr lang="en-GB" sz="2400">
              <a:latin typeface="Times New Roman" pitchFamily="18" charset="0"/>
            </a:endParaRPr>
          </a:p>
        </p:txBody>
      </p:sp>
      <p:sp>
        <p:nvSpPr>
          <p:cNvPr id="9223" name="Rectangle 10"/>
          <p:cNvSpPr>
            <a:spLocks noChangeArrowheads="1"/>
          </p:cNvSpPr>
          <p:nvPr/>
        </p:nvSpPr>
        <p:spPr bwMode="auto">
          <a:xfrm>
            <a:off x="782638" y="3087688"/>
            <a:ext cx="3154362" cy="10668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9224" name="Text Box 12"/>
          <p:cNvSpPr txBox="1">
            <a:spLocks noChangeArrowheads="1"/>
          </p:cNvSpPr>
          <p:nvPr/>
        </p:nvSpPr>
        <p:spPr bwMode="auto">
          <a:xfrm>
            <a:off x="782638" y="2751138"/>
            <a:ext cx="3155950" cy="466725"/>
          </a:xfrm>
          <a:prstGeom prst="rect">
            <a:avLst/>
          </a:prstGeom>
          <a:solidFill>
            <a:srgbClr val="CCFFCC"/>
          </a:solidFill>
          <a:ln w="9525">
            <a:solidFill>
              <a:schemeClr val="tx1"/>
            </a:solidFill>
            <a:miter lim="800000"/>
            <a:headEnd type="none" w="sm" len="sm"/>
            <a:tailEnd type="none" w="sm" len="sm"/>
          </a:ln>
        </p:spPr>
        <p:txBody>
          <a:bodyPr wrap="none">
            <a:spAutoFit/>
          </a:bodyPr>
          <a:lstStyle/>
          <a:p>
            <a:pPr>
              <a:spcBef>
                <a:spcPct val="0"/>
              </a:spcBef>
            </a:pPr>
            <a:r>
              <a:rPr lang="en-GB" sz="2400" b="1">
                <a:latin typeface="Helvetica" pitchFamily="34" charset="0"/>
              </a:rPr>
              <a:t>dept_no  dept_name</a:t>
            </a:r>
            <a:endParaRPr lang="en-GB" sz="2400">
              <a:latin typeface="Times New Roman" pitchFamily="18" charset="0"/>
            </a:endParaRPr>
          </a:p>
        </p:txBody>
      </p:sp>
      <p:sp>
        <p:nvSpPr>
          <p:cNvPr id="9225" name="Text Box 13"/>
          <p:cNvSpPr txBox="1">
            <a:spLocks noChangeArrowheads="1"/>
          </p:cNvSpPr>
          <p:nvPr/>
        </p:nvSpPr>
        <p:spPr bwMode="auto">
          <a:xfrm>
            <a:off x="838200" y="3276600"/>
            <a:ext cx="3001963" cy="822325"/>
          </a:xfrm>
          <a:prstGeom prst="rect">
            <a:avLst/>
          </a:prstGeom>
          <a:noFill/>
          <a:ln w="9525">
            <a:noFill/>
            <a:miter lim="800000"/>
            <a:headEnd type="none" w="sm" len="sm"/>
            <a:tailEnd type="none" w="sm" len="sm"/>
          </a:ln>
        </p:spPr>
        <p:txBody>
          <a:bodyPr>
            <a:spAutoFit/>
          </a:bodyPr>
          <a:lstStyle/>
          <a:p>
            <a:pPr>
              <a:spcBef>
                <a:spcPct val="0"/>
              </a:spcBef>
            </a:pPr>
            <a:r>
              <a:rPr lang="en-GB" sz="2400" b="1">
                <a:latin typeface="Helvetica" pitchFamily="34" charset="0"/>
              </a:rPr>
              <a:t>     1	     marketing</a:t>
            </a:r>
          </a:p>
          <a:p>
            <a:pPr>
              <a:spcBef>
                <a:spcPct val="0"/>
              </a:spcBef>
            </a:pPr>
            <a:r>
              <a:rPr lang="en-GB" sz="2400" b="1">
                <a:latin typeface="Helvetica" pitchFamily="34" charset="0"/>
              </a:rPr>
              <a:t>     2	     sales</a:t>
            </a:r>
            <a:endParaRPr lang="en-GB" sz="2400">
              <a:latin typeface="Times New Roman" pitchFamily="18" charset="0"/>
            </a:endParaRPr>
          </a:p>
        </p:txBody>
      </p:sp>
      <p:sp>
        <p:nvSpPr>
          <p:cNvPr id="9226" name="Rectangle 15"/>
          <p:cNvSpPr>
            <a:spLocks noGrp="1" noChangeArrowheads="1"/>
          </p:cNvSpPr>
          <p:nvPr>
            <p:ph type="title"/>
          </p:nvPr>
        </p:nvSpPr>
        <p:spPr/>
        <p:txBody>
          <a:bodyPr/>
          <a:lstStyle/>
          <a:p>
            <a:pPr eaLnBrk="1" hangingPunct="1"/>
            <a:r>
              <a:rPr lang="en-GB" smtClean="0"/>
              <a:t>Anatomy of table(s) - (normalised)</a:t>
            </a:r>
          </a:p>
        </p:txBody>
      </p:sp>
      <p:sp>
        <p:nvSpPr>
          <p:cNvPr id="9227" name="Rectangle 16"/>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3"/>
          <p:cNvSpPr>
            <a:spLocks noChangeShapeType="1"/>
          </p:cNvSpPr>
          <p:nvPr/>
        </p:nvSpPr>
        <p:spPr bwMode="auto">
          <a:xfrm>
            <a:off x="914400" y="2071688"/>
            <a:ext cx="2884488"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10243" name="Rectangle 5"/>
          <p:cNvSpPr>
            <a:spLocks noGrp="1" noChangeArrowheads="1"/>
          </p:cNvSpPr>
          <p:nvPr>
            <p:ph type="body" idx="1"/>
          </p:nvPr>
        </p:nvSpPr>
        <p:spPr>
          <a:xfrm>
            <a:off x="354013" y="3705225"/>
            <a:ext cx="8629650" cy="2374900"/>
          </a:xfrm>
        </p:spPr>
        <p:txBody>
          <a:bodyPr/>
          <a:lstStyle/>
          <a:p>
            <a:r>
              <a:rPr lang="en-GB" sz="1800" b="0" smtClean="0"/>
              <a:t>There exists a one to many relationship between ‘departments’ and ‘employees’</a:t>
            </a:r>
          </a:p>
          <a:p>
            <a:r>
              <a:rPr lang="en-GB" sz="1800" b="0" smtClean="0"/>
              <a:t>A Foreign Key of the ‘many’ table has values in it that must be in the Primary Key column of the ‘one’ table</a:t>
            </a:r>
          </a:p>
          <a:p>
            <a:r>
              <a:rPr lang="en-GB" sz="1800" b="0" smtClean="0"/>
              <a:t>This concept is known as Referential Integrity (RI)</a:t>
            </a:r>
          </a:p>
          <a:p>
            <a:r>
              <a:rPr lang="en-GB" sz="1800" b="0" smtClean="0"/>
              <a:t>We tell the RDBMS how to enforce this integrity in CREATE TABLE code (later)</a:t>
            </a:r>
          </a:p>
          <a:p>
            <a:r>
              <a:rPr lang="en-GB" sz="1800" b="0" smtClean="0"/>
              <a:t>Declarative Referential Integrity is that feature of the RDBMS that implements RI via CREATE TABLE statements</a:t>
            </a:r>
          </a:p>
        </p:txBody>
      </p:sp>
      <p:sp>
        <p:nvSpPr>
          <p:cNvPr id="10244" name="Text Box 6"/>
          <p:cNvSpPr txBox="1">
            <a:spLocks noChangeArrowheads="1"/>
          </p:cNvSpPr>
          <p:nvPr/>
        </p:nvSpPr>
        <p:spPr bwMode="auto">
          <a:xfrm>
            <a:off x="4097338" y="1600200"/>
            <a:ext cx="4911725" cy="466725"/>
          </a:xfrm>
          <a:prstGeom prst="rect">
            <a:avLst/>
          </a:prstGeom>
          <a:solidFill>
            <a:schemeClr val="accent2"/>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emp_no  fname  lname  dept_no</a:t>
            </a:r>
            <a:endParaRPr lang="en-GB" sz="2400">
              <a:latin typeface="Times New Roman" pitchFamily="18" charset="0"/>
            </a:endParaRPr>
          </a:p>
        </p:txBody>
      </p:sp>
      <p:sp>
        <p:nvSpPr>
          <p:cNvPr id="10245" name="Text Box 7"/>
          <p:cNvSpPr txBox="1">
            <a:spLocks noChangeArrowheads="1"/>
          </p:cNvSpPr>
          <p:nvPr/>
        </p:nvSpPr>
        <p:spPr bwMode="auto">
          <a:xfrm>
            <a:off x="4098925" y="2058988"/>
            <a:ext cx="4906963" cy="119697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10	      fred     smith        1</a:t>
            </a:r>
          </a:p>
          <a:p>
            <a:pPr>
              <a:spcBef>
                <a:spcPct val="0"/>
              </a:spcBef>
            </a:pPr>
            <a:r>
              <a:rPr lang="en-GB" sz="2400" b="1">
                <a:latin typeface="Helvetica" pitchFamily="34" charset="0"/>
              </a:rPr>
              <a:t>     20	      bob     james	   1</a:t>
            </a:r>
          </a:p>
          <a:p>
            <a:pPr>
              <a:spcBef>
                <a:spcPct val="0"/>
              </a:spcBef>
            </a:pPr>
            <a:r>
              <a:rPr lang="en-GB" sz="2400" b="1">
                <a:latin typeface="Helvetica" pitchFamily="34" charset="0"/>
              </a:rPr>
              <a:t>     30        sue     brown	   2</a:t>
            </a:r>
            <a:endParaRPr lang="en-GB" sz="2400">
              <a:latin typeface="Times New Roman" pitchFamily="18" charset="0"/>
            </a:endParaRPr>
          </a:p>
        </p:txBody>
      </p:sp>
      <p:sp>
        <p:nvSpPr>
          <p:cNvPr id="10246" name="Text Box 8"/>
          <p:cNvSpPr txBox="1">
            <a:spLocks noChangeArrowheads="1"/>
          </p:cNvSpPr>
          <p:nvPr/>
        </p:nvSpPr>
        <p:spPr bwMode="auto">
          <a:xfrm>
            <a:off x="5048250" y="3324225"/>
            <a:ext cx="2959100" cy="406400"/>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000" i="1">
                <a:latin typeface="Helvetica" pitchFamily="34" charset="0"/>
              </a:rPr>
              <a:t>‘employee’ table (many)</a:t>
            </a:r>
            <a:endParaRPr lang="en-GB" sz="2000">
              <a:latin typeface="Helvetica" pitchFamily="34" charset="0"/>
            </a:endParaRPr>
          </a:p>
        </p:txBody>
      </p:sp>
      <p:sp>
        <p:nvSpPr>
          <p:cNvPr id="816137" name="Rectangle 9"/>
          <p:cNvSpPr>
            <a:spLocks noChangeArrowheads="1"/>
          </p:cNvSpPr>
          <p:nvPr/>
        </p:nvSpPr>
        <p:spPr bwMode="auto">
          <a:xfrm flipH="1">
            <a:off x="4505325" y="1066800"/>
            <a:ext cx="1955800"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Primary Key</a:t>
            </a:r>
          </a:p>
        </p:txBody>
      </p:sp>
      <p:sp>
        <p:nvSpPr>
          <p:cNvPr id="816138" name="Rectangle 10"/>
          <p:cNvSpPr>
            <a:spLocks noChangeArrowheads="1"/>
          </p:cNvSpPr>
          <p:nvPr/>
        </p:nvSpPr>
        <p:spPr bwMode="auto">
          <a:xfrm>
            <a:off x="7135813" y="1066800"/>
            <a:ext cx="1825625"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Foreign Key</a:t>
            </a:r>
          </a:p>
        </p:txBody>
      </p:sp>
      <p:sp>
        <p:nvSpPr>
          <p:cNvPr id="10249" name="Text Box 11"/>
          <p:cNvSpPr txBox="1">
            <a:spLocks noChangeArrowheads="1"/>
          </p:cNvSpPr>
          <p:nvPr/>
        </p:nvSpPr>
        <p:spPr bwMode="auto">
          <a:xfrm>
            <a:off x="709613" y="1600200"/>
            <a:ext cx="3200400" cy="466725"/>
          </a:xfrm>
          <a:prstGeom prst="rect">
            <a:avLst/>
          </a:prstGeom>
          <a:solidFill>
            <a:srgbClr val="CCFFCC"/>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dept_no  dept_name</a:t>
            </a:r>
            <a:endParaRPr lang="en-GB" sz="2400">
              <a:latin typeface="Times New Roman" pitchFamily="18" charset="0"/>
            </a:endParaRPr>
          </a:p>
        </p:txBody>
      </p:sp>
      <p:sp>
        <p:nvSpPr>
          <p:cNvPr id="10250" name="Text Box 12"/>
          <p:cNvSpPr txBox="1">
            <a:spLocks noChangeArrowheads="1"/>
          </p:cNvSpPr>
          <p:nvPr/>
        </p:nvSpPr>
        <p:spPr bwMode="auto">
          <a:xfrm>
            <a:off x="709613" y="2073275"/>
            <a:ext cx="3203575" cy="83185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	     marketing</a:t>
            </a:r>
          </a:p>
          <a:p>
            <a:pPr>
              <a:spcBef>
                <a:spcPct val="0"/>
              </a:spcBef>
            </a:pPr>
            <a:r>
              <a:rPr lang="en-GB" sz="2400" b="1">
                <a:latin typeface="Helvetica" pitchFamily="34" charset="0"/>
              </a:rPr>
              <a:t>     2	     sales</a:t>
            </a:r>
            <a:endParaRPr lang="en-GB" sz="2400">
              <a:latin typeface="Times New Roman" pitchFamily="18" charset="0"/>
            </a:endParaRPr>
          </a:p>
        </p:txBody>
      </p:sp>
      <p:sp>
        <p:nvSpPr>
          <p:cNvPr id="10251" name="Text Box 13"/>
          <p:cNvSpPr txBox="1">
            <a:spLocks noChangeArrowheads="1"/>
          </p:cNvSpPr>
          <p:nvPr/>
        </p:nvSpPr>
        <p:spPr bwMode="auto">
          <a:xfrm>
            <a:off x="882650" y="3311525"/>
            <a:ext cx="2871788" cy="406400"/>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000" i="1">
                <a:latin typeface="Helvetica" pitchFamily="34" charset="0"/>
              </a:rPr>
              <a:t>‘department’ table (one)</a:t>
            </a:r>
            <a:endParaRPr lang="en-GB" sz="2000">
              <a:latin typeface="Helvetica" pitchFamily="34" charset="0"/>
            </a:endParaRPr>
          </a:p>
        </p:txBody>
      </p:sp>
      <p:sp>
        <p:nvSpPr>
          <p:cNvPr id="816142" name="Rectangle 14"/>
          <p:cNvSpPr>
            <a:spLocks noChangeArrowheads="1"/>
          </p:cNvSpPr>
          <p:nvPr/>
        </p:nvSpPr>
        <p:spPr bwMode="auto">
          <a:xfrm flipH="1">
            <a:off x="914400" y="1090613"/>
            <a:ext cx="2043113"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Primary Key</a:t>
            </a:r>
          </a:p>
        </p:txBody>
      </p:sp>
      <p:sp>
        <p:nvSpPr>
          <p:cNvPr id="10253" name="Line 15"/>
          <p:cNvSpPr>
            <a:spLocks noChangeShapeType="1"/>
          </p:cNvSpPr>
          <p:nvPr/>
        </p:nvSpPr>
        <p:spPr bwMode="auto">
          <a:xfrm>
            <a:off x="4527550" y="2057400"/>
            <a:ext cx="4433888"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10254" name="Line 16"/>
          <p:cNvSpPr>
            <a:spLocks noChangeShapeType="1"/>
          </p:cNvSpPr>
          <p:nvPr/>
        </p:nvSpPr>
        <p:spPr bwMode="auto">
          <a:xfrm>
            <a:off x="8294688" y="1562100"/>
            <a:ext cx="0" cy="1524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0255" name="Line 17"/>
          <p:cNvSpPr>
            <a:spLocks noChangeShapeType="1"/>
          </p:cNvSpPr>
          <p:nvPr/>
        </p:nvSpPr>
        <p:spPr bwMode="auto">
          <a:xfrm>
            <a:off x="5038725" y="1562100"/>
            <a:ext cx="0" cy="1524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0256" name="Rectangle 18"/>
          <p:cNvSpPr>
            <a:spLocks noGrp="1" noChangeArrowheads="1"/>
          </p:cNvSpPr>
          <p:nvPr>
            <p:ph type="title"/>
          </p:nvPr>
        </p:nvSpPr>
        <p:spPr/>
        <p:txBody>
          <a:bodyPr/>
          <a:lstStyle/>
          <a:p>
            <a:pPr eaLnBrk="1" hangingPunct="1"/>
            <a:r>
              <a:rPr lang="en-GB" smtClean="0"/>
              <a:t>Keys - Primary &amp; Foreign and ‘RI’</a:t>
            </a:r>
          </a:p>
        </p:txBody>
      </p:sp>
      <p:sp>
        <p:nvSpPr>
          <p:cNvPr id="10257" name="Rectangle 19"/>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10258" name="Line 20"/>
          <p:cNvSpPr>
            <a:spLocks noChangeShapeType="1"/>
          </p:cNvSpPr>
          <p:nvPr/>
        </p:nvSpPr>
        <p:spPr bwMode="auto">
          <a:xfrm>
            <a:off x="1617663" y="1595438"/>
            <a:ext cx="0" cy="152400"/>
          </a:xfrm>
          <a:prstGeom prst="line">
            <a:avLst/>
          </a:prstGeom>
          <a:noFill/>
          <a:ln w="12700">
            <a:solidFill>
              <a:schemeClr val="tx1"/>
            </a:solidFill>
            <a:round/>
            <a:headEnd type="none" w="sm" len="sm"/>
            <a:tailEnd type="stealth" w="med" len="lg"/>
          </a:ln>
        </p:spPr>
        <p:txBody>
          <a:bodyPr wrap="none" anchor="ct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15913" y="1143000"/>
            <a:ext cx="8689975" cy="5715000"/>
          </a:xfrm>
        </p:spPr>
        <p:txBody>
          <a:bodyPr/>
          <a:lstStyle/>
          <a:p>
            <a:pPr>
              <a:lnSpc>
                <a:spcPct val="77000"/>
              </a:lnSpc>
            </a:pPr>
            <a:r>
              <a:rPr lang="en-GB" sz="2800" smtClean="0"/>
              <a:t>Use ‘Key’ columns for Joins</a:t>
            </a:r>
          </a:p>
          <a:p>
            <a:pPr>
              <a:lnSpc>
                <a:spcPct val="77000"/>
              </a:lnSpc>
            </a:pPr>
            <a:r>
              <a:rPr lang="en-GB" sz="2800" smtClean="0"/>
              <a:t>PK of the ‘one’ to FK of the ‘many’</a:t>
            </a:r>
            <a:endParaRPr lang="en-GB" sz="2800" b="0" smtClean="0"/>
          </a:p>
          <a:p>
            <a:pPr lvl="1">
              <a:lnSpc>
                <a:spcPct val="77000"/>
              </a:lnSpc>
            </a:pPr>
            <a:endParaRPr lang="en-GB" sz="2400" b="0" smtClean="0"/>
          </a:p>
          <a:p>
            <a:pPr lvl="1">
              <a:lnSpc>
                <a:spcPct val="77000"/>
              </a:lnSpc>
            </a:pPr>
            <a:endParaRPr lang="en-GB" sz="2800" smtClean="0"/>
          </a:p>
          <a:p>
            <a:pPr lvl="1">
              <a:lnSpc>
                <a:spcPct val="77000"/>
              </a:lnSpc>
            </a:pPr>
            <a:endParaRPr lang="en-GB" sz="2800" smtClean="0"/>
          </a:p>
          <a:p>
            <a:pPr lvl="1">
              <a:lnSpc>
                <a:spcPct val="77000"/>
              </a:lnSpc>
            </a:pPr>
            <a:endParaRPr lang="en-GB" sz="2800" smtClean="0"/>
          </a:p>
          <a:p>
            <a:pPr lvl="1">
              <a:lnSpc>
                <a:spcPct val="77000"/>
              </a:lnSpc>
            </a:pPr>
            <a:endParaRPr lang="en-GB" sz="2800" smtClean="0"/>
          </a:p>
          <a:p>
            <a:pPr lvl="1">
              <a:lnSpc>
                <a:spcPct val="77000"/>
              </a:lnSpc>
            </a:pPr>
            <a:endParaRPr lang="en-GB" sz="2800" smtClean="0"/>
          </a:p>
          <a:p>
            <a:pPr lvl="1">
              <a:lnSpc>
                <a:spcPct val="77000"/>
              </a:lnSpc>
            </a:pPr>
            <a:endParaRPr lang="en-GB" sz="2800" smtClean="0"/>
          </a:p>
          <a:p>
            <a:pPr lvl="1">
              <a:lnSpc>
                <a:spcPct val="77000"/>
              </a:lnSpc>
            </a:pPr>
            <a:endParaRPr lang="en-GB" sz="2800" smtClean="0"/>
          </a:p>
          <a:p>
            <a:pPr lvl="1">
              <a:lnSpc>
                <a:spcPct val="77000"/>
              </a:lnSpc>
            </a:pPr>
            <a:endParaRPr lang="en-GB" sz="1800" smtClean="0"/>
          </a:p>
          <a:p>
            <a:pPr>
              <a:lnSpc>
                <a:spcPct val="77000"/>
              </a:lnSpc>
            </a:pPr>
            <a:r>
              <a:rPr lang="en-GB" smtClean="0"/>
              <a:t>Pick a person and tell me what dept (name) he/she is in</a:t>
            </a:r>
            <a:r>
              <a:rPr lang="en-GB" sz="2000" smtClean="0"/>
              <a:t> </a:t>
            </a:r>
          </a:p>
          <a:p>
            <a:pPr lvl="1">
              <a:lnSpc>
                <a:spcPct val="77000"/>
              </a:lnSpc>
            </a:pPr>
            <a:r>
              <a:rPr lang="en-GB" b="0" smtClean="0"/>
              <a:t>You have just done a Join!   (see later for more details)</a:t>
            </a:r>
          </a:p>
        </p:txBody>
      </p:sp>
      <p:sp>
        <p:nvSpPr>
          <p:cNvPr id="11267" name="Text Box 4"/>
          <p:cNvSpPr txBox="1">
            <a:spLocks noChangeArrowheads="1"/>
          </p:cNvSpPr>
          <p:nvPr/>
        </p:nvSpPr>
        <p:spPr bwMode="auto">
          <a:xfrm>
            <a:off x="4252913" y="3043238"/>
            <a:ext cx="4660900" cy="466725"/>
          </a:xfrm>
          <a:prstGeom prst="rect">
            <a:avLst/>
          </a:prstGeom>
          <a:solidFill>
            <a:schemeClr val="accent2"/>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emp_no fname lname dept_no</a:t>
            </a:r>
            <a:endParaRPr lang="en-GB" sz="2400">
              <a:latin typeface="Times New Roman" pitchFamily="18" charset="0"/>
            </a:endParaRPr>
          </a:p>
        </p:txBody>
      </p:sp>
      <p:sp>
        <p:nvSpPr>
          <p:cNvPr id="11268" name="Text Box 5"/>
          <p:cNvSpPr txBox="1">
            <a:spLocks noChangeArrowheads="1"/>
          </p:cNvSpPr>
          <p:nvPr/>
        </p:nvSpPr>
        <p:spPr bwMode="auto">
          <a:xfrm>
            <a:off x="4254500" y="3509963"/>
            <a:ext cx="4657725" cy="119697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10	      fred     smith        1</a:t>
            </a:r>
          </a:p>
          <a:p>
            <a:pPr>
              <a:spcBef>
                <a:spcPct val="0"/>
              </a:spcBef>
            </a:pPr>
            <a:r>
              <a:rPr lang="en-GB" sz="2400" b="1">
                <a:latin typeface="Helvetica" pitchFamily="34" charset="0"/>
              </a:rPr>
              <a:t>     20	      bob     james	   1</a:t>
            </a:r>
          </a:p>
          <a:p>
            <a:pPr>
              <a:spcBef>
                <a:spcPct val="0"/>
              </a:spcBef>
            </a:pPr>
            <a:r>
              <a:rPr lang="en-GB" sz="2400" b="1">
                <a:latin typeface="Helvetica" pitchFamily="34" charset="0"/>
              </a:rPr>
              <a:t>     30        sue     brown	   2</a:t>
            </a:r>
            <a:endParaRPr lang="en-GB" sz="2400">
              <a:latin typeface="Times New Roman" pitchFamily="18" charset="0"/>
            </a:endParaRPr>
          </a:p>
        </p:txBody>
      </p:sp>
      <p:sp>
        <p:nvSpPr>
          <p:cNvPr id="11269" name="Text Box 8"/>
          <p:cNvSpPr txBox="1">
            <a:spLocks noChangeArrowheads="1"/>
          </p:cNvSpPr>
          <p:nvPr/>
        </p:nvSpPr>
        <p:spPr bwMode="auto">
          <a:xfrm>
            <a:off x="652463" y="3043238"/>
            <a:ext cx="3155950" cy="466725"/>
          </a:xfrm>
          <a:prstGeom prst="rect">
            <a:avLst/>
          </a:prstGeom>
          <a:solidFill>
            <a:srgbClr val="DFFFCD"/>
          </a:solidFill>
          <a:ln w="9525">
            <a:solidFill>
              <a:schemeClr val="tx1"/>
            </a:solidFill>
            <a:miter lim="800000"/>
            <a:headEnd type="none" w="sm" len="sm"/>
            <a:tailEnd type="none" w="sm" len="sm"/>
          </a:ln>
        </p:spPr>
        <p:txBody>
          <a:bodyPr wrap="none">
            <a:spAutoFit/>
          </a:bodyPr>
          <a:lstStyle/>
          <a:p>
            <a:pPr>
              <a:spcBef>
                <a:spcPct val="0"/>
              </a:spcBef>
            </a:pPr>
            <a:r>
              <a:rPr lang="en-GB" sz="2400" b="1">
                <a:latin typeface="Helvetica" pitchFamily="34" charset="0"/>
              </a:rPr>
              <a:t>dept_no  dept_name</a:t>
            </a:r>
            <a:endParaRPr lang="en-GB" sz="2400">
              <a:latin typeface="Times New Roman" pitchFamily="18" charset="0"/>
            </a:endParaRPr>
          </a:p>
        </p:txBody>
      </p:sp>
      <p:sp>
        <p:nvSpPr>
          <p:cNvPr id="11270" name="Text Box 10"/>
          <p:cNvSpPr txBox="1">
            <a:spLocks noChangeArrowheads="1"/>
          </p:cNvSpPr>
          <p:nvPr/>
        </p:nvSpPr>
        <p:spPr bwMode="auto">
          <a:xfrm>
            <a:off x="650875" y="3505200"/>
            <a:ext cx="3160713" cy="83185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	     marketing</a:t>
            </a:r>
          </a:p>
          <a:p>
            <a:pPr>
              <a:spcBef>
                <a:spcPct val="0"/>
              </a:spcBef>
            </a:pPr>
            <a:r>
              <a:rPr lang="en-GB" sz="2400" b="1">
                <a:latin typeface="Helvetica" pitchFamily="34" charset="0"/>
              </a:rPr>
              <a:t>     2	     sales</a:t>
            </a:r>
            <a:endParaRPr lang="en-GB" sz="2400">
              <a:latin typeface="Times New Roman" pitchFamily="18" charset="0"/>
            </a:endParaRPr>
          </a:p>
        </p:txBody>
      </p:sp>
      <p:sp>
        <p:nvSpPr>
          <p:cNvPr id="11271" name="Text Box 11"/>
          <p:cNvSpPr txBox="1">
            <a:spLocks noChangeArrowheads="1"/>
          </p:cNvSpPr>
          <p:nvPr/>
        </p:nvSpPr>
        <p:spPr bwMode="auto">
          <a:xfrm>
            <a:off x="5021263" y="4692650"/>
            <a:ext cx="3160712" cy="457200"/>
          </a:xfrm>
          <a:prstGeom prst="rect">
            <a:avLst/>
          </a:prstGeom>
          <a:noFill/>
          <a:ln w="9525">
            <a:noFill/>
            <a:miter lim="800000"/>
            <a:headEnd type="none" w="sm" len="sm"/>
            <a:tailEnd type="none" w="sm" len="sm"/>
          </a:ln>
        </p:spPr>
        <p:txBody>
          <a:bodyPr wrap="none">
            <a:spAutoFit/>
          </a:bodyPr>
          <a:lstStyle/>
          <a:p>
            <a:pPr>
              <a:spcBef>
                <a:spcPct val="0"/>
              </a:spcBef>
            </a:pPr>
            <a:r>
              <a:rPr lang="en-GB" sz="2400" i="1">
                <a:latin typeface="Times New Roman" pitchFamily="18" charset="0"/>
              </a:rPr>
              <a:t>employee table (‘many’)</a:t>
            </a:r>
            <a:endParaRPr lang="en-GB" sz="2400">
              <a:latin typeface="Times New Roman" pitchFamily="18" charset="0"/>
            </a:endParaRPr>
          </a:p>
        </p:txBody>
      </p:sp>
      <p:sp>
        <p:nvSpPr>
          <p:cNvPr id="11272" name="Text Box 12"/>
          <p:cNvSpPr txBox="1">
            <a:spLocks noChangeArrowheads="1"/>
          </p:cNvSpPr>
          <p:nvPr/>
        </p:nvSpPr>
        <p:spPr bwMode="auto">
          <a:xfrm>
            <a:off x="723900" y="4691063"/>
            <a:ext cx="3178175" cy="457200"/>
          </a:xfrm>
          <a:prstGeom prst="rect">
            <a:avLst/>
          </a:prstGeom>
          <a:noFill/>
          <a:ln w="9525">
            <a:noFill/>
            <a:miter lim="800000"/>
            <a:headEnd type="none" w="sm" len="sm"/>
            <a:tailEnd type="none" w="sm" len="sm"/>
          </a:ln>
        </p:spPr>
        <p:txBody>
          <a:bodyPr wrap="none">
            <a:spAutoFit/>
          </a:bodyPr>
          <a:lstStyle/>
          <a:p>
            <a:pPr>
              <a:spcBef>
                <a:spcPct val="0"/>
              </a:spcBef>
            </a:pPr>
            <a:r>
              <a:rPr lang="en-GB" sz="2400" i="1">
                <a:latin typeface="Times New Roman" pitchFamily="18" charset="0"/>
              </a:rPr>
              <a:t>department table (‘one’)</a:t>
            </a:r>
            <a:endParaRPr lang="en-GB" sz="2400">
              <a:latin typeface="Times New Roman" pitchFamily="18" charset="0"/>
            </a:endParaRPr>
          </a:p>
        </p:txBody>
      </p:sp>
      <p:sp>
        <p:nvSpPr>
          <p:cNvPr id="818189" name="Rectangle 13"/>
          <p:cNvSpPr>
            <a:spLocks noChangeArrowheads="1"/>
          </p:cNvSpPr>
          <p:nvPr/>
        </p:nvSpPr>
        <p:spPr bwMode="auto">
          <a:xfrm>
            <a:off x="7131050" y="2492375"/>
            <a:ext cx="1830388"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Foreign Key</a:t>
            </a:r>
          </a:p>
        </p:txBody>
      </p:sp>
      <p:sp>
        <p:nvSpPr>
          <p:cNvPr id="818190" name="Rectangle 14"/>
          <p:cNvSpPr>
            <a:spLocks noChangeArrowheads="1"/>
          </p:cNvSpPr>
          <p:nvPr/>
        </p:nvSpPr>
        <p:spPr bwMode="auto">
          <a:xfrm flipH="1">
            <a:off x="1047750" y="2457450"/>
            <a:ext cx="1727200"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Primary Key</a:t>
            </a:r>
          </a:p>
        </p:txBody>
      </p:sp>
      <p:sp>
        <p:nvSpPr>
          <p:cNvPr id="11275" name="Line 15"/>
          <p:cNvSpPr>
            <a:spLocks noChangeShapeType="1"/>
          </p:cNvSpPr>
          <p:nvPr/>
        </p:nvSpPr>
        <p:spPr bwMode="auto">
          <a:xfrm flipV="1">
            <a:off x="2644775" y="2133600"/>
            <a:ext cx="0" cy="320675"/>
          </a:xfrm>
          <a:prstGeom prst="line">
            <a:avLst/>
          </a:prstGeom>
          <a:noFill/>
          <a:ln w="9525">
            <a:solidFill>
              <a:schemeClr val="tx1"/>
            </a:solidFill>
            <a:round/>
            <a:headEnd type="triangle" w="med" len="med"/>
            <a:tailEnd/>
          </a:ln>
        </p:spPr>
        <p:txBody>
          <a:bodyPr wrap="none" anchor="ctr"/>
          <a:lstStyle/>
          <a:p>
            <a:endParaRPr lang="en-GB"/>
          </a:p>
        </p:txBody>
      </p:sp>
      <p:sp>
        <p:nvSpPr>
          <p:cNvPr id="11276" name="Line 16"/>
          <p:cNvSpPr>
            <a:spLocks noChangeShapeType="1"/>
          </p:cNvSpPr>
          <p:nvPr/>
        </p:nvSpPr>
        <p:spPr bwMode="auto">
          <a:xfrm>
            <a:off x="2644775" y="2133600"/>
            <a:ext cx="4652963"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11277" name="Line 17"/>
          <p:cNvSpPr>
            <a:spLocks noChangeShapeType="1"/>
          </p:cNvSpPr>
          <p:nvPr/>
        </p:nvSpPr>
        <p:spPr bwMode="auto">
          <a:xfrm flipV="1">
            <a:off x="7297738" y="2133600"/>
            <a:ext cx="0" cy="320675"/>
          </a:xfrm>
          <a:prstGeom prst="line">
            <a:avLst/>
          </a:prstGeom>
          <a:noFill/>
          <a:ln w="9525">
            <a:solidFill>
              <a:schemeClr val="tx1"/>
            </a:solidFill>
            <a:round/>
            <a:headEnd type="triangle" w="med" len="med"/>
            <a:tailEnd type="none" w="sm" len="sm"/>
          </a:ln>
        </p:spPr>
        <p:txBody>
          <a:bodyPr wrap="none" anchor="ctr"/>
          <a:lstStyle/>
          <a:p>
            <a:endParaRPr lang="en-GB"/>
          </a:p>
        </p:txBody>
      </p:sp>
      <p:sp>
        <p:nvSpPr>
          <p:cNvPr id="818194" name="Rectangle 18"/>
          <p:cNvSpPr>
            <a:spLocks noChangeArrowheads="1"/>
          </p:cNvSpPr>
          <p:nvPr/>
        </p:nvSpPr>
        <p:spPr bwMode="auto">
          <a:xfrm flipH="1">
            <a:off x="1312863" y="5338763"/>
            <a:ext cx="1730375"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Parent Table</a:t>
            </a:r>
          </a:p>
        </p:txBody>
      </p:sp>
      <p:sp>
        <p:nvSpPr>
          <p:cNvPr id="818195" name="Rectangle 19"/>
          <p:cNvSpPr>
            <a:spLocks noChangeArrowheads="1"/>
          </p:cNvSpPr>
          <p:nvPr/>
        </p:nvSpPr>
        <p:spPr bwMode="auto">
          <a:xfrm>
            <a:off x="5670550" y="5338763"/>
            <a:ext cx="2359025"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Dependent Table</a:t>
            </a:r>
          </a:p>
        </p:txBody>
      </p:sp>
      <p:sp>
        <p:nvSpPr>
          <p:cNvPr id="11280" name="Rectangle 20"/>
          <p:cNvSpPr>
            <a:spLocks noGrp="1" noChangeArrowheads="1"/>
          </p:cNvSpPr>
          <p:nvPr>
            <p:ph type="title"/>
          </p:nvPr>
        </p:nvSpPr>
        <p:spPr/>
        <p:txBody>
          <a:bodyPr/>
          <a:lstStyle/>
          <a:p>
            <a:pPr eaLnBrk="1" hangingPunct="1"/>
            <a:r>
              <a:rPr lang="en-GB" smtClean="0"/>
              <a:t>Joins (sneak preview)</a:t>
            </a:r>
          </a:p>
        </p:txBody>
      </p:sp>
      <p:sp>
        <p:nvSpPr>
          <p:cNvPr id="11281" name="Rectangle 2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03250" y="1143000"/>
            <a:ext cx="8402638" cy="4953000"/>
          </a:xfrm>
        </p:spPr>
        <p:txBody>
          <a:bodyPr/>
          <a:lstStyle/>
          <a:p>
            <a:r>
              <a:rPr lang="en-GB" smtClean="0"/>
              <a:t>SQL always operates on, and results in, complete sets of data - ‘rectangles’ of rows and columns</a:t>
            </a:r>
          </a:p>
          <a:p>
            <a:pPr lvl="1"/>
            <a:endParaRPr lang="en-GB" sz="2900" smtClean="0"/>
          </a:p>
          <a:p>
            <a:pPr lvl="1"/>
            <a:endParaRPr lang="en-GB" smtClean="0"/>
          </a:p>
          <a:p>
            <a:pPr lvl="1"/>
            <a:endParaRPr lang="en-GB" smtClean="0"/>
          </a:p>
          <a:p>
            <a:pPr lvl="1"/>
            <a:endParaRPr lang="en-GB" smtClean="0"/>
          </a:p>
          <a:p>
            <a:pPr lvl="1"/>
            <a:endParaRPr lang="en-GB" smtClean="0"/>
          </a:p>
          <a:p>
            <a:pPr lvl="1"/>
            <a:endParaRPr lang="en-GB" smtClean="0"/>
          </a:p>
          <a:p>
            <a:pPr>
              <a:lnSpc>
                <a:spcPct val="107000"/>
              </a:lnSpc>
            </a:pPr>
            <a:r>
              <a:rPr lang="en-GB" smtClean="0"/>
              <a:t>SQL is ‘set oriented’ also when you add, change or delete data. For example:</a:t>
            </a:r>
          </a:p>
          <a:p>
            <a:pPr lvl="2">
              <a:lnSpc>
                <a:spcPct val="107000"/>
              </a:lnSpc>
              <a:buFontTx/>
              <a:buNone/>
            </a:pPr>
            <a:r>
              <a:rPr lang="en-GB" sz="2000" smtClean="0">
                <a:latin typeface="Helvetica" pitchFamily="34" charset="0"/>
              </a:rPr>
              <a:t>DELETE FROM employee</a:t>
            </a:r>
            <a:r>
              <a:rPr lang="en-GB" sz="2000" b="1" smtClean="0">
                <a:latin typeface="Helvetica" pitchFamily="34" charset="0"/>
              </a:rPr>
              <a:t> </a:t>
            </a:r>
          </a:p>
          <a:p>
            <a:pPr lvl="2">
              <a:lnSpc>
                <a:spcPct val="107000"/>
              </a:lnSpc>
              <a:buFontTx/>
              <a:buNone/>
            </a:pPr>
            <a:r>
              <a:rPr lang="en-GB" sz="2000" smtClean="0">
                <a:latin typeface="Helvetica" pitchFamily="34" charset="0"/>
              </a:rPr>
              <a:t>Result: all employee records are removed</a:t>
            </a:r>
          </a:p>
        </p:txBody>
      </p:sp>
      <p:sp>
        <p:nvSpPr>
          <p:cNvPr id="12291" name="Text Box 4"/>
          <p:cNvSpPr txBox="1">
            <a:spLocks noChangeArrowheads="1"/>
          </p:cNvSpPr>
          <p:nvPr/>
        </p:nvSpPr>
        <p:spPr bwMode="auto">
          <a:xfrm>
            <a:off x="5670550" y="3205163"/>
            <a:ext cx="3144838" cy="83185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	     marketing</a:t>
            </a:r>
          </a:p>
          <a:p>
            <a:pPr>
              <a:spcBef>
                <a:spcPct val="0"/>
              </a:spcBef>
            </a:pPr>
            <a:r>
              <a:rPr lang="en-GB" sz="2400" b="1">
                <a:latin typeface="Helvetica" pitchFamily="34" charset="0"/>
              </a:rPr>
              <a:t>     2	     sales</a:t>
            </a:r>
            <a:endParaRPr lang="en-GB" sz="2400">
              <a:latin typeface="Times New Roman" pitchFamily="18" charset="0"/>
            </a:endParaRPr>
          </a:p>
        </p:txBody>
      </p:sp>
      <p:sp>
        <p:nvSpPr>
          <p:cNvPr id="12292" name="Text Box 6"/>
          <p:cNvSpPr txBox="1">
            <a:spLocks noChangeArrowheads="1"/>
          </p:cNvSpPr>
          <p:nvPr/>
        </p:nvSpPr>
        <p:spPr bwMode="auto">
          <a:xfrm>
            <a:off x="438150" y="3206750"/>
            <a:ext cx="4832350" cy="119697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400" b="1">
                <a:latin typeface="Helvetica" pitchFamily="34" charset="0"/>
              </a:rPr>
              <a:t>     10	      fred     smith        1</a:t>
            </a:r>
          </a:p>
          <a:p>
            <a:pPr>
              <a:spcBef>
                <a:spcPct val="0"/>
              </a:spcBef>
            </a:pPr>
            <a:r>
              <a:rPr lang="en-GB" sz="2400" b="1">
                <a:latin typeface="Helvetica" pitchFamily="34" charset="0"/>
              </a:rPr>
              <a:t>     20	      bob     james	   1</a:t>
            </a:r>
          </a:p>
          <a:p>
            <a:pPr>
              <a:spcBef>
                <a:spcPct val="0"/>
              </a:spcBef>
            </a:pPr>
            <a:r>
              <a:rPr lang="en-GB" sz="2400" b="1">
                <a:latin typeface="Helvetica" pitchFamily="34" charset="0"/>
              </a:rPr>
              <a:t>     30        sue     brown	   2	</a:t>
            </a:r>
            <a:endParaRPr lang="en-GB" sz="2400">
              <a:latin typeface="Times New Roman" pitchFamily="18" charset="0"/>
            </a:endParaRPr>
          </a:p>
        </p:txBody>
      </p:sp>
      <p:sp>
        <p:nvSpPr>
          <p:cNvPr id="12293" name="Text Box 8"/>
          <p:cNvSpPr txBox="1">
            <a:spLocks noChangeArrowheads="1"/>
          </p:cNvSpPr>
          <p:nvPr/>
        </p:nvSpPr>
        <p:spPr bwMode="auto">
          <a:xfrm>
            <a:off x="444500" y="2740025"/>
            <a:ext cx="4830763" cy="466725"/>
          </a:xfrm>
          <a:prstGeom prst="rect">
            <a:avLst/>
          </a:prstGeom>
          <a:solidFill>
            <a:schemeClr val="accent2"/>
          </a:solidFill>
          <a:ln w="9525">
            <a:solidFill>
              <a:schemeClr val="tx1"/>
            </a:solidFill>
            <a:miter lim="800000"/>
            <a:headEnd type="none" w="sm" len="sm"/>
            <a:tailEnd type="none" w="sm" len="sm"/>
          </a:ln>
        </p:spPr>
        <p:txBody>
          <a:bodyPr wrap="none">
            <a:spAutoFit/>
          </a:bodyPr>
          <a:lstStyle/>
          <a:p>
            <a:pPr>
              <a:spcBef>
                <a:spcPct val="0"/>
              </a:spcBef>
            </a:pPr>
            <a:r>
              <a:rPr lang="en-GB" sz="2400" b="1">
                <a:latin typeface="Helvetica" pitchFamily="34" charset="0"/>
              </a:rPr>
              <a:t>emp_no  fname  lname  dept_no</a:t>
            </a:r>
            <a:endParaRPr lang="en-GB" sz="2400">
              <a:latin typeface="Times New Roman" pitchFamily="18" charset="0"/>
            </a:endParaRPr>
          </a:p>
        </p:txBody>
      </p:sp>
      <p:sp>
        <p:nvSpPr>
          <p:cNvPr id="12294" name="Text Box 9"/>
          <p:cNvSpPr txBox="1">
            <a:spLocks noChangeArrowheads="1"/>
          </p:cNvSpPr>
          <p:nvPr/>
        </p:nvSpPr>
        <p:spPr bwMode="auto">
          <a:xfrm>
            <a:off x="5667375" y="2733675"/>
            <a:ext cx="3155950" cy="466725"/>
          </a:xfrm>
          <a:prstGeom prst="rect">
            <a:avLst/>
          </a:prstGeom>
          <a:solidFill>
            <a:schemeClr val="accent2"/>
          </a:solidFill>
          <a:ln w="9525">
            <a:solidFill>
              <a:schemeClr val="tx1"/>
            </a:solidFill>
            <a:miter lim="800000"/>
            <a:headEnd type="none" w="sm" len="sm"/>
            <a:tailEnd type="none" w="sm" len="sm"/>
          </a:ln>
        </p:spPr>
        <p:txBody>
          <a:bodyPr wrap="none">
            <a:spAutoFit/>
          </a:bodyPr>
          <a:lstStyle/>
          <a:p>
            <a:pPr>
              <a:spcBef>
                <a:spcPct val="0"/>
              </a:spcBef>
            </a:pPr>
            <a:r>
              <a:rPr lang="en-GB" sz="2400" b="1">
                <a:latin typeface="Helvetica" pitchFamily="34" charset="0"/>
              </a:rPr>
              <a:t>dept_no  dept_name</a:t>
            </a:r>
            <a:endParaRPr lang="en-GB" sz="2400">
              <a:latin typeface="Times New Roman" pitchFamily="18" charset="0"/>
            </a:endParaRPr>
          </a:p>
        </p:txBody>
      </p:sp>
      <p:sp>
        <p:nvSpPr>
          <p:cNvPr id="12295" name="Text Box 11"/>
          <p:cNvSpPr txBox="1">
            <a:spLocks noChangeArrowheads="1"/>
          </p:cNvSpPr>
          <p:nvPr/>
        </p:nvSpPr>
        <p:spPr bwMode="auto">
          <a:xfrm>
            <a:off x="2322513" y="2162175"/>
            <a:ext cx="1433512" cy="406400"/>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000" i="1">
                <a:latin typeface="Helvetica" pitchFamily="34" charset="0"/>
              </a:rPr>
              <a:t>employee</a:t>
            </a:r>
            <a:endParaRPr lang="en-GB" sz="2000">
              <a:latin typeface="Helvetica" pitchFamily="34" charset="0"/>
            </a:endParaRPr>
          </a:p>
        </p:txBody>
      </p:sp>
      <p:sp>
        <p:nvSpPr>
          <p:cNvPr id="12296" name="Text Box 12"/>
          <p:cNvSpPr txBox="1">
            <a:spLocks noChangeArrowheads="1"/>
          </p:cNvSpPr>
          <p:nvPr/>
        </p:nvSpPr>
        <p:spPr bwMode="auto">
          <a:xfrm>
            <a:off x="6262688" y="2162175"/>
            <a:ext cx="1500187" cy="406400"/>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000" i="1">
                <a:latin typeface="Helvetica" pitchFamily="34" charset="0"/>
              </a:rPr>
              <a:t>department</a:t>
            </a:r>
            <a:endParaRPr lang="en-GB" sz="2000">
              <a:latin typeface="Helvetica" pitchFamily="34" charset="0"/>
            </a:endParaRPr>
          </a:p>
        </p:txBody>
      </p:sp>
      <p:sp>
        <p:nvSpPr>
          <p:cNvPr id="12297" name="Rectangle 13"/>
          <p:cNvSpPr>
            <a:spLocks noGrp="1" noChangeArrowheads="1"/>
          </p:cNvSpPr>
          <p:nvPr>
            <p:ph type="title"/>
          </p:nvPr>
        </p:nvSpPr>
        <p:spPr/>
        <p:txBody>
          <a:bodyPr/>
          <a:lstStyle/>
          <a:p>
            <a:pPr eaLnBrk="1" hangingPunct="1"/>
            <a:r>
              <a:rPr lang="en-GB" smtClean="0"/>
              <a:t>SQL is ‘set oriented’</a:t>
            </a:r>
          </a:p>
        </p:txBody>
      </p:sp>
      <p:sp>
        <p:nvSpPr>
          <p:cNvPr id="12298" name="Rectangle 14"/>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hapterNo xmlns="4ff00d7d-e7fe-48a8-a79f-9d301ade6bee">1</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2</SequenceNo>
    <StartPageNumber xmlns="4ff00d7d-e7fe-48a8-a79f-9d301ade6bee">0</StartPag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bb3bdb55-ce43-40c7-ac96-dc2d075fdb96" ContentTypeId="0x0101009AB076E22428264284E11C73D716557C16" PreviousValue="true"/>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CBF2C8-3C9F-46A4-83CE-91AF91E7B8ED}"/>
</file>

<file path=customXml/itemProps2.xml><?xml version="1.0" encoding="utf-8"?>
<ds:datastoreItem xmlns:ds="http://schemas.openxmlformats.org/officeDocument/2006/customXml" ds:itemID="{0EA83663-87F8-4B5C-AFCE-E3897DD962B3}"/>
</file>

<file path=customXml/itemProps3.xml><?xml version="1.0" encoding="utf-8"?>
<ds:datastoreItem xmlns:ds="http://schemas.openxmlformats.org/officeDocument/2006/customXml" ds:itemID="{7C4866BA-9899-4CEB-B4AA-607A725EA3AB}"/>
</file>

<file path=customXml/itemProps4.xml><?xml version="1.0" encoding="utf-8"?>
<ds:datastoreItem xmlns:ds="http://schemas.openxmlformats.org/officeDocument/2006/customXml" ds:itemID="{D9D1CD53-C40F-4740-9C8A-ED5E7F4DFBEB}"/>
</file>

<file path=docProps/app.xml><?xml version="1.0" encoding="utf-8"?>
<Properties xmlns="http://schemas.openxmlformats.org/officeDocument/2006/extended-properties" xmlns:vt="http://schemas.openxmlformats.org/officeDocument/2006/docPropsVTypes">
  <Template/>
  <TotalTime>3606</TotalTime>
  <Words>3659</Words>
  <Application>Microsoft Office PowerPoint</Application>
  <PresentationFormat>On-screen Show (4:3)</PresentationFormat>
  <Paragraphs>336</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QA-IQSwooshPresentationtemplate</vt:lpstr>
      <vt:lpstr>Clip</vt:lpstr>
      <vt:lpstr>Introduction to RDBMS </vt:lpstr>
      <vt:lpstr>An introduction to RDBMS</vt:lpstr>
      <vt:lpstr>What is a Relational Database?</vt:lpstr>
      <vt:lpstr>Components of a Relational Database</vt:lpstr>
      <vt:lpstr>Anatomy of a table - (un-normalised data)</vt:lpstr>
      <vt:lpstr>Anatomy of table(s) - (normalised)</vt:lpstr>
      <vt:lpstr>Keys - Primary &amp; Foreign and ‘RI’</vt:lpstr>
      <vt:lpstr>Joins (sneak preview)</vt:lpstr>
      <vt:lpstr>SQL is ‘set oriented’</vt:lpstr>
      <vt:lpstr>Components of SQL2</vt:lpstr>
      <vt:lpstr>Transactions</vt:lpstr>
      <vt:lpstr>A Typical Transaction</vt:lpstr>
      <vt:lpstr>ACID</vt:lpstr>
      <vt:lpstr>CREATE TABLE</vt:lpstr>
      <vt:lpstr>Review</vt:lpstr>
      <vt:lpstr>Hands on Lab</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dc:title>
  <dc:creator>QA Ltd</dc:creator>
  <cp:keywords/>
  <dc:description/>
  <cp:lastModifiedBy>Andrew</cp:lastModifiedBy>
  <cp:revision>213</cp:revision>
  <dcterms:created xsi:type="dcterms:W3CDTF">2008-02-15T11:31:17Z</dcterms:created>
  <dcterms:modified xsi:type="dcterms:W3CDTF">2013-02-26T10:55:55Z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2010</vt:lpwstr>
  </property>
  <property fmtid="{D5CDD505-2E9C-101B-9397-08002B2CF9AE}" pid="4" name="Difficulty">
    <vt:lpwstr/>
  </property>
  <property fmtid="{D5CDD505-2E9C-101B-9397-08002B2CF9AE}" pid="5" name="Duration">
    <vt:lpwstr/>
  </property>
  <property fmtid="{D5CDD505-2E9C-101B-9397-08002B2CF9AE}" pid="7" name="Order">
    <vt:r8>10800</vt:r8>
  </property>
  <property fmtid="{D5CDD505-2E9C-101B-9397-08002B2CF9AE}" pid="8" name="Practice Name">
    <vt:lpwstr/>
  </property>
  <property fmtid="{D5CDD505-2E9C-101B-9397-08002B2CF9AE}" pid="9" name="xd_Signature">
    <vt:bool>false</vt:bool>
  </property>
  <property fmtid="{D5CDD505-2E9C-101B-9397-08002B2CF9AE}" pid="10" name="xd_ProgID">
    <vt:lpwstr/>
  </property>
  <property fmtid="{D5CDD505-2E9C-101B-9397-08002B2CF9AE}" pid="11" name="DocumentSetDescription">
    <vt:lpwstr/>
  </property>
  <property fmtid="{D5CDD505-2E9C-101B-9397-08002B2CF9AE}" pid="12" name="vti_imgdate">
    <vt:lpwstr/>
  </property>
  <property fmtid="{D5CDD505-2E9C-101B-9397-08002B2CF9AE}" pid="14" name="CourseCode">
    <vt:lpwstr/>
  </property>
  <property fmtid="{D5CDD505-2E9C-101B-9397-08002B2CF9AE}" pid="15" name="_dlc_DocIdPersistId">
    <vt:bool>false</vt:bool>
  </property>
  <property fmtid="{D5CDD505-2E9C-101B-9397-08002B2CF9AE}" pid="16" name="_dlc_DocId">
    <vt:lpwstr/>
  </property>
  <property fmtid="{D5CDD505-2E9C-101B-9397-08002B2CF9AE}" pid="17" name="wic_System_Copyright">
    <vt:lpwstr/>
  </property>
  <property fmtid="{D5CDD505-2E9C-101B-9397-08002B2CF9AE}" pid="18" name="_dlc_Exempt">
    <vt:bool>false</vt:bool>
  </property>
  <property fmtid="{D5CDD505-2E9C-101B-9397-08002B2CF9AE}" pid="19" name="_SourceUrl">
    <vt:lpwstr/>
  </property>
  <property fmtid="{D5CDD505-2E9C-101B-9397-08002B2CF9AE}" pid="20" name="_SharedFileIndex">
    <vt:lpwstr/>
  </property>
  <property fmtid="{D5CDD505-2E9C-101B-9397-08002B2CF9AE}" pid="21" name="Owner Name">
    <vt:lpwstr/>
  </property>
  <property fmtid="{D5CDD505-2E9C-101B-9397-08002B2CF9AE}" pid="22" name="CompanyName">
    <vt:lpwstr/>
  </property>
  <property fmtid="{D5CDD505-2E9C-101B-9397-08002B2CF9AE}" pid="23" name="_dlc_DocIdUrl">
    <vt:lpwstr/>
  </property>
  <property fmtid="{D5CDD505-2E9C-101B-9397-08002B2CF9AE}" pid="24" name="TemplateUrl">
    <vt:lpwstr/>
  </property>
  <property fmtid="{D5CDD505-2E9C-101B-9397-08002B2CF9AE}" pid="26" name="DepartmentName">
    <vt:lpwstr/>
  </property>
</Properties>
</file>