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30"/>
  </p:notesMasterIdLst>
  <p:handoutMasterIdLst>
    <p:handoutMasterId r:id="rId31"/>
  </p:handoutMasterIdLst>
  <p:sldIdLst>
    <p:sldId id="259" r:id="rId6"/>
    <p:sldId id="260" r:id="rId7"/>
    <p:sldId id="261" r:id="rId8"/>
    <p:sldId id="262" r:id="rId9"/>
    <p:sldId id="263" r:id="rId10"/>
    <p:sldId id="264" r:id="rId11"/>
    <p:sldId id="280" r:id="rId12"/>
    <p:sldId id="265" r:id="rId13"/>
    <p:sldId id="266" r:id="rId14"/>
    <p:sldId id="267" r:id="rId15"/>
    <p:sldId id="268" r:id="rId16"/>
    <p:sldId id="270" r:id="rId17"/>
    <p:sldId id="271" r:id="rId18"/>
    <p:sldId id="272" r:id="rId19"/>
    <p:sldId id="273" r:id="rId20"/>
    <p:sldId id="274" r:id="rId21"/>
    <p:sldId id="281" r:id="rId22"/>
    <p:sldId id="275" r:id="rId23"/>
    <p:sldId id="282" r:id="rId24"/>
    <p:sldId id="283" r:id="rId25"/>
    <p:sldId id="284" r:id="rId26"/>
    <p:sldId id="277" r:id="rId27"/>
    <p:sldId id="279" r:id="rId28"/>
    <p:sldId id="278" r:id="rId29"/>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CD"/>
    <a:srgbClr val="C80000"/>
    <a:srgbClr val="0000C8"/>
    <a:srgbClr val="134183"/>
    <a:srgbClr val="005AA9"/>
    <a:srgbClr val="EAEAEA"/>
    <a:srgbClr val="F8F8F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84022" autoAdjust="0"/>
  </p:normalViewPr>
  <p:slideViewPr>
    <p:cSldViewPr snapToGrid="0">
      <p:cViewPr varScale="1">
        <p:scale>
          <a:sx n="62" d="100"/>
          <a:sy n="62" d="100"/>
        </p:scale>
        <p:origin x="1632" y="-18"/>
      </p:cViewPr>
      <p:guideLst>
        <p:guide orient="horz" pos="2160"/>
        <p:guide pos="2880"/>
      </p:guideLst>
    </p:cSldViewPr>
  </p:slideViewPr>
  <p:notesTextViewPr>
    <p:cViewPr>
      <p:scale>
        <a:sx n="100" d="100"/>
        <a:sy n="100" d="100"/>
      </p:scale>
      <p:origin x="0" y="0"/>
    </p:cViewPr>
  </p:notesTextViewPr>
  <p:notesViewPr>
    <p:cSldViewPr snapToGrid="0">
      <p:cViewPr varScale="1">
        <p:scale>
          <a:sx n="52" d="100"/>
          <a:sy n="52" d="100"/>
        </p:scale>
        <p:origin x="2958"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9204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1002538037"/>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4030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4" name="Rectangle 8"/>
          <p:cNvSpPr>
            <a:spLocks noGrp="1" noRot="1" noChangeAspect="1" noChangeArrowheads="1" noTextEdit="1"/>
          </p:cNvSpPr>
          <p:nvPr>
            <p:ph type="sldImg"/>
          </p:nvPr>
        </p:nvSpPr>
        <p:spPr>
          <a:ln/>
        </p:spPr>
      </p:sp>
      <p:sp>
        <p:nvSpPr>
          <p:cNvPr id="36875" name="Rectangle 9"/>
          <p:cNvSpPr>
            <a:spLocks noGrp="1" noChangeArrowheads="1"/>
          </p:cNvSpPr>
          <p:nvPr>
            <p:ph type="body" idx="1"/>
          </p:nvPr>
        </p:nvSpPr>
        <p:spPr>
          <a:noFill/>
          <a:ln/>
        </p:spPr>
        <p:txBody>
          <a:bodyPr/>
          <a:lstStyle/>
          <a:p>
            <a:r>
              <a:rPr lang="en-GB" dirty="0" smtClean="0"/>
              <a:t>While the normal SELECT operation defaults to returning all the rows, there is a modifying clause, DISTINCT.  DISTINCT causes the engine to eliminate all the duplicate result set rows and to return one copy of each .</a:t>
            </a:r>
          </a:p>
          <a:p>
            <a:r>
              <a:rPr lang="en-GB" dirty="0" smtClean="0"/>
              <a:t>Typically to eliminate duplicates the engine must do a sort, hence the result set is sorted.  However don’t rely on this, database engines can use other techniques of removing duplicates that do not require a sort.</a:t>
            </a:r>
          </a:p>
          <a:p>
            <a:r>
              <a:rPr lang="en-GB" dirty="0" smtClean="0"/>
              <a:t>The elimination occurs across all the data, so </a:t>
            </a:r>
          </a:p>
          <a:p>
            <a:r>
              <a:rPr lang="en-GB" dirty="0" smtClean="0"/>
              <a:t>DISTINCT </a:t>
            </a:r>
            <a:r>
              <a:rPr lang="en-GB" dirty="0" err="1" smtClean="0"/>
              <a:t>dept_no</a:t>
            </a:r>
            <a:r>
              <a:rPr lang="en-GB" dirty="0" smtClean="0"/>
              <a:t>   - would return all of the departments</a:t>
            </a:r>
          </a:p>
          <a:p>
            <a:r>
              <a:rPr lang="en-GB" dirty="0" smtClean="0"/>
              <a:t>while</a:t>
            </a:r>
          </a:p>
          <a:p>
            <a:r>
              <a:rPr lang="en-GB" dirty="0" smtClean="0"/>
              <a:t>DISTINCT </a:t>
            </a:r>
            <a:r>
              <a:rPr lang="en-GB" dirty="0" err="1" smtClean="0"/>
              <a:t>dept_no</a:t>
            </a:r>
            <a:r>
              <a:rPr lang="en-GB" dirty="0" smtClean="0"/>
              <a:t>, </a:t>
            </a:r>
            <a:r>
              <a:rPr lang="en-GB" dirty="0" err="1" smtClean="0"/>
              <a:t>job_grade</a:t>
            </a:r>
            <a:r>
              <a:rPr lang="en-GB" dirty="0" smtClean="0"/>
              <a:t> would return one row for each department / </a:t>
            </a:r>
            <a:r>
              <a:rPr lang="en-GB" dirty="0" err="1" smtClean="0"/>
              <a:t>job_grade</a:t>
            </a:r>
            <a:r>
              <a:rPr lang="en-GB" dirty="0" smtClean="0"/>
              <a:t> combination in the table.</a:t>
            </a:r>
          </a:p>
          <a:p>
            <a:r>
              <a:rPr lang="en-GB" dirty="0" smtClean="0"/>
              <a:t>The DISCTINCT keyword appears only once and applies to the entire set of columns in the list.</a:t>
            </a:r>
          </a:p>
        </p:txBody>
      </p:sp>
    </p:spTree>
    <p:extLst>
      <p:ext uri="{BB962C8B-B14F-4D97-AF65-F5344CB8AC3E}">
        <p14:creationId xmlns:p14="http://schemas.microsoft.com/office/powerpoint/2010/main" val="1539248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Rectangle 8"/>
          <p:cNvSpPr>
            <a:spLocks noGrp="1" noRot="1" noChangeAspect="1" noChangeArrowheads="1" noTextEdit="1"/>
          </p:cNvSpPr>
          <p:nvPr>
            <p:ph type="sldImg"/>
          </p:nvPr>
        </p:nvSpPr>
        <p:spPr>
          <a:ln/>
        </p:spPr>
      </p:sp>
      <p:sp>
        <p:nvSpPr>
          <p:cNvPr id="37899" name="Rectangle 9"/>
          <p:cNvSpPr>
            <a:spLocks noGrp="1" noChangeArrowheads="1"/>
          </p:cNvSpPr>
          <p:nvPr>
            <p:ph type="body" idx="1"/>
          </p:nvPr>
        </p:nvSpPr>
        <p:spPr>
          <a:noFill/>
          <a:ln/>
        </p:spPr>
        <p:txBody>
          <a:bodyPr/>
          <a:lstStyle/>
          <a:p>
            <a:r>
              <a:rPr lang="en-GB" dirty="0" smtClean="0"/>
              <a:t>The SQL Standard does not specify the order in which results are displayed.  This is implementation dependent.</a:t>
            </a:r>
          </a:p>
          <a:p>
            <a:r>
              <a:rPr lang="en-GB" dirty="0" smtClean="0"/>
              <a:t>You can specify an order by using the ORDER BY clause.  The column can be specified by name or by its ordinal position in the column list.</a:t>
            </a:r>
          </a:p>
          <a:p>
            <a:r>
              <a:rPr lang="en-GB" dirty="0" smtClean="0"/>
              <a:t>You may specify several columns and have the data sorted in ascending or descending order, e.g.:</a:t>
            </a:r>
          </a:p>
          <a:p>
            <a:endParaRPr lang="en-GB" dirty="0" smtClean="0"/>
          </a:p>
          <a:p>
            <a:pPr lvl="1"/>
            <a:r>
              <a:rPr lang="en-GB" dirty="0" smtClean="0"/>
              <a:t>SELECT * FROM company</a:t>
            </a:r>
          </a:p>
          <a:p>
            <a:pPr lvl="1"/>
            <a:r>
              <a:rPr lang="en-GB" dirty="0" smtClean="0"/>
              <a:t>ORDER BY county, name DESC</a:t>
            </a:r>
          </a:p>
          <a:p>
            <a:endParaRPr lang="en-GB" dirty="0" smtClean="0"/>
          </a:p>
          <a:p>
            <a:r>
              <a:rPr lang="en-GB" dirty="0" smtClean="0"/>
              <a:t>This would sort the data by county as the major sort.  Within the county, the data would be sorted by the company name in reverse order.</a:t>
            </a:r>
          </a:p>
          <a:p>
            <a:r>
              <a:rPr lang="en-GB" dirty="0" smtClean="0"/>
              <a:t>Counties with more than one company would be sorted in descending order by name.  The output may look something like this:</a:t>
            </a:r>
          </a:p>
          <a:p>
            <a:endParaRPr lang="en-GB" dirty="0" smtClean="0"/>
          </a:p>
          <a:p>
            <a:pPr lvl="1"/>
            <a:r>
              <a:rPr lang="en-GB" dirty="0" smtClean="0"/>
              <a:t>Berks	</a:t>
            </a:r>
            <a:r>
              <a:rPr lang="en-GB" dirty="0" err="1" smtClean="0"/>
              <a:t>Millies</a:t>
            </a:r>
            <a:r>
              <a:rPr lang="en-GB" dirty="0" smtClean="0"/>
              <a:t> Millinery Stores</a:t>
            </a:r>
          </a:p>
          <a:p>
            <a:pPr lvl="1"/>
            <a:r>
              <a:rPr lang="en-GB" dirty="0" smtClean="0"/>
              <a:t>Surrey	ZZZ Sleeping Products	</a:t>
            </a:r>
          </a:p>
          <a:p>
            <a:pPr lvl="1"/>
            <a:r>
              <a:rPr lang="en-GB" dirty="0" smtClean="0"/>
              <a:t>Surrey	Aardvark Agricultural Supplies </a:t>
            </a:r>
          </a:p>
          <a:p>
            <a:pPr lvl="1"/>
            <a:r>
              <a:rPr lang="en-GB" dirty="0" smtClean="0"/>
              <a:t>Yorkshire	</a:t>
            </a:r>
            <a:r>
              <a:rPr lang="en-GB" dirty="0" err="1" smtClean="0"/>
              <a:t>Larrys</a:t>
            </a:r>
            <a:r>
              <a:rPr lang="en-GB" dirty="0" smtClean="0"/>
              <a:t> Lounge Suits</a:t>
            </a:r>
          </a:p>
        </p:txBody>
      </p:sp>
    </p:spTree>
    <p:extLst>
      <p:ext uri="{BB962C8B-B14F-4D97-AF65-F5344CB8AC3E}">
        <p14:creationId xmlns:p14="http://schemas.microsoft.com/office/powerpoint/2010/main" val="11710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Rectangle 8"/>
          <p:cNvSpPr>
            <a:spLocks noGrp="1" noRot="1" noChangeAspect="1" noChangeArrowheads="1" noTextEdit="1"/>
          </p:cNvSpPr>
          <p:nvPr>
            <p:ph type="sldImg"/>
          </p:nvPr>
        </p:nvSpPr>
        <p:spPr>
          <a:ln/>
        </p:spPr>
      </p:sp>
      <p:sp>
        <p:nvSpPr>
          <p:cNvPr id="39947" name="Rectangle 9"/>
          <p:cNvSpPr>
            <a:spLocks noGrp="1" noChangeArrowheads="1"/>
          </p:cNvSpPr>
          <p:nvPr>
            <p:ph type="body" idx="1"/>
          </p:nvPr>
        </p:nvSpPr>
        <p:spPr>
          <a:noFill/>
          <a:ln/>
        </p:spPr>
        <p:txBody>
          <a:bodyPr/>
          <a:lstStyle/>
          <a:p>
            <a:r>
              <a:rPr lang="en-GB" dirty="0" smtClean="0"/>
              <a:t>Think of a WHERE clause as an ‘IF’ statement, i.e.  “Select this row IF </a:t>
            </a:r>
            <a:r>
              <a:rPr lang="en-GB" dirty="0" err="1" smtClean="0"/>
              <a:t>boolean_expression</a:t>
            </a:r>
            <a:r>
              <a:rPr lang="en-GB" dirty="0" smtClean="0"/>
              <a:t> is true”.</a:t>
            </a:r>
          </a:p>
          <a:p>
            <a:r>
              <a:rPr lang="en-GB" dirty="0" smtClean="0"/>
              <a:t>The </a:t>
            </a:r>
            <a:r>
              <a:rPr lang="en-GB" dirty="0" err="1" smtClean="0"/>
              <a:t>boolean_expression</a:t>
            </a:r>
            <a:r>
              <a:rPr lang="en-GB" dirty="0" smtClean="0"/>
              <a:t> may contain function calls, i.e. WHERE SUBSTRING(lname,1,1) = ‘P’</a:t>
            </a:r>
          </a:p>
          <a:p>
            <a:r>
              <a:rPr lang="en-GB" dirty="0" smtClean="0"/>
              <a:t>The WHERE clause can be used to limit the rows to those that meet some specific criteria. </a:t>
            </a:r>
          </a:p>
          <a:p>
            <a:r>
              <a:rPr lang="en-GB" dirty="0" smtClean="0"/>
              <a:t>There are six basic operators that may be used in a WHERE clause to compare values and to select rows that meet a test:-</a:t>
            </a:r>
          </a:p>
          <a:p>
            <a:pPr lvl="1"/>
            <a:r>
              <a:rPr lang="en-GB" dirty="0" smtClean="0"/>
              <a:t>=		Equal</a:t>
            </a:r>
          </a:p>
          <a:p>
            <a:pPr lvl="1"/>
            <a:r>
              <a:rPr lang="en-GB" dirty="0" smtClean="0"/>
              <a:t>&lt;&gt;		Not Equal</a:t>
            </a:r>
          </a:p>
          <a:p>
            <a:pPr lvl="1"/>
            <a:r>
              <a:rPr lang="en-GB" dirty="0" smtClean="0"/>
              <a:t>&lt;		Less Than</a:t>
            </a:r>
          </a:p>
          <a:p>
            <a:pPr lvl="1"/>
            <a:r>
              <a:rPr lang="en-GB" dirty="0" smtClean="0"/>
              <a:t>&gt;		Greater Than</a:t>
            </a:r>
          </a:p>
          <a:p>
            <a:pPr lvl="1"/>
            <a:r>
              <a:rPr lang="en-GB" dirty="0" smtClean="0"/>
              <a:t>&lt;=		Less Than or Equal To</a:t>
            </a:r>
          </a:p>
          <a:p>
            <a:pPr lvl="1"/>
            <a:r>
              <a:rPr lang="en-GB" dirty="0" smtClean="0"/>
              <a:t>&gt;=		Greater Than or Equal To</a:t>
            </a:r>
          </a:p>
          <a:p>
            <a:r>
              <a:rPr lang="en-GB" dirty="0" smtClean="0"/>
              <a:t>For example:	SELECT 	* </a:t>
            </a:r>
          </a:p>
          <a:p>
            <a:r>
              <a:rPr lang="en-GB" dirty="0" smtClean="0"/>
              <a:t>			FROM 	company</a:t>
            </a:r>
          </a:p>
          <a:p>
            <a:r>
              <a:rPr lang="en-GB" dirty="0" smtClean="0"/>
              <a:t>			WHERE 	</a:t>
            </a:r>
            <a:r>
              <a:rPr lang="en-GB" dirty="0" err="1" smtClean="0"/>
              <a:t>company_no</a:t>
            </a:r>
            <a:r>
              <a:rPr lang="en-GB" dirty="0" smtClean="0"/>
              <a:t> &lt;= 5</a:t>
            </a:r>
          </a:p>
          <a:p>
            <a:r>
              <a:rPr lang="en-GB" dirty="0" smtClean="0"/>
              <a:t>The values tested may be columns, constants or expressions.  In addition to these basic tests we can perform more complex checks as shown on the following slides.</a:t>
            </a:r>
          </a:p>
        </p:txBody>
      </p:sp>
    </p:spTree>
    <p:extLst>
      <p:ext uri="{BB962C8B-B14F-4D97-AF65-F5344CB8AC3E}">
        <p14:creationId xmlns:p14="http://schemas.microsoft.com/office/powerpoint/2010/main" val="4077252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0" name="Rectangle 8"/>
          <p:cNvSpPr>
            <a:spLocks noGrp="1" noRot="1" noChangeAspect="1" noChangeArrowheads="1" noTextEdit="1"/>
          </p:cNvSpPr>
          <p:nvPr>
            <p:ph type="sldImg"/>
          </p:nvPr>
        </p:nvSpPr>
        <p:spPr>
          <a:ln/>
        </p:spPr>
      </p:sp>
      <p:sp>
        <p:nvSpPr>
          <p:cNvPr id="40971" name="Rectangle 9"/>
          <p:cNvSpPr>
            <a:spLocks noGrp="1" noChangeArrowheads="1"/>
          </p:cNvSpPr>
          <p:nvPr>
            <p:ph type="body" idx="1"/>
          </p:nvPr>
        </p:nvSpPr>
        <p:spPr>
          <a:noFill/>
          <a:ln/>
        </p:spPr>
        <p:txBody>
          <a:bodyPr/>
          <a:lstStyle/>
          <a:p>
            <a:r>
              <a:rPr lang="en-GB" smtClean="0"/>
              <a:t>BETWEEN is used to specify a range of values between (and including) two limits. </a:t>
            </a:r>
          </a:p>
          <a:p>
            <a:r>
              <a:rPr lang="en-GB" smtClean="0"/>
              <a:t>The first value sets the start of the range; the second value sets the end.  The AND keyword between the two values is mandatory. </a:t>
            </a:r>
          </a:p>
          <a:p>
            <a:r>
              <a:rPr lang="en-GB" smtClean="0"/>
              <a:t>Note:  The ANSI Standard expects the lower end of the range to be specified first, otherwise no rows will be returned.</a:t>
            </a:r>
          </a:p>
        </p:txBody>
      </p:sp>
    </p:spTree>
    <p:extLst>
      <p:ext uri="{BB962C8B-B14F-4D97-AF65-F5344CB8AC3E}">
        <p14:creationId xmlns:p14="http://schemas.microsoft.com/office/powerpoint/2010/main" val="3512700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4" name="Rectangle 8"/>
          <p:cNvSpPr>
            <a:spLocks noGrp="1" noRot="1" noChangeAspect="1" noChangeArrowheads="1" noTextEdit="1"/>
          </p:cNvSpPr>
          <p:nvPr>
            <p:ph type="sldImg"/>
          </p:nvPr>
        </p:nvSpPr>
        <p:spPr>
          <a:ln/>
        </p:spPr>
      </p:sp>
      <p:sp>
        <p:nvSpPr>
          <p:cNvPr id="41995" name="Rectangle 9"/>
          <p:cNvSpPr>
            <a:spLocks noGrp="1" noChangeArrowheads="1"/>
          </p:cNvSpPr>
          <p:nvPr>
            <p:ph type="body" idx="1"/>
          </p:nvPr>
        </p:nvSpPr>
        <p:spPr>
          <a:noFill/>
          <a:ln/>
        </p:spPr>
        <p:txBody>
          <a:bodyPr/>
          <a:lstStyle/>
          <a:p>
            <a:r>
              <a:rPr lang="en-GB" dirty="0" smtClean="0"/>
              <a:t>The IN predicate allows us to specify a list, or set of values to test against.  This can simplify tests where the result may take one of several values.  The version using IN is easier to read and maintain.</a:t>
            </a:r>
          </a:p>
          <a:p>
            <a:r>
              <a:rPr lang="en-GB" dirty="0" smtClean="0"/>
              <a:t> </a:t>
            </a:r>
          </a:p>
          <a:p>
            <a:r>
              <a:rPr lang="en-GB" dirty="0" smtClean="0"/>
              <a:t>Note: </a:t>
            </a:r>
          </a:p>
          <a:p>
            <a:r>
              <a:rPr lang="en-GB" dirty="0" smtClean="0"/>
              <a:t>	WHERE </a:t>
            </a:r>
            <a:r>
              <a:rPr lang="en-GB" dirty="0" err="1" smtClean="0"/>
              <a:t>fname</a:t>
            </a:r>
            <a:r>
              <a:rPr lang="en-GB" dirty="0" smtClean="0"/>
              <a:t> = ‘Fred’ OR ‘Tom’ OR ‘Dick’ OR ‘ Harry’ </a:t>
            </a:r>
          </a:p>
          <a:p>
            <a:r>
              <a:rPr lang="en-GB" dirty="0" smtClean="0"/>
              <a:t>	is invalid syntax.</a:t>
            </a:r>
          </a:p>
          <a:p>
            <a:endParaRPr lang="en-GB" dirty="0" smtClean="0"/>
          </a:p>
          <a:p>
            <a:r>
              <a:rPr lang="en-GB" dirty="0" smtClean="0"/>
              <a:t>It is most unusual for the database engine to be ‘case sensitive’, Oracle being the notable exception.</a:t>
            </a:r>
          </a:p>
          <a:p>
            <a:r>
              <a:rPr lang="en-GB" dirty="0" smtClean="0"/>
              <a:t>If it is, use this syntax to find any ‘</a:t>
            </a:r>
            <a:r>
              <a:rPr lang="en-GB" dirty="0" err="1" smtClean="0"/>
              <a:t>FrEd</a:t>
            </a:r>
            <a:r>
              <a:rPr lang="en-GB" dirty="0" smtClean="0"/>
              <a:t>’</a:t>
            </a:r>
          </a:p>
          <a:p>
            <a:r>
              <a:rPr lang="en-GB" dirty="0" smtClean="0"/>
              <a:t>	WHERE UPPER(</a:t>
            </a:r>
            <a:r>
              <a:rPr lang="en-GB" dirty="0" err="1" smtClean="0"/>
              <a:t>fname</a:t>
            </a:r>
            <a:r>
              <a:rPr lang="en-GB" dirty="0" smtClean="0"/>
              <a:t>) = ‘FRED’ </a:t>
            </a:r>
          </a:p>
          <a:p>
            <a:r>
              <a:rPr lang="en-GB" dirty="0" smtClean="0"/>
              <a:t>	or</a:t>
            </a:r>
          </a:p>
          <a:p>
            <a:r>
              <a:rPr lang="en-GB" dirty="0" smtClean="0"/>
              <a:t>	WHERE LOWER(</a:t>
            </a:r>
            <a:r>
              <a:rPr lang="en-GB" dirty="0" err="1" smtClean="0"/>
              <a:t>fname</a:t>
            </a:r>
            <a:r>
              <a:rPr lang="en-GB" dirty="0" smtClean="0"/>
              <a:t>) = ‘</a:t>
            </a:r>
            <a:r>
              <a:rPr lang="en-GB" dirty="0" err="1" smtClean="0"/>
              <a:t>fred</a:t>
            </a:r>
            <a:r>
              <a:rPr lang="en-GB" dirty="0" smtClean="0"/>
              <a:t>’ </a:t>
            </a:r>
          </a:p>
          <a:p>
            <a:endParaRPr lang="en-GB" dirty="0" smtClean="0"/>
          </a:p>
        </p:txBody>
      </p:sp>
    </p:spTree>
    <p:extLst>
      <p:ext uri="{BB962C8B-B14F-4D97-AF65-F5344CB8AC3E}">
        <p14:creationId xmlns:p14="http://schemas.microsoft.com/office/powerpoint/2010/main" val="4115993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8" name="Rectangle 8"/>
          <p:cNvSpPr>
            <a:spLocks noGrp="1" noRot="1" noChangeAspect="1" noChangeArrowheads="1" noTextEdit="1"/>
          </p:cNvSpPr>
          <p:nvPr>
            <p:ph type="sldImg"/>
          </p:nvPr>
        </p:nvSpPr>
        <p:spPr>
          <a:ln/>
        </p:spPr>
      </p:sp>
      <p:sp>
        <p:nvSpPr>
          <p:cNvPr id="43019" name="Rectangle 9"/>
          <p:cNvSpPr>
            <a:spLocks noGrp="1" noChangeArrowheads="1"/>
          </p:cNvSpPr>
          <p:nvPr>
            <p:ph type="body" idx="1"/>
          </p:nvPr>
        </p:nvSpPr>
        <p:spPr>
          <a:noFill/>
          <a:ln/>
        </p:spPr>
        <p:txBody>
          <a:bodyPr/>
          <a:lstStyle/>
          <a:p>
            <a:r>
              <a:rPr lang="en-GB" smtClean="0"/>
              <a:t>The NOT clause is a modifier that may be used to reverse the boolean outcome of a test.  It places into the result set any rows that do NOT meet the test criteria.</a:t>
            </a:r>
          </a:p>
          <a:p>
            <a:endParaRPr lang="en-GB" smtClean="0"/>
          </a:p>
        </p:txBody>
      </p:sp>
    </p:spTree>
    <p:extLst>
      <p:ext uri="{BB962C8B-B14F-4D97-AF65-F5344CB8AC3E}">
        <p14:creationId xmlns:p14="http://schemas.microsoft.com/office/powerpoint/2010/main" val="3338749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8"/>
          <p:cNvSpPr>
            <a:spLocks noGrp="1" noRot="1" noChangeAspect="1" noChangeArrowheads="1" noTextEdit="1"/>
          </p:cNvSpPr>
          <p:nvPr>
            <p:ph type="sldImg"/>
          </p:nvPr>
        </p:nvSpPr>
        <p:spPr>
          <a:ln/>
        </p:spPr>
      </p:sp>
      <p:sp>
        <p:nvSpPr>
          <p:cNvPr id="44043" name="Rectangle 9"/>
          <p:cNvSpPr>
            <a:spLocks noGrp="1" noChangeArrowheads="1"/>
          </p:cNvSpPr>
          <p:nvPr>
            <p:ph type="body" idx="1"/>
          </p:nvPr>
        </p:nvSpPr>
        <p:spPr>
          <a:noFill/>
          <a:ln/>
        </p:spPr>
        <p:txBody>
          <a:bodyPr/>
          <a:lstStyle/>
          <a:p>
            <a:r>
              <a:rPr lang="en-GB" dirty="0" smtClean="0"/>
              <a:t>Normal comparison tests (=, &lt;, &gt;, &lt;&gt;, etc.) on strings must match the tested string exactly.  LIKE allows us to use wildcard searches on the strings.</a:t>
            </a:r>
          </a:p>
          <a:p>
            <a:r>
              <a:rPr lang="en-GB" dirty="0" smtClean="0"/>
              <a:t>There are two command characters, underscore ( _ ) and percent ( % ).  Underscore is used to match any single character.  Percent is used to match any number of characters, including no characters at all.</a:t>
            </a:r>
          </a:p>
          <a:p>
            <a:r>
              <a:rPr lang="en-GB" dirty="0" smtClean="0"/>
              <a:t>Some systems, for example MS SQL Server, allow further comparisons with the LIKE keyword </a:t>
            </a:r>
            <a:r>
              <a:rPr lang="en-GB" dirty="0" err="1" smtClean="0"/>
              <a:t>e.g</a:t>
            </a:r>
            <a:endParaRPr lang="en-GB" dirty="0" smtClean="0"/>
          </a:p>
          <a:p>
            <a:endParaRPr lang="en-GB" dirty="0" smtClean="0"/>
          </a:p>
          <a:p>
            <a:r>
              <a:rPr lang="en-GB" dirty="0" smtClean="0"/>
              <a:t>[ ]	Any single character within the specified range [a-f] or set [</a:t>
            </a:r>
            <a:r>
              <a:rPr lang="en-GB" dirty="0" err="1" smtClean="0"/>
              <a:t>abcdef</a:t>
            </a:r>
            <a:r>
              <a:rPr lang="en-GB" dirty="0" smtClean="0"/>
              <a:t>]</a:t>
            </a:r>
          </a:p>
          <a:p>
            <a:r>
              <a:rPr lang="en-GB" dirty="0" smtClean="0"/>
              <a:t>[^]	Any single character not within the specified range [^a-f] or set [^</a:t>
            </a:r>
            <a:r>
              <a:rPr lang="en-GB" dirty="0" err="1" smtClean="0"/>
              <a:t>abcdef</a:t>
            </a:r>
            <a:r>
              <a:rPr lang="en-GB" dirty="0" smtClean="0"/>
              <a:t>]</a:t>
            </a:r>
          </a:p>
          <a:p>
            <a:endParaRPr lang="en-GB" dirty="0" smtClean="0"/>
          </a:p>
          <a:p>
            <a:r>
              <a:rPr lang="en-GB" dirty="0" smtClean="0"/>
              <a:t>In some instances we wish to find a string that actually contains one of the command characters.  For example we want to find a company whose name includes the string ‘100% Computers’.  This is when the ESCAPE clause comes in handy.  We can use the escape clause to enable us to find the occurrence of the command character within the string.</a:t>
            </a:r>
          </a:p>
          <a:p>
            <a:r>
              <a:rPr lang="en-GB" dirty="0" smtClean="0"/>
              <a:t>SELECT 	* </a:t>
            </a:r>
          </a:p>
          <a:p>
            <a:r>
              <a:rPr lang="en-GB" dirty="0" smtClean="0"/>
              <a:t>FROM 	company</a:t>
            </a:r>
          </a:p>
          <a:p>
            <a:r>
              <a:rPr lang="en-GB" dirty="0" smtClean="0"/>
              <a:t>WHERE 	name LIKE ‘%100\% Computers%’</a:t>
            </a:r>
          </a:p>
          <a:p>
            <a:r>
              <a:rPr lang="en-GB" dirty="0" smtClean="0"/>
              <a:t>ESCAPE	‘\’ </a:t>
            </a:r>
          </a:p>
        </p:txBody>
      </p:sp>
    </p:spTree>
    <p:extLst>
      <p:ext uri="{BB962C8B-B14F-4D97-AF65-F5344CB8AC3E}">
        <p14:creationId xmlns:p14="http://schemas.microsoft.com/office/powerpoint/2010/main" val="1260948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6" name="Rectangle 8"/>
          <p:cNvSpPr>
            <a:spLocks noGrp="1" noRot="1" noChangeAspect="1" noChangeArrowheads="1" noTextEdit="1"/>
          </p:cNvSpPr>
          <p:nvPr>
            <p:ph type="sldImg"/>
          </p:nvPr>
        </p:nvSpPr>
        <p:spPr>
          <a:ln/>
        </p:spPr>
      </p:sp>
      <p:sp>
        <p:nvSpPr>
          <p:cNvPr id="45067" name="Rectangle 9"/>
          <p:cNvSpPr>
            <a:spLocks noGrp="1" noChangeArrowheads="1"/>
          </p:cNvSpPr>
          <p:nvPr>
            <p:ph type="body" idx="1"/>
          </p:nvPr>
        </p:nvSpPr>
        <p:spPr>
          <a:noFill/>
          <a:ln/>
        </p:spPr>
        <p:txBody>
          <a:bodyPr/>
          <a:lstStyle/>
          <a:p>
            <a:pPr>
              <a:lnSpc>
                <a:spcPct val="70000"/>
              </a:lnSpc>
            </a:pPr>
            <a:r>
              <a:rPr lang="en-GB" sz="1100" smtClean="0"/>
              <a:t>Putting parentheses into either of the queries above will make no difference.</a:t>
            </a:r>
          </a:p>
          <a:p>
            <a:pPr>
              <a:lnSpc>
                <a:spcPct val="70000"/>
              </a:lnSpc>
            </a:pPr>
            <a:r>
              <a:rPr lang="en-GB" sz="1100" smtClean="0"/>
              <a:t>Potentially and very likely, every time you say AND less rows will qualify for selection. ‘This’ must be true and also ‘that’ must be true.</a:t>
            </a:r>
          </a:p>
          <a:p>
            <a:pPr>
              <a:lnSpc>
                <a:spcPct val="70000"/>
              </a:lnSpc>
            </a:pPr>
            <a:endParaRPr lang="en-GB" sz="1100" smtClean="0"/>
          </a:p>
          <a:p>
            <a:pPr>
              <a:lnSpc>
                <a:spcPct val="70000"/>
              </a:lnSpc>
            </a:pPr>
            <a:r>
              <a:rPr lang="en-GB" sz="1100" smtClean="0"/>
              <a:t>Every time you say OR you are saying “I want these rows AND I want these rows” – i.e. where either (or both) conditions are true the row is selected.</a:t>
            </a:r>
          </a:p>
          <a:p>
            <a:pPr>
              <a:lnSpc>
                <a:spcPct val="70000"/>
              </a:lnSpc>
            </a:pPr>
            <a:endParaRPr lang="en-GB" sz="1100" smtClean="0"/>
          </a:p>
          <a:p>
            <a:pPr>
              <a:lnSpc>
                <a:spcPct val="70000"/>
              </a:lnSpc>
            </a:pPr>
            <a:r>
              <a:rPr lang="en-GB" sz="1100" smtClean="0"/>
              <a:t>You can have as many AND’s as you like and parentheses might make things clearer but will not change the outcome.</a:t>
            </a:r>
          </a:p>
          <a:p>
            <a:pPr>
              <a:lnSpc>
                <a:spcPct val="70000"/>
              </a:lnSpc>
            </a:pPr>
            <a:endParaRPr lang="en-GB" sz="1100" smtClean="0"/>
          </a:p>
          <a:p>
            <a:pPr>
              <a:lnSpc>
                <a:spcPct val="70000"/>
              </a:lnSpc>
            </a:pPr>
            <a:r>
              <a:rPr lang="en-GB" sz="1100" smtClean="0"/>
              <a:t>Likewise you can have as many OR’s as you like and parentheses might make things clearer but will not change the outcome.</a:t>
            </a:r>
          </a:p>
          <a:p>
            <a:pPr>
              <a:lnSpc>
                <a:spcPct val="70000"/>
              </a:lnSpc>
            </a:pPr>
            <a:endParaRPr lang="en-GB" sz="1100" smtClean="0"/>
          </a:p>
          <a:p>
            <a:pPr>
              <a:lnSpc>
                <a:spcPct val="70000"/>
              </a:lnSpc>
            </a:pPr>
            <a:r>
              <a:rPr lang="en-GB" sz="1100" smtClean="0"/>
              <a:t>But when you mix &amp; match AND &amp; OR in the same query you have to think harder about it.</a:t>
            </a:r>
          </a:p>
          <a:p>
            <a:pPr>
              <a:lnSpc>
                <a:spcPct val="70000"/>
              </a:lnSpc>
            </a:pPr>
            <a:endParaRPr lang="en-GB" sz="1100" smtClean="0"/>
          </a:p>
          <a:p>
            <a:pPr>
              <a:lnSpc>
                <a:spcPct val="70000"/>
              </a:lnSpc>
            </a:pPr>
            <a:r>
              <a:rPr lang="en-GB" sz="1100" smtClean="0"/>
              <a:t>See next page for details. </a:t>
            </a:r>
          </a:p>
          <a:p>
            <a:pPr>
              <a:lnSpc>
                <a:spcPct val="70000"/>
              </a:lnSpc>
            </a:pPr>
            <a:endParaRPr lang="en-GB" sz="1100" smtClean="0"/>
          </a:p>
        </p:txBody>
      </p:sp>
    </p:spTree>
    <p:extLst>
      <p:ext uri="{BB962C8B-B14F-4D97-AF65-F5344CB8AC3E}">
        <p14:creationId xmlns:p14="http://schemas.microsoft.com/office/powerpoint/2010/main" val="28535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Rectangle 8"/>
          <p:cNvSpPr>
            <a:spLocks noGrp="1" noRot="1" noChangeAspect="1" noChangeArrowheads="1" noTextEdit="1"/>
          </p:cNvSpPr>
          <p:nvPr>
            <p:ph type="sldImg"/>
          </p:nvPr>
        </p:nvSpPr>
        <p:spPr>
          <a:ln/>
        </p:spPr>
      </p:sp>
      <p:sp>
        <p:nvSpPr>
          <p:cNvPr id="46091" name="Rectangle 9"/>
          <p:cNvSpPr>
            <a:spLocks noGrp="1" noChangeArrowheads="1"/>
          </p:cNvSpPr>
          <p:nvPr>
            <p:ph type="body" idx="1"/>
          </p:nvPr>
        </p:nvSpPr>
        <p:spPr>
          <a:noFill/>
          <a:ln/>
        </p:spPr>
        <p:txBody>
          <a:bodyPr/>
          <a:lstStyle/>
          <a:p>
            <a:pPr>
              <a:lnSpc>
                <a:spcPct val="70000"/>
              </a:lnSpc>
            </a:pPr>
            <a:r>
              <a:rPr lang="en-GB" sz="1100" smtClean="0"/>
              <a:t>A WHERE clause can contain more than one test predicate.  To connect the predicates you may use the AND or OR connector.  An AND clause limits the results to those rows that match the condition before the keyword and the one after it.  The OR clause limits the results to those rows that match either the condition before or after the keyword for example:-</a:t>
            </a:r>
          </a:p>
          <a:p>
            <a:pPr>
              <a:lnSpc>
                <a:spcPct val="70000"/>
              </a:lnSpc>
            </a:pPr>
            <a:r>
              <a:rPr lang="en-GB" sz="1100" smtClean="0"/>
              <a:t>	SELECT  fname, lname</a:t>
            </a:r>
          </a:p>
          <a:p>
            <a:pPr>
              <a:lnSpc>
                <a:spcPct val="70000"/>
              </a:lnSpc>
            </a:pPr>
            <a:r>
              <a:rPr lang="en-GB" sz="1100" smtClean="0"/>
              <a:t>	FROM 	salesperson</a:t>
            </a:r>
          </a:p>
          <a:p>
            <a:pPr>
              <a:lnSpc>
                <a:spcPct val="70000"/>
              </a:lnSpc>
            </a:pPr>
            <a:r>
              <a:rPr lang="en-GB" sz="1100" smtClean="0"/>
              <a:t>	WHERE 	sales_target &lt;  12 </a:t>
            </a:r>
          </a:p>
          <a:p>
            <a:pPr>
              <a:lnSpc>
                <a:spcPct val="70000"/>
              </a:lnSpc>
            </a:pPr>
            <a:r>
              <a:rPr lang="en-GB" sz="1100" smtClean="0"/>
              <a:t>	AND 	emp_no &gt; 20 </a:t>
            </a:r>
          </a:p>
          <a:p>
            <a:pPr>
              <a:lnSpc>
                <a:spcPct val="70000"/>
              </a:lnSpc>
            </a:pPr>
            <a:r>
              <a:rPr lang="en-GB" sz="1100" smtClean="0"/>
              <a:t>	OR 	county = ‘Hampshire’</a:t>
            </a:r>
          </a:p>
          <a:p>
            <a:pPr>
              <a:lnSpc>
                <a:spcPct val="70000"/>
              </a:lnSpc>
            </a:pPr>
            <a:endParaRPr lang="en-GB" sz="1100" smtClean="0"/>
          </a:p>
          <a:p>
            <a:pPr>
              <a:lnSpc>
                <a:spcPct val="70000"/>
              </a:lnSpc>
            </a:pPr>
            <a:r>
              <a:rPr lang="en-GB" sz="1100" smtClean="0"/>
              <a:t>This will display everyone in ‘Hampshire’ regardless of emp_no or sales_target; this is probably not what was intended?</a:t>
            </a:r>
          </a:p>
          <a:p>
            <a:pPr>
              <a:lnSpc>
                <a:spcPct val="70000"/>
              </a:lnSpc>
            </a:pPr>
            <a:r>
              <a:rPr lang="en-GB" sz="1100" smtClean="0"/>
              <a:t>To force an OR to be evaluated before an AND parentheses are required.  The following code would retrieve salespeople whose target is below 12, and either have an employee number greater than 20 or live in Hampshire:-</a:t>
            </a:r>
          </a:p>
          <a:p>
            <a:pPr>
              <a:lnSpc>
                <a:spcPct val="70000"/>
              </a:lnSpc>
            </a:pPr>
            <a:endParaRPr lang="en-GB" sz="1100" smtClean="0"/>
          </a:p>
          <a:p>
            <a:pPr>
              <a:lnSpc>
                <a:spcPct val="70000"/>
              </a:lnSpc>
            </a:pPr>
            <a:r>
              <a:rPr lang="en-GB" sz="1100" smtClean="0"/>
              <a:t>	SELECT  fname, lname</a:t>
            </a:r>
          </a:p>
          <a:p>
            <a:pPr>
              <a:lnSpc>
                <a:spcPct val="70000"/>
              </a:lnSpc>
            </a:pPr>
            <a:r>
              <a:rPr lang="en-GB" sz="1100" smtClean="0"/>
              <a:t>	FROM 	salesperson</a:t>
            </a:r>
          </a:p>
          <a:p>
            <a:pPr>
              <a:lnSpc>
                <a:spcPct val="70000"/>
              </a:lnSpc>
            </a:pPr>
            <a:r>
              <a:rPr lang="en-GB" sz="1100" smtClean="0"/>
              <a:t>	WHERE 	sales_target &lt;  12 </a:t>
            </a:r>
          </a:p>
          <a:p>
            <a:pPr>
              <a:lnSpc>
                <a:spcPct val="70000"/>
              </a:lnSpc>
            </a:pPr>
            <a:r>
              <a:rPr lang="en-GB" sz="1100" smtClean="0"/>
              <a:t>	AND 	(emp_no &gt; 20 </a:t>
            </a:r>
          </a:p>
          <a:p>
            <a:pPr>
              <a:lnSpc>
                <a:spcPct val="70000"/>
              </a:lnSpc>
            </a:pPr>
            <a:r>
              <a:rPr lang="en-GB" sz="1100" smtClean="0"/>
              <a:t>	OR 	county = ‘Hampshire’)</a:t>
            </a:r>
          </a:p>
          <a:p>
            <a:pPr>
              <a:lnSpc>
                <a:spcPct val="70000"/>
              </a:lnSpc>
            </a:pPr>
            <a:endParaRPr lang="en-GB" sz="1100" smtClean="0"/>
          </a:p>
          <a:p>
            <a:pPr>
              <a:lnSpc>
                <a:spcPct val="70000"/>
              </a:lnSpc>
            </a:pPr>
            <a:r>
              <a:rPr lang="en-GB" sz="1100" smtClean="0"/>
              <a:t>Think of it as a tug of war, the AND is wanting to pull the condition one way, the OR wants to pull it the other way.</a:t>
            </a:r>
          </a:p>
          <a:p>
            <a:pPr>
              <a:lnSpc>
                <a:spcPct val="70000"/>
              </a:lnSpc>
            </a:pPr>
            <a:r>
              <a:rPr lang="en-GB" sz="1100" smtClean="0"/>
              <a:t>Who wins a tug of war?, usually the biggest, well AND is 3 characters and OR is 2!, so the AND wins, well that is one way of remembering it.</a:t>
            </a:r>
          </a:p>
          <a:p>
            <a:pPr>
              <a:lnSpc>
                <a:spcPct val="70000"/>
              </a:lnSpc>
            </a:pPr>
            <a:r>
              <a:rPr lang="en-GB" sz="1100" smtClean="0"/>
              <a:t>Formally AND is considered to have greater precedence than OR</a:t>
            </a:r>
          </a:p>
          <a:p>
            <a:pPr>
              <a:lnSpc>
                <a:spcPct val="70000"/>
              </a:lnSpc>
            </a:pPr>
            <a:r>
              <a:rPr lang="en-GB" sz="1100" smtClean="0"/>
              <a:t>Just like 5 + 2 * 3 is equal to 11 because * has greater precedence than +, and (5 + 2) * 3 = 21 because parentheses have greater precedence than either.</a:t>
            </a:r>
          </a:p>
        </p:txBody>
      </p:sp>
    </p:spTree>
    <p:extLst>
      <p:ext uri="{BB962C8B-B14F-4D97-AF65-F5344CB8AC3E}">
        <p14:creationId xmlns:p14="http://schemas.microsoft.com/office/powerpoint/2010/main" val="3631996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might only want to see a few of the possible</a:t>
            </a:r>
            <a:r>
              <a:rPr lang="en-GB" baseline="0" dirty="0" smtClean="0"/>
              <a:t> rows returned, especially with a sorted query.</a:t>
            </a:r>
          </a:p>
          <a:p>
            <a:endParaRPr lang="en-GB" baseline="0" dirty="0" smtClean="0"/>
          </a:p>
          <a:p>
            <a:r>
              <a:rPr lang="en-GB" i="1" baseline="0" dirty="0" smtClean="0"/>
              <a:t>SELECT TOP n</a:t>
            </a:r>
            <a:r>
              <a:rPr lang="en-GB" baseline="0" dirty="0" smtClean="0"/>
              <a:t> enables us to answer questions like “what are our 10 most expensive products”. We can order our results by price descending and then select just the top 10 results.</a:t>
            </a:r>
          </a:p>
          <a:p>
            <a:r>
              <a:rPr lang="en-GB" baseline="0" dirty="0" smtClean="0"/>
              <a:t>We can also specify a percentage of the available rows, so 10% of the rows in a table with 77 rows would give us back 8 rows (the .7 of a row is rounded up).</a:t>
            </a:r>
          </a:p>
          <a:p>
            <a:endParaRPr lang="en-GB" baseline="0" dirty="0" smtClean="0"/>
          </a:p>
          <a:p>
            <a:r>
              <a:rPr lang="en-GB" baseline="0" dirty="0" smtClean="0"/>
              <a:t>Finally, we can specify the </a:t>
            </a:r>
            <a:r>
              <a:rPr lang="en-GB" i="1" baseline="0" dirty="0" smtClean="0"/>
              <a:t>WITH TIES</a:t>
            </a:r>
            <a:r>
              <a:rPr lang="en-GB" baseline="0" dirty="0" smtClean="0"/>
              <a:t> option, which tells SQL to return all the rows that are tied for “last place”.</a:t>
            </a:r>
          </a:p>
          <a:p>
            <a:endParaRPr lang="en-GB" baseline="0" dirty="0" smtClean="0"/>
          </a:p>
          <a:p>
            <a:r>
              <a:rPr lang="en-GB" baseline="0" dirty="0" smtClean="0"/>
              <a:t>It is best practice to only ever use a TOP in conjunction with an ORDER BY clause. This is the only way to predictably indicate which rows are affected by TOP. You must specify an ORDER BY clause when using the </a:t>
            </a:r>
            <a:r>
              <a:rPr lang="en-GB" i="1" baseline="0" dirty="0" smtClean="0"/>
              <a:t>WITH TIES </a:t>
            </a:r>
            <a:r>
              <a:rPr lang="en-GB" i="0" baseline="0" dirty="0" smtClean="0"/>
              <a:t>option.</a:t>
            </a:r>
            <a:endParaRPr lang="en-GB" i="1" baseline="0" dirty="0" smtClean="0"/>
          </a:p>
          <a:p>
            <a:endParaRPr lang="en-GB" baseline="0" dirty="0" smtClean="0"/>
          </a:p>
        </p:txBody>
      </p:sp>
    </p:spTree>
    <p:extLst>
      <p:ext uri="{BB962C8B-B14F-4D97-AF65-F5344CB8AC3E}">
        <p14:creationId xmlns:p14="http://schemas.microsoft.com/office/powerpoint/2010/main" val="300168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 name="Rectangle 8"/>
          <p:cNvSpPr>
            <a:spLocks noGrp="1" noRot="1" noChangeAspect="1" noChangeArrowheads="1" noTextEdit="1"/>
          </p:cNvSpPr>
          <p:nvPr>
            <p:ph type="sldImg"/>
          </p:nvPr>
        </p:nvSpPr>
        <p:spPr>
          <a:ln/>
        </p:spPr>
      </p:sp>
      <p:sp>
        <p:nvSpPr>
          <p:cNvPr id="28683" name="Rectangle 9"/>
          <p:cNvSpPr>
            <a:spLocks noGrp="1" noChangeArrowheads="1"/>
          </p:cNvSpPr>
          <p:nvPr>
            <p:ph type="body" idx="1"/>
          </p:nvPr>
        </p:nvSpPr>
        <p:spPr>
          <a:noFill/>
          <a:ln/>
        </p:spPr>
        <p:txBody>
          <a:bodyPr/>
          <a:lstStyle/>
          <a:p>
            <a:r>
              <a:rPr lang="en-GB" smtClean="0"/>
              <a:t>In this chapter we will start looking at how we can manipulate the data that is stored within a table.  We will start by looking at the SELECT command and how we can format it to help us during the learning process.  We will then go on to learn about what and how we can display with the SELECT statement.  We will see how to prevent duplicates from appearing in the result set, how to sort the output, and how to restrict the rows to be output to those that match conditions we provide.</a:t>
            </a:r>
          </a:p>
        </p:txBody>
      </p:sp>
    </p:spTree>
    <p:extLst>
      <p:ext uri="{BB962C8B-B14F-4D97-AF65-F5344CB8AC3E}">
        <p14:creationId xmlns:p14="http://schemas.microsoft.com/office/powerpoint/2010/main" val="3976328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5"/>
          <p:cNvSpPr>
            <a:spLocks noGrp="1" noRot="1" noChangeAspect="1" noChangeArrowheads="1" noTextEdit="1"/>
          </p:cNvSpPr>
          <p:nvPr>
            <p:ph type="sldImg"/>
          </p:nvPr>
        </p:nvSpPr>
        <p:spPr>
          <a:ln/>
        </p:spPr>
      </p:sp>
      <p:sp>
        <p:nvSpPr>
          <p:cNvPr id="5128"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smtClean="0"/>
              <a:t>UNION</a:t>
            </a:r>
          </a:p>
          <a:p>
            <a:r>
              <a:rPr lang="en-GB" dirty="0" smtClean="0"/>
              <a:t>The UNION operator can be used to combine two or more tables and at the same time eliminate duplicate rows.  The two SELECTs must result in exactly the same column structure, i.e. the same number and data types.  Once the SELECTs have been executed, the engine combines the two result sets and eliminates any rows that are duplicates.  </a:t>
            </a:r>
          </a:p>
          <a:p>
            <a:r>
              <a:rPr lang="en-GB" dirty="0" smtClean="0"/>
              <a:t>If you retain the word ALL then there is no removal of duplicates and hence faster execution.  Recommendation: use ALL as the default and only remove it if you really need to eliminate duplicates.</a:t>
            </a:r>
          </a:p>
          <a:p>
            <a:r>
              <a:rPr lang="en-GB" dirty="0" smtClean="0"/>
              <a:t>For example:</a:t>
            </a:r>
          </a:p>
          <a:p>
            <a:r>
              <a:rPr lang="en-GB" sz="1200" kern="1200" dirty="0" smtClean="0">
                <a:solidFill>
                  <a:schemeClr val="tx1"/>
                </a:solidFill>
                <a:latin typeface="Book Antiqua" pitchFamily="18" charset="0"/>
                <a:ea typeface="+mn-ea"/>
                <a:cs typeface="+mn-cs"/>
              </a:rPr>
              <a:t>SELECT </a:t>
            </a:r>
            <a:r>
              <a:rPr lang="en-GB" sz="1200" kern="1200" dirty="0" err="1" smtClean="0">
                <a:solidFill>
                  <a:schemeClr val="tx1"/>
                </a:solidFill>
                <a:latin typeface="Book Antiqua" pitchFamily="18" charset="0"/>
                <a:ea typeface="+mn-ea"/>
                <a:cs typeface="+mn-cs"/>
              </a:rPr>
              <a:t>lname</a:t>
            </a:r>
            <a:r>
              <a:rPr lang="en-GB" sz="1200" kern="1200" dirty="0" smtClean="0">
                <a:solidFill>
                  <a:schemeClr val="tx1"/>
                </a:solidFill>
                <a:latin typeface="Book Antiqua" pitchFamily="18" charset="0"/>
                <a:ea typeface="+mn-ea"/>
                <a:cs typeface="+mn-cs"/>
              </a:rPr>
              <a:t>, </a:t>
            </a:r>
            <a:r>
              <a:rPr lang="en-GB" sz="1200" kern="1200" dirty="0" err="1" smtClean="0">
                <a:solidFill>
                  <a:schemeClr val="tx1"/>
                </a:solidFill>
                <a:latin typeface="Book Antiqua" pitchFamily="18" charset="0"/>
                <a:ea typeface="+mn-ea"/>
                <a:cs typeface="+mn-cs"/>
              </a:rPr>
              <a:t>sales_target</a:t>
            </a:r>
            <a:r>
              <a:rPr lang="en-GB" sz="1200" kern="1200" dirty="0" smtClean="0">
                <a:solidFill>
                  <a:schemeClr val="tx1"/>
                </a:solidFill>
                <a:latin typeface="Book Antiqua" pitchFamily="18" charset="0"/>
                <a:ea typeface="+mn-ea"/>
                <a:cs typeface="+mn-cs"/>
              </a:rPr>
              <a:t> FROM salesperson WHERE </a:t>
            </a:r>
            <a:r>
              <a:rPr lang="en-GB" sz="1200" kern="1200" dirty="0" err="1" smtClean="0">
                <a:solidFill>
                  <a:schemeClr val="tx1"/>
                </a:solidFill>
                <a:latin typeface="Book Antiqua" pitchFamily="18" charset="0"/>
                <a:ea typeface="+mn-ea"/>
                <a:cs typeface="+mn-cs"/>
              </a:rPr>
              <a:t>lname</a:t>
            </a:r>
            <a:r>
              <a:rPr lang="en-GB" sz="1200" kern="1200" dirty="0" smtClean="0">
                <a:solidFill>
                  <a:schemeClr val="tx1"/>
                </a:solidFill>
                <a:latin typeface="Book Antiqua" pitchFamily="18" charset="0"/>
                <a:ea typeface="+mn-ea"/>
                <a:cs typeface="+mn-cs"/>
              </a:rPr>
              <a:t> LIKE '%I%‘</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UNION ALL</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SELECT </a:t>
            </a:r>
            <a:r>
              <a:rPr lang="en-GB" sz="1200" kern="1200" dirty="0" err="1" smtClean="0">
                <a:solidFill>
                  <a:schemeClr val="tx1"/>
                </a:solidFill>
                <a:latin typeface="Book Antiqua" pitchFamily="18" charset="0"/>
                <a:ea typeface="+mn-ea"/>
                <a:cs typeface="+mn-cs"/>
              </a:rPr>
              <a:t>lname</a:t>
            </a:r>
            <a:r>
              <a:rPr lang="en-GB" sz="1200" kern="1200" dirty="0" smtClean="0">
                <a:solidFill>
                  <a:schemeClr val="tx1"/>
                </a:solidFill>
                <a:latin typeface="Book Antiqua" pitchFamily="18" charset="0"/>
                <a:ea typeface="+mn-ea"/>
                <a:cs typeface="+mn-cs"/>
              </a:rPr>
              <a:t>, </a:t>
            </a:r>
            <a:r>
              <a:rPr lang="en-GB" sz="1200" kern="1200" dirty="0" err="1" smtClean="0">
                <a:solidFill>
                  <a:schemeClr val="tx1"/>
                </a:solidFill>
                <a:latin typeface="Book Antiqua" pitchFamily="18" charset="0"/>
                <a:ea typeface="+mn-ea"/>
                <a:cs typeface="+mn-cs"/>
              </a:rPr>
              <a:t>sales_target</a:t>
            </a:r>
            <a:r>
              <a:rPr lang="en-GB" sz="1200" kern="1200" dirty="0" smtClean="0">
                <a:solidFill>
                  <a:schemeClr val="tx1"/>
                </a:solidFill>
                <a:latin typeface="Book Antiqua" pitchFamily="18" charset="0"/>
                <a:ea typeface="+mn-ea"/>
                <a:cs typeface="+mn-cs"/>
              </a:rPr>
              <a:t> FROM salesperson WHERE </a:t>
            </a:r>
            <a:r>
              <a:rPr lang="en-GB" sz="1200" kern="1200" dirty="0" err="1" smtClean="0">
                <a:solidFill>
                  <a:schemeClr val="tx1"/>
                </a:solidFill>
                <a:latin typeface="Book Antiqua" pitchFamily="18" charset="0"/>
                <a:ea typeface="+mn-ea"/>
                <a:cs typeface="+mn-cs"/>
              </a:rPr>
              <a:t>lname</a:t>
            </a:r>
            <a:r>
              <a:rPr lang="en-GB" sz="1200" kern="1200" dirty="0" smtClean="0">
                <a:solidFill>
                  <a:schemeClr val="tx1"/>
                </a:solidFill>
                <a:latin typeface="Book Antiqua" pitchFamily="18" charset="0"/>
                <a:ea typeface="+mn-ea"/>
                <a:cs typeface="+mn-cs"/>
              </a:rPr>
              <a:t> LIKE '%E%'</a:t>
            </a:r>
          </a:p>
          <a:p>
            <a:r>
              <a:rPr lang="en-GB" dirty="0" smtClean="0"/>
              <a:t>This would result in an output set containing more rows than just using</a:t>
            </a:r>
            <a:r>
              <a:rPr lang="en-GB" baseline="0" dirty="0" smtClean="0"/>
              <a:t> UNION</a:t>
            </a:r>
            <a:r>
              <a:rPr lang="en-GB" dirty="0" smtClean="0"/>
              <a:t>.</a:t>
            </a:r>
          </a:p>
          <a:p>
            <a:r>
              <a:rPr lang="en-GB" dirty="0" smtClean="0"/>
              <a:t>The resulting data can be sorted by placing an ORDER BY Clause on the last SELECT statement.  The columns can be ordered only by referring to column names (or column aliases) from the first select statement, not that it matters of course.</a:t>
            </a:r>
          </a:p>
        </p:txBody>
      </p:sp>
    </p:spTree>
    <p:extLst>
      <p:ext uri="{BB962C8B-B14F-4D97-AF65-F5344CB8AC3E}">
        <p14:creationId xmlns:p14="http://schemas.microsoft.com/office/powerpoint/2010/main" val="586082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6" name="Rectangle 8"/>
          <p:cNvSpPr>
            <a:spLocks noGrp="1" noRot="1" noChangeAspect="1" noChangeArrowheads="1" noTextEdit="1"/>
          </p:cNvSpPr>
          <p:nvPr>
            <p:ph type="sldImg"/>
          </p:nvPr>
        </p:nvSpPr>
        <p:spPr>
          <a:ln/>
        </p:spPr>
      </p:sp>
      <p:sp>
        <p:nvSpPr>
          <p:cNvPr id="29707" name="Rectangle 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pPr>
            <a:r>
              <a:rPr lang="en-GB" dirty="0" smtClean="0"/>
              <a:t>The case statement allows you to replace values that are found in the result set with other values. In the example above the values in the table contain a lot of noisy data.  I am not interested in all the titles so I would like to stick some of them at the bottom of the result set.  I cannot just exclude the ones that I have identified as boring because some new ones may have been added that I could be interested in.  The example below contains an additional case statement and different ways of comparing values, this is known as a SEARCHED case statement where each WHEN clause returns a </a:t>
            </a:r>
            <a:r>
              <a:rPr lang="en-GB" dirty="0" err="1" smtClean="0"/>
              <a:t>boolean</a:t>
            </a:r>
            <a:r>
              <a:rPr lang="en-GB" dirty="0" smtClean="0"/>
              <a:t> so we are no longer restricted to equality like the SIMPLE case above:-</a:t>
            </a:r>
          </a:p>
          <a:p>
            <a:r>
              <a:rPr lang="en-GB" sz="1200" kern="1200" dirty="0" smtClean="0">
                <a:solidFill>
                  <a:schemeClr val="tx1"/>
                </a:solidFill>
                <a:latin typeface="Book Antiqua" pitchFamily="18" charset="0"/>
                <a:ea typeface="+mn-ea"/>
                <a:cs typeface="+mn-cs"/>
              </a:rPr>
              <a:t>SELECT</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CASE WHEN </a:t>
            </a:r>
            <a:r>
              <a:rPr lang="en-GB" sz="1200" kern="1200" dirty="0" err="1" smtClean="0">
                <a:solidFill>
                  <a:schemeClr val="tx1"/>
                </a:solidFill>
                <a:latin typeface="Book Antiqua" pitchFamily="18" charset="0"/>
                <a:ea typeface="+mn-ea"/>
                <a:cs typeface="+mn-cs"/>
              </a:rPr>
              <a:t>lname</a:t>
            </a:r>
            <a:r>
              <a:rPr lang="en-GB" sz="1200" kern="1200" dirty="0" smtClean="0">
                <a:solidFill>
                  <a:schemeClr val="tx1"/>
                </a:solidFill>
                <a:latin typeface="Book Antiqua" pitchFamily="18" charset="0"/>
                <a:ea typeface="+mn-ea"/>
                <a:cs typeface="+mn-cs"/>
              </a:rPr>
              <a:t> IN ('Custard', 'Ernst') THEN 'ZZZ‘</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WHEN </a:t>
            </a:r>
            <a:r>
              <a:rPr lang="en-GB" sz="1200" kern="1200" dirty="0" err="1" smtClean="0">
                <a:solidFill>
                  <a:schemeClr val="tx1"/>
                </a:solidFill>
                <a:latin typeface="Book Antiqua" pitchFamily="18" charset="0"/>
                <a:ea typeface="+mn-ea"/>
                <a:cs typeface="+mn-cs"/>
              </a:rPr>
              <a:t>lname</a:t>
            </a:r>
            <a:r>
              <a:rPr lang="en-GB" sz="1200" kern="1200" dirty="0" smtClean="0">
                <a:solidFill>
                  <a:schemeClr val="tx1"/>
                </a:solidFill>
                <a:latin typeface="Book Antiqua" pitchFamily="18" charset="0"/>
                <a:ea typeface="+mn-ea"/>
                <a:cs typeface="+mn-cs"/>
              </a:rPr>
              <a:t> IN ('Digger') THEN 'Interesting‘</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WHEN </a:t>
            </a:r>
            <a:r>
              <a:rPr lang="en-GB" sz="1200" kern="1200" dirty="0" err="1" smtClean="0">
                <a:solidFill>
                  <a:schemeClr val="tx1"/>
                </a:solidFill>
                <a:latin typeface="Book Antiqua" pitchFamily="18" charset="0"/>
                <a:ea typeface="+mn-ea"/>
                <a:cs typeface="+mn-cs"/>
              </a:rPr>
              <a:t>lname</a:t>
            </a:r>
            <a:r>
              <a:rPr lang="en-GB" sz="1200" kern="1200" dirty="0" smtClean="0">
                <a:solidFill>
                  <a:schemeClr val="tx1"/>
                </a:solidFill>
                <a:latin typeface="Book Antiqua" pitchFamily="18" charset="0"/>
                <a:ea typeface="+mn-ea"/>
                <a:cs typeface="+mn-cs"/>
              </a:rPr>
              <a:t> IN ('Brick') THEN 'Ok‘</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ELSE 'Not yet categorised ' + </a:t>
            </a:r>
            <a:r>
              <a:rPr lang="en-GB" sz="1200" kern="1200" dirty="0" err="1" smtClean="0">
                <a:solidFill>
                  <a:schemeClr val="tx1"/>
                </a:solidFill>
                <a:latin typeface="Book Antiqua" pitchFamily="18" charset="0"/>
                <a:ea typeface="+mn-ea"/>
                <a:cs typeface="+mn-cs"/>
              </a:rPr>
              <a:t>lname</a:t>
            </a:r>
            <a:r>
              <a:rPr lang="en-GB" sz="1200" kern="1200" dirty="0" smtClean="0">
                <a:solidFill>
                  <a:schemeClr val="tx1"/>
                </a:solidFill>
                <a:latin typeface="Book Antiqua" pitchFamily="18" charset="0"/>
                <a:ea typeface="+mn-ea"/>
                <a:cs typeface="+mn-cs"/>
              </a:rPr>
              <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END AS Category,</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a:t>
            </a:r>
            <a:r>
              <a:rPr lang="en-GB" sz="1200" kern="1200" dirty="0" err="1" smtClean="0">
                <a:solidFill>
                  <a:schemeClr val="tx1"/>
                </a:solidFill>
                <a:latin typeface="Book Antiqua" pitchFamily="18" charset="0"/>
                <a:ea typeface="+mn-ea"/>
                <a:cs typeface="+mn-cs"/>
              </a:rPr>
              <a:t>fname</a:t>
            </a:r>
            <a:r>
              <a:rPr lang="en-GB" sz="1200" kern="1200" dirty="0" smtClean="0">
                <a:solidFill>
                  <a:schemeClr val="tx1"/>
                </a:solidFill>
                <a:latin typeface="Book Antiqua" pitchFamily="18" charset="0"/>
                <a:ea typeface="+mn-ea"/>
                <a:cs typeface="+mn-cs"/>
              </a:rPr>
              <a:t>,</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CASE WHEN </a:t>
            </a:r>
            <a:r>
              <a:rPr lang="en-GB" sz="1200" kern="1200" dirty="0" err="1" smtClean="0">
                <a:solidFill>
                  <a:schemeClr val="tx1"/>
                </a:solidFill>
                <a:latin typeface="Book Antiqua" pitchFamily="18" charset="0"/>
                <a:ea typeface="+mn-ea"/>
                <a:cs typeface="+mn-cs"/>
              </a:rPr>
              <a:t>sales_target</a:t>
            </a:r>
            <a:r>
              <a:rPr lang="en-GB" sz="1200" kern="1200" dirty="0" smtClean="0">
                <a:solidFill>
                  <a:schemeClr val="tx1"/>
                </a:solidFill>
                <a:latin typeface="Book Antiqua" pitchFamily="18" charset="0"/>
                <a:ea typeface="+mn-ea"/>
                <a:cs typeface="+mn-cs"/>
              </a:rPr>
              <a:t> &lt; 4 THEN 'low‘</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WHEN </a:t>
            </a:r>
            <a:r>
              <a:rPr lang="en-GB" sz="1200" kern="1200" dirty="0" err="1" smtClean="0">
                <a:solidFill>
                  <a:schemeClr val="tx1"/>
                </a:solidFill>
                <a:latin typeface="Book Antiqua" pitchFamily="18" charset="0"/>
                <a:ea typeface="+mn-ea"/>
                <a:cs typeface="+mn-cs"/>
              </a:rPr>
              <a:t>sales_target</a:t>
            </a:r>
            <a:r>
              <a:rPr lang="en-GB" sz="1200" kern="1200" dirty="0" smtClean="0">
                <a:solidFill>
                  <a:schemeClr val="tx1"/>
                </a:solidFill>
                <a:latin typeface="Book Antiqua" pitchFamily="18" charset="0"/>
                <a:ea typeface="+mn-ea"/>
                <a:cs typeface="+mn-cs"/>
              </a:rPr>
              <a:t> &lt; 10 THEN 'medium‘</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WHEN </a:t>
            </a:r>
            <a:r>
              <a:rPr lang="en-GB" sz="1200" kern="1200" dirty="0" err="1" smtClean="0">
                <a:solidFill>
                  <a:schemeClr val="tx1"/>
                </a:solidFill>
                <a:latin typeface="Book Antiqua" pitchFamily="18" charset="0"/>
                <a:ea typeface="+mn-ea"/>
                <a:cs typeface="+mn-cs"/>
              </a:rPr>
              <a:t>sales_target</a:t>
            </a:r>
            <a:r>
              <a:rPr lang="en-GB" sz="1200" kern="1200" dirty="0" smtClean="0">
                <a:solidFill>
                  <a:schemeClr val="tx1"/>
                </a:solidFill>
                <a:latin typeface="Book Antiqua" pitchFamily="18" charset="0"/>
                <a:ea typeface="+mn-ea"/>
                <a:cs typeface="+mn-cs"/>
              </a:rPr>
              <a:t> BETWEEN 20 AND 30 THEN 'high‘</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ELSE 'Not defined‘</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     END AS </a:t>
            </a:r>
            <a:r>
              <a:rPr lang="en-GB" sz="1200" kern="1200" dirty="0" err="1" smtClean="0">
                <a:solidFill>
                  <a:schemeClr val="tx1"/>
                </a:solidFill>
                <a:latin typeface="Book Antiqua" pitchFamily="18" charset="0"/>
                <a:ea typeface="+mn-ea"/>
                <a:cs typeface="+mn-cs"/>
              </a:rPr>
              <a:t>TargetStatus</a:t>
            </a:r>
            <a:r>
              <a:rPr lang="en-GB" sz="1200" kern="1200" dirty="0" smtClean="0">
                <a:solidFill>
                  <a:schemeClr val="tx1"/>
                </a:solidFill>
                <a:latin typeface="Book Antiqua" pitchFamily="18" charset="0"/>
                <a:ea typeface="+mn-ea"/>
                <a:cs typeface="+mn-cs"/>
              </a:rPr>
              <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FROM salesperson</a:t>
            </a:r>
            <a:br>
              <a:rPr lang="en-GB" sz="1200" kern="1200" dirty="0" smtClean="0">
                <a:solidFill>
                  <a:schemeClr val="tx1"/>
                </a:solidFill>
                <a:latin typeface="Book Antiqua" pitchFamily="18" charset="0"/>
                <a:ea typeface="+mn-ea"/>
                <a:cs typeface="+mn-cs"/>
              </a:rPr>
            </a:br>
            <a:r>
              <a:rPr lang="en-GB" sz="1200" kern="1200" dirty="0" smtClean="0">
                <a:solidFill>
                  <a:schemeClr val="tx1"/>
                </a:solidFill>
                <a:latin typeface="Book Antiqua" pitchFamily="18" charset="0"/>
                <a:ea typeface="+mn-ea"/>
                <a:cs typeface="+mn-cs"/>
              </a:rPr>
              <a:t>ORDER by Category</a:t>
            </a:r>
          </a:p>
          <a:p>
            <a:pPr>
              <a:lnSpc>
                <a:spcPct val="70000"/>
              </a:lnSpc>
            </a:pPr>
            <a:endParaRPr lang="en-GB" dirty="0" smtClean="0"/>
          </a:p>
        </p:txBody>
      </p:sp>
      <p:sp>
        <p:nvSpPr>
          <p:cNvPr id="29708" name="Rectangle 10"/>
          <p:cNvSpPr>
            <a:spLocks noChangeArrowheads="1"/>
          </p:cNvSpPr>
          <p:nvPr/>
        </p:nvSpPr>
        <p:spPr bwMode="auto">
          <a:xfrm>
            <a:off x="1268413" y="2025650"/>
            <a:ext cx="201612"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583156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p:spPr>
        <p:txBody>
          <a:bodyPr/>
          <a:lstStyle/>
          <a:p>
            <a:r>
              <a:rPr lang="en-GB" dirty="0" smtClean="0"/>
              <a:t>NULL Handling:</a:t>
            </a:r>
          </a:p>
          <a:p>
            <a:r>
              <a:rPr lang="en-GB" dirty="0" smtClean="0"/>
              <a:t>SQL2 supplies the COALESCE function for trapping and replacing NULLs, e.g.</a:t>
            </a:r>
          </a:p>
          <a:p>
            <a:r>
              <a:rPr lang="en-GB" dirty="0" smtClean="0"/>
              <a:t>	SELECT </a:t>
            </a:r>
            <a:r>
              <a:rPr lang="en-GB" dirty="0" err="1" smtClean="0"/>
              <a:t>emp_no</a:t>
            </a:r>
            <a:r>
              <a:rPr lang="en-GB" dirty="0" smtClean="0"/>
              <a:t>, </a:t>
            </a:r>
            <a:r>
              <a:rPr lang="en-GB" dirty="0" err="1" smtClean="0"/>
              <a:t>fname</a:t>
            </a:r>
            <a:r>
              <a:rPr lang="en-GB" dirty="0" smtClean="0"/>
              <a:t>, </a:t>
            </a:r>
            <a:r>
              <a:rPr lang="en-GB" dirty="0" err="1" smtClean="0"/>
              <a:t>lname</a:t>
            </a:r>
            <a:r>
              <a:rPr lang="en-GB" dirty="0" smtClean="0"/>
              <a:t>, </a:t>
            </a:r>
          </a:p>
          <a:p>
            <a:r>
              <a:rPr lang="en-GB" dirty="0" smtClean="0"/>
              <a:t>	COALESCE (</a:t>
            </a:r>
            <a:r>
              <a:rPr lang="en-GB" dirty="0" err="1" smtClean="0"/>
              <a:t>bus_phone</a:t>
            </a:r>
            <a:r>
              <a:rPr lang="en-GB" dirty="0" smtClean="0"/>
              <a:t>, </a:t>
            </a:r>
            <a:r>
              <a:rPr lang="en-GB" dirty="0" err="1" smtClean="0"/>
              <a:t>home_phone</a:t>
            </a:r>
            <a:r>
              <a:rPr lang="en-GB" dirty="0" smtClean="0"/>
              <a:t>, </a:t>
            </a:r>
            <a:r>
              <a:rPr lang="en-GB" dirty="0" err="1" smtClean="0"/>
              <a:t>mobile_phone</a:t>
            </a:r>
            <a:r>
              <a:rPr lang="en-GB" dirty="0" smtClean="0"/>
              <a:t>, ‘Not on phone’) </a:t>
            </a:r>
          </a:p>
          <a:p>
            <a:r>
              <a:rPr lang="en-GB" dirty="0" smtClean="0"/>
              <a:t>	FROM employees</a:t>
            </a:r>
          </a:p>
          <a:p>
            <a:r>
              <a:rPr lang="en-GB" dirty="0" smtClean="0"/>
              <a:t>COALESCE  returns the first non-NULL value from the arguments supplied.  In this example, as a last resort, the string ‘Not on phone’ is returned if all 3 phone number columns contain NULL.</a:t>
            </a:r>
          </a:p>
          <a:p>
            <a:r>
              <a:rPr lang="en-GB" dirty="0" smtClean="0"/>
              <a:t>SQL Server supports COALESCE and also ISNULL, a cut-down version that only takes 2 arguments.  </a:t>
            </a:r>
          </a:p>
          <a:p>
            <a:endParaRPr lang="en-GB" dirty="0" smtClean="0"/>
          </a:p>
          <a:p>
            <a:r>
              <a:rPr lang="en-GB" dirty="0" smtClean="0"/>
              <a:t>Microsoft Access has a function NZ that performs similarly.</a:t>
            </a:r>
          </a:p>
        </p:txBody>
      </p:sp>
    </p:spTree>
    <p:extLst>
      <p:ext uri="{BB962C8B-B14F-4D97-AF65-F5344CB8AC3E}">
        <p14:creationId xmlns:p14="http://schemas.microsoft.com/office/powerpoint/2010/main" val="3389688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6" name="Rectangle 8"/>
          <p:cNvSpPr>
            <a:spLocks noGrp="1" noRot="1" noChangeAspect="1" noChangeArrowheads="1" noTextEdit="1"/>
          </p:cNvSpPr>
          <p:nvPr>
            <p:ph type="sldImg"/>
          </p:nvPr>
        </p:nvSpPr>
        <p:spPr>
          <a:ln/>
        </p:spPr>
      </p:sp>
      <p:sp>
        <p:nvSpPr>
          <p:cNvPr id="50187" name="Rectangle 9"/>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12971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2" name="Rectangle 8"/>
          <p:cNvSpPr>
            <a:spLocks noGrp="1" noRot="1" noChangeAspect="1" noChangeArrowheads="1" noTextEdit="1"/>
          </p:cNvSpPr>
          <p:nvPr>
            <p:ph type="sldImg"/>
          </p:nvPr>
        </p:nvSpPr>
        <p:spPr>
          <a:ln/>
        </p:spPr>
      </p:sp>
      <p:sp>
        <p:nvSpPr>
          <p:cNvPr id="49163" name="Rectangle 9"/>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2703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6" name="Rectangle 8"/>
          <p:cNvSpPr>
            <a:spLocks noGrp="1" noRot="1" noChangeAspect="1" noChangeArrowheads="1" noTextEdit="1"/>
          </p:cNvSpPr>
          <p:nvPr>
            <p:ph type="sldImg"/>
          </p:nvPr>
        </p:nvSpPr>
        <p:spPr>
          <a:ln/>
        </p:spPr>
      </p:sp>
      <p:sp>
        <p:nvSpPr>
          <p:cNvPr id="29707" name="Rectangle 9"/>
          <p:cNvSpPr>
            <a:spLocks noGrp="1" noChangeArrowheads="1"/>
          </p:cNvSpPr>
          <p:nvPr>
            <p:ph type="body" idx="1"/>
          </p:nvPr>
        </p:nvSpPr>
        <p:spPr>
          <a:noFill/>
          <a:ln/>
        </p:spPr>
        <p:txBody>
          <a:bodyPr/>
          <a:lstStyle/>
          <a:p>
            <a:r>
              <a:rPr lang="en-GB" smtClean="0"/>
              <a:t>The simplest form of the SELECT statement is:</a:t>
            </a:r>
          </a:p>
          <a:p>
            <a:endParaRPr lang="en-GB" smtClean="0"/>
          </a:p>
          <a:p>
            <a:pPr lvl="2"/>
            <a:r>
              <a:rPr lang="en-GB" smtClean="0"/>
              <a:t>SELECT 	* </a:t>
            </a:r>
          </a:p>
          <a:p>
            <a:pPr lvl="2"/>
            <a:r>
              <a:rPr lang="en-GB" smtClean="0"/>
              <a:t>FROM 		table</a:t>
            </a:r>
          </a:p>
          <a:p>
            <a:endParaRPr lang="en-GB" smtClean="0"/>
          </a:p>
          <a:p>
            <a:r>
              <a:rPr lang="en-GB" smtClean="0"/>
              <a:t>The ‘*’ signifies that you want to display data from all of the columns in the table.  A simple SELECT like this will display data from every column in the table mentioned in the FROM clause.  Notice how powerful this is compared with a procedural programming language, where you would have to use a looping construct to achieve the same result.</a:t>
            </a:r>
          </a:p>
          <a:p>
            <a:endParaRPr lang="en-GB" smtClean="0"/>
          </a:p>
        </p:txBody>
      </p:sp>
    </p:spTree>
    <p:extLst>
      <p:ext uri="{BB962C8B-B14F-4D97-AF65-F5344CB8AC3E}">
        <p14:creationId xmlns:p14="http://schemas.microsoft.com/office/powerpoint/2010/main" val="88606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0" name="Rectangle 8"/>
          <p:cNvSpPr>
            <a:spLocks noGrp="1" noRot="1" noChangeAspect="1" noChangeArrowheads="1" noTextEdit="1"/>
          </p:cNvSpPr>
          <p:nvPr>
            <p:ph type="sldImg"/>
          </p:nvPr>
        </p:nvSpPr>
        <p:spPr>
          <a:ln/>
        </p:spPr>
      </p:sp>
      <p:sp>
        <p:nvSpPr>
          <p:cNvPr id="30731" name="Rectangle 9"/>
          <p:cNvSpPr>
            <a:spLocks noGrp="1" noChangeArrowheads="1"/>
          </p:cNvSpPr>
          <p:nvPr>
            <p:ph type="body" idx="1"/>
          </p:nvPr>
        </p:nvSpPr>
        <p:spPr>
          <a:noFill/>
          <a:ln/>
        </p:spPr>
        <p:txBody>
          <a:bodyPr/>
          <a:lstStyle/>
          <a:p>
            <a:r>
              <a:rPr lang="en-GB" smtClean="0"/>
              <a:t>SQL is described as a free format language.  This means that you are free to input statements over as many lines as you wish with as much blank space as you want. Use this feature to make SQL statements more readable.</a:t>
            </a:r>
          </a:p>
          <a:p>
            <a:r>
              <a:rPr lang="en-GB" smtClean="0"/>
              <a:t>SQL also supports comments.  A comment starts with a pair of hyphens (--) and continues until the physical end of the line (the next newline character).  Some systems also allow you to use /* and  */ to mark comments that run down several lines. </a:t>
            </a:r>
          </a:p>
        </p:txBody>
      </p:sp>
    </p:spTree>
    <p:extLst>
      <p:ext uri="{BB962C8B-B14F-4D97-AF65-F5344CB8AC3E}">
        <p14:creationId xmlns:p14="http://schemas.microsoft.com/office/powerpoint/2010/main" val="1681555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Rectangle 8"/>
          <p:cNvSpPr>
            <a:spLocks noGrp="1" noRot="1" noChangeAspect="1" noChangeArrowheads="1" noTextEdit="1"/>
          </p:cNvSpPr>
          <p:nvPr>
            <p:ph type="sldImg"/>
          </p:nvPr>
        </p:nvSpPr>
        <p:spPr>
          <a:ln/>
        </p:spPr>
      </p:sp>
      <p:sp>
        <p:nvSpPr>
          <p:cNvPr id="31755" name="Rectangle 9"/>
          <p:cNvSpPr>
            <a:spLocks noGrp="1" noChangeArrowheads="1"/>
          </p:cNvSpPr>
          <p:nvPr>
            <p:ph type="body" idx="1"/>
          </p:nvPr>
        </p:nvSpPr>
        <p:spPr>
          <a:noFill/>
          <a:ln/>
        </p:spPr>
        <p:txBody>
          <a:bodyPr/>
          <a:lstStyle/>
          <a:p>
            <a:r>
              <a:rPr lang="en-GB" dirty="0" smtClean="0"/>
              <a:t>The syntax of the SELECT statement can be extended by replacing the * with a comma-separated list of column names.  Only these columns are then displayed.</a:t>
            </a:r>
          </a:p>
          <a:p>
            <a:r>
              <a:rPr lang="en-GB" dirty="0" smtClean="0"/>
              <a:t>One problem with this is that you need to know the names of the columns in the table.  The * syntax avoids this, but for large tables it can result in vast amounts of data being displayed.</a:t>
            </a:r>
          </a:p>
        </p:txBody>
      </p:sp>
    </p:spTree>
    <p:extLst>
      <p:ext uri="{BB962C8B-B14F-4D97-AF65-F5344CB8AC3E}">
        <p14:creationId xmlns:p14="http://schemas.microsoft.com/office/powerpoint/2010/main" val="298139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8" name="Rectangle 8"/>
          <p:cNvSpPr>
            <a:spLocks noGrp="1" noRot="1" noChangeAspect="1" noChangeArrowheads="1" noTextEdit="1"/>
          </p:cNvSpPr>
          <p:nvPr>
            <p:ph type="sldImg"/>
          </p:nvPr>
        </p:nvSpPr>
        <p:spPr>
          <a:ln/>
        </p:spPr>
      </p:sp>
      <p:sp>
        <p:nvSpPr>
          <p:cNvPr id="32779" name="Rectangle 9"/>
          <p:cNvSpPr>
            <a:spLocks noGrp="1" noChangeArrowheads="1"/>
          </p:cNvSpPr>
          <p:nvPr>
            <p:ph type="body" idx="1"/>
          </p:nvPr>
        </p:nvSpPr>
        <p:spPr>
          <a:noFill/>
          <a:ln/>
        </p:spPr>
        <p:txBody>
          <a:bodyPr/>
          <a:lstStyle/>
          <a:p>
            <a:r>
              <a:rPr lang="en-GB" dirty="0" smtClean="0"/>
              <a:t>A ‘new’ column can be created by combining existing columns into expressions. </a:t>
            </a:r>
          </a:p>
          <a:p>
            <a:r>
              <a:rPr lang="en-GB" dirty="0" smtClean="0"/>
              <a:t>In the above case we can create a column in the result by multiplying the current sales target by 1.2.  In the result this is displayed like a column from the table.</a:t>
            </a:r>
          </a:p>
          <a:p>
            <a:r>
              <a:rPr lang="en-GB" dirty="0" smtClean="0"/>
              <a:t>However, this column only exists during the life of the query; as soon as the query is complete the column disappears.  This means that you can display virtual columns but not insert or update values within them.</a:t>
            </a:r>
          </a:p>
          <a:p>
            <a:r>
              <a:rPr lang="en-GB" dirty="0" smtClean="0"/>
              <a:t>You can use the four normal arithmetic operations (+, -, *, /).</a:t>
            </a:r>
          </a:p>
          <a:p>
            <a:r>
              <a:rPr lang="en-GB" dirty="0" smtClean="0"/>
              <a:t>Column Aliases</a:t>
            </a:r>
          </a:p>
          <a:p>
            <a:r>
              <a:rPr lang="en-GB" dirty="0" smtClean="0"/>
              <a:t>The expressions in the SELECT clause of an SQL statement may be renamed using the syntax shown above.  This alias is used as the heading for the column if the results of the statement are being displayed on the screen.</a:t>
            </a:r>
          </a:p>
          <a:p>
            <a:r>
              <a:rPr lang="en-GB" dirty="0" smtClean="0"/>
              <a:t>Most database manufacturers support column aliasing, but nearly all omit the use of the AS keyword (which is optional in SQL2).  This can lead to subtle bugs occurring in statements if a comma is accidentally omitted.  For example, the statement below is syntactically correct but probably not what the author intended;  it will display only the first name of each salesperson, but with the column heading ‘</a:t>
            </a:r>
            <a:r>
              <a:rPr lang="en-GB" dirty="0" err="1" smtClean="0"/>
              <a:t>lname</a:t>
            </a:r>
            <a:r>
              <a:rPr lang="en-GB" dirty="0" smtClean="0"/>
              <a:t>’:</a:t>
            </a:r>
          </a:p>
          <a:p>
            <a:endParaRPr lang="en-GB" dirty="0" smtClean="0"/>
          </a:p>
          <a:p>
            <a:r>
              <a:rPr lang="en-GB" dirty="0" smtClean="0"/>
              <a:t>	SELECT </a:t>
            </a:r>
            <a:r>
              <a:rPr lang="en-GB" dirty="0" err="1" smtClean="0"/>
              <a:t>fname</a:t>
            </a:r>
            <a:r>
              <a:rPr lang="en-GB" dirty="0" smtClean="0"/>
              <a:t> </a:t>
            </a:r>
            <a:r>
              <a:rPr lang="en-GB" dirty="0" err="1" smtClean="0"/>
              <a:t>lname</a:t>
            </a:r>
            <a:endParaRPr lang="en-GB" dirty="0" smtClean="0"/>
          </a:p>
          <a:p>
            <a:r>
              <a:rPr lang="en-GB" dirty="0" smtClean="0"/>
              <a:t>	FROM salesperson</a:t>
            </a:r>
          </a:p>
          <a:p>
            <a:endParaRPr lang="en-GB" dirty="0" smtClean="0"/>
          </a:p>
        </p:txBody>
      </p:sp>
    </p:spTree>
    <p:extLst>
      <p:ext uri="{BB962C8B-B14F-4D97-AF65-F5344CB8AC3E}">
        <p14:creationId xmlns:p14="http://schemas.microsoft.com/office/powerpoint/2010/main" val="309011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2" name="Rectangle 8"/>
          <p:cNvSpPr>
            <a:spLocks noGrp="1" noRot="1" noChangeAspect="1" noChangeArrowheads="1" noTextEdit="1"/>
          </p:cNvSpPr>
          <p:nvPr>
            <p:ph type="sldImg"/>
          </p:nvPr>
        </p:nvSpPr>
        <p:spPr>
          <a:ln/>
        </p:spPr>
      </p:sp>
      <p:sp>
        <p:nvSpPr>
          <p:cNvPr id="33803" name="Rectangle 9"/>
          <p:cNvSpPr>
            <a:spLocks noGrp="1" noChangeArrowheads="1"/>
          </p:cNvSpPr>
          <p:nvPr>
            <p:ph type="body" idx="1"/>
          </p:nvPr>
        </p:nvSpPr>
        <p:spPr>
          <a:noFill/>
          <a:ln/>
        </p:spPr>
        <p:txBody>
          <a:bodyPr/>
          <a:lstStyle/>
          <a:p>
            <a:r>
              <a:rPr lang="en-GB" dirty="0" smtClean="0"/>
              <a:t>Multiplication &amp; Division have greater precedence than Addition &amp; Subtraction.</a:t>
            </a:r>
            <a:br>
              <a:rPr lang="en-GB" dirty="0" smtClean="0"/>
            </a:br>
            <a:r>
              <a:rPr lang="en-GB" dirty="0" smtClean="0"/>
              <a:t/>
            </a:r>
            <a:br>
              <a:rPr lang="en-GB" dirty="0" smtClean="0"/>
            </a:br>
            <a:r>
              <a:rPr lang="en-GB" dirty="0" smtClean="0"/>
              <a:t>Therefore an expression that said        p * q + x * y would resolve itself to being p multiplied by q being added to the result of x multiplied by y</a:t>
            </a:r>
          </a:p>
          <a:p>
            <a:endParaRPr lang="en-GB" dirty="0" smtClean="0"/>
          </a:p>
          <a:p>
            <a:r>
              <a:rPr lang="en-GB" dirty="0" smtClean="0"/>
              <a:t>Using parentheses makes this clearer:  (p * q) + (x * y)</a:t>
            </a:r>
          </a:p>
          <a:p>
            <a:endParaRPr lang="en-GB" dirty="0" smtClean="0"/>
          </a:p>
        </p:txBody>
      </p:sp>
    </p:spTree>
    <p:extLst>
      <p:ext uri="{BB962C8B-B14F-4D97-AF65-F5344CB8AC3E}">
        <p14:creationId xmlns:p14="http://schemas.microsoft.com/office/powerpoint/2010/main" val="1074567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6" name="Rectangle 8"/>
          <p:cNvSpPr>
            <a:spLocks noGrp="1" noRot="1" noChangeAspect="1" noChangeArrowheads="1" noTextEdit="1"/>
          </p:cNvSpPr>
          <p:nvPr>
            <p:ph type="sldImg"/>
          </p:nvPr>
        </p:nvSpPr>
        <p:spPr>
          <a:ln/>
        </p:spPr>
      </p:sp>
      <p:sp>
        <p:nvSpPr>
          <p:cNvPr id="34827" name="Rectangle 9"/>
          <p:cNvSpPr>
            <a:spLocks noGrp="1" noChangeArrowheads="1"/>
          </p:cNvSpPr>
          <p:nvPr>
            <p:ph type="body" idx="1"/>
          </p:nvPr>
        </p:nvSpPr>
        <p:spPr>
          <a:noFill/>
          <a:ln/>
        </p:spPr>
        <p:txBody>
          <a:bodyPr/>
          <a:lstStyle/>
          <a:p>
            <a:r>
              <a:rPr lang="en-GB" dirty="0" smtClean="0"/>
              <a:t>This code example retrieves two columns from each row in the sales person table and combines the columns while separating them with a comma followed by a space.  It’s common to use</a:t>
            </a:r>
            <a:r>
              <a:rPr lang="en-GB" baseline="0" dirty="0" smtClean="0"/>
              <a:t> t</a:t>
            </a:r>
            <a:r>
              <a:rPr lang="en-GB" dirty="0" smtClean="0"/>
              <a:t>wo vertical bars ‘||’  to concatenate the two columns with the literal string between them, though SQL Server uses ‘+’.  An example of the output is shown below the query:</a:t>
            </a:r>
          </a:p>
          <a:p>
            <a:endParaRPr lang="en-GB" dirty="0" smtClean="0"/>
          </a:p>
          <a:p>
            <a:r>
              <a:rPr lang="en-GB" dirty="0" smtClean="0"/>
              <a:t>SQL 92 			SELECT  	</a:t>
            </a:r>
            <a:r>
              <a:rPr lang="en-GB" dirty="0" err="1" smtClean="0"/>
              <a:t>fname</a:t>
            </a:r>
            <a:r>
              <a:rPr lang="en-GB" dirty="0" smtClean="0"/>
              <a:t>   || ‘  ‘ || </a:t>
            </a:r>
            <a:r>
              <a:rPr lang="en-GB" dirty="0" err="1" smtClean="0"/>
              <a:t>lname</a:t>
            </a:r>
            <a:r>
              <a:rPr lang="en-GB" dirty="0" smtClean="0"/>
              <a:t>   -- separate with a space</a:t>
            </a:r>
          </a:p>
          <a:p>
            <a:pPr lvl="1"/>
            <a:r>
              <a:rPr lang="en-GB" dirty="0" smtClean="0"/>
              <a:t>				FROM 	salesperson</a:t>
            </a:r>
          </a:p>
          <a:p>
            <a:endParaRPr lang="en-GB" dirty="0" smtClean="0"/>
          </a:p>
          <a:p>
            <a:r>
              <a:rPr lang="en-GB" dirty="0" smtClean="0"/>
              <a:t>SQL Server		SELECT  	</a:t>
            </a:r>
            <a:r>
              <a:rPr lang="en-GB" dirty="0" err="1" smtClean="0"/>
              <a:t>fname</a:t>
            </a:r>
            <a:r>
              <a:rPr lang="en-GB" dirty="0" smtClean="0"/>
              <a:t>   + ‘ ‘ + </a:t>
            </a:r>
            <a:r>
              <a:rPr lang="en-GB" dirty="0" err="1" smtClean="0"/>
              <a:t>lname</a:t>
            </a:r>
            <a:r>
              <a:rPr lang="en-GB" dirty="0" smtClean="0"/>
              <a:t>   -- separate with a space</a:t>
            </a:r>
          </a:p>
          <a:p>
            <a:pPr lvl="1"/>
            <a:r>
              <a:rPr lang="en-GB" dirty="0" smtClean="0"/>
              <a:t>				FROM 	salesperson</a:t>
            </a:r>
          </a:p>
          <a:p>
            <a:endParaRPr lang="en-GB" dirty="0" smtClean="0"/>
          </a:p>
          <a:p>
            <a:r>
              <a:rPr lang="en-GB" dirty="0" smtClean="0"/>
              <a:t>Access			SELECT  	</a:t>
            </a:r>
            <a:r>
              <a:rPr lang="en-GB" dirty="0" err="1" smtClean="0"/>
              <a:t>fname</a:t>
            </a:r>
            <a:r>
              <a:rPr lang="en-GB" dirty="0" smtClean="0"/>
              <a:t>   &amp; ‘ ‘ &amp; </a:t>
            </a:r>
            <a:r>
              <a:rPr lang="en-GB" dirty="0" err="1" smtClean="0"/>
              <a:t>lname</a:t>
            </a:r>
            <a:r>
              <a:rPr lang="en-GB" dirty="0" smtClean="0"/>
              <a:t> as </a:t>
            </a:r>
            <a:r>
              <a:rPr lang="en-GB" dirty="0" err="1" smtClean="0"/>
              <a:t>FullName</a:t>
            </a:r>
            <a:r>
              <a:rPr lang="en-GB" dirty="0" smtClean="0"/>
              <a:t>   -- separate with a space</a:t>
            </a:r>
          </a:p>
          <a:p>
            <a:pPr lvl="1"/>
            <a:r>
              <a:rPr lang="en-GB" dirty="0" smtClean="0"/>
              <a:t>				FROM 	salesperson</a:t>
            </a:r>
          </a:p>
          <a:p>
            <a:r>
              <a:rPr lang="en-GB" dirty="0" smtClean="0"/>
              <a:t>Each produces :-</a:t>
            </a:r>
            <a:r>
              <a:rPr lang="en-GB" dirty="0" err="1" smtClean="0"/>
              <a:t>FullName</a:t>
            </a:r>
            <a:endParaRPr lang="en-GB" dirty="0" smtClean="0"/>
          </a:p>
          <a:p>
            <a:r>
              <a:rPr lang="en-GB" dirty="0" smtClean="0"/>
              <a:t>			John Smith</a:t>
            </a:r>
          </a:p>
          <a:p>
            <a:r>
              <a:rPr lang="en-GB" dirty="0" smtClean="0"/>
              <a:t>			Sally Wilton</a:t>
            </a:r>
          </a:p>
          <a:p>
            <a:r>
              <a:rPr lang="en-GB" dirty="0" smtClean="0"/>
              <a:t>			Ian Williams</a:t>
            </a:r>
          </a:p>
        </p:txBody>
      </p:sp>
    </p:spTree>
    <p:extLst>
      <p:ext uri="{BB962C8B-B14F-4D97-AF65-F5344CB8AC3E}">
        <p14:creationId xmlns:p14="http://schemas.microsoft.com/office/powerpoint/2010/main" val="380581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Rectangle 8"/>
          <p:cNvSpPr>
            <a:spLocks noGrp="1" noRot="1" noChangeAspect="1" noChangeArrowheads="1" noTextEdit="1"/>
          </p:cNvSpPr>
          <p:nvPr>
            <p:ph type="sldImg"/>
          </p:nvPr>
        </p:nvSpPr>
        <p:spPr>
          <a:ln/>
        </p:spPr>
      </p:sp>
      <p:sp>
        <p:nvSpPr>
          <p:cNvPr id="35851" name="Rectangle 9"/>
          <p:cNvSpPr>
            <a:spLocks noGrp="1" noChangeArrowheads="1"/>
          </p:cNvSpPr>
          <p:nvPr>
            <p:ph type="body" idx="1"/>
          </p:nvPr>
        </p:nvSpPr>
        <p:spPr>
          <a:noFill/>
          <a:ln/>
        </p:spPr>
        <p:txBody>
          <a:bodyPr/>
          <a:lstStyle/>
          <a:p>
            <a:r>
              <a:rPr lang="en-GB" dirty="0" smtClean="0"/>
              <a:t>SQL2 provides a standard set of scalar functions, including:</a:t>
            </a:r>
          </a:p>
          <a:p>
            <a:r>
              <a:rPr lang="en-GB" dirty="0" smtClean="0"/>
              <a:t>CHAR_LENGTH(</a:t>
            </a:r>
            <a:r>
              <a:rPr lang="en-GB" dirty="0" err="1" smtClean="0"/>
              <a:t>astr</a:t>
            </a:r>
            <a:r>
              <a:rPr lang="en-GB" dirty="0" smtClean="0"/>
              <a:t>)		returns the length of string </a:t>
            </a:r>
            <a:r>
              <a:rPr lang="en-GB" dirty="0" err="1" smtClean="0"/>
              <a:t>astr</a:t>
            </a:r>
            <a:endParaRPr lang="en-GB" dirty="0" smtClean="0"/>
          </a:p>
          <a:p>
            <a:r>
              <a:rPr lang="en-GB" dirty="0" smtClean="0"/>
              <a:t>LOWER(</a:t>
            </a:r>
            <a:r>
              <a:rPr lang="en-GB" dirty="0" err="1" smtClean="0"/>
              <a:t>astr</a:t>
            </a:r>
            <a:r>
              <a:rPr lang="en-GB" dirty="0" smtClean="0"/>
              <a:t>), UPPER(</a:t>
            </a:r>
            <a:r>
              <a:rPr lang="en-GB" dirty="0" err="1" smtClean="0"/>
              <a:t>astr</a:t>
            </a:r>
            <a:r>
              <a:rPr lang="en-GB" dirty="0" smtClean="0"/>
              <a:t>)	returns the lower case/upper case versions of </a:t>
            </a:r>
            <a:r>
              <a:rPr lang="en-GB" dirty="0" err="1" smtClean="0"/>
              <a:t>astr</a:t>
            </a:r>
            <a:r>
              <a:rPr lang="en-GB" dirty="0" smtClean="0"/>
              <a:t/>
            </a:r>
            <a:br>
              <a:rPr lang="en-GB" dirty="0" smtClean="0"/>
            </a:br>
            <a:r>
              <a:rPr lang="en-GB" dirty="0" smtClean="0"/>
              <a:t>			(only relevant if your RDBMS is case sensitive!)</a:t>
            </a:r>
          </a:p>
          <a:p>
            <a:r>
              <a:rPr lang="en-GB" dirty="0" smtClean="0"/>
              <a:t>POSITION(str1, str2)		returns the position of the first occurrence of str1 within str2    (MS SQL Server - PATINDEX)</a:t>
            </a:r>
          </a:p>
          <a:p>
            <a:r>
              <a:rPr lang="en-GB" dirty="0" smtClean="0"/>
              <a:t>SUBSTRING(</a:t>
            </a:r>
            <a:r>
              <a:rPr lang="en-GB" dirty="0" err="1" smtClean="0"/>
              <a:t>astr</a:t>
            </a:r>
            <a:r>
              <a:rPr lang="en-GB" dirty="0" smtClean="0"/>
              <a:t>, x, y)		returns the substring y characters long starting at position x</a:t>
            </a:r>
            <a:br>
              <a:rPr lang="en-GB" dirty="0" smtClean="0"/>
            </a:br>
            <a:r>
              <a:rPr lang="en-GB" dirty="0" smtClean="0"/>
              <a:t>			in string </a:t>
            </a:r>
            <a:r>
              <a:rPr lang="en-GB" dirty="0" err="1" smtClean="0"/>
              <a:t>astr</a:t>
            </a:r>
            <a:endParaRPr lang="en-GB" dirty="0" smtClean="0"/>
          </a:p>
          <a:p>
            <a:r>
              <a:rPr lang="en-GB" dirty="0" smtClean="0"/>
              <a:t>The ANSI Standard defines a number of virtual columns or </a:t>
            </a:r>
            <a:r>
              <a:rPr lang="en-GB" dirty="0" err="1" smtClean="0"/>
              <a:t>Niladic</a:t>
            </a:r>
            <a:r>
              <a:rPr lang="en-GB" dirty="0" smtClean="0"/>
              <a:t> Functions.  </a:t>
            </a:r>
            <a:r>
              <a:rPr lang="en-GB" dirty="0" err="1" smtClean="0"/>
              <a:t>Niladic</a:t>
            </a:r>
            <a:r>
              <a:rPr lang="en-GB" dirty="0" smtClean="0"/>
              <a:t> functions should be thought of as system functions that take no argument.  For example, typing   ‘SELECT USER’ in an interactive client tool will return the User Id of the person logged on. </a:t>
            </a:r>
          </a:p>
          <a:p>
            <a:r>
              <a:rPr lang="en-GB" dirty="0" smtClean="0"/>
              <a:t>Examples include USER, SYSTEM_USER, CURRENT_DATE.  These can be used virtually anywhere where a scalar value could be used.</a:t>
            </a:r>
          </a:p>
          <a:p>
            <a:r>
              <a:rPr lang="en-GB" dirty="0" smtClean="0"/>
              <a:t>Conversions between compatible </a:t>
            </a:r>
            <a:r>
              <a:rPr lang="en-GB" dirty="0" err="1" smtClean="0"/>
              <a:t>datatypes</a:t>
            </a:r>
            <a:r>
              <a:rPr lang="en-GB" dirty="0" smtClean="0"/>
              <a:t> is performed thus:</a:t>
            </a:r>
          </a:p>
          <a:p>
            <a:r>
              <a:rPr lang="en-GB" dirty="0" smtClean="0"/>
              <a:t>ANSI standard:			CAST (scalar-expression AS </a:t>
            </a:r>
            <a:r>
              <a:rPr lang="en-GB" dirty="0" err="1" smtClean="0"/>
              <a:t>datatype</a:t>
            </a:r>
            <a:r>
              <a:rPr lang="en-GB" dirty="0" smtClean="0"/>
              <a:t>)</a:t>
            </a:r>
            <a:br>
              <a:rPr lang="en-GB" dirty="0" smtClean="0"/>
            </a:br>
            <a:r>
              <a:rPr lang="en-GB" dirty="0" smtClean="0"/>
              <a:t>			        		</a:t>
            </a:r>
            <a:r>
              <a:rPr lang="en-GB" dirty="0" err="1" smtClean="0"/>
              <a:t>e.g</a:t>
            </a:r>
            <a:r>
              <a:rPr lang="en-GB" dirty="0" smtClean="0"/>
              <a:t> CAST (salary * 2 AS Char(12))</a:t>
            </a:r>
          </a:p>
          <a:p>
            <a:r>
              <a:rPr lang="en-GB" dirty="0" smtClean="0"/>
              <a:t>MS SQL Server equivalent: 	supports CAST from V7.0.  Historically it has offered the similar function CONVERT, </a:t>
            </a:r>
            <a:br>
              <a:rPr lang="en-GB" dirty="0" smtClean="0"/>
            </a:br>
            <a:r>
              <a:rPr lang="en-GB" dirty="0" smtClean="0"/>
              <a:t>e.g.:						Convert(Char(12), salary * 2).</a:t>
            </a:r>
          </a:p>
          <a:p>
            <a:endParaRPr lang="en-GB" dirty="0" smtClean="0"/>
          </a:p>
        </p:txBody>
      </p:sp>
    </p:spTree>
    <p:extLst>
      <p:ext uri="{BB962C8B-B14F-4D97-AF65-F5344CB8AC3E}">
        <p14:creationId xmlns:p14="http://schemas.microsoft.com/office/powerpoint/2010/main" val="2583474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cstate="print"/>
          <a:srcRect/>
          <a:stretch>
            <a:fillRect/>
          </a:stretch>
        </p:blipFill>
        <p:spPr bwMode="auto">
          <a:xfrm>
            <a:off x="0" y="0"/>
            <a:ext cx="9144000" cy="3025775"/>
          </a:xfrm>
          <a:prstGeom prst="rect">
            <a:avLst/>
          </a:prstGeom>
          <a:noFill/>
          <a:ln w="9525">
            <a:noFill/>
            <a:miter lim="800000"/>
            <a:headEnd/>
            <a:tailEnd/>
          </a:ln>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0A14878D-9AE4-45FC-8A83-85527C6EEDD3}" type="slidenum">
              <a:rPr lang="en-GB"/>
              <a:pPr algn="r">
                <a:spcBef>
                  <a:spcPct val="0"/>
                </a:spcBef>
                <a:defRPr/>
              </a:pPr>
              <a:t>‹#›</a:t>
            </a:fld>
            <a:endParaRPr lang="en-GB"/>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BF41B2AA-D391-4FD6-A483-FB44F567D5C9}" type="slidenum">
              <a:rPr lang="en-GB"/>
              <a:pPr algn="r">
                <a:spcBef>
                  <a:spcPct val="0"/>
                </a:spcBef>
                <a:defRPr/>
              </a:pPr>
              <a:t>‹#›</a:t>
            </a:fld>
            <a:endParaRPr lang="en-GB"/>
          </a:p>
        </p:txBody>
      </p:sp>
      <p:sp>
        <p:nvSpPr>
          <p:cNvPr id="1027" name="Slide Title"/>
          <p:cNvSpPr>
            <a:spLocks noGrp="1" noChangeArrowheads="1"/>
          </p:cNvSpPr>
          <p:nvPr>
            <p:ph type="title"/>
          </p:nvPr>
        </p:nvSpPr>
        <p:spPr bwMode="black">
          <a:xfrm>
            <a:off x="0" y="0"/>
            <a:ext cx="9144000" cy="989013"/>
          </a:xfrm>
          <a:prstGeom prst="rect">
            <a:avLst/>
          </a:prstGeom>
          <a:noFill/>
          <a:ln w="9525" algn="ctr">
            <a:noFill/>
            <a:miter lim="800000"/>
            <a:headEnd/>
            <a:tailEnd/>
          </a:ln>
        </p:spPr>
        <p:txBody>
          <a:bodyPr vert="horz" wrap="square" lIns="180000" tIns="180000" rIns="1800000" bIns="126000" numCol="1" anchor="ctr" anchorCtr="0" compatLnSpc="1">
            <a:prstTxWarp prst="textNoShape">
              <a:avLst/>
            </a:prstTxWarp>
          </a:bodyPr>
          <a:lstStyle/>
          <a:p>
            <a:pPr lvl="0"/>
            <a:r>
              <a:rPr lang="en-GB" smtClean="0"/>
              <a:t>Slide title</a:t>
            </a:r>
          </a:p>
        </p:txBody>
      </p:sp>
      <p:sp>
        <p:nvSpPr>
          <p:cNvPr id="1028" name="Slide Body"/>
          <p:cNvSpPr>
            <a:spLocks noGrp="1" noChangeArrowheads="1"/>
          </p:cNvSpPr>
          <p:nvPr>
            <p:ph type="body" idx="1"/>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pic>
        <p:nvPicPr>
          <p:cNvPr id="1029" name="Picture 76" descr="line"/>
          <p:cNvPicPr>
            <a:picLocks noChangeAspect="1" noChangeArrowheads="1"/>
          </p:cNvPicPr>
          <p:nvPr/>
        </p:nvPicPr>
        <p:blipFill>
          <a:blip r:embed="rId13" cstate="print"/>
          <a:srcRect/>
          <a:stretch>
            <a:fillRect/>
          </a:stretch>
        </p:blipFill>
        <p:spPr bwMode="auto">
          <a:xfrm>
            <a:off x="-9525" y="950913"/>
            <a:ext cx="7053263" cy="50800"/>
          </a:xfrm>
          <a:prstGeom prst="rect">
            <a:avLst/>
          </a:prstGeom>
          <a:noFill/>
          <a:ln w="9525">
            <a:noFill/>
            <a:miter lim="800000"/>
            <a:headEnd/>
            <a:tailEnd/>
          </a:ln>
        </p:spPr>
      </p:pic>
      <p:pic>
        <p:nvPicPr>
          <p:cNvPr id="1030" name="Picture 80" descr="QA_FLAT_RGB"/>
          <p:cNvPicPr>
            <a:picLocks noChangeAspect="1" noChangeArrowheads="1"/>
          </p:cNvPicPr>
          <p:nvPr/>
        </p:nvPicPr>
        <p:blipFill>
          <a:blip r:embed="rId14" cstate="print"/>
          <a:srcRect/>
          <a:stretch>
            <a:fillRect/>
          </a:stretch>
        </p:blipFill>
        <p:spPr bwMode="auto">
          <a:xfrm>
            <a:off x="8164513" y="131763"/>
            <a:ext cx="703262" cy="703262"/>
          </a:xfrm>
          <a:prstGeom prst="rect">
            <a:avLst/>
          </a:prstGeom>
          <a:noFill/>
          <a:ln w="9525">
            <a:noFill/>
            <a:miter lim="800000"/>
            <a:headEnd/>
            <a:tailEnd/>
          </a:ln>
        </p:spPr>
      </p:pic>
      <p:pic>
        <p:nvPicPr>
          <p:cNvPr id="2" name="Picture 81" descr="tab"/>
          <p:cNvPicPr>
            <a:picLocks noChangeAspect="1" noChangeArrowheads="1"/>
          </p:cNvPicPr>
          <p:nvPr/>
        </p:nvPicPr>
        <p:blipFill>
          <a:blip r:embed="rId15" cstate="print"/>
          <a:srcRect/>
          <a:stretch>
            <a:fillRect/>
          </a:stretch>
        </p:blipFill>
        <p:spPr bwMode="auto">
          <a:xfrm>
            <a:off x="8982075" y="131763"/>
            <a:ext cx="161925"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charset="0"/>
        </a:defRPr>
      </a:lvl2pPr>
      <a:lvl3pPr algn="l" rtl="0" eaLnBrk="0" fontAlgn="base" hangingPunct="0">
        <a:spcBef>
          <a:spcPct val="0"/>
        </a:spcBef>
        <a:spcAft>
          <a:spcPct val="0"/>
        </a:spcAft>
        <a:defRPr sz="2800" b="1">
          <a:solidFill>
            <a:srgbClr val="005AA9"/>
          </a:solidFill>
          <a:latin typeface="Arial" charset="0"/>
        </a:defRPr>
      </a:lvl3pPr>
      <a:lvl4pPr algn="l" rtl="0" eaLnBrk="0" fontAlgn="base" hangingPunct="0">
        <a:spcBef>
          <a:spcPct val="0"/>
        </a:spcBef>
        <a:spcAft>
          <a:spcPct val="0"/>
        </a:spcAft>
        <a:defRPr sz="2800" b="1">
          <a:solidFill>
            <a:srgbClr val="005AA9"/>
          </a:solidFill>
          <a:latin typeface="Arial" charset="0"/>
        </a:defRPr>
      </a:lvl4pPr>
      <a:lvl5pPr algn="l" rtl="0" eaLnBrk="0" fontAlgn="base" hangingPunct="0">
        <a:spcBef>
          <a:spcPct val="0"/>
        </a:spcBef>
        <a:spcAft>
          <a:spcPct val="0"/>
        </a:spcAft>
        <a:defRPr sz="2800" b="1">
          <a:solidFill>
            <a:srgbClr val="005AA9"/>
          </a:solidFill>
          <a:latin typeface="Arial" charset="0"/>
        </a:defRPr>
      </a:lvl5pPr>
      <a:lvl6pPr marL="457200" algn="l" rtl="0" fontAlgn="base">
        <a:spcBef>
          <a:spcPct val="0"/>
        </a:spcBef>
        <a:spcAft>
          <a:spcPct val="0"/>
        </a:spcAft>
        <a:defRPr sz="2800" b="1">
          <a:solidFill>
            <a:srgbClr val="005AA9"/>
          </a:solidFill>
          <a:latin typeface="Arial" charset="0"/>
        </a:defRPr>
      </a:lvl6pPr>
      <a:lvl7pPr marL="914400" algn="l" rtl="0" fontAlgn="base">
        <a:spcBef>
          <a:spcPct val="0"/>
        </a:spcBef>
        <a:spcAft>
          <a:spcPct val="0"/>
        </a:spcAft>
        <a:defRPr sz="2800" b="1">
          <a:solidFill>
            <a:srgbClr val="005AA9"/>
          </a:solidFill>
          <a:latin typeface="Arial" charset="0"/>
        </a:defRPr>
      </a:lvl7pPr>
      <a:lvl8pPr marL="1371600" algn="l" rtl="0" fontAlgn="base">
        <a:spcBef>
          <a:spcPct val="0"/>
        </a:spcBef>
        <a:spcAft>
          <a:spcPct val="0"/>
        </a:spcAft>
        <a:defRPr sz="2800" b="1">
          <a:solidFill>
            <a:srgbClr val="005AA9"/>
          </a:solidFill>
          <a:latin typeface="Arial" charset="0"/>
        </a:defRPr>
      </a:lvl8pPr>
      <a:lvl9pPr marL="1828800" algn="l" rtl="0" fontAlgn="base">
        <a:spcBef>
          <a:spcPct val="0"/>
        </a:spcBef>
        <a:spcAft>
          <a:spcPct val="0"/>
        </a:spcAft>
        <a:defRPr sz="2800" b="1">
          <a:solidFill>
            <a:srgbClr val="005AA9"/>
          </a:solidFill>
          <a:latin typeface="Arial"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24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xfrm>
            <a:off x="95250" y="2925763"/>
            <a:ext cx="9026525" cy="2506662"/>
          </a:xfrm>
        </p:spPr>
        <p:txBody>
          <a:bodyPr/>
          <a:lstStyle/>
          <a:p>
            <a:pPr eaLnBrk="1" hangingPunct="1"/>
            <a:r>
              <a:rPr lang="en-GB" dirty="0" smtClean="0"/>
              <a:t>SQL - SELECT Statement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pPr>
              <a:buNone/>
            </a:pPr>
            <a:r>
              <a:rPr lang="en-GB" dirty="0" smtClean="0"/>
              <a:t>‘</a:t>
            </a:r>
            <a:r>
              <a:rPr lang="en-GB" sz="2000" dirty="0" smtClean="0"/>
              <a:t>DISTINCT’ (if used) follows SELECT but applies to the column-list</a:t>
            </a:r>
            <a:endParaRPr lang="en-GB" dirty="0" smtClean="0"/>
          </a:p>
        </p:txBody>
      </p:sp>
      <p:sp>
        <p:nvSpPr>
          <p:cNvPr id="12291"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2292"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818183" name="Rectangle 7"/>
          <p:cNvSpPr>
            <a:spLocks noChangeArrowheads="1"/>
          </p:cNvSpPr>
          <p:nvPr/>
        </p:nvSpPr>
        <p:spPr bwMode="auto">
          <a:xfrm>
            <a:off x="1247775" y="1149350"/>
            <a:ext cx="5527675" cy="2657475"/>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tabLst>
                <a:tab pos="476250" algn="l"/>
              </a:tabLst>
              <a:defRPr/>
            </a:pPr>
            <a:r>
              <a:rPr lang="en-GB" sz="2400" b="1">
                <a:latin typeface="Helvetica" pitchFamily="34" charset="0"/>
              </a:rPr>
              <a:t>emp_no	dept_no	sales_target</a:t>
            </a:r>
          </a:p>
          <a:p>
            <a:pPr defTabSz="739775">
              <a:spcBef>
                <a:spcPct val="0"/>
              </a:spcBef>
              <a:tabLst>
                <a:tab pos="476250" algn="l"/>
              </a:tabLst>
              <a:defRPr/>
            </a:pPr>
            <a:r>
              <a:rPr lang="en-GB" sz="2400">
                <a:latin typeface="Helvetica" pitchFamily="34" charset="0"/>
              </a:rPr>
              <a:t>	10 	 	1		23000</a:t>
            </a:r>
          </a:p>
          <a:p>
            <a:pPr defTabSz="739775">
              <a:spcBef>
                <a:spcPct val="0"/>
              </a:spcBef>
              <a:tabLst>
                <a:tab pos="476250" algn="l"/>
              </a:tabLst>
              <a:defRPr/>
            </a:pPr>
            <a:r>
              <a:rPr lang="en-GB" sz="2400">
                <a:latin typeface="Helvetica" pitchFamily="34" charset="0"/>
              </a:rPr>
              <a:t>	20	 	3		34500</a:t>
            </a:r>
          </a:p>
          <a:p>
            <a:pPr defTabSz="739775">
              <a:spcBef>
                <a:spcPct val="0"/>
              </a:spcBef>
              <a:tabLst>
                <a:tab pos="476250" algn="l"/>
              </a:tabLst>
              <a:defRPr/>
            </a:pPr>
            <a:r>
              <a:rPr lang="en-GB" sz="2400">
                <a:latin typeface="Helvetica" pitchFamily="34" charset="0"/>
              </a:rPr>
              <a:t>	30 	 	2		12000</a:t>
            </a:r>
          </a:p>
          <a:p>
            <a:pPr defTabSz="739775">
              <a:spcBef>
                <a:spcPct val="0"/>
              </a:spcBef>
              <a:tabLst>
                <a:tab pos="476250" algn="l"/>
              </a:tabLst>
              <a:defRPr/>
            </a:pPr>
            <a:r>
              <a:rPr lang="en-GB" sz="2400">
                <a:latin typeface="Helvetica" pitchFamily="34" charset="0"/>
              </a:rPr>
              <a:t>	40		3		36900</a:t>
            </a:r>
          </a:p>
          <a:p>
            <a:pPr defTabSz="739775">
              <a:spcBef>
                <a:spcPct val="0"/>
              </a:spcBef>
              <a:tabLst>
                <a:tab pos="476250" algn="l"/>
              </a:tabLst>
              <a:defRPr/>
            </a:pPr>
            <a:r>
              <a:rPr lang="en-GB" sz="2400">
                <a:latin typeface="Helvetica" pitchFamily="34" charset="0"/>
              </a:rPr>
              <a:t>	50		1		12780</a:t>
            </a:r>
          </a:p>
          <a:p>
            <a:pPr defTabSz="739775">
              <a:spcBef>
                <a:spcPct val="0"/>
              </a:spcBef>
              <a:tabLst>
                <a:tab pos="476250" algn="l"/>
              </a:tabLst>
              <a:defRPr/>
            </a:pPr>
            <a:r>
              <a:rPr lang="en-GB" sz="2400">
                <a:latin typeface="Helvetica" pitchFamily="34" charset="0"/>
              </a:rPr>
              <a:t>	60		3		12650</a:t>
            </a:r>
          </a:p>
        </p:txBody>
      </p:sp>
      <p:sp>
        <p:nvSpPr>
          <p:cNvPr id="12294" name="Rectangle 8"/>
          <p:cNvSpPr>
            <a:spLocks noChangeArrowheads="1"/>
          </p:cNvSpPr>
          <p:nvPr/>
        </p:nvSpPr>
        <p:spPr bwMode="auto">
          <a:xfrm>
            <a:off x="706900" y="4676072"/>
            <a:ext cx="5038725" cy="952500"/>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800" dirty="0">
                <a:latin typeface="Helvetica" pitchFamily="34" charset="0"/>
              </a:rPr>
              <a:t>SELECT  DISTINCT </a:t>
            </a:r>
            <a:r>
              <a:rPr lang="en-GB" sz="2800" dirty="0" err="1">
                <a:latin typeface="Helvetica" pitchFamily="34" charset="0"/>
              </a:rPr>
              <a:t>dept_no</a:t>
            </a:r>
            <a:endParaRPr lang="en-GB" sz="2800" dirty="0">
              <a:latin typeface="Helvetica" pitchFamily="34" charset="0"/>
            </a:endParaRPr>
          </a:p>
          <a:p>
            <a:pPr defTabSz="739775">
              <a:spcBef>
                <a:spcPct val="0"/>
              </a:spcBef>
            </a:pPr>
            <a:r>
              <a:rPr lang="en-GB" sz="2800" dirty="0">
                <a:latin typeface="Helvetica" pitchFamily="34" charset="0"/>
              </a:rPr>
              <a:t>FROM 	 salesperson</a:t>
            </a:r>
          </a:p>
        </p:txBody>
      </p:sp>
      <p:sp>
        <p:nvSpPr>
          <p:cNvPr id="818185" name="Rectangle 9"/>
          <p:cNvSpPr>
            <a:spLocks noChangeArrowheads="1"/>
          </p:cNvSpPr>
          <p:nvPr/>
        </p:nvSpPr>
        <p:spPr bwMode="auto">
          <a:xfrm>
            <a:off x="7110232" y="4239710"/>
            <a:ext cx="1646238" cy="15621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endParaRPr lang="en-GB" sz="2400" b="1">
              <a:latin typeface="Helvetica" pitchFamily="34" charset="0"/>
            </a:endParaRPr>
          </a:p>
          <a:p>
            <a:pPr algn="ctr" defTabSz="739775">
              <a:spcBef>
                <a:spcPct val="0"/>
              </a:spcBef>
              <a:defRPr/>
            </a:pPr>
            <a:r>
              <a:rPr lang="en-GB" sz="2400">
                <a:latin typeface="Helvetica" pitchFamily="34" charset="0"/>
              </a:rPr>
              <a:t>1</a:t>
            </a:r>
          </a:p>
          <a:p>
            <a:pPr algn="ctr" defTabSz="739775">
              <a:spcBef>
                <a:spcPct val="0"/>
              </a:spcBef>
              <a:defRPr/>
            </a:pPr>
            <a:r>
              <a:rPr lang="en-GB" sz="2400">
                <a:latin typeface="Helvetica" pitchFamily="34" charset="0"/>
              </a:rPr>
              <a:t>2</a:t>
            </a:r>
          </a:p>
          <a:p>
            <a:pPr algn="ctr" defTabSz="739775">
              <a:spcBef>
                <a:spcPct val="0"/>
              </a:spcBef>
              <a:defRPr/>
            </a:pPr>
            <a:r>
              <a:rPr lang="en-GB" sz="2400">
                <a:latin typeface="Helvetica" pitchFamily="34" charset="0"/>
              </a:rPr>
              <a:t>3</a:t>
            </a:r>
          </a:p>
        </p:txBody>
      </p:sp>
      <p:grpSp>
        <p:nvGrpSpPr>
          <p:cNvPr id="12297" name="Group 11"/>
          <p:cNvGrpSpPr>
            <a:grpSpLocks/>
          </p:cNvGrpSpPr>
          <p:nvPr/>
        </p:nvGrpSpPr>
        <p:grpSpPr bwMode="auto">
          <a:xfrm>
            <a:off x="3983038" y="3695700"/>
            <a:ext cx="1657350" cy="877888"/>
            <a:chOff x="2509" y="2328"/>
            <a:chExt cx="1044" cy="553"/>
          </a:xfrm>
        </p:grpSpPr>
        <p:sp>
          <p:nvSpPr>
            <p:cNvPr id="818188" name="Freeform 12"/>
            <p:cNvSpPr>
              <a:spLocks/>
            </p:cNvSpPr>
            <p:nvPr/>
          </p:nvSpPr>
          <p:spPr bwMode="auto">
            <a:xfrm>
              <a:off x="2509" y="2407"/>
              <a:ext cx="649" cy="368"/>
            </a:xfrm>
            <a:custGeom>
              <a:avLst/>
              <a:gdLst/>
              <a:ahLst/>
              <a:cxnLst>
                <a:cxn ang="0">
                  <a:pos x="0" y="0"/>
                </a:cxn>
                <a:cxn ang="0">
                  <a:pos x="648" y="288"/>
                </a:cxn>
                <a:cxn ang="0">
                  <a:pos x="648" y="367"/>
                </a:cxn>
                <a:cxn ang="0">
                  <a:pos x="0" y="78"/>
                </a:cxn>
                <a:cxn ang="0">
                  <a:pos x="0" y="0"/>
                </a:cxn>
              </a:cxnLst>
              <a:rect l="0" t="0" r="r" b="b"/>
              <a:pathLst>
                <a:path w="649" h="368">
                  <a:moveTo>
                    <a:pt x="0" y="0"/>
                  </a:moveTo>
                  <a:lnTo>
                    <a:pt x="648" y="288"/>
                  </a:lnTo>
                  <a:lnTo>
                    <a:pt x="648" y="367"/>
                  </a:lnTo>
                  <a:lnTo>
                    <a:pt x="0" y="78"/>
                  </a:lnTo>
                  <a:lnTo>
                    <a:pt x="0" y="0"/>
                  </a:lnTo>
                </a:path>
              </a:pathLst>
            </a:custGeom>
            <a:solidFill>
              <a:srgbClr val="008080"/>
            </a:solidFill>
            <a:ln w="12700" cap="rnd" cmpd="sng">
              <a:solidFill>
                <a:srgbClr val="000000"/>
              </a:solidFill>
              <a:prstDash val="solid"/>
              <a:round/>
              <a:headEnd/>
              <a:tailEnd/>
            </a:ln>
            <a:effectLst>
              <a:outerShdw dist="107763" dir="2700000" algn="ctr" rotWithShape="0">
                <a:schemeClr val="bg2"/>
              </a:outerShdw>
            </a:effectLst>
          </p:spPr>
          <p:txBody>
            <a:bodyPr/>
            <a:lstStyle/>
            <a:p>
              <a:pPr>
                <a:defRPr/>
              </a:pPr>
              <a:endParaRPr lang="en-GB"/>
            </a:p>
          </p:txBody>
        </p:sp>
        <p:sp>
          <p:nvSpPr>
            <p:cNvPr id="818189" name="Freeform 13"/>
            <p:cNvSpPr>
              <a:spLocks/>
            </p:cNvSpPr>
            <p:nvPr/>
          </p:nvSpPr>
          <p:spPr bwMode="auto">
            <a:xfrm>
              <a:off x="2509" y="2328"/>
              <a:ext cx="1044" cy="474"/>
            </a:xfrm>
            <a:custGeom>
              <a:avLst/>
              <a:gdLst/>
              <a:ahLst/>
              <a:cxnLst>
                <a:cxn ang="0">
                  <a:pos x="0" y="79"/>
                </a:cxn>
                <a:cxn ang="0">
                  <a:pos x="252" y="0"/>
                </a:cxn>
                <a:cxn ang="0">
                  <a:pos x="863" y="262"/>
                </a:cxn>
                <a:cxn ang="0">
                  <a:pos x="1043" y="183"/>
                </a:cxn>
                <a:cxn ang="0">
                  <a:pos x="1043" y="420"/>
                </a:cxn>
                <a:cxn ang="0">
                  <a:pos x="432" y="473"/>
                </a:cxn>
                <a:cxn ang="0">
                  <a:pos x="647" y="367"/>
                </a:cxn>
                <a:cxn ang="0">
                  <a:pos x="0" y="79"/>
                </a:cxn>
              </a:cxnLst>
              <a:rect l="0" t="0" r="r" b="b"/>
              <a:pathLst>
                <a:path w="1044" h="474">
                  <a:moveTo>
                    <a:pt x="0" y="79"/>
                  </a:moveTo>
                  <a:lnTo>
                    <a:pt x="252" y="0"/>
                  </a:lnTo>
                  <a:lnTo>
                    <a:pt x="863" y="262"/>
                  </a:lnTo>
                  <a:lnTo>
                    <a:pt x="1043" y="183"/>
                  </a:lnTo>
                  <a:lnTo>
                    <a:pt x="1043" y="420"/>
                  </a:lnTo>
                  <a:lnTo>
                    <a:pt x="432" y="473"/>
                  </a:lnTo>
                  <a:lnTo>
                    <a:pt x="647" y="367"/>
                  </a:lnTo>
                  <a:lnTo>
                    <a:pt x="0" y="79"/>
                  </a:lnTo>
                </a:path>
              </a:pathLst>
            </a:custGeom>
            <a:solidFill>
              <a:srgbClr val="00FFFF"/>
            </a:solidFill>
            <a:ln w="12700" cap="rnd" cmpd="sng">
              <a:solidFill>
                <a:srgbClr val="000000"/>
              </a:solidFill>
              <a:prstDash val="solid"/>
              <a:round/>
              <a:headEnd/>
              <a:tailEnd/>
            </a:ln>
            <a:effectLst>
              <a:outerShdw dist="107763" dir="2700000" algn="ctr" rotWithShape="0">
                <a:schemeClr val="bg2"/>
              </a:outerShdw>
            </a:effectLst>
          </p:spPr>
          <p:txBody>
            <a:bodyPr/>
            <a:lstStyle/>
            <a:p>
              <a:pPr>
                <a:defRPr/>
              </a:pPr>
              <a:endParaRPr lang="en-GB"/>
            </a:p>
          </p:txBody>
        </p:sp>
        <p:sp>
          <p:nvSpPr>
            <p:cNvPr id="818190" name="Freeform 14"/>
            <p:cNvSpPr>
              <a:spLocks/>
            </p:cNvSpPr>
            <p:nvPr/>
          </p:nvSpPr>
          <p:spPr bwMode="auto">
            <a:xfrm>
              <a:off x="2941" y="2748"/>
              <a:ext cx="612" cy="133"/>
            </a:xfrm>
            <a:custGeom>
              <a:avLst/>
              <a:gdLst/>
              <a:ahLst/>
              <a:cxnLst>
                <a:cxn ang="0">
                  <a:pos x="0" y="53"/>
                </a:cxn>
                <a:cxn ang="0">
                  <a:pos x="611" y="0"/>
                </a:cxn>
                <a:cxn ang="0">
                  <a:pos x="611" y="78"/>
                </a:cxn>
                <a:cxn ang="0">
                  <a:pos x="0" y="132"/>
                </a:cxn>
                <a:cxn ang="0">
                  <a:pos x="0" y="53"/>
                </a:cxn>
              </a:cxnLst>
              <a:rect l="0" t="0" r="r" b="b"/>
              <a:pathLst>
                <a:path w="612" h="133">
                  <a:moveTo>
                    <a:pt x="0" y="53"/>
                  </a:moveTo>
                  <a:lnTo>
                    <a:pt x="611" y="0"/>
                  </a:lnTo>
                  <a:lnTo>
                    <a:pt x="611" y="78"/>
                  </a:lnTo>
                  <a:lnTo>
                    <a:pt x="0" y="132"/>
                  </a:lnTo>
                  <a:lnTo>
                    <a:pt x="0" y="53"/>
                  </a:lnTo>
                </a:path>
              </a:pathLst>
            </a:custGeom>
            <a:solidFill>
              <a:srgbClr val="008080"/>
            </a:solidFill>
            <a:ln w="12700" cap="rnd" cmpd="sng">
              <a:solidFill>
                <a:srgbClr val="000000"/>
              </a:solidFill>
              <a:prstDash val="solid"/>
              <a:round/>
              <a:headEnd/>
              <a:tailEnd/>
            </a:ln>
            <a:effectLst>
              <a:outerShdw dist="107763" dir="2700000" algn="ctr" rotWithShape="0">
                <a:schemeClr val="bg2"/>
              </a:outerShdw>
            </a:effectLst>
          </p:spPr>
          <p:txBody>
            <a:bodyPr/>
            <a:lstStyle/>
            <a:p>
              <a:pPr>
                <a:defRPr/>
              </a:pPr>
              <a:endParaRPr lang="en-GB"/>
            </a:p>
          </p:txBody>
        </p:sp>
      </p:grpSp>
      <p:sp>
        <p:nvSpPr>
          <p:cNvPr id="818191" name="Rectangle 15"/>
          <p:cNvSpPr>
            <a:spLocks noChangeArrowheads="1"/>
          </p:cNvSpPr>
          <p:nvPr/>
        </p:nvSpPr>
        <p:spPr bwMode="auto">
          <a:xfrm>
            <a:off x="1323975" y="3984625"/>
            <a:ext cx="1839913"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400">
                <a:latin typeface="Helvetica" pitchFamily="34" charset="0"/>
              </a:rPr>
              <a:t>salesperson</a:t>
            </a:r>
          </a:p>
        </p:txBody>
      </p:sp>
      <p:sp>
        <p:nvSpPr>
          <p:cNvPr id="818192" name="Rectangle 16"/>
          <p:cNvSpPr>
            <a:spLocks noChangeArrowheads="1"/>
          </p:cNvSpPr>
          <p:nvPr/>
        </p:nvSpPr>
        <p:spPr bwMode="auto">
          <a:xfrm>
            <a:off x="7352597" y="3504377"/>
            <a:ext cx="939800"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400" dirty="0">
                <a:latin typeface="Helvetica" pitchFamily="34" charset="0"/>
              </a:rPr>
              <a:t>result</a:t>
            </a:r>
          </a:p>
        </p:txBody>
      </p:sp>
      <p:sp>
        <p:nvSpPr>
          <p:cNvPr id="12300" name="Rectangle 17"/>
          <p:cNvSpPr>
            <a:spLocks noGrp="1" noChangeArrowheads="1"/>
          </p:cNvSpPr>
          <p:nvPr>
            <p:ph type="title"/>
          </p:nvPr>
        </p:nvSpPr>
        <p:spPr/>
        <p:txBody>
          <a:bodyPr/>
          <a:lstStyle/>
          <a:p>
            <a:pPr eaLnBrk="1" hangingPunct="1"/>
            <a:r>
              <a:rPr lang="en-GB" smtClean="0"/>
              <a:t>Keyword - Distinct</a:t>
            </a:r>
          </a:p>
        </p:txBody>
      </p:sp>
      <p:sp>
        <p:nvSpPr>
          <p:cNvPr id="12301" name="Rectangle 18"/>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
        <p:nvSpPr>
          <p:cNvPr id="12302" name="Text Box 20"/>
          <p:cNvSpPr txBox="1">
            <a:spLocks noChangeArrowheads="1"/>
          </p:cNvSpPr>
          <p:nvPr/>
        </p:nvSpPr>
        <p:spPr bwMode="auto">
          <a:xfrm>
            <a:off x="1244600" y="1120775"/>
            <a:ext cx="5524500" cy="466725"/>
          </a:xfrm>
          <a:prstGeom prst="rect">
            <a:avLst/>
          </a:prstGeom>
          <a:solidFill>
            <a:schemeClr val="accent2"/>
          </a:solidFill>
          <a:ln w="9525">
            <a:solidFill>
              <a:schemeClr val="tx1"/>
            </a:solidFill>
            <a:miter lim="800000"/>
            <a:headEnd/>
            <a:tailEnd/>
          </a:ln>
        </p:spPr>
        <p:txBody>
          <a:bodyPr>
            <a:spAutoFit/>
          </a:bodyPr>
          <a:lstStyle/>
          <a:p>
            <a:r>
              <a:rPr lang="en-GB" sz="2400">
                <a:latin typeface="Helvetica" pitchFamily="34" charset="0"/>
              </a:rPr>
              <a:t>emp_no	dept_no     sales_target</a:t>
            </a:r>
          </a:p>
        </p:txBody>
      </p:sp>
      <p:sp>
        <p:nvSpPr>
          <p:cNvPr id="12303" name="Text Box 22"/>
          <p:cNvSpPr txBox="1">
            <a:spLocks noChangeArrowheads="1"/>
          </p:cNvSpPr>
          <p:nvPr/>
        </p:nvSpPr>
        <p:spPr bwMode="auto">
          <a:xfrm>
            <a:off x="7108645" y="4207960"/>
            <a:ext cx="1649412" cy="466725"/>
          </a:xfrm>
          <a:prstGeom prst="rect">
            <a:avLst/>
          </a:prstGeom>
          <a:solidFill>
            <a:schemeClr val="accent2"/>
          </a:solidFill>
          <a:ln w="9525">
            <a:solidFill>
              <a:schemeClr val="tx1"/>
            </a:solidFill>
            <a:miter lim="800000"/>
            <a:headEnd/>
            <a:tailEnd/>
          </a:ln>
        </p:spPr>
        <p:txBody>
          <a:bodyPr>
            <a:spAutoFit/>
          </a:bodyPr>
          <a:lstStyle/>
          <a:p>
            <a:r>
              <a:rPr lang="en-GB" sz="2400" smtClean="0">
                <a:latin typeface="Helvetica" pitchFamily="34" charset="0"/>
              </a:rPr>
              <a:t>dept_no</a:t>
            </a:r>
            <a:endParaRPr lang="en-GB" sz="2400" dirty="0">
              <a:latin typeface="Helvetica"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pPr>
              <a:buNone/>
            </a:pPr>
            <a:r>
              <a:rPr lang="en-GB" sz="2000" dirty="0" smtClean="0"/>
              <a:t>NOTE - an ‘alias’ (defined in the SELECT clause) can only be used elsewhere in ‘ORDER BY’</a:t>
            </a:r>
          </a:p>
          <a:p>
            <a:r>
              <a:rPr lang="en-GB" sz="2000" dirty="0" smtClean="0"/>
              <a:t>Each part of sort sequence is ‘</a:t>
            </a:r>
            <a:r>
              <a:rPr lang="en-GB" sz="2000" dirty="0" err="1" smtClean="0"/>
              <a:t>ASC’ending</a:t>
            </a:r>
            <a:r>
              <a:rPr lang="en-GB" sz="2000" dirty="0" smtClean="0"/>
              <a:t> unless DESC specified</a:t>
            </a:r>
            <a:endParaRPr lang="en-GB" dirty="0" smtClean="0"/>
          </a:p>
        </p:txBody>
      </p:sp>
      <p:sp>
        <p:nvSpPr>
          <p:cNvPr id="13315"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3316"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3317"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3318"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3319" name="Rectangle 7"/>
          <p:cNvSpPr>
            <a:spLocks noChangeArrowheads="1"/>
          </p:cNvSpPr>
          <p:nvPr/>
        </p:nvSpPr>
        <p:spPr bwMode="auto">
          <a:xfrm>
            <a:off x="1849438" y="1857375"/>
            <a:ext cx="7040562" cy="1379538"/>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800" dirty="0">
                <a:latin typeface="Helvetica" pitchFamily="34" charset="0"/>
              </a:rPr>
              <a:t>SELECT		* </a:t>
            </a:r>
          </a:p>
          <a:p>
            <a:pPr defTabSz="739775">
              <a:spcBef>
                <a:spcPct val="0"/>
              </a:spcBef>
            </a:pPr>
            <a:r>
              <a:rPr lang="en-GB" sz="2800" dirty="0">
                <a:latin typeface="Helvetica" pitchFamily="34" charset="0"/>
              </a:rPr>
              <a:t>FROM 		contact</a:t>
            </a:r>
          </a:p>
          <a:p>
            <a:pPr defTabSz="739775">
              <a:spcBef>
                <a:spcPct val="0"/>
              </a:spcBef>
            </a:pPr>
            <a:r>
              <a:rPr lang="en-GB" sz="2800" dirty="0">
                <a:latin typeface="Helvetica" pitchFamily="34" charset="0"/>
              </a:rPr>
              <a:t>ORDER BY	</a:t>
            </a:r>
            <a:r>
              <a:rPr lang="en-GB" sz="2800" dirty="0" err="1">
                <a:latin typeface="Helvetica" pitchFamily="34" charset="0"/>
              </a:rPr>
              <a:t>company_no</a:t>
            </a:r>
            <a:r>
              <a:rPr lang="en-GB" sz="2800" dirty="0">
                <a:latin typeface="Helvetica" pitchFamily="34" charset="0"/>
              </a:rPr>
              <a:t> DESC, name</a:t>
            </a:r>
          </a:p>
        </p:txBody>
      </p:sp>
      <p:sp>
        <p:nvSpPr>
          <p:cNvPr id="820232" name="Rectangle 8"/>
          <p:cNvSpPr>
            <a:spLocks noChangeArrowheads="1"/>
          </p:cNvSpPr>
          <p:nvPr/>
        </p:nvSpPr>
        <p:spPr bwMode="auto">
          <a:xfrm>
            <a:off x="268288" y="1143000"/>
            <a:ext cx="3427412" cy="466725"/>
          </a:xfrm>
          <a:prstGeom prst="rect">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2400">
                <a:latin typeface="Helvetica" pitchFamily="34" charset="0"/>
              </a:rPr>
              <a:t>By Specific Column(s)</a:t>
            </a:r>
          </a:p>
        </p:txBody>
      </p:sp>
      <p:sp>
        <p:nvSpPr>
          <p:cNvPr id="820233" name="Rectangle 9"/>
          <p:cNvSpPr>
            <a:spLocks noChangeArrowheads="1"/>
          </p:cNvSpPr>
          <p:nvPr/>
        </p:nvSpPr>
        <p:spPr bwMode="auto">
          <a:xfrm>
            <a:off x="268288" y="3452813"/>
            <a:ext cx="3476625" cy="466725"/>
          </a:xfrm>
          <a:prstGeom prst="rect">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lIns="90488" tIns="44450" rIns="90488" bIns="44450">
            <a:spAutoFit/>
          </a:bodyPr>
          <a:lstStyle/>
          <a:p>
            <a:pPr defTabSz="739775">
              <a:spcBef>
                <a:spcPct val="0"/>
              </a:spcBef>
              <a:defRPr/>
            </a:pPr>
            <a:r>
              <a:rPr lang="en-GB" sz="2400">
                <a:latin typeface="Helvetica" pitchFamily="34" charset="0"/>
              </a:rPr>
              <a:t>By Alias Name</a:t>
            </a:r>
          </a:p>
        </p:txBody>
      </p:sp>
      <p:sp>
        <p:nvSpPr>
          <p:cNvPr id="13322" name="Rectangle 10"/>
          <p:cNvSpPr>
            <a:spLocks noChangeArrowheads="1"/>
          </p:cNvSpPr>
          <p:nvPr/>
        </p:nvSpPr>
        <p:spPr bwMode="auto">
          <a:xfrm>
            <a:off x="1847850" y="4330700"/>
            <a:ext cx="4418013" cy="528638"/>
          </a:xfrm>
          <a:prstGeom prst="rect">
            <a:avLst/>
          </a:prstGeom>
          <a:solidFill>
            <a:schemeClr val="accent1"/>
          </a:solidFill>
          <a:ln w="9525">
            <a:solidFill>
              <a:schemeClr val="tx1"/>
            </a:solidFill>
            <a:miter lim="800000"/>
            <a:headEnd/>
            <a:tailEnd/>
          </a:ln>
        </p:spPr>
        <p:txBody>
          <a:bodyPr wrap="none" lIns="92075" tIns="46038" rIns="92075" bIns="46038">
            <a:spAutoFit/>
          </a:bodyPr>
          <a:lstStyle/>
          <a:p>
            <a:pPr>
              <a:spcBef>
                <a:spcPct val="0"/>
              </a:spcBef>
            </a:pPr>
            <a:r>
              <a:rPr lang="en-GB" sz="2800">
                <a:latin typeface="Helvetica" pitchFamily="34" charset="0"/>
              </a:rPr>
              <a:t>… ORDER</a:t>
            </a:r>
            <a:r>
              <a:rPr lang="en-GB" sz="2800">
                <a:latin typeface="Times New Roman" pitchFamily="18" charset="0"/>
              </a:rPr>
              <a:t> </a:t>
            </a:r>
            <a:r>
              <a:rPr lang="en-GB" sz="2800">
                <a:latin typeface="Helvetica" pitchFamily="34" charset="0"/>
              </a:rPr>
              <a:t>BY ‘Next Year’</a:t>
            </a:r>
            <a:r>
              <a:rPr lang="en-GB" sz="2400" b="1">
                <a:latin typeface="Helvetica" pitchFamily="34" charset="0"/>
              </a:rPr>
              <a:t> </a:t>
            </a:r>
          </a:p>
        </p:txBody>
      </p:sp>
      <p:sp>
        <p:nvSpPr>
          <p:cNvPr id="13323" name="Rectangle 11"/>
          <p:cNvSpPr>
            <a:spLocks noGrp="1" noChangeArrowheads="1"/>
          </p:cNvSpPr>
          <p:nvPr>
            <p:ph type="title"/>
          </p:nvPr>
        </p:nvSpPr>
        <p:spPr/>
        <p:txBody>
          <a:bodyPr/>
          <a:lstStyle/>
          <a:p>
            <a:pPr eaLnBrk="1" hangingPunct="1"/>
            <a:r>
              <a:rPr lang="en-GB" smtClean="0"/>
              <a:t>Sorting the Results</a:t>
            </a:r>
          </a:p>
        </p:txBody>
      </p:sp>
      <p:sp>
        <p:nvSpPr>
          <p:cNvPr id="13324" name="Rectangle 12"/>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pPr>
              <a:buNone/>
            </a:pPr>
            <a:r>
              <a:rPr lang="en-GB" dirty="0" smtClean="0"/>
              <a:t>Think of a WHERE clause as an ‘IF’ statement</a:t>
            </a:r>
          </a:p>
          <a:p>
            <a:pPr lvl="1"/>
            <a:r>
              <a:rPr lang="en-GB" dirty="0" smtClean="0"/>
              <a:t>Include this row in result set ‘if’ the test returns true </a:t>
            </a:r>
          </a:p>
          <a:p>
            <a:pPr lvl="1"/>
            <a:r>
              <a:rPr lang="en-GB" dirty="0" smtClean="0"/>
              <a:t>Basic operators include &gt;, &gt;=, &lt;, &lt;=, =, &lt;&gt;</a:t>
            </a:r>
            <a:endParaRPr lang="en-GB" sz="2300" dirty="0" smtClean="0"/>
          </a:p>
        </p:txBody>
      </p:sp>
      <p:sp>
        <p:nvSpPr>
          <p:cNvPr id="15363"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5364"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5365"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5366"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5367" name="Rectangle 7"/>
          <p:cNvSpPr>
            <a:spLocks noChangeArrowheads="1"/>
          </p:cNvSpPr>
          <p:nvPr/>
        </p:nvSpPr>
        <p:spPr bwMode="auto">
          <a:xfrm>
            <a:off x="661988" y="1524000"/>
            <a:ext cx="5092700" cy="1379538"/>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800" dirty="0">
                <a:latin typeface="Helvetica" pitchFamily="34" charset="0"/>
              </a:rPr>
              <a:t>SELECT *</a:t>
            </a:r>
          </a:p>
          <a:p>
            <a:pPr defTabSz="739775">
              <a:spcBef>
                <a:spcPct val="0"/>
              </a:spcBef>
            </a:pPr>
            <a:r>
              <a:rPr lang="en-GB" sz="2800" dirty="0">
                <a:latin typeface="Helvetica" pitchFamily="34" charset="0"/>
              </a:rPr>
              <a:t>FROM 	sale</a:t>
            </a:r>
          </a:p>
          <a:p>
            <a:pPr defTabSz="739775">
              <a:spcBef>
                <a:spcPct val="0"/>
              </a:spcBef>
            </a:pPr>
            <a:r>
              <a:rPr lang="en-GB" sz="2800" dirty="0">
                <a:latin typeface="Helvetica" pitchFamily="34" charset="0"/>
              </a:rPr>
              <a:t>WHERE 	</a:t>
            </a:r>
            <a:r>
              <a:rPr lang="en-GB" sz="2800" dirty="0" err="1">
                <a:latin typeface="Helvetica" pitchFamily="34" charset="0"/>
              </a:rPr>
              <a:t>order_value</a:t>
            </a:r>
            <a:r>
              <a:rPr lang="en-GB" sz="2800" dirty="0">
                <a:latin typeface="Helvetica" pitchFamily="34" charset="0"/>
              </a:rPr>
              <a:t> &gt; 2000</a:t>
            </a:r>
            <a:endParaRPr lang="en-GB" sz="4000" dirty="0">
              <a:latin typeface="Helvetica" pitchFamily="34" charset="0"/>
            </a:endParaRPr>
          </a:p>
        </p:txBody>
      </p:sp>
      <p:sp>
        <p:nvSpPr>
          <p:cNvPr id="15368" name="Line 8"/>
          <p:cNvSpPr>
            <a:spLocks noChangeShapeType="1"/>
          </p:cNvSpPr>
          <p:nvPr/>
        </p:nvSpPr>
        <p:spPr bwMode="auto">
          <a:xfrm flipV="1">
            <a:off x="1087438" y="2835275"/>
            <a:ext cx="490537" cy="97790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24329" name="Rectangle 9"/>
          <p:cNvSpPr>
            <a:spLocks noChangeArrowheads="1"/>
          </p:cNvSpPr>
          <p:nvPr/>
        </p:nvSpPr>
        <p:spPr bwMode="auto">
          <a:xfrm>
            <a:off x="401638" y="3819525"/>
            <a:ext cx="3586162" cy="8318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a:latin typeface="Helvetica" pitchFamily="34" charset="0"/>
              </a:rPr>
              <a:t>Limits rows to those </a:t>
            </a:r>
          </a:p>
          <a:p>
            <a:pPr algn="ctr" defTabSz="739775">
              <a:spcBef>
                <a:spcPct val="0"/>
              </a:spcBef>
              <a:defRPr/>
            </a:pPr>
            <a:r>
              <a:rPr lang="en-GB" sz="2400">
                <a:latin typeface="Helvetica" pitchFamily="34" charset="0"/>
              </a:rPr>
              <a:t>matching the condition</a:t>
            </a:r>
          </a:p>
        </p:txBody>
      </p:sp>
      <p:sp>
        <p:nvSpPr>
          <p:cNvPr id="824330" name="Rectangle 10"/>
          <p:cNvSpPr>
            <a:spLocks noChangeArrowheads="1"/>
          </p:cNvSpPr>
          <p:nvPr/>
        </p:nvSpPr>
        <p:spPr bwMode="auto">
          <a:xfrm>
            <a:off x="4133850" y="1295400"/>
            <a:ext cx="4465638"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a:latin typeface="Helvetica" pitchFamily="34" charset="0"/>
              </a:rPr>
              <a:t>A Basic ‘Relational’ Operator</a:t>
            </a:r>
          </a:p>
        </p:txBody>
      </p:sp>
      <p:sp>
        <p:nvSpPr>
          <p:cNvPr id="15371" name="Line 11"/>
          <p:cNvSpPr>
            <a:spLocks noChangeShapeType="1"/>
          </p:cNvSpPr>
          <p:nvPr/>
        </p:nvSpPr>
        <p:spPr bwMode="auto">
          <a:xfrm flipH="1">
            <a:off x="4451350" y="1895475"/>
            <a:ext cx="642938" cy="581025"/>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5372" name="Rectangle 12"/>
          <p:cNvSpPr>
            <a:spLocks noGrp="1" noChangeArrowheads="1"/>
          </p:cNvSpPr>
          <p:nvPr>
            <p:ph type="title"/>
          </p:nvPr>
        </p:nvSpPr>
        <p:spPr/>
        <p:txBody>
          <a:bodyPr/>
          <a:lstStyle/>
          <a:p>
            <a:pPr eaLnBrk="1" hangingPunct="1"/>
            <a:r>
              <a:rPr lang="en-GB" smtClean="0"/>
              <a:t>Limiting rows with basic operators</a:t>
            </a:r>
          </a:p>
        </p:txBody>
      </p:sp>
      <p:sp>
        <p:nvSpPr>
          <p:cNvPr id="824333" name="Rectangle 13"/>
          <p:cNvSpPr>
            <a:spLocks noChangeArrowheads="1"/>
          </p:cNvSpPr>
          <p:nvPr/>
        </p:nvSpPr>
        <p:spPr bwMode="auto">
          <a:xfrm>
            <a:off x="4432300" y="3843338"/>
            <a:ext cx="2701925"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400">
                <a:latin typeface="Helvetica" pitchFamily="34" charset="0"/>
              </a:rPr>
              <a:t>Numeric column</a:t>
            </a:r>
          </a:p>
        </p:txBody>
      </p:sp>
      <p:sp>
        <p:nvSpPr>
          <p:cNvPr id="15374" name="Line 14"/>
          <p:cNvSpPr>
            <a:spLocks noChangeShapeType="1"/>
          </p:cNvSpPr>
          <p:nvPr/>
        </p:nvSpPr>
        <p:spPr bwMode="auto">
          <a:xfrm flipH="1" flipV="1">
            <a:off x="4318000" y="2786063"/>
            <a:ext cx="406400" cy="1042987"/>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5375" name="Line 15"/>
          <p:cNvSpPr>
            <a:spLocks noChangeShapeType="1"/>
          </p:cNvSpPr>
          <p:nvPr/>
        </p:nvSpPr>
        <p:spPr bwMode="auto">
          <a:xfrm flipH="1" flipV="1">
            <a:off x="5429250" y="2667000"/>
            <a:ext cx="1336675" cy="533400"/>
          </a:xfrm>
          <a:prstGeom prst="line">
            <a:avLst/>
          </a:prstGeom>
          <a:noFill/>
          <a:ln w="12700">
            <a:solidFill>
              <a:schemeClr val="tx1"/>
            </a:solidFill>
            <a:round/>
            <a:headEnd type="none" w="sm" len="sm"/>
            <a:tailEnd type="triangle" w="med" len="med"/>
          </a:ln>
        </p:spPr>
        <p:txBody>
          <a:bodyPr wrap="none" anchor="ctr"/>
          <a:lstStyle/>
          <a:p>
            <a:endParaRPr lang="en-GB"/>
          </a:p>
        </p:txBody>
      </p:sp>
      <p:sp>
        <p:nvSpPr>
          <p:cNvPr id="824336" name="Rectangle 16"/>
          <p:cNvSpPr>
            <a:spLocks noChangeArrowheads="1"/>
          </p:cNvSpPr>
          <p:nvPr/>
        </p:nvSpPr>
        <p:spPr bwMode="auto">
          <a:xfrm>
            <a:off x="6770688" y="2971800"/>
            <a:ext cx="974725"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400">
                <a:latin typeface="Helvetica" pitchFamily="34" charset="0"/>
              </a:rPr>
              <a:t>Value</a:t>
            </a:r>
          </a:p>
        </p:txBody>
      </p:sp>
      <p:sp>
        <p:nvSpPr>
          <p:cNvPr id="15377" name="Rectangle 17"/>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p:txBody>
          <a:bodyPr/>
          <a:lstStyle/>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r>
              <a:rPr lang="en-GB" dirty="0" smtClean="0"/>
              <a:t>A lot easier than typing</a:t>
            </a:r>
          </a:p>
          <a:p>
            <a:pPr>
              <a:lnSpc>
                <a:spcPct val="77000"/>
              </a:lnSpc>
            </a:pPr>
            <a:endParaRPr lang="en-GB" dirty="0" smtClean="0"/>
          </a:p>
          <a:p>
            <a:pPr>
              <a:lnSpc>
                <a:spcPct val="77000"/>
              </a:lnSpc>
            </a:pPr>
            <a:endParaRPr lang="en-GB" dirty="0" smtClean="0"/>
          </a:p>
          <a:p>
            <a:pPr>
              <a:lnSpc>
                <a:spcPct val="77000"/>
              </a:lnSpc>
            </a:pPr>
            <a:r>
              <a:rPr lang="en-GB" dirty="0" smtClean="0"/>
              <a:t>Values are inclusive</a:t>
            </a:r>
          </a:p>
        </p:txBody>
      </p:sp>
      <p:sp>
        <p:nvSpPr>
          <p:cNvPr id="16387"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6388"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6389" name="Rectangle 5"/>
          <p:cNvSpPr>
            <a:spLocks noChangeArrowheads="1"/>
          </p:cNvSpPr>
          <p:nvPr/>
        </p:nvSpPr>
        <p:spPr bwMode="auto">
          <a:xfrm>
            <a:off x="417513" y="1435100"/>
            <a:ext cx="7702550" cy="1379538"/>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800" dirty="0">
                <a:latin typeface="Helvetica" pitchFamily="34" charset="0"/>
              </a:rPr>
              <a:t>SELECT * </a:t>
            </a:r>
          </a:p>
          <a:p>
            <a:pPr defTabSz="739775">
              <a:spcBef>
                <a:spcPct val="0"/>
              </a:spcBef>
            </a:pPr>
            <a:r>
              <a:rPr lang="en-GB" sz="2800" dirty="0">
                <a:latin typeface="Helvetica" pitchFamily="34" charset="0"/>
              </a:rPr>
              <a:t>FROM 	salesperson</a:t>
            </a:r>
          </a:p>
          <a:p>
            <a:pPr defTabSz="739775">
              <a:spcBef>
                <a:spcPct val="0"/>
              </a:spcBef>
            </a:pPr>
            <a:r>
              <a:rPr lang="en-GB" sz="2800" dirty="0">
                <a:latin typeface="Helvetica" pitchFamily="34" charset="0"/>
              </a:rPr>
              <a:t>WHERE 	</a:t>
            </a:r>
            <a:r>
              <a:rPr lang="en-GB" sz="2800" dirty="0" err="1">
                <a:latin typeface="Helvetica" pitchFamily="34" charset="0"/>
              </a:rPr>
              <a:t>sales_target</a:t>
            </a:r>
            <a:r>
              <a:rPr lang="en-GB" sz="2800" dirty="0">
                <a:latin typeface="Helvetica" pitchFamily="34" charset="0"/>
              </a:rPr>
              <a:t> BETWEEN 100 AND 500</a:t>
            </a:r>
          </a:p>
        </p:txBody>
      </p:sp>
      <p:sp>
        <p:nvSpPr>
          <p:cNvPr id="826374" name="Rectangle 6"/>
          <p:cNvSpPr>
            <a:spLocks noChangeArrowheads="1"/>
          </p:cNvSpPr>
          <p:nvPr/>
        </p:nvSpPr>
        <p:spPr bwMode="auto">
          <a:xfrm>
            <a:off x="3611563" y="3586163"/>
            <a:ext cx="2109787"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400">
                <a:latin typeface="Helvetica" pitchFamily="34" charset="0"/>
              </a:rPr>
              <a:t>Starting Value</a:t>
            </a:r>
          </a:p>
        </p:txBody>
      </p:sp>
      <p:sp>
        <p:nvSpPr>
          <p:cNvPr id="826375" name="Rectangle 7"/>
          <p:cNvSpPr>
            <a:spLocks noChangeArrowheads="1"/>
          </p:cNvSpPr>
          <p:nvPr/>
        </p:nvSpPr>
        <p:spPr bwMode="auto">
          <a:xfrm>
            <a:off x="6253163" y="3586163"/>
            <a:ext cx="2263775"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400">
                <a:latin typeface="Helvetica" pitchFamily="34" charset="0"/>
              </a:rPr>
              <a:t>Stopping</a:t>
            </a:r>
            <a:r>
              <a:rPr lang="en-GB" sz="2400" b="1">
                <a:latin typeface="Helvetica" pitchFamily="34" charset="0"/>
              </a:rPr>
              <a:t> </a:t>
            </a:r>
            <a:r>
              <a:rPr lang="en-GB" sz="2400">
                <a:latin typeface="Helvetica" pitchFamily="34" charset="0"/>
              </a:rPr>
              <a:t>Value</a:t>
            </a:r>
          </a:p>
        </p:txBody>
      </p:sp>
      <p:sp>
        <p:nvSpPr>
          <p:cNvPr id="16392" name="Line 8"/>
          <p:cNvSpPr>
            <a:spLocks noChangeShapeType="1"/>
          </p:cNvSpPr>
          <p:nvPr/>
        </p:nvSpPr>
        <p:spPr bwMode="auto">
          <a:xfrm flipV="1">
            <a:off x="5527675" y="2724150"/>
            <a:ext cx="909638" cy="862013"/>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6393" name="Line 9"/>
          <p:cNvSpPr>
            <a:spLocks noChangeShapeType="1"/>
          </p:cNvSpPr>
          <p:nvPr/>
        </p:nvSpPr>
        <p:spPr bwMode="auto">
          <a:xfrm flipV="1">
            <a:off x="7845425" y="2722563"/>
            <a:ext cx="0" cy="86360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6394" name="Rectangle 10"/>
          <p:cNvSpPr>
            <a:spLocks noGrp="1" noChangeArrowheads="1"/>
          </p:cNvSpPr>
          <p:nvPr>
            <p:ph type="title"/>
          </p:nvPr>
        </p:nvSpPr>
        <p:spPr/>
        <p:txBody>
          <a:bodyPr/>
          <a:lstStyle/>
          <a:p>
            <a:pPr eaLnBrk="1" hangingPunct="1"/>
            <a:r>
              <a:rPr lang="en-GB" smtClean="0"/>
              <a:t>BETWEEN</a:t>
            </a:r>
          </a:p>
        </p:txBody>
      </p:sp>
      <p:sp>
        <p:nvSpPr>
          <p:cNvPr id="16395" name="Rectangle 11"/>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
        <p:nvSpPr>
          <p:cNvPr id="16396" name="Rectangle 12"/>
          <p:cNvSpPr>
            <a:spLocks noChangeArrowheads="1"/>
          </p:cNvSpPr>
          <p:nvPr/>
        </p:nvSpPr>
        <p:spPr bwMode="auto">
          <a:xfrm>
            <a:off x="1966913" y="4987925"/>
            <a:ext cx="5668962" cy="952500"/>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800" dirty="0">
                <a:latin typeface="Helvetica" pitchFamily="34" charset="0"/>
              </a:rPr>
              <a:t>WHERE 	</a:t>
            </a:r>
            <a:r>
              <a:rPr lang="en-GB" sz="2800" dirty="0" err="1">
                <a:latin typeface="Helvetica" pitchFamily="34" charset="0"/>
              </a:rPr>
              <a:t>sales_target</a:t>
            </a:r>
            <a:r>
              <a:rPr lang="en-GB" sz="2800" dirty="0">
                <a:latin typeface="Helvetica" pitchFamily="34" charset="0"/>
              </a:rPr>
              <a:t> &gt;= 100 AND</a:t>
            </a:r>
          </a:p>
          <a:p>
            <a:pPr defTabSz="739775">
              <a:spcBef>
                <a:spcPct val="0"/>
              </a:spcBef>
            </a:pPr>
            <a:r>
              <a:rPr lang="en-GB" sz="2800" dirty="0">
                <a:latin typeface="Helvetica" pitchFamily="34" charset="0"/>
              </a:rPr>
              <a:t>		</a:t>
            </a:r>
            <a:r>
              <a:rPr lang="en-GB" sz="2800" dirty="0" err="1">
                <a:latin typeface="Helvetica" pitchFamily="34" charset="0"/>
              </a:rPr>
              <a:t>sales_target</a:t>
            </a:r>
            <a:r>
              <a:rPr lang="en-GB" sz="2800" dirty="0">
                <a:latin typeface="Helvetica" pitchFamily="34" charset="0"/>
              </a:rPr>
              <a:t> &lt;= 500</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7411"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7412" name="Rectangle 4"/>
          <p:cNvSpPr>
            <a:spLocks noChangeArrowheads="1"/>
          </p:cNvSpPr>
          <p:nvPr/>
        </p:nvSpPr>
        <p:spPr bwMode="auto">
          <a:xfrm>
            <a:off x="5562600" y="5791200"/>
            <a:ext cx="1136650" cy="463550"/>
          </a:xfrm>
          <a:prstGeom prst="rect">
            <a:avLst/>
          </a:prstGeom>
          <a:solidFill>
            <a:schemeClr val="folHlink"/>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output</a:t>
            </a:r>
          </a:p>
        </p:txBody>
      </p:sp>
      <p:sp>
        <p:nvSpPr>
          <p:cNvPr id="17413" name="Rectangle 5"/>
          <p:cNvSpPr>
            <a:spLocks noChangeArrowheads="1"/>
          </p:cNvSpPr>
          <p:nvPr/>
        </p:nvSpPr>
        <p:spPr bwMode="auto">
          <a:xfrm>
            <a:off x="622300" y="1201738"/>
            <a:ext cx="1812925" cy="4483100"/>
          </a:xfrm>
          <a:prstGeom prst="rect">
            <a:avLst/>
          </a:prstGeom>
          <a:solidFill>
            <a:schemeClr val="accent2"/>
          </a:solidFill>
          <a:ln w="12700">
            <a:solidFill>
              <a:schemeClr val="tx1"/>
            </a:solidFill>
            <a:miter lim="800000"/>
            <a:headEnd/>
            <a:tailEnd/>
          </a:ln>
        </p:spPr>
        <p:txBody>
          <a:bodyPr lIns="90488" tIns="44450" rIns="90488" bIns="44450">
            <a:spAutoFit/>
          </a:bodyPr>
          <a:lstStyle/>
          <a:p>
            <a:pPr defTabSz="739775">
              <a:spcBef>
                <a:spcPct val="0"/>
              </a:spcBef>
            </a:pPr>
            <a:r>
              <a:rPr lang="en-GB" sz="2400" b="1">
                <a:latin typeface="Helvetica" pitchFamily="34" charset="0"/>
              </a:rPr>
              <a:t>Peter</a:t>
            </a:r>
          </a:p>
          <a:p>
            <a:pPr defTabSz="739775">
              <a:spcBef>
                <a:spcPct val="0"/>
              </a:spcBef>
            </a:pPr>
            <a:r>
              <a:rPr lang="en-GB" sz="2400" b="1">
                <a:latin typeface="Helvetica" pitchFamily="34" charset="0"/>
              </a:rPr>
              <a:t>George</a:t>
            </a:r>
          </a:p>
          <a:p>
            <a:pPr defTabSz="739775">
              <a:spcBef>
                <a:spcPct val="0"/>
              </a:spcBef>
            </a:pPr>
            <a:r>
              <a:rPr lang="en-GB" sz="2400" b="1">
                <a:latin typeface="Helvetica" pitchFamily="34" charset="0"/>
              </a:rPr>
              <a:t>Tom</a:t>
            </a:r>
          </a:p>
          <a:p>
            <a:pPr defTabSz="739775">
              <a:spcBef>
                <a:spcPct val="0"/>
              </a:spcBef>
            </a:pPr>
            <a:r>
              <a:rPr lang="en-GB" sz="2400" b="1">
                <a:latin typeface="Helvetica" pitchFamily="34" charset="0"/>
              </a:rPr>
              <a:t>Mike</a:t>
            </a:r>
          </a:p>
          <a:p>
            <a:pPr defTabSz="739775">
              <a:spcBef>
                <a:spcPct val="0"/>
              </a:spcBef>
            </a:pPr>
            <a:r>
              <a:rPr lang="en-GB" sz="2400" b="1">
                <a:latin typeface="Helvetica" pitchFamily="34" charset="0"/>
              </a:rPr>
              <a:t>Sandy</a:t>
            </a:r>
          </a:p>
          <a:p>
            <a:pPr defTabSz="739775">
              <a:spcBef>
                <a:spcPct val="0"/>
              </a:spcBef>
            </a:pPr>
            <a:r>
              <a:rPr lang="en-GB" sz="2400" b="1">
                <a:latin typeface="Helvetica" pitchFamily="34" charset="0"/>
              </a:rPr>
              <a:t>Eleanor</a:t>
            </a:r>
          </a:p>
          <a:p>
            <a:pPr defTabSz="739775">
              <a:spcBef>
                <a:spcPct val="0"/>
              </a:spcBef>
            </a:pPr>
            <a:r>
              <a:rPr lang="en-GB" sz="2400" b="1">
                <a:latin typeface="Helvetica" pitchFamily="34" charset="0"/>
              </a:rPr>
              <a:t>Bill</a:t>
            </a:r>
          </a:p>
          <a:p>
            <a:pPr defTabSz="739775">
              <a:spcBef>
                <a:spcPct val="0"/>
              </a:spcBef>
            </a:pPr>
            <a:r>
              <a:rPr lang="en-GB" sz="2400" b="1">
                <a:latin typeface="Helvetica" pitchFamily="34" charset="0"/>
              </a:rPr>
              <a:t>Gary</a:t>
            </a:r>
          </a:p>
          <a:p>
            <a:pPr defTabSz="739775">
              <a:spcBef>
                <a:spcPct val="0"/>
              </a:spcBef>
            </a:pPr>
            <a:r>
              <a:rPr lang="en-GB" sz="2400" b="1">
                <a:latin typeface="Helvetica" pitchFamily="34" charset="0"/>
              </a:rPr>
              <a:t>Grace</a:t>
            </a:r>
          </a:p>
          <a:p>
            <a:pPr defTabSz="739775">
              <a:spcBef>
                <a:spcPct val="0"/>
              </a:spcBef>
            </a:pPr>
            <a:r>
              <a:rPr lang="en-GB" sz="2400" b="1">
                <a:latin typeface="Helvetica" pitchFamily="34" charset="0"/>
              </a:rPr>
              <a:t>Harry</a:t>
            </a:r>
          </a:p>
          <a:p>
            <a:pPr defTabSz="739775">
              <a:spcBef>
                <a:spcPct val="0"/>
              </a:spcBef>
            </a:pPr>
            <a:r>
              <a:rPr lang="en-GB" sz="2400" b="1">
                <a:latin typeface="Helvetica" pitchFamily="34" charset="0"/>
              </a:rPr>
              <a:t>Samantha</a:t>
            </a:r>
          </a:p>
          <a:p>
            <a:pPr defTabSz="739775">
              <a:spcBef>
                <a:spcPct val="0"/>
              </a:spcBef>
            </a:pPr>
            <a:r>
              <a:rPr lang="en-GB" sz="2400" b="1">
                <a:latin typeface="Helvetica" pitchFamily="34" charset="0"/>
              </a:rPr>
              <a:t>Dick</a:t>
            </a:r>
          </a:p>
        </p:txBody>
      </p:sp>
      <p:sp>
        <p:nvSpPr>
          <p:cNvPr id="17414" name="Rectangle 6"/>
          <p:cNvSpPr>
            <a:spLocks noChangeArrowheads="1"/>
          </p:cNvSpPr>
          <p:nvPr/>
        </p:nvSpPr>
        <p:spPr bwMode="auto">
          <a:xfrm>
            <a:off x="5651500" y="4432300"/>
            <a:ext cx="987425" cy="1196975"/>
          </a:xfrm>
          <a:prstGeom prst="rect">
            <a:avLst/>
          </a:prstGeom>
          <a:solidFill>
            <a:schemeClr val="accent2"/>
          </a:solidFill>
          <a:ln w="12700">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Tom</a:t>
            </a:r>
          </a:p>
          <a:p>
            <a:pPr defTabSz="739775">
              <a:spcBef>
                <a:spcPct val="0"/>
              </a:spcBef>
            </a:pPr>
            <a:r>
              <a:rPr lang="en-GB" sz="2400" b="1">
                <a:latin typeface="Helvetica" pitchFamily="34" charset="0"/>
              </a:rPr>
              <a:t>Dick</a:t>
            </a:r>
          </a:p>
          <a:p>
            <a:pPr defTabSz="739775">
              <a:spcBef>
                <a:spcPct val="0"/>
              </a:spcBef>
            </a:pPr>
            <a:r>
              <a:rPr lang="en-GB" sz="2400" b="1">
                <a:latin typeface="Helvetica" pitchFamily="34" charset="0"/>
              </a:rPr>
              <a:t>Harry</a:t>
            </a:r>
          </a:p>
        </p:txBody>
      </p:sp>
      <p:sp>
        <p:nvSpPr>
          <p:cNvPr id="17415" name="Rectangle 7"/>
          <p:cNvSpPr>
            <a:spLocks noChangeArrowheads="1"/>
          </p:cNvSpPr>
          <p:nvPr/>
        </p:nvSpPr>
        <p:spPr bwMode="auto">
          <a:xfrm>
            <a:off x="519113" y="5832475"/>
            <a:ext cx="1970087" cy="463550"/>
          </a:xfrm>
          <a:prstGeom prst="rect">
            <a:avLst/>
          </a:prstGeom>
          <a:solidFill>
            <a:schemeClr val="folHlink"/>
          </a:solidFill>
          <a:ln w="9525">
            <a:solidFill>
              <a:schemeClr val="tx1"/>
            </a:solidFill>
            <a:miter lim="800000"/>
            <a:headEnd/>
            <a:tailEnd/>
          </a:ln>
        </p:spPr>
        <p:txBody>
          <a:bodyPr wrap="none" lIns="90488" tIns="44450" rIns="90488" bIns="44450">
            <a:spAutoFit/>
          </a:bodyPr>
          <a:lstStyle/>
          <a:p>
            <a:pPr algn="ctr" defTabSz="739775">
              <a:spcBef>
                <a:spcPct val="0"/>
              </a:spcBef>
            </a:pPr>
            <a:r>
              <a:rPr lang="en-GB" sz="2400" b="1">
                <a:latin typeface="Helvetica" pitchFamily="34" charset="0"/>
              </a:rPr>
              <a:t>salesperson</a:t>
            </a:r>
          </a:p>
        </p:txBody>
      </p:sp>
      <p:sp>
        <p:nvSpPr>
          <p:cNvPr id="17416" name="Rectangle 8"/>
          <p:cNvSpPr>
            <a:spLocks noChangeArrowheads="1"/>
          </p:cNvSpPr>
          <p:nvPr/>
        </p:nvSpPr>
        <p:spPr bwMode="auto">
          <a:xfrm>
            <a:off x="2751138" y="1295400"/>
            <a:ext cx="6210300" cy="301942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400" dirty="0">
                <a:latin typeface="Helvetica" pitchFamily="34" charset="0"/>
              </a:rPr>
              <a:t>SELECT 	</a:t>
            </a:r>
            <a:r>
              <a:rPr lang="en-GB" sz="2400" dirty="0" err="1">
                <a:latin typeface="Helvetica" pitchFamily="34" charset="0"/>
              </a:rPr>
              <a:t>fname</a:t>
            </a:r>
            <a:r>
              <a:rPr lang="en-GB" sz="2400" dirty="0">
                <a:latin typeface="Helvetica" pitchFamily="34" charset="0"/>
              </a:rPr>
              <a:t> </a:t>
            </a:r>
          </a:p>
          <a:p>
            <a:pPr defTabSz="739775">
              <a:spcBef>
                <a:spcPct val="0"/>
              </a:spcBef>
            </a:pPr>
            <a:r>
              <a:rPr lang="en-GB" sz="2400" dirty="0">
                <a:latin typeface="Helvetica" pitchFamily="34" charset="0"/>
              </a:rPr>
              <a:t>FROM 	salesperson </a:t>
            </a:r>
          </a:p>
          <a:p>
            <a:pPr defTabSz="739775">
              <a:spcBef>
                <a:spcPct val="0"/>
              </a:spcBef>
            </a:pPr>
            <a:r>
              <a:rPr lang="en-GB" sz="2400" dirty="0">
                <a:latin typeface="Helvetica" pitchFamily="34" charset="0"/>
              </a:rPr>
              <a:t>WHERE	</a:t>
            </a:r>
            <a:r>
              <a:rPr lang="en-GB" sz="2400" dirty="0" err="1">
                <a:latin typeface="Helvetica" pitchFamily="34" charset="0"/>
              </a:rPr>
              <a:t>fname</a:t>
            </a:r>
            <a:r>
              <a:rPr lang="en-GB" sz="2400" dirty="0">
                <a:latin typeface="Helvetica" pitchFamily="34" charset="0"/>
              </a:rPr>
              <a:t> IN (‘Tom’, ‘Dick’, ‘Harry’)</a:t>
            </a:r>
          </a:p>
          <a:p>
            <a:pPr defTabSz="739775">
              <a:spcBef>
                <a:spcPct val="0"/>
              </a:spcBef>
            </a:pPr>
            <a:endParaRPr lang="en-GB" sz="2400" dirty="0">
              <a:latin typeface="Helvetica" pitchFamily="34" charset="0"/>
            </a:endParaRPr>
          </a:p>
          <a:p>
            <a:pPr defTabSz="739775">
              <a:spcBef>
                <a:spcPct val="0"/>
              </a:spcBef>
            </a:pPr>
            <a:r>
              <a:rPr lang="en-GB" sz="2400" dirty="0">
                <a:latin typeface="Helvetica" pitchFamily="34" charset="0"/>
              </a:rPr>
              <a:t>-- easier than coding </a:t>
            </a:r>
          </a:p>
          <a:p>
            <a:pPr defTabSz="739775">
              <a:spcBef>
                <a:spcPct val="0"/>
              </a:spcBef>
            </a:pPr>
            <a:r>
              <a:rPr lang="en-GB" sz="2400" dirty="0">
                <a:latin typeface="Helvetica" pitchFamily="34" charset="0"/>
              </a:rPr>
              <a:t>WHERE	</a:t>
            </a:r>
            <a:r>
              <a:rPr lang="en-GB" sz="2400" dirty="0" err="1">
                <a:latin typeface="Helvetica" pitchFamily="34" charset="0"/>
              </a:rPr>
              <a:t>fname</a:t>
            </a:r>
            <a:r>
              <a:rPr lang="en-GB" sz="2400" dirty="0">
                <a:latin typeface="Helvetica" pitchFamily="34" charset="0"/>
              </a:rPr>
              <a:t> = ‘Tom’ OR</a:t>
            </a:r>
          </a:p>
          <a:p>
            <a:pPr defTabSz="739775">
              <a:spcBef>
                <a:spcPct val="0"/>
              </a:spcBef>
            </a:pPr>
            <a:r>
              <a:rPr lang="en-GB" sz="2400" dirty="0">
                <a:latin typeface="Helvetica" pitchFamily="34" charset="0"/>
              </a:rPr>
              <a:t>		</a:t>
            </a:r>
            <a:r>
              <a:rPr lang="en-GB" sz="2400" dirty="0" err="1">
                <a:latin typeface="Helvetica" pitchFamily="34" charset="0"/>
              </a:rPr>
              <a:t>fname</a:t>
            </a:r>
            <a:r>
              <a:rPr lang="en-GB" sz="2400" dirty="0">
                <a:latin typeface="Helvetica" pitchFamily="34" charset="0"/>
              </a:rPr>
              <a:t> = ‘Dick’ OR</a:t>
            </a:r>
          </a:p>
          <a:p>
            <a:pPr defTabSz="739775">
              <a:spcBef>
                <a:spcPct val="0"/>
              </a:spcBef>
            </a:pPr>
            <a:r>
              <a:rPr lang="en-GB" sz="2400" dirty="0">
                <a:latin typeface="Helvetica" pitchFamily="34" charset="0"/>
              </a:rPr>
              <a:t>		</a:t>
            </a:r>
            <a:r>
              <a:rPr lang="en-GB" sz="2400" dirty="0" err="1">
                <a:latin typeface="Helvetica" pitchFamily="34" charset="0"/>
              </a:rPr>
              <a:t>fname</a:t>
            </a:r>
            <a:r>
              <a:rPr lang="en-GB" sz="2400" dirty="0">
                <a:latin typeface="Helvetica" pitchFamily="34" charset="0"/>
              </a:rPr>
              <a:t> = ‘Harry’</a:t>
            </a:r>
          </a:p>
        </p:txBody>
      </p:sp>
      <p:sp>
        <p:nvSpPr>
          <p:cNvPr id="17417" name="Line 9"/>
          <p:cNvSpPr>
            <a:spLocks noChangeShapeType="1"/>
          </p:cNvSpPr>
          <p:nvPr/>
        </p:nvSpPr>
        <p:spPr bwMode="auto">
          <a:xfrm>
            <a:off x="3048000" y="5029200"/>
            <a:ext cx="2298700" cy="0"/>
          </a:xfrm>
          <a:prstGeom prst="line">
            <a:avLst/>
          </a:prstGeom>
          <a:noFill/>
          <a:ln w="50800">
            <a:solidFill>
              <a:schemeClr val="tx1"/>
            </a:solidFill>
            <a:round/>
            <a:headEnd type="none" w="sm" len="sm"/>
            <a:tailEnd type="stealth" w="med" len="lg"/>
          </a:ln>
        </p:spPr>
        <p:txBody>
          <a:bodyPr wrap="none" anchor="ctr"/>
          <a:lstStyle/>
          <a:p>
            <a:endParaRPr lang="en-GB"/>
          </a:p>
        </p:txBody>
      </p:sp>
      <p:sp>
        <p:nvSpPr>
          <p:cNvPr id="17418" name="Rectangle 10"/>
          <p:cNvSpPr>
            <a:spLocks noGrp="1" noChangeArrowheads="1"/>
          </p:cNvSpPr>
          <p:nvPr>
            <p:ph type="title"/>
          </p:nvPr>
        </p:nvSpPr>
        <p:spPr/>
        <p:txBody>
          <a:bodyPr/>
          <a:lstStyle/>
          <a:p>
            <a:pPr eaLnBrk="1" hangingPunct="1"/>
            <a:r>
              <a:rPr lang="en-GB" smtClean="0"/>
              <a:t>IN</a:t>
            </a:r>
          </a:p>
        </p:txBody>
      </p:sp>
      <p:sp>
        <p:nvSpPr>
          <p:cNvPr id="17419" name="Rectangle 11"/>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
        <p:nvSpPr>
          <p:cNvPr id="828428" name="Text Box 12"/>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pPr eaLnBrk="1" hangingPunct="1">
              <a:spcBef>
                <a:spcPct val="0"/>
              </a:spcBef>
            </a:pPr>
            <a:r>
              <a:rPr lang="en-GB" sz="2400" b="1">
                <a:solidFill>
                  <a:srgbClr val="008000"/>
                </a:solidFill>
                <a:latin typeface="Wingdings" pitchFamily="2" charset="2"/>
              </a:rPr>
              <a:t>ü</a:t>
            </a:r>
            <a:endParaRPr lang="en-GB" sz="2400" b="1"/>
          </a:p>
        </p:txBody>
      </p:sp>
      <p:grpSp>
        <p:nvGrpSpPr>
          <p:cNvPr id="2" name="Group 13"/>
          <p:cNvGrpSpPr>
            <a:grpSpLocks/>
          </p:cNvGrpSpPr>
          <p:nvPr/>
        </p:nvGrpSpPr>
        <p:grpSpPr bwMode="auto">
          <a:xfrm>
            <a:off x="6499225" y="1152525"/>
            <a:ext cx="2108200" cy="935038"/>
            <a:chOff x="4434" y="618"/>
            <a:chExt cx="1342" cy="589"/>
          </a:xfrm>
        </p:grpSpPr>
        <p:sp>
          <p:nvSpPr>
            <p:cNvPr id="17422" name="Rectangle 14"/>
            <p:cNvSpPr>
              <a:spLocks noChangeArrowheads="1"/>
            </p:cNvSpPr>
            <p:nvPr/>
          </p:nvSpPr>
          <p:spPr bwMode="auto">
            <a:xfrm>
              <a:off x="4434" y="618"/>
              <a:ext cx="1342" cy="256"/>
            </a:xfrm>
            <a:prstGeom prst="rect">
              <a:avLst/>
            </a:prstGeom>
            <a:solidFill>
              <a:schemeClr val="folHlink"/>
            </a:solidFill>
            <a:ln w="12700">
              <a:solidFill>
                <a:schemeClr val="tx1"/>
              </a:solidFill>
              <a:miter lim="800000"/>
              <a:headEnd/>
              <a:tailEnd/>
            </a:ln>
          </p:spPr>
          <p:txBody>
            <a:bodyPr wrap="none" lIns="90488" tIns="44450" rIns="90488" bIns="44450">
              <a:spAutoFit/>
            </a:bodyPr>
            <a:lstStyle/>
            <a:p>
              <a:pPr defTabSz="739775">
                <a:spcBef>
                  <a:spcPct val="0"/>
                </a:spcBef>
              </a:pPr>
              <a:r>
                <a:rPr lang="en-GB" sz="2000" b="1">
                  <a:latin typeface="Helvetica" pitchFamily="34" charset="0"/>
                </a:rPr>
                <a:t>Case sensitive?</a:t>
              </a:r>
            </a:p>
          </p:txBody>
        </p:sp>
        <p:sp>
          <p:nvSpPr>
            <p:cNvPr id="17423" name="Line 15"/>
            <p:cNvSpPr>
              <a:spLocks noChangeShapeType="1"/>
            </p:cNvSpPr>
            <p:nvPr/>
          </p:nvSpPr>
          <p:spPr bwMode="auto">
            <a:xfrm flipH="1">
              <a:off x="5206" y="890"/>
              <a:ext cx="136" cy="317"/>
            </a:xfrm>
            <a:prstGeom prst="line">
              <a:avLst/>
            </a:prstGeom>
            <a:noFill/>
            <a:ln w="12700">
              <a:solidFill>
                <a:schemeClr val="tx1"/>
              </a:solidFill>
              <a:round/>
              <a:headEnd type="none" w="sm" len="sm"/>
              <a:tailEnd type="triangle" w="med" len="med"/>
            </a:ln>
          </p:spPr>
          <p:txBody>
            <a:bodyPr/>
            <a:lstStyle/>
            <a:p>
              <a:endParaRPr lang="en-GB"/>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828428"/>
                                        </p:tgtEl>
                                        <p:attrNameLst>
                                          <p:attrName>style.visibility</p:attrName>
                                        </p:attrNameLst>
                                      </p:cBhvr>
                                      <p:to>
                                        <p:strVal val="visible"/>
                                      </p:to>
                                    </p:set>
                                  </p:childTnLst>
                                </p:cTn>
                              </p:par>
                              <p:par>
                                <p:cTn id="10" presetID="10" presetClass="entr" presetSubtype="0" fill="hold" grpId="1" nodeType="withEffect">
                                  <p:stCondLst>
                                    <p:cond delay="0"/>
                                  </p:stCondLst>
                                  <p:childTnLst>
                                    <p:set>
                                      <p:cBhvr>
                                        <p:cTn id="11" dur="1" fill="hold">
                                          <p:stCondLst>
                                            <p:cond delay="0"/>
                                          </p:stCondLst>
                                        </p:cTn>
                                        <p:tgtEl>
                                          <p:spTgt spid="828428"/>
                                        </p:tgtEl>
                                        <p:attrNameLst>
                                          <p:attrName>style.visibility</p:attrName>
                                        </p:attrNameLst>
                                      </p:cBhvr>
                                      <p:to>
                                        <p:strVal val="visible"/>
                                      </p:to>
                                    </p:set>
                                    <p:animEffect transition="in" filter="fade">
                                      <p:cBhvr>
                                        <p:cTn id="12" dur="2000"/>
                                        <p:tgtEl>
                                          <p:spTgt spid="82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28" grpId="0" autoUpdateAnimBg="0"/>
      <p:bldP spid="82842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8435"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8436" name="Rectangle 4"/>
          <p:cNvSpPr>
            <a:spLocks noChangeArrowheads="1"/>
          </p:cNvSpPr>
          <p:nvPr/>
        </p:nvSpPr>
        <p:spPr bwMode="auto">
          <a:xfrm>
            <a:off x="5178425" y="6002338"/>
            <a:ext cx="1136650" cy="463550"/>
          </a:xfrm>
          <a:prstGeom prst="rect">
            <a:avLst/>
          </a:prstGeom>
          <a:solidFill>
            <a:schemeClr val="folHlink"/>
          </a:solidFill>
          <a:ln w="9525">
            <a:solidFill>
              <a:schemeClr val="tx1"/>
            </a:solidFill>
            <a:miter lim="800000"/>
            <a:headEnd/>
            <a:tailEnd/>
          </a:ln>
        </p:spPr>
        <p:txBody>
          <a:bodyPr wrap="none" lIns="90488" tIns="44450" rIns="90488" bIns="44450">
            <a:spAutoFit/>
          </a:bodyPr>
          <a:lstStyle/>
          <a:p>
            <a:pPr algn="ctr" defTabSz="739775">
              <a:spcBef>
                <a:spcPct val="0"/>
              </a:spcBef>
            </a:pPr>
            <a:r>
              <a:rPr lang="en-GB" sz="2400" b="1">
                <a:latin typeface="Helvetica" pitchFamily="34" charset="0"/>
              </a:rPr>
              <a:t>output</a:t>
            </a:r>
          </a:p>
        </p:txBody>
      </p:sp>
      <p:sp>
        <p:nvSpPr>
          <p:cNvPr id="18437" name="Rectangle 5"/>
          <p:cNvSpPr>
            <a:spLocks noChangeArrowheads="1"/>
          </p:cNvSpPr>
          <p:nvPr/>
        </p:nvSpPr>
        <p:spPr bwMode="auto">
          <a:xfrm>
            <a:off x="534988" y="1217613"/>
            <a:ext cx="1651000" cy="4483100"/>
          </a:xfrm>
          <a:prstGeom prst="rect">
            <a:avLst/>
          </a:prstGeom>
          <a:solidFill>
            <a:schemeClr val="accent2"/>
          </a:solidFill>
          <a:ln w="12700">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Peter</a:t>
            </a:r>
          </a:p>
          <a:p>
            <a:pPr defTabSz="739775">
              <a:spcBef>
                <a:spcPct val="0"/>
              </a:spcBef>
            </a:pPr>
            <a:r>
              <a:rPr lang="en-GB" sz="2400" b="1">
                <a:latin typeface="Helvetica" pitchFamily="34" charset="0"/>
              </a:rPr>
              <a:t>George</a:t>
            </a:r>
          </a:p>
          <a:p>
            <a:pPr defTabSz="739775">
              <a:spcBef>
                <a:spcPct val="0"/>
              </a:spcBef>
            </a:pPr>
            <a:r>
              <a:rPr lang="en-GB" sz="2400" b="1">
                <a:latin typeface="Helvetica" pitchFamily="34" charset="0"/>
              </a:rPr>
              <a:t>Tom</a:t>
            </a:r>
          </a:p>
          <a:p>
            <a:pPr defTabSz="739775">
              <a:spcBef>
                <a:spcPct val="0"/>
              </a:spcBef>
            </a:pPr>
            <a:r>
              <a:rPr lang="en-GB" sz="2400" b="1">
                <a:latin typeface="Helvetica" pitchFamily="34" charset="0"/>
              </a:rPr>
              <a:t>Mike</a:t>
            </a:r>
          </a:p>
          <a:p>
            <a:pPr defTabSz="739775">
              <a:spcBef>
                <a:spcPct val="0"/>
              </a:spcBef>
            </a:pPr>
            <a:r>
              <a:rPr lang="en-GB" sz="2400" b="1">
                <a:latin typeface="Helvetica" pitchFamily="34" charset="0"/>
              </a:rPr>
              <a:t>Sandy</a:t>
            </a:r>
          </a:p>
          <a:p>
            <a:pPr defTabSz="739775">
              <a:spcBef>
                <a:spcPct val="0"/>
              </a:spcBef>
            </a:pPr>
            <a:r>
              <a:rPr lang="en-GB" sz="2400" b="1">
                <a:latin typeface="Helvetica" pitchFamily="34" charset="0"/>
              </a:rPr>
              <a:t>Eleanor</a:t>
            </a:r>
          </a:p>
          <a:p>
            <a:pPr defTabSz="739775">
              <a:spcBef>
                <a:spcPct val="0"/>
              </a:spcBef>
            </a:pPr>
            <a:r>
              <a:rPr lang="en-GB" sz="2400" b="1">
                <a:latin typeface="Helvetica" pitchFamily="34" charset="0"/>
              </a:rPr>
              <a:t>Bill</a:t>
            </a:r>
          </a:p>
          <a:p>
            <a:pPr defTabSz="739775">
              <a:spcBef>
                <a:spcPct val="0"/>
              </a:spcBef>
            </a:pPr>
            <a:r>
              <a:rPr lang="en-GB" sz="2400" b="1">
                <a:latin typeface="Helvetica" pitchFamily="34" charset="0"/>
              </a:rPr>
              <a:t>Gary</a:t>
            </a:r>
          </a:p>
          <a:p>
            <a:pPr defTabSz="739775">
              <a:spcBef>
                <a:spcPct val="0"/>
              </a:spcBef>
            </a:pPr>
            <a:r>
              <a:rPr lang="en-GB" sz="2400" b="1">
                <a:latin typeface="Helvetica" pitchFamily="34" charset="0"/>
              </a:rPr>
              <a:t>Grace</a:t>
            </a:r>
          </a:p>
          <a:p>
            <a:pPr defTabSz="739775">
              <a:spcBef>
                <a:spcPct val="0"/>
              </a:spcBef>
            </a:pPr>
            <a:r>
              <a:rPr lang="en-GB" sz="2400" b="1">
                <a:latin typeface="Helvetica" pitchFamily="34" charset="0"/>
              </a:rPr>
              <a:t>Harry</a:t>
            </a:r>
          </a:p>
          <a:p>
            <a:pPr defTabSz="739775">
              <a:spcBef>
                <a:spcPct val="0"/>
              </a:spcBef>
            </a:pPr>
            <a:r>
              <a:rPr lang="en-GB" sz="2400" b="1">
                <a:latin typeface="Helvetica" pitchFamily="34" charset="0"/>
              </a:rPr>
              <a:t>Samantha</a:t>
            </a:r>
          </a:p>
          <a:p>
            <a:pPr defTabSz="739775">
              <a:spcBef>
                <a:spcPct val="0"/>
              </a:spcBef>
            </a:pPr>
            <a:r>
              <a:rPr lang="en-GB" sz="2400" b="1">
                <a:latin typeface="Helvetica" pitchFamily="34" charset="0"/>
              </a:rPr>
              <a:t>Dick</a:t>
            </a:r>
          </a:p>
        </p:txBody>
      </p:sp>
      <p:sp>
        <p:nvSpPr>
          <p:cNvPr id="18438" name="Rectangle 6"/>
          <p:cNvSpPr>
            <a:spLocks noChangeArrowheads="1"/>
          </p:cNvSpPr>
          <p:nvPr/>
        </p:nvSpPr>
        <p:spPr bwMode="auto">
          <a:xfrm>
            <a:off x="349250" y="5957888"/>
            <a:ext cx="1970088" cy="463550"/>
          </a:xfrm>
          <a:prstGeom prst="rect">
            <a:avLst/>
          </a:prstGeom>
          <a:solidFill>
            <a:schemeClr val="folHlink"/>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salesperson</a:t>
            </a:r>
          </a:p>
        </p:txBody>
      </p:sp>
      <p:sp>
        <p:nvSpPr>
          <p:cNvPr id="18439" name="Rectangle 7"/>
          <p:cNvSpPr>
            <a:spLocks noChangeArrowheads="1"/>
          </p:cNvSpPr>
          <p:nvPr/>
        </p:nvSpPr>
        <p:spPr bwMode="auto">
          <a:xfrm>
            <a:off x="2259013" y="1209675"/>
            <a:ext cx="6616700" cy="1193800"/>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dirty="0">
                <a:latin typeface="Helvetica" pitchFamily="34" charset="0"/>
              </a:rPr>
              <a:t>SELECT 	</a:t>
            </a:r>
            <a:r>
              <a:rPr lang="en-GB" sz="2400" dirty="0" err="1">
                <a:latin typeface="Helvetica" pitchFamily="34" charset="0"/>
              </a:rPr>
              <a:t>fname</a:t>
            </a:r>
            <a:endParaRPr lang="en-GB" sz="2400" dirty="0">
              <a:latin typeface="Helvetica" pitchFamily="34" charset="0"/>
            </a:endParaRPr>
          </a:p>
          <a:p>
            <a:pPr defTabSz="739775">
              <a:spcBef>
                <a:spcPct val="0"/>
              </a:spcBef>
            </a:pPr>
            <a:r>
              <a:rPr lang="en-GB" sz="2400" dirty="0">
                <a:latin typeface="Helvetica" pitchFamily="34" charset="0"/>
              </a:rPr>
              <a:t>FROM 	salesperson </a:t>
            </a:r>
          </a:p>
          <a:p>
            <a:pPr defTabSz="739775">
              <a:spcBef>
                <a:spcPct val="0"/>
              </a:spcBef>
            </a:pPr>
            <a:r>
              <a:rPr lang="en-GB" sz="2400" dirty="0">
                <a:latin typeface="Helvetica" pitchFamily="34" charset="0"/>
              </a:rPr>
              <a:t>WHERE 	</a:t>
            </a:r>
            <a:r>
              <a:rPr lang="en-GB" sz="2400" dirty="0" err="1">
                <a:latin typeface="Helvetica" pitchFamily="34" charset="0"/>
              </a:rPr>
              <a:t>fname</a:t>
            </a:r>
            <a:r>
              <a:rPr lang="en-GB" sz="2400" dirty="0">
                <a:latin typeface="Helvetica" pitchFamily="34" charset="0"/>
              </a:rPr>
              <a:t> NOT IN (‘Tom’, ‘Dick’, ‘Harry’)</a:t>
            </a:r>
          </a:p>
        </p:txBody>
      </p:sp>
      <p:sp>
        <p:nvSpPr>
          <p:cNvPr id="18440" name="Rectangle 8"/>
          <p:cNvSpPr>
            <a:spLocks noChangeArrowheads="1"/>
          </p:cNvSpPr>
          <p:nvPr/>
        </p:nvSpPr>
        <p:spPr bwMode="auto">
          <a:xfrm>
            <a:off x="4889500" y="2438400"/>
            <a:ext cx="1651000" cy="3387725"/>
          </a:xfrm>
          <a:prstGeom prst="rect">
            <a:avLst/>
          </a:prstGeom>
          <a:solidFill>
            <a:schemeClr val="accent2"/>
          </a:solidFill>
          <a:ln w="12700">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Peter</a:t>
            </a:r>
          </a:p>
          <a:p>
            <a:pPr defTabSz="739775">
              <a:spcBef>
                <a:spcPct val="0"/>
              </a:spcBef>
            </a:pPr>
            <a:r>
              <a:rPr lang="en-GB" sz="2400" b="1">
                <a:latin typeface="Helvetica" pitchFamily="34" charset="0"/>
              </a:rPr>
              <a:t>George</a:t>
            </a:r>
          </a:p>
          <a:p>
            <a:pPr defTabSz="739775">
              <a:spcBef>
                <a:spcPct val="0"/>
              </a:spcBef>
            </a:pPr>
            <a:r>
              <a:rPr lang="en-GB" sz="2400" b="1">
                <a:latin typeface="Helvetica" pitchFamily="34" charset="0"/>
              </a:rPr>
              <a:t>Mike</a:t>
            </a:r>
          </a:p>
          <a:p>
            <a:pPr defTabSz="739775">
              <a:spcBef>
                <a:spcPct val="0"/>
              </a:spcBef>
            </a:pPr>
            <a:r>
              <a:rPr lang="en-GB" sz="2400" b="1">
                <a:latin typeface="Helvetica" pitchFamily="34" charset="0"/>
              </a:rPr>
              <a:t>Sandy</a:t>
            </a:r>
          </a:p>
          <a:p>
            <a:pPr defTabSz="739775">
              <a:spcBef>
                <a:spcPct val="0"/>
              </a:spcBef>
            </a:pPr>
            <a:r>
              <a:rPr lang="en-GB" sz="2400" b="1">
                <a:latin typeface="Helvetica" pitchFamily="34" charset="0"/>
              </a:rPr>
              <a:t>Eleanor</a:t>
            </a:r>
          </a:p>
          <a:p>
            <a:pPr defTabSz="739775">
              <a:spcBef>
                <a:spcPct val="0"/>
              </a:spcBef>
            </a:pPr>
            <a:r>
              <a:rPr lang="en-GB" sz="2400" b="1">
                <a:latin typeface="Helvetica" pitchFamily="34" charset="0"/>
              </a:rPr>
              <a:t>Bill</a:t>
            </a:r>
          </a:p>
          <a:p>
            <a:pPr defTabSz="739775">
              <a:spcBef>
                <a:spcPct val="0"/>
              </a:spcBef>
            </a:pPr>
            <a:r>
              <a:rPr lang="en-GB" sz="2400" b="1">
                <a:latin typeface="Helvetica" pitchFamily="34" charset="0"/>
              </a:rPr>
              <a:t>Gary</a:t>
            </a:r>
          </a:p>
          <a:p>
            <a:pPr defTabSz="739775">
              <a:spcBef>
                <a:spcPct val="0"/>
              </a:spcBef>
            </a:pPr>
            <a:r>
              <a:rPr lang="en-GB" sz="2400" b="1">
                <a:latin typeface="Helvetica" pitchFamily="34" charset="0"/>
              </a:rPr>
              <a:t>Grace</a:t>
            </a:r>
          </a:p>
          <a:p>
            <a:pPr defTabSz="739775">
              <a:spcBef>
                <a:spcPct val="0"/>
              </a:spcBef>
            </a:pPr>
            <a:r>
              <a:rPr lang="en-GB" sz="2400" b="1">
                <a:latin typeface="Helvetica" pitchFamily="34" charset="0"/>
              </a:rPr>
              <a:t>Samantha</a:t>
            </a:r>
          </a:p>
        </p:txBody>
      </p:sp>
      <p:sp>
        <p:nvSpPr>
          <p:cNvPr id="18441" name="Line 9"/>
          <p:cNvSpPr>
            <a:spLocks noChangeShapeType="1"/>
          </p:cNvSpPr>
          <p:nvPr/>
        </p:nvSpPr>
        <p:spPr bwMode="auto">
          <a:xfrm>
            <a:off x="2525713" y="3968750"/>
            <a:ext cx="1947862" cy="0"/>
          </a:xfrm>
          <a:prstGeom prst="line">
            <a:avLst/>
          </a:prstGeom>
          <a:noFill/>
          <a:ln w="50800">
            <a:solidFill>
              <a:schemeClr val="tx1"/>
            </a:solidFill>
            <a:round/>
            <a:headEnd type="none" w="sm" len="sm"/>
            <a:tailEnd type="stealth" w="med" len="lg"/>
          </a:ln>
        </p:spPr>
        <p:txBody>
          <a:bodyPr wrap="none" anchor="ctr"/>
          <a:lstStyle/>
          <a:p>
            <a:endParaRPr lang="en-GB"/>
          </a:p>
        </p:txBody>
      </p:sp>
      <p:sp>
        <p:nvSpPr>
          <p:cNvPr id="18442" name="Rectangle 10"/>
          <p:cNvSpPr>
            <a:spLocks noGrp="1" noChangeArrowheads="1"/>
          </p:cNvSpPr>
          <p:nvPr>
            <p:ph type="title"/>
          </p:nvPr>
        </p:nvSpPr>
        <p:spPr/>
        <p:txBody>
          <a:bodyPr/>
          <a:lstStyle/>
          <a:p>
            <a:pPr eaLnBrk="1" hangingPunct="1"/>
            <a:r>
              <a:rPr lang="en-GB" smtClean="0"/>
              <a:t>NOT</a:t>
            </a:r>
          </a:p>
        </p:txBody>
      </p:sp>
      <p:sp>
        <p:nvSpPr>
          <p:cNvPr id="18443" name="Rectangle 11"/>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p:txBody>
          <a:bodyPr/>
          <a:lstStyle/>
          <a:p>
            <a:r>
              <a:rPr lang="en-GB" sz="2000" dirty="0" smtClean="0"/>
              <a:t>When used with ‘Like’</a:t>
            </a:r>
          </a:p>
          <a:p>
            <a:pPr lvl="1"/>
            <a:r>
              <a:rPr lang="en-GB" sz="1800" dirty="0" smtClean="0"/>
              <a:t>‘_’ Matches any single character</a:t>
            </a:r>
          </a:p>
          <a:p>
            <a:pPr lvl="1"/>
            <a:r>
              <a:rPr lang="en-GB" sz="1800" dirty="0" smtClean="0"/>
              <a:t>‘%’ Matches any number of characters (</a:t>
            </a:r>
            <a:r>
              <a:rPr lang="en-GB" sz="1800" dirty="0" err="1" smtClean="0"/>
              <a:t>incl</a:t>
            </a:r>
            <a:r>
              <a:rPr lang="en-GB" sz="1800" dirty="0" smtClean="0"/>
              <a:t> 0!)</a:t>
            </a:r>
          </a:p>
          <a:p>
            <a:pPr lvl="1"/>
            <a:endParaRPr lang="en-GB" sz="1800" dirty="0" smtClean="0"/>
          </a:p>
          <a:p>
            <a:pPr lvl="1"/>
            <a:endParaRPr lang="en-GB" sz="1800" dirty="0" smtClean="0"/>
          </a:p>
          <a:p>
            <a:pPr lvl="1"/>
            <a:endParaRPr lang="en-GB" sz="1800" dirty="0" smtClean="0"/>
          </a:p>
          <a:p>
            <a:pPr lvl="1"/>
            <a:endParaRPr lang="en-GB" sz="1800" dirty="0" smtClean="0"/>
          </a:p>
          <a:p>
            <a:pPr lvl="1"/>
            <a:endParaRPr lang="en-GB" sz="1800" dirty="0" smtClean="0"/>
          </a:p>
          <a:p>
            <a:pPr lvl="1"/>
            <a:endParaRPr lang="en-GB" sz="1800" dirty="0" smtClean="0"/>
          </a:p>
          <a:p>
            <a:pPr lvl="1"/>
            <a:endParaRPr lang="en-GB" sz="1800" dirty="0" smtClean="0"/>
          </a:p>
          <a:p>
            <a:pPr lvl="1"/>
            <a:endParaRPr lang="en-GB" sz="1800" dirty="0" smtClean="0"/>
          </a:p>
          <a:p>
            <a:pPr lvl="1"/>
            <a:endParaRPr lang="en-GB" sz="1800" dirty="0" smtClean="0"/>
          </a:p>
          <a:p>
            <a:pPr lvl="1"/>
            <a:endParaRPr lang="en-GB" sz="1800" dirty="0" smtClean="0"/>
          </a:p>
          <a:p>
            <a:r>
              <a:rPr lang="en-GB" sz="2000" dirty="0" smtClean="0"/>
              <a:t>Note ‘Like’ is only used with character columns </a:t>
            </a:r>
          </a:p>
        </p:txBody>
      </p:sp>
      <p:sp>
        <p:nvSpPr>
          <p:cNvPr id="19459"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9460"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832519" name="Rectangle 7"/>
          <p:cNvSpPr>
            <a:spLocks noChangeArrowheads="1"/>
          </p:cNvSpPr>
          <p:nvPr/>
        </p:nvSpPr>
        <p:spPr bwMode="auto">
          <a:xfrm>
            <a:off x="919163" y="2347913"/>
            <a:ext cx="3560762" cy="1012825"/>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000" dirty="0">
                <a:latin typeface="Helvetica" pitchFamily="34" charset="0"/>
              </a:rPr>
              <a:t>WHERE       </a:t>
            </a:r>
            <a:r>
              <a:rPr lang="en-GB" sz="2000" dirty="0" err="1">
                <a:latin typeface="Helvetica" pitchFamily="34" charset="0"/>
              </a:rPr>
              <a:t>lname</a:t>
            </a:r>
            <a:r>
              <a:rPr lang="en-GB" sz="2000" dirty="0">
                <a:latin typeface="Helvetica" pitchFamily="34" charset="0"/>
              </a:rPr>
              <a:t> LIKE ‘a%’</a:t>
            </a:r>
          </a:p>
          <a:p>
            <a:pPr defTabSz="739775">
              <a:spcBef>
                <a:spcPct val="0"/>
              </a:spcBef>
            </a:pPr>
            <a:endParaRPr lang="en-GB" sz="2000" dirty="0">
              <a:latin typeface="Helvetica" pitchFamily="34" charset="0"/>
            </a:endParaRPr>
          </a:p>
          <a:p>
            <a:pPr defTabSz="739775">
              <a:spcBef>
                <a:spcPct val="0"/>
              </a:spcBef>
            </a:pPr>
            <a:r>
              <a:rPr lang="en-GB" sz="2000" dirty="0">
                <a:latin typeface="Helvetica" pitchFamily="34" charset="0"/>
              </a:rPr>
              <a:t>WHERE       </a:t>
            </a:r>
            <a:r>
              <a:rPr lang="en-GB" sz="2000" dirty="0" err="1">
                <a:latin typeface="Helvetica" pitchFamily="34" charset="0"/>
              </a:rPr>
              <a:t>lname</a:t>
            </a:r>
            <a:r>
              <a:rPr lang="en-GB" sz="2000" dirty="0">
                <a:latin typeface="Helvetica" pitchFamily="34" charset="0"/>
              </a:rPr>
              <a:t> LIKE ‘%a’</a:t>
            </a:r>
            <a:r>
              <a:rPr lang="en-GB" sz="2000" b="1" dirty="0">
                <a:latin typeface="Helvetica" pitchFamily="34" charset="0"/>
              </a:rPr>
              <a:t> </a:t>
            </a:r>
            <a:endParaRPr lang="en-GB" sz="2400" b="1" dirty="0">
              <a:latin typeface="Helvetica" pitchFamily="34" charset="0"/>
            </a:endParaRPr>
          </a:p>
        </p:txBody>
      </p:sp>
      <p:sp>
        <p:nvSpPr>
          <p:cNvPr id="19462" name="Rectangle 8"/>
          <p:cNvSpPr>
            <a:spLocks noGrp="1" noChangeArrowheads="1"/>
          </p:cNvSpPr>
          <p:nvPr>
            <p:ph type="title"/>
          </p:nvPr>
        </p:nvSpPr>
        <p:spPr/>
        <p:txBody>
          <a:bodyPr/>
          <a:lstStyle/>
          <a:p>
            <a:pPr eaLnBrk="1" hangingPunct="1"/>
            <a:r>
              <a:rPr lang="en-GB" smtClean="0"/>
              <a:t>LIKE</a:t>
            </a:r>
          </a:p>
        </p:txBody>
      </p:sp>
      <p:sp>
        <p:nvSpPr>
          <p:cNvPr id="19463" name="Rectangle 9"/>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grpSp>
        <p:nvGrpSpPr>
          <p:cNvPr id="2" name="Group 10"/>
          <p:cNvGrpSpPr>
            <a:grpSpLocks/>
          </p:cNvGrpSpPr>
          <p:nvPr/>
        </p:nvGrpSpPr>
        <p:grpSpPr bwMode="auto">
          <a:xfrm>
            <a:off x="5502275" y="2314575"/>
            <a:ext cx="3390900" cy="1016000"/>
            <a:chOff x="3754" y="1458"/>
            <a:chExt cx="2313" cy="640"/>
          </a:xfrm>
        </p:grpSpPr>
        <p:sp>
          <p:nvSpPr>
            <p:cNvPr id="832523" name="Rectangle 11"/>
            <p:cNvSpPr>
              <a:spLocks noChangeArrowheads="1"/>
            </p:cNvSpPr>
            <p:nvPr/>
          </p:nvSpPr>
          <p:spPr bwMode="auto">
            <a:xfrm>
              <a:off x="4570" y="1458"/>
              <a:ext cx="1497" cy="256"/>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a:latin typeface="Helvetica" pitchFamily="34" charset="0"/>
                </a:rPr>
                <a:t>starts with ‘A’</a:t>
              </a:r>
            </a:p>
          </p:txBody>
        </p:sp>
        <p:sp>
          <p:nvSpPr>
            <p:cNvPr id="832524" name="Rectangle 12"/>
            <p:cNvSpPr>
              <a:spLocks noChangeArrowheads="1"/>
            </p:cNvSpPr>
            <p:nvPr/>
          </p:nvSpPr>
          <p:spPr bwMode="auto">
            <a:xfrm>
              <a:off x="4570" y="1842"/>
              <a:ext cx="1497" cy="256"/>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a:latin typeface="Helvetica" pitchFamily="34" charset="0"/>
                </a:rPr>
                <a:t>ends with ‘A’</a:t>
              </a:r>
            </a:p>
          </p:txBody>
        </p:sp>
        <p:sp>
          <p:nvSpPr>
            <p:cNvPr id="19476" name="Line 13"/>
            <p:cNvSpPr>
              <a:spLocks noChangeShapeType="1"/>
            </p:cNvSpPr>
            <p:nvPr/>
          </p:nvSpPr>
          <p:spPr bwMode="auto">
            <a:xfrm flipH="1">
              <a:off x="3754" y="1616"/>
              <a:ext cx="680" cy="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9477" name="Line 14"/>
            <p:cNvSpPr>
              <a:spLocks noChangeShapeType="1"/>
            </p:cNvSpPr>
            <p:nvPr/>
          </p:nvSpPr>
          <p:spPr bwMode="auto">
            <a:xfrm flipH="1">
              <a:off x="3754" y="1979"/>
              <a:ext cx="680" cy="0"/>
            </a:xfrm>
            <a:prstGeom prst="line">
              <a:avLst/>
            </a:prstGeom>
            <a:noFill/>
            <a:ln w="12700">
              <a:solidFill>
                <a:schemeClr val="tx1"/>
              </a:solidFill>
              <a:round/>
              <a:headEnd type="none" w="sm" len="sm"/>
              <a:tailEnd type="stealth" w="med" len="lg"/>
            </a:ln>
          </p:spPr>
          <p:txBody>
            <a:bodyPr wrap="none" anchor="ctr"/>
            <a:lstStyle/>
            <a:p>
              <a:endParaRPr lang="en-GB"/>
            </a:p>
          </p:txBody>
        </p:sp>
      </p:grpSp>
      <p:grpSp>
        <p:nvGrpSpPr>
          <p:cNvPr id="3" name="Group 15"/>
          <p:cNvGrpSpPr>
            <a:grpSpLocks/>
          </p:cNvGrpSpPr>
          <p:nvPr/>
        </p:nvGrpSpPr>
        <p:grpSpPr bwMode="auto">
          <a:xfrm>
            <a:off x="5502275" y="3538538"/>
            <a:ext cx="3209925" cy="406400"/>
            <a:chOff x="3754" y="2229"/>
            <a:chExt cx="2189" cy="256"/>
          </a:xfrm>
        </p:grpSpPr>
        <p:sp>
          <p:nvSpPr>
            <p:cNvPr id="832528" name="Rectangle 16"/>
            <p:cNvSpPr>
              <a:spLocks noChangeArrowheads="1"/>
            </p:cNvSpPr>
            <p:nvPr/>
          </p:nvSpPr>
          <p:spPr bwMode="auto">
            <a:xfrm>
              <a:off x="4684" y="2229"/>
              <a:ext cx="1259" cy="256"/>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a:latin typeface="Helvetica" pitchFamily="34" charset="0"/>
                </a:rPr>
                <a:t>contains an ‘A’</a:t>
              </a:r>
            </a:p>
          </p:txBody>
        </p:sp>
        <p:sp>
          <p:nvSpPr>
            <p:cNvPr id="19473" name="Line 17"/>
            <p:cNvSpPr>
              <a:spLocks noChangeShapeType="1"/>
            </p:cNvSpPr>
            <p:nvPr/>
          </p:nvSpPr>
          <p:spPr bwMode="auto">
            <a:xfrm flipH="1">
              <a:off x="3754" y="2387"/>
              <a:ext cx="680" cy="0"/>
            </a:xfrm>
            <a:prstGeom prst="line">
              <a:avLst/>
            </a:prstGeom>
            <a:noFill/>
            <a:ln w="12700">
              <a:solidFill>
                <a:schemeClr val="tx1"/>
              </a:solidFill>
              <a:round/>
              <a:headEnd type="none" w="sm" len="sm"/>
              <a:tailEnd type="stealth" w="med" len="lg"/>
            </a:ln>
          </p:spPr>
          <p:txBody>
            <a:bodyPr wrap="none" anchor="ctr"/>
            <a:lstStyle/>
            <a:p>
              <a:endParaRPr lang="en-GB"/>
            </a:p>
          </p:txBody>
        </p:sp>
      </p:grpSp>
      <p:grpSp>
        <p:nvGrpSpPr>
          <p:cNvPr id="4" name="Group 18"/>
          <p:cNvGrpSpPr>
            <a:grpSpLocks/>
          </p:cNvGrpSpPr>
          <p:nvPr/>
        </p:nvGrpSpPr>
        <p:grpSpPr bwMode="auto">
          <a:xfrm>
            <a:off x="4506913" y="4221163"/>
            <a:ext cx="4394200" cy="1774825"/>
            <a:chOff x="2839" y="2659"/>
            <a:chExt cx="2768" cy="1118"/>
          </a:xfrm>
        </p:grpSpPr>
        <p:sp>
          <p:nvSpPr>
            <p:cNvPr id="832531" name="Rectangle 19"/>
            <p:cNvSpPr>
              <a:spLocks noChangeArrowheads="1"/>
            </p:cNvSpPr>
            <p:nvPr/>
          </p:nvSpPr>
          <p:spPr bwMode="auto">
            <a:xfrm>
              <a:off x="3399" y="2659"/>
              <a:ext cx="2208" cy="64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a:latin typeface="Helvetica" pitchFamily="34" charset="0"/>
                </a:rPr>
                <a:t>has a ‘T’ in pos 2</a:t>
              </a:r>
              <a:br>
                <a:rPr lang="en-GB" sz="2000">
                  <a:latin typeface="Helvetica" pitchFamily="34" charset="0"/>
                </a:rPr>
              </a:br>
              <a:r>
                <a:rPr lang="en-GB" sz="2000">
                  <a:latin typeface="Helvetica" pitchFamily="34" charset="0"/>
                </a:rPr>
                <a:t>has an ‘R’ 1 char from end</a:t>
              </a:r>
              <a:br>
                <a:rPr lang="en-GB" sz="2000">
                  <a:latin typeface="Helvetica" pitchFamily="34" charset="0"/>
                </a:rPr>
              </a:br>
              <a:r>
                <a:rPr lang="en-GB" sz="2000">
                  <a:latin typeface="Helvetica" pitchFamily="34" charset="0"/>
                </a:rPr>
                <a:t>and an ‘N’ between them</a:t>
              </a:r>
            </a:p>
          </p:txBody>
        </p:sp>
        <p:sp>
          <p:nvSpPr>
            <p:cNvPr id="832532" name="Rectangle 20"/>
            <p:cNvSpPr>
              <a:spLocks noChangeArrowheads="1"/>
            </p:cNvSpPr>
            <p:nvPr/>
          </p:nvSpPr>
          <p:spPr bwMode="auto">
            <a:xfrm>
              <a:off x="4367" y="3521"/>
              <a:ext cx="1153" cy="256"/>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a:latin typeface="Helvetica" pitchFamily="34" charset="0"/>
                </a:rPr>
                <a:t>e.g ‘s</a:t>
              </a:r>
              <a:r>
                <a:rPr lang="en-GB" sz="2000">
                  <a:solidFill>
                    <a:srgbClr val="FF0000"/>
                  </a:solidFill>
                  <a:latin typeface="Helvetica" pitchFamily="34" charset="0"/>
                </a:rPr>
                <a:t>t</a:t>
              </a:r>
              <a:r>
                <a:rPr lang="en-GB" sz="2000">
                  <a:latin typeface="Helvetica" pitchFamily="34" charset="0"/>
                </a:rPr>
                <a:t>atio</a:t>
              </a:r>
              <a:r>
                <a:rPr lang="en-GB" sz="2000">
                  <a:solidFill>
                    <a:srgbClr val="FF0000"/>
                  </a:solidFill>
                  <a:latin typeface="Helvetica" pitchFamily="34" charset="0"/>
                </a:rPr>
                <a:t>n</a:t>
              </a:r>
              <a:r>
                <a:rPr lang="en-GB" sz="2000">
                  <a:latin typeface="Helvetica" pitchFamily="34" charset="0"/>
                </a:rPr>
                <a:t>a</a:t>
              </a:r>
              <a:r>
                <a:rPr lang="en-GB" sz="2000">
                  <a:solidFill>
                    <a:srgbClr val="FF0000"/>
                  </a:solidFill>
                  <a:latin typeface="Helvetica" pitchFamily="34" charset="0"/>
                </a:rPr>
                <a:t>r</a:t>
              </a:r>
              <a:r>
                <a:rPr lang="en-GB" sz="2000">
                  <a:latin typeface="Helvetica" pitchFamily="34" charset="0"/>
                </a:rPr>
                <a:t>y’</a:t>
              </a:r>
            </a:p>
          </p:txBody>
        </p:sp>
        <p:sp>
          <p:nvSpPr>
            <p:cNvPr id="19471" name="Line 21"/>
            <p:cNvSpPr>
              <a:spLocks noChangeShapeType="1"/>
            </p:cNvSpPr>
            <p:nvPr/>
          </p:nvSpPr>
          <p:spPr bwMode="auto">
            <a:xfrm flipH="1" flipV="1">
              <a:off x="2839" y="2886"/>
              <a:ext cx="461" cy="227"/>
            </a:xfrm>
            <a:prstGeom prst="line">
              <a:avLst/>
            </a:prstGeom>
            <a:noFill/>
            <a:ln w="12700">
              <a:solidFill>
                <a:schemeClr val="tx1"/>
              </a:solidFill>
              <a:round/>
              <a:headEnd type="none" w="sm" len="sm"/>
              <a:tailEnd type="stealth" w="med" len="lg"/>
            </a:ln>
          </p:spPr>
          <p:txBody>
            <a:bodyPr wrap="none" anchor="ctr"/>
            <a:lstStyle/>
            <a:p>
              <a:endParaRPr lang="en-GB"/>
            </a:p>
          </p:txBody>
        </p:sp>
      </p:grpSp>
      <p:sp>
        <p:nvSpPr>
          <p:cNvPr id="832534" name="Rectangle 22"/>
          <p:cNvSpPr>
            <a:spLocks noChangeArrowheads="1"/>
          </p:cNvSpPr>
          <p:nvPr/>
        </p:nvSpPr>
        <p:spPr bwMode="auto">
          <a:xfrm>
            <a:off x="914400" y="3573463"/>
            <a:ext cx="4152900" cy="1012825"/>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000" dirty="0">
                <a:latin typeface="Helvetica" pitchFamily="34" charset="0"/>
              </a:rPr>
              <a:t>WHERE       </a:t>
            </a:r>
            <a:r>
              <a:rPr lang="en-GB" sz="2000" dirty="0" err="1">
                <a:latin typeface="Helvetica" pitchFamily="34" charset="0"/>
              </a:rPr>
              <a:t>lname</a:t>
            </a:r>
            <a:r>
              <a:rPr lang="en-GB" sz="2000" dirty="0">
                <a:latin typeface="Helvetica" pitchFamily="34" charset="0"/>
              </a:rPr>
              <a:t> LIKE ‘%a%’</a:t>
            </a:r>
          </a:p>
          <a:p>
            <a:pPr defTabSz="739775">
              <a:spcBef>
                <a:spcPct val="0"/>
              </a:spcBef>
            </a:pPr>
            <a:endParaRPr lang="en-GB" sz="2000" dirty="0">
              <a:latin typeface="Helvetica" pitchFamily="34" charset="0"/>
            </a:endParaRPr>
          </a:p>
          <a:p>
            <a:pPr defTabSz="739775">
              <a:spcBef>
                <a:spcPct val="0"/>
              </a:spcBef>
            </a:pPr>
            <a:r>
              <a:rPr lang="en-GB" sz="2000" dirty="0">
                <a:latin typeface="Helvetica" pitchFamily="34" charset="0"/>
              </a:rPr>
              <a:t>WHERE       </a:t>
            </a:r>
            <a:r>
              <a:rPr lang="en-GB" sz="2000" dirty="0" err="1">
                <a:latin typeface="Helvetica" pitchFamily="34" charset="0"/>
              </a:rPr>
              <a:t>lname</a:t>
            </a:r>
            <a:r>
              <a:rPr lang="en-GB" sz="2000" dirty="0">
                <a:latin typeface="Helvetica" pitchFamily="34" charset="0"/>
              </a:rPr>
              <a:t> LIKE ‘_</a:t>
            </a:r>
            <a:r>
              <a:rPr lang="en-GB" sz="2000" dirty="0" err="1">
                <a:latin typeface="Helvetica" pitchFamily="34" charset="0"/>
              </a:rPr>
              <a:t>t%n%r</a:t>
            </a:r>
            <a:r>
              <a:rPr lang="en-GB" sz="2000" dirty="0">
                <a:latin typeface="Helvetica" pitchFamily="34" charset="0"/>
              </a:rPr>
              <a:t>_’</a:t>
            </a:r>
            <a:endParaRPr lang="en-GB" sz="2400" dirty="0">
              <a:latin typeface="Helvetica" pitchFamily="34" charset="0"/>
            </a:endParaRPr>
          </a:p>
        </p:txBody>
      </p:sp>
      <p:sp>
        <p:nvSpPr>
          <p:cNvPr id="832535" name="Text Box 23"/>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pPr eaLnBrk="1" hangingPunct="1">
              <a:spcBef>
                <a:spcPct val="0"/>
              </a:spcBef>
            </a:pPr>
            <a:r>
              <a:rPr lang="en-GB" sz="2400" b="1">
                <a:solidFill>
                  <a:srgbClr val="008000"/>
                </a:solidFill>
                <a:latin typeface="Wingdings" pitchFamily="2" charset="2"/>
              </a:rPr>
              <a:t>ü</a:t>
            </a:r>
            <a:endParaRPr lang="en-GB"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2519"/>
                                        </p:tgtEl>
                                        <p:attrNameLst>
                                          <p:attrName>style.visibility</p:attrName>
                                        </p:attrNameLst>
                                      </p:cBhvr>
                                      <p:to>
                                        <p:strVal val="visible"/>
                                      </p:to>
                                    </p:set>
                                    <p:animEffect transition="in" filter="fade">
                                      <p:cBhvr>
                                        <p:cTn id="7" dur="2000"/>
                                        <p:tgtEl>
                                          <p:spTgt spid="832519"/>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32534"/>
                                        </p:tgtEl>
                                        <p:attrNameLst>
                                          <p:attrName>style.visibility</p:attrName>
                                        </p:attrNameLst>
                                      </p:cBhvr>
                                      <p:to>
                                        <p:strVal val="visible"/>
                                      </p:to>
                                    </p:set>
                                    <p:animEffect transition="in" filter="fade">
                                      <p:cBhvr>
                                        <p:cTn id="15" dur="2000"/>
                                        <p:tgtEl>
                                          <p:spTgt spid="832534"/>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000"/>
                                        <p:tgtEl>
                                          <p:spTgt spid="4"/>
                                        </p:tgtEl>
                                      </p:cBhvr>
                                    </p:animEffect>
                                  </p:childTnLst>
                                </p:cTn>
                              </p:par>
                              <p:par>
                                <p:cTn id="24" presetID="1" presetClass="entr" presetSubtype="0" fill="hold" grpId="0" nodeType="withEffect">
                                  <p:stCondLst>
                                    <p:cond delay="0"/>
                                  </p:stCondLst>
                                  <p:childTnLst>
                                    <p:set>
                                      <p:cBhvr>
                                        <p:cTn id="25" dur="1" fill="hold">
                                          <p:stCondLst>
                                            <p:cond delay="499"/>
                                          </p:stCondLst>
                                        </p:cTn>
                                        <p:tgtEl>
                                          <p:spTgt spid="832535"/>
                                        </p:tgtEl>
                                        <p:attrNameLst>
                                          <p:attrName>style.visibility</p:attrName>
                                        </p:attrNameLst>
                                      </p:cBhvr>
                                      <p:to>
                                        <p:strVal val="visible"/>
                                      </p:to>
                                    </p:set>
                                  </p:childTnLst>
                                </p:cTn>
                              </p:par>
                              <p:par>
                                <p:cTn id="26" presetID="10" presetClass="entr" presetSubtype="0" fill="hold" grpId="1" nodeType="withEffect">
                                  <p:stCondLst>
                                    <p:cond delay="0"/>
                                  </p:stCondLst>
                                  <p:childTnLst>
                                    <p:set>
                                      <p:cBhvr>
                                        <p:cTn id="27" dur="1" fill="hold">
                                          <p:stCondLst>
                                            <p:cond delay="0"/>
                                          </p:stCondLst>
                                        </p:cTn>
                                        <p:tgtEl>
                                          <p:spTgt spid="832535"/>
                                        </p:tgtEl>
                                        <p:attrNameLst>
                                          <p:attrName>style.visibility</p:attrName>
                                        </p:attrNameLst>
                                      </p:cBhvr>
                                      <p:to>
                                        <p:strVal val="visible"/>
                                      </p:to>
                                    </p:set>
                                    <p:animEffect transition="in" filter="fade">
                                      <p:cBhvr>
                                        <p:cTn id="28" dur="2000"/>
                                        <p:tgtEl>
                                          <p:spTgt spid="83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9" grpId="0" animBg="1"/>
      <p:bldP spid="832534" grpId="0" animBg="1"/>
      <p:bldP spid="832535" grpId="0" autoUpdateAnimBg="0"/>
      <p:bldP spid="83253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ChangeArrowheads="1"/>
          </p:cNvSpPr>
          <p:nvPr/>
        </p:nvSpPr>
        <p:spPr bwMode="auto">
          <a:xfrm>
            <a:off x="350838" y="1347107"/>
            <a:ext cx="6791325" cy="1222375"/>
          </a:xfrm>
          <a:prstGeom prst="rect">
            <a:avLst/>
          </a:prstGeom>
          <a:solidFill>
            <a:schemeClr val="accent1"/>
          </a:solidFill>
          <a:ln w="9525">
            <a:solidFill>
              <a:schemeClr val="tx1"/>
            </a:solidFill>
            <a:miter lim="800000"/>
            <a:headEnd/>
            <a:tailEnd/>
          </a:ln>
        </p:spPr>
        <p:txBody>
          <a:bodyPr lIns="90488" tIns="44450" rIns="90488" bIns="44450"/>
          <a:lstStyle/>
          <a:p>
            <a:pPr defTabSz="739775">
              <a:spcBef>
                <a:spcPct val="0"/>
              </a:spcBef>
            </a:pPr>
            <a:r>
              <a:rPr lang="en-GB" sz="2400" dirty="0">
                <a:latin typeface="Helvetica" pitchFamily="34" charset="0"/>
              </a:rPr>
              <a:t>SELECT 	* </a:t>
            </a:r>
          </a:p>
          <a:p>
            <a:pPr defTabSz="739775">
              <a:spcBef>
                <a:spcPct val="0"/>
              </a:spcBef>
            </a:pPr>
            <a:r>
              <a:rPr lang="en-GB" sz="2400" dirty="0">
                <a:latin typeface="Helvetica" pitchFamily="34" charset="0"/>
              </a:rPr>
              <a:t>FROM 	employee</a:t>
            </a:r>
          </a:p>
          <a:p>
            <a:pPr defTabSz="739775">
              <a:spcBef>
                <a:spcPct val="0"/>
              </a:spcBef>
            </a:pPr>
            <a:r>
              <a:rPr lang="en-GB" sz="2400" dirty="0">
                <a:latin typeface="Helvetica" pitchFamily="34" charset="0"/>
              </a:rPr>
              <a:t>WHERE 	county = ‘Surrey’ </a:t>
            </a:r>
            <a:r>
              <a:rPr lang="en-GB" sz="2400" dirty="0">
                <a:solidFill>
                  <a:srgbClr val="FF0000"/>
                </a:solidFill>
                <a:latin typeface="Helvetica" pitchFamily="34" charset="0"/>
              </a:rPr>
              <a:t>AND</a:t>
            </a:r>
            <a:r>
              <a:rPr lang="en-GB" sz="2400" dirty="0">
                <a:latin typeface="Helvetica" pitchFamily="34" charset="0"/>
              </a:rPr>
              <a:t> name = ‘Smith’</a:t>
            </a:r>
            <a:endParaRPr lang="en-GB" sz="2400" dirty="0">
              <a:solidFill>
                <a:srgbClr val="C80000"/>
              </a:solidFill>
              <a:latin typeface="Helvetica" pitchFamily="34" charset="0"/>
            </a:endParaRPr>
          </a:p>
        </p:txBody>
      </p:sp>
      <p:sp>
        <p:nvSpPr>
          <p:cNvPr id="20483" name="Rectangle 7"/>
          <p:cNvSpPr>
            <a:spLocks noChangeArrowheads="1"/>
          </p:cNvSpPr>
          <p:nvPr/>
        </p:nvSpPr>
        <p:spPr bwMode="auto">
          <a:xfrm>
            <a:off x="225425" y="3551238"/>
            <a:ext cx="6791325" cy="1236662"/>
          </a:xfrm>
          <a:prstGeom prst="rect">
            <a:avLst/>
          </a:prstGeom>
          <a:solidFill>
            <a:schemeClr val="accent1"/>
          </a:solidFill>
          <a:ln w="9525">
            <a:solidFill>
              <a:schemeClr val="tx1"/>
            </a:solidFill>
            <a:miter lim="800000"/>
            <a:headEnd/>
            <a:tailEnd/>
          </a:ln>
        </p:spPr>
        <p:txBody>
          <a:bodyPr lIns="90488" tIns="44450" rIns="90488" bIns="44450"/>
          <a:lstStyle/>
          <a:p>
            <a:pPr defTabSz="739775">
              <a:spcBef>
                <a:spcPct val="0"/>
              </a:spcBef>
            </a:pPr>
            <a:r>
              <a:rPr lang="en-GB" sz="2400">
                <a:latin typeface="Helvetica" pitchFamily="34" charset="0"/>
              </a:rPr>
              <a:t>SELECT 	* </a:t>
            </a:r>
          </a:p>
          <a:p>
            <a:pPr defTabSz="739775">
              <a:spcBef>
                <a:spcPct val="0"/>
              </a:spcBef>
            </a:pPr>
            <a:r>
              <a:rPr lang="en-GB" sz="2400">
                <a:latin typeface="Helvetica" pitchFamily="34" charset="0"/>
              </a:rPr>
              <a:t>FROM 	employee</a:t>
            </a:r>
          </a:p>
          <a:p>
            <a:pPr defTabSz="739775">
              <a:spcBef>
                <a:spcPct val="0"/>
              </a:spcBef>
            </a:pPr>
            <a:r>
              <a:rPr lang="en-GB" sz="2400">
                <a:latin typeface="Helvetica" pitchFamily="34" charset="0"/>
              </a:rPr>
              <a:t>WHERE 	county = ‘Surrey’ </a:t>
            </a:r>
            <a:r>
              <a:rPr lang="en-GB" sz="2400">
                <a:solidFill>
                  <a:srgbClr val="FF0000"/>
                </a:solidFill>
                <a:latin typeface="Helvetica" pitchFamily="34" charset="0"/>
              </a:rPr>
              <a:t>OR</a:t>
            </a:r>
            <a:r>
              <a:rPr lang="en-GB" sz="2400">
                <a:latin typeface="Helvetica" pitchFamily="34" charset="0"/>
              </a:rPr>
              <a:t> name = ‘Smith’</a:t>
            </a:r>
          </a:p>
        </p:txBody>
      </p:sp>
      <p:sp>
        <p:nvSpPr>
          <p:cNvPr id="20484" name="Rectangle 8"/>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0485" name="Rectangle 9"/>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0486" name="Rectangle 10"/>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0487" name="Rectangle 11"/>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0488" name="Rectangle 13"/>
          <p:cNvSpPr>
            <a:spLocks noGrp="1" noChangeArrowheads="1"/>
          </p:cNvSpPr>
          <p:nvPr>
            <p:ph type="title"/>
          </p:nvPr>
        </p:nvSpPr>
        <p:spPr>
          <a:xfrm>
            <a:off x="0" y="85725"/>
            <a:ext cx="9144000" cy="989013"/>
          </a:xfrm>
        </p:spPr>
        <p:txBody>
          <a:bodyPr/>
          <a:lstStyle/>
          <a:p>
            <a:pPr eaLnBrk="1" hangingPunct="1"/>
            <a:r>
              <a:rPr lang="en-GB" smtClean="0"/>
              <a:t>Logical Operators AND / OR</a:t>
            </a:r>
          </a:p>
        </p:txBody>
      </p:sp>
      <p:sp>
        <p:nvSpPr>
          <p:cNvPr id="20489" name="Rectangle 14"/>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
        <p:nvSpPr>
          <p:cNvPr id="20490" name="Text Box 24"/>
          <p:cNvSpPr txBox="1">
            <a:spLocks noChangeArrowheads="1"/>
          </p:cNvSpPr>
          <p:nvPr/>
        </p:nvSpPr>
        <p:spPr bwMode="auto">
          <a:xfrm>
            <a:off x="3783013" y="1143000"/>
            <a:ext cx="3408362" cy="336550"/>
          </a:xfrm>
          <a:prstGeom prst="rect">
            <a:avLst/>
          </a:prstGeom>
          <a:solidFill>
            <a:schemeClr val="accent2"/>
          </a:solidFill>
          <a:ln w="9525">
            <a:solidFill>
              <a:schemeClr val="tx1"/>
            </a:solidFill>
            <a:miter lim="800000"/>
            <a:headEnd/>
            <a:tailEnd/>
          </a:ln>
        </p:spPr>
        <p:txBody>
          <a:bodyPr wrap="none">
            <a:spAutoFit/>
          </a:bodyPr>
          <a:lstStyle/>
          <a:p>
            <a:pPr>
              <a:lnSpc>
                <a:spcPct val="77000"/>
              </a:lnSpc>
              <a:spcBef>
                <a:spcPct val="60000"/>
              </a:spcBef>
              <a:buClr>
                <a:schemeClr val="bg2"/>
              </a:buClr>
            </a:pPr>
            <a:r>
              <a:rPr lang="en-GB" sz="2000">
                <a:solidFill>
                  <a:srgbClr val="134183"/>
                </a:solidFill>
              </a:rPr>
              <a:t>Both conditions must be true</a:t>
            </a:r>
          </a:p>
        </p:txBody>
      </p:sp>
      <p:sp>
        <p:nvSpPr>
          <p:cNvPr id="20491" name="Line 30"/>
          <p:cNvSpPr>
            <a:spLocks noChangeShapeType="1"/>
          </p:cNvSpPr>
          <p:nvPr/>
        </p:nvSpPr>
        <p:spPr bwMode="auto">
          <a:xfrm flipH="1">
            <a:off x="4529138" y="1481138"/>
            <a:ext cx="304800" cy="536575"/>
          </a:xfrm>
          <a:prstGeom prst="line">
            <a:avLst/>
          </a:prstGeom>
          <a:noFill/>
          <a:ln w="9525">
            <a:solidFill>
              <a:schemeClr val="tx1"/>
            </a:solidFill>
            <a:round/>
            <a:headEnd/>
            <a:tailEnd type="triangle" w="med" len="med"/>
          </a:ln>
        </p:spPr>
        <p:txBody>
          <a:bodyPr>
            <a:spAutoFit/>
          </a:bodyPr>
          <a:lstStyle/>
          <a:p>
            <a:endParaRPr lang="en-GB"/>
          </a:p>
        </p:txBody>
      </p:sp>
      <p:sp>
        <p:nvSpPr>
          <p:cNvPr id="20492" name="Text Box 31"/>
          <p:cNvSpPr txBox="1">
            <a:spLocks noChangeArrowheads="1"/>
          </p:cNvSpPr>
          <p:nvPr/>
        </p:nvSpPr>
        <p:spPr bwMode="auto">
          <a:xfrm>
            <a:off x="7142163" y="1663700"/>
            <a:ext cx="1871662" cy="1041400"/>
          </a:xfrm>
          <a:prstGeom prst="rect">
            <a:avLst/>
          </a:prstGeom>
          <a:solidFill>
            <a:schemeClr val="folHlink"/>
          </a:solidFill>
          <a:ln w="9525">
            <a:solidFill>
              <a:schemeClr val="tx1"/>
            </a:solidFill>
            <a:miter lim="800000"/>
            <a:headEnd/>
            <a:tailEnd/>
          </a:ln>
        </p:spPr>
        <p:txBody>
          <a:bodyPr wrap="none">
            <a:spAutoFit/>
          </a:bodyPr>
          <a:lstStyle/>
          <a:p>
            <a:pPr algn="ctr">
              <a:lnSpc>
                <a:spcPct val="77000"/>
              </a:lnSpc>
              <a:spcBef>
                <a:spcPct val="60000"/>
              </a:spcBef>
              <a:buClr>
                <a:schemeClr val="bg2"/>
              </a:buClr>
            </a:pPr>
            <a:r>
              <a:rPr lang="en-GB" sz="2000">
                <a:solidFill>
                  <a:srgbClr val="134183"/>
                </a:solidFill>
              </a:rPr>
              <a:t>Every time you</a:t>
            </a:r>
            <a:br>
              <a:rPr lang="en-GB" sz="2000">
                <a:solidFill>
                  <a:srgbClr val="134183"/>
                </a:solidFill>
              </a:rPr>
            </a:br>
            <a:r>
              <a:rPr lang="en-GB" sz="2000">
                <a:solidFill>
                  <a:srgbClr val="134183"/>
                </a:solidFill>
              </a:rPr>
              <a:t>say AND you</a:t>
            </a:r>
            <a:br>
              <a:rPr lang="en-GB" sz="2000">
                <a:solidFill>
                  <a:srgbClr val="134183"/>
                </a:solidFill>
              </a:rPr>
            </a:br>
            <a:r>
              <a:rPr lang="en-GB" sz="2000">
                <a:solidFill>
                  <a:srgbClr val="134183"/>
                </a:solidFill>
              </a:rPr>
              <a:t> are likely to </a:t>
            </a:r>
            <a:br>
              <a:rPr lang="en-GB" sz="2000">
                <a:solidFill>
                  <a:srgbClr val="134183"/>
                </a:solidFill>
              </a:rPr>
            </a:br>
            <a:r>
              <a:rPr lang="en-GB" sz="2000">
                <a:solidFill>
                  <a:srgbClr val="134183"/>
                </a:solidFill>
              </a:rPr>
              <a:t>get less rows</a:t>
            </a:r>
          </a:p>
        </p:txBody>
      </p:sp>
      <p:sp>
        <p:nvSpPr>
          <p:cNvPr id="20493" name="Text Box 32"/>
          <p:cNvSpPr txBox="1">
            <a:spLocks noChangeArrowheads="1"/>
          </p:cNvSpPr>
          <p:nvPr/>
        </p:nvSpPr>
        <p:spPr bwMode="auto">
          <a:xfrm>
            <a:off x="3810000" y="3403600"/>
            <a:ext cx="4437063" cy="336550"/>
          </a:xfrm>
          <a:prstGeom prst="rect">
            <a:avLst/>
          </a:prstGeom>
          <a:solidFill>
            <a:schemeClr val="accent2"/>
          </a:solidFill>
          <a:ln w="9525">
            <a:solidFill>
              <a:schemeClr val="tx1"/>
            </a:solidFill>
            <a:miter lim="800000"/>
            <a:headEnd/>
            <a:tailEnd/>
          </a:ln>
        </p:spPr>
        <p:txBody>
          <a:bodyPr wrap="none">
            <a:spAutoFit/>
          </a:bodyPr>
          <a:lstStyle/>
          <a:p>
            <a:pPr>
              <a:lnSpc>
                <a:spcPct val="77000"/>
              </a:lnSpc>
              <a:spcBef>
                <a:spcPct val="60000"/>
              </a:spcBef>
              <a:buClr>
                <a:schemeClr val="bg2"/>
              </a:buClr>
            </a:pPr>
            <a:r>
              <a:rPr lang="en-GB" sz="2000">
                <a:solidFill>
                  <a:srgbClr val="134183"/>
                </a:solidFill>
              </a:rPr>
              <a:t>Either (or both) conditions can be true</a:t>
            </a:r>
          </a:p>
        </p:txBody>
      </p:sp>
      <p:sp>
        <p:nvSpPr>
          <p:cNvPr id="20494" name="Line 33"/>
          <p:cNvSpPr>
            <a:spLocks noChangeShapeType="1"/>
          </p:cNvSpPr>
          <p:nvPr/>
        </p:nvSpPr>
        <p:spPr bwMode="auto">
          <a:xfrm flipH="1">
            <a:off x="4459288" y="3754438"/>
            <a:ext cx="304800" cy="536575"/>
          </a:xfrm>
          <a:prstGeom prst="line">
            <a:avLst/>
          </a:prstGeom>
          <a:noFill/>
          <a:ln w="9525">
            <a:solidFill>
              <a:schemeClr val="tx1"/>
            </a:solidFill>
            <a:round/>
            <a:headEnd/>
            <a:tailEnd type="triangle" w="med" len="med"/>
          </a:ln>
        </p:spPr>
        <p:txBody>
          <a:bodyPr>
            <a:spAutoFit/>
          </a:bodyPr>
          <a:lstStyle/>
          <a:p>
            <a:endParaRPr lang="en-GB"/>
          </a:p>
        </p:txBody>
      </p:sp>
      <p:sp>
        <p:nvSpPr>
          <p:cNvPr id="20495" name="Text Box 34"/>
          <p:cNvSpPr txBox="1">
            <a:spLocks noChangeArrowheads="1"/>
          </p:cNvSpPr>
          <p:nvPr/>
        </p:nvSpPr>
        <p:spPr bwMode="auto">
          <a:xfrm>
            <a:off x="7153275" y="3979863"/>
            <a:ext cx="1871663" cy="1041400"/>
          </a:xfrm>
          <a:prstGeom prst="rect">
            <a:avLst/>
          </a:prstGeom>
          <a:solidFill>
            <a:schemeClr val="folHlink"/>
          </a:solidFill>
          <a:ln w="9525">
            <a:solidFill>
              <a:schemeClr val="tx1"/>
            </a:solidFill>
            <a:miter lim="800000"/>
            <a:headEnd/>
            <a:tailEnd/>
          </a:ln>
        </p:spPr>
        <p:txBody>
          <a:bodyPr wrap="none">
            <a:spAutoFit/>
          </a:bodyPr>
          <a:lstStyle/>
          <a:p>
            <a:pPr algn="ctr">
              <a:lnSpc>
                <a:spcPct val="77000"/>
              </a:lnSpc>
              <a:spcBef>
                <a:spcPct val="60000"/>
              </a:spcBef>
              <a:buClr>
                <a:schemeClr val="bg2"/>
              </a:buClr>
            </a:pPr>
            <a:r>
              <a:rPr lang="en-GB" sz="2000">
                <a:solidFill>
                  <a:srgbClr val="134183"/>
                </a:solidFill>
              </a:rPr>
              <a:t>Every time you</a:t>
            </a:r>
            <a:br>
              <a:rPr lang="en-GB" sz="2000">
                <a:solidFill>
                  <a:srgbClr val="134183"/>
                </a:solidFill>
              </a:rPr>
            </a:br>
            <a:r>
              <a:rPr lang="en-GB" sz="2000">
                <a:solidFill>
                  <a:srgbClr val="134183"/>
                </a:solidFill>
              </a:rPr>
              <a:t>say OR you</a:t>
            </a:r>
            <a:br>
              <a:rPr lang="en-GB" sz="2000">
                <a:solidFill>
                  <a:srgbClr val="134183"/>
                </a:solidFill>
              </a:rPr>
            </a:br>
            <a:r>
              <a:rPr lang="en-GB" sz="2000">
                <a:solidFill>
                  <a:srgbClr val="134183"/>
                </a:solidFill>
              </a:rPr>
              <a:t> are likely to </a:t>
            </a:r>
            <a:br>
              <a:rPr lang="en-GB" sz="2000">
                <a:solidFill>
                  <a:srgbClr val="134183"/>
                </a:solidFill>
              </a:rPr>
            </a:br>
            <a:r>
              <a:rPr lang="en-GB" sz="2000">
                <a:solidFill>
                  <a:srgbClr val="134183"/>
                </a:solidFill>
              </a:rPr>
              <a:t>get more rows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4732338" y="2097088"/>
            <a:ext cx="2713037" cy="457200"/>
            <a:chOff x="4051" y="3534"/>
            <a:chExt cx="1709" cy="288"/>
          </a:xfrm>
        </p:grpSpPr>
        <p:sp>
          <p:nvSpPr>
            <p:cNvPr id="21531" name="Text Box 28"/>
            <p:cNvSpPr txBox="1">
              <a:spLocks noChangeArrowheads="1"/>
            </p:cNvSpPr>
            <p:nvPr/>
          </p:nvSpPr>
          <p:spPr bwMode="auto">
            <a:xfrm>
              <a:off x="4530" y="3534"/>
              <a:ext cx="1230" cy="288"/>
            </a:xfrm>
            <a:prstGeom prst="rect">
              <a:avLst/>
            </a:prstGeom>
            <a:noFill/>
            <a:ln w="12700" algn="ctr">
              <a:noFill/>
              <a:miter lim="800000"/>
              <a:headEnd type="none" w="sm" len="sm"/>
              <a:tailEnd/>
            </a:ln>
          </p:spPr>
          <p:txBody>
            <a:bodyPr>
              <a:spAutoFit/>
            </a:bodyPr>
            <a:lstStyle/>
            <a:p>
              <a:pPr algn="ctr">
                <a:spcBef>
                  <a:spcPct val="0"/>
                </a:spcBef>
              </a:pPr>
              <a:r>
                <a:rPr lang="en-GB" sz="2400">
                  <a:latin typeface="Times New Roman" pitchFamily="18" charset="0"/>
                </a:rPr>
                <a:t>Or</a:t>
              </a:r>
              <a:r>
                <a:rPr lang="en-GB" sz="2400">
                  <a:solidFill>
                    <a:schemeClr val="hlink"/>
                  </a:solidFill>
                  <a:latin typeface="Times New Roman" pitchFamily="18" charset="0"/>
                </a:rPr>
                <a:t> </a:t>
              </a:r>
              <a:r>
                <a:rPr lang="en-GB" sz="2400">
                  <a:latin typeface="Times New Roman" pitchFamily="18" charset="0"/>
                </a:rPr>
                <a:t>was</a:t>
              </a:r>
              <a:r>
                <a:rPr lang="en-GB" sz="2400">
                  <a:solidFill>
                    <a:schemeClr val="hlink"/>
                  </a:solidFill>
                  <a:latin typeface="Times New Roman" pitchFamily="18" charset="0"/>
                </a:rPr>
                <a:t> </a:t>
              </a:r>
              <a:r>
                <a:rPr lang="en-GB" sz="2400">
                  <a:latin typeface="Times New Roman" pitchFamily="18" charset="0"/>
                </a:rPr>
                <a:t>it</a:t>
              </a:r>
              <a:r>
                <a:rPr lang="en-GB" sz="2400">
                  <a:solidFill>
                    <a:schemeClr val="hlink"/>
                  </a:solidFill>
                  <a:latin typeface="Times New Roman" pitchFamily="18" charset="0"/>
                </a:rPr>
                <a:t> </a:t>
              </a:r>
              <a:r>
                <a:rPr lang="en-GB" sz="2400">
                  <a:latin typeface="Times New Roman" pitchFamily="18" charset="0"/>
                </a:rPr>
                <a:t>this?</a:t>
              </a:r>
            </a:p>
          </p:txBody>
        </p:sp>
        <p:sp>
          <p:nvSpPr>
            <p:cNvPr id="21532" name="Line 29"/>
            <p:cNvSpPr>
              <a:spLocks noChangeShapeType="1"/>
            </p:cNvSpPr>
            <p:nvPr/>
          </p:nvSpPr>
          <p:spPr bwMode="auto">
            <a:xfrm flipH="1" flipV="1">
              <a:off x="4051" y="3690"/>
              <a:ext cx="491" cy="7"/>
            </a:xfrm>
            <a:prstGeom prst="line">
              <a:avLst/>
            </a:prstGeom>
            <a:noFill/>
            <a:ln w="12700">
              <a:solidFill>
                <a:schemeClr val="tx1"/>
              </a:solidFill>
              <a:round/>
              <a:headEnd type="none" w="sm" len="sm"/>
              <a:tailEnd type="triangle" w="med" len="med"/>
            </a:ln>
          </p:spPr>
          <p:txBody>
            <a:bodyPr/>
            <a:lstStyle/>
            <a:p>
              <a:endParaRPr lang="en-GB"/>
            </a:p>
          </p:txBody>
        </p:sp>
      </p:grpSp>
      <p:sp>
        <p:nvSpPr>
          <p:cNvPr id="21507" name="Rectangle 39"/>
          <p:cNvSpPr>
            <a:spLocks noChangeArrowheads="1"/>
          </p:cNvSpPr>
          <p:nvPr/>
        </p:nvSpPr>
        <p:spPr bwMode="auto">
          <a:xfrm>
            <a:off x="282575" y="1282700"/>
            <a:ext cx="4310063" cy="2005013"/>
          </a:xfrm>
          <a:prstGeom prst="rect">
            <a:avLst/>
          </a:prstGeom>
          <a:solidFill>
            <a:schemeClr val="accent1"/>
          </a:solidFill>
          <a:ln w="9525">
            <a:solidFill>
              <a:schemeClr val="tx1"/>
            </a:solidFill>
            <a:miter lim="800000"/>
            <a:headEnd/>
            <a:tailEnd/>
          </a:ln>
        </p:spPr>
        <p:txBody>
          <a:bodyPr lIns="90488" tIns="44450" rIns="90488" bIns="44450"/>
          <a:lstStyle/>
          <a:p>
            <a:pPr defTabSz="739775">
              <a:spcBef>
                <a:spcPct val="0"/>
              </a:spcBef>
            </a:pPr>
            <a:r>
              <a:rPr lang="en-GB" sz="2400">
                <a:latin typeface="Helvetica" pitchFamily="34" charset="0"/>
              </a:rPr>
              <a:t>SELECT 	* </a:t>
            </a:r>
          </a:p>
          <a:p>
            <a:pPr defTabSz="739775">
              <a:spcBef>
                <a:spcPct val="0"/>
              </a:spcBef>
            </a:pPr>
            <a:r>
              <a:rPr lang="en-GB" sz="2400">
                <a:latin typeface="Helvetica" pitchFamily="34" charset="0"/>
              </a:rPr>
              <a:t>FROM 	employee</a:t>
            </a:r>
          </a:p>
          <a:p>
            <a:pPr defTabSz="739775">
              <a:spcBef>
                <a:spcPct val="0"/>
              </a:spcBef>
            </a:pPr>
            <a:r>
              <a:rPr lang="en-GB" sz="2400">
                <a:latin typeface="Helvetica" pitchFamily="34" charset="0"/>
              </a:rPr>
              <a:t>WHERE 	</a:t>
            </a:r>
            <a:r>
              <a:rPr lang="en-GB" sz="2400">
                <a:solidFill>
                  <a:srgbClr val="C80000"/>
                </a:solidFill>
                <a:latin typeface="Helvetica" pitchFamily="34" charset="0"/>
              </a:rPr>
              <a:t>(</a:t>
            </a:r>
            <a:r>
              <a:rPr lang="en-GB" sz="2400">
                <a:latin typeface="Helvetica" pitchFamily="34" charset="0"/>
              </a:rPr>
              <a:t>county = ‘Surrey’  </a:t>
            </a:r>
            <a:br>
              <a:rPr lang="en-GB" sz="2400">
                <a:latin typeface="Helvetica" pitchFamily="34" charset="0"/>
              </a:rPr>
            </a:br>
            <a:r>
              <a:rPr lang="en-GB" sz="2400">
                <a:latin typeface="Helvetica" pitchFamily="34" charset="0"/>
              </a:rPr>
              <a:t>OR            town = ‘Harlow’</a:t>
            </a:r>
            <a:r>
              <a:rPr lang="en-GB" sz="2400">
                <a:solidFill>
                  <a:srgbClr val="C80000"/>
                </a:solidFill>
                <a:latin typeface="Helvetica" pitchFamily="34" charset="0"/>
              </a:rPr>
              <a:t>)</a:t>
            </a:r>
            <a:r>
              <a:rPr lang="en-GB" sz="2400">
                <a:latin typeface="Helvetica" pitchFamily="34" charset="0"/>
              </a:rPr>
              <a:t> </a:t>
            </a:r>
          </a:p>
          <a:p>
            <a:pPr defTabSz="739775">
              <a:spcBef>
                <a:spcPct val="0"/>
              </a:spcBef>
            </a:pPr>
            <a:r>
              <a:rPr lang="en-GB" sz="2400">
                <a:latin typeface="Helvetica" pitchFamily="34" charset="0"/>
              </a:rPr>
              <a:t>AND          name = ‘Smith’</a:t>
            </a:r>
          </a:p>
        </p:txBody>
      </p:sp>
      <p:sp>
        <p:nvSpPr>
          <p:cNvPr id="834598" name="Rectangle 38"/>
          <p:cNvSpPr>
            <a:spLocks noChangeArrowheads="1"/>
          </p:cNvSpPr>
          <p:nvPr/>
        </p:nvSpPr>
        <p:spPr bwMode="auto">
          <a:xfrm>
            <a:off x="277813" y="1265238"/>
            <a:ext cx="4367212" cy="2020887"/>
          </a:xfrm>
          <a:prstGeom prst="rect">
            <a:avLst/>
          </a:prstGeom>
          <a:solidFill>
            <a:schemeClr val="accent1"/>
          </a:solidFill>
          <a:ln w="9525">
            <a:solidFill>
              <a:schemeClr val="tx1"/>
            </a:solidFill>
            <a:miter lim="800000"/>
            <a:headEnd/>
            <a:tailEnd/>
          </a:ln>
        </p:spPr>
        <p:txBody>
          <a:bodyPr lIns="90488" tIns="44450" rIns="90488" bIns="44450"/>
          <a:lstStyle/>
          <a:p>
            <a:pPr defTabSz="739775">
              <a:spcBef>
                <a:spcPct val="0"/>
              </a:spcBef>
            </a:pPr>
            <a:r>
              <a:rPr lang="en-GB" sz="2400">
                <a:latin typeface="Helvetica" pitchFamily="34" charset="0"/>
              </a:rPr>
              <a:t>SELECT 	* </a:t>
            </a:r>
          </a:p>
          <a:p>
            <a:pPr defTabSz="739775">
              <a:spcBef>
                <a:spcPct val="0"/>
              </a:spcBef>
            </a:pPr>
            <a:r>
              <a:rPr lang="en-GB" sz="2400">
                <a:latin typeface="Helvetica" pitchFamily="34" charset="0"/>
              </a:rPr>
              <a:t>FROM 	employee</a:t>
            </a:r>
          </a:p>
          <a:p>
            <a:pPr defTabSz="739775">
              <a:spcBef>
                <a:spcPct val="0"/>
              </a:spcBef>
            </a:pPr>
            <a:r>
              <a:rPr lang="en-GB" sz="2400">
                <a:latin typeface="Helvetica" pitchFamily="34" charset="0"/>
              </a:rPr>
              <a:t>WHERE 	county = ‘Surrey’  </a:t>
            </a:r>
            <a:br>
              <a:rPr lang="en-GB" sz="2400">
                <a:latin typeface="Helvetica" pitchFamily="34" charset="0"/>
              </a:rPr>
            </a:br>
            <a:r>
              <a:rPr lang="en-GB" sz="2400">
                <a:latin typeface="Helvetica" pitchFamily="34" charset="0"/>
              </a:rPr>
              <a:t>OR            </a:t>
            </a:r>
            <a:r>
              <a:rPr lang="en-GB" sz="2400">
                <a:solidFill>
                  <a:srgbClr val="C80000"/>
                </a:solidFill>
                <a:latin typeface="Helvetica" pitchFamily="34" charset="0"/>
              </a:rPr>
              <a:t>(</a:t>
            </a:r>
            <a:r>
              <a:rPr lang="en-GB" sz="2400">
                <a:latin typeface="Helvetica" pitchFamily="34" charset="0"/>
              </a:rPr>
              <a:t>town = ‘Harlow’ </a:t>
            </a:r>
          </a:p>
          <a:p>
            <a:pPr defTabSz="739775">
              <a:spcBef>
                <a:spcPct val="0"/>
              </a:spcBef>
            </a:pPr>
            <a:r>
              <a:rPr lang="en-GB" sz="2400">
                <a:latin typeface="Helvetica" pitchFamily="34" charset="0"/>
              </a:rPr>
              <a:t>AND          name = ‘Smith’</a:t>
            </a:r>
            <a:r>
              <a:rPr lang="en-GB" sz="2400">
                <a:solidFill>
                  <a:srgbClr val="C80000"/>
                </a:solidFill>
                <a:latin typeface="Helvetica" pitchFamily="34" charset="0"/>
              </a:rPr>
              <a:t>)</a:t>
            </a:r>
          </a:p>
        </p:txBody>
      </p:sp>
      <p:sp>
        <p:nvSpPr>
          <p:cNvPr id="834597" name="Rectangle 37"/>
          <p:cNvSpPr>
            <a:spLocks noChangeArrowheads="1"/>
          </p:cNvSpPr>
          <p:nvPr/>
        </p:nvSpPr>
        <p:spPr bwMode="auto">
          <a:xfrm>
            <a:off x="255588" y="1249363"/>
            <a:ext cx="4454525" cy="2049462"/>
          </a:xfrm>
          <a:prstGeom prst="rect">
            <a:avLst/>
          </a:prstGeom>
          <a:solidFill>
            <a:schemeClr val="accent1"/>
          </a:solidFill>
          <a:ln w="9525">
            <a:solidFill>
              <a:schemeClr val="tx1"/>
            </a:solidFill>
            <a:miter lim="800000"/>
            <a:headEnd/>
            <a:tailEnd/>
          </a:ln>
        </p:spPr>
        <p:txBody>
          <a:bodyPr lIns="90488" tIns="44450" rIns="90488" bIns="44450"/>
          <a:lstStyle/>
          <a:p>
            <a:pPr defTabSz="739775">
              <a:spcBef>
                <a:spcPct val="0"/>
              </a:spcBef>
            </a:pPr>
            <a:r>
              <a:rPr lang="en-GB" sz="2400" dirty="0">
                <a:latin typeface="Helvetica" pitchFamily="34" charset="0"/>
              </a:rPr>
              <a:t>SELECT 	* </a:t>
            </a:r>
          </a:p>
          <a:p>
            <a:pPr defTabSz="739775">
              <a:spcBef>
                <a:spcPct val="0"/>
              </a:spcBef>
            </a:pPr>
            <a:r>
              <a:rPr lang="en-GB" sz="2400" dirty="0">
                <a:latin typeface="Helvetica" pitchFamily="34" charset="0"/>
              </a:rPr>
              <a:t>FROM 	employee</a:t>
            </a:r>
          </a:p>
          <a:p>
            <a:pPr defTabSz="739775">
              <a:spcBef>
                <a:spcPct val="0"/>
              </a:spcBef>
            </a:pPr>
            <a:r>
              <a:rPr lang="en-GB" sz="2400" dirty="0">
                <a:latin typeface="Helvetica" pitchFamily="34" charset="0"/>
              </a:rPr>
              <a:t>WHERE 	county = ‘Surrey’  </a:t>
            </a:r>
            <a:br>
              <a:rPr lang="en-GB" sz="2400" dirty="0">
                <a:latin typeface="Helvetica" pitchFamily="34" charset="0"/>
              </a:rPr>
            </a:br>
            <a:r>
              <a:rPr lang="en-GB" sz="2400" dirty="0">
                <a:latin typeface="Helvetica" pitchFamily="34" charset="0"/>
              </a:rPr>
              <a:t>OR            </a:t>
            </a:r>
            <a:r>
              <a:rPr lang="en-GB" sz="2400" dirty="0">
                <a:solidFill>
                  <a:srgbClr val="FF0000"/>
                </a:solidFill>
                <a:latin typeface="Helvetica" pitchFamily="34" charset="0"/>
              </a:rPr>
              <a:t>town = ‘Harlow’</a:t>
            </a:r>
            <a:r>
              <a:rPr lang="en-GB" sz="2400" dirty="0">
                <a:latin typeface="Helvetica" pitchFamily="34" charset="0"/>
              </a:rPr>
              <a:t> </a:t>
            </a:r>
          </a:p>
          <a:p>
            <a:pPr defTabSz="739775">
              <a:spcBef>
                <a:spcPct val="0"/>
              </a:spcBef>
            </a:pPr>
            <a:r>
              <a:rPr lang="en-GB" sz="2400" dirty="0">
                <a:latin typeface="Helvetica" pitchFamily="34" charset="0"/>
              </a:rPr>
              <a:t>AND          name = ‘Smith’</a:t>
            </a:r>
          </a:p>
        </p:txBody>
      </p:sp>
      <p:sp>
        <p:nvSpPr>
          <p:cNvPr id="21510"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1511"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1512" name="Rectangle 6"/>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1513" name="Rectangle 7"/>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834574" name="Rectangle 14"/>
          <p:cNvSpPr>
            <a:spLocks noChangeArrowheads="1"/>
          </p:cNvSpPr>
          <p:nvPr/>
        </p:nvSpPr>
        <p:spPr bwMode="auto">
          <a:xfrm>
            <a:off x="330200" y="5248275"/>
            <a:ext cx="5592763" cy="1308100"/>
          </a:xfrm>
          <a:prstGeom prst="rect">
            <a:avLst/>
          </a:prstGeom>
          <a:noFill/>
          <a:ln w="9525">
            <a:noFill/>
            <a:miter lim="800000"/>
            <a:headEnd/>
            <a:tailEnd/>
          </a:ln>
        </p:spPr>
        <p:txBody>
          <a:bodyPr lIns="90488" tIns="44450" rIns="90488" bIns="44450">
            <a:spAutoFit/>
          </a:bodyPr>
          <a:lstStyle/>
          <a:p>
            <a:pPr marL="114300" lvl="1" defTabSz="739775">
              <a:spcBef>
                <a:spcPct val="0"/>
              </a:spcBef>
            </a:pPr>
            <a:r>
              <a:rPr lang="en-GB" sz="2000" b="1" u="sng">
                <a:solidFill>
                  <a:schemeClr val="tx2"/>
                </a:solidFill>
                <a:latin typeface="Helvetica" pitchFamily="34" charset="0"/>
              </a:rPr>
              <a:t>LOGICAL OPERATOR	PRECEDENCE</a:t>
            </a:r>
          </a:p>
          <a:p>
            <a:pPr marL="114300" lvl="1" defTabSz="739775">
              <a:spcBef>
                <a:spcPct val="0"/>
              </a:spcBef>
            </a:pPr>
            <a:endParaRPr lang="en-GB" sz="2000" b="1">
              <a:solidFill>
                <a:schemeClr val="tx2"/>
              </a:solidFill>
              <a:latin typeface="Helvetica" pitchFamily="34" charset="0"/>
            </a:endParaRPr>
          </a:p>
          <a:p>
            <a:pPr marL="114300" lvl="1" defTabSz="739775">
              <a:spcBef>
                <a:spcPct val="0"/>
              </a:spcBef>
            </a:pPr>
            <a:r>
              <a:rPr lang="en-GB" sz="2000" b="1">
                <a:solidFill>
                  <a:schemeClr val="tx2"/>
                </a:solidFill>
                <a:latin typeface="Helvetica" pitchFamily="34" charset="0"/>
              </a:rPr>
              <a:t>AND 				Higher than OR</a:t>
            </a:r>
          </a:p>
          <a:p>
            <a:pPr marL="114300" lvl="1" defTabSz="739775">
              <a:spcBef>
                <a:spcPct val="0"/>
              </a:spcBef>
            </a:pPr>
            <a:r>
              <a:rPr lang="en-GB" sz="2000" b="1">
                <a:solidFill>
                  <a:schemeClr val="tx2"/>
                </a:solidFill>
                <a:latin typeface="Helvetica" pitchFamily="34" charset="0"/>
              </a:rPr>
              <a:t>OR 				Lower than AND</a:t>
            </a:r>
          </a:p>
        </p:txBody>
      </p:sp>
      <p:sp>
        <p:nvSpPr>
          <p:cNvPr id="21515" name="Rectangle 15"/>
          <p:cNvSpPr>
            <a:spLocks noGrp="1" noChangeArrowheads="1"/>
          </p:cNvSpPr>
          <p:nvPr>
            <p:ph type="title"/>
          </p:nvPr>
        </p:nvSpPr>
        <p:spPr>
          <a:xfrm>
            <a:off x="0" y="85725"/>
            <a:ext cx="9144000" cy="989013"/>
          </a:xfrm>
        </p:spPr>
        <p:txBody>
          <a:bodyPr/>
          <a:lstStyle/>
          <a:p>
            <a:pPr eaLnBrk="1" hangingPunct="1"/>
            <a:r>
              <a:rPr lang="en-GB" smtClean="0"/>
              <a:t>Multiple Conditions</a:t>
            </a:r>
          </a:p>
        </p:txBody>
      </p:sp>
      <p:sp>
        <p:nvSpPr>
          <p:cNvPr id="21516" name="Rectangle 16"/>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
        <p:nvSpPr>
          <p:cNvPr id="834612" name="Rectangle 52"/>
          <p:cNvSpPr>
            <a:spLocks noChangeArrowheads="1"/>
          </p:cNvSpPr>
          <p:nvPr/>
        </p:nvSpPr>
        <p:spPr bwMode="auto">
          <a:xfrm>
            <a:off x="4746625" y="1133475"/>
            <a:ext cx="3090863" cy="2235200"/>
          </a:xfrm>
          <a:prstGeom prst="rect">
            <a:avLst/>
          </a:prstGeom>
          <a:solidFill>
            <a:schemeClr val="bg1"/>
          </a:solidFill>
          <a:ln w="9525">
            <a:noFill/>
            <a:miter lim="800000"/>
            <a:headEnd/>
            <a:tailEnd/>
          </a:ln>
        </p:spPr>
        <p:txBody>
          <a:bodyPr anchor="ctr">
            <a:spAutoFit/>
          </a:bodyPr>
          <a:lstStyle/>
          <a:p>
            <a:endParaRPr lang="en-US"/>
          </a:p>
        </p:txBody>
      </p:sp>
      <p:grpSp>
        <p:nvGrpSpPr>
          <p:cNvPr id="3" name="Group 40"/>
          <p:cNvGrpSpPr>
            <a:grpSpLocks/>
          </p:cNvGrpSpPr>
          <p:nvPr/>
        </p:nvGrpSpPr>
        <p:grpSpPr bwMode="auto">
          <a:xfrm>
            <a:off x="4494213" y="1576388"/>
            <a:ext cx="3268662" cy="1525587"/>
            <a:chOff x="2597" y="993"/>
            <a:chExt cx="2059" cy="961"/>
          </a:xfrm>
        </p:grpSpPr>
        <p:sp>
          <p:nvSpPr>
            <p:cNvPr id="21525" name="Line 9"/>
            <p:cNvSpPr>
              <a:spLocks noChangeShapeType="1"/>
            </p:cNvSpPr>
            <p:nvPr/>
          </p:nvSpPr>
          <p:spPr bwMode="auto">
            <a:xfrm flipH="1">
              <a:off x="2707" y="1119"/>
              <a:ext cx="509" cy="244"/>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34570" name="Rectangle 10"/>
            <p:cNvSpPr>
              <a:spLocks noChangeArrowheads="1"/>
            </p:cNvSpPr>
            <p:nvPr/>
          </p:nvSpPr>
          <p:spPr bwMode="auto">
            <a:xfrm flipH="1">
              <a:off x="3161" y="993"/>
              <a:ext cx="1495" cy="256"/>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First condition</a:t>
              </a:r>
            </a:p>
          </p:txBody>
        </p:sp>
        <p:sp>
          <p:nvSpPr>
            <p:cNvPr id="21527" name="Line 12"/>
            <p:cNvSpPr>
              <a:spLocks noChangeShapeType="1"/>
            </p:cNvSpPr>
            <p:nvPr/>
          </p:nvSpPr>
          <p:spPr bwMode="auto">
            <a:xfrm flipH="1">
              <a:off x="2637" y="1492"/>
              <a:ext cx="499" cy="13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34573" name="Rectangle 13"/>
            <p:cNvSpPr>
              <a:spLocks noChangeArrowheads="1"/>
            </p:cNvSpPr>
            <p:nvPr/>
          </p:nvSpPr>
          <p:spPr bwMode="auto">
            <a:xfrm flipH="1">
              <a:off x="3158" y="1367"/>
              <a:ext cx="1465" cy="256"/>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b="1">
                  <a:latin typeface="Helvetica" pitchFamily="34" charset="0"/>
                </a:rPr>
                <a:t>Second condition</a:t>
              </a:r>
            </a:p>
          </p:txBody>
        </p:sp>
        <p:sp>
          <p:nvSpPr>
            <p:cNvPr id="834578" name="Rectangle 18"/>
            <p:cNvSpPr>
              <a:spLocks noChangeArrowheads="1"/>
            </p:cNvSpPr>
            <p:nvPr/>
          </p:nvSpPr>
          <p:spPr bwMode="auto">
            <a:xfrm flipH="1">
              <a:off x="3172" y="1698"/>
              <a:ext cx="1442" cy="256"/>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Third condition</a:t>
              </a:r>
            </a:p>
          </p:txBody>
        </p:sp>
        <p:sp>
          <p:nvSpPr>
            <p:cNvPr id="21530" name="Line 19"/>
            <p:cNvSpPr>
              <a:spLocks noChangeShapeType="1"/>
            </p:cNvSpPr>
            <p:nvPr/>
          </p:nvSpPr>
          <p:spPr bwMode="auto">
            <a:xfrm flipH="1">
              <a:off x="2597" y="1825"/>
              <a:ext cx="559" cy="3"/>
            </a:xfrm>
            <a:prstGeom prst="line">
              <a:avLst/>
            </a:prstGeom>
            <a:noFill/>
            <a:ln w="12700">
              <a:solidFill>
                <a:schemeClr val="tx1"/>
              </a:solidFill>
              <a:round/>
              <a:headEnd type="none" w="sm" len="sm"/>
              <a:tailEnd type="stealth" w="med" len="lg"/>
            </a:ln>
          </p:spPr>
          <p:txBody>
            <a:bodyPr wrap="none" anchor="ctr"/>
            <a:lstStyle/>
            <a:p>
              <a:endParaRPr lang="en-GB"/>
            </a:p>
          </p:txBody>
        </p:sp>
      </p:grpSp>
      <p:sp>
        <p:nvSpPr>
          <p:cNvPr id="834594" name="Text Box 34"/>
          <p:cNvSpPr txBox="1">
            <a:spLocks noChangeArrowheads="1"/>
          </p:cNvSpPr>
          <p:nvPr/>
        </p:nvSpPr>
        <p:spPr bwMode="auto">
          <a:xfrm>
            <a:off x="-38100" y="6323013"/>
            <a:ext cx="392113" cy="457200"/>
          </a:xfrm>
          <a:prstGeom prst="rect">
            <a:avLst/>
          </a:prstGeom>
          <a:noFill/>
          <a:ln w="9525">
            <a:noFill/>
            <a:miter lim="800000"/>
            <a:headEnd/>
            <a:tailEnd/>
          </a:ln>
        </p:spPr>
        <p:txBody>
          <a:bodyPr wrap="none">
            <a:spAutoFit/>
          </a:bodyPr>
          <a:lstStyle/>
          <a:p>
            <a:pPr eaLnBrk="1" hangingPunct="1">
              <a:spcBef>
                <a:spcPct val="0"/>
              </a:spcBef>
            </a:pPr>
            <a:r>
              <a:rPr lang="en-GB" sz="2400" b="1">
                <a:solidFill>
                  <a:srgbClr val="008000"/>
                </a:solidFill>
                <a:latin typeface="Wingdings" pitchFamily="2" charset="2"/>
              </a:rPr>
              <a:t>ü</a:t>
            </a:r>
            <a:endParaRPr lang="en-GB" sz="2400" b="1"/>
          </a:p>
        </p:txBody>
      </p:sp>
      <p:sp>
        <p:nvSpPr>
          <p:cNvPr id="834601" name="Text Box 41"/>
          <p:cNvSpPr txBox="1">
            <a:spLocks noChangeArrowheads="1"/>
          </p:cNvSpPr>
          <p:nvPr/>
        </p:nvSpPr>
        <p:spPr bwMode="auto">
          <a:xfrm>
            <a:off x="328613" y="3406775"/>
            <a:ext cx="3795712" cy="806450"/>
          </a:xfrm>
          <a:prstGeom prst="rect">
            <a:avLst/>
          </a:prstGeom>
          <a:solidFill>
            <a:schemeClr val="accent2"/>
          </a:solidFill>
          <a:ln w="9525">
            <a:solidFill>
              <a:schemeClr val="tx1"/>
            </a:solidFill>
            <a:miter lim="800000"/>
            <a:headEnd/>
            <a:tailEnd/>
          </a:ln>
        </p:spPr>
        <p:txBody>
          <a:bodyPr wrap="none">
            <a:spAutoFit/>
          </a:bodyPr>
          <a:lstStyle/>
          <a:p>
            <a:pPr>
              <a:lnSpc>
                <a:spcPct val="77000"/>
              </a:lnSpc>
              <a:spcBef>
                <a:spcPct val="60000"/>
              </a:spcBef>
              <a:buClr>
                <a:schemeClr val="bg2"/>
              </a:buClr>
            </a:pPr>
            <a:r>
              <a:rPr lang="en-GB" sz="2000">
                <a:solidFill>
                  <a:srgbClr val="134183"/>
                </a:solidFill>
              </a:rPr>
              <a:t>Which employees in ‘Surrey’? </a:t>
            </a:r>
            <a:br>
              <a:rPr lang="en-GB" sz="2000">
                <a:solidFill>
                  <a:srgbClr val="134183"/>
                </a:solidFill>
              </a:rPr>
            </a:br>
            <a:r>
              <a:rPr lang="en-GB" sz="2000">
                <a:solidFill>
                  <a:srgbClr val="134183"/>
                </a:solidFill>
              </a:rPr>
              <a:t/>
            </a:r>
            <a:br>
              <a:rPr lang="en-GB" sz="2000">
                <a:solidFill>
                  <a:srgbClr val="134183"/>
                </a:solidFill>
              </a:rPr>
            </a:br>
            <a:r>
              <a:rPr lang="en-GB" sz="2000">
                <a:solidFill>
                  <a:srgbClr val="134183"/>
                </a:solidFill>
              </a:rPr>
              <a:t>Which ‘Smiths’ will be selected?</a:t>
            </a:r>
          </a:p>
        </p:txBody>
      </p:sp>
      <p:sp>
        <p:nvSpPr>
          <p:cNvPr id="834602" name="Text Box 42"/>
          <p:cNvSpPr txBox="1">
            <a:spLocks noChangeArrowheads="1"/>
          </p:cNvSpPr>
          <p:nvPr/>
        </p:nvSpPr>
        <p:spPr bwMode="auto">
          <a:xfrm>
            <a:off x="336550" y="4467225"/>
            <a:ext cx="5564188" cy="571500"/>
          </a:xfrm>
          <a:prstGeom prst="rect">
            <a:avLst/>
          </a:prstGeom>
          <a:solidFill>
            <a:schemeClr val="folHlink"/>
          </a:solidFill>
          <a:ln w="9525">
            <a:solidFill>
              <a:schemeClr val="tx1"/>
            </a:solidFill>
            <a:miter lim="800000"/>
            <a:headEnd/>
            <a:tailEnd/>
          </a:ln>
        </p:spPr>
        <p:txBody>
          <a:bodyPr>
            <a:spAutoFit/>
          </a:bodyPr>
          <a:lstStyle/>
          <a:p>
            <a:pPr algn="ctr">
              <a:lnSpc>
                <a:spcPct val="77000"/>
              </a:lnSpc>
              <a:spcBef>
                <a:spcPct val="60000"/>
              </a:spcBef>
              <a:buClr>
                <a:schemeClr val="bg2"/>
              </a:buClr>
            </a:pPr>
            <a:r>
              <a:rPr lang="en-GB" sz="2000">
                <a:solidFill>
                  <a:srgbClr val="134183"/>
                </a:solidFill>
              </a:rPr>
              <a:t>If you mix ‘AND’ and ‘OR’ it is a tug of war. The ‘AND’ will win!. Parentheses can change that.</a:t>
            </a:r>
          </a:p>
        </p:txBody>
      </p:sp>
      <p:grpSp>
        <p:nvGrpSpPr>
          <p:cNvPr id="4" name="Group 49"/>
          <p:cNvGrpSpPr>
            <a:grpSpLocks/>
          </p:cNvGrpSpPr>
          <p:nvPr/>
        </p:nvGrpSpPr>
        <p:grpSpPr bwMode="auto">
          <a:xfrm>
            <a:off x="4335463" y="3146425"/>
            <a:ext cx="2316162" cy="968375"/>
            <a:chOff x="3673" y="2037"/>
            <a:chExt cx="1459" cy="610"/>
          </a:xfrm>
        </p:grpSpPr>
        <p:sp>
          <p:nvSpPr>
            <p:cNvPr id="21523" name="Text Box 25"/>
            <p:cNvSpPr txBox="1">
              <a:spLocks noChangeArrowheads="1"/>
            </p:cNvSpPr>
            <p:nvPr/>
          </p:nvSpPr>
          <p:spPr bwMode="auto">
            <a:xfrm>
              <a:off x="3935" y="2129"/>
              <a:ext cx="1197" cy="518"/>
            </a:xfrm>
            <a:prstGeom prst="rect">
              <a:avLst/>
            </a:prstGeom>
            <a:noFill/>
            <a:ln w="9525">
              <a:noFill/>
              <a:miter lim="800000"/>
              <a:headEnd type="none" w="sm" len="sm"/>
              <a:tailEnd type="none" w="sm" len="sm"/>
            </a:ln>
          </p:spPr>
          <p:txBody>
            <a:bodyPr wrap="none">
              <a:spAutoFit/>
            </a:bodyPr>
            <a:lstStyle/>
            <a:p>
              <a:pPr>
                <a:spcBef>
                  <a:spcPct val="0"/>
                </a:spcBef>
              </a:pPr>
              <a:r>
                <a:rPr lang="en-GB" sz="2400">
                  <a:latin typeface="Times New Roman" pitchFamily="18" charset="0"/>
                </a:rPr>
                <a:t>Is this what</a:t>
              </a:r>
            </a:p>
            <a:p>
              <a:pPr>
                <a:spcBef>
                  <a:spcPct val="0"/>
                </a:spcBef>
              </a:pPr>
              <a:r>
                <a:rPr lang="en-GB" sz="2400">
                  <a:latin typeface="Times New Roman" pitchFamily="18" charset="0"/>
                </a:rPr>
                <a:t>you intended?</a:t>
              </a:r>
            </a:p>
          </p:txBody>
        </p:sp>
        <p:sp>
          <p:nvSpPr>
            <p:cNvPr id="21524" name="Line 26"/>
            <p:cNvSpPr>
              <a:spLocks noChangeShapeType="1"/>
            </p:cNvSpPr>
            <p:nvPr/>
          </p:nvSpPr>
          <p:spPr bwMode="auto">
            <a:xfrm flipH="1" flipV="1">
              <a:off x="3673" y="2037"/>
              <a:ext cx="289" cy="210"/>
            </a:xfrm>
            <a:prstGeom prst="line">
              <a:avLst/>
            </a:prstGeom>
            <a:noFill/>
            <a:ln w="12700">
              <a:solidFill>
                <a:schemeClr val="tx1"/>
              </a:solidFill>
              <a:round/>
              <a:headEnd type="none" w="sm" len="sm"/>
              <a:tailEnd type="triangle" w="med" len="med"/>
            </a:ln>
          </p:spPr>
          <p:txBody>
            <a:bodyPr/>
            <a:lstStyle/>
            <a:p>
              <a:endParaRPr lang="en-GB"/>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4601"/>
                                        </p:tgtEl>
                                        <p:attrNameLst>
                                          <p:attrName>style.visibility</p:attrName>
                                        </p:attrNameLst>
                                      </p:cBhvr>
                                      <p:to>
                                        <p:strVal val="visible"/>
                                      </p:to>
                                    </p:set>
                                    <p:animEffect transition="in" filter="fade">
                                      <p:cBhvr>
                                        <p:cTn id="7" dur="500"/>
                                        <p:tgtEl>
                                          <p:spTgt spid="8346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34597"/>
                                        </p:tgtEl>
                                      </p:cBhvr>
                                    </p:animEffect>
                                    <p:set>
                                      <p:cBhvr>
                                        <p:cTn id="12" dur="1" fill="hold">
                                          <p:stCondLst>
                                            <p:cond delay="499"/>
                                          </p:stCondLst>
                                        </p:cTn>
                                        <p:tgtEl>
                                          <p:spTgt spid="834597"/>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xit" presetSubtype="0" fill="hold" grpId="0" nodeType="withEffect">
                                  <p:stCondLst>
                                    <p:cond delay="0"/>
                                  </p:stCondLst>
                                  <p:childTnLst>
                                    <p:animEffect transition="out" filter="fade">
                                      <p:cBhvr>
                                        <p:cTn id="25" dur="500"/>
                                        <p:tgtEl>
                                          <p:spTgt spid="834598"/>
                                        </p:tgtEl>
                                      </p:cBhvr>
                                    </p:animEffect>
                                    <p:set>
                                      <p:cBhvr>
                                        <p:cTn id="26" dur="1" fill="hold">
                                          <p:stCondLst>
                                            <p:cond delay="499"/>
                                          </p:stCondLst>
                                        </p:cTn>
                                        <p:tgtEl>
                                          <p:spTgt spid="834598"/>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834612"/>
                                        </p:tgtEl>
                                      </p:cBhvr>
                                    </p:animEffect>
                                    <p:set>
                                      <p:cBhvr>
                                        <p:cTn id="29" dur="1" fill="hold">
                                          <p:stCondLst>
                                            <p:cond delay="499"/>
                                          </p:stCondLst>
                                        </p:cTn>
                                        <p:tgtEl>
                                          <p:spTgt spid="834612"/>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34597"/>
                                        </p:tgtEl>
                                        <p:attrNameLst>
                                          <p:attrName>style.visibility</p:attrName>
                                        </p:attrNameLst>
                                      </p:cBhvr>
                                      <p:to>
                                        <p:strVal val="visible"/>
                                      </p:to>
                                    </p:set>
                                    <p:animEffect transition="in" filter="fade">
                                      <p:cBhvr>
                                        <p:cTn id="37" dur="500"/>
                                        <p:tgtEl>
                                          <p:spTgt spid="834597"/>
                                        </p:tgtEl>
                                      </p:cBhvr>
                                    </p:animEffect>
                                  </p:childTnLst>
                                </p:cTn>
                              </p:par>
                              <p:par>
                                <p:cTn id="38" presetID="10" presetClass="exit" presetSubtype="0" fill="hold" nodeType="withEffect">
                                  <p:stCondLst>
                                    <p:cond delay="0"/>
                                  </p:stCondLst>
                                  <p:childTnLst>
                                    <p:animEffect transition="out" filter="fad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834602"/>
                                        </p:tgtEl>
                                        <p:attrNameLst>
                                          <p:attrName>style.visibility</p:attrName>
                                        </p:attrNameLst>
                                      </p:cBhvr>
                                      <p:to>
                                        <p:strVal val="visible"/>
                                      </p:to>
                                    </p:set>
                                    <p:animEffect transition="in" filter="fade">
                                      <p:cBhvr>
                                        <p:cTn id="43" dur="500"/>
                                        <p:tgtEl>
                                          <p:spTgt spid="83460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34574"/>
                                        </p:tgtEl>
                                        <p:attrNameLst>
                                          <p:attrName>style.visibility</p:attrName>
                                        </p:attrNameLst>
                                      </p:cBhvr>
                                      <p:to>
                                        <p:strVal val="visible"/>
                                      </p:to>
                                    </p:set>
                                    <p:animEffect transition="in" filter="fade">
                                      <p:cBhvr>
                                        <p:cTn id="46" dur="500"/>
                                        <p:tgtEl>
                                          <p:spTgt spid="83457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34594"/>
                                        </p:tgtEl>
                                        <p:attrNameLst>
                                          <p:attrName>style.visibility</p:attrName>
                                        </p:attrNameLst>
                                      </p:cBhvr>
                                      <p:to>
                                        <p:strVal val="visible"/>
                                      </p:to>
                                    </p:set>
                                    <p:animEffect transition="in" filter="fade">
                                      <p:cBhvr>
                                        <p:cTn id="51" dur="2000"/>
                                        <p:tgtEl>
                                          <p:spTgt spid="834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98" grpId="0" animBg="1"/>
      <p:bldP spid="834597" grpId="0" animBg="1"/>
      <p:bldP spid="834597" grpId="1" animBg="1"/>
      <p:bldP spid="834574" grpId="0"/>
      <p:bldP spid="834612" grpId="0" animBg="1"/>
      <p:bldP spid="834594" grpId="0"/>
      <p:bldP spid="834601" grpId="0" animBg="1"/>
      <p:bldP spid="8346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 results – SELECT TOP</a:t>
            </a:r>
            <a:endParaRPr lang="en-GB" dirty="0"/>
          </a:p>
        </p:txBody>
      </p:sp>
      <p:sp>
        <p:nvSpPr>
          <p:cNvPr id="3" name="Content Placeholder 2"/>
          <p:cNvSpPr>
            <a:spLocks noGrp="1"/>
          </p:cNvSpPr>
          <p:nvPr>
            <p:ph idx="1"/>
          </p:nvPr>
        </p:nvSpPr>
        <p:spPr/>
        <p:txBody>
          <a:bodyPr/>
          <a:lstStyle/>
          <a:p>
            <a:r>
              <a:rPr lang="en-GB" dirty="0" smtClean="0"/>
              <a:t>SELECT TOP </a:t>
            </a:r>
            <a:r>
              <a:rPr lang="en-GB" b="0" i="1" dirty="0" smtClean="0"/>
              <a:t>n</a:t>
            </a:r>
          </a:p>
          <a:p>
            <a:r>
              <a:rPr lang="en-GB" dirty="0" smtClean="0"/>
              <a:t>SELECT TOP (</a:t>
            </a:r>
            <a:r>
              <a:rPr lang="en-GB" b="0" i="1" dirty="0"/>
              <a:t>n</a:t>
            </a:r>
            <a:r>
              <a:rPr lang="en-GB" dirty="0" smtClean="0"/>
              <a:t> PERCENT)</a:t>
            </a:r>
          </a:p>
          <a:p>
            <a:r>
              <a:rPr lang="en-GB" dirty="0" smtClean="0"/>
              <a:t>SELECT TOP … WITH TIES</a:t>
            </a:r>
            <a:endParaRPr lang="en-GB" dirty="0"/>
          </a:p>
        </p:txBody>
      </p:sp>
      <p:sp>
        <p:nvSpPr>
          <p:cNvPr id="4" name="Rectangle 3"/>
          <p:cNvSpPr>
            <a:spLocks noChangeArrowheads="1"/>
          </p:cNvSpPr>
          <p:nvPr/>
        </p:nvSpPr>
        <p:spPr bwMode="auto">
          <a:xfrm>
            <a:off x="409276" y="3596764"/>
            <a:ext cx="3822482" cy="2708434"/>
          </a:xfrm>
          <a:prstGeom prst="rect">
            <a:avLst/>
          </a:prstGeom>
          <a:solidFill>
            <a:schemeClr val="accent1"/>
          </a:solidFill>
          <a:ln w="9525">
            <a:solidFill>
              <a:schemeClr val="tx1"/>
            </a:solidFill>
            <a:miter lim="800000"/>
            <a:headEnd/>
            <a:tailEnd/>
          </a:ln>
        </p:spPr>
        <p:txBody>
          <a:bodyPr wrap="square">
            <a:spAutoFit/>
          </a:bodyPr>
          <a:lstStyle/>
          <a:p>
            <a:r>
              <a:rPr lang="en-GB" sz="2000" dirty="0">
                <a:latin typeface="Helvetica" pitchFamily="34" charset="0"/>
                <a:cs typeface="Helvetica" pitchFamily="34" charset="0"/>
              </a:rPr>
              <a:t>SELECT </a:t>
            </a:r>
            <a:r>
              <a:rPr lang="en-GB" sz="2000" b="1" dirty="0" smtClean="0">
                <a:latin typeface="Helvetica" pitchFamily="34" charset="0"/>
                <a:cs typeface="Helvetica" pitchFamily="34" charset="0"/>
              </a:rPr>
              <a:t>TOP </a:t>
            </a:r>
            <a:r>
              <a:rPr lang="en-GB" sz="2000" b="1" dirty="0">
                <a:latin typeface="Helvetica" pitchFamily="34" charset="0"/>
                <a:cs typeface="Helvetica" pitchFamily="34" charset="0"/>
              </a:rPr>
              <a:t>6 WITH </a:t>
            </a:r>
            <a:r>
              <a:rPr lang="en-GB" sz="2000" b="1" dirty="0" smtClean="0">
                <a:latin typeface="Helvetica" pitchFamily="34" charset="0"/>
                <a:cs typeface="Helvetica" pitchFamily="34" charset="0"/>
              </a:rPr>
              <a:t>TIES</a:t>
            </a:r>
            <a:br>
              <a:rPr lang="en-GB" sz="2000" b="1" dirty="0" smtClean="0">
                <a:latin typeface="Helvetica" pitchFamily="34" charset="0"/>
                <a:cs typeface="Helvetica" pitchFamily="34" charset="0"/>
              </a:rPr>
            </a:br>
            <a:r>
              <a:rPr lang="en-GB" sz="2000" b="1" dirty="0" smtClean="0">
                <a:latin typeface="Helvetica" pitchFamily="34" charset="0"/>
                <a:cs typeface="Helvetica" pitchFamily="34" charset="0"/>
              </a:rPr>
              <a:t>    </a:t>
            </a:r>
            <a:r>
              <a:rPr lang="en-GB" sz="2000" dirty="0" err="1" smtClean="0">
                <a:latin typeface="Helvetica" pitchFamily="34" charset="0"/>
                <a:cs typeface="Helvetica" pitchFamily="34" charset="0"/>
              </a:rPr>
              <a:t>order_no</a:t>
            </a:r>
            <a:r>
              <a:rPr lang="en-GB" sz="2000" dirty="0" smtClean="0">
                <a:latin typeface="Helvetica" pitchFamily="34" charset="0"/>
                <a:cs typeface="Helvetica" pitchFamily="34" charset="0"/>
              </a:rPr>
              <a:t>,</a:t>
            </a:r>
            <a:br>
              <a:rPr lang="en-GB" sz="2000" dirty="0" smtClean="0">
                <a:latin typeface="Helvetica" pitchFamily="34" charset="0"/>
                <a:cs typeface="Helvetica" pitchFamily="34" charset="0"/>
              </a:rPr>
            </a:br>
            <a:r>
              <a:rPr lang="en-GB" sz="2000" dirty="0" smtClean="0">
                <a:latin typeface="Helvetica" pitchFamily="34" charset="0"/>
                <a:cs typeface="Helvetica" pitchFamily="34" charset="0"/>
              </a:rPr>
              <a:t>    </a:t>
            </a:r>
            <a:r>
              <a:rPr lang="en-GB" sz="2000" dirty="0" err="1" smtClean="0">
                <a:latin typeface="Helvetica" pitchFamily="34" charset="0"/>
                <a:cs typeface="Helvetica" pitchFamily="34" charset="0"/>
              </a:rPr>
              <a:t>order_value</a:t>
            </a:r>
            <a:r>
              <a:rPr lang="en-GB" sz="2000" dirty="0" smtClean="0">
                <a:latin typeface="Helvetica" pitchFamily="34" charset="0"/>
                <a:cs typeface="Helvetica" pitchFamily="34" charset="0"/>
              </a:rPr>
              <a:t/>
            </a:r>
            <a:br>
              <a:rPr lang="en-GB" sz="2000" dirty="0" smtClean="0">
                <a:latin typeface="Helvetica" pitchFamily="34" charset="0"/>
                <a:cs typeface="Helvetica" pitchFamily="34" charset="0"/>
              </a:rPr>
            </a:br>
            <a:r>
              <a:rPr lang="en-GB" sz="2000" dirty="0" smtClean="0">
                <a:latin typeface="Helvetica" pitchFamily="34" charset="0"/>
                <a:cs typeface="Helvetica" pitchFamily="34" charset="0"/>
              </a:rPr>
              <a:t>FROM </a:t>
            </a:r>
            <a:r>
              <a:rPr lang="en-GB" sz="2000" dirty="0">
                <a:latin typeface="Helvetica" pitchFamily="34" charset="0"/>
                <a:cs typeface="Helvetica" pitchFamily="34" charset="0"/>
              </a:rPr>
              <a:t/>
            </a:r>
            <a:br>
              <a:rPr lang="en-GB" sz="2000" dirty="0">
                <a:latin typeface="Helvetica" pitchFamily="34" charset="0"/>
                <a:cs typeface="Helvetica" pitchFamily="34" charset="0"/>
              </a:rPr>
            </a:br>
            <a:r>
              <a:rPr lang="en-GB" sz="2000" dirty="0" smtClean="0">
                <a:latin typeface="Helvetica" pitchFamily="34" charset="0"/>
                <a:cs typeface="Helvetica" pitchFamily="34" charset="0"/>
              </a:rPr>
              <a:t>    sale </a:t>
            </a:r>
            <a:br>
              <a:rPr lang="en-GB" sz="2000" dirty="0" smtClean="0">
                <a:latin typeface="Helvetica" pitchFamily="34" charset="0"/>
                <a:cs typeface="Helvetica" pitchFamily="34" charset="0"/>
              </a:rPr>
            </a:br>
            <a:r>
              <a:rPr lang="en-GB" sz="2000" b="1" dirty="0" smtClean="0">
                <a:latin typeface="Helvetica" pitchFamily="34" charset="0"/>
                <a:cs typeface="Helvetica" pitchFamily="34" charset="0"/>
              </a:rPr>
              <a:t>ORDER </a:t>
            </a:r>
            <a:r>
              <a:rPr lang="en-GB" sz="2000" b="1" dirty="0">
                <a:latin typeface="Helvetica" pitchFamily="34" charset="0"/>
                <a:cs typeface="Helvetica" pitchFamily="34" charset="0"/>
              </a:rPr>
              <a:t>BY </a:t>
            </a:r>
            <a:r>
              <a:rPr lang="en-GB" sz="2000" dirty="0" smtClean="0">
                <a:latin typeface="Helvetica" pitchFamily="34" charset="0"/>
                <a:cs typeface="Helvetica" pitchFamily="34" charset="0"/>
              </a:rPr>
              <a:t/>
            </a:r>
            <a:br>
              <a:rPr lang="en-GB" sz="2000" dirty="0" smtClean="0">
                <a:latin typeface="Helvetica" pitchFamily="34" charset="0"/>
                <a:cs typeface="Helvetica" pitchFamily="34" charset="0"/>
              </a:rPr>
            </a:br>
            <a:r>
              <a:rPr lang="en-GB" sz="2000" dirty="0" smtClean="0">
                <a:latin typeface="Helvetica" pitchFamily="34" charset="0"/>
                <a:cs typeface="Helvetica" pitchFamily="34" charset="0"/>
              </a:rPr>
              <a:t>    </a:t>
            </a:r>
            <a:r>
              <a:rPr lang="en-GB" sz="2000" dirty="0" err="1" smtClean="0">
                <a:latin typeface="Helvetica" pitchFamily="34" charset="0"/>
                <a:cs typeface="Helvetica" pitchFamily="34" charset="0"/>
              </a:rPr>
              <a:t>order_value</a:t>
            </a:r>
            <a:r>
              <a:rPr lang="en-GB" sz="2000" dirty="0" smtClean="0">
                <a:latin typeface="Helvetica" pitchFamily="34" charset="0"/>
                <a:cs typeface="Helvetica" pitchFamily="34" charset="0"/>
              </a:rPr>
              <a:t> </a:t>
            </a:r>
            <a:r>
              <a:rPr lang="en-GB" sz="2000" dirty="0">
                <a:latin typeface="Helvetica" pitchFamily="34" charset="0"/>
                <a:cs typeface="Helvetica" pitchFamily="34" charset="0"/>
              </a:rPr>
              <a:t>DESC</a:t>
            </a:r>
          </a:p>
          <a:p>
            <a:endParaRPr lang="en-GB" sz="2000" b="1" dirty="0" smtClean="0">
              <a:latin typeface="Lucida Console" pitchFamily="49" charset="0"/>
            </a:endParaRPr>
          </a:p>
        </p:txBody>
      </p:sp>
      <p:pic>
        <p:nvPicPr>
          <p:cNvPr id="7" name="Picture 6"/>
          <p:cNvPicPr/>
          <p:nvPr/>
        </p:nvPicPr>
        <p:blipFill rotWithShape="1">
          <a:blip r:embed="rId3"/>
          <a:srcRect l="62412" t="57831" r="6048" b="6196"/>
          <a:stretch/>
        </p:blipFill>
        <p:spPr bwMode="auto">
          <a:xfrm>
            <a:off x="4611187" y="3515688"/>
            <a:ext cx="2364377" cy="2789510"/>
          </a:xfrm>
          <a:prstGeom prst="rect">
            <a:avLst/>
          </a:prstGeom>
          <a:ln>
            <a:solidFill>
              <a:schemeClr val="accent4"/>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2839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409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4100"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4101"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4102" name="Rectangle 6"/>
          <p:cNvSpPr>
            <a:spLocks noGrp="1" noChangeArrowheads="1"/>
          </p:cNvSpPr>
          <p:nvPr>
            <p:ph type="body" idx="1"/>
          </p:nvPr>
        </p:nvSpPr>
        <p:spPr>
          <a:noFill/>
        </p:spPr>
        <p:txBody>
          <a:bodyPr lIns="77788" tIns="41275" rIns="77788" bIns="41275"/>
          <a:lstStyle/>
          <a:p>
            <a:pPr>
              <a:lnSpc>
                <a:spcPct val="90000"/>
              </a:lnSpc>
            </a:pPr>
            <a:r>
              <a:rPr lang="en-GB" dirty="0" smtClean="0"/>
              <a:t>Objectives</a:t>
            </a:r>
          </a:p>
          <a:p>
            <a:pPr lvl="1">
              <a:lnSpc>
                <a:spcPct val="90000"/>
              </a:lnSpc>
            </a:pPr>
            <a:r>
              <a:rPr lang="en-GB" dirty="0" smtClean="0"/>
              <a:t>Learn how to carry out simple manipulation on data being read</a:t>
            </a:r>
          </a:p>
          <a:p>
            <a:pPr>
              <a:lnSpc>
                <a:spcPct val="90000"/>
              </a:lnSpc>
            </a:pPr>
            <a:r>
              <a:rPr lang="en-GB" dirty="0" smtClean="0"/>
              <a:t>Contents</a:t>
            </a:r>
          </a:p>
          <a:p>
            <a:pPr lvl="1">
              <a:lnSpc>
                <a:spcPct val="90000"/>
              </a:lnSpc>
            </a:pPr>
            <a:r>
              <a:rPr lang="en-GB" dirty="0" smtClean="0"/>
              <a:t>The SELECT Statement </a:t>
            </a:r>
          </a:p>
          <a:p>
            <a:pPr lvl="1">
              <a:lnSpc>
                <a:spcPct val="90000"/>
              </a:lnSpc>
            </a:pPr>
            <a:r>
              <a:rPr lang="en-GB" dirty="0" smtClean="0"/>
              <a:t>The SELECT and FROM clauses</a:t>
            </a:r>
          </a:p>
          <a:p>
            <a:pPr lvl="1">
              <a:lnSpc>
                <a:spcPct val="90000"/>
              </a:lnSpc>
            </a:pPr>
            <a:r>
              <a:rPr lang="en-GB" dirty="0" smtClean="0"/>
              <a:t>Limiting columns, calculated columns, built-in functions, aliases</a:t>
            </a:r>
          </a:p>
          <a:p>
            <a:pPr lvl="1">
              <a:lnSpc>
                <a:spcPct val="90000"/>
              </a:lnSpc>
            </a:pPr>
            <a:r>
              <a:rPr lang="en-GB" dirty="0" smtClean="0"/>
              <a:t>The DISTINCT keyword</a:t>
            </a:r>
          </a:p>
          <a:p>
            <a:pPr lvl="1">
              <a:lnSpc>
                <a:spcPct val="90000"/>
              </a:lnSpc>
            </a:pPr>
            <a:r>
              <a:rPr lang="en-GB" dirty="0" smtClean="0"/>
              <a:t>Sorting the result set - the ORDER BY clause</a:t>
            </a:r>
          </a:p>
          <a:p>
            <a:pPr lvl="1">
              <a:lnSpc>
                <a:spcPct val="90000"/>
              </a:lnSpc>
            </a:pPr>
            <a:r>
              <a:rPr lang="en-GB" dirty="0" smtClean="0"/>
              <a:t>Row Selection options - the WHERE clause</a:t>
            </a:r>
          </a:p>
          <a:p>
            <a:pPr lvl="1">
              <a:lnSpc>
                <a:spcPct val="90000"/>
              </a:lnSpc>
            </a:pPr>
            <a:r>
              <a:rPr lang="en-GB" dirty="0" smtClean="0"/>
              <a:t>Nulls, </a:t>
            </a:r>
            <a:r>
              <a:rPr lang="en-GB" dirty="0" err="1" smtClean="0"/>
              <a:t>nullability</a:t>
            </a:r>
            <a:r>
              <a:rPr lang="en-GB" dirty="0" smtClean="0"/>
              <a:t>, three way logic</a:t>
            </a:r>
          </a:p>
          <a:p>
            <a:pPr>
              <a:lnSpc>
                <a:spcPct val="90000"/>
              </a:lnSpc>
            </a:pPr>
            <a:r>
              <a:rPr lang="en-GB" dirty="0" smtClean="0"/>
              <a:t>Hands on Lab</a:t>
            </a:r>
          </a:p>
          <a:p>
            <a:pPr lvl="1">
              <a:lnSpc>
                <a:spcPct val="90000"/>
              </a:lnSpc>
            </a:pPr>
            <a:endParaRPr lang="en-GB" dirty="0" smtClean="0"/>
          </a:p>
        </p:txBody>
      </p:sp>
      <p:sp>
        <p:nvSpPr>
          <p:cNvPr id="4103" name="Rectangle 7"/>
          <p:cNvSpPr>
            <a:spLocks noGrp="1" noChangeArrowheads="1"/>
          </p:cNvSpPr>
          <p:nvPr>
            <p:ph type="title"/>
          </p:nvPr>
        </p:nvSpPr>
        <p:spPr/>
        <p:txBody>
          <a:bodyPr/>
          <a:lstStyle/>
          <a:p>
            <a:pPr eaLnBrk="1" hangingPunct="1"/>
            <a:r>
              <a:rPr lang="en-GB" smtClean="0"/>
              <a:t>Basic Data Manipulation - Reading Data</a:t>
            </a:r>
          </a:p>
        </p:txBody>
      </p:sp>
      <p:sp>
        <p:nvSpPr>
          <p:cNvPr id="4104" name="Rectangle 8"/>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075" name="Oval 3"/>
          <p:cNvSpPr>
            <a:spLocks noChangeArrowheads="1"/>
          </p:cNvSpPr>
          <p:nvPr/>
        </p:nvSpPr>
        <p:spPr bwMode="auto">
          <a:xfrm>
            <a:off x="214720" y="3140076"/>
            <a:ext cx="3039156" cy="2501900"/>
          </a:xfrm>
          <a:prstGeom prst="ellipse">
            <a:avLst/>
          </a:prstGeom>
          <a:solidFill>
            <a:schemeClr val="accent2"/>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3076" name="Oval 4"/>
          <p:cNvSpPr>
            <a:spLocks noChangeArrowheads="1"/>
          </p:cNvSpPr>
          <p:nvPr/>
        </p:nvSpPr>
        <p:spPr bwMode="auto">
          <a:xfrm>
            <a:off x="240120" y="1943100"/>
            <a:ext cx="2828517" cy="2707277"/>
          </a:xfrm>
          <a:prstGeom prst="ellipse">
            <a:avLst/>
          </a:prstGeom>
          <a:solidFill>
            <a:schemeClr val="accent2"/>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grpSp>
        <p:nvGrpSpPr>
          <p:cNvPr id="3077" name="Group 25"/>
          <p:cNvGrpSpPr>
            <a:grpSpLocks/>
          </p:cNvGrpSpPr>
          <p:nvPr/>
        </p:nvGrpSpPr>
        <p:grpSpPr bwMode="auto">
          <a:xfrm>
            <a:off x="3277371" y="3250450"/>
            <a:ext cx="1466850" cy="1317625"/>
            <a:chOff x="2068" y="1890"/>
            <a:chExt cx="924" cy="830"/>
          </a:xfrm>
        </p:grpSpPr>
        <p:sp>
          <p:nvSpPr>
            <p:cNvPr id="3089" name="Freeform 6"/>
            <p:cNvSpPr>
              <a:spLocks/>
            </p:cNvSpPr>
            <p:nvPr/>
          </p:nvSpPr>
          <p:spPr bwMode="auto">
            <a:xfrm>
              <a:off x="2475" y="1893"/>
              <a:ext cx="41" cy="289"/>
            </a:xfrm>
            <a:custGeom>
              <a:avLst/>
              <a:gdLst>
                <a:gd name="T0" fmla="*/ 0 w 41"/>
                <a:gd name="T1" fmla="*/ 0 h 289"/>
                <a:gd name="T2" fmla="*/ 40 w 41"/>
                <a:gd name="T3" fmla="*/ 143 h 289"/>
                <a:gd name="T4" fmla="*/ 40 w 41"/>
                <a:gd name="T5" fmla="*/ 288 h 289"/>
                <a:gd name="T6" fmla="*/ 0 w 41"/>
                <a:gd name="T7" fmla="*/ 112 h 289"/>
                <a:gd name="T8" fmla="*/ 0 w 41"/>
                <a:gd name="T9" fmla="*/ 0 h 289"/>
                <a:gd name="T10" fmla="*/ 0 60000 65536"/>
                <a:gd name="T11" fmla="*/ 0 60000 65536"/>
                <a:gd name="T12" fmla="*/ 0 60000 65536"/>
                <a:gd name="T13" fmla="*/ 0 60000 65536"/>
                <a:gd name="T14" fmla="*/ 0 60000 65536"/>
                <a:gd name="T15" fmla="*/ 0 w 41"/>
                <a:gd name="T16" fmla="*/ 0 h 289"/>
                <a:gd name="T17" fmla="*/ 41 w 41"/>
                <a:gd name="T18" fmla="*/ 289 h 289"/>
              </a:gdLst>
              <a:ahLst/>
              <a:cxnLst>
                <a:cxn ang="T10">
                  <a:pos x="T0" y="T1"/>
                </a:cxn>
                <a:cxn ang="T11">
                  <a:pos x="T2" y="T3"/>
                </a:cxn>
                <a:cxn ang="T12">
                  <a:pos x="T4" y="T5"/>
                </a:cxn>
                <a:cxn ang="T13">
                  <a:pos x="T6" y="T7"/>
                </a:cxn>
                <a:cxn ang="T14">
                  <a:pos x="T8" y="T9"/>
                </a:cxn>
              </a:cxnLst>
              <a:rect l="T15" t="T16" r="T17" b="T18"/>
              <a:pathLst>
                <a:path w="41" h="289">
                  <a:moveTo>
                    <a:pt x="0" y="0"/>
                  </a:moveTo>
                  <a:lnTo>
                    <a:pt x="40" y="143"/>
                  </a:lnTo>
                  <a:lnTo>
                    <a:pt x="40" y="288"/>
                  </a:lnTo>
                  <a:lnTo>
                    <a:pt x="0" y="112"/>
                  </a:lnTo>
                  <a:lnTo>
                    <a:pt x="0" y="0"/>
                  </a:lnTo>
                </a:path>
              </a:pathLst>
            </a:custGeom>
            <a:solidFill>
              <a:schemeClr val="accent1"/>
            </a:solidFill>
            <a:ln w="12700" cap="rnd">
              <a:solidFill>
                <a:srgbClr val="000000"/>
              </a:solidFill>
              <a:round/>
              <a:headEnd/>
              <a:tailEnd/>
            </a:ln>
          </p:spPr>
          <p:txBody>
            <a:bodyPr/>
            <a:lstStyle/>
            <a:p>
              <a:endParaRPr lang="en-GB"/>
            </a:p>
          </p:txBody>
        </p:sp>
        <p:grpSp>
          <p:nvGrpSpPr>
            <p:cNvPr id="3090" name="Group 24"/>
            <p:cNvGrpSpPr>
              <a:grpSpLocks/>
            </p:cNvGrpSpPr>
            <p:nvPr/>
          </p:nvGrpSpPr>
          <p:grpSpPr bwMode="auto">
            <a:xfrm>
              <a:off x="2068" y="1890"/>
              <a:ext cx="924" cy="830"/>
              <a:chOff x="2068" y="1890"/>
              <a:chExt cx="924" cy="830"/>
            </a:xfrm>
          </p:grpSpPr>
          <p:sp>
            <p:nvSpPr>
              <p:cNvPr id="3091" name="Freeform 8"/>
              <p:cNvSpPr>
                <a:spLocks/>
              </p:cNvSpPr>
              <p:nvPr/>
            </p:nvSpPr>
            <p:spPr bwMode="auto">
              <a:xfrm>
                <a:off x="2068" y="1890"/>
                <a:ext cx="924" cy="681"/>
              </a:xfrm>
              <a:custGeom>
                <a:avLst/>
                <a:gdLst>
                  <a:gd name="T0" fmla="*/ 407 w 923"/>
                  <a:gd name="T1" fmla="*/ 0 h 681"/>
                  <a:gd name="T2" fmla="*/ 924 w 923"/>
                  <a:gd name="T3" fmla="*/ 340 h 681"/>
                  <a:gd name="T4" fmla="*/ 612 w 923"/>
                  <a:gd name="T5" fmla="*/ 680 h 681"/>
                  <a:gd name="T6" fmla="*/ 572 w 923"/>
                  <a:gd name="T7" fmla="*/ 534 h 681"/>
                  <a:gd name="T8" fmla="*/ 54 w 923"/>
                  <a:gd name="T9" fmla="*/ 534 h 681"/>
                  <a:gd name="T10" fmla="*/ 0 w 923"/>
                  <a:gd name="T11" fmla="*/ 145 h 681"/>
                  <a:gd name="T12" fmla="*/ 447 w 923"/>
                  <a:gd name="T13" fmla="*/ 145 h 681"/>
                  <a:gd name="T14" fmla="*/ 407 w 923"/>
                  <a:gd name="T15" fmla="*/ 0 h 681"/>
                  <a:gd name="T16" fmla="*/ 0 60000 65536"/>
                  <a:gd name="T17" fmla="*/ 0 60000 65536"/>
                  <a:gd name="T18" fmla="*/ 0 60000 65536"/>
                  <a:gd name="T19" fmla="*/ 0 60000 65536"/>
                  <a:gd name="T20" fmla="*/ 0 60000 65536"/>
                  <a:gd name="T21" fmla="*/ 0 60000 65536"/>
                  <a:gd name="T22" fmla="*/ 0 60000 65536"/>
                  <a:gd name="T23" fmla="*/ 0 60000 65536"/>
                  <a:gd name="T24" fmla="*/ 0 w 923"/>
                  <a:gd name="T25" fmla="*/ 0 h 681"/>
                  <a:gd name="T26" fmla="*/ 923 w 923"/>
                  <a:gd name="T27" fmla="*/ 681 h 6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3" h="681">
                    <a:moveTo>
                      <a:pt x="407" y="0"/>
                    </a:moveTo>
                    <a:lnTo>
                      <a:pt x="922" y="340"/>
                    </a:lnTo>
                    <a:lnTo>
                      <a:pt x="610" y="680"/>
                    </a:lnTo>
                    <a:lnTo>
                      <a:pt x="570" y="534"/>
                    </a:lnTo>
                    <a:lnTo>
                      <a:pt x="54" y="534"/>
                    </a:lnTo>
                    <a:lnTo>
                      <a:pt x="0" y="145"/>
                    </a:lnTo>
                    <a:lnTo>
                      <a:pt x="447" y="145"/>
                    </a:lnTo>
                    <a:lnTo>
                      <a:pt x="407" y="0"/>
                    </a:lnTo>
                  </a:path>
                </a:pathLst>
              </a:custGeom>
              <a:solidFill>
                <a:schemeClr val="accent1"/>
              </a:solidFill>
              <a:ln w="12700" cap="rnd">
                <a:solidFill>
                  <a:srgbClr val="000000"/>
                </a:solidFill>
                <a:round/>
                <a:headEnd/>
                <a:tailEnd/>
              </a:ln>
            </p:spPr>
            <p:txBody>
              <a:bodyPr/>
              <a:lstStyle/>
              <a:p>
                <a:endParaRPr lang="en-GB"/>
              </a:p>
            </p:txBody>
          </p:sp>
          <p:sp>
            <p:nvSpPr>
              <p:cNvPr id="3092" name="Freeform 9"/>
              <p:cNvSpPr>
                <a:spLocks/>
              </p:cNvSpPr>
              <p:nvPr/>
            </p:nvSpPr>
            <p:spPr bwMode="auto">
              <a:xfrm>
                <a:off x="2679" y="2230"/>
                <a:ext cx="313" cy="490"/>
              </a:xfrm>
              <a:custGeom>
                <a:avLst/>
                <a:gdLst>
                  <a:gd name="T0" fmla="*/ 312 w 313"/>
                  <a:gd name="T1" fmla="*/ 0 h 490"/>
                  <a:gd name="T2" fmla="*/ 0 w 313"/>
                  <a:gd name="T3" fmla="*/ 341 h 490"/>
                  <a:gd name="T4" fmla="*/ 1 w 313"/>
                  <a:gd name="T5" fmla="*/ 489 h 490"/>
                  <a:gd name="T6" fmla="*/ 312 w 313"/>
                  <a:gd name="T7" fmla="*/ 145 h 490"/>
                  <a:gd name="T8" fmla="*/ 312 w 313"/>
                  <a:gd name="T9" fmla="*/ 0 h 490"/>
                  <a:gd name="T10" fmla="*/ 0 60000 65536"/>
                  <a:gd name="T11" fmla="*/ 0 60000 65536"/>
                  <a:gd name="T12" fmla="*/ 0 60000 65536"/>
                  <a:gd name="T13" fmla="*/ 0 60000 65536"/>
                  <a:gd name="T14" fmla="*/ 0 60000 65536"/>
                  <a:gd name="T15" fmla="*/ 0 w 313"/>
                  <a:gd name="T16" fmla="*/ 0 h 490"/>
                  <a:gd name="T17" fmla="*/ 313 w 313"/>
                  <a:gd name="T18" fmla="*/ 490 h 490"/>
                </a:gdLst>
                <a:ahLst/>
                <a:cxnLst>
                  <a:cxn ang="T10">
                    <a:pos x="T0" y="T1"/>
                  </a:cxn>
                  <a:cxn ang="T11">
                    <a:pos x="T2" y="T3"/>
                  </a:cxn>
                  <a:cxn ang="T12">
                    <a:pos x="T4" y="T5"/>
                  </a:cxn>
                  <a:cxn ang="T13">
                    <a:pos x="T6" y="T7"/>
                  </a:cxn>
                  <a:cxn ang="T14">
                    <a:pos x="T8" y="T9"/>
                  </a:cxn>
                </a:cxnLst>
                <a:rect l="T15" t="T16" r="T17" b="T18"/>
                <a:pathLst>
                  <a:path w="313" h="490">
                    <a:moveTo>
                      <a:pt x="312" y="0"/>
                    </a:moveTo>
                    <a:lnTo>
                      <a:pt x="0" y="341"/>
                    </a:lnTo>
                    <a:lnTo>
                      <a:pt x="1" y="489"/>
                    </a:lnTo>
                    <a:lnTo>
                      <a:pt x="312" y="145"/>
                    </a:lnTo>
                    <a:lnTo>
                      <a:pt x="312" y="0"/>
                    </a:lnTo>
                  </a:path>
                </a:pathLst>
              </a:custGeom>
              <a:solidFill>
                <a:schemeClr val="accent1"/>
              </a:solidFill>
              <a:ln w="12700" cap="rnd">
                <a:solidFill>
                  <a:srgbClr val="000000"/>
                </a:solidFill>
                <a:round/>
                <a:headEnd/>
                <a:tailEnd/>
              </a:ln>
            </p:spPr>
            <p:txBody>
              <a:bodyPr/>
              <a:lstStyle/>
              <a:p>
                <a:endParaRPr lang="en-GB"/>
              </a:p>
            </p:txBody>
          </p:sp>
          <p:sp>
            <p:nvSpPr>
              <p:cNvPr id="3093" name="Freeform 10"/>
              <p:cNvSpPr>
                <a:spLocks/>
              </p:cNvSpPr>
              <p:nvPr/>
            </p:nvSpPr>
            <p:spPr bwMode="auto">
              <a:xfrm>
                <a:off x="2639" y="2424"/>
                <a:ext cx="41" cy="294"/>
              </a:xfrm>
              <a:custGeom>
                <a:avLst/>
                <a:gdLst>
                  <a:gd name="T0" fmla="*/ 40 w 41"/>
                  <a:gd name="T1" fmla="*/ 152 h 294"/>
                  <a:gd name="T2" fmla="*/ 0 w 41"/>
                  <a:gd name="T3" fmla="*/ 0 h 294"/>
                  <a:gd name="T4" fmla="*/ 0 w 41"/>
                  <a:gd name="T5" fmla="*/ 152 h 294"/>
                  <a:gd name="T6" fmla="*/ 39 w 41"/>
                  <a:gd name="T7" fmla="*/ 293 h 294"/>
                  <a:gd name="T8" fmla="*/ 40 w 41"/>
                  <a:gd name="T9" fmla="*/ 152 h 294"/>
                  <a:gd name="T10" fmla="*/ 0 60000 65536"/>
                  <a:gd name="T11" fmla="*/ 0 60000 65536"/>
                  <a:gd name="T12" fmla="*/ 0 60000 65536"/>
                  <a:gd name="T13" fmla="*/ 0 60000 65536"/>
                  <a:gd name="T14" fmla="*/ 0 60000 65536"/>
                  <a:gd name="T15" fmla="*/ 0 w 41"/>
                  <a:gd name="T16" fmla="*/ 0 h 294"/>
                  <a:gd name="T17" fmla="*/ 41 w 41"/>
                  <a:gd name="T18" fmla="*/ 294 h 294"/>
                </a:gdLst>
                <a:ahLst/>
                <a:cxnLst>
                  <a:cxn ang="T10">
                    <a:pos x="T0" y="T1"/>
                  </a:cxn>
                  <a:cxn ang="T11">
                    <a:pos x="T2" y="T3"/>
                  </a:cxn>
                  <a:cxn ang="T12">
                    <a:pos x="T4" y="T5"/>
                  </a:cxn>
                  <a:cxn ang="T13">
                    <a:pos x="T6" y="T7"/>
                  </a:cxn>
                  <a:cxn ang="T14">
                    <a:pos x="T8" y="T9"/>
                  </a:cxn>
                </a:cxnLst>
                <a:rect l="T15" t="T16" r="T17" b="T18"/>
                <a:pathLst>
                  <a:path w="41" h="294">
                    <a:moveTo>
                      <a:pt x="40" y="152"/>
                    </a:moveTo>
                    <a:lnTo>
                      <a:pt x="0" y="0"/>
                    </a:lnTo>
                    <a:lnTo>
                      <a:pt x="0" y="152"/>
                    </a:lnTo>
                    <a:lnTo>
                      <a:pt x="39" y="293"/>
                    </a:lnTo>
                    <a:lnTo>
                      <a:pt x="40" y="152"/>
                    </a:lnTo>
                  </a:path>
                </a:pathLst>
              </a:custGeom>
              <a:solidFill>
                <a:schemeClr val="accent1"/>
              </a:solidFill>
              <a:ln w="12700" cap="rnd">
                <a:solidFill>
                  <a:srgbClr val="000000"/>
                </a:solidFill>
                <a:round/>
                <a:headEnd/>
                <a:tailEnd/>
              </a:ln>
            </p:spPr>
            <p:txBody>
              <a:bodyPr/>
              <a:lstStyle/>
              <a:p>
                <a:endParaRPr lang="en-GB"/>
              </a:p>
            </p:txBody>
          </p:sp>
          <p:sp>
            <p:nvSpPr>
              <p:cNvPr id="3094" name="Freeform 11"/>
              <p:cNvSpPr>
                <a:spLocks/>
              </p:cNvSpPr>
              <p:nvPr/>
            </p:nvSpPr>
            <p:spPr bwMode="auto">
              <a:xfrm>
                <a:off x="2122" y="2424"/>
                <a:ext cx="518" cy="153"/>
              </a:xfrm>
              <a:custGeom>
                <a:avLst/>
                <a:gdLst>
                  <a:gd name="T0" fmla="*/ 518 w 517"/>
                  <a:gd name="T1" fmla="*/ 2 h 153"/>
                  <a:gd name="T2" fmla="*/ 518 w 517"/>
                  <a:gd name="T3" fmla="*/ 152 h 153"/>
                  <a:gd name="T4" fmla="*/ 0 w 517"/>
                  <a:gd name="T5" fmla="*/ 152 h 153"/>
                  <a:gd name="T6" fmla="*/ 1 w 517"/>
                  <a:gd name="T7" fmla="*/ 0 h 153"/>
                  <a:gd name="T8" fmla="*/ 518 w 517"/>
                  <a:gd name="T9" fmla="*/ 2 h 153"/>
                  <a:gd name="T10" fmla="*/ 0 60000 65536"/>
                  <a:gd name="T11" fmla="*/ 0 60000 65536"/>
                  <a:gd name="T12" fmla="*/ 0 60000 65536"/>
                  <a:gd name="T13" fmla="*/ 0 60000 65536"/>
                  <a:gd name="T14" fmla="*/ 0 60000 65536"/>
                  <a:gd name="T15" fmla="*/ 0 w 517"/>
                  <a:gd name="T16" fmla="*/ 0 h 153"/>
                  <a:gd name="T17" fmla="*/ 517 w 517"/>
                  <a:gd name="T18" fmla="*/ 153 h 153"/>
                </a:gdLst>
                <a:ahLst/>
                <a:cxnLst>
                  <a:cxn ang="T10">
                    <a:pos x="T0" y="T1"/>
                  </a:cxn>
                  <a:cxn ang="T11">
                    <a:pos x="T2" y="T3"/>
                  </a:cxn>
                  <a:cxn ang="T12">
                    <a:pos x="T4" y="T5"/>
                  </a:cxn>
                  <a:cxn ang="T13">
                    <a:pos x="T6" y="T7"/>
                  </a:cxn>
                  <a:cxn ang="T14">
                    <a:pos x="T8" y="T9"/>
                  </a:cxn>
                </a:cxnLst>
                <a:rect l="T15" t="T16" r="T17" b="T18"/>
                <a:pathLst>
                  <a:path w="517" h="153">
                    <a:moveTo>
                      <a:pt x="516" y="2"/>
                    </a:moveTo>
                    <a:lnTo>
                      <a:pt x="516" y="152"/>
                    </a:lnTo>
                    <a:lnTo>
                      <a:pt x="0" y="152"/>
                    </a:lnTo>
                    <a:lnTo>
                      <a:pt x="1" y="0"/>
                    </a:lnTo>
                    <a:lnTo>
                      <a:pt x="516" y="2"/>
                    </a:lnTo>
                  </a:path>
                </a:pathLst>
              </a:custGeom>
              <a:solidFill>
                <a:schemeClr val="accent1"/>
              </a:solidFill>
              <a:ln w="12700" cap="rnd">
                <a:solidFill>
                  <a:srgbClr val="000000"/>
                </a:solidFill>
                <a:round/>
                <a:headEnd/>
                <a:tailEnd/>
              </a:ln>
            </p:spPr>
            <p:txBody>
              <a:bodyPr/>
              <a:lstStyle/>
              <a:p>
                <a:endParaRPr lang="en-GB"/>
              </a:p>
            </p:txBody>
          </p:sp>
          <p:sp>
            <p:nvSpPr>
              <p:cNvPr id="3095" name="Freeform 12"/>
              <p:cNvSpPr>
                <a:spLocks/>
              </p:cNvSpPr>
              <p:nvPr/>
            </p:nvSpPr>
            <p:spPr bwMode="auto">
              <a:xfrm>
                <a:off x="2068" y="2035"/>
                <a:ext cx="55" cy="536"/>
              </a:xfrm>
              <a:custGeom>
                <a:avLst/>
                <a:gdLst>
                  <a:gd name="T0" fmla="*/ 0 w 55"/>
                  <a:gd name="T1" fmla="*/ 0 h 536"/>
                  <a:gd name="T2" fmla="*/ 54 w 55"/>
                  <a:gd name="T3" fmla="*/ 389 h 536"/>
                  <a:gd name="T4" fmla="*/ 54 w 55"/>
                  <a:gd name="T5" fmla="*/ 535 h 536"/>
                  <a:gd name="T6" fmla="*/ 0 w 55"/>
                  <a:gd name="T7" fmla="*/ 146 h 536"/>
                  <a:gd name="T8" fmla="*/ 0 w 55"/>
                  <a:gd name="T9" fmla="*/ 0 h 536"/>
                  <a:gd name="T10" fmla="*/ 0 60000 65536"/>
                  <a:gd name="T11" fmla="*/ 0 60000 65536"/>
                  <a:gd name="T12" fmla="*/ 0 60000 65536"/>
                  <a:gd name="T13" fmla="*/ 0 60000 65536"/>
                  <a:gd name="T14" fmla="*/ 0 60000 65536"/>
                  <a:gd name="T15" fmla="*/ 0 w 55"/>
                  <a:gd name="T16" fmla="*/ 0 h 536"/>
                  <a:gd name="T17" fmla="*/ 55 w 55"/>
                  <a:gd name="T18" fmla="*/ 536 h 536"/>
                </a:gdLst>
                <a:ahLst/>
                <a:cxnLst>
                  <a:cxn ang="T10">
                    <a:pos x="T0" y="T1"/>
                  </a:cxn>
                  <a:cxn ang="T11">
                    <a:pos x="T2" y="T3"/>
                  </a:cxn>
                  <a:cxn ang="T12">
                    <a:pos x="T4" y="T5"/>
                  </a:cxn>
                  <a:cxn ang="T13">
                    <a:pos x="T6" y="T7"/>
                  </a:cxn>
                  <a:cxn ang="T14">
                    <a:pos x="T8" y="T9"/>
                  </a:cxn>
                </a:cxnLst>
                <a:rect l="T15" t="T16" r="T17" b="T18"/>
                <a:pathLst>
                  <a:path w="55" h="536">
                    <a:moveTo>
                      <a:pt x="0" y="0"/>
                    </a:moveTo>
                    <a:lnTo>
                      <a:pt x="54" y="389"/>
                    </a:lnTo>
                    <a:lnTo>
                      <a:pt x="54" y="535"/>
                    </a:lnTo>
                    <a:lnTo>
                      <a:pt x="0" y="146"/>
                    </a:lnTo>
                    <a:lnTo>
                      <a:pt x="0" y="0"/>
                    </a:lnTo>
                  </a:path>
                </a:pathLst>
              </a:custGeom>
              <a:solidFill>
                <a:schemeClr val="accent1"/>
              </a:solidFill>
              <a:ln w="12700" cap="rnd">
                <a:solidFill>
                  <a:srgbClr val="000000"/>
                </a:solidFill>
                <a:round/>
                <a:headEnd/>
                <a:tailEnd/>
              </a:ln>
            </p:spPr>
            <p:txBody>
              <a:bodyPr/>
              <a:lstStyle/>
              <a:p>
                <a:endParaRPr lang="en-GB"/>
              </a:p>
            </p:txBody>
          </p:sp>
        </p:grpSp>
      </p:grpSp>
      <p:sp>
        <p:nvSpPr>
          <p:cNvPr id="3078" name="Rectangle 13"/>
          <p:cNvSpPr>
            <a:spLocks noChangeArrowheads="1"/>
          </p:cNvSpPr>
          <p:nvPr/>
        </p:nvSpPr>
        <p:spPr bwMode="auto">
          <a:xfrm>
            <a:off x="374016" y="6158139"/>
            <a:ext cx="197971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defTabSz="739775">
              <a:spcBef>
                <a:spcPct val="0"/>
              </a:spcBef>
            </a:pPr>
            <a:r>
              <a:rPr lang="en-GB" sz="2400" b="1" dirty="0" smtClean="0">
                <a:latin typeface="Helvetica" pitchFamily="34" charset="0"/>
              </a:rPr>
              <a:t>salesperson</a:t>
            </a:r>
            <a:endParaRPr lang="en-GB" sz="2400" b="1" dirty="0">
              <a:latin typeface="Helvetica" pitchFamily="34" charset="0"/>
            </a:endParaRPr>
          </a:p>
        </p:txBody>
      </p:sp>
      <p:sp>
        <p:nvSpPr>
          <p:cNvPr id="3079" name="Rectangle 14"/>
          <p:cNvSpPr>
            <a:spLocks noChangeArrowheads="1"/>
          </p:cNvSpPr>
          <p:nvPr/>
        </p:nvSpPr>
        <p:spPr bwMode="auto">
          <a:xfrm>
            <a:off x="357188" y="1125538"/>
            <a:ext cx="16192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defTabSz="739775">
              <a:spcBef>
                <a:spcPct val="0"/>
              </a:spcBef>
            </a:pPr>
            <a:r>
              <a:rPr lang="en-GB" sz="2400" b="1">
                <a:latin typeface="Helvetica" pitchFamily="34" charset="0"/>
              </a:rPr>
              <a:t>employees</a:t>
            </a:r>
          </a:p>
        </p:txBody>
      </p:sp>
      <p:sp>
        <p:nvSpPr>
          <p:cNvPr id="3080" name="Rectangle 15"/>
          <p:cNvSpPr>
            <a:spLocks noChangeArrowheads="1"/>
          </p:cNvSpPr>
          <p:nvPr/>
        </p:nvSpPr>
        <p:spPr bwMode="auto">
          <a:xfrm>
            <a:off x="395401" y="2785234"/>
            <a:ext cx="2485798" cy="64376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marL="457200" indent="-457200" defTabSz="739775">
              <a:spcBef>
                <a:spcPct val="0"/>
              </a:spcBef>
            </a:pPr>
            <a:r>
              <a:rPr lang="en-GB" sz="1800" b="1" dirty="0" smtClean="0">
                <a:latin typeface="Helvetica" pitchFamily="34" charset="0"/>
              </a:rPr>
              <a:t>Brick 9.000 18.000</a:t>
            </a:r>
          </a:p>
          <a:p>
            <a:pPr marL="457200" indent="-457200" defTabSz="739775">
              <a:spcBef>
                <a:spcPct val="0"/>
              </a:spcBef>
            </a:pPr>
            <a:r>
              <a:rPr lang="en-GB" sz="1800" b="1" dirty="0" smtClean="0">
                <a:latin typeface="Helvetica" pitchFamily="34" charset="0"/>
              </a:rPr>
              <a:t>Digger 7.000 14.000</a:t>
            </a:r>
            <a:endParaRPr lang="en-GB" sz="2000" b="1" dirty="0">
              <a:latin typeface="Helvetica" pitchFamily="34" charset="0"/>
            </a:endParaRPr>
          </a:p>
        </p:txBody>
      </p:sp>
      <p:sp>
        <p:nvSpPr>
          <p:cNvPr id="3081" name="Rectangle 16"/>
          <p:cNvSpPr>
            <a:spLocks noChangeArrowheads="1"/>
          </p:cNvSpPr>
          <p:nvPr/>
        </p:nvSpPr>
        <p:spPr bwMode="auto">
          <a:xfrm>
            <a:off x="6196013" y="1716088"/>
            <a:ext cx="1857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defTabSz="739775">
              <a:spcBef>
                <a:spcPct val="0"/>
              </a:spcBef>
            </a:pPr>
            <a:r>
              <a:rPr lang="en-GB" sz="2400" b="1">
                <a:latin typeface="Helvetica" pitchFamily="34" charset="0"/>
              </a:rPr>
              <a:t>Mailing List</a:t>
            </a:r>
          </a:p>
        </p:txBody>
      </p:sp>
      <p:sp>
        <p:nvSpPr>
          <p:cNvPr id="3082" name="Rectangle 17"/>
          <p:cNvSpPr>
            <a:spLocks noGrp="1" noChangeArrowheads="1"/>
          </p:cNvSpPr>
          <p:nvPr>
            <p:ph type="title"/>
          </p:nvPr>
        </p:nvSpPr>
        <p:spPr/>
        <p:txBody>
          <a:bodyPr/>
          <a:lstStyle/>
          <a:p>
            <a:pPr eaLnBrk="1" hangingPunct="1"/>
            <a:r>
              <a:rPr lang="en-GB" dirty="0" smtClean="0"/>
              <a:t>Combine Results using UNION</a:t>
            </a:r>
          </a:p>
        </p:txBody>
      </p:sp>
      <p:sp>
        <p:nvSpPr>
          <p:cNvPr id="3083" name="Rectangle 1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84" name="Text Box 19"/>
          <p:cNvSpPr txBox="1">
            <a:spLocks noChangeArrowheads="1"/>
          </p:cNvSpPr>
          <p:nvPr/>
        </p:nvSpPr>
        <p:spPr bwMode="auto">
          <a:xfrm>
            <a:off x="3068638" y="1052513"/>
            <a:ext cx="6075362" cy="1938992"/>
          </a:xfrm>
          <a:prstGeom prst="rect">
            <a:avLst/>
          </a:prstGeom>
          <a:solidFill>
            <a:schemeClr val="accent1"/>
          </a:solidFill>
          <a:ln w="9525">
            <a:solidFill>
              <a:schemeClr val="tx1"/>
            </a:solidFill>
            <a:miter lim="800000"/>
            <a:headEnd type="none" w="sm" len="sm"/>
            <a:tailEnd type="none" w="sm" len="sm"/>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latin typeface="Helvetica" pitchFamily="34" charset="0"/>
              </a:rPr>
              <a:t>SELECT </a:t>
            </a:r>
            <a:r>
              <a:rPr lang="en-GB" sz="2000" dirty="0" err="1">
                <a:latin typeface="Helvetica" pitchFamily="34" charset="0"/>
              </a:rPr>
              <a:t>lname</a:t>
            </a:r>
            <a:r>
              <a:rPr lang="en-GB" sz="2000" dirty="0">
                <a:latin typeface="Helvetica" pitchFamily="34" charset="0"/>
              </a:rPr>
              <a:t>, </a:t>
            </a:r>
            <a:r>
              <a:rPr lang="en-GB" sz="2000" dirty="0" err="1">
                <a:latin typeface="Helvetica" pitchFamily="34" charset="0"/>
              </a:rPr>
              <a:t>sales_target</a:t>
            </a:r>
            <a:r>
              <a:rPr lang="en-GB" sz="2000" dirty="0">
                <a:latin typeface="Helvetica" pitchFamily="34" charset="0"/>
              </a:rPr>
              <a:t>, </a:t>
            </a:r>
            <a:r>
              <a:rPr lang="en-GB" sz="2000" dirty="0" err="1">
                <a:latin typeface="Helvetica" pitchFamily="34" charset="0"/>
              </a:rPr>
              <a:t>sales_target</a:t>
            </a:r>
            <a:r>
              <a:rPr lang="en-GB" sz="2000" dirty="0">
                <a:latin typeface="Helvetica" pitchFamily="34" charset="0"/>
              </a:rPr>
              <a:t>*2 AS </a:t>
            </a:r>
            <a:r>
              <a:rPr lang="en-GB" sz="2000" dirty="0" err="1">
                <a:latin typeface="Helvetica" pitchFamily="34" charset="0"/>
              </a:rPr>
              <a:t>NewTarget</a:t>
            </a:r>
            <a:r>
              <a:rPr lang="en-GB" sz="2000" dirty="0">
                <a:latin typeface="Helvetica" pitchFamily="34" charset="0"/>
              </a:rPr>
              <a:t> FROM salesperson WHERE </a:t>
            </a:r>
            <a:r>
              <a:rPr lang="en-GB" sz="2000" dirty="0" err="1">
                <a:latin typeface="Helvetica" pitchFamily="34" charset="0"/>
              </a:rPr>
              <a:t>sales_target</a:t>
            </a:r>
            <a:r>
              <a:rPr lang="en-GB" sz="2000" dirty="0">
                <a:latin typeface="Helvetica" pitchFamily="34" charset="0"/>
              </a:rPr>
              <a:t> &lt; 10</a:t>
            </a:r>
            <a:endParaRPr lang="en-GB" sz="2000" dirty="0" smtClean="0">
              <a:latin typeface="Helvetica" pitchFamily="34" charset="0"/>
            </a:endParaRPr>
          </a:p>
          <a:p>
            <a:pPr>
              <a:spcBef>
                <a:spcPct val="0"/>
              </a:spcBef>
            </a:pPr>
            <a:r>
              <a:rPr lang="en-GB" sz="2000" b="1" dirty="0" smtClean="0">
                <a:latin typeface="Helvetica" pitchFamily="34" charset="0"/>
              </a:rPr>
              <a:t>UNION</a:t>
            </a:r>
            <a:endParaRPr lang="en-GB" sz="2000" b="1" dirty="0">
              <a:latin typeface="Helvetica" pitchFamily="34" charset="0"/>
            </a:endParaRPr>
          </a:p>
          <a:p>
            <a:pPr>
              <a:spcBef>
                <a:spcPct val="0"/>
              </a:spcBef>
            </a:pPr>
            <a:r>
              <a:rPr lang="en-GB" sz="2000" dirty="0">
                <a:latin typeface="Helvetica" pitchFamily="34" charset="0"/>
              </a:rPr>
              <a:t>SELECT </a:t>
            </a:r>
            <a:r>
              <a:rPr lang="en-GB" sz="2000" dirty="0" err="1">
                <a:latin typeface="Helvetica" pitchFamily="34" charset="0"/>
              </a:rPr>
              <a:t>lname</a:t>
            </a:r>
            <a:r>
              <a:rPr lang="en-GB" sz="2000" dirty="0">
                <a:latin typeface="Helvetica" pitchFamily="34" charset="0"/>
              </a:rPr>
              <a:t>, </a:t>
            </a:r>
            <a:r>
              <a:rPr lang="en-GB" sz="2000" dirty="0" err="1">
                <a:latin typeface="Helvetica" pitchFamily="34" charset="0"/>
              </a:rPr>
              <a:t>sales_target</a:t>
            </a:r>
            <a:r>
              <a:rPr lang="en-GB" sz="2000" dirty="0">
                <a:latin typeface="Helvetica" pitchFamily="34" charset="0"/>
              </a:rPr>
              <a:t>, </a:t>
            </a:r>
            <a:r>
              <a:rPr lang="en-GB" sz="2000" dirty="0" err="1">
                <a:latin typeface="Helvetica" pitchFamily="34" charset="0"/>
              </a:rPr>
              <a:t>sales_target</a:t>
            </a:r>
            <a:r>
              <a:rPr lang="en-GB" sz="2000" dirty="0">
                <a:latin typeface="Helvetica" pitchFamily="34" charset="0"/>
              </a:rPr>
              <a:t>/2 FROM salesperson WHERE </a:t>
            </a:r>
            <a:r>
              <a:rPr lang="en-GB" sz="2000" dirty="0" err="1">
                <a:latin typeface="Helvetica" pitchFamily="34" charset="0"/>
              </a:rPr>
              <a:t>sales_target</a:t>
            </a:r>
            <a:r>
              <a:rPr lang="en-GB" sz="2000" dirty="0">
                <a:latin typeface="Helvetica" pitchFamily="34" charset="0"/>
              </a:rPr>
              <a:t> &gt; 10</a:t>
            </a:r>
          </a:p>
        </p:txBody>
      </p:sp>
      <p:sp>
        <p:nvSpPr>
          <p:cNvPr id="3085" name="Rectangle 20"/>
          <p:cNvSpPr>
            <a:spLocks noChangeArrowheads="1"/>
          </p:cNvSpPr>
          <p:nvPr/>
        </p:nvSpPr>
        <p:spPr bwMode="auto">
          <a:xfrm>
            <a:off x="437245" y="3810793"/>
            <a:ext cx="2529340" cy="119776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marL="457200" indent="-457200" defTabSz="739775">
              <a:spcBef>
                <a:spcPct val="0"/>
              </a:spcBef>
            </a:pPr>
            <a:r>
              <a:rPr lang="en-GB" sz="1800" b="1" dirty="0" smtClean="0">
                <a:latin typeface="Helvetica" pitchFamily="34" charset="0"/>
              </a:rPr>
              <a:t>Custard 14.000 7.000</a:t>
            </a:r>
          </a:p>
          <a:p>
            <a:pPr marL="457200" indent="-457200" defTabSz="739775">
              <a:spcBef>
                <a:spcPct val="0"/>
              </a:spcBef>
            </a:pPr>
            <a:r>
              <a:rPr lang="en-GB" sz="1800" b="1" dirty="0" smtClean="0">
                <a:latin typeface="Helvetica" pitchFamily="34" charset="0"/>
              </a:rPr>
              <a:t>Ernst 11.000 5.500</a:t>
            </a:r>
          </a:p>
          <a:p>
            <a:pPr marL="457200" indent="-457200" defTabSz="739775">
              <a:spcBef>
                <a:spcPct val="0"/>
              </a:spcBef>
            </a:pPr>
            <a:r>
              <a:rPr lang="en-GB" sz="1800" b="1" dirty="0" smtClean="0">
                <a:latin typeface="Helvetica" pitchFamily="34" charset="0"/>
              </a:rPr>
              <a:t>Flipper 12.000 6.000</a:t>
            </a:r>
          </a:p>
          <a:p>
            <a:pPr marL="457200" indent="-457200" defTabSz="739775">
              <a:spcBef>
                <a:spcPct val="0"/>
              </a:spcBef>
            </a:pPr>
            <a:r>
              <a:rPr lang="en-GB" sz="1800" b="1" dirty="0" smtClean="0">
                <a:latin typeface="Helvetica" pitchFamily="34" charset="0"/>
              </a:rPr>
              <a:t>Goalie 13.000 6.500</a:t>
            </a:r>
            <a:endParaRPr lang="en-GB" sz="1800" b="1" dirty="0">
              <a:latin typeface="Helvetica" pitchFamily="34" charset="0"/>
            </a:endParaRPr>
          </a:p>
        </p:txBody>
      </p:sp>
      <p:sp>
        <p:nvSpPr>
          <p:cNvPr id="3086" name="Rectangle 21"/>
          <p:cNvSpPr>
            <a:spLocks noChangeArrowheads="1"/>
          </p:cNvSpPr>
          <p:nvPr/>
        </p:nvSpPr>
        <p:spPr bwMode="auto">
          <a:xfrm>
            <a:off x="4937714" y="3064056"/>
            <a:ext cx="4036424" cy="1936428"/>
          </a:xfrm>
          <a:prstGeom prst="rect">
            <a:avLst/>
          </a:prstGeom>
          <a:solidFill>
            <a:schemeClr val="accent2"/>
          </a:solidFill>
          <a:ln w="9525">
            <a:solidFill>
              <a:schemeClr val="tx1"/>
            </a:solidFill>
            <a:miter lim="800000"/>
            <a:headEnd/>
            <a:tailEnd/>
          </a:ln>
        </p:spPr>
        <p:txBody>
          <a:bodyPr wrap="square" lIns="90488" tIns="44450" rIns="90488" bIns="44450">
            <a:spAutoFit/>
          </a:bodyPr>
          <a:lstStyle/>
          <a:p>
            <a:pPr defTabSz="739775">
              <a:spcBef>
                <a:spcPct val="0"/>
              </a:spcBef>
            </a:pPr>
            <a:r>
              <a:rPr lang="en-GB" sz="2000" b="1" dirty="0" smtClean="0">
                <a:latin typeface="Helvetica" pitchFamily="34" charset="0"/>
              </a:rPr>
              <a:t>Brick   	9.000  	18.000</a:t>
            </a:r>
          </a:p>
          <a:p>
            <a:pPr defTabSz="739775">
              <a:spcBef>
                <a:spcPct val="0"/>
              </a:spcBef>
            </a:pPr>
            <a:r>
              <a:rPr lang="en-GB" sz="2000" b="1" dirty="0" smtClean="0">
                <a:latin typeface="Helvetica" pitchFamily="34" charset="0"/>
              </a:rPr>
              <a:t>Digger 	7.000 		14.000</a:t>
            </a:r>
          </a:p>
          <a:p>
            <a:pPr defTabSz="739775">
              <a:spcBef>
                <a:spcPct val="0"/>
              </a:spcBef>
            </a:pPr>
            <a:r>
              <a:rPr lang="en-GB" sz="2000" b="1" dirty="0" smtClean="0">
                <a:latin typeface="Helvetica" pitchFamily="34" charset="0"/>
              </a:rPr>
              <a:t>Custard 	14.000 	7.000</a:t>
            </a:r>
          </a:p>
          <a:p>
            <a:pPr defTabSz="739775">
              <a:spcBef>
                <a:spcPct val="0"/>
              </a:spcBef>
            </a:pPr>
            <a:r>
              <a:rPr lang="en-GB" sz="2000" b="1" dirty="0" smtClean="0">
                <a:latin typeface="Helvetica" pitchFamily="34" charset="0"/>
              </a:rPr>
              <a:t>Ernst      	11.000 	5.500</a:t>
            </a:r>
          </a:p>
          <a:p>
            <a:pPr defTabSz="739775">
              <a:spcBef>
                <a:spcPct val="0"/>
              </a:spcBef>
            </a:pPr>
            <a:r>
              <a:rPr lang="en-GB" sz="2000" b="1" dirty="0" smtClean="0">
                <a:latin typeface="Helvetica" pitchFamily="34" charset="0"/>
              </a:rPr>
              <a:t>Flipper    	12.000 	6.000</a:t>
            </a:r>
          </a:p>
          <a:p>
            <a:pPr defTabSz="739775">
              <a:spcBef>
                <a:spcPct val="0"/>
              </a:spcBef>
            </a:pPr>
            <a:r>
              <a:rPr lang="en-GB" sz="2000" b="1" dirty="0" smtClean="0">
                <a:latin typeface="Helvetica" pitchFamily="34" charset="0"/>
              </a:rPr>
              <a:t>Goalie	13.000	6.500	</a:t>
            </a:r>
            <a:endParaRPr lang="en-GB" sz="2000" b="1" dirty="0">
              <a:latin typeface="Helvetica" pitchFamily="34" charset="0"/>
            </a:endParaRPr>
          </a:p>
        </p:txBody>
      </p:sp>
      <p:sp>
        <p:nvSpPr>
          <p:cNvPr id="3087" name="Text Box 22"/>
          <p:cNvSpPr txBox="1">
            <a:spLocks noChangeArrowheads="1"/>
          </p:cNvSpPr>
          <p:nvPr/>
        </p:nvSpPr>
        <p:spPr bwMode="auto">
          <a:xfrm>
            <a:off x="6653213" y="5286375"/>
            <a:ext cx="2320925" cy="711200"/>
          </a:xfrm>
          <a:prstGeom prst="rect">
            <a:avLst/>
          </a:prstGeom>
          <a:solidFill>
            <a:schemeClr val="folHlink"/>
          </a:solidFill>
          <a:ln w="9525">
            <a:solidFill>
              <a:schemeClr val="tx1"/>
            </a:solidFill>
            <a:miter lim="800000"/>
            <a:headEnd type="none" w="sm" len="sm"/>
            <a:tailEnd type="none" w="sm" len="sm"/>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spcBef>
                <a:spcPct val="0"/>
              </a:spcBef>
            </a:pPr>
            <a:r>
              <a:rPr lang="en-GB" sz="2000">
                <a:latin typeface="Helvetica" pitchFamily="34" charset="0"/>
              </a:rPr>
              <a:t>UNION ALL     </a:t>
            </a:r>
          </a:p>
          <a:p>
            <a:pPr algn="ctr">
              <a:spcBef>
                <a:spcPct val="0"/>
              </a:spcBef>
            </a:pPr>
            <a:r>
              <a:rPr lang="en-GB" sz="2000">
                <a:latin typeface="Helvetica" pitchFamily="34" charset="0"/>
              </a:rPr>
              <a:t>keeps duplicates</a:t>
            </a:r>
          </a:p>
        </p:txBody>
      </p:sp>
      <p:sp>
        <p:nvSpPr>
          <p:cNvPr id="3088" name="Text Box 23"/>
          <p:cNvSpPr txBox="1">
            <a:spLocks noChangeArrowheads="1"/>
          </p:cNvSpPr>
          <p:nvPr/>
        </p:nvSpPr>
        <p:spPr bwMode="auto">
          <a:xfrm>
            <a:off x="4117975" y="5283200"/>
            <a:ext cx="2390775" cy="711200"/>
          </a:xfrm>
          <a:prstGeom prst="rect">
            <a:avLst/>
          </a:prstGeom>
          <a:solidFill>
            <a:schemeClr val="folHlink"/>
          </a:solidFill>
          <a:ln w="9525">
            <a:solidFill>
              <a:schemeClr val="tx1"/>
            </a:solidFill>
            <a:miter lim="800000"/>
            <a:headEnd type="none" w="sm" len="sm"/>
            <a:tailEnd type="none" w="sm" len="sm"/>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spcBef>
                <a:spcPct val="0"/>
              </a:spcBef>
            </a:pPr>
            <a:r>
              <a:rPr lang="en-GB" sz="2000" dirty="0">
                <a:latin typeface="Helvetica" pitchFamily="34" charset="0"/>
              </a:rPr>
              <a:t>UNION     </a:t>
            </a:r>
          </a:p>
          <a:p>
            <a:pPr algn="ctr">
              <a:spcBef>
                <a:spcPct val="0"/>
              </a:spcBef>
            </a:pPr>
            <a:r>
              <a:rPr lang="en-GB" sz="2000" dirty="0">
                <a:latin typeface="Helvetica" pitchFamily="34" charset="0"/>
              </a:rPr>
              <a:t>removes duplicates</a:t>
            </a:r>
          </a:p>
        </p:txBody>
      </p:sp>
    </p:spTree>
    <p:extLst>
      <p:ext uri="{BB962C8B-B14F-4D97-AF65-F5344CB8AC3E}">
        <p14:creationId xmlns:p14="http://schemas.microsoft.com/office/powerpoint/2010/main" val="25052656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p:txBody>
          <a:bodyPr/>
          <a:lstStyle/>
          <a:p>
            <a:pPr>
              <a:lnSpc>
                <a:spcPct val="79000"/>
              </a:lnSpc>
            </a:pPr>
            <a:r>
              <a:rPr lang="en-GB" sz="2000" dirty="0" smtClean="0"/>
              <a:t>This is effectively row level flow of control</a:t>
            </a:r>
          </a:p>
          <a:p>
            <a:pPr lvl="1">
              <a:lnSpc>
                <a:spcPct val="79000"/>
              </a:lnSpc>
            </a:pPr>
            <a:r>
              <a:rPr lang="en-GB" sz="1800" b="0" dirty="0" smtClean="0"/>
              <a:t>The closest you get to If..</a:t>
            </a:r>
            <a:r>
              <a:rPr lang="en-GB" sz="1800" b="0" dirty="0" err="1" smtClean="0"/>
              <a:t>elseif</a:t>
            </a:r>
            <a:r>
              <a:rPr lang="en-GB" sz="1800" b="0" dirty="0" smtClean="0"/>
              <a:t>….</a:t>
            </a:r>
            <a:r>
              <a:rPr lang="en-GB" sz="1800" b="0" dirty="0" err="1" smtClean="0"/>
              <a:t>elseif</a:t>
            </a:r>
            <a:r>
              <a:rPr lang="en-GB" sz="1800" b="0" dirty="0" smtClean="0"/>
              <a:t>….else logic in SQL</a:t>
            </a:r>
          </a:p>
          <a:p>
            <a:pPr lvl="1">
              <a:lnSpc>
                <a:spcPct val="79000"/>
              </a:lnSpc>
            </a:pPr>
            <a:r>
              <a:rPr lang="en-GB" sz="1800" b="0" dirty="0" smtClean="0"/>
              <a:t>ANSI standard, in SQL Server and Oracle 9i</a:t>
            </a:r>
          </a:p>
          <a:p>
            <a:pPr lvl="1">
              <a:lnSpc>
                <a:spcPct val="79000"/>
              </a:lnSpc>
            </a:pPr>
            <a:endParaRPr lang="en-GB" sz="1800" b="0" dirty="0" smtClean="0"/>
          </a:p>
          <a:p>
            <a:pPr lvl="1">
              <a:lnSpc>
                <a:spcPct val="79000"/>
              </a:lnSpc>
            </a:pPr>
            <a:endParaRPr lang="en-GB" sz="1800" b="0" dirty="0" smtClean="0"/>
          </a:p>
          <a:p>
            <a:pPr lvl="1">
              <a:lnSpc>
                <a:spcPct val="79000"/>
              </a:lnSpc>
            </a:pPr>
            <a:endParaRPr lang="en-GB" dirty="0" smtClean="0"/>
          </a:p>
          <a:p>
            <a:pPr lvl="1">
              <a:lnSpc>
                <a:spcPct val="79000"/>
              </a:lnSpc>
            </a:pPr>
            <a:endParaRPr lang="en-GB" dirty="0" smtClean="0"/>
          </a:p>
          <a:p>
            <a:pPr lvl="1">
              <a:lnSpc>
                <a:spcPct val="79000"/>
              </a:lnSpc>
            </a:pPr>
            <a:endParaRPr lang="en-GB" dirty="0" smtClean="0"/>
          </a:p>
          <a:p>
            <a:pPr lvl="1">
              <a:lnSpc>
                <a:spcPct val="79000"/>
              </a:lnSpc>
            </a:pPr>
            <a:endParaRPr lang="en-GB" dirty="0" smtClean="0"/>
          </a:p>
          <a:p>
            <a:pPr lvl="1">
              <a:lnSpc>
                <a:spcPct val="79000"/>
              </a:lnSpc>
            </a:pPr>
            <a:endParaRPr lang="en-GB" dirty="0" smtClean="0"/>
          </a:p>
          <a:p>
            <a:pPr lvl="1">
              <a:lnSpc>
                <a:spcPct val="79000"/>
              </a:lnSpc>
            </a:pPr>
            <a:endParaRPr lang="en-GB" dirty="0" smtClean="0"/>
          </a:p>
          <a:p>
            <a:pPr lvl="1">
              <a:lnSpc>
                <a:spcPct val="79000"/>
              </a:lnSpc>
            </a:pPr>
            <a:endParaRPr lang="en-GB" dirty="0" smtClean="0"/>
          </a:p>
          <a:p>
            <a:pPr lvl="1">
              <a:lnSpc>
                <a:spcPct val="79000"/>
              </a:lnSpc>
            </a:pPr>
            <a:endParaRPr lang="en-GB" dirty="0" smtClean="0"/>
          </a:p>
          <a:p>
            <a:pPr lvl="1">
              <a:lnSpc>
                <a:spcPct val="79000"/>
              </a:lnSpc>
            </a:pPr>
            <a:endParaRPr lang="en-GB" dirty="0" smtClean="0"/>
          </a:p>
          <a:p>
            <a:pPr lvl="1">
              <a:lnSpc>
                <a:spcPct val="79000"/>
              </a:lnSpc>
            </a:pPr>
            <a:endParaRPr lang="en-GB" dirty="0" smtClean="0"/>
          </a:p>
          <a:p>
            <a:pPr lvl="1">
              <a:lnSpc>
                <a:spcPct val="107000"/>
              </a:lnSpc>
            </a:pPr>
            <a:r>
              <a:rPr lang="en-GB" sz="1800" b="0" dirty="0" smtClean="0"/>
              <a:t>This is a SIMPLE case statement, implied equality, ELSE is optional</a:t>
            </a:r>
          </a:p>
          <a:p>
            <a:pPr lvl="1">
              <a:lnSpc>
                <a:spcPct val="107000"/>
              </a:lnSpc>
            </a:pPr>
            <a:r>
              <a:rPr lang="en-GB" sz="1800" b="0" dirty="0" smtClean="0"/>
              <a:t>Each THEN and the ELSE must return the same </a:t>
            </a:r>
            <a:r>
              <a:rPr lang="en-GB" sz="1800" b="0" dirty="0" err="1" smtClean="0"/>
              <a:t>datatype</a:t>
            </a:r>
            <a:endParaRPr lang="en-GB" sz="1800" b="0" dirty="0" smtClean="0"/>
          </a:p>
        </p:txBody>
      </p:sp>
      <p:sp>
        <p:nvSpPr>
          <p:cNvPr id="7171" name="Rectangle 3"/>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2" name="Rectangle 4"/>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3" name="Rectangle 5"/>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4" name="Rectangle 6"/>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5" name="Rectangle 7"/>
          <p:cNvSpPr>
            <a:spLocks noChangeArrowheads="1"/>
          </p:cNvSpPr>
          <p:nvPr/>
        </p:nvSpPr>
        <p:spPr bwMode="auto">
          <a:xfrm>
            <a:off x="1006475" y="1970088"/>
            <a:ext cx="6973888" cy="3136756"/>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1800" b="1" dirty="0">
                <a:latin typeface="Helvetica" pitchFamily="34" charset="0"/>
              </a:rPr>
              <a:t>SELECT</a:t>
            </a:r>
          </a:p>
          <a:p>
            <a:pPr defTabSz="739775">
              <a:spcBef>
                <a:spcPct val="0"/>
              </a:spcBef>
            </a:pPr>
            <a:r>
              <a:rPr lang="en-GB" sz="1800" b="1" dirty="0">
                <a:latin typeface="Helvetica" pitchFamily="34" charset="0"/>
              </a:rPr>
              <a:t>	CASE </a:t>
            </a:r>
            <a:r>
              <a:rPr lang="en-GB" sz="1800" b="1" dirty="0" err="1">
                <a:latin typeface="Helvetica" pitchFamily="34" charset="0"/>
              </a:rPr>
              <a:t>lname</a:t>
            </a:r>
            <a:endParaRPr lang="en-GB" sz="1800" b="1" dirty="0">
              <a:latin typeface="Helvetica" pitchFamily="34" charset="0"/>
            </a:endParaRPr>
          </a:p>
          <a:p>
            <a:pPr defTabSz="739775">
              <a:spcBef>
                <a:spcPct val="0"/>
              </a:spcBef>
            </a:pPr>
            <a:r>
              <a:rPr lang="en-GB" sz="1800" b="1" dirty="0">
                <a:latin typeface="Helvetica" pitchFamily="34" charset="0"/>
              </a:rPr>
              <a:t>		WHEN 'Brick' 	THEN 'Ok'</a:t>
            </a:r>
          </a:p>
          <a:p>
            <a:pPr defTabSz="739775">
              <a:spcBef>
                <a:spcPct val="0"/>
              </a:spcBef>
            </a:pPr>
            <a:r>
              <a:rPr lang="en-GB" sz="1800" b="1" dirty="0">
                <a:latin typeface="Helvetica" pitchFamily="34" charset="0"/>
              </a:rPr>
              <a:t>		WHEN 'Custard' 	THEN 'ZZZ'</a:t>
            </a:r>
          </a:p>
          <a:p>
            <a:pPr defTabSz="739775">
              <a:spcBef>
                <a:spcPct val="0"/>
              </a:spcBef>
            </a:pPr>
            <a:r>
              <a:rPr lang="en-GB" sz="1800" b="1" dirty="0">
                <a:latin typeface="Helvetica" pitchFamily="34" charset="0"/>
              </a:rPr>
              <a:t>		WHEN 'Digger' 	THEN 'Interesting'</a:t>
            </a:r>
          </a:p>
          <a:p>
            <a:pPr defTabSz="739775">
              <a:spcBef>
                <a:spcPct val="0"/>
              </a:spcBef>
            </a:pPr>
            <a:r>
              <a:rPr lang="en-GB" sz="1800" b="1" dirty="0">
                <a:latin typeface="Helvetica" pitchFamily="34" charset="0"/>
              </a:rPr>
              <a:t>		WHEN 'Ernst' 	THEN 'ZZZ' </a:t>
            </a:r>
          </a:p>
          <a:p>
            <a:pPr defTabSz="739775">
              <a:spcBef>
                <a:spcPct val="0"/>
              </a:spcBef>
            </a:pPr>
            <a:r>
              <a:rPr lang="en-GB" sz="1800" b="1" dirty="0">
                <a:latin typeface="Helvetica" pitchFamily="34" charset="0"/>
              </a:rPr>
              <a:t>		ELSE 'Not yet categorised ' + </a:t>
            </a:r>
            <a:r>
              <a:rPr lang="en-GB" sz="1800" b="1" dirty="0" err="1">
                <a:latin typeface="Helvetica" pitchFamily="34" charset="0"/>
              </a:rPr>
              <a:t>lname</a:t>
            </a:r>
            <a:endParaRPr lang="en-GB" sz="1800" b="1" dirty="0">
              <a:latin typeface="Helvetica" pitchFamily="34" charset="0"/>
            </a:endParaRPr>
          </a:p>
          <a:p>
            <a:pPr defTabSz="739775">
              <a:spcBef>
                <a:spcPct val="0"/>
              </a:spcBef>
            </a:pPr>
            <a:r>
              <a:rPr lang="en-GB" sz="1800" b="1" dirty="0">
                <a:latin typeface="Helvetica" pitchFamily="34" charset="0"/>
              </a:rPr>
              <a:t>	END as Category, </a:t>
            </a:r>
          </a:p>
          <a:p>
            <a:pPr defTabSz="739775">
              <a:spcBef>
                <a:spcPct val="0"/>
              </a:spcBef>
            </a:pPr>
            <a:r>
              <a:rPr lang="en-GB" sz="1800" b="1" dirty="0">
                <a:latin typeface="Helvetica" pitchFamily="34" charset="0"/>
              </a:rPr>
              <a:t>	</a:t>
            </a:r>
            <a:r>
              <a:rPr lang="en-GB" sz="1800" b="1" dirty="0" err="1">
                <a:latin typeface="Helvetica" pitchFamily="34" charset="0"/>
              </a:rPr>
              <a:t>fname</a:t>
            </a:r>
            <a:endParaRPr lang="en-GB" sz="1800" b="1" dirty="0">
              <a:latin typeface="Helvetica" pitchFamily="34" charset="0"/>
            </a:endParaRPr>
          </a:p>
          <a:p>
            <a:pPr defTabSz="739775">
              <a:spcBef>
                <a:spcPct val="0"/>
              </a:spcBef>
            </a:pPr>
            <a:r>
              <a:rPr lang="en-GB" sz="1800" b="1" dirty="0">
                <a:latin typeface="Helvetica" pitchFamily="34" charset="0"/>
              </a:rPr>
              <a:t>FROM	 	salesperson</a:t>
            </a:r>
          </a:p>
          <a:p>
            <a:pPr defTabSz="739775">
              <a:spcBef>
                <a:spcPct val="0"/>
              </a:spcBef>
            </a:pPr>
            <a:r>
              <a:rPr lang="en-GB" sz="1800" b="1" dirty="0">
                <a:latin typeface="Helvetica" pitchFamily="34" charset="0"/>
              </a:rPr>
              <a:t>ORDER BY 	Category</a:t>
            </a:r>
          </a:p>
        </p:txBody>
      </p:sp>
      <p:sp>
        <p:nvSpPr>
          <p:cNvPr id="814088" name="Rectangle 8"/>
          <p:cNvSpPr>
            <a:spLocks noChangeArrowheads="1"/>
          </p:cNvSpPr>
          <p:nvPr/>
        </p:nvSpPr>
        <p:spPr bwMode="auto">
          <a:xfrm>
            <a:off x="5065713" y="4429125"/>
            <a:ext cx="2359025"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400" b="1">
                <a:latin typeface="Helvetica" pitchFamily="34" charset="0"/>
              </a:rPr>
              <a:t>Virtual Column</a:t>
            </a:r>
          </a:p>
        </p:txBody>
      </p:sp>
      <p:sp>
        <p:nvSpPr>
          <p:cNvPr id="814089" name="Rectangle 9"/>
          <p:cNvSpPr>
            <a:spLocks noChangeArrowheads="1"/>
          </p:cNvSpPr>
          <p:nvPr/>
        </p:nvSpPr>
        <p:spPr bwMode="auto">
          <a:xfrm>
            <a:off x="130175" y="2878138"/>
            <a:ext cx="1327150" cy="8318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400" b="1">
                <a:latin typeface="Helvetica" pitchFamily="34" charset="0"/>
              </a:rPr>
              <a:t>Actual  </a:t>
            </a:r>
          </a:p>
          <a:p>
            <a:pPr algn="ctr" defTabSz="739775">
              <a:spcBef>
                <a:spcPct val="0"/>
              </a:spcBef>
              <a:defRPr/>
            </a:pPr>
            <a:r>
              <a:rPr lang="en-GB" sz="2400" b="1">
                <a:latin typeface="Helvetica" pitchFamily="34" charset="0"/>
              </a:rPr>
              <a:t>Column</a:t>
            </a:r>
          </a:p>
        </p:txBody>
      </p:sp>
      <p:sp>
        <p:nvSpPr>
          <p:cNvPr id="7178" name="Line 10"/>
          <p:cNvSpPr>
            <a:spLocks noChangeShapeType="1"/>
          </p:cNvSpPr>
          <p:nvPr/>
        </p:nvSpPr>
        <p:spPr bwMode="auto">
          <a:xfrm flipH="1">
            <a:off x="1447800" y="2524125"/>
            <a:ext cx="1065213" cy="42386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814091" name="Rectangle 11"/>
          <p:cNvSpPr>
            <a:spLocks noChangeArrowheads="1"/>
          </p:cNvSpPr>
          <p:nvPr/>
        </p:nvSpPr>
        <p:spPr bwMode="auto">
          <a:xfrm>
            <a:off x="7766050" y="2333625"/>
            <a:ext cx="1311275"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400" b="1">
                <a:latin typeface="Helvetica" pitchFamily="34" charset="0"/>
              </a:rPr>
              <a:t>Actions</a:t>
            </a:r>
          </a:p>
        </p:txBody>
      </p:sp>
      <p:sp>
        <p:nvSpPr>
          <p:cNvPr id="814092" name="Rectangle 12"/>
          <p:cNvSpPr>
            <a:spLocks noChangeArrowheads="1"/>
          </p:cNvSpPr>
          <p:nvPr/>
        </p:nvSpPr>
        <p:spPr bwMode="auto">
          <a:xfrm>
            <a:off x="5626100" y="1971675"/>
            <a:ext cx="1782763" cy="4667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400" b="1">
                <a:latin typeface="Helvetica" pitchFamily="34" charset="0"/>
              </a:rPr>
              <a:t>Conditions</a:t>
            </a:r>
          </a:p>
        </p:txBody>
      </p:sp>
      <p:sp>
        <p:nvSpPr>
          <p:cNvPr id="7181" name="Line 13"/>
          <p:cNvSpPr>
            <a:spLocks noChangeShapeType="1"/>
          </p:cNvSpPr>
          <p:nvPr/>
        </p:nvSpPr>
        <p:spPr bwMode="auto">
          <a:xfrm flipH="1" flipV="1">
            <a:off x="3790950" y="4348163"/>
            <a:ext cx="1196975"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7182" name="Line 14"/>
          <p:cNvSpPr>
            <a:spLocks noChangeShapeType="1"/>
          </p:cNvSpPr>
          <p:nvPr/>
        </p:nvSpPr>
        <p:spPr bwMode="auto">
          <a:xfrm flipH="1">
            <a:off x="5130800" y="2362200"/>
            <a:ext cx="493713" cy="30480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7183" name="Line 15"/>
          <p:cNvSpPr>
            <a:spLocks noChangeShapeType="1"/>
          </p:cNvSpPr>
          <p:nvPr/>
        </p:nvSpPr>
        <p:spPr bwMode="auto">
          <a:xfrm flipH="1">
            <a:off x="7594600" y="2828925"/>
            <a:ext cx="773113" cy="68580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7184" name="Rectangle 16"/>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5" name="Rectangle 17"/>
          <p:cNvSpPr>
            <a:spLocks noGrp="1" noChangeArrowheads="1"/>
          </p:cNvSpPr>
          <p:nvPr>
            <p:ph type="title"/>
          </p:nvPr>
        </p:nvSpPr>
        <p:spPr/>
        <p:txBody>
          <a:bodyPr/>
          <a:lstStyle/>
          <a:p>
            <a:pPr eaLnBrk="1" hangingPunct="1"/>
            <a:r>
              <a:rPr lang="en-GB" smtClean="0"/>
              <a:t>The CASE Expression</a:t>
            </a:r>
          </a:p>
        </p:txBody>
      </p:sp>
    </p:spTree>
    <p:extLst>
      <p:ext uri="{BB962C8B-B14F-4D97-AF65-F5344CB8AC3E}">
        <p14:creationId xmlns:p14="http://schemas.microsoft.com/office/powerpoint/2010/main" val="246517878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mtClean="0"/>
              <a:t>Nulls</a:t>
            </a:r>
          </a:p>
        </p:txBody>
      </p:sp>
      <p:sp>
        <p:nvSpPr>
          <p:cNvPr id="23555" name="Rectangle 3"/>
          <p:cNvSpPr>
            <a:spLocks noGrp="1" noChangeArrowheads="1"/>
          </p:cNvSpPr>
          <p:nvPr>
            <p:ph type="body" idx="1"/>
          </p:nvPr>
        </p:nvSpPr>
        <p:spPr>
          <a:xfrm>
            <a:off x="307975" y="1230313"/>
            <a:ext cx="8628063" cy="5184775"/>
          </a:xfrm>
        </p:spPr>
        <p:txBody>
          <a:bodyPr/>
          <a:lstStyle/>
          <a:p>
            <a:r>
              <a:rPr lang="en-GB" sz="2000" dirty="0" smtClean="0"/>
              <a:t>Basic premise of an RDBMS is the concept of optional columns</a:t>
            </a:r>
          </a:p>
          <a:p>
            <a:pPr lvl="1"/>
            <a:r>
              <a:rPr lang="en-GB" sz="1800" b="0" dirty="0" smtClean="0"/>
              <a:t>NULL means ’not applicable’ or ’unknown’, different from zero or blank  </a:t>
            </a:r>
          </a:p>
          <a:p>
            <a:r>
              <a:rPr lang="en-GB" sz="2000" dirty="0" smtClean="0"/>
              <a:t>On INSERT of a row, must supply values for mandatory columns</a:t>
            </a:r>
          </a:p>
          <a:p>
            <a:pPr lvl="1"/>
            <a:r>
              <a:rPr lang="en-GB" sz="1800" b="0" dirty="0" smtClean="0"/>
              <a:t>Other columns may be left as NULL (assuming no ‘DEFAULT’ value)</a:t>
            </a:r>
          </a:p>
          <a:p>
            <a:pPr>
              <a:lnSpc>
                <a:spcPct val="90000"/>
              </a:lnSpc>
            </a:pPr>
            <a:r>
              <a:rPr lang="en-GB" sz="2000" dirty="0" smtClean="0"/>
              <a:t>NULL propagates through expressions:   (5 + null) is null, not 5</a:t>
            </a:r>
          </a:p>
          <a:p>
            <a:pPr lvl="1">
              <a:lnSpc>
                <a:spcPct val="90000"/>
              </a:lnSpc>
            </a:pPr>
            <a:r>
              <a:rPr lang="en-GB" sz="1800" b="0" dirty="0" smtClean="0"/>
              <a:t>Nothing is equal to null, not even null = null</a:t>
            </a:r>
          </a:p>
          <a:p>
            <a:pPr>
              <a:lnSpc>
                <a:spcPct val="90000"/>
              </a:lnSpc>
            </a:pPr>
            <a:r>
              <a:rPr lang="en-GB" sz="2000" dirty="0" smtClean="0"/>
              <a:t>WHERE clause expressions will evaluate to TRUE, FALSE or NULL</a:t>
            </a:r>
          </a:p>
          <a:p>
            <a:pPr lvl="1">
              <a:lnSpc>
                <a:spcPct val="90000"/>
              </a:lnSpc>
            </a:pPr>
            <a:r>
              <a:rPr lang="en-GB" sz="1800" b="0" dirty="0" smtClean="0"/>
              <a:t>Need to think 3 way logic</a:t>
            </a:r>
          </a:p>
          <a:p>
            <a:pPr lvl="1">
              <a:lnSpc>
                <a:spcPct val="90000"/>
              </a:lnSpc>
            </a:pPr>
            <a:r>
              <a:rPr lang="en-GB" sz="1800" b="0" dirty="0" smtClean="0"/>
              <a:t>Only rows whose expressions evaluate to TRUE are output</a:t>
            </a:r>
          </a:p>
          <a:p>
            <a:pPr>
              <a:lnSpc>
                <a:spcPct val="90000"/>
              </a:lnSpc>
            </a:pPr>
            <a:r>
              <a:rPr lang="en-GB" sz="2000" dirty="0" smtClean="0"/>
              <a:t>Can use IS NULL to retrieve rows with NULL entries:</a:t>
            </a:r>
          </a:p>
        </p:txBody>
      </p:sp>
      <p:sp>
        <p:nvSpPr>
          <p:cNvPr id="23556" name="Rectangle 4"/>
          <p:cNvSpPr>
            <a:spLocks noChangeArrowheads="1"/>
          </p:cNvSpPr>
          <p:nvPr/>
        </p:nvSpPr>
        <p:spPr bwMode="auto">
          <a:xfrm>
            <a:off x="2578100" y="5345113"/>
            <a:ext cx="3652838" cy="1193800"/>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dirty="0">
                <a:latin typeface="Helvetica" pitchFamily="34" charset="0"/>
              </a:rPr>
              <a:t>SELECT 	* </a:t>
            </a:r>
          </a:p>
          <a:p>
            <a:pPr defTabSz="739775">
              <a:spcBef>
                <a:spcPct val="0"/>
              </a:spcBef>
            </a:pPr>
            <a:r>
              <a:rPr lang="en-GB" sz="2400" dirty="0">
                <a:latin typeface="Helvetica" pitchFamily="34" charset="0"/>
              </a:rPr>
              <a:t>FROM 	salesperson</a:t>
            </a:r>
          </a:p>
          <a:p>
            <a:pPr defTabSz="739775">
              <a:spcBef>
                <a:spcPct val="0"/>
              </a:spcBef>
            </a:pPr>
            <a:r>
              <a:rPr lang="en-GB" sz="2400" dirty="0">
                <a:latin typeface="Helvetica" pitchFamily="34" charset="0"/>
              </a:rPr>
              <a:t>WHERE	notes IS NULL</a:t>
            </a:r>
          </a:p>
        </p:txBody>
      </p:sp>
      <p:sp>
        <p:nvSpPr>
          <p:cNvPr id="23557" name="Rectangle 5"/>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560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5604"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5605"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5606" name="Rectangle 6"/>
          <p:cNvSpPr>
            <a:spLocks noGrp="1" noChangeArrowheads="1"/>
          </p:cNvSpPr>
          <p:nvPr>
            <p:ph type="body" idx="1"/>
          </p:nvPr>
        </p:nvSpPr>
        <p:spPr>
          <a:xfrm>
            <a:off x="209550" y="1100138"/>
            <a:ext cx="8758238" cy="5386387"/>
          </a:xfrm>
          <a:noFill/>
        </p:spPr>
        <p:txBody>
          <a:bodyPr lIns="77788" tIns="41275" rIns="77788" bIns="41275"/>
          <a:lstStyle/>
          <a:p>
            <a:pPr>
              <a:lnSpc>
                <a:spcPct val="90000"/>
              </a:lnSpc>
            </a:pPr>
            <a:r>
              <a:rPr lang="en-GB" smtClean="0"/>
              <a:t>SELECT verb means retrieve / show / get data</a:t>
            </a:r>
          </a:p>
          <a:p>
            <a:pPr lvl="1">
              <a:lnSpc>
                <a:spcPct val="90000"/>
              </a:lnSpc>
            </a:pPr>
            <a:r>
              <a:rPr lang="en-GB" smtClean="0"/>
              <a:t>The SELECT ‘columnlist’ says which columns</a:t>
            </a:r>
          </a:p>
          <a:p>
            <a:pPr lvl="1">
              <a:lnSpc>
                <a:spcPct val="90000"/>
              </a:lnSpc>
            </a:pPr>
            <a:r>
              <a:rPr lang="en-GB" smtClean="0"/>
              <a:t>FROM says which table, WHERE clause says which rows</a:t>
            </a:r>
          </a:p>
          <a:p>
            <a:pPr lvl="1">
              <a:lnSpc>
                <a:spcPct val="90000"/>
              </a:lnSpc>
            </a:pPr>
            <a:r>
              <a:rPr lang="en-GB" smtClean="0"/>
              <a:t>ORDER BY sorts</a:t>
            </a:r>
          </a:p>
          <a:p>
            <a:pPr lvl="1">
              <a:lnSpc>
                <a:spcPct val="90000"/>
              </a:lnSpc>
            </a:pPr>
            <a:r>
              <a:rPr lang="en-GB" smtClean="0"/>
              <a:t>DISTINCT ensures no two rows of the output are the same</a:t>
            </a:r>
          </a:p>
          <a:p>
            <a:pPr>
              <a:lnSpc>
                <a:spcPct val="90000"/>
              </a:lnSpc>
            </a:pPr>
            <a:r>
              <a:rPr lang="en-GB" smtClean="0"/>
              <a:t>NULLS are an unfortunate necessity and will often occur</a:t>
            </a:r>
          </a:p>
          <a:p>
            <a:pPr>
              <a:lnSpc>
                <a:spcPct val="90000"/>
              </a:lnSpc>
            </a:pPr>
            <a:r>
              <a:rPr lang="en-GB" smtClean="0"/>
              <a:t>You can type the word SELECT without thinking</a:t>
            </a:r>
          </a:p>
          <a:p>
            <a:pPr lvl="1">
              <a:lnSpc>
                <a:spcPct val="90000"/>
              </a:lnSpc>
            </a:pPr>
            <a:r>
              <a:rPr lang="en-GB" smtClean="0"/>
              <a:t>But can only type column names if the FROM table is decided</a:t>
            </a:r>
          </a:p>
          <a:p>
            <a:pPr lvl="1">
              <a:lnSpc>
                <a:spcPct val="90000"/>
              </a:lnSpc>
            </a:pPr>
            <a:r>
              <a:rPr lang="en-GB" smtClean="0"/>
              <a:t>Remember this when you try to READ SQL later!!</a:t>
            </a:r>
          </a:p>
          <a:p>
            <a:pPr lvl="1">
              <a:lnSpc>
                <a:spcPct val="90000"/>
              </a:lnSpc>
            </a:pPr>
            <a:r>
              <a:rPr lang="en-GB" smtClean="0"/>
              <a:t>The logical sequence is actually (but don’t write it like this!)</a:t>
            </a:r>
          </a:p>
          <a:p>
            <a:pPr lvl="1">
              <a:lnSpc>
                <a:spcPct val="90000"/>
              </a:lnSpc>
              <a:buFontTx/>
              <a:buNone/>
            </a:pPr>
            <a:r>
              <a:rPr lang="en-GB" b="0" smtClean="0"/>
              <a:t>	</a:t>
            </a:r>
          </a:p>
        </p:txBody>
      </p:sp>
      <p:sp>
        <p:nvSpPr>
          <p:cNvPr id="25607" name="Rectangle 7"/>
          <p:cNvSpPr>
            <a:spLocks noGrp="1" noChangeArrowheads="1"/>
          </p:cNvSpPr>
          <p:nvPr>
            <p:ph type="title"/>
          </p:nvPr>
        </p:nvSpPr>
        <p:spPr/>
        <p:txBody>
          <a:bodyPr/>
          <a:lstStyle/>
          <a:p>
            <a:pPr eaLnBrk="1" hangingPunct="1"/>
            <a:r>
              <a:rPr lang="en-GB" smtClean="0"/>
              <a:t>Review</a:t>
            </a:r>
            <a:endParaRPr lang="en-GB" dirty="0" smtClean="0"/>
          </a:p>
        </p:txBody>
      </p:sp>
      <p:sp>
        <p:nvSpPr>
          <p:cNvPr id="25608" name="Rectangle 8"/>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
        <p:nvSpPr>
          <p:cNvPr id="25609" name="Text Box 9"/>
          <p:cNvSpPr txBox="1">
            <a:spLocks noChangeArrowheads="1"/>
          </p:cNvSpPr>
          <p:nvPr/>
        </p:nvSpPr>
        <p:spPr bwMode="auto">
          <a:xfrm>
            <a:off x="2112963" y="5357813"/>
            <a:ext cx="6102350" cy="915987"/>
          </a:xfrm>
          <a:prstGeom prst="rect">
            <a:avLst/>
          </a:prstGeom>
          <a:noFill/>
          <a:ln w="12700" algn="ctr">
            <a:noFill/>
            <a:miter lim="800000"/>
            <a:headEnd type="none" w="sm" len="sm"/>
            <a:tailEnd/>
          </a:ln>
        </p:spPr>
        <p:txBody>
          <a:bodyPr wrap="none">
            <a:spAutoFit/>
          </a:bodyPr>
          <a:lstStyle/>
          <a:p>
            <a:pPr lvl="1">
              <a:spcBef>
                <a:spcPct val="0"/>
              </a:spcBef>
            </a:pPr>
            <a:r>
              <a:rPr lang="en-GB" sz="1800" b="1">
                <a:solidFill>
                  <a:srgbClr val="000066"/>
                </a:solidFill>
              </a:rPr>
              <a:t>FROM this table</a:t>
            </a:r>
          </a:p>
          <a:p>
            <a:pPr lvl="1">
              <a:spcBef>
                <a:spcPct val="0"/>
              </a:spcBef>
            </a:pPr>
            <a:r>
              <a:rPr lang="en-GB" sz="1800" b="1">
                <a:solidFill>
                  <a:srgbClr val="000066"/>
                </a:solidFill>
              </a:rPr>
              <a:t>Get the rows WHERE this is true</a:t>
            </a:r>
          </a:p>
          <a:p>
            <a:pPr lvl="1">
              <a:spcBef>
                <a:spcPct val="0"/>
              </a:spcBef>
            </a:pPr>
            <a:r>
              <a:rPr lang="en-GB" sz="1800" b="1">
                <a:solidFill>
                  <a:srgbClr val="000066"/>
                </a:solidFill>
              </a:rPr>
              <a:t>Show (SELECT) me these columns or calculations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457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4580"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24581"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4582" name="Rectangle 6"/>
          <p:cNvSpPr>
            <a:spLocks noGrp="1" noChangeArrowheads="1"/>
          </p:cNvSpPr>
          <p:nvPr>
            <p:ph type="body" idx="1"/>
          </p:nvPr>
        </p:nvSpPr>
        <p:spPr>
          <a:xfrm>
            <a:off x="673100" y="1254125"/>
            <a:ext cx="7937500" cy="5184775"/>
          </a:xfrm>
          <a:noFill/>
        </p:spPr>
        <p:txBody>
          <a:bodyPr lIns="77788" tIns="41275" rIns="77788" bIns="41275"/>
          <a:lstStyle/>
          <a:p>
            <a:r>
              <a:rPr lang="en-GB" dirty="0" smtClean="0"/>
              <a:t>Limiting columns</a:t>
            </a:r>
          </a:p>
          <a:p>
            <a:r>
              <a:rPr lang="en-GB" dirty="0" smtClean="0"/>
              <a:t>Calculations using functions</a:t>
            </a:r>
          </a:p>
          <a:p>
            <a:r>
              <a:rPr lang="en-GB" dirty="0" smtClean="0"/>
              <a:t>Aliases</a:t>
            </a:r>
          </a:p>
          <a:p>
            <a:r>
              <a:rPr lang="en-GB" dirty="0" smtClean="0"/>
              <a:t>Sorting and removing duplicates</a:t>
            </a:r>
          </a:p>
          <a:p>
            <a:r>
              <a:rPr lang="en-GB" dirty="0" smtClean="0"/>
              <a:t>Restricting rows using a ‘WHERE’ clause or using ‘TOP’</a:t>
            </a:r>
          </a:p>
          <a:p>
            <a:r>
              <a:rPr lang="en-GB" dirty="0" smtClean="0"/>
              <a:t>Using NULLS and functions relating to NULLS</a:t>
            </a:r>
          </a:p>
          <a:p>
            <a:pPr marL="400050" indent="-400050" defTabSz="660400">
              <a:lnSpc>
                <a:spcPct val="90000"/>
              </a:lnSpc>
              <a:buFontTx/>
              <a:buNone/>
            </a:pPr>
            <a:endParaRPr lang="en-GB" b="0" dirty="0" smtClean="0"/>
          </a:p>
        </p:txBody>
      </p:sp>
      <p:sp>
        <p:nvSpPr>
          <p:cNvPr id="24583" name="Rectangle 7"/>
          <p:cNvSpPr>
            <a:spLocks noGrp="1" noChangeArrowheads="1"/>
          </p:cNvSpPr>
          <p:nvPr>
            <p:ph type="title"/>
          </p:nvPr>
        </p:nvSpPr>
        <p:spPr/>
        <p:txBody>
          <a:bodyPr/>
          <a:lstStyle/>
          <a:p>
            <a:r>
              <a:rPr lang="en-GB" dirty="0" smtClean="0"/>
              <a:t>Hands on Lab</a:t>
            </a:r>
          </a:p>
        </p:txBody>
      </p:sp>
      <p:sp>
        <p:nvSpPr>
          <p:cNvPr id="24584" name="Rectangle 8"/>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smtClean="0"/>
              <a:t>Simple SELECT</a:t>
            </a:r>
          </a:p>
        </p:txBody>
      </p:sp>
      <p:sp>
        <p:nvSpPr>
          <p:cNvPr id="5123"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5124"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5125"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5126"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5127" name="Rectangle 7"/>
          <p:cNvSpPr>
            <a:spLocks noChangeArrowheads="1"/>
          </p:cNvSpPr>
          <p:nvPr/>
        </p:nvSpPr>
        <p:spPr bwMode="auto">
          <a:xfrm>
            <a:off x="2741613" y="2630488"/>
            <a:ext cx="4264025" cy="1196975"/>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3600">
                <a:latin typeface="Helvetica" pitchFamily="34" charset="0"/>
              </a:rPr>
              <a:t>SELECT  	*</a:t>
            </a:r>
          </a:p>
          <a:p>
            <a:pPr defTabSz="739775">
              <a:spcBef>
                <a:spcPct val="0"/>
              </a:spcBef>
            </a:pPr>
            <a:r>
              <a:rPr lang="en-GB" sz="3600">
                <a:latin typeface="Helvetica" pitchFamily="34" charset="0"/>
              </a:rPr>
              <a:t>FROM 		company</a:t>
            </a:r>
          </a:p>
        </p:txBody>
      </p:sp>
      <p:sp>
        <p:nvSpPr>
          <p:cNvPr id="5128" name="Line 8"/>
          <p:cNvSpPr>
            <a:spLocks noChangeShapeType="1"/>
          </p:cNvSpPr>
          <p:nvPr/>
        </p:nvSpPr>
        <p:spPr bwMode="auto">
          <a:xfrm>
            <a:off x="1654175" y="1730375"/>
            <a:ext cx="1262063" cy="1014413"/>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05897" name="Rectangle 9"/>
          <p:cNvSpPr>
            <a:spLocks noChangeArrowheads="1"/>
          </p:cNvSpPr>
          <p:nvPr/>
        </p:nvSpPr>
        <p:spPr bwMode="auto">
          <a:xfrm>
            <a:off x="400050" y="1447800"/>
            <a:ext cx="2257425"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SQL Command </a:t>
            </a:r>
          </a:p>
          <a:p>
            <a:pPr algn="ctr" defTabSz="739775">
              <a:spcBef>
                <a:spcPct val="0"/>
              </a:spcBef>
              <a:defRPr/>
            </a:pPr>
            <a:r>
              <a:rPr lang="en-GB" sz="2000" b="1">
                <a:latin typeface="Helvetica" pitchFamily="34" charset="0"/>
              </a:rPr>
              <a:t>Verb</a:t>
            </a:r>
          </a:p>
        </p:txBody>
      </p:sp>
      <p:sp>
        <p:nvSpPr>
          <p:cNvPr id="5130" name="Line 10"/>
          <p:cNvSpPr>
            <a:spLocks noChangeShapeType="1"/>
          </p:cNvSpPr>
          <p:nvPr/>
        </p:nvSpPr>
        <p:spPr bwMode="auto">
          <a:xfrm flipH="1">
            <a:off x="5440363" y="2162175"/>
            <a:ext cx="1571625" cy="657225"/>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05899" name="Rectangle 11"/>
          <p:cNvSpPr>
            <a:spLocks noChangeArrowheads="1"/>
          </p:cNvSpPr>
          <p:nvPr/>
        </p:nvSpPr>
        <p:spPr bwMode="auto">
          <a:xfrm>
            <a:off x="7096125" y="1454150"/>
            <a:ext cx="1281113" cy="13208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b="1">
                <a:latin typeface="Helvetica" pitchFamily="34" charset="0"/>
              </a:rPr>
              <a:t>Columns</a:t>
            </a:r>
          </a:p>
          <a:p>
            <a:pPr algn="ctr" defTabSz="739775">
              <a:spcBef>
                <a:spcPct val="0"/>
              </a:spcBef>
              <a:defRPr/>
            </a:pPr>
            <a:r>
              <a:rPr lang="en-GB" sz="2000" b="1">
                <a:latin typeface="Helvetica" pitchFamily="34" charset="0"/>
              </a:rPr>
              <a:t>to</a:t>
            </a:r>
          </a:p>
          <a:p>
            <a:pPr algn="ctr" defTabSz="739775">
              <a:spcBef>
                <a:spcPct val="0"/>
              </a:spcBef>
              <a:defRPr/>
            </a:pPr>
            <a:r>
              <a:rPr lang="en-GB" sz="2000" b="1">
                <a:latin typeface="Helvetica" pitchFamily="34" charset="0"/>
              </a:rPr>
              <a:t>Display</a:t>
            </a:r>
          </a:p>
          <a:p>
            <a:pPr algn="ctr" defTabSz="739775">
              <a:spcBef>
                <a:spcPct val="0"/>
              </a:spcBef>
              <a:defRPr/>
            </a:pPr>
            <a:r>
              <a:rPr lang="en-GB" sz="2000" b="1">
                <a:latin typeface="Helvetica" pitchFamily="34" charset="0"/>
              </a:rPr>
              <a:t>(‘*’ = all)</a:t>
            </a:r>
          </a:p>
        </p:txBody>
      </p:sp>
      <p:sp>
        <p:nvSpPr>
          <p:cNvPr id="5132" name="Line 13"/>
          <p:cNvSpPr>
            <a:spLocks noChangeShapeType="1"/>
          </p:cNvSpPr>
          <p:nvPr/>
        </p:nvSpPr>
        <p:spPr bwMode="auto">
          <a:xfrm flipV="1">
            <a:off x="4818063" y="3794125"/>
            <a:ext cx="458787" cy="1096963"/>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05902" name="Rectangle 14"/>
          <p:cNvSpPr>
            <a:spLocks noChangeArrowheads="1"/>
          </p:cNvSpPr>
          <p:nvPr/>
        </p:nvSpPr>
        <p:spPr bwMode="auto">
          <a:xfrm>
            <a:off x="2935288" y="4899025"/>
            <a:ext cx="2147887"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Table to Select Data from</a:t>
            </a:r>
          </a:p>
        </p:txBody>
      </p:sp>
      <p:sp>
        <p:nvSpPr>
          <p:cNvPr id="5134" name="Rectangle 15"/>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614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6148"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6149"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6150" name="Rectangle 6"/>
          <p:cNvSpPr>
            <a:spLocks noGrp="1" noChangeArrowheads="1"/>
          </p:cNvSpPr>
          <p:nvPr>
            <p:ph type="body" idx="1"/>
          </p:nvPr>
        </p:nvSpPr>
        <p:spPr>
          <a:noFill/>
        </p:spPr>
        <p:txBody>
          <a:bodyPr lIns="77788" tIns="41275" rIns="77788" bIns="41275"/>
          <a:lstStyle/>
          <a:p>
            <a:pPr>
              <a:lnSpc>
                <a:spcPct val="90000"/>
              </a:lnSpc>
            </a:pPr>
            <a:r>
              <a:rPr lang="en-GB" dirty="0" smtClean="0"/>
              <a:t>SQL is a </a:t>
            </a:r>
            <a:r>
              <a:rPr lang="en-GB" i="1" dirty="0" smtClean="0"/>
              <a:t>free format </a:t>
            </a:r>
            <a:r>
              <a:rPr lang="en-GB" dirty="0" smtClean="0"/>
              <a:t>language, but syntactically extremely fussy</a:t>
            </a:r>
          </a:p>
          <a:p>
            <a:pPr lvl="1">
              <a:lnSpc>
                <a:spcPct val="90000"/>
              </a:lnSpc>
            </a:pPr>
            <a:r>
              <a:rPr lang="en-GB" b="0" dirty="0" smtClean="0"/>
              <a:t>use new lines, tab keys and indentation to make it readable</a:t>
            </a:r>
          </a:p>
          <a:p>
            <a:pPr lvl="1">
              <a:lnSpc>
                <a:spcPct val="90000"/>
              </a:lnSpc>
            </a:pPr>
            <a:r>
              <a:rPr lang="en-GB" b="0" dirty="0" smtClean="0"/>
              <a:t>white space is ignored by the parser</a:t>
            </a:r>
          </a:p>
          <a:p>
            <a:pPr lvl="1">
              <a:lnSpc>
                <a:spcPct val="90000"/>
              </a:lnSpc>
              <a:buFontTx/>
              <a:buNone/>
            </a:pPr>
            <a:endParaRPr lang="en-GB" b="0" dirty="0" smtClean="0"/>
          </a:p>
          <a:p>
            <a:pPr>
              <a:lnSpc>
                <a:spcPct val="90000"/>
              </a:lnSpc>
            </a:pPr>
            <a:r>
              <a:rPr lang="en-GB" dirty="0" smtClean="0"/>
              <a:t>Make use of comments, ignored by runtime engine</a:t>
            </a:r>
          </a:p>
          <a:p>
            <a:pPr>
              <a:lnSpc>
                <a:spcPct val="90000"/>
              </a:lnSpc>
              <a:buFontTx/>
              <a:buNone/>
            </a:pPr>
            <a:endParaRPr lang="en-GB" dirty="0" smtClean="0"/>
          </a:p>
          <a:p>
            <a:pPr>
              <a:lnSpc>
                <a:spcPct val="90000"/>
              </a:lnSpc>
              <a:buFontTx/>
              <a:buNone/>
            </a:pPr>
            <a:endParaRPr lang="en-GB" dirty="0" smtClean="0"/>
          </a:p>
          <a:p>
            <a:pPr>
              <a:lnSpc>
                <a:spcPct val="90000"/>
              </a:lnSpc>
              <a:buFontTx/>
              <a:buNone/>
            </a:pPr>
            <a:endParaRPr lang="en-GB" dirty="0" smtClean="0"/>
          </a:p>
        </p:txBody>
      </p:sp>
      <p:sp>
        <p:nvSpPr>
          <p:cNvPr id="6151" name="Rectangle 7"/>
          <p:cNvSpPr>
            <a:spLocks noChangeArrowheads="1"/>
          </p:cNvSpPr>
          <p:nvPr/>
        </p:nvSpPr>
        <p:spPr bwMode="auto">
          <a:xfrm>
            <a:off x="1055688" y="4343400"/>
            <a:ext cx="7346950" cy="1196975"/>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3600" dirty="0">
                <a:latin typeface="Helvetica" pitchFamily="34" charset="0"/>
              </a:rPr>
              <a:t>SELECT  	*    			</a:t>
            </a:r>
            <a:r>
              <a:rPr lang="en-GB" sz="3600" dirty="0">
                <a:solidFill>
                  <a:srgbClr val="009900"/>
                </a:solidFill>
                <a:latin typeface="Helvetica" pitchFamily="34" charset="0"/>
              </a:rPr>
              <a:t>-- all columns</a:t>
            </a:r>
          </a:p>
          <a:p>
            <a:pPr defTabSz="739775">
              <a:spcBef>
                <a:spcPct val="0"/>
              </a:spcBef>
            </a:pPr>
            <a:r>
              <a:rPr lang="en-GB" sz="3600" dirty="0">
                <a:latin typeface="Helvetica" pitchFamily="34" charset="0"/>
              </a:rPr>
              <a:t>FROM 		salesperson</a:t>
            </a:r>
          </a:p>
        </p:txBody>
      </p:sp>
      <p:sp>
        <p:nvSpPr>
          <p:cNvPr id="6152" name="Rectangle 8"/>
          <p:cNvSpPr>
            <a:spLocks noGrp="1" noChangeArrowheads="1"/>
          </p:cNvSpPr>
          <p:nvPr>
            <p:ph type="title"/>
          </p:nvPr>
        </p:nvSpPr>
        <p:spPr/>
        <p:txBody>
          <a:bodyPr/>
          <a:lstStyle/>
          <a:p>
            <a:pPr eaLnBrk="1" hangingPunct="1"/>
            <a:r>
              <a:rPr lang="en-GB" smtClean="0"/>
              <a:t>Statement Format</a:t>
            </a:r>
          </a:p>
        </p:txBody>
      </p:sp>
      <p:sp>
        <p:nvSpPr>
          <p:cNvPr id="6153" name="Rectangle 9"/>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grpSp>
        <p:nvGrpSpPr>
          <p:cNvPr id="6154" name="Group 10"/>
          <p:cNvGrpSpPr>
            <a:grpSpLocks/>
          </p:cNvGrpSpPr>
          <p:nvPr/>
        </p:nvGrpSpPr>
        <p:grpSpPr bwMode="auto">
          <a:xfrm>
            <a:off x="5792788" y="3467100"/>
            <a:ext cx="1849437" cy="1114425"/>
            <a:chOff x="3709" y="2184"/>
            <a:chExt cx="1262" cy="702"/>
          </a:xfrm>
        </p:grpSpPr>
        <p:sp>
          <p:nvSpPr>
            <p:cNvPr id="6155" name="Line 11"/>
            <p:cNvSpPr>
              <a:spLocks noChangeShapeType="1"/>
            </p:cNvSpPr>
            <p:nvPr/>
          </p:nvSpPr>
          <p:spPr bwMode="auto">
            <a:xfrm flipH="1">
              <a:off x="3709" y="2478"/>
              <a:ext cx="499" cy="408"/>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07948" name="Rectangle 12"/>
            <p:cNvSpPr>
              <a:spLocks noChangeArrowheads="1"/>
            </p:cNvSpPr>
            <p:nvPr/>
          </p:nvSpPr>
          <p:spPr bwMode="auto">
            <a:xfrm>
              <a:off x="4088" y="2184"/>
              <a:ext cx="883" cy="256"/>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a:latin typeface="Helvetica" pitchFamily="34" charset="0"/>
                </a:rPr>
                <a:t>Comment</a:t>
              </a: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p:txBody>
          <a:bodyPr/>
          <a:lstStyle/>
          <a:p>
            <a:endParaRPr lang="en-GB" dirty="0" smtClean="0"/>
          </a:p>
          <a:p>
            <a:endParaRPr lang="en-GB" dirty="0" smtClean="0"/>
          </a:p>
          <a:p>
            <a:endParaRPr lang="en-GB" dirty="0" smtClean="0"/>
          </a:p>
          <a:p>
            <a:endParaRPr lang="en-GB" dirty="0" smtClean="0"/>
          </a:p>
          <a:p>
            <a:endParaRPr lang="en-GB" dirty="0" smtClean="0"/>
          </a:p>
          <a:p>
            <a:r>
              <a:rPr lang="en-GB" sz="2000" dirty="0" smtClean="0"/>
              <a:t>You have 2 choices </a:t>
            </a:r>
          </a:p>
          <a:p>
            <a:pPr lvl="1"/>
            <a:r>
              <a:rPr lang="en-GB" sz="1800" b="0" dirty="0" smtClean="0"/>
              <a:t>An ‘*’, or else list the columns comma-separated</a:t>
            </a:r>
          </a:p>
          <a:p>
            <a:pPr lvl="1"/>
            <a:r>
              <a:rPr lang="en-GB" sz="1800" b="0" dirty="0" smtClean="0"/>
              <a:t>Columns may be listed in any order</a:t>
            </a:r>
          </a:p>
          <a:p>
            <a:pPr lvl="2"/>
            <a:r>
              <a:rPr lang="en-GB" sz="1600" dirty="0" smtClean="0"/>
              <a:t>But that is the order they are displayed left-to-right</a:t>
            </a:r>
          </a:p>
        </p:txBody>
      </p:sp>
      <p:sp>
        <p:nvSpPr>
          <p:cNvPr id="7171"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7172"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7173"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7174"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7175" name="Rectangle 7"/>
          <p:cNvSpPr>
            <a:spLocks noChangeArrowheads="1"/>
          </p:cNvSpPr>
          <p:nvPr/>
        </p:nvSpPr>
        <p:spPr bwMode="auto">
          <a:xfrm>
            <a:off x="344488" y="2828925"/>
            <a:ext cx="8551862" cy="1196975"/>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3600" dirty="0">
                <a:latin typeface="Helvetica" pitchFamily="34" charset="0"/>
              </a:rPr>
              <a:t>SELECT   </a:t>
            </a:r>
            <a:r>
              <a:rPr lang="en-GB" sz="3600" dirty="0" err="1">
                <a:latin typeface="Helvetica" pitchFamily="34" charset="0"/>
              </a:rPr>
              <a:t>company_no</a:t>
            </a:r>
            <a:r>
              <a:rPr lang="en-GB" sz="3600" dirty="0">
                <a:latin typeface="Helvetica" pitchFamily="34" charset="0"/>
              </a:rPr>
              <a:t>, name, county FROM   	company</a:t>
            </a:r>
          </a:p>
        </p:txBody>
      </p:sp>
      <p:sp>
        <p:nvSpPr>
          <p:cNvPr id="809992" name="Rectangle 8"/>
          <p:cNvSpPr>
            <a:spLocks noChangeArrowheads="1"/>
          </p:cNvSpPr>
          <p:nvPr/>
        </p:nvSpPr>
        <p:spPr bwMode="auto">
          <a:xfrm>
            <a:off x="4806950" y="1143000"/>
            <a:ext cx="1196975" cy="10160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a:latin typeface="Helvetica" pitchFamily="34" charset="0"/>
              </a:rPr>
              <a:t>Columns</a:t>
            </a:r>
          </a:p>
          <a:p>
            <a:pPr algn="ctr" defTabSz="739775">
              <a:spcBef>
                <a:spcPct val="0"/>
              </a:spcBef>
              <a:defRPr/>
            </a:pPr>
            <a:r>
              <a:rPr lang="en-GB" sz="2000">
                <a:latin typeface="Helvetica" pitchFamily="34" charset="0"/>
              </a:rPr>
              <a:t>to</a:t>
            </a:r>
          </a:p>
          <a:p>
            <a:pPr algn="ctr" defTabSz="739775">
              <a:spcBef>
                <a:spcPct val="0"/>
              </a:spcBef>
              <a:defRPr/>
            </a:pPr>
            <a:r>
              <a:rPr lang="en-GB" sz="2000">
                <a:latin typeface="Helvetica" pitchFamily="34" charset="0"/>
              </a:rPr>
              <a:t>Display</a:t>
            </a:r>
          </a:p>
        </p:txBody>
      </p:sp>
      <p:sp>
        <p:nvSpPr>
          <p:cNvPr id="7177" name="Rectangle 9"/>
          <p:cNvSpPr>
            <a:spLocks noGrp="1" noChangeArrowheads="1"/>
          </p:cNvSpPr>
          <p:nvPr>
            <p:ph type="title"/>
          </p:nvPr>
        </p:nvSpPr>
        <p:spPr/>
        <p:txBody>
          <a:bodyPr/>
          <a:lstStyle/>
          <a:p>
            <a:pPr eaLnBrk="1" hangingPunct="1"/>
            <a:r>
              <a:rPr lang="en-GB" smtClean="0"/>
              <a:t>Specifying Columns</a:t>
            </a:r>
          </a:p>
        </p:txBody>
      </p:sp>
      <p:sp>
        <p:nvSpPr>
          <p:cNvPr id="7178" name="AutoShape 10"/>
          <p:cNvSpPr>
            <a:spLocks/>
          </p:cNvSpPr>
          <p:nvPr/>
        </p:nvSpPr>
        <p:spPr bwMode="auto">
          <a:xfrm rot="5400000">
            <a:off x="5430044" y="-42069"/>
            <a:ext cx="609600" cy="5418138"/>
          </a:xfrm>
          <a:prstGeom prst="leftBrace">
            <a:avLst>
              <a:gd name="adj1" fmla="val 74067"/>
              <a:gd name="adj2" fmla="val 56463"/>
            </a:avLst>
          </a:prstGeom>
          <a:noFill/>
          <a:ln w="28575">
            <a:solidFill>
              <a:schemeClr val="tx1"/>
            </a:solidFill>
            <a:round/>
            <a:headEnd type="none" w="sm" len="sm"/>
            <a:tailEnd type="none" w="sm" len="sm"/>
          </a:ln>
        </p:spPr>
        <p:txBody>
          <a:bodyPr wrap="none" anchor="ctr"/>
          <a:lstStyle/>
          <a:p>
            <a:endParaRPr lang="en-US"/>
          </a:p>
        </p:txBody>
      </p:sp>
      <p:sp>
        <p:nvSpPr>
          <p:cNvPr id="7179" name="Rectangle 11"/>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r>
              <a:rPr lang="en-GB" dirty="0" smtClean="0"/>
              <a:t>‘AS’ word can be (and is) omitted</a:t>
            </a:r>
          </a:p>
          <a:p>
            <a:pPr lvl="1">
              <a:lnSpc>
                <a:spcPct val="77000"/>
              </a:lnSpc>
            </a:pPr>
            <a:r>
              <a:rPr lang="en-GB" dirty="0" smtClean="0"/>
              <a:t>Quotes can also be omitted if no spaces in alias name</a:t>
            </a:r>
          </a:p>
        </p:txBody>
      </p:sp>
      <p:sp>
        <p:nvSpPr>
          <p:cNvPr id="8195"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8196"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8197" name="Rectangle 5"/>
          <p:cNvSpPr>
            <a:spLocks noChangeArrowheads="1"/>
          </p:cNvSpPr>
          <p:nvPr/>
        </p:nvSpPr>
        <p:spPr bwMode="auto">
          <a:xfrm>
            <a:off x="568325" y="2886075"/>
            <a:ext cx="8332788" cy="1560513"/>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3200" dirty="0">
                <a:latin typeface="Helvetica" pitchFamily="34" charset="0"/>
              </a:rPr>
              <a:t>SELECT  </a:t>
            </a:r>
            <a:r>
              <a:rPr lang="en-GB" sz="3200" dirty="0" err="1">
                <a:latin typeface="Helvetica" pitchFamily="34" charset="0"/>
              </a:rPr>
              <a:t>lname</a:t>
            </a:r>
            <a:r>
              <a:rPr lang="en-GB" sz="3200" dirty="0">
                <a:latin typeface="Helvetica" pitchFamily="34" charset="0"/>
              </a:rPr>
              <a:t>, </a:t>
            </a:r>
          </a:p>
          <a:p>
            <a:pPr defTabSz="739775">
              <a:spcBef>
                <a:spcPct val="0"/>
              </a:spcBef>
            </a:pPr>
            <a:r>
              <a:rPr lang="en-GB" sz="3200" dirty="0">
                <a:latin typeface="Helvetica" pitchFamily="34" charset="0"/>
              </a:rPr>
              <a:t>		   </a:t>
            </a:r>
            <a:r>
              <a:rPr lang="en-GB" sz="3200" dirty="0" err="1">
                <a:latin typeface="Helvetica" pitchFamily="34" charset="0"/>
              </a:rPr>
              <a:t>sales_target</a:t>
            </a:r>
            <a:r>
              <a:rPr lang="en-GB" sz="3200" dirty="0">
                <a:latin typeface="Helvetica" pitchFamily="34" charset="0"/>
              </a:rPr>
              <a:t> * 1.2 AS ‘Next Year’</a:t>
            </a:r>
          </a:p>
          <a:p>
            <a:pPr defTabSz="739775">
              <a:spcBef>
                <a:spcPct val="0"/>
              </a:spcBef>
            </a:pPr>
            <a:r>
              <a:rPr lang="en-GB" sz="3200" dirty="0">
                <a:latin typeface="Helvetica" pitchFamily="34" charset="0"/>
              </a:rPr>
              <a:t>FROM 	   salesperson</a:t>
            </a:r>
          </a:p>
        </p:txBody>
      </p:sp>
      <p:sp>
        <p:nvSpPr>
          <p:cNvPr id="8198" name="Line 6"/>
          <p:cNvSpPr>
            <a:spLocks noChangeShapeType="1"/>
          </p:cNvSpPr>
          <p:nvPr/>
        </p:nvSpPr>
        <p:spPr bwMode="auto">
          <a:xfrm flipH="1">
            <a:off x="4314825" y="1335088"/>
            <a:ext cx="1141413" cy="1941512"/>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199" name="Line 7"/>
          <p:cNvSpPr>
            <a:spLocks noChangeShapeType="1"/>
          </p:cNvSpPr>
          <p:nvPr/>
        </p:nvSpPr>
        <p:spPr bwMode="auto">
          <a:xfrm>
            <a:off x="3076575" y="1735138"/>
            <a:ext cx="0" cy="1262062"/>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12040" name="Rectangle 8"/>
          <p:cNvSpPr>
            <a:spLocks noChangeArrowheads="1"/>
          </p:cNvSpPr>
          <p:nvPr/>
        </p:nvSpPr>
        <p:spPr bwMode="auto">
          <a:xfrm>
            <a:off x="2478088" y="1295400"/>
            <a:ext cx="1069975"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a:latin typeface="Helvetica" pitchFamily="34" charset="0"/>
              </a:rPr>
              <a:t>Real</a:t>
            </a:r>
          </a:p>
          <a:p>
            <a:pPr algn="ctr" defTabSz="739775">
              <a:spcBef>
                <a:spcPct val="0"/>
              </a:spcBef>
              <a:defRPr/>
            </a:pPr>
            <a:r>
              <a:rPr lang="en-GB" sz="2000">
                <a:latin typeface="Helvetica" pitchFamily="34" charset="0"/>
              </a:rPr>
              <a:t>Column</a:t>
            </a:r>
          </a:p>
        </p:txBody>
      </p:sp>
      <p:sp>
        <p:nvSpPr>
          <p:cNvPr id="812041" name="Rectangle 9"/>
          <p:cNvSpPr>
            <a:spLocks noChangeArrowheads="1"/>
          </p:cNvSpPr>
          <p:nvPr/>
        </p:nvSpPr>
        <p:spPr bwMode="auto">
          <a:xfrm>
            <a:off x="5078413" y="1295400"/>
            <a:ext cx="2312987"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a:latin typeface="Helvetica" pitchFamily="34" charset="0"/>
              </a:rPr>
              <a:t>Calculated (virtual)</a:t>
            </a:r>
          </a:p>
          <a:p>
            <a:pPr algn="ctr" defTabSz="739775">
              <a:spcBef>
                <a:spcPct val="0"/>
              </a:spcBef>
              <a:defRPr/>
            </a:pPr>
            <a:r>
              <a:rPr lang="en-GB" sz="2000">
                <a:latin typeface="Helvetica" pitchFamily="34" charset="0"/>
              </a:rPr>
              <a:t>Column</a:t>
            </a:r>
          </a:p>
        </p:txBody>
      </p:sp>
      <p:sp>
        <p:nvSpPr>
          <p:cNvPr id="812042" name="Rectangle 10"/>
          <p:cNvSpPr>
            <a:spLocks noChangeArrowheads="1"/>
          </p:cNvSpPr>
          <p:nvPr/>
        </p:nvSpPr>
        <p:spPr bwMode="auto">
          <a:xfrm>
            <a:off x="6991350" y="4356100"/>
            <a:ext cx="1069975"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a:latin typeface="Helvetica" pitchFamily="34" charset="0"/>
              </a:rPr>
              <a:t>Column</a:t>
            </a:r>
          </a:p>
          <a:p>
            <a:pPr algn="ctr" defTabSz="739775">
              <a:spcBef>
                <a:spcPct val="0"/>
              </a:spcBef>
              <a:defRPr/>
            </a:pPr>
            <a:r>
              <a:rPr lang="en-GB" sz="2000">
                <a:latin typeface="Helvetica" pitchFamily="34" charset="0"/>
              </a:rPr>
              <a:t>Alias</a:t>
            </a:r>
          </a:p>
        </p:txBody>
      </p:sp>
      <p:sp>
        <p:nvSpPr>
          <p:cNvPr id="8203" name="Line 11"/>
          <p:cNvSpPr>
            <a:spLocks noChangeShapeType="1"/>
          </p:cNvSpPr>
          <p:nvPr/>
        </p:nvSpPr>
        <p:spPr bwMode="auto">
          <a:xfrm flipV="1">
            <a:off x="7567613" y="3898900"/>
            <a:ext cx="0" cy="45720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204" name="Rectangle 12"/>
          <p:cNvSpPr>
            <a:spLocks noGrp="1" noChangeArrowheads="1"/>
          </p:cNvSpPr>
          <p:nvPr>
            <p:ph type="title"/>
          </p:nvPr>
        </p:nvSpPr>
        <p:spPr/>
        <p:txBody>
          <a:bodyPr/>
          <a:lstStyle/>
          <a:p>
            <a:pPr eaLnBrk="1" hangingPunct="1"/>
            <a:r>
              <a:rPr lang="en-GB" smtClean="0"/>
              <a:t>Calculated (Virtual) Columns and Aliases</a:t>
            </a:r>
          </a:p>
        </p:txBody>
      </p:sp>
      <p:sp>
        <p:nvSpPr>
          <p:cNvPr id="8205" name="Rectangle 13"/>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p:txBody>
          <a:bodyPr/>
          <a:lstStyle/>
          <a:p>
            <a:pPr>
              <a:lnSpc>
                <a:spcPct val="77000"/>
              </a:lnSpc>
            </a:pPr>
            <a:endParaRPr lang="en-GB" dirty="0" smtClean="0"/>
          </a:p>
          <a:p>
            <a:pPr>
              <a:lnSpc>
                <a:spcPct val="77000"/>
              </a:lnSpc>
            </a:pPr>
            <a:r>
              <a:rPr lang="en-GB" dirty="0" smtClean="0"/>
              <a:t>Addition, Subtraction, Multiplication &amp; Division</a:t>
            </a:r>
          </a:p>
          <a:p>
            <a:pPr lvl="1">
              <a:lnSpc>
                <a:spcPct val="77000"/>
              </a:lnSpc>
            </a:pPr>
            <a:r>
              <a:rPr lang="en-GB" dirty="0" smtClean="0"/>
              <a:t>Operators are ‘+’, ‘-’, ‘*’ &amp; ‘/’</a:t>
            </a:r>
          </a:p>
          <a:p>
            <a:pPr lvl="1">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endParaRPr lang="en-GB" dirty="0" smtClean="0"/>
          </a:p>
          <a:p>
            <a:pPr>
              <a:lnSpc>
                <a:spcPct val="77000"/>
              </a:lnSpc>
            </a:pPr>
            <a:r>
              <a:rPr lang="en-GB" dirty="0" smtClean="0"/>
              <a:t>Note ‘order of precedence’ of mathematical operators</a:t>
            </a:r>
          </a:p>
          <a:p>
            <a:pPr lvl="1">
              <a:lnSpc>
                <a:spcPct val="77000"/>
              </a:lnSpc>
            </a:pPr>
            <a:r>
              <a:rPr lang="en-GB" dirty="0" smtClean="0"/>
              <a:t>Use parentheses to emphasise and clarify</a:t>
            </a:r>
          </a:p>
          <a:p>
            <a:pPr>
              <a:lnSpc>
                <a:spcPct val="77000"/>
              </a:lnSpc>
            </a:pPr>
            <a:endParaRPr lang="en-GB" dirty="0" smtClean="0"/>
          </a:p>
          <a:p>
            <a:pPr>
              <a:lnSpc>
                <a:spcPct val="77000"/>
              </a:lnSpc>
            </a:pPr>
            <a:endParaRPr lang="en-GB" dirty="0" smtClean="0"/>
          </a:p>
          <a:p>
            <a:pPr>
              <a:lnSpc>
                <a:spcPct val="77000"/>
              </a:lnSpc>
              <a:buFontTx/>
              <a:buNone/>
            </a:pPr>
            <a:endParaRPr lang="en-GB" dirty="0" smtClean="0"/>
          </a:p>
          <a:p>
            <a:pPr>
              <a:lnSpc>
                <a:spcPct val="77000"/>
              </a:lnSpc>
              <a:buFontTx/>
              <a:buNone/>
            </a:pPr>
            <a:endParaRPr lang="en-GB" dirty="0" smtClean="0"/>
          </a:p>
        </p:txBody>
      </p:sp>
      <p:sp>
        <p:nvSpPr>
          <p:cNvPr id="9219"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9220"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9221" name="Rectangle 12"/>
          <p:cNvSpPr>
            <a:spLocks noGrp="1" noChangeArrowheads="1"/>
          </p:cNvSpPr>
          <p:nvPr>
            <p:ph type="title"/>
          </p:nvPr>
        </p:nvSpPr>
        <p:spPr/>
        <p:txBody>
          <a:bodyPr/>
          <a:lstStyle/>
          <a:p>
            <a:pPr eaLnBrk="1" hangingPunct="1"/>
            <a:r>
              <a:rPr lang="en-GB" smtClean="0"/>
              <a:t>Arithmetic Operators</a:t>
            </a:r>
          </a:p>
        </p:txBody>
      </p:sp>
      <p:sp>
        <p:nvSpPr>
          <p:cNvPr id="9222" name="Rectangle 13"/>
          <p:cNvSpPr>
            <a:spLocks noChangeArrowheads="1"/>
          </p:cNvSpPr>
          <p:nvPr/>
        </p:nvSpPr>
        <p:spPr bwMode="auto">
          <a:xfrm>
            <a:off x="0" y="0"/>
            <a:ext cx="9144000" cy="7191214"/>
          </a:xfrm>
          <a:prstGeom prst="rect">
            <a:avLst/>
          </a:prstGeom>
          <a:noFill/>
          <a:ln w="9525">
            <a:solidFill>
              <a:schemeClr val="tx1"/>
            </a:solidFill>
            <a:miter lim="800000"/>
            <a:headEnd type="none" w="sm" len="sm"/>
            <a:tailEnd type="none" w="sm" len="sm"/>
          </a:ln>
        </p:spPr>
        <p:txBody>
          <a:bodyPr wrap="none" anchor="ctr"/>
          <a:lstStyle/>
          <a:p>
            <a:endParaRPr lang="en-US"/>
          </a:p>
        </p:txBody>
      </p:sp>
      <p:sp>
        <p:nvSpPr>
          <p:cNvPr id="9223" name="Rectangle 14"/>
          <p:cNvSpPr>
            <a:spLocks noChangeArrowheads="1"/>
          </p:cNvSpPr>
          <p:nvPr/>
        </p:nvSpPr>
        <p:spPr bwMode="auto">
          <a:xfrm>
            <a:off x="328613" y="4949825"/>
            <a:ext cx="8594725" cy="2059538"/>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3200" dirty="0">
                <a:latin typeface="Helvetica" pitchFamily="34" charset="0"/>
              </a:rPr>
              <a:t>SELECT  </a:t>
            </a:r>
            <a:r>
              <a:rPr lang="en-GB" sz="3200" dirty="0" err="1">
                <a:latin typeface="Helvetica" pitchFamily="34" charset="0"/>
              </a:rPr>
              <a:t>emp_no</a:t>
            </a:r>
            <a:r>
              <a:rPr lang="en-GB" sz="3200" dirty="0">
                <a:latin typeface="Helvetica" pitchFamily="34" charset="0"/>
              </a:rPr>
              <a:t>, </a:t>
            </a:r>
            <a:br>
              <a:rPr lang="en-GB" sz="3200" dirty="0">
                <a:latin typeface="Helvetica" pitchFamily="34" charset="0"/>
              </a:rPr>
            </a:br>
            <a:r>
              <a:rPr lang="en-GB" sz="3200" dirty="0">
                <a:latin typeface="Helvetica" pitchFamily="34" charset="0"/>
              </a:rPr>
              <a:t>                </a:t>
            </a:r>
            <a:r>
              <a:rPr lang="en-GB" sz="3200" dirty="0" err="1" smtClean="0"/>
              <a:t>sales_target</a:t>
            </a:r>
            <a:r>
              <a:rPr lang="en-GB" sz="3200" dirty="0"/>
              <a:t> </a:t>
            </a:r>
            <a:r>
              <a:rPr lang="en-GB" sz="3200" dirty="0" smtClean="0">
                <a:latin typeface="Helvetica" pitchFamily="34" charset="0"/>
              </a:rPr>
              <a:t>+ </a:t>
            </a:r>
            <a:r>
              <a:rPr lang="en-GB" sz="3200" dirty="0" smtClean="0">
                <a:solidFill>
                  <a:srgbClr val="C80000"/>
                </a:solidFill>
                <a:latin typeface="Helvetica" pitchFamily="34" charset="0"/>
              </a:rPr>
              <a:t>(</a:t>
            </a:r>
            <a:r>
              <a:rPr lang="en-GB" sz="3200" dirty="0" err="1"/>
              <a:t>sales_target</a:t>
            </a:r>
            <a:endParaRPr lang="en-GB" sz="3200" dirty="0"/>
          </a:p>
          <a:p>
            <a:pPr defTabSz="739775">
              <a:spcBef>
                <a:spcPct val="0"/>
              </a:spcBef>
            </a:pPr>
            <a:r>
              <a:rPr lang="en-GB" sz="3200" dirty="0" smtClean="0">
                <a:latin typeface="Helvetica" pitchFamily="34" charset="0"/>
              </a:rPr>
              <a:t>							* </a:t>
            </a:r>
            <a:r>
              <a:rPr lang="en-GB" sz="3200" dirty="0">
                <a:latin typeface="Helvetica" pitchFamily="34" charset="0"/>
              </a:rPr>
              <a:t>0.03</a:t>
            </a:r>
            <a:r>
              <a:rPr lang="en-GB" sz="3200" dirty="0">
                <a:solidFill>
                  <a:srgbClr val="C80000"/>
                </a:solidFill>
                <a:latin typeface="Helvetica" pitchFamily="34" charset="0"/>
              </a:rPr>
              <a:t>)</a:t>
            </a:r>
            <a:r>
              <a:rPr lang="en-GB" sz="3200" dirty="0">
                <a:latin typeface="Helvetica" pitchFamily="34" charset="0"/>
              </a:rPr>
              <a:t> ‘Total Pay’</a:t>
            </a:r>
          </a:p>
          <a:p>
            <a:pPr defTabSz="739775">
              <a:spcBef>
                <a:spcPct val="0"/>
              </a:spcBef>
            </a:pPr>
            <a:r>
              <a:rPr lang="en-GB" sz="3200" dirty="0">
                <a:latin typeface="Helvetica" pitchFamily="34" charset="0"/>
              </a:rPr>
              <a:t>FROM 	   salesperson</a:t>
            </a:r>
          </a:p>
        </p:txBody>
      </p:sp>
      <p:sp>
        <p:nvSpPr>
          <p:cNvPr id="844817" name="Rectangle 17"/>
          <p:cNvSpPr>
            <a:spLocks noChangeArrowheads="1"/>
          </p:cNvSpPr>
          <p:nvPr/>
        </p:nvSpPr>
        <p:spPr bwMode="auto">
          <a:xfrm>
            <a:off x="7072313" y="4881563"/>
            <a:ext cx="1027112"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a:latin typeface="Helvetica" pitchFamily="34" charset="0"/>
              </a:rPr>
              <a:t>Clearer</a:t>
            </a:r>
          </a:p>
        </p:txBody>
      </p:sp>
      <p:sp>
        <p:nvSpPr>
          <p:cNvPr id="9225" name="Rectangle 5"/>
          <p:cNvSpPr>
            <a:spLocks noChangeArrowheads="1"/>
          </p:cNvSpPr>
          <p:nvPr/>
        </p:nvSpPr>
        <p:spPr bwMode="auto">
          <a:xfrm>
            <a:off x="320675" y="2414588"/>
            <a:ext cx="8594725" cy="2059538"/>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3200" dirty="0">
                <a:latin typeface="Helvetica" pitchFamily="34" charset="0"/>
              </a:rPr>
              <a:t>SELECT  </a:t>
            </a:r>
            <a:r>
              <a:rPr lang="en-GB" sz="3200" dirty="0" err="1">
                <a:latin typeface="Helvetica" pitchFamily="34" charset="0"/>
              </a:rPr>
              <a:t>emp_no</a:t>
            </a:r>
            <a:r>
              <a:rPr lang="en-GB" sz="3200" dirty="0">
                <a:latin typeface="Helvetica" pitchFamily="34" charset="0"/>
              </a:rPr>
              <a:t>, </a:t>
            </a:r>
            <a:br>
              <a:rPr lang="en-GB" sz="3200" dirty="0">
                <a:latin typeface="Helvetica" pitchFamily="34" charset="0"/>
              </a:rPr>
            </a:br>
            <a:r>
              <a:rPr lang="en-GB" sz="3200" dirty="0">
                <a:latin typeface="Helvetica" pitchFamily="34" charset="0"/>
              </a:rPr>
              <a:t>                </a:t>
            </a:r>
            <a:r>
              <a:rPr lang="en-GB" sz="3200" dirty="0" err="1" smtClean="0"/>
              <a:t>sales_target</a:t>
            </a:r>
            <a:r>
              <a:rPr lang="en-GB" sz="3200" dirty="0" smtClean="0">
                <a:latin typeface="Helvetica" pitchFamily="34" charset="0"/>
              </a:rPr>
              <a:t> </a:t>
            </a:r>
            <a:r>
              <a:rPr lang="en-GB" sz="3200" dirty="0">
                <a:latin typeface="Helvetica" pitchFamily="34" charset="0"/>
              </a:rPr>
              <a:t>+ </a:t>
            </a:r>
            <a:r>
              <a:rPr lang="en-GB" sz="3200" dirty="0" err="1"/>
              <a:t>sales_target</a:t>
            </a:r>
            <a:endParaRPr lang="en-GB" sz="3200" dirty="0"/>
          </a:p>
          <a:p>
            <a:pPr defTabSz="739775">
              <a:spcBef>
                <a:spcPct val="0"/>
              </a:spcBef>
            </a:pPr>
            <a:r>
              <a:rPr lang="en-GB" sz="3200" dirty="0" smtClean="0">
                <a:latin typeface="Helvetica" pitchFamily="34" charset="0"/>
              </a:rPr>
              <a:t>							* </a:t>
            </a:r>
            <a:r>
              <a:rPr lang="en-GB" sz="3200" dirty="0">
                <a:latin typeface="Helvetica" pitchFamily="34" charset="0"/>
              </a:rPr>
              <a:t>0.03 ‘Total Pay’</a:t>
            </a:r>
          </a:p>
          <a:p>
            <a:pPr defTabSz="739775">
              <a:spcBef>
                <a:spcPct val="0"/>
              </a:spcBef>
            </a:pPr>
            <a:r>
              <a:rPr lang="en-GB" sz="3200" dirty="0">
                <a:latin typeface="Helvetica" pitchFamily="34" charset="0"/>
              </a:rPr>
              <a:t>FROM 	   salesperson</a:t>
            </a:r>
          </a:p>
        </p:txBody>
      </p:sp>
      <p:sp>
        <p:nvSpPr>
          <p:cNvPr id="844816" name="Rectangle 16"/>
          <p:cNvSpPr>
            <a:spLocks noChangeArrowheads="1"/>
          </p:cNvSpPr>
          <p:nvPr/>
        </p:nvSpPr>
        <p:spPr bwMode="auto">
          <a:xfrm>
            <a:off x="5878513" y="2341563"/>
            <a:ext cx="1617662"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a:latin typeface="Helvetica" pitchFamily="34" charset="0"/>
              </a:rPr>
              <a:t>Does the job</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
        <p:nvSpPr>
          <p:cNvPr id="10243"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0244"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0245" name="Rectangle 5"/>
          <p:cNvSpPr>
            <a:spLocks noChangeArrowheads="1"/>
          </p:cNvSpPr>
          <p:nvPr/>
        </p:nvSpPr>
        <p:spPr bwMode="auto">
          <a:xfrm>
            <a:off x="401638" y="2886075"/>
            <a:ext cx="8299450" cy="952500"/>
          </a:xfrm>
          <a:prstGeom prst="rect">
            <a:avLst/>
          </a:prstGeom>
          <a:solidFill>
            <a:schemeClr val="accent1"/>
          </a:solidFill>
          <a:ln w="9525">
            <a:solidFill>
              <a:schemeClr val="tx1"/>
            </a:solidFill>
            <a:miter lim="800000"/>
            <a:headEnd/>
            <a:tailEnd/>
          </a:ln>
        </p:spPr>
        <p:txBody>
          <a:bodyPr lIns="90488" tIns="44450" rIns="90488" bIns="44450">
            <a:spAutoFit/>
          </a:bodyPr>
          <a:lstStyle/>
          <a:p>
            <a:pPr defTabSz="739775">
              <a:spcBef>
                <a:spcPct val="0"/>
              </a:spcBef>
            </a:pPr>
            <a:r>
              <a:rPr lang="en-GB" sz="2800" dirty="0">
                <a:latin typeface="Helvetica" pitchFamily="34" charset="0"/>
              </a:rPr>
              <a:t>SELECT  </a:t>
            </a:r>
            <a:r>
              <a:rPr lang="en-GB" sz="2800" dirty="0" err="1">
                <a:latin typeface="Helvetica" pitchFamily="34" charset="0"/>
              </a:rPr>
              <a:t>fname</a:t>
            </a:r>
            <a:r>
              <a:rPr lang="en-GB" sz="2800" dirty="0">
                <a:latin typeface="Helvetica" pitchFamily="34" charset="0"/>
              </a:rPr>
              <a:t> </a:t>
            </a:r>
            <a:r>
              <a:rPr lang="en-GB" sz="2800" dirty="0" smtClean="0">
                <a:latin typeface="Helvetica" pitchFamily="34" charset="0"/>
              </a:rPr>
              <a:t>+ ‘ </a:t>
            </a:r>
            <a:r>
              <a:rPr lang="en-GB" sz="2800" dirty="0">
                <a:latin typeface="Helvetica" pitchFamily="34" charset="0"/>
              </a:rPr>
              <a:t>‘ </a:t>
            </a:r>
            <a:r>
              <a:rPr lang="en-GB" sz="2800" dirty="0" smtClean="0">
                <a:latin typeface="Helvetica" pitchFamily="34" charset="0"/>
              </a:rPr>
              <a:t>+ </a:t>
            </a:r>
            <a:r>
              <a:rPr lang="en-GB" sz="2800" dirty="0" err="1">
                <a:latin typeface="Helvetica" pitchFamily="34" charset="0"/>
              </a:rPr>
              <a:t>lname</a:t>
            </a:r>
            <a:r>
              <a:rPr lang="en-GB" sz="2800" dirty="0">
                <a:latin typeface="Helvetica" pitchFamily="34" charset="0"/>
              </a:rPr>
              <a:t> AS ‘</a:t>
            </a:r>
            <a:r>
              <a:rPr lang="en-GB" sz="2800" dirty="0" err="1">
                <a:latin typeface="Helvetica" pitchFamily="34" charset="0"/>
              </a:rPr>
              <a:t>FullName</a:t>
            </a:r>
            <a:r>
              <a:rPr lang="en-GB" sz="2800" dirty="0">
                <a:latin typeface="Helvetica" pitchFamily="34" charset="0"/>
              </a:rPr>
              <a:t>’</a:t>
            </a:r>
          </a:p>
          <a:p>
            <a:pPr defTabSz="739775">
              <a:spcBef>
                <a:spcPct val="0"/>
              </a:spcBef>
            </a:pPr>
            <a:r>
              <a:rPr lang="en-GB" sz="2800" dirty="0">
                <a:latin typeface="Helvetica" pitchFamily="34" charset="0"/>
              </a:rPr>
              <a:t>FROM 	 salesperson</a:t>
            </a:r>
          </a:p>
        </p:txBody>
      </p:sp>
      <p:sp>
        <p:nvSpPr>
          <p:cNvPr id="10246" name="Line 6"/>
          <p:cNvSpPr>
            <a:spLocks noChangeShapeType="1"/>
          </p:cNvSpPr>
          <p:nvPr/>
        </p:nvSpPr>
        <p:spPr bwMode="auto">
          <a:xfrm flipH="1">
            <a:off x="3840163" y="1916113"/>
            <a:ext cx="731837" cy="936625"/>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14087" name="Rectangle 7"/>
          <p:cNvSpPr>
            <a:spLocks noChangeArrowheads="1"/>
          </p:cNvSpPr>
          <p:nvPr/>
        </p:nvSpPr>
        <p:spPr bwMode="auto">
          <a:xfrm>
            <a:off x="3413125" y="1295400"/>
            <a:ext cx="3590925"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a:latin typeface="Helvetica" pitchFamily="34" charset="0"/>
              </a:rPr>
              <a:t>‘space separated’ FullName</a:t>
            </a:r>
            <a:br>
              <a:rPr lang="en-GB" sz="2000">
                <a:latin typeface="Helvetica" pitchFamily="34" charset="0"/>
              </a:rPr>
            </a:br>
            <a:r>
              <a:rPr lang="en-GB" sz="2000">
                <a:latin typeface="Helvetica" pitchFamily="34" charset="0"/>
              </a:rPr>
              <a:t>e.g. ‘John Smith’</a:t>
            </a:r>
          </a:p>
        </p:txBody>
      </p:sp>
      <p:sp>
        <p:nvSpPr>
          <p:cNvPr id="814088" name="Rectangle 8"/>
          <p:cNvSpPr>
            <a:spLocks noChangeArrowheads="1"/>
          </p:cNvSpPr>
          <p:nvPr/>
        </p:nvSpPr>
        <p:spPr bwMode="auto">
          <a:xfrm>
            <a:off x="5753100" y="3832225"/>
            <a:ext cx="1069975"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a:latin typeface="Helvetica" pitchFamily="34" charset="0"/>
              </a:rPr>
              <a:t>Column</a:t>
            </a:r>
          </a:p>
          <a:p>
            <a:pPr algn="ctr" defTabSz="739775">
              <a:spcBef>
                <a:spcPct val="0"/>
              </a:spcBef>
              <a:defRPr/>
            </a:pPr>
            <a:r>
              <a:rPr lang="en-GB" sz="2000">
                <a:latin typeface="Helvetica" pitchFamily="34" charset="0"/>
              </a:rPr>
              <a:t>Alias</a:t>
            </a:r>
          </a:p>
        </p:txBody>
      </p:sp>
      <p:sp>
        <p:nvSpPr>
          <p:cNvPr id="10249" name="Line 9"/>
          <p:cNvSpPr>
            <a:spLocks noChangeShapeType="1"/>
          </p:cNvSpPr>
          <p:nvPr/>
        </p:nvSpPr>
        <p:spPr bwMode="auto">
          <a:xfrm flipV="1">
            <a:off x="6345238" y="3375025"/>
            <a:ext cx="0" cy="45720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0250" name="Rectangle 10"/>
          <p:cNvSpPr>
            <a:spLocks noGrp="1" noChangeArrowheads="1"/>
          </p:cNvSpPr>
          <p:nvPr>
            <p:ph type="title"/>
          </p:nvPr>
        </p:nvSpPr>
        <p:spPr/>
        <p:txBody>
          <a:bodyPr/>
          <a:lstStyle/>
          <a:p>
            <a:pPr eaLnBrk="1" hangingPunct="1"/>
            <a:r>
              <a:rPr lang="en-GB" smtClean="0"/>
              <a:t>Calculations on ‘alphanumeric’ columns</a:t>
            </a:r>
          </a:p>
        </p:txBody>
      </p:sp>
      <p:sp>
        <p:nvSpPr>
          <p:cNvPr id="10251" name="Rectangle 11"/>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603250" y="1100138"/>
            <a:ext cx="8332788" cy="5386387"/>
          </a:xfrm>
          <a:noFill/>
        </p:spPr>
        <p:txBody>
          <a:bodyPr lIns="77788" tIns="41275" rIns="77788" bIns="41275"/>
          <a:lstStyle/>
          <a:p>
            <a:pPr>
              <a:lnSpc>
                <a:spcPct val="90000"/>
              </a:lnSpc>
            </a:pPr>
            <a:r>
              <a:rPr lang="en-GB" dirty="0" smtClean="0"/>
              <a:t>SQL2 provides a standard set of scalar functions</a:t>
            </a:r>
          </a:p>
          <a:p>
            <a:pPr lvl="1">
              <a:lnSpc>
                <a:spcPct val="90000"/>
              </a:lnSpc>
            </a:pPr>
            <a:r>
              <a:rPr lang="en-GB" b="0" dirty="0" smtClean="0"/>
              <a:t>Implementations vary - different names and arguments</a:t>
            </a:r>
          </a:p>
          <a:p>
            <a:pPr lvl="1">
              <a:lnSpc>
                <a:spcPct val="90000"/>
              </a:lnSpc>
            </a:pPr>
            <a:r>
              <a:rPr lang="en-GB" b="0" dirty="0" smtClean="0"/>
              <a:t>Most engines offer further, non-standard functions</a:t>
            </a:r>
          </a:p>
          <a:p>
            <a:pPr>
              <a:lnSpc>
                <a:spcPct val="90000"/>
              </a:lnSpc>
            </a:pPr>
            <a:r>
              <a:rPr lang="en-GB" dirty="0" smtClean="0"/>
              <a:t>SQL standard functions:</a:t>
            </a:r>
          </a:p>
          <a:p>
            <a:pPr>
              <a:lnSpc>
                <a:spcPct val="100000"/>
              </a:lnSpc>
              <a:spcBef>
                <a:spcPct val="0"/>
              </a:spcBef>
              <a:buFontTx/>
              <a:buNone/>
            </a:pPr>
            <a:r>
              <a:rPr lang="en-GB" sz="2500" b="0" dirty="0" smtClean="0"/>
              <a:t>	</a:t>
            </a:r>
            <a:endParaRPr lang="en-GB" sz="2000" b="0" dirty="0" smtClean="0">
              <a:latin typeface="Helvetica" pitchFamily="34" charset="0"/>
            </a:endParaRPr>
          </a:p>
          <a:p>
            <a:pPr>
              <a:lnSpc>
                <a:spcPct val="100000"/>
              </a:lnSpc>
              <a:spcBef>
                <a:spcPct val="0"/>
              </a:spcBef>
              <a:buFontTx/>
              <a:buNone/>
            </a:pPr>
            <a:endParaRPr lang="en-GB" sz="2000" b="0" dirty="0" smtClean="0"/>
          </a:p>
          <a:p>
            <a:pPr>
              <a:lnSpc>
                <a:spcPct val="100000"/>
              </a:lnSpc>
              <a:spcBef>
                <a:spcPct val="0"/>
              </a:spcBef>
            </a:pPr>
            <a:endParaRPr lang="en-GB" dirty="0" smtClean="0"/>
          </a:p>
          <a:p>
            <a:pPr>
              <a:lnSpc>
                <a:spcPct val="100000"/>
              </a:lnSpc>
              <a:spcBef>
                <a:spcPct val="0"/>
              </a:spcBef>
            </a:pPr>
            <a:endParaRPr lang="en-GB" dirty="0" smtClean="0"/>
          </a:p>
          <a:p>
            <a:pPr>
              <a:lnSpc>
                <a:spcPct val="100000"/>
              </a:lnSpc>
              <a:spcBef>
                <a:spcPct val="0"/>
              </a:spcBef>
            </a:pPr>
            <a:endParaRPr lang="en-GB" dirty="0" smtClean="0"/>
          </a:p>
          <a:p>
            <a:pPr>
              <a:lnSpc>
                <a:spcPct val="100000"/>
              </a:lnSpc>
              <a:spcBef>
                <a:spcPct val="0"/>
              </a:spcBef>
            </a:pPr>
            <a:endParaRPr lang="en-GB" dirty="0"/>
          </a:p>
          <a:p>
            <a:pPr>
              <a:lnSpc>
                <a:spcPct val="100000"/>
              </a:lnSpc>
              <a:spcBef>
                <a:spcPct val="0"/>
              </a:spcBef>
            </a:pPr>
            <a:endParaRPr lang="en-GB" dirty="0" smtClean="0"/>
          </a:p>
          <a:p>
            <a:pPr>
              <a:lnSpc>
                <a:spcPct val="100000"/>
              </a:lnSpc>
              <a:spcBef>
                <a:spcPct val="0"/>
              </a:spcBef>
            </a:pPr>
            <a:r>
              <a:rPr lang="en-GB" dirty="0" smtClean="0"/>
              <a:t>Non-standard functions</a:t>
            </a:r>
          </a:p>
          <a:p>
            <a:pPr>
              <a:lnSpc>
                <a:spcPct val="100000"/>
              </a:lnSpc>
              <a:spcBef>
                <a:spcPct val="0"/>
              </a:spcBef>
              <a:buFontTx/>
              <a:buNone/>
            </a:pPr>
            <a:r>
              <a:rPr lang="en-GB" sz="2500" dirty="0" smtClean="0"/>
              <a:t>	</a:t>
            </a:r>
            <a:endParaRPr lang="en-GB" sz="2000" dirty="0" smtClean="0">
              <a:latin typeface="Helvetica" pitchFamily="34" charset="0"/>
            </a:endParaRPr>
          </a:p>
          <a:p>
            <a:pPr>
              <a:lnSpc>
                <a:spcPct val="100000"/>
              </a:lnSpc>
              <a:spcBef>
                <a:spcPct val="0"/>
              </a:spcBef>
              <a:buFontTx/>
              <a:buNone/>
            </a:pPr>
            <a:r>
              <a:rPr lang="en-GB" sz="2000" dirty="0" smtClean="0">
                <a:latin typeface="Helvetica" pitchFamily="34" charset="0"/>
              </a:rPr>
              <a:t>	</a:t>
            </a:r>
            <a:endParaRPr lang="en-GB" sz="2000" b="0" dirty="0" smtClean="0">
              <a:latin typeface="Helvetica" pitchFamily="34" charset="0"/>
            </a:endParaRPr>
          </a:p>
        </p:txBody>
      </p:sp>
      <p:sp>
        <p:nvSpPr>
          <p:cNvPr id="11267"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1268"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1269" name="Rectangle 5"/>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1270"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1271" name="Rectangle 7"/>
          <p:cNvSpPr>
            <a:spLocks noGrp="1" noChangeArrowheads="1"/>
          </p:cNvSpPr>
          <p:nvPr>
            <p:ph type="title"/>
          </p:nvPr>
        </p:nvSpPr>
        <p:spPr/>
        <p:txBody>
          <a:bodyPr/>
          <a:lstStyle/>
          <a:p>
            <a:pPr eaLnBrk="1" hangingPunct="1"/>
            <a:r>
              <a:rPr lang="en-GB" smtClean="0"/>
              <a:t>Standard and non-Standard Functions</a:t>
            </a:r>
          </a:p>
        </p:txBody>
      </p:sp>
      <p:sp>
        <p:nvSpPr>
          <p:cNvPr id="11272" name="Rectangle 8"/>
          <p:cNvSpPr>
            <a:spLocks noChangeArrowheads="1"/>
          </p:cNvSpPr>
          <p:nvPr/>
        </p:nvSpPr>
        <p:spPr bwMode="auto">
          <a:xfrm>
            <a:off x="0" y="0"/>
            <a:ext cx="9144000" cy="6858000"/>
          </a:xfrm>
          <a:prstGeom prst="rect">
            <a:avLst/>
          </a:prstGeom>
          <a:noFill/>
          <a:ln w="9525">
            <a:solidFill>
              <a:schemeClr val="tx1"/>
            </a:solidFill>
            <a:miter lim="800000"/>
            <a:headEnd type="none" w="sm" len="sm"/>
            <a:tailEnd type="none" w="sm" len="sm"/>
          </a:ln>
        </p:spPr>
        <p:txBody>
          <a:bodyPr wrap="none" anchor="ctr"/>
          <a:lstStyle/>
          <a:p>
            <a:endParaRPr lang="en-US"/>
          </a:p>
        </p:txBody>
      </p:sp>
      <p:sp>
        <p:nvSpPr>
          <p:cNvPr id="11273" name="Text Box 11"/>
          <p:cNvSpPr txBox="1">
            <a:spLocks noChangeArrowheads="1"/>
          </p:cNvSpPr>
          <p:nvPr/>
        </p:nvSpPr>
        <p:spPr bwMode="auto">
          <a:xfrm>
            <a:off x="381000" y="2925763"/>
            <a:ext cx="6273800" cy="711200"/>
          </a:xfrm>
          <a:prstGeom prst="rect">
            <a:avLst/>
          </a:prstGeom>
          <a:solidFill>
            <a:schemeClr val="accent1"/>
          </a:solidFill>
          <a:ln w="9525">
            <a:solidFill>
              <a:schemeClr val="tx1"/>
            </a:solidFill>
            <a:miter lim="800000"/>
            <a:headEnd/>
            <a:tailEnd/>
          </a:ln>
        </p:spPr>
        <p:txBody>
          <a:bodyPr wrap="none">
            <a:spAutoFit/>
          </a:bodyPr>
          <a:lstStyle/>
          <a:p>
            <a:pPr>
              <a:spcBef>
                <a:spcPct val="0"/>
              </a:spcBef>
              <a:buClr>
                <a:schemeClr val="bg2"/>
              </a:buClr>
            </a:pPr>
            <a:r>
              <a:rPr lang="en-GB" sz="2000" dirty="0">
                <a:solidFill>
                  <a:srgbClr val="134183"/>
                </a:solidFill>
                <a:latin typeface="Helvetica" pitchFamily="34" charset="0"/>
              </a:rPr>
              <a:t>SELECT   </a:t>
            </a:r>
            <a:r>
              <a:rPr lang="en-GB" sz="2000" dirty="0" err="1">
                <a:solidFill>
                  <a:srgbClr val="134183"/>
                </a:solidFill>
                <a:latin typeface="Helvetica" pitchFamily="34" charset="0"/>
              </a:rPr>
              <a:t>order_no</a:t>
            </a:r>
            <a:r>
              <a:rPr lang="en-GB" sz="2000" dirty="0">
                <a:solidFill>
                  <a:srgbClr val="134183"/>
                </a:solidFill>
                <a:latin typeface="Helvetica" pitchFamily="34" charset="0"/>
              </a:rPr>
              <a:t>, </a:t>
            </a:r>
            <a:r>
              <a:rPr lang="en-GB" sz="2000" dirty="0">
                <a:solidFill>
                  <a:srgbClr val="FF0000"/>
                </a:solidFill>
                <a:latin typeface="Helvetica" pitchFamily="34" charset="0"/>
              </a:rPr>
              <a:t>SUBSTRING</a:t>
            </a:r>
            <a:r>
              <a:rPr lang="en-GB" sz="2000" dirty="0">
                <a:solidFill>
                  <a:srgbClr val="134183"/>
                </a:solidFill>
                <a:latin typeface="Helvetica" pitchFamily="34" charset="0"/>
              </a:rPr>
              <a:t> (description, 1, 15 )</a:t>
            </a:r>
          </a:p>
          <a:p>
            <a:pPr>
              <a:spcBef>
                <a:spcPct val="0"/>
              </a:spcBef>
              <a:buClr>
                <a:schemeClr val="bg2"/>
              </a:buClr>
            </a:pPr>
            <a:r>
              <a:rPr lang="en-GB" sz="2000" dirty="0">
                <a:solidFill>
                  <a:srgbClr val="134183"/>
                </a:solidFill>
                <a:latin typeface="Helvetica" pitchFamily="34" charset="0"/>
              </a:rPr>
              <a:t>FROM	    sale</a:t>
            </a:r>
          </a:p>
        </p:txBody>
      </p:sp>
      <p:sp>
        <p:nvSpPr>
          <p:cNvPr id="11274" name="Text Box 12"/>
          <p:cNvSpPr txBox="1">
            <a:spLocks noChangeArrowheads="1"/>
          </p:cNvSpPr>
          <p:nvPr/>
        </p:nvSpPr>
        <p:spPr bwMode="auto">
          <a:xfrm>
            <a:off x="377825" y="5746977"/>
            <a:ext cx="7178675" cy="711200"/>
          </a:xfrm>
          <a:prstGeom prst="rect">
            <a:avLst/>
          </a:prstGeom>
          <a:solidFill>
            <a:schemeClr val="accent1"/>
          </a:solidFill>
          <a:ln w="9525">
            <a:solidFill>
              <a:schemeClr val="tx1"/>
            </a:solidFill>
            <a:miter lim="800000"/>
            <a:headEnd/>
            <a:tailEnd/>
          </a:ln>
        </p:spPr>
        <p:txBody>
          <a:bodyPr wrap="none">
            <a:spAutoFit/>
          </a:bodyPr>
          <a:lstStyle/>
          <a:p>
            <a:pPr>
              <a:spcBef>
                <a:spcPct val="0"/>
              </a:spcBef>
              <a:buClr>
                <a:schemeClr val="bg2"/>
              </a:buClr>
            </a:pPr>
            <a:r>
              <a:rPr lang="en-GB" sz="2000" dirty="0">
                <a:solidFill>
                  <a:srgbClr val="134183"/>
                </a:solidFill>
                <a:latin typeface="Helvetica" pitchFamily="34" charset="0"/>
              </a:rPr>
              <a:t>SELECT  </a:t>
            </a:r>
            <a:r>
              <a:rPr lang="en-GB" sz="2000" dirty="0" err="1">
                <a:solidFill>
                  <a:srgbClr val="134183"/>
                </a:solidFill>
                <a:latin typeface="Helvetica" pitchFamily="34" charset="0"/>
              </a:rPr>
              <a:t>order_no</a:t>
            </a:r>
            <a:r>
              <a:rPr lang="en-GB" sz="2000" dirty="0">
                <a:solidFill>
                  <a:srgbClr val="134183"/>
                </a:solidFill>
                <a:latin typeface="Helvetica" pitchFamily="34" charset="0"/>
              </a:rPr>
              <a:t>, </a:t>
            </a:r>
            <a:r>
              <a:rPr lang="en-GB" sz="2000" dirty="0">
                <a:solidFill>
                  <a:srgbClr val="FF0000"/>
                </a:solidFill>
                <a:latin typeface="Helvetica" pitchFamily="34" charset="0"/>
              </a:rPr>
              <a:t>DATEPART </a:t>
            </a:r>
            <a:r>
              <a:rPr lang="en-GB" sz="2000" dirty="0">
                <a:solidFill>
                  <a:srgbClr val="134183"/>
                </a:solidFill>
                <a:latin typeface="Helvetica" pitchFamily="34" charset="0"/>
              </a:rPr>
              <a:t>(</a:t>
            </a:r>
            <a:r>
              <a:rPr lang="en-GB" sz="2000" dirty="0" err="1">
                <a:solidFill>
                  <a:srgbClr val="134183"/>
                </a:solidFill>
                <a:latin typeface="Helvetica" pitchFamily="34" charset="0"/>
              </a:rPr>
              <a:t>qq</a:t>
            </a:r>
            <a:r>
              <a:rPr lang="en-GB" sz="2000" dirty="0">
                <a:solidFill>
                  <a:srgbClr val="134183"/>
                </a:solidFill>
                <a:latin typeface="Helvetica" pitchFamily="34" charset="0"/>
              </a:rPr>
              <a:t>, </a:t>
            </a:r>
            <a:r>
              <a:rPr lang="en-GB" sz="2000" dirty="0" err="1">
                <a:solidFill>
                  <a:srgbClr val="134183"/>
                </a:solidFill>
                <a:latin typeface="Helvetica" pitchFamily="34" charset="0"/>
              </a:rPr>
              <a:t>order_date</a:t>
            </a:r>
            <a:r>
              <a:rPr lang="en-GB" sz="2000" dirty="0">
                <a:solidFill>
                  <a:srgbClr val="134183"/>
                </a:solidFill>
                <a:latin typeface="Helvetica" pitchFamily="34" charset="0"/>
              </a:rPr>
              <a:t> ) AS </a:t>
            </a:r>
            <a:r>
              <a:rPr lang="en-GB" sz="2000" dirty="0" err="1">
                <a:solidFill>
                  <a:srgbClr val="134183"/>
                </a:solidFill>
                <a:latin typeface="Helvetica" pitchFamily="34" charset="0"/>
              </a:rPr>
              <a:t>qtr_sold</a:t>
            </a:r>
            <a:r>
              <a:rPr lang="en-GB" sz="2000" dirty="0">
                <a:solidFill>
                  <a:srgbClr val="134183"/>
                </a:solidFill>
                <a:latin typeface="Helvetica" pitchFamily="34" charset="0"/>
              </a:rPr>
              <a:t/>
            </a:r>
            <a:br>
              <a:rPr lang="en-GB" sz="2000" dirty="0">
                <a:solidFill>
                  <a:srgbClr val="134183"/>
                </a:solidFill>
                <a:latin typeface="Helvetica" pitchFamily="34" charset="0"/>
              </a:rPr>
            </a:br>
            <a:r>
              <a:rPr lang="en-GB" sz="2000" dirty="0">
                <a:solidFill>
                  <a:srgbClr val="134183"/>
                </a:solidFill>
                <a:latin typeface="Helvetica" pitchFamily="34" charset="0"/>
              </a:rPr>
              <a:t>FROM 	   sale  			</a:t>
            </a:r>
            <a:r>
              <a:rPr lang="en-GB" sz="2000" dirty="0">
                <a:solidFill>
                  <a:srgbClr val="009900"/>
                </a:solidFill>
                <a:latin typeface="Helvetica" pitchFamily="34" charset="0"/>
              </a:rPr>
              <a:t>-- (MS SQL Server)</a:t>
            </a:r>
            <a:endParaRPr lang="en-GB" dirty="0">
              <a:solidFill>
                <a:srgbClr val="009900"/>
              </a:solidFill>
            </a:endParaRPr>
          </a:p>
        </p:txBody>
      </p:sp>
      <p:sp>
        <p:nvSpPr>
          <p:cNvPr id="816138" name="Rectangle 10"/>
          <p:cNvSpPr>
            <a:spLocks noChangeArrowheads="1"/>
          </p:cNvSpPr>
          <p:nvPr/>
        </p:nvSpPr>
        <p:spPr bwMode="auto">
          <a:xfrm>
            <a:off x="6796088" y="2214563"/>
            <a:ext cx="2224087"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dirty="0">
                <a:latin typeface="Helvetica" pitchFamily="34" charset="0"/>
              </a:rPr>
              <a:t>‘arguments’</a:t>
            </a:r>
            <a:br>
              <a:rPr lang="en-GB" sz="2000" dirty="0">
                <a:latin typeface="Helvetica" pitchFamily="34" charset="0"/>
              </a:rPr>
            </a:br>
            <a:r>
              <a:rPr lang="en-GB" sz="2000" dirty="0">
                <a:latin typeface="Helvetica" pitchFamily="34" charset="0"/>
              </a:rPr>
              <a:t>comma separated</a:t>
            </a:r>
          </a:p>
        </p:txBody>
      </p:sp>
      <p:sp>
        <p:nvSpPr>
          <p:cNvPr id="11277" name="Line 9"/>
          <p:cNvSpPr>
            <a:spLocks noChangeShapeType="1"/>
          </p:cNvSpPr>
          <p:nvPr/>
        </p:nvSpPr>
        <p:spPr bwMode="auto">
          <a:xfrm flipH="1">
            <a:off x="6019799" y="2419349"/>
            <a:ext cx="776287" cy="600075"/>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13" name="Text Box 11"/>
          <p:cNvSpPr txBox="1">
            <a:spLocks noChangeArrowheads="1"/>
          </p:cNvSpPr>
          <p:nvPr/>
        </p:nvSpPr>
        <p:spPr bwMode="auto">
          <a:xfrm>
            <a:off x="377825" y="4137706"/>
            <a:ext cx="6890220" cy="707886"/>
          </a:xfrm>
          <a:prstGeom prst="rect">
            <a:avLst/>
          </a:prstGeom>
          <a:solidFill>
            <a:schemeClr val="accent1"/>
          </a:solidFill>
          <a:ln w="9525">
            <a:solidFill>
              <a:schemeClr val="tx1"/>
            </a:solidFill>
            <a:miter lim="800000"/>
            <a:headEnd/>
            <a:tailEnd/>
          </a:ln>
        </p:spPr>
        <p:txBody>
          <a:bodyPr wrap="none">
            <a:spAutoFit/>
          </a:bodyPr>
          <a:lstStyle/>
          <a:p>
            <a:pPr>
              <a:spcBef>
                <a:spcPct val="0"/>
              </a:spcBef>
              <a:buClr>
                <a:schemeClr val="bg2"/>
              </a:buClr>
            </a:pPr>
            <a:r>
              <a:rPr lang="en-GB" sz="2000" dirty="0">
                <a:solidFill>
                  <a:srgbClr val="134183"/>
                </a:solidFill>
                <a:latin typeface="Helvetica" pitchFamily="34" charset="0"/>
              </a:rPr>
              <a:t>SELECT   </a:t>
            </a:r>
            <a:r>
              <a:rPr lang="en-GB" sz="2000" dirty="0" err="1" smtClean="0">
                <a:solidFill>
                  <a:srgbClr val="134183"/>
                </a:solidFill>
                <a:latin typeface="Helvetica" pitchFamily="34" charset="0"/>
              </a:rPr>
              <a:t>emp_no</a:t>
            </a:r>
            <a:r>
              <a:rPr lang="en-GB" sz="2000" dirty="0" smtClean="0">
                <a:solidFill>
                  <a:srgbClr val="134183"/>
                </a:solidFill>
                <a:latin typeface="Helvetica" pitchFamily="34" charset="0"/>
              </a:rPr>
              <a:t>, </a:t>
            </a:r>
            <a:r>
              <a:rPr lang="en-GB" sz="2000" dirty="0" smtClean="0">
                <a:solidFill>
                  <a:srgbClr val="FF0000"/>
                </a:solidFill>
                <a:latin typeface="Helvetica" pitchFamily="34" charset="0"/>
              </a:rPr>
              <a:t>COALESCE</a:t>
            </a:r>
            <a:r>
              <a:rPr lang="en-GB" sz="2000" dirty="0" smtClean="0">
                <a:solidFill>
                  <a:srgbClr val="134183"/>
                </a:solidFill>
                <a:latin typeface="Helvetica" pitchFamily="34" charset="0"/>
              </a:rPr>
              <a:t>(notes, ‘No notes entered’ </a:t>
            </a:r>
            <a:r>
              <a:rPr lang="en-GB" sz="2000" dirty="0">
                <a:solidFill>
                  <a:srgbClr val="134183"/>
                </a:solidFill>
                <a:latin typeface="Helvetica" pitchFamily="34" charset="0"/>
              </a:rPr>
              <a:t>)</a:t>
            </a:r>
          </a:p>
          <a:p>
            <a:pPr>
              <a:spcBef>
                <a:spcPct val="0"/>
              </a:spcBef>
              <a:buClr>
                <a:schemeClr val="bg2"/>
              </a:buClr>
            </a:pPr>
            <a:r>
              <a:rPr lang="en-GB" sz="2000" dirty="0">
                <a:solidFill>
                  <a:srgbClr val="134183"/>
                </a:solidFill>
                <a:latin typeface="Helvetica" pitchFamily="34" charset="0"/>
              </a:rPr>
              <a:t>FROM	    </a:t>
            </a:r>
            <a:r>
              <a:rPr lang="en-GB" sz="2000" dirty="0" smtClean="0">
                <a:solidFill>
                  <a:srgbClr val="134183"/>
                </a:solidFill>
                <a:latin typeface="Helvetica" pitchFamily="34" charset="0"/>
              </a:rPr>
              <a:t>salesperson</a:t>
            </a:r>
            <a:endParaRPr lang="en-GB" sz="2000" dirty="0">
              <a:solidFill>
                <a:srgbClr val="134183"/>
              </a:solidFill>
              <a:latin typeface="Helvetica"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1A583256EE9EBE44B0CC1D11AC828546" ma:contentTypeVersion="129" ma:contentTypeDescription="PowerPoint chapter (not full workbook)" ma:contentTypeScope="" ma:versionID="5069bbc027f185884b10daff70da0a12">
  <xsd:schema xmlns:xsd="http://www.w3.org/2001/XMLSchema" xmlns:xs="http://www.w3.org/2001/XMLSchema" xmlns:p="http://schemas.microsoft.com/office/2006/metadata/properties" xmlns:ns2="4ff00d7d-e7fe-48a8-a79f-9d301ade6bee" targetNamespace="http://schemas.microsoft.com/office/2006/metadata/properties" ma:root="true" ma:fieldsID="f0f4a1f71fa4525f2cb8cdc72574eafa" ns2:_="">
    <xsd:import namespace="4ff00d7d-e7fe-48a8-a79f-9d301ade6bee"/>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internalName="ChapterTyp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internalName="ChapterNo">
      <xsd:simpleType>
        <xsd:restriction base="dms:Text">
          <xsd:maxLength value="5"/>
        </xsd:restriction>
      </xsd:simpleType>
    </xsd:element>
    <xsd:element name="EnsureEvenPages" ma:index="12" nillable="true" ma:displayName="Ensure Even Pages" ma:default="1" ma:internalName="EnsureEvenPages">
      <xsd:simpleType>
        <xsd:restriction base="dms:Boolean"/>
      </xsd:simpleType>
    </xsd:element>
    <xsd:element name="PageNumbering" ma:index="13" nillable="true" ma:displayName="Page Numbering" ma:default="Sequential" ma:format="Dropdown" ma:internalName="PageNumbering">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internalName="StartPageNumb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hapterNo xmlns="4ff00d7d-e7fe-48a8-a79f-9d301ade6bee">2</ChapterNo>
    <PPTPrintingStyle xmlns="4ff00d7d-e7fe-48a8-a79f-9d301ade6bee">Portrait Print Notes</PPTPrintingStyle>
    <ChapterType xmlns="4ff00d7d-e7fe-48a8-a79f-9d301ade6bee">Chapter</ChapterType>
    <EnsureEvenPages xmlns="4ff00d7d-e7fe-48a8-a79f-9d301ade6bee">true</EnsureEvenPages>
    <BookType xmlns="4ff00d7d-e7fe-48a8-a79f-9d301ade6bee">DG</BookType>
    <PageNumbering xmlns="4ff00d7d-e7fe-48a8-a79f-9d301ade6bee">Sequential</PageNumbering>
    <SequenceNo xmlns="4ff00d7d-e7fe-48a8-a79f-9d301ade6bee">3</SequenceNo>
    <StartPageNumber xmlns="4ff00d7d-e7fe-48a8-a79f-9d301ade6bee">0</StartPage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bb3bdb55-ce43-40c7-ac96-dc2d075fdb96" ContentTypeId="0x0101009AB076E22428264284E11C73D716557C16" PreviousValue="true"/>
</file>

<file path=customXml/itemProps1.xml><?xml version="1.0" encoding="utf-8"?>
<ds:datastoreItem xmlns:ds="http://schemas.openxmlformats.org/officeDocument/2006/customXml" ds:itemID="{BD6A0E31-E6EB-4C6A-8EBA-22E48540E3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f00d7d-e7fe-48a8-a79f-9d301ade6b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EA45F1-02CC-434E-8729-0695034B0A73}">
  <ds:schemaRefs>
    <ds:schemaRef ds:uri="http://schemas.microsoft.com/office/2006/metadata/properties"/>
    <ds:schemaRef ds:uri="http://schemas.microsoft.com/office/infopath/2007/PartnerControls"/>
    <ds:schemaRef ds:uri="4ff00d7d-e7fe-48a8-a79f-9d301ade6bee"/>
  </ds:schemaRefs>
</ds:datastoreItem>
</file>

<file path=customXml/itemProps3.xml><?xml version="1.0" encoding="utf-8"?>
<ds:datastoreItem xmlns:ds="http://schemas.openxmlformats.org/officeDocument/2006/customXml" ds:itemID="{B1F2004C-2B8B-43BF-89F5-A88B0D23D016}">
  <ds:schemaRefs>
    <ds:schemaRef ds:uri="http://schemas.microsoft.com/sharepoint/v3/contenttype/forms"/>
  </ds:schemaRefs>
</ds:datastoreItem>
</file>

<file path=customXml/itemProps4.xml><?xml version="1.0" encoding="utf-8"?>
<ds:datastoreItem xmlns:ds="http://schemas.openxmlformats.org/officeDocument/2006/customXml" ds:itemID="{25C41CEB-5FE0-4FAA-B1E2-88287DC58C3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3574</TotalTime>
  <Words>2953</Words>
  <Application>Microsoft Office PowerPoint</Application>
  <PresentationFormat>On-screen Show (4:3)</PresentationFormat>
  <Paragraphs>582</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 Antiqua</vt:lpstr>
      <vt:lpstr>Helvetica</vt:lpstr>
      <vt:lpstr>Lucida Console</vt:lpstr>
      <vt:lpstr>Times New Roman</vt:lpstr>
      <vt:lpstr>Wingdings</vt:lpstr>
      <vt:lpstr>QA-IQSwooshPresentationtemplate</vt:lpstr>
      <vt:lpstr>SQL - SELECT Statement</vt:lpstr>
      <vt:lpstr>Basic Data Manipulation - Reading Data</vt:lpstr>
      <vt:lpstr>Simple SELECT</vt:lpstr>
      <vt:lpstr>Statement Format</vt:lpstr>
      <vt:lpstr>Specifying Columns</vt:lpstr>
      <vt:lpstr>Calculated (Virtual) Columns and Aliases</vt:lpstr>
      <vt:lpstr>Arithmetic Operators</vt:lpstr>
      <vt:lpstr>Calculations on ‘alphanumeric’ columns</vt:lpstr>
      <vt:lpstr>Standard and non-Standard Functions</vt:lpstr>
      <vt:lpstr>Keyword - Distinct</vt:lpstr>
      <vt:lpstr>Sorting the Results</vt:lpstr>
      <vt:lpstr>Limiting rows with basic operators</vt:lpstr>
      <vt:lpstr>BETWEEN</vt:lpstr>
      <vt:lpstr>IN</vt:lpstr>
      <vt:lpstr>NOT</vt:lpstr>
      <vt:lpstr>LIKE</vt:lpstr>
      <vt:lpstr>Logical Operators AND / OR</vt:lpstr>
      <vt:lpstr>Multiple Conditions</vt:lpstr>
      <vt:lpstr>Limit results – SELECT TOP</vt:lpstr>
      <vt:lpstr>Combine Results using UNION</vt:lpstr>
      <vt:lpstr>The CASE Expression</vt:lpstr>
      <vt:lpstr>Nulls</vt:lpstr>
      <vt:lpstr>Review</vt:lpstr>
      <vt:lpstr>Hands on Lab</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SELECT Statement</dc:title>
  <dc:creator>QA Ltd</dc:creator>
  <cp:keywords/>
  <dc:description/>
  <cp:lastModifiedBy>Saeed Dehnadi</cp:lastModifiedBy>
  <cp:revision>216</cp:revision>
  <dcterms:created xsi:type="dcterms:W3CDTF">2008-02-15T11:31:17Z</dcterms:created>
  <dcterms:modified xsi:type="dcterms:W3CDTF">2015-09-28T11:19:16Z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0x0101009AB076E22428264284E11C73D716557C16001A583256EE9EBE44B0CC1D11AC828546</vt:lpwstr>
  </property>
  <property fmtid="{D5CDD505-2E9C-101B-9397-08002B2CF9AE}" pid="3" name="BrandingStandard">
    <vt:lpwstr/>
  </property>
  <property fmtid="{D5CDD505-2E9C-101B-9397-08002B2CF9AE}" pid="4" name="Difficulty">
    <vt:lpwstr/>
  </property>
  <property fmtid="{D5CDD505-2E9C-101B-9397-08002B2CF9AE}" pid="5" name="Duration">
    <vt:lpwstr/>
  </property>
  <property fmtid="{D5CDD505-2E9C-101B-9397-08002B2CF9AE}" pid="6" name="Practice Name">
    <vt:lpwstr/>
  </property>
  <property fmtid="{D5CDD505-2E9C-101B-9397-08002B2CF9AE}" pid="7" name="xd_Signature">
    <vt:bool>false</vt:bool>
  </property>
  <property fmtid="{D5CDD505-2E9C-101B-9397-08002B2CF9AE}" pid="8" name="xd_ProgID">
    <vt:lpwstr/>
  </property>
  <property fmtid="{D5CDD505-2E9C-101B-9397-08002B2CF9AE}" pid="9" name="DocumentSetDescription">
    <vt:lpwstr/>
  </property>
  <property fmtid="{D5CDD505-2E9C-101B-9397-08002B2CF9AE}" pid="10" name="_dlc_DocId">
    <vt:lpwstr/>
  </property>
  <property fmtid="{D5CDD505-2E9C-101B-9397-08002B2CF9AE}" pid="11" name="wic_System_Copyright">
    <vt:lpwstr/>
  </property>
  <property fmtid="{D5CDD505-2E9C-101B-9397-08002B2CF9AE}" pid="12" name="_dlc_Exempt">
    <vt:bool>false</vt:bool>
  </property>
  <property fmtid="{D5CDD505-2E9C-101B-9397-08002B2CF9AE}" pid="13" name="_SourceUrl">
    <vt:lpwstr/>
  </property>
  <property fmtid="{D5CDD505-2E9C-101B-9397-08002B2CF9AE}" pid="14" name="_SharedFileIndex">
    <vt:lpwstr/>
  </property>
  <property fmtid="{D5CDD505-2E9C-101B-9397-08002B2CF9AE}" pid="15" name="Owner Name">
    <vt:lpwstr/>
  </property>
  <property fmtid="{D5CDD505-2E9C-101B-9397-08002B2CF9AE}" pid="16" name="CompanyName">
    <vt:lpwstr/>
  </property>
  <property fmtid="{D5CDD505-2E9C-101B-9397-08002B2CF9AE}" pid="17" name="_dlc_DocIdUrl">
    <vt:lpwstr/>
  </property>
  <property fmtid="{D5CDD505-2E9C-101B-9397-08002B2CF9AE}" pid="18" name="TemplateUrl">
    <vt:lpwstr/>
  </property>
  <property fmtid="{D5CDD505-2E9C-101B-9397-08002B2CF9AE}" pid="19" name="DepartmentName">
    <vt:lpwstr/>
  </property>
  <property fmtid="{D5CDD505-2E9C-101B-9397-08002B2CF9AE}" pid="20" name="vti_imgdate">
    <vt:lpwstr/>
  </property>
  <property fmtid="{D5CDD505-2E9C-101B-9397-08002B2CF9AE}" pid="21" name="CourseCode">
    <vt:lpwstr/>
  </property>
  <property fmtid="{D5CDD505-2E9C-101B-9397-08002B2CF9AE}" pid="22" name="_dlc_DocIdPersistId">
    <vt:bool>false</vt:bool>
  </property>
</Properties>
</file>