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8"/>
  </p:notesMasterIdLst>
  <p:handoutMasterIdLst>
    <p:handoutMasterId r:id="rId19"/>
  </p:handoutMasterIdLst>
  <p:sldIdLst>
    <p:sldId id="264" r:id="rId6"/>
    <p:sldId id="265" r:id="rId7"/>
    <p:sldId id="274" r:id="rId8"/>
    <p:sldId id="266" r:id="rId9"/>
    <p:sldId id="267" r:id="rId10"/>
    <p:sldId id="273" r:id="rId11"/>
    <p:sldId id="268" r:id="rId12"/>
    <p:sldId id="269" r:id="rId13"/>
    <p:sldId id="271" r:id="rId14"/>
    <p:sldId id="276" r:id="rId15"/>
    <p:sldId id="272" r:id="rId16"/>
    <p:sldId id="275" r:id="rId17"/>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62877" autoAdjust="0"/>
  </p:normalViewPr>
  <p:slideViewPr>
    <p:cSldViewPr snapToGrid="0" showGuides="1">
      <p:cViewPr varScale="1">
        <p:scale>
          <a:sx n="56" d="100"/>
          <a:sy n="56"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9" d="100"/>
          <a:sy n="69" d="100"/>
        </p:scale>
        <p:origin x="-2802" y="-5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956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3"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1675056179"/>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13843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ROUND function will return a numeric value rounded to</a:t>
            </a:r>
            <a:r>
              <a:rPr lang="en-GB" baseline="0" dirty="0" smtClean="0"/>
              <a:t> the number of decimal positions </a:t>
            </a:r>
            <a:r>
              <a:rPr lang="en-GB" dirty="0" smtClean="0"/>
              <a:t>specified</a:t>
            </a:r>
            <a:r>
              <a:rPr lang="en-GB" baseline="0" dirty="0" smtClean="0"/>
              <a:t> by the length parameter (if positive). Note: if the length is negative the expression will be rounded on the left hand side of the decimal point (as specified by the length).</a:t>
            </a:r>
          </a:p>
          <a:p>
            <a:endParaRPr lang="en-GB" baseline="0" dirty="0" smtClean="0"/>
          </a:p>
          <a:p>
            <a:r>
              <a:rPr lang="en-GB" baseline="0" dirty="0" smtClean="0"/>
              <a:t>A numeric expression of the same type will be returned and decimal places will not be truncated. If you use CAST to change a numeric express to an integer the result will be truncated</a:t>
            </a:r>
          </a:p>
          <a:p>
            <a:endParaRPr lang="en-GB" baseline="0" dirty="0" smtClean="0"/>
          </a:p>
          <a:p>
            <a:r>
              <a:rPr lang="en-GB" baseline="0" dirty="0" smtClean="0"/>
              <a:t>SELECT CAST(10.6 AS INT)</a:t>
            </a:r>
          </a:p>
          <a:p>
            <a:endParaRPr lang="en-GB" baseline="0" dirty="0" smtClean="0"/>
          </a:p>
          <a:p>
            <a:r>
              <a:rPr lang="en-GB" baseline="0" dirty="0" smtClean="0"/>
              <a:t>Will give an answer of 10. However, using</a:t>
            </a:r>
          </a:p>
          <a:p>
            <a:endParaRPr lang="en-GB" baseline="0" dirty="0" smtClean="0"/>
          </a:p>
          <a:p>
            <a:r>
              <a:rPr lang="en-GB" baseline="0" dirty="0" smtClean="0"/>
              <a:t>SELECT ROUND(10.6, 0)</a:t>
            </a:r>
          </a:p>
          <a:p>
            <a:endParaRPr lang="en-GB" baseline="0" dirty="0" smtClean="0"/>
          </a:p>
          <a:p>
            <a:r>
              <a:rPr lang="en-GB" baseline="0" dirty="0" smtClean="0"/>
              <a:t>Will give an answer of 11.</a:t>
            </a:r>
            <a:endParaRPr lang="en-GB" dirty="0"/>
          </a:p>
        </p:txBody>
      </p:sp>
    </p:spTree>
    <p:extLst>
      <p:ext uri="{BB962C8B-B14F-4D97-AF65-F5344CB8AC3E}">
        <p14:creationId xmlns:p14="http://schemas.microsoft.com/office/powerpoint/2010/main" val="616919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9587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242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242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8142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Functions are stored sets of SQL statements that</a:t>
            </a:r>
            <a:r>
              <a:rPr lang="en-GB" baseline="0" dirty="0" smtClean="0"/>
              <a:t> return a result.</a:t>
            </a:r>
          </a:p>
          <a:p>
            <a:r>
              <a:rPr lang="en-GB" baseline="0" dirty="0" smtClean="0"/>
              <a:t>Most functions are referred to as “scalar” functions and return a single value but some functions, known as “table-valued functions” return tables of data and work like parameterised views. This chapter focuses on scalar functions. TVFs are beyond the scope of this course.</a:t>
            </a:r>
          </a:p>
          <a:p>
            <a:r>
              <a:rPr lang="en-GB" baseline="0" dirty="0" smtClean="0"/>
              <a:t>Functions usually require parameters to be passed to them, which normally include the name of the column that we want to perform the calculation against and possibly some other information.</a:t>
            </a:r>
          </a:p>
          <a:p>
            <a:r>
              <a:rPr lang="en-GB" baseline="0" dirty="0" smtClean="0"/>
              <a:t>We can use them anywhere that SQL is expecting an expression, that is to say in select lists, WHERE clauses, ORDER BY clauses, etc.</a:t>
            </a:r>
          </a:p>
          <a:p>
            <a:r>
              <a:rPr lang="en-GB" baseline="0" dirty="0" smtClean="0"/>
              <a:t>Unlike SPs, we don’t need to tell SQL to EXECUTE a function but SQL does need to be able to work out that we are calling one, so the function’s name is always followed by an open parenthesis “(“, then the parameters we’re passing, then a close parenthesis “)”, </a:t>
            </a:r>
            <a:r>
              <a:rPr lang="en-GB" i="1" baseline="0" dirty="0" smtClean="0"/>
              <a:t>even if we don’t have any parameters to pass to it</a:t>
            </a:r>
            <a:r>
              <a:rPr lang="en-GB" baseline="0" dirty="0" smtClean="0"/>
              <a:t>. The brackets are not optional.</a:t>
            </a:r>
          </a:p>
          <a:p>
            <a:r>
              <a:rPr lang="en-GB" baseline="0" dirty="0" smtClean="0"/>
              <a:t>The following few pages list and discuss some of the more commonly-used functions. There are many, many more available in SQL.</a:t>
            </a:r>
            <a:endParaRPr lang="en-GB" dirty="0"/>
          </a:p>
        </p:txBody>
      </p:sp>
    </p:spTree>
    <p:extLst>
      <p:ext uri="{BB962C8B-B14F-4D97-AF65-F5344CB8AC3E}">
        <p14:creationId xmlns:p14="http://schemas.microsoft.com/office/powerpoint/2010/main" val="80365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7313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SQL Server 2008, we only had one kind of date-based</a:t>
            </a:r>
            <a:r>
              <a:rPr lang="en-GB" baseline="0" dirty="0" smtClean="0"/>
              <a:t> data type in SQL, the </a:t>
            </a:r>
            <a:r>
              <a:rPr lang="en-GB" baseline="0" dirty="0" err="1" smtClean="0"/>
              <a:t>datetime</a:t>
            </a:r>
            <a:r>
              <a:rPr lang="en-GB" baseline="0" dirty="0" smtClean="0"/>
              <a:t> (and </a:t>
            </a:r>
            <a:r>
              <a:rPr lang="en-GB" baseline="0" dirty="0" err="1" smtClean="0"/>
              <a:t>smalldatetime</a:t>
            </a:r>
            <a:r>
              <a:rPr lang="en-GB" baseline="0" dirty="0" smtClean="0"/>
              <a:t>). In SQL Server 2008, Microsoft added some new date data types:</a:t>
            </a:r>
          </a:p>
          <a:p>
            <a:r>
              <a:rPr lang="en-GB" b="1" baseline="0" dirty="0" smtClean="0"/>
              <a:t>Type				Purpose and Range</a:t>
            </a:r>
          </a:p>
          <a:p>
            <a:r>
              <a:rPr lang="en-GB" baseline="0" dirty="0" err="1" smtClean="0"/>
              <a:t>DateTime</a:t>
            </a:r>
            <a:r>
              <a:rPr lang="en-GB" baseline="0" dirty="0" smtClean="0"/>
              <a:t>			date and time, min. 01/01/1753, accurate to 0.003 seconds</a:t>
            </a:r>
          </a:p>
          <a:p>
            <a:r>
              <a:rPr lang="en-GB" baseline="0" dirty="0" err="1" smtClean="0"/>
              <a:t>SmallDateTime</a:t>
            </a:r>
            <a:r>
              <a:rPr lang="en-GB" baseline="0" dirty="0" smtClean="0"/>
              <a:t>		date and time, min. 01/01/1900, no milliseconds</a:t>
            </a:r>
          </a:p>
          <a:p>
            <a:r>
              <a:rPr lang="en-GB" baseline="0" dirty="0" smtClean="0"/>
              <a:t>DateTime2			date / time, min. 01/01/0001, accurate to 100 nanoseconds</a:t>
            </a:r>
          </a:p>
          <a:p>
            <a:r>
              <a:rPr lang="en-GB" baseline="0" dirty="0" err="1" smtClean="0"/>
              <a:t>DateTimeOffset</a:t>
            </a:r>
            <a:r>
              <a:rPr lang="en-GB" baseline="0" dirty="0" smtClean="0"/>
              <a:t>	date / time, with a time zone stamp (+/- hours)</a:t>
            </a:r>
          </a:p>
          <a:p>
            <a:r>
              <a:rPr lang="en-GB" baseline="0" dirty="0" smtClean="0"/>
              <a:t>Date				date only, minimum 01/01/0001</a:t>
            </a:r>
          </a:p>
          <a:p>
            <a:r>
              <a:rPr lang="en-GB" baseline="0" dirty="0" smtClean="0"/>
              <a:t>Time				time only, zero to 23:59:59.9999999</a:t>
            </a:r>
          </a:p>
          <a:p>
            <a:endParaRPr lang="en-GB" dirty="0" smtClean="0"/>
          </a:p>
          <a:p>
            <a:r>
              <a:rPr lang="en-GB" dirty="0" smtClean="0"/>
              <a:t>A discussion of dates in SQL would not be complete without a mention of formats</a:t>
            </a:r>
            <a:r>
              <a:rPr lang="en-GB" baseline="0" dirty="0" smtClean="0"/>
              <a:t> – SQL Server is (in fact, most database products are) American-built, which means its default date format is month / day / year, which catches everyone out most of the time. It is possible to change the default date format, but the best habit to get into is to specify dates in year-month-day format, which should be unambiguous:</a:t>
            </a:r>
          </a:p>
          <a:p>
            <a:r>
              <a:rPr lang="en-GB" sz="1000" baseline="0" dirty="0" smtClean="0">
                <a:latin typeface="Consolas" pitchFamily="49" charset="0"/>
                <a:cs typeface="Consolas" pitchFamily="49" charset="0"/>
              </a:rPr>
              <a:t>WHERE </a:t>
            </a:r>
            <a:r>
              <a:rPr lang="en-GB" sz="1000" baseline="0" dirty="0" err="1" smtClean="0">
                <a:latin typeface="Consolas" pitchFamily="49" charset="0"/>
                <a:cs typeface="Consolas" pitchFamily="49" charset="0"/>
              </a:rPr>
              <a:t>Employees.OrderDate</a:t>
            </a:r>
            <a:r>
              <a:rPr lang="en-GB" sz="1000" baseline="0" dirty="0" smtClean="0">
                <a:latin typeface="Consolas" pitchFamily="49" charset="0"/>
                <a:cs typeface="Consolas" pitchFamily="49" charset="0"/>
              </a:rPr>
              <a:t> = ‘1923/08/23’</a:t>
            </a:r>
            <a:endParaRPr lang="en-GB" sz="1200" baseline="0" dirty="0" smtClean="0">
              <a:latin typeface="Book Antiqua" pitchFamily="18" charset="0"/>
              <a:cs typeface="+mn-cs"/>
            </a:endParaRPr>
          </a:p>
          <a:p>
            <a:r>
              <a:rPr lang="en-GB" baseline="0" dirty="0" smtClean="0"/>
              <a:t>or, better still, spelling out the month:</a:t>
            </a:r>
          </a:p>
          <a:p>
            <a:r>
              <a:rPr lang="en-GB" sz="1000" baseline="0" dirty="0" smtClean="0">
                <a:latin typeface="Consolas" pitchFamily="49" charset="0"/>
                <a:cs typeface="Consolas" pitchFamily="49" charset="0"/>
              </a:rPr>
              <a:t>WHERE </a:t>
            </a:r>
            <a:r>
              <a:rPr lang="en-GB" sz="1000" baseline="0" dirty="0" err="1" smtClean="0">
                <a:latin typeface="Consolas" pitchFamily="49" charset="0"/>
                <a:cs typeface="Consolas" pitchFamily="49" charset="0"/>
              </a:rPr>
              <a:t>Employees.BirthDate</a:t>
            </a:r>
            <a:r>
              <a:rPr lang="en-GB" sz="1000" baseline="0" dirty="0" smtClean="0">
                <a:latin typeface="Consolas" pitchFamily="49" charset="0"/>
                <a:cs typeface="Consolas" pitchFamily="49" charset="0"/>
              </a:rPr>
              <a:t> = ‘23 Aug 1923’</a:t>
            </a:r>
            <a:endParaRPr lang="en-GB" sz="1000" dirty="0" smtClean="0">
              <a:latin typeface="Consolas" pitchFamily="49" charset="0"/>
              <a:cs typeface="Consolas" pitchFamily="49" charset="0"/>
            </a:endParaRPr>
          </a:p>
          <a:p>
            <a:endParaRPr lang="en-GB" dirty="0"/>
          </a:p>
        </p:txBody>
      </p:sp>
    </p:spTree>
    <p:extLst>
      <p:ext uri="{BB962C8B-B14F-4D97-AF65-F5344CB8AC3E}">
        <p14:creationId xmlns:p14="http://schemas.microsoft.com/office/powerpoint/2010/main" val="419675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smtClean="0"/>
              <a:t>The </a:t>
            </a:r>
            <a:r>
              <a:rPr lang="en-GB" sz="1000" i="1" dirty="0" smtClean="0"/>
              <a:t>GETDATE </a:t>
            </a:r>
            <a:r>
              <a:rPr lang="en-GB" sz="1000" dirty="0" smtClean="0"/>
              <a:t>function is often used in conjunction with the other date functions, for example </a:t>
            </a:r>
            <a:r>
              <a:rPr lang="en-GB" sz="1000" i="1" dirty="0" smtClean="0"/>
              <a:t>DATEDIFF</a:t>
            </a:r>
            <a:r>
              <a:rPr lang="en-GB" sz="1000" dirty="0" smtClean="0"/>
              <a:t> is used to find the difference between two dates and is often used to find the difference between a date column and today’s date:</a:t>
            </a:r>
          </a:p>
          <a:p>
            <a:endParaRPr lang="en-GB" sz="800" dirty="0" smtClean="0">
              <a:latin typeface="Consolas" pitchFamily="49" charset="0"/>
              <a:cs typeface="Consolas" pitchFamily="49" charset="0"/>
            </a:endParaRPr>
          </a:p>
          <a:p>
            <a:r>
              <a:rPr lang="en-GB" sz="1000" dirty="0" smtClean="0">
                <a:latin typeface="Consolas" pitchFamily="49" charset="0"/>
                <a:cs typeface="Consolas" pitchFamily="49" charset="0"/>
              </a:rPr>
              <a:t>DATEDIFF(day, </a:t>
            </a:r>
            <a:r>
              <a:rPr lang="en-GB" sz="1000" dirty="0" err="1" smtClean="0">
                <a:latin typeface="Consolas" pitchFamily="49" charset="0"/>
                <a:cs typeface="Consolas" pitchFamily="49" charset="0"/>
              </a:rPr>
              <a:t>Orders.DueDate</a:t>
            </a:r>
            <a:r>
              <a:rPr lang="en-GB" sz="1000" dirty="0" smtClean="0">
                <a:latin typeface="Consolas" pitchFamily="49" charset="0"/>
                <a:cs typeface="Consolas" pitchFamily="49" charset="0"/>
              </a:rPr>
              <a:t>, </a:t>
            </a:r>
            <a:r>
              <a:rPr lang="en-GB" sz="1000" dirty="0" err="1" smtClean="0">
                <a:latin typeface="Consolas" pitchFamily="49" charset="0"/>
                <a:cs typeface="Consolas" pitchFamily="49" charset="0"/>
              </a:rPr>
              <a:t>GetDate</a:t>
            </a:r>
            <a:r>
              <a:rPr lang="en-GB" sz="1000" dirty="0" smtClean="0">
                <a:latin typeface="Consolas" pitchFamily="49" charset="0"/>
                <a:cs typeface="Consolas" pitchFamily="49" charset="0"/>
              </a:rPr>
              <a:t>())</a:t>
            </a:r>
          </a:p>
          <a:p>
            <a:endParaRPr lang="en-GB" sz="1000" baseline="0" dirty="0" smtClean="0">
              <a:latin typeface="Consolas" pitchFamily="49" charset="0"/>
              <a:cs typeface="Consolas" pitchFamily="49" charset="0"/>
            </a:endParaRPr>
          </a:p>
          <a:p>
            <a:r>
              <a:rPr lang="en-GB" sz="1000" dirty="0" smtClean="0">
                <a:latin typeface="Consolas" pitchFamily="49" charset="0"/>
                <a:cs typeface="Consolas" pitchFamily="49" charset="0"/>
              </a:rPr>
              <a:t>DATEDIFF</a:t>
            </a:r>
            <a:r>
              <a:rPr lang="en-GB" sz="1000" baseline="0" dirty="0" smtClean="0">
                <a:latin typeface="Consolas" pitchFamily="49" charset="0"/>
                <a:cs typeface="Consolas" pitchFamily="49" charset="0"/>
              </a:rPr>
              <a:t>(year, ‘1923/08/23’, </a:t>
            </a:r>
            <a:r>
              <a:rPr lang="en-GB" sz="1000" baseline="0" dirty="0" err="1" smtClean="0">
                <a:latin typeface="Consolas" pitchFamily="49" charset="0"/>
                <a:cs typeface="Consolas" pitchFamily="49" charset="0"/>
              </a:rPr>
              <a:t>GetDate</a:t>
            </a:r>
            <a:r>
              <a:rPr lang="en-GB" sz="1000" baseline="0" dirty="0" smtClean="0">
                <a:latin typeface="Consolas" pitchFamily="49" charset="0"/>
                <a:cs typeface="Consolas" pitchFamily="49" charset="0"/>
              </a:rPr>
              <a:t>())</a:t>
            </a:r>
          </a:p>
          <a:p>
            <a:endParaRPr lang="en-GB" sz="1000" baseline="0" dirty="0" smtClean="0">
              <a:latin typeface="Consolas" pitchFamily="49" charset="0"/>
              <a:cs typeface="Consolas" pitchFamily="49" charset="0"/>
            </a:endParaRPr>
          </a:p>
          <a:p>
            <a:r>
              <a:rPr lang="en-GB" sz="1000" dirty="0" smtClean="0">
                <a:latin typeface="Consolas" pitchFamily="49" charset="0"/>
                <a:cs typeface="Consolas" pitchFamily="49" charset="0"/>
              </a:rPr>
              <a:t>DATEDIFF</a:t>
            </a:r>
            <a:r>
              <a:rPr lang="en-GB" sz="1000" baseline="0" dirty="0" smtClean="0">
                <a:latin typeface="Consolas" pitchFamily="49" charset="0"/>
                <a:cs typeface="Consolas" pitchFamily="49" charset="0"/>
              </a:rPr>
              <a:t>(year, ‘23 Aug 1923’, </a:t>
            </a:r>
            <a:r>
              <a:rPr lang="en-GB" sz="1000" baseline="0" dirty="0" err="1" smtClean="0">
                <a:latin typeface="Consolas" pitchFamily="49" charset="0"/>
                <a:cs typeface="Consolas" pitchFamily="49" charset="0"/>
              </a:rPr>
              <a:t>GetDate</a:t>
            </a:r>
            <a:r>
              <a:rPr lang="en-GB" sz="1000" baseline="0" dirty="0" smtClean="0">
                <a:latin typeface="Consolas" pitchFamily="49" charset="0"/>
                <a:cs typeface="Consolas" pitchFamily="49" charset="0"/>
              </a:rPr>
              <a:t>())</a:t>
            </a:r>
            <a:endParaRPr lang="en-GB" sz="1000" dirty="0" smtClean="0">
              <a:latin typeface="Consolas" pitchFamily="49" charset="0"/>
              <a:cs typeface="Consolas" pitchFamily="49" charset="0"/>
            </a:endParaRPr>
          </a:p>
          <a:p>
            <a:endParaRPr lang="en-GB" sz="1000" dirty="0" smtClean="0">
              <a:latin typeface="Consolas" pitchFamily="49" charset="0"/>
              <a:cs typeface="Consolas" pitchFamily="49" charset="0"/>
            </a:endParaRPr>
          </a:p>
          <a:p>
            <a:r>
              <a:rPr lang="en-GB" sz="1000" dirty="0" smtClean="0">
                <a:latin typeface="Consolas" pitchFamily="49" charset="0"/>
                <a:cs typeface="Consolas" pitchFamily="49" charset="0"/>
              </a:rPr>
              <a:t>More date/time</a:t>
            </a:r>
            <a:r>
              <a:rPr lang="en-GB" sz="1000" baseline="0" dirty="0" smtClean="0">
                <a:latin typeface="Consolas" pitchFamily="49" charset="0"/>
                <a:cs typeface="Consolas" pitchFamily="49" charset="0"/>
              </a:rPr>
              <a:t> gotchas: the </a:t>
            </a:r>
            <a:r>
              <a:rPr lang="en-GB" sz="1000" baseline="0" dirty="0" err="1" smtClean="0">
                <a:latin typeface="Consolas" pitchFamily="49" charset="0"/>
                <a:cs typeface="Consolas" pitchFamily="49" charset="0"/>
              </a:rPr>
              <a:t>DateDiff</a:t>
            </a:r>
            <a:r>
              <a:rPr lang="en-GB" sz="1000" baseline="0" dirty="0" smtClean="0">
                <a:latin typeface="Consolas" pitchFamily="49" charset="0"/>
                <a:cs typeface="Consolas" pitchFamily="49" charset="0"/>
              </a:rPr>
              <a:t> function is not that clever when it comes to years and months; it simply looks at the year (or month) part of the date and subtracts one from the other. The year examples above will only correctly calculate Mr </a:t>
            </a:r>
            <a:r>
              <a:rPr lang="en-GB" sz="1000" baseline="0" dirty="0" err="1" smtClean="0">
                <a:latin typeface="Consolas" pitchFamily="49" charset="0"/>
                <a:cs typeface="Consolas" pitchFamily="49" charset="0"/>
              </a:rPr>
              <a:t>Codd’s</a:t>
            </a:r>
            <a:r>
              <a:rPr lang="en-GB" sz="1000" baseline="0" dirty="0" smtClean="0">
                <a:latin typeface="Consolas" pitchFamily="49" charset="0"/>
                <a:cs typeface="Consolas" pitchFamily="49" charset="0"/>
              </a:rPr>
              <a:t> age after the 22</a:t>
            </a:r>
            <a:r>
              <a:rPr lang="en-GB" sz="1000" baseline="30000" dirty="0" smtClean="0">
                <a:latin typeface="Consolas" pitchFamily="49" charset="0"/>
                <a:cs typeface="Consolas" pitchFamily="49" charset="0"/>
              </a:rPr>
              <a:t>nd</a:t>
            </a:r>
            <a:r>
              <a:rPr lang="en-GB" sz="1000" baseline="0" dirty="0" smtClean="0">
                <a:latin typeface="Consolas" pitchFamily="49" charset="0"/>
                <a:cs typeface="Consolas" pitchFamily="49" charset="0"/>
              </a:rPr>
              <a:t> August.</a:t>
            </a:r>
          </a:p>
          <a:p>
            <a:endParaRPr lang="en-GB" sz="1000" baseline="0" dirty="0" smtClean="0">
              <a:latin typeface="Consolas" pitchFamily="49" charset="0"/>
              <a:cs typeface="Consolas" pitchFamily="49" charset="0"/>
            </a:endParaRPr>
          </a:p>
          <a:p>
            <a:r>
              <a:rPr lang="en-GB" sz="1000" baseline="0" dirty="0" smtClean="0">
                <a:latin typeface="Consolas" pitchFamily="49" charset="0"/>
                <a:cs typeface="Consolas" pitchFamily="49" charset="0"/>
              </a:rPr>
              <a:t>DATEPART will return an integer value:</a:t>
            </a:r>
          </a:p>
          <a:p>
            <a:endParaRPr lang="en-GB" sz="1000" baseline="0" dirty="0" smtClean="0">
              <a:latin typeface="Consolas" pitchFamily="49" charset="0"/>
              <a:cs typeface="Consolas" pitchFamily="49" charset="0"/>
            </a:endParaRPr>
          </a:p>
          <a:p>
            <a:r>
              <a:rPr lang="en-GB" sz="1000" baseline="0" dirty="0" smtClean="0">
                <a:latin typeface="Consolas" pitchFamily="49" charset="0"/>
                <a:cs typeface="Consolas" pitchFamily="49" charset="0"/>
              </a:rPr>
              <a:t>DATEPART(YY, ‘1923/08/23’) will return 1923 – as an integer</a:t>
            </a:r>
          </a:p>
          <a:p>
            <a:endParaRPr lang="en-GB" sz="1000" baseline="0" dirty="0" smtClean="0">
              <a:latin typeface="Consolas" pitchFamily="49" charset="0"/>
              <a:cs typeface="Consolas" pitchFamily="49" charset="0"/>
            </a:endParaRPr>
          </a:p>
          <a:p>
            <a:r>
              <a:rPr lang="en-GB" sz="1000" baseline="0" dirty="0" smtClean="0">
                <a:latin typeface="Consolas" pitchFamily="49" charset="0"/>
                <a:cs typeface="Consolas" pitchFamily="49" charset="0"/>
              </a:rPr>
              <a:t>However, DATENAME will return a string value:</a:t>
            </a:r>
          </a:p>
          <a:p>
            <a:endParaRPr lang="en-GB" sz="1000" baseline="0" dirty="0" smtClean="0">
              <a:latin typeface="Consolas" pitchFamily="49" charset="0"/>
              <a:cs typeface="Consolas" pitchFamily="49" charset="0"/>
            </a:endParaRPr>
          </a:p>
          <a:p>
            <a:r>
              <a:rPr lang="en-GB" sz="1000" baseline="0" dirty="0" smtClean="0">
                <a:latin typeface="Consolas" pitchFamily="49" charset="0"/>
                <a:cs typeface="Consolas" pitchFamily="49" charset="0"/>
              </a:rPr>
              <a:t>DATENAME(YY, ‘1923/08/23’) will return ‘1923’ – but as a string, so can be used in string functions (e.g. for concatenation).</a:t>
            </a:r>
          </a:p>
          <a:p>
            <a:endParaRPr lang="en-GB" sz="1000" dirty="0">
              <a:latin typeface="Consolas" pitchFamily="49" charset="0"/>
              <a:cs typeface="Consolas" pitchFamily="49" charset="0"/>
            </a:endParaRPr>
          </a:p>
        </p:txBody>
      </p:sp>
    </p:spTree>
    <p:extLst>
      <p:ext uri="{BB962C8B-B14F-4D97-AF65-F5344CB8AC3E}">
        <p14:creationId xmlns:p14="http://schemas.microsoft.com/office/powerpoint/2010/main" val="186245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i="1" dirty="0" smtClean="0"/>
              <a:t>ISNULL </a:t>
            </a:r>
            <a:r>
              <a:rPr lang="en-GB" dirty="0" smtClean="0"/>
              <a:t>function is used to give a</a:t>
            </a:r>
            <a:r>
              <a:rPr lang="en-GB" baseline="0" dirty="0" smtClean="0"/>
              <a:t> value to null expressions. If we have a field that could be null, we may wish to return some text </a:t>
            </a:r>
          </a:p>
          <a:p>
            <a:endParaRPr lang="en-GB" baseline="0" dirty="0" smtClean="0"/>
          </a:p>
          <a:p>
            <a:r>
              <a:rPr lang="en-GB" baseline="0" dirty="0" smtClean="0"/>
              <a:t>SELECT name, ISNULL(</a:t>
            </a:r>
            <a:r>
              <a:rPr lang="en-GB" baseline="0" dirty="0" err="1" smtClean="0"/>
              <a:t>tel</a:t>
            </a:r>
            <a:r>
              <a:rPr lang="en-GB" baseline="0" dirty="0" smtClean="0"/>
              <a:t>, ‘No telephone number’) FROM contact</a:t>
            </a:r>
          </a:p>
          <a:p>
            <a:endParaRPr lang="en-GB" baseline="0" dirty="0" smtClean="0"/>
          </a:p>
          <a:p>
            <a:r>
              <a:rPr lang="en-GB" baseline="0" dirty="0" smtClean="0"/>
              <a:t>Will return a list of names and telephone numbers. If no telephone number is specified (i.e. it is NULL) then the text ‘No telephone number’ is displayed.</a:t>
            </a:r>
          </a:p>
          <a:p>
            <a:endParaRPr lang="en-GB" baseline="0" dirty="0" smtClean="0"/>
          </a:p>
          <a:p>
            <a:r>
              <a:rPr lang="en-GB" baseline="0" dirty="0" smtClean="0"/>
              <a:t>The </a:t>
            </a:r>
            <a:r>
              <a:rPr lang="en-GB" i="1" baseline="0" dirty="0" smtClean="0"/>
              <a:t>COALESCE </a:t>
            </a:r>
            <a:r>
              <a:rPr lang="en-GB" i="0" baseline="0" dirty="0" smtClean="0"/>
              <a:t> function i</a:t>
            </a:r>
            <a:r>
              <a:rPr lang="en-GB" baseline="0" dirty="0" smtClean="0"/>
              <a:t>s used to select the first non-null value from a list of possibly-null values. A canonical example would be a list of employees, some of whom have salaries and some of whom are paid hourly:</a:t>
            </a:r>
          </a:p>
          <a:p>
            <a:r>
              <a:rPr lang="en-GB" sz="1000" baseline="0" dirty="0" smtClean="0">
                <a:latin typeface="Consolas" pitchFamily="49" charset="0"/>
                <a:cs typeface="Consolas" pitchFamily="49" charset="0"/>
              </a:rPr>
              <a:t>SELECT </a:t>
            </a:r>
            <a:r>
              <a:rPr lang="en-GB" sz="1000" baseline="0" dirty="0" err="1" smtClean="0">
                <a:latin typeface="Consolas" pitchFamily="49" charset="0"/>
                <a:cs typeface="Consolas" pitchFamily="49" charset="0"/>
              </a:rPr>
              <a:t>EmployeeID</a:t>
            </a:r>
            <a:r>
              <a:rPr lang="en-GB" sz="1000" baseline="0" dirty="0" smtClean="0">
                <a:latin typeface="Consolas" pitchFamily="49" charset="0"/>
                <a:cs typeface="Consolas" pitchFamily="49" charset="0"/>
              </a:rPr>
              <a:t>, Coalesce(Salary / 12, </a:t>
            </a:r>
            <a:r>
              <a:rPr lang="en-GB" sz="1000" baseline="0" dirty="0" err="1" smtClean="0">
                <a:latin typeface="Consolas" pitchFamily="49" charset="0"/>
                <a:cs typeface="Consolas" pitchFamily="49" charset="0"/>
              </a:rPr>
              <a:t>HoursWorked</a:t>
            </a:r>
            <a:r>
              <a:rPr lang="en-GB" sz="1000" baseline="0" dirty="0" smtClean="0">
                <a:latin typeface="Consolas" pitchFamily="49" charset="0"/>
                <a:cs typeface="Consolas" pitchFamily="49" charset="0"/>
              </a:rPr>
              <a:t> * </a:t>
            </a:r>
            <a:r>
              <a:rPr lang="en-GB" sz="1000" baseline="0" dirty="0" err="1" smtClean="0">
                <a:latin typeface="Consolas" pitchFamily="49" charset="0"/>
                <a:cs typeface="Consolas" pitchFamily="49" charset="0"/>
              </a:rPr>
              <a:t>HourlyRate</a:t>
            </a:r>
            <a:r>
              <a:rPr lang="en-GB" sz="1000" baseline="0" dirty="0" smtClean="0">
                <a:latin typeface="Consolas" pitchFamily="49" charset="0"/>
                <a:cs typeface="Consolas" pitchFamily="49" charset="0"/>
              </a:rPr>
              <a:t>, 0) AS Pay FROM </a:t>
            </a:r>
            <a:r>
              <a:rPr lang="en-GB" sz="1000" baseline="0" dirty="0" err="1" smtClean="0">
                <a:latin typeface="Consolas" pitchFamily="49" charset="0"/>
                <a:cs typeface="Consolas" pitchFamily="49" charset="0"/>
              </a:rPr>
              <a:t>EmployeeWages</a:t>
            </a:r>
            <a:endParaRPr lang="en-GB" sz="1000" baseline="0" dirty="0" smtClean="0">
              <a:latin typeface="Consolas" pitchFamily="49" charset="0"/>
              <a:cs typeface="Consolas" pitchFamily="49" charset="0"/>
            </a:endParaRPr>
          </a:p>
          <a:p>
            <a:r>
              <a:rPr lang="en-GB" baseline="0" dirty="0" smtClean="0"/>
              <a:t>The assumption being that the Salary column is </a:t>
            </a:r>
            <a:r>
              <a:rPr lang="en-GB" baseline="0" dirty="0" err="1" smtClean="0"/>
              <a:t>nullable</a:t>
            </a:r>
            <a:r>
              <a:rPr lang="en-GB" baseline="0" dirty="0" smtClean="0"/>
              <a:t> – if it contains null then salary divided by 12 would be null so the Coalesce would ignore that and check the </a:t>
            </a:r>
            <a:r>
              <a:rPr lang="en-GB" baseline="0" dirty="0" err="1" smtClean="0"/>
              <a:t>HoursWorked</a:t>
            </a:r>
            <a:r>
              <a:rPr lang="en-GB" baseline="0" dirty="0" smtClean="0"/>
              <a:t> and </a:t>
            </a:r>
            <a:r>
              <a:rPr lang="en-GB" baseline="0" dirty="0" err="1" smtClean="0"/>
              <a:t>HourlyRate</a:t>
            </a:r>
            <a:r>
              <a:rPr lang="en-GB" baseline="0" dirty="0" smtClean="0"/>
              <a:t> columns, which hopefully both contain non-null values, otherwise the employee gets paid nothing!</a:t>
            </a:r>
          </a:p>
          <a:p>
            <a:endParaRPr lang="en-GB" dirty="0"/>
          </a:p>
        </p:txBody>
      </p:sp>
    </p:spTree>
    <p:extLst>
      <p:ext uri="{BB962C8B-B14F-4D97-AF65-F5344CB8AC3E}">
        <p14:creationId xmlns:p14="http://schemas.microsoft.com/office/powerpoint/2010/main" val="158122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SQL is generally quite good at working out how to convert between data types</a:t>
            </a:r>
            <a:r>
              <a:rPr lang="en-GB" baseline="0" dirty="0" smtClean="0"/>
              <a:t> but sometimes we need to tell it exactly how we want to change a type.</a:t>
            </a:r>
            <a:r>
              <a:rPr lang="en-GB" dirty="0" smtClean="0"/>
              <a:t> The most obvious example is in dealing with the various different date data types – </a:t>
            </a:r>
            <a:r>
              <a:rPr lang="en-GB" i="1" dirty="0" err="1" smtClean="0"/>
              <a:t>GetDate</a:t>
            </a:r>
            <a:r>
              <a:rPr lang="en-GB" dirty="0" smtClean="0"/>
              <a:t>() returns a </a:t>
            </a:r>
            <a:r>
              <a:rPr lang="en-GB" dirty="0" err="1" smtClean="0"/>
              <a:t>datetime</a:t>
            </a:r>
            <a:r>
              <a:rPr lang="en-GB" baseline="0" dirty="0" smtClean="0"/>
              <a:t> but</a:t>
            </a:r>
            <a:r>
              <a:rPr lang="en-GB" dirty="0" smtClean="0"/>
              <a:t> we might only be interested in the date portion:</a:t>
            </a:r>
          </a:p>
          <a:p>
            <a:r>
              <a:rPr lang="en-GB" sz="1000" i="0" dirty="0" smtClean="0">
                <a:latin typeface="Consolas" pitchFamily="49" charset="0"/>
                <a:cs typeface="Consolas" pitchFamily="49" charset="0"/>
              </a:rPr>
              <a:t>CAST(GETDATE()  AS Date)</a:t>
            </a:r>
            <a:r>
              <a:rPr lang="en-GB" dirty="0" smtClean="0"/>
              <a:t> or</a:t>
            </a:r>
          </a:p>
          <a:p>
            <a:r>
              <a:rPr lang="en-GB" sz="1000" dirty="0" smtClean="0">
                <a:latin typeface="Consolas" pitchFamily="49" charset="0"/>
                <a:cs typeface="Consolas" pitchFamily="49" charset="0"/>
              </a:rPr>
              <a:t>CONVERT(Date, GETDATE())</a:t>
            </a:r>
          </a:p>
          <a:p>
            <a:r>
              <a:rPr lang="en-GB" dirty="0" smtClean="0"/>
              <a:t>Or when truncating long text – the</a:t>
            </a:r>
            <a:r>
              <a:rPr lang="en-GB" baseline="0" dirty="0" smtClean="0"/>
              <a:t> Notes column contains up to 2GB of text and we only want the first 25 characters</a:t>
            </a:r>
            <a:r>
              <a:rPr lang="en-GB" dirty="0" smtClean="0"/>
              <a:t>:</a:t>
            </a:r>
          </a:p>
          <a:p>
            <a:r>
              <a:rPr lang="en-GB" sz="1000" dirty="0" smtClean="0">
                <a:latin typeface="Consolas" pitchFamily="49" charset="0"/>
                <a:cs typeface="Consolas" pitchFamily="49" charset="0"/>
              </a:rPr>
              <a:t>CAST(Notes AS </a:t>
            </a:r>
            <a:r>
              <a:rPr lang="en-GB" sz="1000" dirty="0" err="1" smtClean="0">
                <a:latin typeface="Consolas" pitchFamily="49" charset="0"/>
                <a:cs typeface="Consolas" pitchFamily="49" charset="0"/>
              </a:rPr>
              <a:t>varchar</a:t>
            </a:r>
            <a:r>
              <a:rPr lang="en-GB" sz="1000" dirty="0" smtClean="0">
                <a:latin typeface="Consolas" pitchFamily="49" charset="0"/>
                <a:cs typeface="Consolas" pitchFamily="49" charset="0"/>
              </a:rPr>
              <a:t>(25)) </a:t>
            </a:r>
            <a:r>
              <a:rPr lang="en-GB" dirty="0" smtClean="0"/>
              <a:t>or</a:t>
            </a:r>
          </a:p>
          <a:p>
            <a:r>
              <a:rPr lang="en-GB" sz="1000" dirty="0" smtClean="0">
                <a:latin typeface="Consolas" pitchFamily="49" charset="0"/>
                <a:cs typeface="Consolas" pitchFamily="49" charset="0"/>
              </a:rPr>
              <a:t>CONVERT(</a:t>
            </a:r>
            <a:r>
              <a:rPr lang="en-GB" sz="1000" dirty="0" err="1" smtClean="0">
                <a:latin typeface="Consolas" pitchFamily="49" charset="0"/>
                <a:cs typeface="Consolas" pitchFamily="49" charset="0"/>
              </a:rPr>
              <a:t>varchar</a:t>
            </a:r>
            <a:r>
              <a:rPr lang="en-GB" sz="1000" dirty="0" smtClean="0">
                <a:latin typeface="Consolas" pitchFamily="49" charset="0"/>
                <a:cs typeface="Consolas" pitchFamily="49" charset="0"/>
              </a:rPr>
              <a:t>(25), Notes)</a:t>
            </a:r>
          </a:p>
          <a:p>
            <a:r>
              <a:rPr lang="en-GB" i="1" dirty="0" smtClean="0"/>
              <a:t>Cast </a:t>
            </a:r>
            <a:r>
              <a:rPr lang="en-GB" dirty="0" smtClean="0"/>
              <a:t>is preferred by many people over </a:t>
            </a:r>
            <a:r>
              <a:rPr lang="en-GB" i="1" dirty="0" smtClean="0"/>
              <a:t>Convert</a:t>
            </a:r>
            <a:r>
              <a:rPr lang="en-GB" dirty="0" smtClean="0"/>
              <a:t>, but they both do the same job in most cases.</a:t>
            </a:r>
          </a:p>
          <a:p>
            <a:r>
              <a:rPr lang="en-GB" dirty="0" smtClean="0"/>
              <a:t>Where Convert</a:t>
            </a:r>
            <a:r>
              <a:rPr lang="en-GB" baseline="0" dirty="0" smtClean="0"/>
              <a:t> really comes into its own is when we use the optional, third, </a:t>
            </a:r>
            <a:r>
              <a:rPr lang="en-GB" i="1" baseline="0" dirty="0" smtClean="0"/>
              <a:t>format code </a:t>
            </a:r>
            <a:r>
              <a:rPr lang="en-GB" baseline="0" dirty="0" smtClean="0"/>
              <a:t>parameter which enables us to ask for an alternative format, especially useful for dates:</a:t>
            </a:r>
          </a:p>
          <a:p>
            <a:r>
              <a:rPr lang="en-GB" sz="1000" dirty="0" smtClean="0">
                <a:latin typeface="Consolas" pitchFamily="49" charset="0"/>
                <a:cs typeface="Consolas" pitchFamily="49" charset="0"/>
              </a:rPr>
              <a:t>CONVERT(</a:t>
            </a:r>
            <a:r>
              <a:rPr lang="en-GB" sz="1000" dirty="0" err="1" smtClean="0">
                <a:latin typeface="Consolas" pitchFamily="49" charset="0"/>
                <a:cs typeface="Consolas" pitchFamily="49" charset="0"/>
              </a:rPr>
              <a:t>varchar</a:t>
            </a:r>
            <a:r>
              <a:rPr lang="en-GB" sz="1000" dirty="0" smtClean="0">
                <a:latin typeface="Consolas" pitchFamily="49" charset="0"/>
                <a:cs typeface="Consolas" pitchFamily="49" charset="0"/>
              </a:rPr>
              <a:t>(20), </a:t>
            </a:r>
            <a:r>
              <a:rPr lang="en-GB" sz="1000" dirty="0" err="1" smtClean="0">
                <a:latin typeface="Consolas" pitchFamily="49" charset="0"/>
                <a:cs typeface="Consolas" pitchFamily="49" charset="0"/>
              </a:rPr>
              <a:t>OrderDate</a:t>
            </a:r>
            <a:r>
              <a:rPr lang="en-GB" sz="1000" dirty="0" smtClean="0">
                <a:latin typeface="Consolas" pitchFamily="49" charset="0"/>
                <a:cs typeface="Consolas" pitchFamily="49" charset="0"/>
              </a:rPr>
              <a:t>, 103) -</a:t>
            </a:r>
            <a:r>
              <a:rPr lang="en-GB" sz="1000" baseline="0" dirty="0" smtClean="0">
                <a:latin typeface="Consolas" pitchFamily="49" charset="0"/>
                <a:cs typeface="Consolas" pitchFamily="49" charset="0"/>
              </a:rPr>
              <a:t> -</a:t>
            </a:r>
            <a:r>
              <a:rPr lang="en-GB" sz="1000" dirty="0" smtClean="0">
                <a:latin typeface="Consolas" pitchFamily="49" charset="0"/>
                <a:cs typeface="Consolas" pitchFamily="49" charset="0"/>
              </a:rPr>
              <a:t> UK Date format</a:t>
            </a:r>
          </a:p>
          <a:p>
            <a:r>
              <a:rPr lang="en-GB" sz="1000" dirty="0" smtClean="0">
                <a:latin typeface="Consolas" pitchFamily="49" charset="0"/>
                <a:cs typeface="Consolas" pitchFamily="49" charset="0"/>
              </a:rPr>
              <a:t>CONVERT(</a:t>
            </a:r>
            <a:r>
              <a:rPr lang="en-GB" sz="1000" dirty="0" err="1" smtClean="0">
                <a:latin typeface="Consolas" pitchFamily="49" charset="0"/>
                <a:cs typeface="Consolas" pitchFamily="49" charset="0"/>
              </a:rPr>
              <a:t>varchar</a:t>
            </a:r>
            <a:r>
              <a:rPr lang="en-GB" sz="1000" dirty="0" smtClean="0">
                <a:latin typeface="Consolas" pitchFamily="49" charset="0"/>
                <a:cs typeface="Consolas" pitchFamily="49" charset="0"/>
              </a:rPr>
              <a:t>(20), </a:t>
            </a:r>
            <a:r>
              <a:rPr lang="en-GB" sz="1000" dirty="0" err="1" smtClean="0">
                <a:latin typeface="Consolas" pitchFamily="49" charset="0"/>
                <a:cs typeface="Consolas" pitchFamily="49" charset="0"/>
              </a:rPr>
              <a:t>OrderDate</a:t>
            </a:r>
            <a:r>
              <a:rPr lang="en-GB" sz="1000" dirty="0" smtClean="0">
                <a:latin typeface="Consolas" pitchFamily="49" charset="0"/>
                <a:cs typeface="Consolas" pitchFamily="49" charset="0"/>
              </a:rPr>
              <a:t>, 106) -</a:t>
            </a:r>
            <a:r>
              <a:rPr lang="en-GB" sz="1000" baseline="0" dirty="0" smtClean="0">
                <a:latin typeface="Consolas" pitchFamily="49" charset="0"/>
                <a:cs typeface="Consolas" pitchFamily="49" charset="0"/>
              </a:rPr>
              <a:t> - </a:t>
            </a:r>
            <a:r>
              <a:rPr lang="en-GB" sz="1000" baseline="0" dirty="0" err="1" smtClean="0">
                <a:latin typeface="Consolas" pitchFamily="49" charset="0"/>
                <a:cs typeface="Consolas" pitchFamily="49" charset="0"/>
              </a:rPr>
              <a:t>dd</a:t>
            </a:r>
            <a:r>
              <a:rPr lang="en-GB" sz="1000" baseline="0" dirty="0" smtClean="0">
                <a:latin typeface="Consolas" pitchFamily="49" charset="0"/>
                <a:cs typeface="Consolas" pitchFamily="49" charset="0"/>
              </a:rPr>
              <a:t> MON </a:t>
            </a:r>
            <a:r>
              <a:rPr lang="en-GB" sz="1000" baseline="0" dirty="0" err="1" smtClean="0">
                <a:latin typeface="Consolas" pitchFamily="49" charset="0"/>
                <a:cs typeface="Consolas" pitchFamily="49" charset="0"/>
              </a:rPr>
              <a:t>yy</a:t>
            </a:r>
            <a:r>
              <a:rPr lang="en-GB" sz="1000" baseline="0" dirty="0" smtClean="0">
                <a:latin typeface="Consolas" pitchFamily="49" charset="0"/>
                <a:cs typeface="Consolas" pitchFamily="49" charset="0"/>
              </a:rPr>
              <a:t> format</a:t>
            </a:r>
          </a:p>
          <a:p>
            <a:r>
              <a:rPr lang="en-GB" baseline="0" dirty="0" smtClean="0"/>
              <a:t>For a complete list of format codes, search for “convert function” in Books Online or on the Microsoft website.</a:t>
            </a:r>
          </a:p>
          <a:p>
            <a:r>
              <a:rPr lang="en-GB" baseline="0" dirty="0" smtClean="0"/>
              <a:t>The newly-added Parse / Try functions provide improved support for internationalisation.</a:t>
            </a:r>
            <a:endParaRPr lang="en-GB" dirty="0"/>
          </a:p>
        </p:txBody>
      </p:sp>
    </p:spTree>
    <p:extLst>
      <p:ext uri="{BB962C8B-B14F-4D97-AF65-F5344CB8AC3E}">
        <p14:creationId xmlns:p14="http://schemas.microsoft.com/office/powerpoint/2010/main" val="370355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108AAFDA-B3F0-4A0D-B68B-91F217507C76}"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E051FF-BD04-4EDE-9AA2-719D50C9CDA1}"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dirty="0"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First level</a:t>
            </a:r>
          </a:p>
          <a:p>
            <a:pPr lvl="1"/>
            <a:r>
              <a:rPr lang="en-GB" dirty="0" smtClean="0"/>
              <a:t>Second level</a:t>
            </a:r>
          </a:p>
          <a:p>
            <a:pPr lvl="2"/>
            <a:r>
              <a:rPr lang="en-GB" dirty="0"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8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18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Common Functions</a:t>
            </a:r>
            <a:endParaRPr lang="en-GB" dirty="0"/>
          </a:p>
        </p:txBody>
      </p:sp>
    </p:spTree>
    <p:extLst>
      <p:ext uri="{BB962C8B-B14F-4D97-AF65-F5344CB8AC3E}">
        <p14:creationId xmlns:p14="http://schemas.microsoft.com/office/powerpoint/2010/main" val="1553900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Rounding numbers</a:t>
            </a:r>
            <a:endParaRPr lang="en-GB" dirty="0"/>
          </a:p>
        </p:txBody>
      </p:sp>
      <p:sp>
        <p:nvSpPr>
          <p:cNvPr id="3" name="Content Placeholder 2"/>
          <p:cNvSpPr>
            <a:spLocks noGrp="1"/>
          </p:cNvSpPr>
          <p:nvPr>
            <p:ph idx="1"/>
          </p:nvPr>
        </p:nvSpPr>
        <p:spPr/>
        <p:txBody>
          <a:bodyPr/>
          <a:lstStyle/>
          <a:p>
            <a:r>
              <a:rPr lang="en-GB" dirty="0" smtClean="0"/>
              <a:t>ROUND(</a:t>
            </a:r>
            <a:r>
              <a:rPr lang="en-GB" dirty="0" err="1" smtClean="0"/>
              <a:t>expr</a:t>
            </a:r>
            <a:r>
              <a:rPr lang="en-GB" dirty="0" smtClean="0"/>
              <a:t>,  length)</a:t>
            </a:r>
          </a:p>
          <a:p>
            <a:pPr lvl="1"/>
            <a:r>
              <a:rPr lang="en-GB" dirty="0" smtClean="0"/>
              <a:t>When length is positive the expression will be rounded to the number of decimal positions specified</a:t>
            </a:r>
          </a:p>
          <a:p>
            <a:r>
              <a:rPr lang="en-GB" dirty="0" smtClean="0"/>
              <a:t>CAST(</a:t>
            </a:r>
            <a:r>
              <a:rPr lang="en-GB" dirty="0" err="1" smtClean="0"/>
              <a:t>expr</a:t>
            </a:r>
            <a:r>
              <a:rPr lang="en-GB" dirty="0" smtClean="0"/>
              <a:t> AS INT)</a:t>
            </a:r>
          </a:p>
          <a:p>
            <a:pPr lvl="1"/>
            <a:r>
              <a:rPr lang="en-GB" dirty="0" smtClean="0"/>
              <a:t>Note no rounding will be done</a:t>
            </a:r>
            <a:endParaRPr lang="en-GB" dirty="0"/>
          </a:p>
        </p:txBody>
      </p:sp>
    </p:spTree>
    <p:extLst>
      <p:ext uri="{BB962C8B-B14F-4D97-AF65-F5344CB8AC3E}">
        <p14:creationId xmlns:p14="http://schemas.microsoft.com/office/powerpoint/2010/main" val="305588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Hands-on lab</a:t>
            </a:r>
            <a:endParaRPr lang="en-GB" dirty="0"/>
          </a:p>
        </p:txBody>
      </p:sp>
      <p:sp>
        <p:nvSpPr>
          <p:cNvPr id="3" name="Content Placeholder 2"/>
          <p:cNvSpPr>
            <a:spLocks noGrp="1"/>
          </p:cNvSpPr>
          <p:nvPr>
            <p:ph idx="1"/>
          </p:nvPr>
        </p:nvSpPr>
        <p:spPr/>
        <p:txBody>
          <a:bodyPr/>
          <a:lstStyle/>
          <a:p>
            <a:r>
              <a:rPr lang="en-GB" dirty="0" smtClean="0"/>
              <a:t>Text functions</a:t>
            </a:r>
          </a:p>
          <a:p>
            <a:r>
              <a:rPr lang="en-GB" dirty="0" smtClean="0"/>
              <a:t>Date functions</a:t>
            </a:r>
          </a:p>
          <a:p>
            <a:r>
              <a:rPr lang="en-GB" dirty="0" smtClean="0"/>
              <a:t>Rounding and converting numbers</a:t>
            </a:r>
            <a:endParaRPr lang="en-GB" dirty="0"/>
          </a:p>
        </p:txBody>
      </p:sp>
    </p:spTree>
    <p:extLst>
      <p:ext uri="{BB962C8B-B14F-4D97-AF65-F5344CB8AC3E}">
        <p14:creationId xmlns:p14="http://schemas.microsoft.com/office/powerpoint/2010/main" val="278667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Functions</a:t>
            </a:r>
          </a:p>
          <a:p>
            <a:r>
              <a:rPr lang="en-GB" dirty="0" smtClean="0"/>
              <a:t>Text functions</a:t>
            </a:r>
          </a:p>
          <a:p>
            <a:r>
              <a:rPr lang="en-GB" dirty="0" smtClean="0"/>
              <a:t>Date functions</a:t>
            </a:r>
          </a:p>
          <a:p>
            <a:r>
              <a:rPr lang="en-GB" dirty="0" smtClean="0"/>
              <a:t>Working with nulls</a:t>
            </a:r>
          </a:p>
          <a:p>
            <a:r>
              <a:rPr lang="en-GB" dirty="0" smtClean="0"/>
              <a:t>Data conversion functions</a:t>
            </a:r>
          </a:p>
        </p:txBody>
      </p:sp>
    </p:spTree>
    <p:extLst>
      <p:ext uri="{BB962C8B-B14F-4D97-AF65-F5344CB8AC3E}">
        <p14:creationId xmlns:p14="http://schemas.microsoft.com/office/powerpoint/2010/main" val="128774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Functions</a:t>
            </a:r>
          </a:p>
          <a:p>
            <a:r>
              <a:rPr lang="en-GB" dirty="0" smtClean="0"/>
              <a:t>Text functions</a:t>
            </a:r>
          </a:p>
          <a:p>
            <a:r>
              <a:rPr lang="en-GB" dirty="0" smtClean="0"/>
              <a:t>Date functions</a:t>
            </a:r>
          </a:p>
          <a:p>
            <a:r>
              <a:rPr lang="en-GB" dirty="0" smtClean="0"/>
              <a:t>Working with nulls</a:t>
            </a:r>
          </a:p>
          <a:p>
            <a:r>
              <a:rPr lang="en-GB" dirty="0" smtClean="0"/>
              <a:t>Data conversion functions</a:t>
            </a:r>
          </a:p>
          <a:p>
            <a:r>
              <a:rPr lang="en-GB" dirty="0" smtClean="0"/>
              <a:t>Hands-on lab</a:t>
            </a:r>
            <a:endParaRPr lang="en-GB" dirty="0"/>
          </a:p>
        </p:txBody>
      </p:sp>
    </p:spTree>
    <p:extLst>
      <p:ext uri="{BB962C8B-B14F-4D97-AF65-F5344CB8AC3E}">
        <p14:creationId xmlns:p14="http://schemas.microsoft.com/office/powerpoint/2010/main" val="288053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pPr>
              <a:buNone/>
            </a:pPr>
            <a:r>
              <a:rPr lang="en-GB" dirty="0" smtClean="0"/>
              <a:t>At the end of this module you will be able to:</a:t>
            </a:r>
          </a:p>
          <a:p>
            <a:pPr lvl="1"/>
            <a:endParaRPr lang="en-GB" dirty="0" smtClean="0"/>
          </a:p>
          <a:p>
            <a:pPr lvl="1"/>
            <a:r>
              <a:rPr lang="en-GB" dirty="0" smtClean="0"/>
              <a:t>use text manipulation functions</a:t>
            </a:r>
          </a:p>
          <a:p>
            <a:pPr lvl="1"/>
            <a:r>
              <a:rPr lang="en-GB" dirty="0" smtClean="0"/>
              <a:t>use date manipulation functions</a:t>
            </a:r>
          </a:p>
          <a:p>
            <a:pPr lvl="1"/>
            <a:r>
              <a:rPr lang="en-GB" dirty="0" smtClean="0"/>
              <a:t>use the ISNULL function</a:t>
            </a:r>
          </a:p>
          <a:p>
            <a:pPr lvl="1"/>
            <a:r>
              <a:rPr lang="en-GB" dirty="0" smtClean="0"/>
              <a:t>format dates</a:t>
            </a:r>
          </a:p>
        </p:txBody>
      </p:sp>
    </p:spTree>
    <p:extLst>
      <p:ext uri="{BB962C8B-B14F-4D97-AF65-F5344CB8AC3E}">
        <p14:creationId xmlns:p14="http://schemas.microsoft.com/office/powerpoint/2010/main" val="318235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a:t>
            </a:r>
            <a:endParaRPr lang="en-GB" dirty="0"/>
          </a:p>
        </p:txBody>
      </p:sp>
      <p:sp>
        <p:nvSpPr>
          <p:cNvPr id="3" name="Content Placeholder 2"/>
          <p:cNvSpPr>
            <a:spLocks noGrp="1"/>
          </p:cNvSpPr>
          <p:nvPr>
            <p:ph idx="1"/>
          </p:nvPr>
        </p:nvSpPr>
        <p:spPr/>
        <p:txBody>
          <a:bodyPr/>
          <a:lstStyle/>
          <a:p>
            <a:r>
              <a:rPr lang="en-GB" dirty="0" smtClean="0"/>
              <a:t>Perform a calculation</a:t>
            </a:r>
          </a:p>
          <a:p>
            <a:r>
              <a:rPr lang="en-GB" dirty="0" smtClean="0"/>
              <a:t>Can be passed parameters</a:t>
            </a:r>
          </a:p>
          <a:p>
            <a:r>
              <a:rPr lang="en-GB" dirty="0" smtClean="0"/>
              <a:t>Return a value</a:t>
            </a:r>
          </a:p>
          <a:p>
            <a:r>
              <a:rPr lang="en-GB" dirty="0" smtClean="0"/>
              <a:t>Can be used wherever an expression is expected</a:t>
            </a:r>
          </a:p>
          <a:p>
            <a:pPr lvl="1"/>
            <a:r>
              <a:rPr lang="en-GB" dirty="0" smtClean="0"/>
              <a:t>Select lists</a:t>
            </a:r>
          </a:p>
          <a:p>
            <a:pPr lvl="1"/>
            <a:r>
              <a:rPr lang="en-GB" dirty="0" smtClean="0"/>
              <a:t>WHERE clauses</a:t>
            </a:r>
          </a:p>
          <a:p>
            <a:pPr lvl="1"/>
            <a:r>
              <a:rPr lang="en-GB" dirty="0" smtClean="0"/>
              <a:t>ORDER BY clauses</a:t>
            </a:r>
            <a:endParaRPr lang="en-GB" dirty="0"/>
          </a:p>
        </p:txBody>
      </p:sp>
    </p:spTree>
    <p:extLst>
      <p:ext uri="{BB962C8B-B14F-4D97-AF65-F5344CB8AC3E}">
        <p14:creationId xmlns:p14="http://schemas.microsoft.com/office/powerpoint/2010/main" val="314908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functions</a:t>
            </a:r>
            <a:endParaRPr lang="en-GB" dirty="0"/>
          </a:p>
        </p:txBody>
      </p:sp>
      <p:sp>
        <p:nvSpPr>
          <p:cNvPr id="3" name="Content Placeholder 2"/>
          <p:cNvSpPr>
            <a:spLocks noGrp="1"/>
          </p:cNvSpPr>
          <p:nvPr>
            <p:ph idx="1"/>
          </p:nvPr>
        </p:nvSpPr>
        <p:spPr/>
        <p:txBody>
          <a:bodyPr/>
          <a:lstStyle/>
          <a:p>
            <a:r>
              <a:rPr lang="en-GB" dirty="0" smtClean="0"/>
              <a:t>LEFT / RIGHT (</a:t>
            </a:r>
            <a:r>
              <a:rPr lang="en-GB" i="1" dirty="0" err="1" smtClean="0"/>
              <a:t>expr</a:t>
            </a:r>
            <a:r>
              <a:rPr lang="en-GB" i="1" dirty="0" smtClean="0"/>
              <a:t>, n</a:t>
            </a:r>
            <a:r>
              <a:rPr lang="en-GB" dirty="0" smtClean="0"/>
              <a:t>)</a:t>
            </a:r>
          </a:p>
          <a:p>
            <a:pPr lvl="1"/>
            <a:r>
              <a:rPr lang="en-GB" dirty="0"/>
              <a:t>return the </a:t>
            </a:r>
            <a:r>
              <a:rPr lang="en-GB" dirty="0" smtClean="0"/>
              <a:t>left / right -most </a:t>
            </a:r>
            <a:r>
              <a:rPr lang="en-GB" i="1" dirty="0"/>
              <a:t>n</a:t>
            </a:r>
            <a:r>
              <a:rPr lang="en-GB" dirty="0"/>
              <a:t> characters of </a:t>
            </a:r>
            <a:r>
              <a:rPr lang="en-GB" i="1" dirty="0" err="1"/>
              <a:t>expr</a:t>
            </a:r>
            <a:endParaRPr lang="en-GB" i="1" dirty="0" smtClean="0"/>
          </a:p>
          <a:p>
            <a:r>
              <a:rPr lang="en-GB" dirty="0" smtClean="0"/>
              <a:t>UPPER / LOWER (</a:t>
            </a:r>
            <a:r>
              <a:rPr lang="en-GB" i="1" dirty="0" err="1" smtClean="0"/>
              <a:t>expr</a:t>
            </a:r>
            <a:r>
              <a:rPr lang="en-GB" dirty="0" smtClean="0"/>
              <a:t>)</a:t>
            </a:r>
          </a:p>
          <a:p>
            <a:pPr lvl="1"/>
            <a:r>
              <a:rPr lang="en-GB" dirty="0" smtClean="0"/>
              <a:t>Convert </a:t>
            </a:r>
            <a:r>
              <a:rPr lang="en-GB" i="1" dirty="0" err="1" smtClean="0"/>
              <a:t>expr</a:t>
            </a:r>
            <a:r>
              <a:rPr lang="en-GB" i="1" dirty="0" smtClean="0"/>
              <a:t> </a:t>
            </a:r>
            <a:r>
              <a:rPr lang="en-GB" dirty="0" smtClean="0"/>
              <a:t>to all UPPERCASE or all lowercase letters</a:t>
            </a:r>
          </a:p>
          <a:p>
            <a:r>
              <a:rPr lang="en-GB" dirty="0" smtClean="0"/>
              <a:t>SUBSTRING (</a:t>
            </a:r>
            <a:r>
              <a:rPr lang="en-GB" i="1" dirty="0" err="1" smtClean="0"/>
              <a:t>expr</a:t>
            </a:r>
            <a:r>
              <a:rPr lang="en-GB" i="1" dirty="0" smtClean="0"/>
              <a:t>, start, length</a:t>
            </a:r>
            <a:r>
              <a:rPr lang="en-GB" dirty="0" smtClean="0"/>
              <a:t>)</a:t>
            </a:r>
          </a:p>
          <a:p>
            <a:pPr lvl="1"/>
            <a:r>
              <a:rPr lang="en-GB" dirty="0" smtClean="0"/>
              <a:t>Take </a:t>
            </a:r>
            <a:r>
              <a:rPr lang="en-GB" i="1" dirty="0" smtClean="0"/>
              <a:t>length</a:t>
            </a:r>
            <a:r>
              <a:rPr lang="en-GB" dirty="0" smtClean="0"/>
              <a:t> letters from </a:t>
            </a:r>
            <a:r>
              <a:rPr lang="en-GB" i="1" dirty="0" err="1" smtClean="0"/>
              <a:t>expr</a:t>
            </a:r>
            <a:r>
              <a:rPr lang="en-GB" dirty="0" smtClean="0"/>
              <a:t>, starting from </a:t>
            </a:r>
            <a:r>
              <a:rPr lang="en-GB" i="1" dirty="0" smtClean="0"/>
              <a:t>start</a:t>
            </a:r>
          </a:p>
          <a:p>
            <a:r>
              <a:rPr lang="en-GB" dirty="0" smtClean="0"/>
              <a:t>CHARINDEX / PATINDEX (</a:t>
            </a:r>
            <a:r>
              <a:rPr lang="en-GB" i="1" dirty="0" smtClean="0"/>
              <a:t>look-for, </a:t>
            </a:r>
            <a:r>
              <a:rPr lang="en-GB" i="1" dirty="0" err="1" smtClean="0"/>
              <a:t>expr</a:t>
            </a:r>
            <a:r>
              <a:rPr lang="en-GB" i="1" dirty="0" smtClean="0"/>
              <a:t>, start</a:t>
            </a:r>
            <a:r>
              <a:rPr lang="en-GB" dirty="0" smtClean="0"/>
              <a:t>)</a:t>
            </a:r>
          </a:p>
          <a:p>
            <a:pPr lvl="1"/>
            <a:r>
              <a:rPr lang="en-GB" dirty="0" err="1" smtClean="0"/>
              <a:t>CharIndex</a:t>
            </a:r>
            <a:r>
              <a:rPr lang="en-GB" dirty="0" smtClean="0"/>
              <a:t> looks for an exact match on </a:t>
            </a:r>
            <a:r>
              <a:rPr lang="en-GB" i="1" dirty="0" smtClean="0"/>
              <a:t>look-for </a:t>
            </a:r>
            <a:r>
              <a:rPr lang="en-GB" dirty="0" smtClean="0"/>
              <a:t>in </a:t>
            </a:r>
            <a:r>
              <a:rPr lang="en-GB" i="1" dirty="0" err="1" smtClean="0"/>
              <a:t>expr</a:t>
            </a:r>
            <a:r>
              <a:rPr lang="en-GB" dirty="0" smtClean="0"/>
              <a:t>, optionally starting at </a:t>
            </a:r>
            <a:r>
              <a:rPr lang="en-GB" i="1" dirty="0" smtClean="0"/>
              <a:t>start</a:t>
            </a:r>
          </a:p>
          <a:p>
            <a:pPr lvl="1"/>
            <a:r>
              <a:rPr lang="en-GB" dirty="0" err="1" smtClean="0"/>
              <a:t>PatIndex</a:t>
            </a:r>
            <a:r>
              <a:rPr lang="en-GB" dirty="0" smtClean="0"/>
              <a:t> performs pattern matching similar </a:t>
            </a:r>
            <a:r>
              <a:rPr lang="en-GB" smtClean="0"/>
              <a:t>to </a:t>
            </a:r>
            <a:r>
              <a:rPr lang="en-GB" smtClean="0"/>
              <a:t>LIKE</a:t>
            </a:r>
            <a:endParaRPr lang="en-GB" dirty="0" smtClean="0"/>
          </a:p>
        </p:txBody>
      </p:sp>
    </p:spTree>
    <p:extLst>
      <p:ext uri="{BB962C8B-B14F-4D97-AF65-F5344CB8AC3E}">
        <p14:creationId xmlns:p14="http://schemas.microsoft.com/office/powerpoint/2010/main" val="166741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Date/Time data types</a:t>
            </a:r>
            <a:endParaRPr lang="en-GB" dirty="0"/>
          </a:p>
        </p:txBody>
      </p:sp>
      <p:sp>
        <p:nvSpPr>
          <p:cNvPr id="3" name="Content Placeholder 2"/>
          <p:cNvSpPr>
            <a:spLocks noGrp="1"/>
          </p:cNvSpPr>
          <p:nvPr>
            <p:ph idx="1"/>
          </p:nvPr>
        </p:nvSpPr>
        <p:spPr/>
        <p:txBody>
          <a:bodyPr/>
          <a:lstStyle/>
          <a:p>
            <a:r>
              <a:rPr lang="en-GB" dirty="0" err="1" smtClean="0"/>
              <a:t>DateTime</a:t>
            </a:r>
            <a:endParaRPr lang="en-GB" dirty="0" smtClean="0"/>
          </a:p>
          <a:p>
            <a:pPr lvl="1"/>
            <a:r>
              <a:rPr lang="en-GB" dirty="0" smtClean="0"/>
              <a:t>Date and time, minimum date 01/01/1753, accurate to 0.00333s</a:t>
            </a:r>
          </a:p>
          <a:p>
            <a:r>
              <a:rPr lang="en-GB" dirty="0" err="1" smtClean="0"/>
              <a:t>SmallDateTime</a:t>
            </a:r>
            <a:endParaRPr lang="en-GB" dirty="0" smtClean="0"/>
          </a:p>
          <a:p>
            <a:pPr lvl="1"/>
            <a:r>
              <a:rPr lang="en-GB" dirty="0" smtClean="0"/>
              <a:t>As </a:t>
            </a:r>
            <a:r>
              <a:rPr lang="en-GB" dirty="0" err="1" smtClean="0"/>
              <a:t>datetime</a:t>
            </a:r>
            <a:r>
              <a:rPr lang="en-GB" dirty="0" smtClean="0"/>
              <a:t> but less accurate (no milliseconds)</a:t>
            </a:r>
          </a:p>
          <a:p>
            <a:r>
              <a:rPr lang="en-GB" dirty="0" smtClean="0"/>
              <a:t>DateTime2 </a:t>
            </a:r>
            <a:r>
              <a:rPr lang="en-GB" b="0" i="1" dirty="0" smtClean="0"/>
              <a:t>since SQL Server 2008</a:t>
            </a:r>
            <a:endParaRPr lang="en-GB" b="0" dirty="0" smtClean="0"/>
          </a:p>
          <a:p>
            <a:pPr lvl="1"/>
            <a:r>
              <a:rPr lang="en-GB" dirty="0" smtClean="0"/>
              <a:t>date and time, min. 01/01/0001, accurate to 100 nanoseconds</a:t>
            </a:r>
          </a:p>
          <a:p>
            <a:r>
              <a:rPr lang="en-GB" dirty="0" err="1" smtClean="0"/>
              <a:t>DateTimeOffset</a:t>
            </a:r>
            <a:r>
              <a:rPr lang="en-GB" dirty="0" smtClean="0"/>
              <a:t> </a:t>
            </a:r>
            <a:r>
              <a:rPr lang="en-GB" b="0" i="1" dirty="0" smtClean="0"/>
              <a:t>since 2008</a:t>
            </a:r>
          </a:p>
          <a:p>
            <a:pPr lvl="1"/>
            <a:r>
              <a:rPr lang="en-GB" dirty="0" smtClean="0"/>
              <a:t>As DateTime2</a:t>
            </a:r>
            <a:r>
              <a:rPr lang="en-GB" dirty="0"/>
              <a:t> </a:t>
            </a:r>
            <a:r>
              <a:rPr lang="en-GB" dirty="0" smtClean="0"/>
              <a:t>also includes a time zone stamp (+/- </a:t>
            </a:r>
            <a:r>
              <a:rPr lang="en-GB" dirty="0" err="1" smtClean="0"/>
              <a:t>hh:mm</a:t>
            </a:r>
            <a:r>
              <a:rPr lang="en-GB" dirty="0" smtClean="0"/>
              <a:t>)</a:t>
            </a:r>
          </a:p>
          <a:p>
            <a:r>
              <a:rPr lang="en-GB" dirty="0" smtClean="0"/>
              <a:t>Date / Time </a:t>
            </a:r>
            <a:r>
              <a:rPr lang="en-GB" b="0" i="1" dirty="0" smtClean="0"/>
              <a:t>since 2008</a:t>
            </a:r>
          </a:p>
          <a:p>
            <a:pPr lvl="1"/>
            <a:r>
              <a:rPr lang="en-GB" dirty="0" smtClean="0"/>
              <a:t>Date or Time portion of DateTime2 only</a:t>
            </a:r>
            <a:endParaRPr lang="en-GB" dirty="0"/>
          </a:p>
        </p:txBody>
      </p:sp>
    </p:spTree>
    <p:extLst>
      <p:ext uri="{BB962C8B-B14F-4D97-AF65-F5344CB8AC3E}">
        <p14:creationId xmlns:p14="http://schemas.microsoft.com/office/powerpoint/2010/main" val="293555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functions</a:t>
            </a:r>
            <a:endParaRPr lang="en-GB" dirty="0"/>
          </a:p>
        </p:txBody>
      </p:sp>
      <p:sp>
        <p:nvSpPr>
          <p:cNvPr id="3" name="Content Placeholder 2"/>
          <p:cNvSpPr>
            <a:spLocks noGrp="1"/>
          </p:cNvSpPr>
          <p:nvPr>
            <p:ph idx="1"/>
          </p:nvPr>
        </p:nvSpPr>
        <p:spPr/>
        <p:txBody>
          <a:bodyPr/>
          <a:lstStyle/>
          <a:p>
            <a:r>
              <a:rPr lang="en-GB" dirty="0" smtClean="0"/>
              <a:t>GETDATE() / GETUTCDATE()</a:t>
            </a:r>
          </a:p>
          <a:p>
            <a:pPr lvl="1"/>
            <a:r>
              <a:rPr lang="en-GB" dirty="0" smtClean="0"/>
              <a:t>Retrieve the current system data and time</a:t>
            </a:r>
          </a:p>
          <a:p>
            <a:r>
              <a:rPr lang="en-GB" dirty="0" smtClean="0"/>
              <a:t>DATEDIFF(</a:t>
            </a:r>
            <a:r>
              <a:rPr lang="en-GB" i="1" dirty="0" smtClean="0"/>
              <a:t>part, </a:t>
            </a:r>
            <a:r>
              <a:rPr lang="en-GB" i="1" dirty="0" err="1" smtClean="0"/>
              <a:t>startDate</a:t>
            </a:r>
            <a:r>
              <a:rPr lang="en-GB" i="1" dirty="0" smtClean="0"/>
              <a:t>, </a:t>
            </a:r>
            <a:r>
              <a:rPr lang="en-GB" i="1" dirty="0" err="1" smtClean="0"/>
              <a:t>endDate</a:t>
            </a:r>
            <a:r>
              <a:rPr lang="en-GB" dirty="0" smtClean="0"/>
              <a:t>)</a:t>
            </a:r>
          </a:p>
          <a:p>
            <a:pPr lvl="1"/>
            <a:r>
              <a:rPr lang="en-GB" dirty="0" smtClean="0"/>
              <a:t>Return the number of </a:t>
            </a:r>
            <a:r>
              <a:rPr lang="en-GB" i="1" dirty="0" smtClean="0"/>
              <a:t>part</a:t>
            </a:r>
            <a:r>
              <a:rPr lang="en-GB" dirty="0" smtClean="0"/>
              <a:t>s difference between </a:t>
            </a:r>
            <a:r>
              <a:rPr lang="en-GB" i="1" dirty="0" smtClean="0"/>
              <a:t>start</a:t>
            </a:r>
            <a:r>
              <a:rPr lang="en-GB" dirty="0" smtClean="0"/>
              <a:t> and </a:t>
            </a:r>
            <a:r>
              <a:rPr lang="en-GB" i="1" dirty="0" smtClean="0"/>
              <a:t>end</a:t>
            </a:r>
          </a:p>
          <a:p>
            <a:r>
              <a:rPr lang="en-GB" dirty="0" smtClean="0"/>
              <a:t>DATEPART(</a:t>
            </a:r>
            <a:r>
              <a:rPr lang="en-GB" i="1" dirty="0" smtClean="0"/>
              <a:t>part, </a:t>
            </a:r>
            <a:r>
              <a:rPr lang="en-GB" i="1" dirty="0" err="1" smtClean="0"/>
              <a:t>expr</a:t>
            </a:r>
            <a:r>
              <a:rPr lang="en-GB" dirty="0" smtClean="0"/>
              <a:t>)</a:t>
            </a:r>
          </a:p>
          <a:p>
            <a:pPr lvl="1"/>
            <a:r>
              <a:rPr lang="en-GB" dirty="0" smtClean="0"/>
              <a:t>Return the </a:t>
            </a:r>
            <a:r>
              <a:rPr lang="en-GB" i="1" dirty="0" smtClean="0"/>
              <a:t>part</a:t>
            </a:r>
            <a:r>
              <a:rPr lang="en-GB" dirty="0" smtClean="0"/>
              <a:t> value of </a:t>
            </a:r>
            <a:r>
              <a:rPr lang="en-GB" i="1" dirty="0" err="1" smtClean="0"/>
              <a:t>expr</a:t>
            </a:r>
            <a:r>
              <a:rPr lang="en-GB" i="1" dirty="0" smtClean="0"/>
              <a:t> as an integer</a:t>
            </a:r>
          </a:p>
          <a:p>
            <a:r>
              <a:rPr lang="en-GB" dirty="0" smtClean="0"/>
              <a:t>DATENAME(</a:t>
            </a:r>
            <a:r>
              <a:rPr lang="en-GB" i="1" dirty="0" smtClean="0"/>
              <a:t>part</a:t>
            </a:r>
            <a:r>
              <a:rPr lang="en-GB" i="1" dirty="0"/>
              <a:t>, </a:t>
            </a:r>
            <a:r>
              <a:rPr lang="en-GB" i="1" dirty="0" err="1"/>
              <a:t>expr</a:t>
            </a:r>
            <a:r>
              <a:rPr lang="en-GB" dirty="0"/>
              <a:t>)</a:t>
            </a:r>
          </a:p>
          <a:p>
            <a:pPr lvl="1"/>
            <a:r>
              <a:rPr lang="en-GB" dirty="0"/>
              <a:t>Return the </a:t>
            </a:r>
            <a:r>
              <a:rPr lang="en-GB" i="1" dirty="0"/>
              <a:t>part</a:t>
            </a:r>
            <a:r>
              <a:rPr lang="en-GB" dirty="0"/>
              <a:t> value of </a:t>
            </a:r>
            <a:r>
              <a:rPr lang="en-GB" i="1" dirty="0" err="1"/>
              <a:t>expr</a:t>
            </a:r>
            <a:r>
              <a:rPr lang="en-GB" i="1" dirty="0"/>
              <a:t> as an </a:t>
            </a:r>
            <a:r>
              <a:rPr lang="en-GB" i="1" dirty="0" smtClean="0"/>
              <a:t>string</a:t>
            </a:r>
            <a:endParaRPr lang="en-GB" i="1" dirty="0"/>
          </a:p>
          <a:p>
            <a:r>
              <a:rPr lang="en-GB" dirty="0" smtClean="0"/>
              <a:t>YEAR / MONTH / DAY (</a:t>
            </a:r>
            <a:r>
              <a:rPr lang="en-GB" i="1" dirty="0" err="1" smtClean="0"/>
              <a:t>expr</a:t>
            </a:r>
            <a:r>
              <a:rPr lang="en-GB" dirty="0" smtClean="0"/>
              <a:t>)</a:t>
            </a:r>
          </a:p>
        </p:txBody>
      </p:sp>
    </p:spTree>
    <p:extLst>
      <p:ext uri="{BB962C8B-B14F-4D97-AF65-F5344CB8AC3E}">
        <p14:creationId xmlns:p14="http://schemas.microsoft.com/office/powerpoint/2010/main" val="7371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NULLs</a:t>
            </a:r>
            <a:endParaRPr lang="en-GB" dirty="0"/>
          </a:p>
        </p:txBody>
      </p:sp>
      <p:sp>
        <p:nvSpPr>
          <p:cNvPr id="3" name="Content Placeholder 2"/>
          <p:cNvSpPr>
            <a:spLocks noGrp="1"/>
          </p:cNvSpPr>
          <p:nvPr>
            <p:ph idx="1"/>
          </p:nvPr>
        </p:nvSpPr>
        <p:spPr/>
        <p:txBody>
          <a:bodyPr/>
          <a:lstStyle/>
          <a:p>
            <a:r>
              <a:rPr lang="en-GB" dirty="0" smtClean="0"/>
              <a:t>ISNULL(</a:t>
            </a:r>
            <a:r>
              <a:rPr lang="en-GB" i="1" dirty="0" err="1" smtClean="0"/>
              <a:t>expr</a:t>
            </a:r>
            <a:r>
              <a:rPr lang="en-GB" i="1" dirty="0" smtClean="0"/>
              <a:t>, null-value</a:t>
            </a:r>
            <a:r>
              <a:rPr lang="en-GB" dirty="0" smtClean="0"/>
              <a:t>)</a:t>
            </a:r>
          </a:p>
          <a:p>
            <a:pPr lvl="1"/>
            <a:r>
              <a:rPr lang="en-GB" dirty="0" smtClean="0"/>
              <a:t>If </a:t>
            </a:r>
            <a:r>
              <a:rPr lang="en-GB" i="1" dirty="0" err="1" smtClean="0"/>
              <a:t>expr</a:t>
            </a:r>
            <a:r>
              <a:rPr lang="en-GB" dirty="0" smtClean="0"/>
              <a:t> IS NULL, return </a:t>
            </a:r>
            <a:r>
              <a:rPr lang="en-GB" i="1" dirty="0" smtClean="0"/>
              <a:t>null-value</a:t>
            </a:r>
          </a:p>
          <a:p>
            <a:r>
              <a:rPr lang="en-GB" dirty="0" smtClean="0"/>
              <a:t>COALESCE(</a:t>
            </a:r>
            <a:r>
              <a:rPr lang="en-GB" i="1" dirty="0" smtClean="0"/>
              <a:t>expr1, expr2, …, </a:t>
            </a:r>
            <a:r>
              <a:rPr lang="en-GB" i="1" dirty="0" err="1" smtClean="0"/>
              <a:t>exprN</a:t>
            </a:r>
            <a:r>
              <a:rPr lang="en-GB" dirty="0" smtClean="0"/>
              <a:t>)</a:t>
            </a:r>
          </a:p>
          <a:p>
            <a:pPr lvl="1"/>
            <a:r>
              <a:rPr lang="en-GB" dirty="0" smtClean="0"/>
              <a:t>Return the first non-null value in the list of expressions:</a:t>
            </a:r>
          </a:p>
          <a:p>
            <a:pPr marL="514350" lvl="1" indent="0">
              <a:buNone/>
            </a:pPr>
            <a:r>
              <a:rPr lang="en-GB" dirty="0" smtClean="0"/>
              <a:t>	IF expr1 IS NULL, return expr2  unless that is also null in which 	case return </a:t>
            </a:r>
            <a:r>
              <a:rPr lang="en-GB" dirty="0" err="1" smtClean="0"/>
              <a:t>exprN</a:t>
            </a:r>
            <a:r>
              <a:rPr lang="en-GB" dirty="0" smtClean="0"/>
              <a:t>, otherwise return expr1.</a:t>
            </a:r>
            <a:endParaRPr lang="en-GB" dirty="0"/>
          </a:p>
        </p:txBody>
      </p:sp>
    </p:spTree>
    <p:extLst>
      <p:ext uri="{BB962C8B-B14F-4D97-AF65-F5344CB8AC3E}">
        <p14:creationId xmlns:p14="http://schemas.microsoft.com/office/powerpoint/2010/main" val="120111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Conversion functions</a:t>
            </a:r>
            <a:endParaRPr lang="en-GB" dirty="0"/>
          </a:p>
        </p:txBody>
      </p:sp>
      <p:sp>
        <p:nvSpPr>
          <p:cNvPr id="3" name="Content Placeholder 2"/>
          <p:cNvSpPr>
            <a:spLocks noGrp="1"/>
          </p:cNvSpPr>
          <p:nvPr>
            <p:ph idx="1"/>
          </p:nvPr>
        </p:nvSpPr>
        <p:spPr/>
        <p:txBody>
          <a:bodyPr/>
          <a:lstStyle/>
          <a:p>
            <a:r>
              <a:rPr lang="en-GB" dirty="0" smtClean="0"/>
              <a:t>CAST(</a:t>
            </a:r>
            <a:r>
              <a:rPr lang="en-GB" i="1" dirty="0" err="1" smtClean="0"/>
              <a:t>expr</a:t>
            </a:r>
            <a:r>
              <a:rPr lang="en-GB" i="1" dirty="0" smtClean="0"/>
              <a:t> </a:t>
            </a:r>
            <a:r>
              <a:rPr lang="en-GB" dirty="0" smtClean="0"/>
              <a:t>AS </a:t>
            </a:r>
            <a:r>
              <a:rPr lang="en-GB" i="1" dirty="0" smtClean="0"/>
              <a:t>type</a:t>
            </a:r>
            <a:r>
              <a:rPr lang="en-GB" dirty="0" smtClean="0"/>
              <a:t>)</a:t>
            </a:r>
          </a:p>
          <a:p>
            <a:r>
              <a:rPr lang="en-GB" dirty="0" smtClean="0"/>
              <a:t>CONVERT(</a:t>
            </a:r>
            <a:r>
              <a:rPr lang="en-GB" i="1" dirty="0" smtClean="0"/>
              <a:t>type, </a:t>
            </a:r>
            <a:r>
              <a:rPr lang="en-GB" i="1" dirty="0" err="1" smtClean="0"/>
              <a:t>expr</a:t>
            </a:r>
            <a:r>
              <a:rPr lang="en-GB" dirty="0" smtClean="0"/>
              <a:t>)</a:t>
            </a:r>
          </a:p>
          <a:p>
            <a:r>
              <a:rPr lang="en-GB" dirty="0" smtClean="0"/>
              <a:t>CONVERT(</a:t>
            </a:r>
            <a:r>
              <a:rPr lang="en-GB" i="1" dirty="0" smtClean="0"/>
              <a:t>type, </a:t>
            </a:r>
            <a:r>
              <a:rPr lang="en-GB" i="1" dirty="0" err="1" smtClean="0"/>
              <a:t>expr</a:t>
            </a:r>
            <a:r>
              <a:rPr lang="en-GB" i="1" dirty="0" smtClean="0"/>
              <a:t>, format</a:t>
            </a:r>
            <a:r>
              <a:rPr lang="en-GB" dirty="0" smtClean="0"/>
              <a:t>)</a:t>
            </a:r>
          </a:p>
        </p:txBody>
      </p:sp>
    </p:spTree>
    <p:extLst>
      <p:ext uri="{BB962C8B-B14F-4D97-AF65-F5344CB8AC3E}">
        <p14:creationId xmlns:p14="http://schemas.microsoft.com/office/powerpoint/2010/main" val="2988481555"/>
      </p:ext>
    </p:extLst>
  </p:cSld>
  <p:clrMapOvr>
    <a:masterClrMapping/>
  </p:clrMapOvr>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pterNo xmlns="4ff00d7d-e7fe-48a8-a79f-9d301ade6bee">3</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4</SequenceNo>
    <StartPageNumber xmlns="4ff00d7d-e7fe-48a8-a79f-9d301ade6bee">0</StartPageNumber>
  </documentManagement>
</p:properties>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F0558-0ABA-4F66-B152-50C72461EC46}"/>
</file>

<file path=customXml/itemProps2.xml><?xml version="1.0" encoding="utf-8"?>
<ds:datastoreItem xmlns:ds="http://schemas.openxmlformats.org/officeDocument/2006/customXml" ds:itemID="{A1037D5E-8E11-4852-8BEE-3987E47C11EE}"/>
</file>

<file path=customXml/itemProps3.xml><?xml version="1.0" encoding="utf-8"?>
<ds:datastoreItem xmlns:ds="http://schemas.openxmlformats.org/officeDocument/2006/customXml" ds:itemID="{A31C30A6-C34A-42EB-A77F-AD966A09EA7C}"/>
</file>

<file path=customXml/itemProps4.xml><?xml version="1.0" encoding="utf-8"?>
<ds:datastoreItem xmlns:ds="http://schemas.openxmlformats.org/officeDocument/2006/customXml" ds:itemID="{DC7DE2C5-7BAD-4C23-B091-56AAF1B28119}"/>
</file>

<file path=docProps/app.xml><?xml version="1.0" encoding="utf-8"?>
<Properties xmlns="http://schemas.openxmlformats.org/officeDocument/2006/extended-properties" xmlns:vt="http://schemas.openxmlformats.org/officeDocument/2006/docPropsVTypes">
  <Template/>
  <TotalTime>4788</TotalTime>
  <Words>1334</Words>
  <Application>Microsoft Office PowerPoint</Application>
  <PresentationFormat>On-screen Show (4:3)</PresentationFormat>
  <Paragraphs>147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QA-IQSwooshPresentationtemplate</vt:lpstr>
      <vt:lpstr>Common Functions</vt:lpstr>
      <vt:lpstr>Overview</vt:lpstr>
      <vt:lpstr>Objectives</vt:lpstr>
      <vt:lpstr>Functions</vt:lpstr>
      <vt:lpstr>Text functions</vt:lpstr>
      <vt:lpstr>Date/Time data types</vt:lpstr>
      <vt:lpstr>Date functions</vt:lpstr>
      <vt:lpstr>Dealing with NULLs</vt:lpstr>
      <vt:lpstr>Conversion functions</vt:lpstr>
      <vt:lpstr>Rounding numbers</vt:lpstr>
      <vt:lpstr>Hands-on lab</vt:lpstr>
      <vt:lpstr>Review</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Functions</dc:title>
  <dc:creator>Daniel</dc:creator>
  <cp:keywords/>
  <dc:description/>
  <cp:lastModifiedBy>Andrew</cp:lastModifiedBy>
  <cp:revision>298</cp:revision>
  <dcterms:created xsi:type="dcterms:W3CDTF">2008-02-15T11:31:17Z</dcterms:created>
  <dcterms:modified xsi:type="dcterms:W3CDTF">2013-02-26T10:58:23Z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