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23"/>
  </p:notesMasterIdLst>
  <p:handoutMasterIdLst>
    <p:handoutMasterId r:id="rId24"/>
  </p:handoutMasterIdLst>
  <p:sldIdLst>
    <p:sldId id="259" r:id="rId6"/>
    <p:sldId id="260" r:id="rId7"/>
    <p:sldId id="261" r:id="rId8"/>
    <p:sldId id="262" r:id="rId9"/>
    <p:sldId id="263" r:id="rId10"/>
    <p:sldId id="264" r:id="rId11"/>
    <p:sldId id="265" r:id="rId12"/>
    <p:sldId id="266" r:id="rId13"/>
    <p:sldId id="267" r:id="rId14"/>
    <p:sldId id="278" r:id="rId15"/>
    <p:sldId id="268" r:id="rId16"/>
    <p:sldId id="269" r:id="rId17"/>
    <p:sldId id="272" r:id="rId18"/>
    <p:sldId id="273" r:id="rId19"/>
    <p:sldId id="274" r:id="rId20"/>
    <p:sldId id="276" r:id="rId21"/>
    <p:sldId id="277" r:id="rId22"/>
  </p:sldIdLst>
  <p:sldSz cx="9144000" cy="6858000" type="screen4x3"/>
  <p:notesSz cx="6794500" cy="9921875"/>
  <p:defaultTextStyle>
    <a:defPPr>
      <a:defRPr lang="en-GB"/>
    </a:defPPr>
    <a:lvl1pPr algn="l" rtl="0" eaLnBrk="0" fontAlgn="base" hangingPunct="0">
      <a:spcBef>
        <a:spcPct val="50000"/>
      </a:spcBef>
      <a:spcAft>
        <a:spcPct val="0"/>
      </a:spcAft>
      <a:defRPr sz="1000" kern="1200">
        <a:solidFill>
          <a:schemeClr val="tx1"/>
        </a:solidFill>
        <a:latin typeface="Arial" charset="0"/>
        <a:ea typeface="+mn-ea"/>
        <a:cs typeface="+mn-cs"/>
      </a:defRPr>
    </a:lvl1pPr>
    <a:lvl2pPr marL="457200" algn="l" rtl="0" eaLnBrk="0" fontAlgn="base" hangingPunct="0">
      <a:spcBef>
        <a:spcPct val="50000"/>
      </a:spcBef>
      <a:spcAft>
        <a:spcPct val="0"/>
      </a:spcAft>
      <a:defRPr sz="1000" kern="1200">
        <a:solidFill>
          <a:schemeClr val="tx1"/>
        </a:solidFill>
        <a:latin typeface="Arial" charset="0"/>
        <a:ea typeface="+mn-ea"/>
        <a:cs typeface="+mn-cs"/>
      </a:defRPr>
    </a:lvl2pPr>
    <a:lvl3pPr marL="914400" algn="l" rtl="0" eaLnBrk="0" fontAlgn="base" hangingPunct="0">
      <a:spcBef>
        <a:spcPct val="50000"/>
      </a:spcBef>
      <a:spcAft>
        <a:spcPct val="0"/>
      </a:spcAft>
      <a:defRPr sz="1000" kern="1200">
        <a:solidFill>
          <a:schemeClr val="tx1"/>
        </a:solidFill>
        <a:latin typeface="Arial" charset="0"/>
        <a:ea typeface="+mn-ea"/>
        <a:cs typeface="+mn-cs"/>
      </a:defRPr>
    </a:lvl3pPr>
    <a:lvl4pPr marL="1371600" algn="l" rtl="0" eaLnBrk="0" fontAlgn="base" hangingPunct="0">
      <a:spcBef>
        <a:spcPct val="50000"/>
      </a:spcBef>
      <a:spcAft>
        <a:spcPct val="0"/>
      </a:spcAft>
      <a:defRPr sz="1000" kern="1200">
        <a:solidFill>
          <a:schemeClr val="tx1"/>
        </a:solidFill>
        <a:latin typeface="Arial" charset="0"/>
        <a:ea typeface="+mn-ea"/>
        <a:cs typeface="+mn-cs"/>
      </a:defRPr>
    </a:lvl4pPr>
    <a:lvl5pPr marL="1828800" algn="l" rtl="0" eaLnBrk="0" fontAlgn="base" hangingPunct="0">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FCD"/>
    <a:srgbClr val="C80000"/>
    <a:srgbClr val="0000C8"/>
    <a:srgbClr val="134183"/>
    <a:srgbClr val="005AA9"/>
    <a:srgbClr val="EAEAEA"/>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385" autoAdjust="0"/>
    <p:restoredTop sz="71429" autoAdjust="0"/>
  </p:normalViewPr>
  <p:slideViewPr>
    <p:cSldViewPr snapToGrid="0">
      <p:cViewPr varScale="1">
        <p:scale>
          <a:sx n="65" d="100"/>
          <a:sy n="65" d="100"/>
        </p:scale>
        <p:origin x="-1728" y="-96"/>
      </p:cViewPr>
      <p:guideLst>
        <p:guide orient="horz" pos="2160"/>
        <p:guide pos="2880"/>
      </p:guideLst>
    </p:cSldViewPr>
  </p:slideViewPr>
  <p:notesTextViewPr>
    <p:cViewPr>
      <p:scale>
        <a:sx n="100" d="100"/>
        <a:sy n="100" d="100"/>
      </p:scale>
      <p:origin x="0" y="0"/>
    </p:cViewPr>
  </p:notesTextViewPr>
  <p:notesViewPr>
    <p:cSldViewPr snapToGrid="0">
      <p:cViewPr varScale="1">
        <p:scale>
          <a:sx n="64" d="100"/>
          <a:sy n="64" d="100"/>
        </p:scale>
        <p:origin x="-2916" y="-11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604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Slide"/>
          <p:cNvSpPr>
            <a:spLocks noGrp="1" noRot="1" noChangeAspect="1" noChangeArrowheads="1" noTextEdit="1"/>
          </p:cNvSpPr>
          <p:nvPr>
            <p:ph type="sldImg" idx="2"/>
          </p:nvPr>
        </p:nvSpPr>
        <p:spPr bwMode="auto">
          <a:xfrm>
            <a:off x="779463" y="717550"/>
            <a:ext cx="5270500" cy="3952875"/>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600075" y="4783138"/>
            <a:ext cx="5627688" cy="4684712"/>
          </a:xfrm>
          <a:prstGeom prst="rect">
            <a:avLst/>
          </a:prstGeom>
          <a:noFill/>
          <a:ln w="9525">
            <a:noFill/>
            <a:miter lim="800000"/>
            <a:headEnd/>
            <a:tailEnd/>
          </a:ln>
          <a:effectLst/>
        </p:spPr>
        <p:txBody>
          <a:bodyPr vert="horz" wrap="square" lIns="91440" tIns="46800" rIns="91440" bIns="46800" numCol="1" anchor="t" anchorCtr="0" compatLnSpc="1">
            <a:prstTxWarp prst="textNoShape">
              <a:avLst/>
            </a:prstTxWarp>
          </a:bodyPr>
          <a:lstStyle/>
          <a:p>
            <a:pPr lvl="0"/>
            <a:r>
              <a:rPr lang="en-GB" noProof="0" smtClean="0"/>
              <a:t>First level</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Tree>
    <p:extLst>
      <p:ext uri="{BB962C8B-B14F-4D97-AF65-F5344CB8AC3E}">
        <p14:creationId xmlns:p14="http://schemas.microsoft.com/office/powerpoint/2010/main" val="2505049706"/>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5"/>
          <p:cNvSpPr>
            <a:spLocks noGrp="1" noRot="1" noChangeAspect="1" noChangeArrowheads="1" noTextEdit="1"/>
          </p:cNvSpPr>
          <p:nvPr>
            <p:ph type="sldImg"/>
          </p:nvPr>
        </p:nvSpPr>
        <p:spPr>
          <a:ln/>
        </p:spPr>
      </p:sp>
      <p:sp>
        <p:nvSpPr>
          <p:cNvPr id="18440"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smtClean="0"/>
              <a:t>Table Aliases</a:t>
            </a:r>
          </a:p>
          <a:p>
            <a:r>
              <a:rPr lang="en-GB" dirty="0" smtClean="0"/>
              <a:t>Sometimes, there is a necessity to include the same table in a query twice.  Self-referential joins, as shown above, and co-related sub-queries are typical examples.</a:t>
            </a:r>
          </a:p>
          <a:p>
            <a:endParaRPr lang="en-GB" dirty="0" smtClean="0"/>
          </a:p>
          <a:p>
            <a:r>
              <a:rPr lang="en-GB" dirty="0" smtClean="0"/>
              <a:t>Self Joins </a:t>
            </a:r>
          </a:p>
          <a:p>
            <a:r>
              <a:rPr lang="en-GB" dirty="0" smtClean="0"/>
              <a:t>To use a table in a self-referential join, you must use an alias.  You need to specify a JOIN clause that relates to the two instances.</a:t>
            </a:r>
          </a:p>
          <a:p>
            <a:r>
              <a:rPr lang="en-GB" dirty="0" smtClean="0"/>
              <a:t>In this example, we are trying to find sales people that live in the same town.  The salesperson table is used twice, once as table SP1 and once as table SP2.  The first part of the ON clause matches rows that have the same town.</a:t>
            </a:r>
          </a:p>
          <a:p>
            <a:r>
              <a:rPr lang="en-GB" dirty="0" smtClean="0"/>
              <a:t>The WHERE clause is needed in this example to ensure that a salesperson will be not be matched with him- or herself.  If we used &lt;&gt; (not equal) then we would still report A being in the same tons as B and B in the same town as A.  Using &lt; or &gt; avoids this duplication.</a:t>
            </a:r>
          </a:p>
          <a:p>
            <a:endParaRPr lang="en-GB" dirty="0" smtClean="0"/>
          </a:p>
          <a:p>
            <a:r>
              <a:rPr lang="en-GB" dirty="0" smtClean="0"/>
              <a:t>The practical for this chapter shows an interesting alternative to </a:t>
            </a:r>
            <a:r>
              <a:rPr lang="en-GB" dirty="0" err="1" smtClean="0"/>
              <a:t>self_joins</a:t>
            </a:r>
            <a:r>
              <a:rPr lang="en-GB" dirty="0" smtClean="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Rectangle 5"/>
          <p:cNvSpPr>
            <a:spLocks noGrp="1" noRot="1" noChangeAspect="1" noChangeArrowheads="1" noTextEdit="1"/>
          </p:cNvSpPr>
          <p:nvPr>
            <p:ph type="sldImg"/>
          </p:nvPr>
        </p:nvSpPr>
        <p:spPr>
          <a:ln/>
        </p:spPr>
      </p:sp>
      <p:sp>
        <p:nvSpPr>
          <p:cNvPr id="33800" name="Rectangle 6"/>
          <p:cNvSpPr>
            <a:spLocks noGrp="1" noChangeArrowheads="1"/>
          </p:cNvSpPr>
          <p:nvPr>
            <p:ph type="body" idx="1"/>
          </p:nvPr>
        </p:nvSpPr>
        <p:spPr>
          <a:noFill/>
          <a:ln/>
        </p:spPr>
        <p:txBody>
          <a:bodyPr/>
          <a:lstStyle/>
          <a:p>
            <a:r>
              <a:rPr lang="en-GB" dirty="0" smtClean="0"/>
              <a:t>A CROSS JOIN is a SQL92 construct that allows you to force a Cartesian Product and does not allow any JOIN predicate (ON clause).  Even where the original tables are moderate in size, very large result sets will be generated, consuming significant resources from the RDBMS engine.  There are very few realistic business examples where a </a:t>
            </a:r>
            <a:r>
              <a:rPr lang="en-GB" dirty="0" err="1" smtClean="0"/>
              <a:t>cartesian</a:t>
            </a:r>
            <a:r>
              <a:rPr lang="en-GB" dirty="0" smtClean="0"/>
              <a:t> product is useful.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5"/>
          <p:cNvSpPr>
            <a:spLocks noGrp="1" noRot="1" noChangeAspect="1" noChangeArrowheads="1" noTextEdit="1"/>
          </p:cNvSpPr>
          <p:nvPr>
            <p:ph type="sldImg"/>
          </p:nvPr>
        </p:nvSpPr>
        <p:spPr>
          <a:ln/>
        </p:spPr>
      </p:sp>
      <p:sp>
        <p:nvSpPr>
          <p:cNvPr id="36872" name="Rectangle 6"/>
          <p:cNvSpPr>
            <a:spLocks noGrp="1" noChangeArrowheads="1"/>
          </p:cNvSpPr>
          <p:nvPr>
            <p:ph type="body" idx="1"/>
          </p:nvPr>
        </p:nvSpPr>
        <p:spPr>
          <a:noFill/>
          <a:ln/>
        </p:spPr>
        <p:txBody>
          <a:bodyPr/>
          <a:lstStyle/>
          <a:p>
            <a:r>
              <a:rPr lang="en-GB" dirty="0" smtClean="0"/>
              <a:t>LEFT OUTER JOIN</a:t>
            </a:r>
          </a:p>
          <a:p>
            <a:r>
              <a:rPr lang="en-GB" dirty="0" smtClean="0"/>
              <a:t>This will return all rows from the table on the left, irrespective of a match.  The columns that should have come from the table on the right will be set to NULL.</a:t>
            </a:r>
          </a:p>
          <a:p>
            <a:endParaRPr lang="en-GB" dirty="0" smtClean="0"/>
          </a:p>
          <a:p>
            <a:r>
              <a:rPr lang="en-GB" dirty="0" smtClean="0"/>
              <a:t>RIGHT OUTER JOIN</a:t>
            </a:r>
          </a:p>
          <a:p>
            <a:r>
              <a:rPr lang="en-GB" dirty="0" smtClean="0"/>
              <a:t>This will return all rows from the table on the right, irrespective of a match.  The columns that should have come from the table on the left will be set to NULL.</a:t>
            </a:r>
          </a:p>
          <a:p>
            <a:endParaRPr lang="en-GB" dirty="0" smtClean="0"/>
          </a:p>
          <a:p>
            <a:r>
              <a:rPr lang="en-GB" dirty="0" smtClean="0"/>
              <a:t>FULL OUTER JOIN</a:t>
            </a:r>
          </a:p>
          <a:p>
            <a:r>
              <a:rPr lang="en-GB" dirty="0" smtClean="0"/>
              <a:t>This will return all rows from both the tables.  The missing columns from the other table will be set to NULL in each instance.  Note that the total no. of rows in the result set will typically be much less than the sum of the row counts of the tables being joined – why?</a:t>
            </a:r>
          </a:p>
          <a:p>
            <a:endParaRPr lang="en-GB" dirty="0" smtClean="0"/>
          </a:p>
          <a:p>
            <a:r>
              <a:rPr lang="en-GB" dirty="0" smtClean="0"/>
              <a:t>The OUTER keyword is optional:  LEFT JOIN is the same as LEFT OUTER JOIN.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Rectangle 5"/>
          <p:cNvSpPr>
            <a:spLocks noGrp="1" noRot="1" noChangeAspect="1" noChangeArrowheads="1" noTextEdit="1"/>
          </p:cNvSpPr>
          <p:nvPr>
            <p:ph type="sldImg"/>
          </p:nvPr>
        </p:nvSpPr>
        <p:spPr>
          <a:ln/>
        </p:spPr>
      </p:sp>
      <p:sp>
        <p:nvSpPr>
          <p:cNvPr id="37896" name="Rectangle 6"/>
          <p:cNvSpPr>
            <a:spLocks noGrp="1" noChangeArrowheads="1"/>
          </p:cNvSpPr>
          <p:nvPr>
            <p:ph type="body" idx="1"/>
          </p:nvPr>
        </p:nvSpPr>
        <p:spPr>
          <a:noFill/>
          <a:ln/>
        </p:spPr>
        <p:txBody>
          <a:bodyPr/>
          <a:lstStyle/>
          <a:p>
            <a:pPr>
              <a:lnSpc>
                <a:spcPct val="70000"/>
              </a:lnSpc>
            </a:pPr>
            <a:r>
              <a:rPr lang="en-GB" dirty="0" smtClean="0"/>
              <a:t>Outer Joins</a:t>
            </a:r>
          </a:p>
          <a:p>
            <a:pPr>
              <a:lnSpc>
                <a:spcPct val="70000"/>
              </a:lnSpc>
            </a:pPr>
            <a:r>
              <a:rPr lang="en-GB" dirty="0" smtClean="0"/>
              <a:t>When a ‘normal’ (INNER or </a:t>
            </a:r>
            <a:r>
              <a:rPr lang="en-GB" dirty="0" err="1" smtClean="0"/>
              <a:t>equi</a:t>
            </a:r>
            <a:r>
              <a:rPr lang="en-GB" dirty="0" smtClean="0"/>
              <a:t>-) join is executed, there must be a corresponding row in both tables.  If there is a matching row, the row is placed in the output set.  If there is no matching row, the row is not placed in the output set.</a:t>
            </a:r>
          </a:p>
          <a:p>
            <a:pPr>
              <a:lnSpc>
                <a:spcPct val="70000"/>
              </a:lnSpc>
            </a:pPr>
            <a:r>
              <a:rPr lang="en-GB" dirty="0" smtClean="0"/>
              <a:t>Sometimes, either due to design or error, there are rows in one table that have no matching rows in the other table - these rows will not be able to appear in any queries using standard </a:t>
            </a:r>
            <a:r>
              <a:rPr lang="en-GB" dirty="0" err="1" smtClean="0"/>
              <a:t>equi</a:t>
            </a:r>
            <a:r>
              <a:rPr lang="en-GB" dirty="0" smtClean="0"/>
              <a:t>-joins.  Instead, an outer join must be used. </a:t>
            </a:r>
          </a:p>
          <a:p>
            <a:pPr>
              <a:lnSpc>
                <a:spcPct val="70000"/>
              </a:lnSpc>
            </a:pPr>
            <a:r>
              <a:rPr lang="en-GB" dirty="0" smtClean="0"/>
              <a:t>All rows from one table will be retrieved and joined where possible with rows from the other.  If there are no matching rows available, a special NULL row is generated and the unmatched row is joined with that instead. </a:t>
            </a:r>
          </a:p>
          <a:p>
            <a:pPr>
              <a:lnSpc>
                <a:spcPct val="70000"/>
              </a:lnSpc>
            </a:pPr>
            <a:r>
              <a:rPr lang="en-GB" dirty="0" smtClean="0"/>
              <a:t>The keyword LEFT indicates the table that will have all its rows retrieved even if there are no matching rows in the table to its right.  In this case, all records from the Company table will be returned.  The same effect could be achieved by swapping over the order of the tables in the FROM clause and specifying RIGHT.  SQL-92 provides for cases where all rows from both tables are required by using the FULL keyword in place of LEFT or RIGHT.</a:t>
            </a:r>
          </a:p>
          <a:p>
            <a:pPr>
              <a:lnSpc>
                <a:spcPct val="70000"/>
              </a:lnSpc>
            </a:pPr>
            <a:r>
              <a:rPr lang="en-GB" dirty="0" smtClean="0"/>
              <a:t>The query on the slide would return all companies that have not yet been sold to.</a:t>
            </a:r>
          </a:p>
          <a:p>
            <a:pPr>
              <a:lnSpc>
                <a:spcPct val="70000"/>
              </a:lnSpc>
            </a:pPr>
            <a:r>
              <a:rPr lang="en-GB" dirty="0" smtClean="0"/>
              <a:t>The code is: ‘many’ RIGHT</a:t>
            </a:r>
            <a:r>
              <a:rPr lang="en-GB" baseline="0" dirty="0" smtClean="0"/>
              <a:t> </a:t>
            </a:r>
            <a:r>
              <a:rPr lang="en-GB" dirty="0" smtClean="0"/>
              <a:t>JOIN ‘one’ WHERE key-of-the-‘many’ IS NULL.  Do make sure that you refer to a key column or at worst a NOT NULL column, otherwise you risk a scenario such as the following:</a:t>
            </a:r>
          </a:p>
          <a:p>
            <a:pPr>
              <a:lnSpc>
                <a:spcPct val="70000"/>
              </a:lnSpc>
            </a:pPr>
            <a:r>
              <a:rPr lang="en-GB" dirty="0" smtClean="0"/>
              <a:t>Company X is one of our long-standing best customers, with thousands of rows in the sale table.  For some reason, one of these has a NULL order value.  You are assigned the job of identifying all apparently “dead” customers, and you code a ‘WHERE </a:t>
            </a:r>
            <a:r>
              <a:rPr lang="en-GB" dirty="0" err="1" smtClean="0"/>
              <a:t>order_value</a:t>
            </a:r>
            <a:r>
              <a:rPr lang="en-GB" dirty="0" smtClean="0"/>
              <a:t> IS NULL’ clause to produce a mailing list.  Your career prospects are not enhanced by writing to company X to tell them of your regret at having to remove their records…..</a:t>
            </a:r>
          </a:p>
          <a:p>
            <a:pPr>
              <a:lnSpc>
                <a:spcPct val="70000"/>
              </a:lnSpc>
            </a:pPr>
            <a:r>
              <a:rPr lang="en-GB" dirty="0" smtClean="0"/>
              <a:t>A common use for an outer join is to find ‘parents’ with no ‘children’ e.g. departments with no salespersons</a:t>
            </a:r>
          </a:p>
          <a:p>
            <a:pPr>
              <a:lnSpc>
                <a:spcPct val="70000"/>
              </a:lnSpc>
            </a:pPr>
            <a:r>
              <a:rPr lang="en-GB" dirty="0" smtClean="0"/>
              <a:t>     ….WHERE the primary-key-of-the-many IS NULL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5"/>
          <p:cNvSpPr>
            <a:spLocks noGrp="1" noRot="1" noChangeAspect="1" noChangeArrowheads="1" noTextEdit="1"/>
          </p:cNvSpPr>
          <p:nvPr>
            <p:ph type="sldImg"/>
          </p:nvPr>
        </p:nvSpPr>
        <p:spPr>
          <a:ln/>
        </p:spPr>
      </p:sp>
      <p:sp>
        <p:nvSpPr>
          <p:cNvPr id="38920" name="Rectangle 6"/>
          <p:cNvSpPr>
            <a:spLocks noGrp="1" noChangeArrowheads="1"/>
          </p:cNvSpPr>
          <p:nvPr>
            <p:ph type="body" idx="1"/>
          </p:nvPr>
        </p:nvSpPr>
        <p:spPr>
          <a:noFill/>
          <a:ln/>
        </p:spPr>
        <p:txBody>
          <a:bodyPr/>
          <a:lstStyle/>
          <a:p>
            <a:r>
              <a:rPr lang="en-GB" dirty="0" smtClean="0"/>
              <a:t>If a salesperson had a </a:t>
            </a:r>
            <a:r>
              <a:rPr lang="en-GB" dirty="0" err="1" smtClean="0"/>
              <a:t>dept_no</a:t>
            </a:r>
            <a:r>
              <a:rPr lang="en-GB" dirty="0" smtClean="0"/>
              <a:t> with value null</a:t>
            </a:r>
          </a:p>
          <a:p>
            <a:r>
              <a:rPr lang="en-GB" dirty="0" smtClean="0"/>
              <a:t>Then</a:t>
            </a:r>
          </a:p>
          <a:p>
            <a:r>
              <a:rPr lang="en-GB" dirty="0" smtClean="0"/>
              <a:t>That person would not appear in result set if you coded salesperson INNER JOIN </a:t>
            </a:r>
            <a:r>
              <a:rPr lang="en-GB" dirty="0" err="1" smtClean="0"/>
              <a:t>dept</a:t>
            </a:r>
            <a:endParaRPr lang="en-GB" dirty="0" smtClean="0"/>
          </a:p>
          <a:p>
            <a:r>
              <a:rPr lang="en-GB" dirty="0" smtClean="0"/>
              <a:t>Neither would that person appear of you coded salesperson RIGHT JOIN </a:t>
            </a:r>
            <a:r>
              <a:rPr lang="en-GB" dirty="0" err="1" smtClean="0"/>
              <a:t>dept</a:t>
            </a:r>
            <a:endParaRPr lang="en-GB" dirty="0" smtClean="0"/>
          </a:p>
          <a:p>
            <a:endParaRPr lang="en-GB" dirty="0" smtClean="0"/>
          </a:p>
          <a:p>
            <a:r>
              <a:rPr lang="en-GB" dirty="0" smtClean="0"/>
              <a:t>But </a:t>
            </a:r>
            <a:r>
              <a:rPr lang="en-GB" dirty="0" err="1" smtClean="0"/>
              <a:t>dept</a:t>
            </a:r>
            <a:r>
              <a:rPr lang="en-GB" dirty="0" smtClean="0"/>
              <a:t> RIGHT JOIN salesperson would find that person</a:t>
            </a:r>
          </a:p>
          <a:p>
            <a:endParaRPr lang="en-GB" dirty="0" smtClean="0"/>
          </a:p>
          <a:p>
            <a:r>
              <a:rPr lang="en-GB" dirty="0" smtClean="0"/>
              <a:t>In the real world this situation often can not exist</a:t>
            </a:r>
          </a:p>
          <a:p>
            <a:r>
              <a:rPr lang="en-GB" dirty="0" smtClean="0"/>
              <a:t>The trade must have a valid client number on it</a:t>
            </a:r>
          </a:p>
          <a:p>
            <a:r>
              <a:rPr lang="en-GB" dirty="0" smtClean="0"/>
              <a:t>The goal must have a valid player-id as the scorer</a:t>
            </a:r>
          </a:p>
          <a:p>
            <a:r>
              <a:rPr lang="en-GB" dirty="0" smtClean="0"/>
              <a:t>The car must have a registered owner</a:t>
            </a:r>
          </a:p>
          <a:p>
            <a:endParaRPr lang="en-GB" dirty="0" smtClean="0"/>
          </a:p>
          <a:p>
            <a:r>
              <a:rPr lang="en-GB" dirty="0" smtClean="0"/>
              <a:t>But there are exceptions, the many crimes that have no criminal ‘assigned’ to them</a:t>
            </a:r>
          </a:p>
        </p:txBody>
      </p:sp>
      <p:sp>
        <p:nvSpPr>
          <p:cNvPr id="38921" name="Rectangle 7"/>
          <p:cNvSpPr>
            <a:spLocks noChangeArrowheads="1"/>
          </p:cNvSpPr>
          <p:nvPr/>
        </p:nvSpPr>
        <p:spPr bwMode="auto">
          <a:xfrm>
            <a:off x="685800" y="4721225"/>
            <a:ext cx="5594350" cy="4646613"/>
          </a:xfrm>
          <a:prstGeom prst="rect">
            <a:avLst/>
          </a:prstGeom>
          <a:solidFill>
            <a:schemeClr val="bg1"/>
          </a:solidFill>
          <a:ln w="9525">
            <a:noFill/>
            <a:miter lim="800000"/>
            <a:headEnd/>
            <a:tailEnd/>
          </a:ln>
        </p:spPr>
        <p:txBody>
          <a:bodyPr lIns="86205" tIns="43102" rIns="86205" bIns="43102"/>
          <a:lstStyle/>
          <a:p>
            <a:pPr>
              <a:lnSpc>
                <a:spcPct val="90000"/>
              </a:lnSpc>
              <a:spcBef>
                <a:spcPct val="33000"/>
              </a:spcBef>
              <a:tabLst>
                <a:tab pos="273050" algn="l"/>
                <a:tab pos="544513" algn="l"/>
                <a:tab pos="796925" algn="l"/>
                <a:tab pos="1069975" algn="l"/>
                <a:tab pos="1343025" algn="l"/>
                <a:tab pos="1614488" algn="l"/>
                <a:tab pos="1887538" algn="l"/>
                <a:tab pos="2159000" algn="l"/>
                <a:tab pos="2413000" algn="l"/>
                <a:tab pos="2684463" algn="l"/>
              </a:tabLst>
            </a:pPr>
            <a:r>
              <a:rPr lang="en-GB" sz="1200" b="1" dirty="0">
                <a:latin typeface="Book Antiqua" pitchFamily="18" charset="0"/>
              </a:rPr>
              <a:t>Outer Joins</a:t>
            </a:r>
          </a:p>
          <a:p>
            <a:pPr>
              <a:lnSpc>
                <a:spcPct val="90000"/>
              </a:lnSpc>
              <a:spcBef>
                <a:spcPct val="33000"/>
              </a:spcBef>
              <a:tabLst>
                <a:tab pos="273050" algn="l"/>
                <a:tab pos="544513" algn="l"/>
                <a:tab pos="796925" algn="l"/>
                <a:tab pos="1069975" algn="l"/>
                <a:tab pos="1343025" algn="l"/>
                <a:tab pos="1614488" algn="l"/>
                <a:tab pos="1887538" algn="l"/>
                <a:tab pos="2159000" algn="l"/>
                <a:tab pos="2413000" algn="l"/>
                <a:tab pos="2684463" algn="l"/>
              </a:tabLst>
            </a:pPr>
            <a:r>
              <a:rPr lang="en-GB" sz="1200" dirty="0">
                <a:latin typeface="Book Antiqua" pitchFamily="18" charset="0"/>
              </a:rPr>
              <a:t>When an inner join is executed, there must be a corresponding row in both tables.  If there is a matching row, the row is placed in the output set.  If there is no matching row, no row is placed in the output set.</a:t>
            </a:r>
          </a:p>
          <a:p>
            <a:pPr>
              <a:lnSpc>
                <a:spcPct val="90000"/>
              </a:lnSpc>
              <a:spcBef>
                <a:spcPct val="33000"/>
              </a:spcBef>
              <a:tabLst>
                <a:tab pos="273050" algn="l"/>
                <a:tab pos="544513" algn="l"/>
                <a:tab pos="796925" algn="l"/>
                <a:tab pos="1069975" algn="l"/>
                <a:tab pos="1343025" algn="l"/>
                <a:tab pos="1614488" algn="l"/>
                <a:tab pos="1887538" algn="l"/>
                <a:tab pos="2159000" algn="l"/>
                <a:tab pos="2413000" algn="l"/>
                <a:tab pos="2684463" algn="l"/>
              </a:tabLst>
            </a:pPr>
            <a:r>
              <a:rPr lang="en-GB" sz="1200" dirty="0">
                <a:latin typeface="Book Antiqua" pitchFamily="18" charset="0"/>
              </a:rPr>
              <a:t>Sometimes, either due to design or error, there are rows in one table that have no matching rows in the other table - these rows will not be able to appear in any queries using standard </a:t>
            </a:r>
            <a:r>
              <a:rPr lang="en-GB" sz="1200" dirty="0" err="1">
                <a:latin typeface="Book Antiqua" pitchFamily="18" charset="0"/>
              </a:rPr>
              <a:t>equi</a:t>
            </a:r>
            <a:r>
              <a:rPr lang="en-GB" sz="1200" dirty="0">
                <a:latin typeface="Book Antiqua" pitchFamily="18" charset="0"/>
              </a:rPr>
              <a:t>-joins.  Instead, an outer join must be used. </a:t>
            </a:r>
          </a:p>
          <a:p>
            <a:pPr>
              <a:lnSpc>
                <a:spcPct val="90000"/>
              </a:lnSpc>
              <a:spcBef>
                <a:spcPct val="33000"/>
              </a:spcBef>
              <a:tabLst>
                <a:tab pos="273050" algn="l"/>
                <a:tab pos="544513" algn="l"/>
                <a:tab pos="796925" algn="l"/>
                <a:tab pos="1069975" algn="l"/>
                <a:tab pos="1343025" algn="l"/>
                <a:tab pos="1614488" algn="l"/>
                <a:tab pos="1887538" algn="l"/>
                <a:tab pos="2159000" algn="l"/>
                <a:tab pos="2413000" algn="l"/>
                <a:tab pos="2684463" algn="l"/>
              </a:tabLst>
            </a:pPr>
            <a:r>
              <a:rPr lang="en-GB" sz="1200" dirty="0">
                <a:latin typeface="Book Antiqua" pitchFamily="18" charset="0"/>
              </a:rPr>
              <a:t>In an outer join, all rows from one table will be retrieved and joined where possible with rows from the other.  If there are no matching rows available, a special </a:t>
            </a:r>
            <a:r>
              <a:rPr lang="en-GB" sz="1200" i="1" dirty="0">
                <a:latin typeface="Book Antiqua" pitchFamily="18" charset="0"/>
              </a:rPr>
              <a:t>NULL row </a:t>
            </a:r>
            <a:r>
              <a:rPr lang="en-GB" sz="1200" dirty="0">
                <a:latin typeface="Book Antiqua" pitchFamily="18" charset="0"/>
              </a:rPr>
              <a:t>is generated and the unmatched row is joined with that instead. </a:t>
            </a:r>
          </a:p>
          <a:p>
            <a:pPr>
              <a:lnSpc>
                <a:spcPct val="90000"/>
              </a:lnSpc>
              <a:spcBef>
                <a:spcPct val="33000"/>
              </a:spcBef>
              <a:tabLst>
                <a:tab pos="273050" algn="l"/>
                <a:tab pos="544513" algn="l"/>
                <a:tab pos="796925" algn="l"/>
                <a:tab pos="1069975" algn="l"/>
                <a:tab pos="1343025" algn="l"/>
                <a:tab pos="1614488" algn="l"/>
                <a:tab pos="1887538" algn="l"/>
                <a:tab pos="2159000" algn="l"/>
                <a:tab pos="2413000" algn="l"/>
                <a:tab pos="2684463" algn="l"/>
              </a:tabLst>
            </a:pPr>
            <a:r>
              <a:rPr lang="en-GB" sz="1200" dirty="0">
                <a:latin typeface="Book Antiqua" pitchFamily="18" charset="0"/>
              </a:rPr>
              <a:t>The keyword LEFT indicates the table that will have all its rows retrieved even if there are no matching rows in the table to its right.  In this case, all records from the ‘dept’  table will be returned.  The same effect could be achieved by swapping over the order of the tables in the FROM clause and specifying RIGHT.  SQL-92 provides for cases where all rows from both tables are required by using the FULL keyword in place of LEFT or RIGHT.</a:t>
            </a:r>
          </a:p>
          <a:p>
            <a:pPr>
              <a:spcBef>
                <a:spcPct val="33000"/>
              </a:spcBef>
              <a:tabLst>
                <a:tab pos="273050" algn="l"/>
                <a:tab pos="544513" algn="l"/>
                <a:tab pos="796925" algn="l"/>
                <a:tab pos="1069975" algn="l"/>
                <a:tab pos="1343025" algn="l"/>
                <a:tab pos="1614488" algn="l"/>
                <a:tab pos="1887538" algn="l"/>
                <a:tab pos="2159000" algn="l"/>
                <a:tab pos="2413000" algn="l"/>
                <a:tab pos="2684463" algn="l"/>
              </a:tabLst>
            </a:pPr>
            <a:r>
              <a:rPr lang="en-GB" sz="1200" dirty="0">
                <a:latin typeface="Book Antiqua" pitchFamily="18" charset="0"/>
              </a:rPr>
              <a:t>If you have basic referential integrity in place (e.g. so there will be no salespersons that are not assigned to a department)  then the Foreign Key will not be </a:t>
            </a:r>
            <a:r>
              <a:rPr lang="en-GB" sz="1200" dirty="0" err="1">
                <a:latin typeface="Book Antiqua" pitchFamily="18" charset="0"/>
              </a:rPr>
              <a:t>NULLable</a:t>
            </a:r>
            <a:r>
              <a:rPr lang="en-GB" sz="1200" dirty="0">
                <a:latin typeface="Book Antiqua" pitchFamily="18" charset="0"/>
              </a:rPr>
              <a:t> and there would be no reason to code a ‘one’ RIGHT JOIN ‘many</a:t>
            </a:r>
            <a:r>
              <a:rPr lang="en-GB" sz="1200" dirty="0" smtClean="0">
                <a:latin typeface="Book Antiqua" pitchFamily="18" charset="0"/>
              </a:rPr>
              <a:t>’.</a:t>
            </a:r>
            <a:endParaRPr lang="en-GB" sz="1200" dirty="0">
              <a:latin typeface="Book Antiqua"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Rectangle 5"/>
          <p:cNvSpPr>
            <a:spLocks noGrp="1" noRot="1" noChangeAspect="1" noChangeArrowheads="1" noTextEdit="1"/>
          </p:cNvSpPr>
          <p:nvPr>
            <p:ph type="sldImg"/>
          </p:nvPr>
        </p:nvSpPr>
        <p:spPr>
          <a:ln/>
        </p:spPr>
      </p:sp>
      <p:sp>
        <p:nvSpPr>
          <p:cNvPr id="40968" name="Rectangle 6"/>
          <p:cNvSpPr>
            <a:spLocks noGrp="1" noChangeArrowheads="1"/>
          </p:cNvSpPr>
          <p:nvPr>
            <p:ph type="body" idx="1"/>
          </p:nvPr>
        </p:nvSpPr>
        <p:spPr>
          <a:noFill/>
          <a:ln/>
        </p:spPr>
        <p:txBody>
          <a:bodyPr/>
          <a:lstStyle/>
          <a:p>
            <a:r>
              <a:rPr lang="en-US" dirty="0" smtClean="0"/>
              <a:t>Key points:</a:t>
            </a:r>
          </a:p>
          <a:p>
            <a:r>
              <a:rPr lang="en-US" dirty="0" smtClean="0"/>
              <a:t>The RDBMS doesn’t know how to make joins!  Even though it has knowledge of primary-key/foreign key dependencies, and will enforce them, it will not use that as a default join method.</a:t>
            </a:r>
          </a:p>
          <a:p>
            <a:r>
              <a:rPr lang="en-US" dirty="0" smtClean="0"/>
              <a:t>You will get as many rows in the result set as there are rows selected from the ‘many’ table.</a:t>
            </a:r>
          </a:p>
          <a:p>
            <a:r>
              <a:rPr lang="en-US" dirty="0" smtClean="0"/>
              <a:t>The result of joining two or more tables is a (temporary) table, containing all the columns of all the original tables.</a:t>
            </a:r>
          </a:p>
          <a:p>
            <a:r>
              <a:rPr lang="en-US" dirty="0" smtClean="0"/>
              <a:t>You must qualify any column names that occur in more than one of the tables.  The database will not make assumptions or guesses for you.</a:t>
            </a:r>
          </a:p>
          <a:p>
            <a:r>
              <a:rPr lang="en-US" dirty="0" smtClean="0"/>
              <a:t>At least one join condition is required per table joined to the first-mentioned table.</a:t>
            </a:r>
          </a:p>
          <a:p>
            <a:r>
              <a:rPr lang="en-US" dirty="0" smtClean="0"/>
              <a:t>There are two very different syntaxes to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5"/>
          <p:cNvSpPr>
            <a:spLocks noGrp="1" noRot="1" noChangeAspect="1" noChangeArrowheads="1" noTextEdit="1"/>
          </p:cNvSpPr>
          <p:nvPr>
            <p:ph type="sldImg"/>
          </p:nvPr>
        </p:nvSpPr>
        <p:spPr>
          <a:ln/>
        </p:spPr>
      </p:sp>
      <p:sp>
        <p:nvSpPr>
          <p:cNvPr id="24584" name="Rectangle 6"/>
          <p:cNvSpPr>
            <a:spLocks noGrp="1" noChangeArrowheads="1"/>
          </p:cNvSpPr>
          <p:nvPr>
            <p:ph type="body" idx="1"/>
          </p:nvPr>
        </p:nvSpPr>
        <p:spPr>
          <a:noFill/>
          <a:ln/>
        </p:spPr>
        <p:txBody>
          <a:bodyPr/>
          <a:lstStyle/>
          <a:p>
            <a:r>
              <a:rPr lang="en-GB" dirty="0" smtClean="0"/>
              <a:t>So far we have worked with data from a single table at a time.  However, in general our data will be split up into separate tables for various reasons.  We need to know how we can combine data from multiple tables to give us the </a:t>
            </a:r>
            <a:r>
              <a:rPr lang="en-GB" dirty="0" err="1" smtClean="0"/>
              <a:t>denormalised</a:t>
            </a:r>
            <a:r>
              <a:rPr lang="en-GB" dirty="0" smtClean="0"/>
              <a:t> tables that are required to supply the information to satisfy business needs.  This process is called “joining” tables.  In this chapter we will first examine the most common simple joins, and then look at more complex join methods.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p:spPr>
        <p:txBody>
          <a:bodyPr/>
          <a:lstStyle/>
          <a:p>
            <a:r>
              <a:rPr lang="en-GB" smtClean="0"/>
              <a:t>The code above shows 6 code samples, the first is a single table read.</a:t>
            </a:r>
          </a:p>
          <a:p>
            <a:r>
              <a:rPr lang="en-GB" smtClean="0"/>
              <a:t>The 2nd, 3rd, and 4th examples will not run. You have to say you are going to Join (the JOIN word) and then you must say (unambiguously) how you want the Join to happen (the ON Clause) the table aliases simply save typing.</a:t>
            </a:r>
          </a:p>
          <a:p>
            <a:endParaRPr lang="en-GB" smtClean="0"/>
          </a:p>
          <a:p>
            <a:r>
              <a:rPr lang="en-GB" smtClean="0"/>
              <a:t>As the columns used for joins usually have the same name, prefixing column names with the relevant table names is of necessity very widespread.  To avoid having to type the full table name repeatedly, aliasing is usually performed using some abbreviation of the table name:  eg salesperson AS SP. </a:t>
            </a:r>
          </a:p>
          <a:p>
            <a:r>
              <a:rPr lang="en-GB" smtClean="0"/>
              <a:t>If the table has been aliased then the original  name of the table cannot be used.</a:t>
            </a:r>
          </a:p>
          <a:p>
            <a:pPr lvl="1"/>
            <a:r>
              <a:rPr lang="en-GB" smtClean="0"/>
              <a:t>e.g. FROM 	salesperson SP JOIN sale S</a:t>
            </a:r>
          </a:p>
          <a:p>
            <a:pPr lvl="1"/>
            <a:r>
              <a:rPr lang="en-GB" smtClean="0"/>
              <a:t>	ON 	salesperson.emp_no = S.emp_no</a:t>
            </a:r>
          </a:p>
          <a:p>
            <a:r>
              <a:rPr lang="en-GB" smtClean="0"/>
              <a:t>	would return “Column prefix ‘salesperson’ does not match ….”</a:t>
            </a:r>
          </a:p>
          <a:p>
            <a:r>
              <a:rPr lang="en-GB" smtClean="0"/>
              <a:t>Some IT departments will have an internal standard that says ‘prefix every column everywhere with a table alias whether it is ambiguous or not’.</a:t>
            </a:r>
          </a:p>
          <a:p>
            <a:r>
              <a:rPr lang="en-GB" smtClean="0"/>
              <a:t>Some graphical point and click tools that generate SQL for you will precede all columns with table names.</a:t>
            </a:r>
          </a:p>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5"/>
          <p:cNvSpPr>
            <a:spLocks noGrp="1" noRot="1" noChangeAspect="1" noChangeArrowheads="1" noTextEdit="1"/>
          </p:cNvSpPr>
          <p:nvPr>
            <p:ph type="sldImg"/>
          </p:nvPr>
        </p:nvSpPr>
        <p:spPr>
          <a:ln/>
        </p:spPr>
      </p:sp>
      <p:sp>
        <p:nvSpPr>
          <p:cNvPr id="26632" name="Rectangle 6"/>
          <p:cNvSpPr>
            <a:spLocks noGrp="1" noChangeArrowheads="1"/>
          </p:cNvSpPr>
          <p:nvPr>
            <p:ph type="body" idx="1"/>
          </p:nvPr>
        </p:nvSpPr>
        <p:spPr>
          <a:xfrm>
            <a:off x="600075" y="4732338"/>
            <a:ext cx="5627688" cy="4684712"/>
          </a:xfrm>
          <a:noFill/>
          <a:ln/>
        </p:spPr>
        <p:txBody>
          <a:bodyPr/>
          <a:lstStyle/>
          <a:p>
            <a:r>
              <a:rPr lang="en-GB" sz="1000" dirty="0" smtClean="0"/>
              <a:t>A join allows a result set to be generated by combining data from two or more tables.</a:t>
            </a:r>
          </a:p>
          <a:p>
            <a:r>
              <a:rPr lang="en-GB" sz="1000" dirty="0" smtClean="0"/>
              <a:t>The factor that connects (‘relates’) the two tables is usually a match between the primary and foreign keys, respectively.</a:t>
            </a:r>
          </a:p>
          <a:p>
            <a:r>
              <a:rPr lang="en-GB" sz="1000" dirty="0" smtClean="0"/>
              <a:t>The theory behind how joins function is that the engine creates the Cartesian Product of the two tables (see CROSS joins).  It then eliminates the rows that do not satisfy the connecting ON clause.  In practice, the optimiser takes some shortcuts and does not build the full Cartesian Product.</a:t>
            </a:r>
          </a:p>
          <a:p>
            <a:r>
              <a:rPr lang="en-GB" sz="1000" dirty="0" smtClean="0"/>
              <a:t>Extending the SELECT to a JOIN for two tables:</a:t>
            </a:r>
          </a:p>
          <a:p>
            <a:r>
              <a:rPr lang="en-GB" sz="1000" dirty="0" smtClean="0"/>
              <a:t>The column list may include * (all columns in both tables), tablename.* (all columns from that table) or just the columns you require from each table, individually listed as usual, in any order.  In the above example, the result set of our query will contain columns from both salesperson and  dept tables.</a:t>
            </a:r>
          </a:p>
          <a:p>
            <a:r>
              <a:rPr lang="en-GB" sz="1000" dirty="0" smtClean="0"/>
              <a:t>Syntax:</a:t>
            </a:r>
          </a:p>
          <a:p>
            <a:r>
              <a:rPr lang="en-GB" sz="1000" dirty="0" smtClean="0"/>
              <a:t>In the FROM clause, use the keyword JOIN between the table names.</a:t>
            </a:r>
          </a:p>
          <a:p>
            <a:r>
              <a:rPr lang="en-GB" sz="1000" dirty="0" smtClean="0"/>
              <a:t>Each JOIN requires an ON condition, specifying the columns that relate the two tables. Commonly the two tables are ‘related’ via the primary key (of the ‘one’ table) matching the foreign key (of the ‘many’ table).  Often  these two columns will have the same name</a:t>
            </a:r>
          </a:p>
          <a:p>
            <a:r>
              <a:rPr lang="en-GB" sz="1000" dirty="0" smtClean="0"/>
              <a:t>There is no ability to predefine or store this join relationship in DBMS, the relationship exists only in the data values themselves.  Therefore we must always specify how to join the tables, though many GUI tools will deduce the “obvious” relationships.</a:t>
            </a:r>
          </a:p>
          <a:p>
            <a:r>
              <a:rPr lang="en-GB" sz="1000" dirty="0" smtClean="0"/>
              <a:t>Ambiguity:</a:t>
            </a:r>
          </a:p>
          <a:p>
            <a:r>
              <a:rPr lang="en-GB" sz="1000" dirty="0" smtClean="0"/>
              <a:t>Whenever referring to column names that exist in more than one table, the reference must include the table name/table alias to make the reference explicit.  In the above example the column </a:t>
            </a:r>
            <a:r>
              <a:rPr lang="en-GB" sz="1000" dirty="0" err="1" smtClean="0"/>
              <a:t>dept_no</a:t>
            </a:r>
            <a:r>
              <a:rPr lang="en-GB" sz="1000" dirty="0" smtClean="0"/>
              <a:t> exists in both tables, so is qualified by the table alias in both the SELECT list and the ON sub-clause.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Rectangle 5"/>
          <p:cNvSpPr>
            <a:spLocks noGrp="1" noRot="1" noChangeAspect="1" noChangeArrowheads="1" noTextEdit="1"/>
          </p:cNvSpPr>
          <p:nvPr>
            <p:ph type="sldImg"/>
          </p:nvPr>
        </p:nvSpPr>
        <p:spPr>
          <a:ln/>
        </p:spPr>
      </p:sp>
      <p:sp>
        <p:nvSpPr>
          <p:cNvPr id="27656" name="Rectangle 6"/>
          <p:cNvSpPr>
            <a:spLocks noGrp="1" noChangeArrowheads="1"/>
          </p:cNvSpPr>
          <p:nvPr>
            <p:ph type="body" idx="1"/>
          </p:nvPr>
        </p:nvSpPr>
        <p:spPr>
          <a:noFill/>
          <a:ln/>
        </p:spPr>
        <p:txBody>
          <a:bodyPr/>
          <a:lstStyle/>
          <a:p>
            <a:r>
              <a:rPr lang="en-GB" smtClean="0"/>
              <a:t>The reality is – if we stored all the data in one table you would never have to do joins!, but the downside is far worse, huge amounts of data duplication and the 3 classic anomalies (Insert/Update/Delete) that we saw in an earlier session.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Rectangle 5"/>
          <p:cNvSpPr>
            <a:spLocks noGrp="1" noRot="1" noChangeAspect="1" noChangeArrowheads="1" noTextEdit="1"/>
          </p:cNvSpPr>
          <p:nvPr>
            <p:ph type="sldImg"/>
          </p:nvPr>
        </p:nvSpPr>
        <p:spPr>
          <a:ln/>
        </p:spPr>
      </p:sp>
      <p:sp>
        <p:nvSpPr>
          <p:cNvPr id="28680" name="Rectangle 6"/>
          <p:cNvSpPr>
            <a:spLocks noGrp="1" noChangeArrowheads="1"/>
          </p:cNvSpPr>
          <p:nvPr>
            <p:ph type="body" idx="1"/>
          </p:nvPr>
        </p:nvSpPr>
        <p:spPr>
          <a:noFill/>
          <a:ln/>
        </p:spPr>
        <p:txBody>
          <a:bodyPr/>
          <a:lstStyle/>
          <a:p>
            <a:r>
              <a:rPr lang="en-GB" dirty="0" smtClean="0"/>
              <a:t>In any FROM clause only one of the tables is the ‘many’ table, and the result set of a simple join will have (at most) the same number of rows as the ‘many’ table.</a:t>
            </a:r>
          </a:p>
          <a:p>
            <a:r>
              <a:rPr lang="en-GB" dirty="0" smtClean="0"/>
              <a:t>We recommend reading/coding joins starting from the many table so it should be read as:</a:t>
            </a:r>
          </a:p>
          <a:p>
            <a:r>
              <a:rPr lang="en-GB" dirty="0" smtClean="0"/>
              <a:t>      “Produce a list of salespersons, with additional data from the department table.”</a:t>
            </a:r>
          </a:p>
          <a:p>
            <a:r>
              <a:rPr lang="en-GB" dirty="0" smtClean="0"/>
              <a:t>If the join is coded as ‘one-join-many’, while SQL doesn’t care, a human tends to read it as “For each dept find the salespeople in that department”.  In reality the SELECT is being driven from the ‘many’ table, in this case the salesperson table.  Rows in the ‘one’ table that don’t have a matching value in the ‘many’ table (i.e. departments with no salespersons) never get ‘looked up’ and thus never appear in the answer set. </a:t>
            </a:r>
          </a:p>
          <a:p>
            <a:endParaRPr lang="en-GB" dirty="0" smtClean="0"/>
          </a:p>
          <a:p>
            <a:r>
              <a:rPr lang="en-GB" dirty="0" smtClean="0"/>
              <a:t>Joins between tables that do not have a one-to-many relationship are very rare.  One-to-one is a trivial case of one-to-many;  recognise though that many to many relationships do exist, </a:t>
            </a:r>
            <a:r>
              <a:rPr lang="en-GB" dirty="0" err="1" smtClean="0"/>
              <a:t>e.g</a:t>
            </a:r>
            <a:r>
              <a:rPr lang="en-GB" dirty="0" smtClean="0"/>
              <a:t> Salesperson/contact the problem is solved by having an intersection table, in our case sale, there is no common data between salesperson &amp; contact.</a:t>
            </a:r>
          </a:p>
          <a:p>
            <a:r>
              <a:rPr lang="en-GB" dirty="0" smtClean="0"/>
              <a:t>At QA we have courses and we have instructors, an instructor can teach many courses, and a course can be taught by many instructors, we resolve the problem by having an accreditation table. One instructor has many accreditations but each accreditation is for 1 instructor. Likewise with courses and accreditations.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Rectangle 5"/>
          <p:cNvSpPr>
            <a:spLocks noGrp="1" noRot="1" noChangeAspect="1" noChangeArrowheads="1" noTextEdit="1"/>
          </p:cNvSpPr>
          <p:nvPr>
            <p:ph type="sldImg"/>
          </p:nvPr>
        </p:nvSpPr>
        <p:spPr>
          <a:ln/>
        </p:spPr>
      </p:sp>
      <p:sp>
        <p:nvSpPr>
          <p:cNvPr id="29704" name="Rectangle 6"/>
          <p:cNvSpPr>
            <a:spLocks noGrp="1" noChangeArrowheads="1"/>
          </p:cNvSpPr>
          <p:nvPr>
            <p:ph type="body" idx="1"/>
          </p:nvPr>
        </p:nvSpPr>
        <p:spPr>
          <a:noFill/>
          <a:ln/>
        </p:spPr>
        <p:txBody>
          <a:bodyPr/>
          <a:lstStyle/>
          <a:p>
            <a:r>
              <a:rPr lang="en-GB" dirty="0" smtClean="0"/>
              <a:t>Some DBMS’s require the word INNER (or alternatives still to be covered) prior to the word JOIN e.g. MS Access.</a:t>
            </a:r>
          </a:p>
          <a:p>
            <a:r>
              <a:rPr lang="en-GB" dirty="0" smtClean="0"/>
              <a:t>Each JOIN must have a corresponding ON condition.</a:t>
            </a:r>
          </a:p>
          <a:p>
            <a:r>
              <a:rPr lang="en-GB" dirty="0" smtClean="0"/>
              <a:t>INNER JOINs will not find rows from the ‘one’ that have no match in the ‘many’.</a:t>
            </a:r>
          </a:p>
          <a:p>
            <a:endParaRPr lang="en-GB" dirty="0" smtClean="0"/>
          </a:p>
          <a:p>
            <a:r>
              <a:rPr lang="en-GB" dirty="0" smtClean="0"/>
              <a:t>Example:</a:t>
            </a:r>
          </a:p>
          <a:p>
            <a:endParaRPr lang="en-GB" dirty="0" smtClean="0"/>
          </a:p>
          <a:p>
            <a:r>
              <a:rPr lang="en-GB" dirty="0" smtClean="0"/>
              <a:t>	SELECT	</a:t>
            </a:r>
            <a:r>
              <a:rPr lang="en-GB" dirty="0" err="1" smtClean="0"/>
              <a:t>SP.dept_no</a:t>
            </a:r>
            <a:r>
              <a:rPr lang="en-GB" dirty="0" smtClean="0"/>
              <a:t>, </a:t>
            </a:r>
            <a:r>
              <a:rPr lang="en-GB" dirty="0" err="1" smtClean="0"/>
              <a:t>dept_name</a:t>
            </a:r>
            <a:r>
              <a:rPr lang="en-GB" dirty="0" smtClean="0"/>
              <a:t>, </a:t>
            </a:r>
            <a:r>
              <a:rPr lang="en-GB" dirty="0" err="1" smtClean="0"/>
              <a:t>lname</a:t>
            </a:r>
            <a:endParaRPr lang="en-GB" dirty="0" smtClean="0"/>
          </a:p>
          <a:p>
            <a:r>
              <a:rPr lang="en-GB" dirty="0" smtClean="0"/>
              <a:t>	FROM 	salesperson  SP INNER JOIN dept D</a:t>
            </a:r>
          </a:p>
          <a:p>
            <a:r>
              <a:rPr lang="en-GB" dirty="0" smtClean="0"/>
              <a:t>		ON </a:t>
            </a:r>
            <a:r>
              <a:rPr lang="en-GB" dirty="0" err="1" smtClean="0"/>
              <a:t>SP.dept_no</a:t>
            </a:r>
            <a:r>
              <a:rPr lang="en-GB" dirty="0" smtClean="0"/>
              <a:t> = </a:t>
            </a:r>
            <a:r>
              <a:rPr lang="en-GB" dirty="0" err="1" smtClean="0"/>
              <a:t>D.dept_no</a:t>
            </a:r>
            <a:endParaRPr lang="en-GB" dirty="0" smtClean="0"/>
          </a:p>
          <a:p>
            <a:endParaRPr lang="en-GB" dirty="0" smtClean="0"/>
          </a:p>
          <a:p>
            <a:r>
              <a:rPr lang="en-GB" dirty="0" smtClean="0"/>
              <a:t>As there will not be any salespersons that have a </a:t>
            </a:r>
            <a:r>
              <a:rPr lang="en-GB" dirty="0" err="1" smtClean="0"/>
              <a:t>dept_no</a:t>
            </a:r>
            <a:r>
              <a:rPr lang="en-GB" dirty="0" smtClean="0"/>
              <a:t> that can’t be found in dept, we will SELECT every salesperson.</a:t>
            </a:r>
          </a:p>
          <a:p>
            <a:r>
              <a:rPr lang="en-GB" dirty="0" smtClean="0"/>
              <a:t>There may be a </a:t>
            </a:r>
            <a:r>
              <a:rPr lang="en-GB" dirty="0" err="1" smtClean="0"/>
              <a:t>dept_no</a:t>
            </a:r>
            <a:r>
              <a:rPr lang="en-GB" dirty="0" smtClean="0"/>
              <a:t> in the dept table that does not occur in salesperson, (i.e. a department with no people); this will not be </a:t>
            </a:r>
            <a:r>
              <a:rPr lang="en-GB" dirty="0" err="1" smtClean="0"/>
              <a:t>SELECTed</a:t>
            </a:r>
            <a:r>
              <a:rPr lang="en-GB" dirty="0" smtClean="0"/>
              <a:t>.</a:t>
            </a:r>
          </a:p>
          <a:p>
            <a:endParaRPr lang="en-GB" dirty="0" smtClean="0"/>
          </a:p>
          <a:p>
            <a:r>
              <a:rPr lang="en-GB" dirty="0" smtClean="0"/>
              <a:t>Data design is a separate discipline to SQL programming.  For our purposes it is sufficient to understand that design considerations will lead to frequent need for JOINs.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r>
              <a:rPr lang="en-GB" dirty="0" smtClean="0"/>
              <a:t>Joining more than two tables is no more difficult providing you get into the habit of writing neat code.  For each table that we need to include in the join we need another JOIN clause. </a:t>
            </a:r>
          </a:p>
          <a:p>
            <a:r>
              <a:rPr lang="en-GB" dirty="0" smtClean="0"/>
              <a:t>You could read the code above as “From a list of sales (the many table), report the salesperson’s last name and his/her department name”.  Note that even though no columns from the sale table are in the SELECT list (so there will be none in the output), the sense of the query is still “a list of sales”!  How many rows will there be in the result set?</a:t>
            </a:r>
          </a:p>
          <a:p>
            <a:r>
              <a:rPr lang="en-GB" dirty="0" smtClean="0"/>
              <a:t>You could have written the query as below, producing exactly the same results, and read it as “for each dept  find each salesperson in it, and for each salesperson find each sale made by them”, but this would be an incorrect interpretation.  It is your choice, as the DBMS optimiser will take no notice of the sequence of the tables. </a:t>
            </a:r>
          </a:p>
          <a:p>
            <a:pPr lvl="1"/>
            <a:r>
              <a:rPr lang="en-GB" dirty="0" smtClean="0"/>
              <a:t>SELECT </a:t>
            </a:r>
            <a:r>
              <a:rPr lang="en-GB" dirty="0" err="1" smtClean="0"/>
              <a:t>SP.dept_no</a:t>
            </a:r>
            <a:r>
              <a:rPr lang="en-GB" dirty="0" smtClean="0"/>
              <a:t>, </a:t>
            </a:r>
            <a:r>
              <a:rPr lang="en-GB" dirty="0" err="1" smtClean="0"/>
              <a:t>dept_name</a:t>
            </a:r>
            <a:r>
              <a:rPr lang="en-GB" dirty="0" smtClean="0"/>
              <a:t>, </a:t>
            </a:r>
            <a:r>
              <a:rPr lang="en-GB" dirty="0" err="1" smtClean="0"/>
              <a:t>lname</a:t>
            </a:r>
            <a:endParaRPr lang="en-GB" dirty="0" smtClean="0"/>
          </a:p>
          <a:p>
            <a:pPr lvl="1"/>
            <a:r>
              <a:rPr lang="en-GB" dirty="0" smtClean="0"/>
              <a:t>FROM 	dept D JOIN salesperson SP</a:t>
            </a:r>
          </a:p>
          <a:p>
            <a:pPr lvl="1"/>
            <a:r>
              <a:rPr lang="en-GB" dirty="0" smtClean="0"/>
              <a:t>		ON </a:t>
            </a:r>
            <a:r>
              <a:rPr lang="en-GB" dirty="0" err="1" smtClean="0"/>
              <a:t>D.dept_no</a:t>
            </a:r>
            <a:r>
              <a:rPr lang="en-GB" dirty="0" smtClean="0"/>
              <a:t> = </a:t>
            </a:r>
            <a:r>
              <a:rPr lang="en-GB" dirty="0" err="1" smtClean="0"/>
              <a:t>SP.dept_no</a:t>
            </a:r>
            <a:endParaRPr lang="en-GB" dirty="0" smtClean="0"/>
          </a:p>
          <a:p>
            <a:pPr lvl="1"/>
            <a:r>
              <a:rPr lang="en-GB" dirty="0" smtClean="0"/>
              <a:t>		JOIN sale S</a:t>
            </a:r>
          </a:p>
          <a:p>
            <a:pPr lvl="1"/>
            <a:r>
              <a:rPr lang="en-GB" dirty="0" smtClean="0"/>
              <a:t>		ON </a:t>
            </a:r>
            <a:r>
              <a:rPr lang="en-GB" dirty="0" err="1" smtClean="0"/>
              <a:t>S.emp_no</a:t>
            </a:r>
            <a:r>
              <a:rPr lang="en-GB" dirty="0" smtClean="0"/>
              <a:t> = </a:t>
            </a:r>
            <a:r>
              <a:rPr lang="en-GB" dirty="0" err="1" smtClean="0"/>
              <a:t>SP.emp_no</a:t>
            </a:r>
            <a:endParaRPr lang="en-GB" dirty="0" smtClean="0"/>
          </a:p>
          <a:p>
            <a:endParaRPr lang="en-GB" dirty="0" smtClean="0"/>
          </a:p>
          <a:p>
            <a:r>
              <a:rPr lang="en-GB" dirty="0" smtClean="0"/>
              <a:t>Documentation: You need either an intimate knowledge of your table names, column names and the relationships between the tables or an Entity Relationship Diagram or similar documentation handy to code your joins.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5"/>
          <p:cNvSpPr>
            <a:spLocks noGrp="1" noRot="1" noChangeAspect="1" noChangeArrowheads="1" noTextEdit="1"/>
          </p:cNvSpPr>
          <p:nvPr>
            <p:ph type="sldImg"/>
          </p:nvPr>
        </p:nvSpPr>
        <p:spPr>
          <a:ln/>
        </p:spPr>
      </p:sp>
      <p:sp>
        <p:nvSpPr>
          <p:cNvPr id="31752" name="Rectangle 6"/>
          <p:cNvSpPr>
            <a:spLocks noGrp="1" noChangeArrowheads="1"/>
          </p:cNvSpPr>
          <p:nvPr>
            <p:ph type="body" idx="1"/>
          </p:nvPr>
        </p:nvSpPr>
        <p:spPr>
          <a:noFill/>
          <a:ln/>
        </p:spPr>
        <p:txBody>
          <a:bodyPr/>
          <a:lstStyle/>
          <a:p>
            <a:r>
              <a:rPr lang="en-GB" dirty="0" smtClean="0"/>
              <a:t>Some keys are composed of several parts.  All of these parts must be specified as part of the JOIN condition, otherwise incorrect results are displayed.  To specify composite keys we use the ON keyword for the first relationship and then an AND to specify a further relationship between the columns of the tables.</a:t>
            </a:r>
          </a:p>
          <a:p>
            <a:r>
              <a:rPr lang="en-GB" dirty="0" smtClean="0"/>
              <a:t>Will you always notice the extra rows that can creep in from an incompletely specified syntax join condition?  Probably not if it is a summarised (totals) query.</a:t>
            </a:r>
          </a:p>
          <a:p>
            <a:pPr lvl="1"/>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166" descr="Courseware Header"/>
          <p:cNvPicPr>
            <a:picLocks noChangeAspect="1" noChangeArrowheads="1"/>
          </p:cNvPicPr>
          <p:nvPr/>
        </p:nvPicPr>
        <p:blipFill>
          <a:blip r:embed="rId2" cstate="print"/>
          <a:srcRect/>
          <a:stretch>
            <a:fillRect/>
          </a:stretch>
        </p:blipFill>
        <p:spPr bwMode="auto">
          <a:xfrm>
            <a:off x="0" y="0"/>
            <a:ext cx="9144000" cy="3025775"/>
          </a:xfrm>
          <a:prstGeom prst="rect">
            <a:avLst/>
          </a:prstGeom>
          <a:noFill/>
          <a:ln w="9525">
            <a:noFill/>
            <a:miter lim="800000"/>
            <a:headEnd/>
            <a:tailEnd/>
          </a:ln>
        </p:spPr>
      </p:pic>
      <p:sp>
        <p:nvSpPr>
          <p:cNvPr id="4"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52014FBD-C70A-4C2C-AC93-94A7478BCB8D}" type="slidenum">
              <a:rPr lang="en-GB"/>
              <a:pPr algn="r">
                <a:spcBef>
                  <a:spcPct val="0"/>
                </a:spcBef>
                <a:defRPr/>
              </a:pPr>
              <a:t>‹#›</a:t>
            </a:fld>
            <a:endParaRPr lang="en-GB"/>
          </a:p>
        </p:txBody>
      </p:sp>
      <p:sp>
        <p:nvSpPr>
          <p:cNvPr id="32848" name="Title Slide Title"/>
          <p:cNvSpPr>
            <a:spLocks noGrp="1" noChangeArrowheads="1"/>
          </p:cNvSpPr>
          <p:nvPr>
            <p:ph type="ctrTitle"/>
          </p:nvPr>
        </p:nvSpPr>
        <p:spPr>
          <a:xfrm>
            <a:off x="0" y="2925763"/>
            <a:ext cx="9144000" cy="2506662"/>
          </a:xfrm>
        </p:spPr>
        <p:txBody>
          <a:bodyPr tIns="144000" rIns="2340000" bIns="108000" anchor="t"/>
          <a:lstStyle>
            <a:lvl1pPr marL="176213">
              <a:defRPr sz="3200"/>
            </a:lvl1pPr>
          </a:lstStyle>
          <a:p>
            <a:r>
              <a:rPr lang="en-GB"/>
              <a:t>Slide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6405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705600" cy="6640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49238" y="1071563"/>
            <a:ext cx="4278312"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9950" y="1071563"/>
            <a:ext cx="4278313"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E93DFC9F-A908-4AB7-B958-E0F4DFB1CBB7}" type="slidenum">
              <a:rPr lang="en-GB"/>
              <a:pPr algn="r">
                <a:spcBef>
                  <a:spcPct val="0"/>
                </a:spcBef>
                <a:defRPr/>
              </a:pPr>
              <a:t>‹#›</a:t>
            </a:fld>
            <a:endParaRPr lang="en-GB"/>
          </a:p>
        </p:txBody>
      </p:sp>
      <p:sp>
        <p:nvSpPr>
          <p:cNvPr id="1027" name="Slide Title"/>
          <p:cNvSpPr>
            <a:spLocks noGrp="1" noChangeArrowheads="1"/>
          </p:cNvSpPr>
          <p:nvPr>
            <p:ph type="title"/>
          </p:nvPr>
        </p:nvSpPr>
        <p:spPr bwMode="black">
          <a:xfrm>
            <a:off x="0" y="0"/>
            <a:ext cx="9144000" cy="989013"/>
          </a:xfrm>
          <a:prstGeom prst="rect">
            <a:avLst/>
          </a:prstGeom>
          <a:noFill/>
          <a:ln w="9525" algn="ctr">
            <a:noFill/>
            <a:miter lim="800000"/>
            <a:headEnd/>
            <a:tailEnd/>
          </a:ln>
        </p:spPr>
        <p:txBody>
          <a:bodyPr vert="horz" wrap="square" lIns="180000" tIns="180000" rIns="1800000" bIns="126000" numCol="1" anchor="ctr" anchorCtr="0" compatLnSpc="1">
            <a:prstTxWarp prst="textNoShape">
              <a:avLst/>
            </a:prstTxWarp>
          </a:bodyPr>
          <a:lstStyle/>
          <a:p>
            <a:pPr lvl="0"/>
            <a:r>
              <a:rPr lang="en-GB" smtClean="0"/>
              <a:t>Slide title</a:t>
            </a:r>
          </a:p>
        </p:txBody>
      </p:sp>
      <p:sp>
        <p:nvSpPr>
          <p:cNvPr id="1028" name="Slide Body"/>
          <p:cNvSpPr>
            <a:spLocks noGrp="1" noChangeArrowheads="1"/>
          </p:cNvSpPr>
          <p:nvPr>
            <p:ph type="body" idx="1"/>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First level</a:t>
            </a:r>
          </a:p>
          <a:p>
            <a:pPr lvl="1"/>
            <a:r>
              <a:rPr lang="en-GB" smtClean="0"/>
              <a:t>Second level</a:t>
            </a:r>
          </a:p>
          <a:p>
            <a:pPr lvl="2"/>
            <a:r>
              <a:rPr lang="en-GB" smtClean="0"/>
              <a:t>Third level</a:t>
            </a:r>
          </a:p>
        </p:txBody>
      </p:sp>
      <p:pic>
        <p:nvPicPr>
          <p:cNvPr id="1029" name="Picture 76" descr="line"/>
          <p:cNvPicPr>
            <a:picLocks noChangeAspect="1" noChangeArrowheads="1"/>
          </p:cNvPicPr>
          <p:nvPr/>
        </p:nvPicPr>
        <p:blipFill>
          <a:blip r:embed="rId13" cstate="print"/>
          <a:srcRect/>
          <a:stretch>
            <a:fillRect/>
          </a:stretch>
        </p:blipFill>
        <p:spPr bwMode="auto">
          <a:xfrm>
            <a:off x="-9525" y="950913"/>
            <a:ext cx="7053263" cy="50800"/>
          </a:xfrm>
          <a:prstGeom prst="rect">
            <a:avLst/>
          </a:prstGeom>
          <a:noFill/>
          <a:ln w="9525">
            <a:noFill/>
            <a:miter lim="800000"/>
            <a:headEnd/>
            <a:tailEnd/>
          </a:ln>
        </p:spPr>
      </p:pic>
      <p:pic>
        <p:nvPicPr>
          <p:cNvPr id="1030" name="Picture 80" descr="QA_FLAT_RGB"/>
          <p:cNvPicPr>
            <a:picLocks noChangeAspect="1" noChangeArrowheads="1"/>
          </p:cNvPicPr>
          <p:nvPr/>
        </p:nvPicPr>
        <p:blipFill>
          <a:blip r:embed="rId14" cstate="print"/>
          <a:srcRect/>
          <a:stretch>
            <a:fillRect/>
          </a:stretch>
        </p:blipFill>
        <p:spPr bwMode="auto">
          <a:xfrm>
            <a:off x="8164513" y="131763"/>
            <a:ext cx="703262" cy="703262"/>
          </a:xfrm>
          <a:prstGeom prst="rect">
            <a:avLst/>
          </a:prstGeom>
          <a:noFill/>
          <a:ln w="9525">
            <a:noFill/>
            <a:miter lim="800000"/>
            <a:headEnd/>
            <a:tailEnd/>
          </a:ln>
        </p:spPr>
      </p:pic>
      <p:pic>
        <p:nvPicPr>
          <p:cNvPr id="2" name="Picture 81" descr="tab"/>
          <p:cNvPicPr>
            <a:picLocks noChangeAspect="1" noChangeArrowheads="1"/>
          </p:cNvPicPr>
          <p:nvPr/>
        </p:nvPicPr>
        <p:blipFill>
          <a:blip r:embed="rId15" cstate="print"/>
          <a:srcRect/>
          <a:stretch>
            <a:fillRect/>
          </a:stretch>
        </p:blipFill>
        <p:spPr bwMode="auto">
          <a:xfrm>
            <a:off x="8982075" y="131763"/>
            <a:ext cx="161925"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rtl="0" eaLnBrk="0" fontAlgn="base" hangingPunct="0">
        <a:spcBef>
          <a:spcPct val="0"/>
        </a:spcBef>
        <a:spcAft>
          <a:spcPct val="0"/>
        </a:spcAft>
        <a:defRPr sz="2800" b="1">
          <a:solidFill>
            <a:srgbClr val="005AA9"/>
          </a:solidFill>
          <a:latin typeface="+mj-lt"/>
          <a:ea typeface="+mj-ea"/>
          <a:cs typeface="+mj-cs"/>
        </a:defRPr>
      </a:lvl1pPr>
      <a:lvl2pPr algn="l" rtl="0" eaLnBrk="0" fontAlgn="base" hangingPunct="0">
        <a:spcBef>
          <a:spcPct val="0"/>
        </a:spcBef>
        <a:spcAft>
          <a:spcPct val="0"/>
        </a:spcAft>
        <a:defRPr sz="2800" b="1">
          <a:solidFill>
            <a:srgbClr val="005AA9"/>
          </a:solidFill>
          <a:latin typeface="Arial" charset="0"/>
        </a:defRPr>
      </a:lvl2pPr>
      <a:lvl3pPr algn="l" rtl="0" eaLnBrk="0" fontAlgn="base" hangingPunct="0">
        <a:spcBef>
          <a:spcPct val="0"/>
        </a:spcBef>
        <a:spcAft>
          <a:spcPct val="0"/>
        </a:spcAft>
        <a:defRPr sz="2800" b="1">
          <a:solidFill>
            <a:srgbClr val="005AA9"/>
          </a:solidFill>
          <a:latin typeface="Arial" charset="0"/>
        </a:defRPr>
      </a:lvl3pPr>
      <a:lvl4pPr algn="l" rtl="0" eaLnBrk="0" fontAlgn="base" hangingPunct="0">
        <a:spcBef>
          <a:spcPct val="0"/>
        </a:spcBef>
        <a:spcAft>
          <a:spcPct val="0"/>
        </a:spcAft>
        <a:defRPr sz="2800" b="1">
          <a:solidFill>
            <a:srgbClr val="005AA9"/>
          </a:solidFill>
          <a:latin typeface="Arial" charset="0"/>
        </a:defRPr>
      </a:lvl4pPr>
      <a:lvl5pPr algn="l" rtl="0" eaLnBrk="0" fontAlgn="base" hangingPunct="0">
        <a:spcBef>
          <a:spcPct val="0"/>
        </a:spcBef>
        <a:spcAft>
          <a:spcPct val="0"/>
        </a:spcAft>
        <a:defRPr sz="2800" b="1">
          <a:solidFill>
            <a:srgbClr val="005AA9"/>
          </a:solidFill>
          <a:latin typeface="Arial" charset="0"/>
        </a:defRPr>
      </a:lvl5pPr>
      <a:lvl6pPr marL="457200" algn="l" rtl="0" fontAlgn="base">
        <a:spcBef>
          <a:spcPct val="0"/>
        </a:spcBef>
        <a:spcAft>
          <a:spcPct val="0"/>
        </a:spcAft>
        <a:defRPr sz="2800" b="1">
          <a:solidFill>
            <a:srgbClr val="005AA9"/>
          </a:solidFill>
          <a:latin typeface="Arial" charset="0"/>
        </a:defRPr>
      </a:lvl6pPr>
      <a:lvl7pPr marL="914400" algn="l" rtl="0" fontAlgn="base">
        <a:spcBef>
          <a:spcPct val="0"/>
        </a:spcBef>
        <a:spcAft>
          <a:spcPct val="0"/>
        </a:spcAft>
        <a:defRPr sz="2800" b="1">
          <a:solidFill>
            <a:srgbClr val="005AA9"/>
          </a:solidFill>
          <a:latin typeface="Arial" charset="0"/>
        </a:defRPr>
      </a:lvl7pPr>
      <a:lvl8pPr marL="1371600" algn="l" rtl="0" fontAlgn="base">
        <a:spcBef>
          <a:spcPct val="0"/>
        </a:spcBef>
        <a:spcAft>
          <a:spcPct val="0"/>
        </a:spcAft>
        <a:defRPr sz="2800" b="1">
          <a:solidFill>
            <a:srgbClr val="005AA9"/>
          </a:solidFill>
          <a:latin typeface="Arial" charset="0"/>
        </a:defRPr>
      </a:lvl8pPr>
      <a:lvl9pPr marL="1828800" algn="l" rtl="0" fontAlgn="base">
        <a:spcBef>
          <a:spcPct val="0"/>
        </a:spcBef>
        <a:spcAft>
          <a:spcPct val="0"/>
        </a:spcAft>
        <a:defRPr sz="2800" b="1">
          <a:solidFill>
            <a:srgbClr val="005AA9"/>
          </a:solidFill>
          <a:latin typeface="Arial" charset="0"/>
        </a:defRPr>
      </a:lvl9pPr>
    </p:titleStyle>
    <p:body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sz="2400">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a:xfrm>
            <a:off x="95250" y="2925763"/>
            <a:ext cx="9026525" cy="2506662"/>
          </a:xfrm>
        </p:spPr>
        <p:txBody>
          <a:bodyPr/>
          <a:lstStyle/>
          <a:p>
            <a:pPr eaLnBrk="1" hangingPunct="1"/>
            <a:r>
              <a:rPr lang="en-GB" dirty="0" smtClean="0"/>
              <a:t>Data Manipulation - Joins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195" name="Rectangle 3"/>
          <p:cNvSpPr>
            <a:spLocks noGrp="1" noChangeArrowheads="1"/>
          </p:cNvSpPr>
          <p:nvPr>
            <p:ph type="title"/>
          </p:nvPr>
        </p:nvSpPr>
        <p:spPr/>
        <p:txBody>
          <a:bodyPr/>
          <a:lstStyle/>
          <a:p>
            <a:pPr eaLnBrk="1" hangingPunct="1"/>
            <a:r>
              <a:rPr lang="en-GB" smtClean="0"/>
              <a:t>Self Joins</a:t>
            </a:r>
          </a:p>
        </p:txBody>
      </p:sp>
      <p:sp>
        <p:nvSpPr>
          <p:cNvPr id="8196" name="Rectangle 4"/>
          <p:cNvSpPr>
            <a:spLocks noGrp="1" noChangeArrowheads="1"/>
          </p:cNvSpPr>
          <p:nvPr>
            <p:ph type="body" idx="1"/>
          </p:nvPr>
        </p:nvSpPr>
        <p:spPr/>
        <p:txBody>
          <a:bodyPr/>
          <a:lstStyle/>
          <a:p>
            <a:pPr>
              <a:buFontTx/>
              <a:buNone/>
            </a:pPr>
            <a:r>
              <a:rPr lang="en-GB" sz="2000" dirty="0" smtClean="0"/>
              <a:t>“Find salespeople who share the same county”</a:t>
            </a:r>
          </a:p>
          <a:p>
            <a:pPr lvl="1"/>
            <a:r>
              <a:rPr lang="en-GB" sz="1800" b="0" dirty="0" smtClean="0"/>
              <a:t>Necessary to alias the 2 instances of the </a:t>
            </a:r>
            <a:r>
              <a:rPr lang="en-GB" sz="1800" b="0" i="1" dirty="0" smtClean="0"/>
              <a:t>salesperson</a:t>
            </a:r>
            <a:r>
              <a:rPr lang="en-GB" sz="1800" b="0" dirty="0" smtClean="0"/>
              <a:t> table</a:t>
            </a:r>
          </a:p>
          <a:p>
            <a:pPr lvl="1"/>
            <a:r>
              <a:rPr lang="en-GB" sz="1800" b="0" dirty="0" smtClean="0">
                <a:latin typeface="Helvetica" pitchFamily="34" charset="0"/>
              </a:rPr>
              <a:t>Why is the ‘WHERE’ clause necessary in this example?</a:t>
            </a:r>
          </a:p>
          <a:p>
            <a:pPr lvl="1"/>
            <a:endParaRPr lang="en-GB" sz="1800" b="0" dirty="0" smtClean="0">
              <a:latin typeface="Helvetica" pitchFamily="34" charset="0"/>
            </a:endParaRPr>
          </a:p>
          <a:p>
            <a:pPr lvl="1"/>
            <a:endParaRPr lang="en-GB" dirty="0" smtClean="0">
              <a:latin typeface="Helvetica" pitchFamily="34" charset="0"/>
            </a:endParaRPr>
          </a:p>
          <a:p>
            <a:pPr lvl="1"/>
            <a:endParaRPr lang="en-GB" dirty="0" smtClean="0">
              <a:latin typeface="Helvetica" pitchFamily="34" charset="0"/>
            </a:endParaRPr>
          </a:p>
          <a:p>
            <a:pPr lvl="1"/>
            <a:endParaRPr lang="en-GB" dirty="0" smtClean="0">
              <a:latin typeface="Helvetica" pitchFamily="34" charset="0"/>
            </a:endParaRPr>
          </a:p>
          <a:p>
            <a:pPr lvl="1"/>
            <a:endParaRPr lang="en-GB" dirty="0" smtClean="0">
              <a:latin typeface="Helvetica" pitchFamily="34" charset="0"/>
            </a:endParaRPr>
          </a:p>
          <a:p>
            <a:pPr lvl="1"/>
            <a:r>
              <a:rPr lang="en-GB" sz="1800" b="0" dirty="0" smtClean="0">
                <a:latin typeface="Helvetica" pitchFamily="34" charset="0"/>
              </a:rPr>
              <a:t>Very useful if you are looking for exceptional data, </a:t>
            </a:r>
            <a:r>
              <a:rPr lang="en-GB" sz="1800" b="0" dirty="0" err="1" smtClean="0">
                <a:latin typeface="Helvetica" pitchFamily="34" charset="0"/>
              </a:rPr>
              <a:t>i.e</a:t>
            </a:r>
            <a:r>
              <a:rPr lang="en-GB" sz="1800" b="0" dirty="0" smtClean="0">
                <a:latin typeface="Helvetica" pitchFamily="34" charset="0"/>
              </a:rPr>
              <a:t> you don’t expect salespeople to share a county</a:t>
            </a:r>
          </a:p>
          <a:p>
            <a:pPr lvl="1"/>
            <a:r>
              <a:rPr lang="en-GB" sz="1800" b="0" dirty="0" smtClean="0">
                <a:latin typeface="Helvetica" pitchFamily="34" charset="0"/>
              </a:rPr>
              <a:t>If data volumes are small you could simply:</a:t>
            </a:r>
          </a:p>
        </p:txBody>
      </p:sp>
      <p:sp>
        <p:nvSpPr>
          <p:cNvPr id="8197" name="Text Box 5"/>
          <p:cNvSpPr txBox="1">
            <a:spLocks noChangeArrowheads="1"/>
          </p:cNvSpPr>
          <p:nvPr/>
        </p:nvSpPr>
        <p:spPr bwMode="auto">
          <a:xfrm>
            <a:off x="463550" y="2300288"/>
            <a:ext cx="8301038" cy="1477328"/>
          </a:xfrm>
          <a:prstGeom prst="rect">
            <a:avLst/>
          </a:prstGeom>
          <a:solidFill>
            <a:schemeClr val="accent1"/>
          </a:solidFill>
          <a:ln w="9525">
            <a:solidFill>
              <a:schemeClr val="tx1"/>
            </a:solidFill>
            <a:miter lim="800000"/>
            <a:headEnd type="none" w="sm" len="sm"/>
            <a:tailEnd type="none" w="sm" len="sm"/>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b="1" dirty="0">
                <a:latin typeface="Helvetica" pitchFamily="34" charset="0"/>
              </a:rPr>
              <a:t>SELECT 	</a:t>
            </a:r>
            <a:r>
              <a:rPr lang="en-GB" sz="1800" b="1" dirty="0" smtClean="0">
                <a:latin typeface="Helvetica" pitchFamily="34" charset="0"/>
              </a:rPr>
              <a:t>SP1.county, </a:t>
            </a:r>
            <a:r>
              <a:rPr lang="en-GB" sz="1800" b="1" dirty="0">
                <a:latin typeface="Helvetica" pitchFamily="34" charset="0"/>
              </a:rPr>
              <a:t>SP1.fname, SP1.lname, </a:t>
            </a:r>
            <a:endParaRPr lang="en-GB" sz="1800" b="1" dirty="0" smtClean="0">
              <a:latin typeface="Helvetica" pitchFamily="34" charset="0"/>
            </a:endParaRPr>
          </a:p>
          <a:p>
            <a:pPr>
              <a:spcBef>
                <a:spcPct val="0"/>
              </a:spcBef>
            </a:pPr>
            <a:r>
              <a:rPr lang="en-GB" sz="1800" b="1" dirty="0">
                <a:latin typeface="Helvetica" pitchFamily="34" charset="0"/>
              </a:rPr>
              <a:t>		</a:t>
            </a:r>
            <a:r>
              <a:rPr lang="en-GB" sz="1800" b="1" dirty="0" smtClean="0">
                <a:latin typeface="Helvetica" pitchFamily="34" charset="0"/>
              </a:rPr>
              <a:t>SP2.fname</a:t>
            </a:r>
            <a:r>
              <a:rPr lang="en-GB" sz="1800" b="1" dirty="0">
                <a:latin typeface="Helvetica" pitchFamily="34" charset="0"/>
              </a:rPr>
              <a:t>, SP2.lname</a:t>
            </a:r>
            <a:br>
              <a:rPr lang="en-GB" sz="1800" b="1" dirty="0">
                <a:latin typeface="Helvetica" pitchFamily="34" charset="0"/>
              </a:rPr>
            </a:br>
            <a:r>
              <a:rPr lang="en-GB" sz="1800" b="1" dirty="0">
                <a:latin typeface="Helvetica" pitchFamily="34" charset="0"/>
              </a:rPr>
              <a:t>FROM 		salesperson SP1 JOIN salesperson SP2</a:t>
            </a:r>
            <a:br>
              <a:rPr lang="en-GB" sz="1800" b="1" dirty="0">
                <a:latin typeface="Helvetica" pitchFamily="34" charset="0"/>
              </a:rPr>
            </a:br>
            <a:r>
              <a:rPr lang="en-GB" sz="1800" b="1" dirty="0">
                <a:latin typeface="Helvetica" pitchFamily="34" charset="0"/>
              </a:rPr>
              <a:t>		ON </a:t>
            </a:r>
            <a:r>
              <a:rPr lang="en-GB" sz="1800" b="1" dirty="0" smtClean="0">
                <a:latin typeface="Helvetica" pitchFamily="34" charset="0"/>
              </a:rPr>
              <a:t>SP1.county </a:t>
            </a:r>
            <a:r>
              <a:rPr lang="en-GB" sz="1800" b="1" dirty="0">
                <a:latin typeface="Helvetica" pitchFamily="34" charset="0"/>
              </a:rPr>
              <a:t>= </a:t>
            </a:r>
            <a:r>
              <a:rPr lang="en-GB" sz="1800" b="1" dirty="0" smtClean="0">
                <a:latin typeface="Helvetica" pitchFamily="34" charset="0"/>
              </a:rPr>
              <a:t>SP2.county</a:t>
            </a:r>
            <a:r>
              <a:rPr lang="en-GB" sz="1800" b="1" dirty="0">
                <a:latin typeface="Helvetica" pitchFamily="34" charset="0"/>
              </a:rPr>
              <a:t/>
            </a:r>
            <a:br>
              <a:rPr lang="en-GB" sz="1800" b="1" dirty="0">
                <a:latin typeface="Helvetica" pitchFamily="34" charset="0"/>
              </a:rPr>
            </a:br>
            <a:r>
              <a:rPr lang="en-GB" sz="1800" b="1" dirty="0">
                <a:latin typeface="Helvetica" pitchFamily="34" charset="0"/>
              </a:rPr>
              <a:t>WHERE 	SP1.emp_no &gt;  SP2.emp_no</a:t>
            </a:r>
            <a:endParaRPr lang="en-GB" sz="2400" b="1" dirty="0">
              <a:latin typeface="Helvetica" pitchFamily="34" charset="0"/>
            </a:endParaRPr>
          </a:p>
        </p:txBody>
      </p:sp>
      <p:sp>
        <p:nvSpPr>
          <p:cNvPr id="8198"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9" name="Text Box 7"/>
          <p:cNvSpPr txBox="1">
            <a:spLocks noChangeArrowheads="1"/>
          </p:cNvSpPr>
          <p:nvPr/>
        </p:nvSpPr>
        <p:spPr bwMode="auto">
          <a:xfrm>
            <a:off x="519113" y="5326063"/>
            <a:ext cx="3501792" cy="923330"/>
          </a:xfrm>
          <a:prstGeom prst="rect">
            <a:avLst/>
          </a:prstGeom>
          <a:solidFill>
            <a:schemeClr val="accent1"/>
          </a:solidFill>
          <a:ln w="9525">
            <a:solidFill>
              <a:schemeClr val="tx1"/>
            </a:solidFill>
            <a:miter lim="800000"/>
            <a:headEnd type="none" w="sm" len="sm"/>
            <a:tailEnd type="none" w="sm" len="sm"/>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b="1" dirty="0" smtClean="0">
                <a:latin typeface="Helvetica" pitchFamily="34" charset="0"/>
              </a:rPr>
              <a:t>SELECT county, </a:t>
            </a:r>
            <a:r>
              <a:rPr lang="en-GB" sz="1800" b="1" dirty="0" err="1">
                <a:latin typeface="Helvetica" pitchFamily="34" charset="0"/>
              </a:rPr>
              <a:t>fname</a:t>
            </a:r>
            <a:r>
              <a:rPr lang="en-GB" sz="1800" b="1" dirty="0">
                <a:latin typeface="Helvetica" pitchFamily="34" charset="0"/>
              </a:rPr>
              <a:t>, </a:t>
            </a:r>
            <a:r>
              <a:rPr lang="en-GB" sz="1800" b="1" dirty="0" err="1">
                <a:latin typeface="Helvetica" pitchFamily="34" charset="0"/>
              </a:rPr>
              <a:t>lname</a:t>
            </a:r>
            <a:r>
              <a:rPr lang="en-GB" sz="1800" b="1" dirty="0">
                <a:latin typeface="Helvetica" pitchFamily="34" charset="0"/>
              </a:rPr>
              <a:t/>
            </a:r>
            <a:br>
              <a:rPr lang="en-GB" sz="1800" b="1" dirty="0">
                <a:latin typeface="Helvetica" pitchFamily="34" charset="0"/>
              </a:rPr>
            </a:br>
            <a:r>
              <a:rPr lang="en-GB" sz="1800" b="1" dirty="0" smtClean="0">
                <a:latin typeface="Helvetica" pitchFamily="34" charset="0"/>
              </a:rPr>
              <a:t>FROM salesperson </a:t>
            </a:r>
            <a:r>
              <a:rPr lang="en-GB" sz="1800" b="1" dirty="0">
                <a:latin typeface="Helvetica" pitchFamily="34" charset="0"/>
              </a:rPr>
              <a:t/>
            </a:r>
            <a:br>
              <a:rPr lang="en-GB" sz="1800" b="1" dirty="0">
                <a:latin typeface="Helvetica" pitchFamily="34" charset="0"/>
              </a:rPr>
            </a:br>
            <a:r>
              <a:rPr lang="en-GB" sz="1800" b="1" dirty="0">
                <a:latin typeface="Helvetica" pitchFamily="34" charset="0"/>
              </a:rPr>
              <a:t>ORDER </a:t>
            </a:r>
            <a:r>
              <a:rPr lang="en-GB" sz="1800" b="1" dirty="0" smtClean="0">
                <a:latin typeface="Helvetica" pitchFamily="34" charset="0"/>
              </a:rPr>
              <a:t>BY county</a:t>
            </a:r>
            <a:endParaRPr lang="en-GB" sz="2400" b="1" dirty="0">
              <a:latin typeface="Helvetica" pitchFamily="34" charset="0"/>
            </a:endParaRPr>
          </a:p>
        </p:txBody>
      </p:sp>
      <p:sp>
        <p:nvSpPr>
          <p:cNvPr id="8200" name="Text Box 8"/>
          <p:cNvSpPr txBox="1">
            <a:spLocks noChangeArrowheads="1"/>
          </p:cNvSpPr>
          <p:nvPr/>
        </p:nvSpPr>
        <p:spPr bwMode="auto">
          <a:xfrm>
            <a:off x="6191250" y="5341938"/>
            <a:ext cx="2480166" cy="923330"/>
          </a:xfrm>
          <a:prstGeom prst="rect">
            <a:avLst/>
          </a:prstGeom>
          <a:solidFill>
            <a:schemeClr val="folHlink"/>
          </a:solidFill>
          <a:ln w="9525">
            <a:solidFill>
              <a:schemeClr val="tx1"/>
            </a:solidFill>
            <a:miter lim="800000"/>
            <a:headEnd type="none" w="sm" len="sm"/>
            <a:tailEnd type="none" w="sm" len="sm"/>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Helvetica" pitchFamily="34" charset="0"/>
              </a:rPr>
              <a:t>But this could display</a:t>
            </a:r>
            <a:br>
              <a:rPr lang="en-GB" sz="1800" dirty="0">
                <a:latin typeface="Helvetica" pitchFamily="34" charset="0"/>
              </a:rPr>
            </a:br>
            <a:r>
              <a:rPr lang="en-GB" sz="1800" dirty="0">
                <a:latin typeface="Helvetica" pitchFamily="34" charset="0"/>
              </a:rPr>
              <a:t>a lot of rows with only </a:t>
            </a:r>
            <a:br>
              <a:rPr lang="en-GB" sz="1800" dirty="0">
                <a:latin typeface="Helvetica" pitchFamily="34" charset="0"/>
              </a:rPr>
            </a:br>
            <a:r>
              <a:rPr lang="en-GB" sz="1800" dirty="0">
                <a:latin typeface="Helvetica" pitchFamily="34" charset="0"/>
              </a:rPr>
              <a:t>1 entry for that </a:t>
            </a:r>
            <a:r>
              <a:rPr lang="en-GB" sz="1800" dirty="0" smtClean="0">
                <a:latin typeface="Helvetica" pitchFamily="34" charset="0"/>
              </a:rPr>
              <a:t>county!</a:t>
            </a:r>
            <a:endParaRPr lang="en-GB" sz="2400" dirty="0">
              <a:latin typeface="Helvetica" pitchFamily="34" charset="0"/>
            </a:endParaRPr>
          </a:p>
        </p:txBody>
      </p:sp>
      <p:sp>
        <p:nvSpPr>
          <p:cNvPr id="8201" name="Line 9"/>
          <p:cNvSpPr>
            <a:spLocks noChangeShapeType="1"/>
          </p:cNvSpPr>
          <p:nvPr/>
        </p:nvSpPr>
        <p:spPr bwMode="auto">
          <a:xfrm flipH="1">
            <a:off x="5392738" y="5772150"/>
            <a:ext cx="7318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94989454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t>Practical 1 - Inner Joins </a:t>
            </a:r>
          </a:p>
        </p:txBody>
      </p:sp>
      <p:sp>
        <p:nvSpPr>
          <p:cNvPr id="12291" name="Rectangle 3"/>
          <p:cNvSpPr>
            <a:spLocks noGrp="1" noChangeArrowheads="1"/>
          </p:cNvSpPr>
          <p:nvPr>
            <p:ph type="body" idx="1"/>
          </p:nvPr>
        </p:nvSpPr>
        <p:spPr/>
        <p:txBody>
          <a:bodyPr/>
          <a:lstStyle/>
          <a:p>
            <a:endParaRPr lang="en-GB" dirty="0" smtClean="0"/>
          </a:p>
          <a:p>
            <a:r>
              <a:rPr lang="en-GB" dirty="0" smtClean="0"/>
              <a:t>Inner Joins on two or more tables</a:t>
            </a:r>
          </a:p>
          <a:p>
            <a:endParaRPr lang="en-GB" dirty="0" smtClean="0"/>
          </a:p>
          <a:p>
            <a:endParaRPr lang="en-GB" dirty="0" smtClean="0"/>
          </a:p>
          <a:p>
            <a:endParaRPr lang="en-GB" dirty="0" smtClean="0"/>
          </a:p>
          <a:p>
            <a:endParaRPr lang="en-GB" dirty="0" smtClean="0"/>
          </a:p>
          <a:p>
            <a:endParaRPr lang="en-GB" dirty="0" smtClean="0"/>
          </a:p>
          <a:p>
            <a:pPr>
              <a:buFontTx/>
              <a:buNone/>
            </a:pPr>
            <a:endParaRPr lang="en-GB" dirty="0" smtClean="0"/>
          </a:p>
        </p:txBody>
      </p:sp>
      <p:sp>
        <p:nvSpPr>
          <p:cNvPr id="12292" name="Rectangle 4"/>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2274" name="Rectangle 2"/>
          <p:cNvSpPr>
            <a:spLocks noGrp="1" noChangeArrowheads="1"/>
          </p:cNvSpPr>
          <p:nvPr>
            <p:ph type="body" idx="1"/>
          </p:nvPr>
        </p:nvSpPr>
        <p:spPr>
          <a:xfrm>
            <a:off x="385763" y="2232025"/>
            <a:ext cx="8502650" cy="4264025"/>
          </a:xfrm>
        </p:spPr>
        <p:txBody>
          <a:bodyPr/>
          <a:lstStyle/>
          <a:p>
            <a:r>
              <a:rPr lang="en-GB" dirty="0" smtClean="0"/>
              <a:t>CROSS Joins</a:t>
            </a:r>
          </a:p>
          <a:p>
            <a:pPr lvl="1"/>
            <a:r>
              <a:rPr lang="en-GB" sz="1800" dirty="0" smtClean="0"/>
              <a:t>No ON sub-clause</a:t>
            </a:r>
          </a:p>
          <a:p>
            <a:pPr lvl="1"/>
            <a:r>
              <a:rPr lang="en-GB" sz="1800" dirty="0" smtClean="0"/>
              <a:t>Will simply join </a:t>
            </a:r>
            <a:r>
              <a:rPr lang="en-GB" sz="1800" u="sng" dirty="0" smtClean="0"/>
              <a:t>every</a:t>
            </a:r>
            <a:r>
              <a:rPr lang="en-GB" sz="1800" dirty="0" smtClean="0"/>
              <a:t> row of one table with </a:t>
            </a:r>
            <a:r>
              <a:rPr lang="en-GB" sz="1800" u="sng" dirty="0" smtClean="0"/>
              <a:t>every</a:t>
            </a:r>
            <a:r>
              <a:rPr lang="en-GB" sz="1800" dirty="0" smtClean="0"/>
              <a:t> row of the other</a:t>
            </a:r>
          </a:p>
          <a:p>
            <a:pPr lvl="1"/>
            <a:endParaRPr lang="en-GB" sz="1800" dirty="0" smtClean="0"/>
          </a:p>
          <a:p>
            <a:pPr lvl="1"/>
            <a:r>
              <a:rPr lang="en-GB" sz="1800" dirty="0" smtClean="0"/>
              <a:t>4 </a:t>
            </a:r>
            <a:r>
              <a:rPr lang="en-GB" sz="1800" dirty="0" err="1" smtClean="0"/>
              <a:t>depts</a:t>
            </a:r>
            <a:r>
              <a:rPr lang="en-GB" sz="1800" dirty="0" smtClean="0"/>
              <a:t> * 6 salespeople = 24 combinations</a:t>
            </a:r>
          </a:p>
          <a:p>
            <a:pPr lvl="1"/>
            <a:r>
              <a:rPr lang="en-GB" sz="1800" dirty="0" smtClean="0"/>
              <a:t>400 </a:t>
            </a:r>
            <a:r>
              <a:rPr lang="en-GB" sz="1800" dirty="0" err="1" smtClean="0"/>
              <a:t>depts</a:t>
            </a:r>
            <a:r>
              <a:rPr lang="en-GB" sz="1800" dirty="0" smtClean="0"/>
              <a:t> * 60000 people = ‘a long running query’ = embarrassment!</a:t>
            </a:r>
          </a:p>
          <a:p>
            <a:pPr lvl="1"/>
            <a:endParaRPr lang="en-GB" sz="1800" dirty="0" smtClean="0"/>
          </a:p>
          <a:p>
            <a:pPr lvl="1"/>
            <a:r>
              <a:rPr lang="en-GB" sz="1800" dirty="0" smtClean="0"/>
              <a:t>The answer set is known as a Cartesian Product</a:t>
            </a:r>
          </a:p>
          <a:p>
            <a:pPr lvl="2"/>
            <a:r>
              <a:rPr lang="en-GB" sz="1800" dirty="0" smtClean="0"/>
              <a:t>Rarely used as the answer set  is normally meaningless</a:t>
            </a:r>
          </a:p>
          <a:p>
            <a:pPr lvl="2"/>
            <a:r>
              <a:rPr lang="en-GB" sz="1800" dirty="0" smtClean="0"/>
              <a:t>Could generate test data quickly via </a:t>
            </a:r>
          </a:p>
          <a:p>
            <a:pPr lvl="1">
              <a:buFontTx/>
              <a:buNone/>
            </a:pPr>
            <a:r>
              <a:rPr lang="en-GB" sz="1800" dirty="0" smtClean="0"/>
              <a:t>			</a:t>
            </a:r>
            <a:r>
              <a:rPr lang="en-GB" sz="1800" dirty="0" smtClean="0">
                <a:latin typeface="Helvetica" pitchFamily="34" charset="0"/>
              </a:rPr>
              <a:t>INSERT INTO </a:t>
            </a:r>
            <a:r>
              <a:rPr lang="en-GB" sz="1800" dirty="0" err="1" smtClean="0">
                <a:latin typeface="Helvetica" pitchFamily="34" charset="0"/>
              </a:rPr>
              <a:t>tableX</a:t>
            </a:r>
            <a:endParaRPr lang="en-GB" sz="1800" dirty="0" smtClean="0">
              <a:latin typeface="Helvetica" pitchFamily="34" charset="0"/>
            </a:endParaRPr>
          </a:p>
          <a:p>
            <a:pPr lvl="1">
              <a:buFontTx/>
              <a:buNone/>
            </a:pPr>
            <a:r>
              <a:rPr lang="en-GB" sz="1800" dirty="0" smtClean="0">
                <a:latin typeface="Helvetica" pitchFamily="34" charset="0"/>
              </a:rPr>
              <a:t>			SELECT </a:t>
            </a:r>
            <a:r>
              <a:rPr lang="en-GB" sz="1800" i="1" dirty="0" err="1" smtClean="0">
                <a:latin typeface="Helvetica" pitchFamily="34" charset="0"/>
              </a:rPr>
              <a:t>column_list</a:t>
            </a:r>
            <a:r>
              <a:rPr lang="en-GB" sz="1800" dirty="0" smtClean="0">
                <a:latin typeface="Helvetica" pitchFamily="34" charset="0"/>
              </a:rPr>
              <a:t> FROM </a:t>
            </a:r>
            <a:r>
              <a:rPr lang="en-GB" sz="1800" dirty="0" err="1" smtClean="0">
                <a:latin typeface="Helvetica" pitchFamily="34" charset="0"/>
              </a:rPr>
              <a:t>tableY</a:t>
            </a:r>
            <a:r>
              <a:rPr lang="en-GB" sz="1800" dirty="0" smtClean="0">
                <a:latin typeface="Helvetica" pitchFamily="34" charset="0"/>
              </a:rPr>
              <a:t> CROSS JOIN </a:t>
            </a:r>
            <a:r>
              <a:rPr lang="en-GB" sz="1800" dirty="0" err="1" smtClean="0">
                <a:latin typeface="Helvetica" pitchFamily="34" charset="0"/>
              </a:rPr>
              <a:t>tableZ</a:t>
            </a:r>
            <a:r>
              <a:rPr lang="en-GB" dirty="0" smtClean="0">
                <a:latin typeface="Helvetica" pitchFamily="34" charset="0"/>
              </a:rPr>
              <a:t> </a:t>
            </a:r>
          </a:p>
          <a:p>
            <a:endParaRPr lang="en-GB" sz="2000" dirty="0" smtClean="0"/>
          </a:p>
          <a:p>
            <a:endParaRPr lang="en-GB" sz="2000" dirty="0" smtClean="0"/>
          </a:p>
        </p:txBody>
      </p:sp>
      <p:sp>
        <p:nvSpPr>
          <p:cNvPr id="13315"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3316"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3317" name="Line 5"/>
          <p:cNvSpPr>
            <a:spLocks noChangeShapeType="1"/>
          </p:cNvSpPr>
          <p:nvPr/>
        </p:nvSpPr>
        <p:spPr bwMode="auto">
          <a:xfrm flipV="1">
            <a:off x="1336675" y="1946275"/>
            <a:ext cx="1481138" cy="623888"/>
          </a:xfrm>
          <a:prstGeom prst="line">
            <a:avLst/>
          </a:prstGeom>
          <a:noFill/>
          <a:ln w="9525">
            <a:noFill/>
            <a:round/>
            <a:headEnd type="none" w="sm" len="sm"/>
            <a:tailEnd type="none" w="sm" len="sm"/>
          </a:ln>
        </p:spPr>
        <p:txBody>
          <a:bodyPr wrap="none" anchor="ctr"/>
          <a:lstStyle/>
          <a:p>
            <a:endParaRPr lang="en-GB"/>
          </a:p>
        </p:txBody>
      </p:sp>
      <p:sp>
        <p:nvSpPr>
          <p:cNvPr id="13318" name="Rectangle 6"/>
          <p:cNvSpPr>
            <a:spLocks noGrp="1" noChangeArrowheads="1"/>
          </p:cNvSpPr>
          <p:nvPr>
            <p:ph type="title"/>
          </p:nvPr>
        </p:nvSpPr>
        <p:spPr/>
        <p:txBody>
          <a:bodyPr/>
          <a:lstStyle/>
          <a:p>
            <a:pPr eaLnBrk="1" hangingPunct="1"/>
            <a:r>
              <a:rPr lang="en-GB" dirty="0" smtClean="0"/>
              <a:t>The CROSS JOIN</a:t>
            </a:r>
          </a:p>
        </p:txBody>
      </p:sp>
      <p:sp>
        <p:nvSpPr>
          <p:cNvPr id="13319" name="Rectangle 7"/>
          <p:cNvSpPr>
            <a:spLocks noChangeArrowheads="1"/>
          </p:cNvSpPr>
          <p:nvPr/>
        </p:nvSpPr>
        <p:spPr bwMode="auto">
          <a:xfrm>
            <a:off x="774700" y="1219200"/>
            <a:ext cx="7173913" cy="647700"/>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1800">
                <a:latin typeface="Helvetica" pitchFamily="34" charset="0"/>
              </a:rPr>
              <a:t>SELECT 	</a:t>
            </a:r>
            <a:r>
              <a:rPr lang="en-GB" sz="1800" i="1">
                <a:latin typeface="Helvetica" pitchFamily="34" charset="0"/>
              </a:rPr>
              <a:t>columnlist        -- which column(s) are irrelevant</a:t>
            </a:r>
            <a:endParaRPr lang="en-GB" sz="1800">
              <a:latin typeface="Helvetica" pitchFamily="34" charset="0"/>
            </a:endParaRPr>
          </a:p>
          <a:p>
            <a:pPr defTabSz="739775">
              <a:spcBef>
                <a:spcPct val="0"/>
              </a:spcBef>
            </a:pPr>
            <a:r>
              <a:rPr lang="en-GB" sz="1800">
                <a:latin typeface="Helvetica" pitchFamily="34" charset="0"/>
              </a:rPr>
              <a:t>FROM 		salesperson CROSS JOIN dept</a:t>
            </a:r>
            <a:r>
              <a:rPr lang="en-GB" sz="1800" b="1"/>
              <a:t> </a:t>
            </a:r>
          </a:p>
        </p:txBody>
      </p:sp>
      <p:sp>
        <p:nvSpPr>
          <p:cNvPr id="13320" name="Rectangle 8"/>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
        <p:nvSpPr>
          <p:cNvPr id="822281" name="Text Box 9"/>
          <p:cNvSpPr txBox="1">
            <a:spLocks noChangeArrowheads="1"/>
          </p:cNvSpPr>
          <p:nvPr/>
        </p:nvSpPr>
        <p:spPr bwMode="auto">
          <a:xfrm>
            <a:off x="-38100" y="6323013"/>
            <a:ext cx="392113" cy="457200"/>
          </a:xfrm>
          <a:prstGeom prst="rect">
            <a:avLst/>
          </a:prstGeom>
          <a:noFill/>
          <a:ln w="9525">
            <a:noFill/>
            <a:miter lim="800000"/>
            <a:headEnd/>
            <a:tailEnd/>
          </a:ln>
        </p:spPr>
        <p:txBody>
          <a:bodyPr wrap="none">
            <a:spAutoFit/>
          </a:bodyPr>
          <a:lstStyle/>
          <a:p>
            <a:pPr eaLnBrk="1" hangingPunct="1">
              <a:spcBef>
                <a:spcPct val="0"/>
              </a:spcBef>
            </a:pPr>
            <a:r>
              <a:rPr lang="en-GB" sz="2400" b="1">
                <a:solidFill>
                  <a:srgbClr val="008000"/>
                </a:solidFill>
                <a:latin typeface="Wingdings" pitchFamily="2" charset="2"/>
              </a:rPr>
              <a:t>ü</a:t>
            </a:r>
            <a:endParaRPr lang="en-GB" sz="2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2274">
                                            <p:txEl>
                                              <p:pRg st="0" end="0"/>
                                            </p:txEl>
                                          </p:spTgt>
                                        </p:tgtEl>
                                        <p:attrNameLst>
                                          <p:attrName>style.visibility</p:attrName>
                                        </p:attrNameLst>
                                      </p:cBhvr>
                                      <p:to>
                                        <p:strVal val="visible"/>
                                      </p:to>
                                    </p:set>
                                    <p:animEffect transition="in" filter="fade">
                                      <p:cBhvr>
                                        <p:cTn id="7" dur="2000"/>
                                        <p:tgtEl>
                                          <p:spTgt spid="82227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2274">
                                            <p:txEl>
                                              <p:pRg st="1" end="1"/>
                                            </p:txEl>
                                          </p:spTgt>
                                        </p:tgtEl>
                                        <p:attrNameLst>
                                          <p:attrName>style.visibility</p:attrName>
                                        </p:attrNameLst>
                                      </p:cBhvr>
                                      <p:to>
                                        <p:strVal val="visible"/>
                                      </p:to>
                                    </p:set>
                                    <p:animEffect transition="in" filter="fade">
                                      <p:cBhvr>
                                        <p:cTn id="10" dur="2000"/>
                                        <p:tgtEl>
                                          <p:spTgt spid="82227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22274">
                                            <p:txEl>
                                              <p:pRg st="2" end="2"/>
                                            </p:txEl>
                                          </p:spTgt>
                                        </p:tgtEl>
                                        <p:attrNameLst>
                                          <p:attrName>style.visibility</p:attrName>
                                        </p:attrNameLst>
                                      </p:cBhvr>
                                      <p:to>
                                        <p:strVal val="visible"/>
                                      </p:to>
                                    </p:set>
                                    <p:animEffect transition="in" filter="fade">
                                      <p:cBhvr>
                                        <p:cTn id="13" dur="2000"/>
                                        <p:tgtEl>
                                          <p:spTgt spid="82227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22274">
                                            <p:txEl>
                                              <p:pRg st="4" end="4"/>
                                            </p:txEl>
                                          </p:spTgt>
                                        </p:tgtEl>
                                        <p:attrNameLst>
                                          <p:attrName>style.visibility</p:attrName>
                                        </p:attrNameLst>
                                      </p:cBhvr>
                                      <p:to>
                                        <p:strVal val="visible"/>
                                      </p:to>
                                    </p:set>
                                    <p:animEffect transition="in" filter="fade">
                                      <p:cBhvr>
                                        <p:cTn id="16" dur="2000"/>
                                        <p:tgtEl>
                                          <p:spTgt spid="822274">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22274">
                                            <p:txEl>
                                              <p:pRg st="5" end="5"/>
                                            </p:txEl>
                                          </p:spTgt>
                                        </p:tgtEl>
                                        <p:attrNameLst>
                                          <p:attrName>style.visibility</p:attrName>
                                        </p:attrNameLst>
                                      </p:cBhvr>
                                      <p:to>
                                        <p:strVal val="visible"/>
                                      </p:to>
                                    </p:set>
                                    <p:animEffect transition="in" filter="fade">
                                      <p:cBhvr>
                                        <p:cTn id="19" dur="2000"/>
                                        <p:tgtEl>
                                          <p:spTgt spid="822274">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22274">
                                            <p:txEl>
                                              <p:pRg st="7" end="7"/>
                                            </p:txEl>
                                          </p:spTgt>
                                        </p:tgtEl>
                                        <p:attrNameLst>
                                          <p:attrName>style.visibility</p:attrName>
                                        </p:attrNameLst>
                                      </p:cBhvr>
                                      <p:to>
                                        <p:strVal val="visible"/>
                                      </p:to>
                                    </p:set>
                                    <p:animEffect transition="in" filter="fade">
                                      <p:cBhvr>
                                        <p:cTn id="22" dur="2000"/>
                                        <p:tgtEl>
                                          <p:spTgt spid="822274">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22274">
                                            <p:txEl>
                                              <p:pRg st="8" end="8"/>
                                            </p:txEl>
                                          </p:spTgt>
                                        </p:tgtEl>
                                        <p:attrNameLst>
                                          <p:attrName>style.visibility</p:attrName>
                                        </p:attrNameLst>
                                      </p:cBhvr>
                                      <p:to>
                                        <p:strVal val="visible"/>
                                      </p:to>
                                    </p:set>
                                    <p:animEffect transition="in" filter="fade">
                                      <p:cBhvr>
                                        <p:cTn id="25" dur="2000"/>
                                        <p:tgtEl>
                                          <p:spTgt spid="822274">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22274">
                                            <p:txEl>
                                              <p:pRg st="9" end="9"/>
                                            </p:txEl>
                                          </p:spTgt>
                                        </p:tgtEl>
                                        <p:attrNameLst>
                                          <p:attrName>style.visibility</p:attrName>
                                        </p:attrNameLst>
                                      </p:cBhvr>
                                      <p:to>
                                        <p:strVal val="visible"/>
                                      </p:to>
                                    </p:set>
                                    <p:animEffect transition="in" filter="fade">
                                      <p:cBhvr>
                                        <p:cTn id="28" dur="2000"/>
                                        <p:tgtEl>
                                          <p:spTgt spid="822274">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2274">
                                            <p:txEl>
                                              <p:pRg st="10" end="10"/>
                                            </p:txEl>
                                          </p:spTgt>
                                        </p:tgtEl>
                                        <p:attrNameLst>
                                          <p:attrName>style.visibility</p:attrName>
                                        </p:attrNameLst>
                                      </p:cBhvr>
                                      <p:to>
                                        <p:strVal val="visible"/>
                                      </p:to>
                                    </p:set>
                                    <p:animEffect transition="in" filter="fade">
                                      <p:cBhvr>
                                        <p:cTn id="31" dur="2000"/>
                                        <p:tgtEl>
                                          <p:spTgt spid="822274">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22274">
                                            <p:txEl>
                                              <p:pRg st="11" end="11"/>
                                            </p:txEl>
                                          </p:spTgt>
                                        </p:tgtEl>
                                        <p:attrNameLst>
                                          <p:attrName>style.visibility</p:attrName>
                                        </p:attrNameLst>
                                      </p:cBhvr>
                                      <p:to>
                                        <p:strVal val="visible"/>
                                      </p:to>
                                    </p:set>
                                    <p:animEffect transition="in" filter="fade">
                                      <p:cBhvr>
                                        <p:cTn id="34" dur="2000"/>
                                        <p:tgtEl>
                                          <p:spTgt spid="822274">
                                            <p:txEl>
                                              <p:pRg st="11" end="11"/>
                                            </p:txEl>
                                          </p:spTgt>
                                        </p:tgtEl>
                                      </p:cBhvr>
                                    </p:animEffect>
                                  </p:childTnLst>
                                </p:cTn>
                              </p:par>
                              <p:par>
                                <p:cTn id="35" presetID="1" presetClass="entr" presetSubtype="0" fill="hold" grpId="0" nodeType="withEffect">
                                  <p:stCondLst>
                                    <p:cond delay="0"/>
                                  </p:stCondLst>
                                  <p:childTnLst>
                                    <p:set>
                                      <p:cBhvr>
                                        <p:cTn id="36" dur="1" fill="hold">
                                          <p:stCondLst>
                                            <p:cond delay="499"/>
                                          </p:stCondLst>
                                        </p:cTn>
                                        <p:tgtEl>
                                          <p:spTgt spid="822281"/>
                                        </p:tgtEl>
                                        <p:attrNameLst>
                                          <p:attrName>style.visibility</p:attrName>
                                        </p:attrNameLst>
                                      </p:cBhvr>
                                      <p:to>
                                        <p:strVal val="visible"/>
                                      </p:to>
                                    </p:set>
                                  </p:childTnLst>
                                </p:cTn>
                              </p:par>
                              <p:par>
                                <p:cTn id="37" presetID="10" presetClass="entr" presetSubtype="0" fill="hold" grpId="1" nodeType="withEffect">
                                  <p:stCondLst>
                                    <p:cond delay="0"/>
                                  </p:stCondLst>
                                  <p:childTnLst>
                                    <p:set>
                                      <p:cBhvr>
                                        <p:cTn id="38" dur="1" fill="hold">
                                          <p:stCondLst>
                                            <p:cond delay="0"/>
                                          </p:stCondLst>
                                        </p:cTn>
                                        <p:tgtEl>
                                          <p:spTgt spid="822281"/>
                                        </p:tgtEl>
                                        <p:attrNameLst>
                                          <p:attrName>style.visibility</p:attrName>
                                        </p:attrNameLst>
                                      </p:cBhvr>
                                      <p:to>
                                        <p:strVal val="visible"/>
                                      </p:to>
                                    </p:set>
                                    <p:animEffect transition="in" filter="fade">
                                      <p:cBhvr>
                                        <p:cTn id="39" dur="2000"/>
                                        <p:tgtEl>
                                          <p:spTgt spid="822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4" grpId="0" build="p"/>
      <p:bldP spid="822281" grpId="0" autoUpdateAnimBg="0"/>
      <p:bldP spid="82228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352425" y="1100138"/>
            <a:ext cx="8791575" cy="5386387"/>
          </a:xfrm>
        </p:spPr>
        <p:txBody>
          <a:bodyPr/>
          <a:lstStyle/>
          <a:p>
            <a:endParaRPr lang="en-GB" smtClean="0"/>
          </a:p>
          <a:p>
            <a:endParaRPr lang="en-GB" smtClean="0"/>
          </a:p>
          <a:p>
            <a:r>
              <a:rPr lang="en-GB" sz="2000" smtClean="0"/>
              <a:t>The INNER JOIN finds all salespeople, but not necessarily all managers (omits managers of depts with no people)</a:t>
            </a:r>
          </a:p>
          <a:p>
            <a:endParaRPr lang="en-GB" sz="2000" smtClean="0"/>
          </a:p>
          <a:p>
            <a:endParaRPr lang="en-GB" smtClean="0"/>
          </a:p>
          <a:p>
            <a:r>
              <a:rPr lang="en-GB" sz="2000" smtClean="0"/>
              <a:t>The OUTER JOIN includes rows that have no match</a:t>
            </a:r>
          </a:p>
          <a:p>
            <a:pPr lvl="1"/>
            <a:r>
              <a:rPr lang="en-GB" sz="1800" b="0" smtClean="0"/>
              <a:t>Has a ‘literal’ meaning (include every row from table on the ‘Right’)</a:t>
            </a:r>
          </a:p>
          <a:p>
            <a:pPr lvl="1"/>
            <a:r>
              <a:rPr lang="en-GB" sz="1800" b="0" smtClean="0"/>
              <a:t>Left, Right, Full Outer Joins are supported</a:t>
            </a:r>
          </a:p>
          <a:p>
            <a:pPr lvl="1"/>
            <a:r>
              <a:rPr lang="en-GB" sz="1800" b="0" smtClean="0"/>
              <a:t>Substituted rows will contain null in all columns (use Coalesce maybe)  </a:t>
            </a:r>
          </a:p>
        </p:txBody>
      </p:sp>
      <p:sp>
        <p:nvSpPr>
          <p:cNvPr id="16387" name="Rectangle 3"/>
          <p:cNvSpPr>
            <a:spLocks noChangeArrowheads="1"/>
          </p:cNvSpPr>
          <p:nvPr/>
        </p:nvSpPr>
        <p:spPr bwMode="auto">
          <a:xfrm>
            <a:off x="1125538" y="1196975"/>
            <a:ext cx="6727825" cy="1012825"/>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2000" b="1">
                <a:latin typeface="Helvetica" pitchFamily="34" charset="0"/>
              </a:rPr>
              <a:t>SELECT 	lname, manager</a:t>
            </a:r>
          </a:p>
          <a:p>
            <a:pPr defTabSz="739775">
              <a:spcBef>
                <a:spcPct val="0"/>
              </a:spcBef>
            </a:pPr>
            <a:r>
              <a:rPr lang="en-GB" sz="2000" b="1">
                <a:latin typeface="Helvetica" pitchFamily="34" charset="0"/>
              </a:rPr>
              <a:t>FROM 	salesperson SP [INNER] JOIN dept D </a:t>
            </a:r>
          </a:p>
          <a:p>
            <a:pPr defTabSz="739775">
              <a:spcBef>
                <a:spcPct val="0"/>
              </a:spcBef>
            </a:pPr>
            <a:r>
              <a:rPr lang="en-GB" sz="2000" b="1">
                <a:latin typeface="Helvetica" pitchFamily="34" charset="0"/>
              </a:rPr>
              <a:t>		ON SP.dept_no = D.dept_no</a:t>
            </a:r>
            <a:r>
              <a:rPr lang="en-GB" sz="1800" b="1"/>
              <a:t> </a:t>
            </a:r>
          </a:p>
        </p:txBody>
      </p:sp>
      <p:sp>
        <p:nvSpPr>
          <p:cNvPr id="16388" name="Rectangle 4"/>
          <p:cNvSpPr>
            <a:spLocks noGrp="1" noChangeArrowheads="1"/>
          </p:cNvSpPr>
          <p:nvPr>
            <p:ph type="title"/>
          </p:nvPr>
        </p:nvSpPr>
        <p:spPr/>
        <p:txBody>
          <a:bodyPr/>
          <a:lstStyle/>
          <a:p>
            <a:pPr eaLnBrk="1" hangingPunct="1"/>
            <a:r>
              <a:rPr lang="en-GB" smtClean="0"/>
              <a:t>Outer Joins</a:t>
            </a:r>
          </a:p>
        </p:txBody>
      </p:sp>
      <p:sp>
        <p:nvSpPr>
          <p:cNvPr id="16389" name="Rectangle 5"/>
          <p:cNvSpPr>
            <a:spLocks noChangeArrowheads="1"/>
          </p:cNvSpPr>
          <p:nvPr/>
        </p:nvSpPr>
        <p:spPr bwMode="auto">
          <a:xfrm>
            <a:off x="1125538" y="3257550"/>
            <a:ext cx="7200900" cy="1012825"/>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2000" b="1">
                <a:latin typeface="Helvetica" pitchFamily="34" charset="0"/>
              </a:rPr>
              <a:t>SELECT 	lname, manager</a:t>
            </a:r>
          </a:p>
          <a:p>
            <a:pPr defTabSz="739775">
              <a:spcBef>
                <a:spcPct val="0"/>
              </a:spcBef>
            </a:pPr>
            <a:r>
              <a:rPr lang="en-GB" sz="2000" b="1">
                <a:latin typeface="Helvetica" pitchFamily="34" charset="0"/>
              </a:rPr>
              <a:t>FROM 	salesperson SP </a:t>
            </a:r>
            <a:r>
              <a:rPr lang="en-GB" sz="2000" b="1">
                <a:solidFill>
                  <a:srgbClr val="FF0000"/>
                </a:solidFill>
                <a:latin typeface="Helvetica" pitchFamily="34" charset="0"/>
              </a:rPr>
              <a:t>RIGHT [OUTER]</a:t>
            </a:r>
            <a:r>
              <a:rPr lang="en-GB" sz="2000" b="1">
                <a:latin typeface="Helvetica" pitchFamily="34" charset="0"/>
              </a:rPr>
              <a:t> JOIN dept D</a:t>
            </a:r>
          </a:p>
          <a:p>
            <a:pPr defTabSz="739775">
              <a:spcBef>
                <a:spcPct val="0"/>
              </a:spcBef>
            </a:pPr>
            <a:r>
              <a:rPr lang="en-GB" sz="2000" b="1">
                <a:latin typeface="Helvetica" pitchFamily="34" charset="0"/>
              </a:rPr>
              <a:t>		ON SP.dept_no = D.dept_no</a:t>
            </a:r>
            <a:r>
              <a:rPr lang="en-GB" sz="1800" b="1"/>
              <a:t> </a:t>
            </a:r>
          </a:p>
        </p:txBody>
      </p:sp>
      <p:sp>
        <p:nvSpPr>
          <p:cNvPr id="16390" name="Text Box 6"/>
          <p:cNvSpPr txBox="1">
            <a:spLocks noChangeArrowheads="1"/>
          </p:cNvSpPr>
          <p:nvPr/>
        </p:nvSpPr>
        <p:spPr bwMode="auto">
          <a:xfrm>
            <a:off x="1319213" y="6032500"/>
            <a:ext cx="3381375" cy="466725"/>
          </a:xfrm>
          <a:prstGeom prst="rect">
            <a:avLst/>
          </a:prstGeom>
          <a:solidFill>
            <a:schemeClr val="accent1"/>
          </a:solidFill>
          <a:ln w="9525">
            <a:solidFill>
              <a:schemeClr val="tx1"/>
            </a:solidFill>
            <a:miter lim="800000"/>
            <a:headEnd type="none" w="sm" len="sm"/>
            <a:tailEnd type="none" w="sm" len="sm"/>
          </a:ln>
        </p:spPr>
        <p:txBody>
          <a:bodyPr wrap="none">
            <a:spAutoFit/>
          </a:bodyPr>
          <a:lstStyle/>
          <a:p>
            <a:pPr>
              <a:spcBef>
                <a:spcPct val="0"/>
              </a:spcBef>
            </a:pPr>
            <a:r>
              <a:rPr lang="en-GB" sz="1800" b="1">
                <a:latin typeface="Helvetica" pitchFamily="34" charset="0"/>
              </a:rPr>
              <a:t>dept LEFT JOIN salesperson</a:t>
            </a:r>
            <a:r>
              <a:rPr lang="en-GB" sz="2400">
                <a:latin typeface="Times New Roman" pitchFamily="18" charset="0"/>
              </a:rPr>
              <a:t> </a:t>
            </a:r>
          </a:p>
        </p:txBody>
      </p:sp>
      <p:sp>
        <p:nvSpPr>
          <p:cNvPr id="16391" name="Text Box 7"/>
          <p:cNvSpPr txBox="1">
            <a:spLocks noChangeArrowheads="1"/>
          </p:cNvSpPr>
          <p:nvPr/>
        </p:nvSpPr>
        <p:spPr bwMode="auto">
          <a:xfrm>
            <a:off x="4643438" y="6097588"/>
            <a:ext cx="908050" cy="366712"/>
          </a:xfrm>
          <a:prstGeom prst="rect">
            <a:avLst/>
          </a:prstGeom>
          <a:noFill/>
          <a:ln w="9525">
            <a:noFill/>
            <a:miter lim="800000"/>
            <a:headEnd type="none" w="sm" len="sm"/>
            <a:tailEnd type="none" w="sm" len="sm"/>
          </a:ln>
        </p:spPr>
        <p:txBody>
          <a:bodyPr wrap="none">
            <a:spAutoFit/>
          </a:bodyPr>
          <a:lstStyle/>
          <a:p>
            <a:pPr>
              <a:spcBef>
                <a:spcPct val="0"/>
              </a:spcBef>
            </a:pPr>
            <a:r>
              <a:rPr lang="en-GB" sz="1800" b="1">
                <a:latin typeface="Helvetica" pitchFamily="34" charset="0"/>
              </a:rPr>
              <a:t>equals</a:t>
            </a:r>
            <a:endParaRPr lang="en-GB" sz="2400">
              <a:latin typeface="Times New Roman" pitchFamily="18" charset="0"/>
            </a:endParaRPr>
          </a:p>
        </p:txBody>
      </p:sp>
      <p:sp>
        <p:nvSpPr>
          <p:cNvPr id="16392" name="Text Box 8"/>
          <p:cNvSpPr txBox="1">
            <a:spLocks noChangeArrowheads="1"/>
          </p:cNvSpPr>
          <p:nvPr/>
        </p:nvSpPr>
        <p:spPr bwMode="auto">
          <a:xfrm>
            <a:off x="5511800" y="6019800"/>
            <a:ext cx="3519488" cy="466725"/>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1800" b="1">
                <a:latin typeface="Helvetica" pitchFamily="34" charset="0"/>
              </a:rPr>
              <a:t>salesperson RIGHT JOIN dept</a:t>
            </a:r>
            <a:r>
              <a:rPr lang="en-GB" sz="2400">
                <a:latin typeface="Times New Roman" pitchFamily="18" charset="0"/>
              </a:rPr>
              <a:t> </a:t>
            </a:r>
          </a:p>
        </p:txBody>
      </p:sp>
      <p:sp>
        <p:nvSpPr>
          <p:cNvPr id="16393" name="Text Box 9"/>
          <p:cNvSpPr txBox="1">
            <a:spLocks noChangeArrowheads="1"/>
          </p:cNvSpPr>
          <p:nvPr/>
        </p:nvSpPr>
        <p:spPr bwMode="auto">
          <a:xfrm>
            <a:off x="315913" y="6097588"/>
            <a:ext cx="692150" cy="366712"/>
          </a:xfrm>
          <a:prstGeom prst="rect">
            <a:avLst/>
          </a:prstGeom>
          <a:noFill/>
          <a:ln w="9525">
            <a:noFill/>
            <a:miter lim="800000"/>
            <a:headEnd type="none" w="sm" len="sm"/>
            <a:tailEnd type="none" w="sm" len="sm"/>
          </a:ln>
        </p:spPr>
        <p:txBody>
          <a:bodyPr wrap="none">
            <a:spAutoFit/>
          </a:bodyPr>
          <a:lstStyle/>
          <a:p>
            <a:pPr>
              <a:spcBef>
                <a:spcPct val="0"/>
              </a:spcBef>
            </a:pPr>
            <a:r>
              <a:rPr lang="en-GB" sz="1800" b="1">
                <a:latin typeface="Helvetica" pitchFamily="34" charset="0"/>
              </a:rPr>
              <a:t>Note</a:t>
            </a:r>
            <a:endParaRPr lang="en-GB" sz="2400">
              <a:latin typeface="Times New Roman" pitchFamily="18" charset="0"/>
            </a:endParaRPr>
          </a:p>
        </p:txBody>
      </p:sp>
      <p:sp>
        <p:nvSpPr>
          <p:cNvPr id="16394" name="Line 10"/>
          <p:cNvSpPr>
            <a:spLocks noChangeShapeType="1"/>
          </p:cNvSpPr>
          <p:nvPr/>
        </p:nvSpPr>
        <p:spPr bwMode="auto">
          <a:xfrm>
            <a:off x="954088" y="6235700"/>
            <a:ext cx="282575" cy="0"/>
          </a:xfrm>
          <a:prstGeom prst="line">
            <a:avLst/>
          </a:prstGeom>
          <a:noFill/>
          <a:ln w="9525">
            <a:solidFill>
              <a:schemeClr val="tx1"/>
            </a:solidFill>
            <a:round/>
            <a:headEnd/>
            <a:tailEnd type="triangle" w="med" len="med"/>
          </a:ln>
        </p:spPr>
        <p:txBody>
          <a:bodyPr wrap="none" anchor="ctr"/>
          <a:lstStyle/>
          <a:p>
            <a:endParaRPr lang="en-GB"/>
          </a:p>
        </p:txBody>
      </p:sp>
      <p:sp>
        <p:nvSpPr>
          <p:cNvPr id="16395" name="Rectangle 11"/>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7411"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7412" name="Rectangle 4"/>
          <p:cNvSpPr>
            <a:spLocks noGrp="1" noChangeArrowheads="1"/>
          </p:cNvSpPr>
          <p:nvPr>
            <p:ph type="title"/>
          </p:nvPr>
        </p:nvSpPr>
        <p:spPr/>
        <p:txBody>
          <a:bodyPr/>
          <a:lstStyle/>
          <a:p>
            <a:pPr eaLnBrk="1" hangingPunct="1"/>
            <a:r>
              <a:rPr lang="en-GB" smtClean="0"/>
              <a:t>More on Outer Joins </a:t>
            </a:r>
          </a:p>
        </p:txBody>
      </p:sp>
      <p:sp>
        <p:nvSpPr>
          <p:cNvPr id="17413" name="Rectangle 5"/>
          <p:cNvSpPr>
            <a:spLocks noGrp="1" noChangeArrowheads="1"/>
          </p:cNvSpPr>
          <p:nvPr>
            <p:ph type="body" idx="1"/>
          </p:nvPr>
        </p:nvSpPr>
        <p:spPr>
          <a:xfrm>
            <a:off x="673100" y="1254125"/>
            <a:ext cx="8262938" cy="4967288"/>
          </a:xfrm>
        </p:spPr>
        <p:txBody>
          <a:bodyPr/>
          <a:lstStyle/>
          <a:p>
            <a:endParaRPr lang="en-GB" dirty="0" smtClean="0"/>
          </a:p>
          <a:p>
            <a:endParaRPr lang="en-GB" dirty="0" smtClean="0"/>
          </a:p>
          <a:p>
            <a:r>
              <a:rPr lang="en-GB" dirty="0" smtClean="0"/>
              <a:t>If you add</a:t>
            </a:r>
          </a:p>
          <a:p>
            <a:pPr lvl="2"/>
            <a:endParaRPr lang="en-GB" sz="2000" dirty="0" smtClean="0"/>
          </a:p>
          <a:p>
            <a:pPr lvl="2"/>
            <a:endParaRPr lang="en-GB" sz="2000" dirty="0" smtClean="0"/>
          </a:p>
          <a:p>
            <a:pPr lvl="1">
              <a:buFontTx/>
              <a:buNone/>
            </a:pPr>
            <a:r>
              <a:rPr lang="en-GB" dirty="0" smtClean="0"/>
              <a:t>	Then it reduces the output to just those companies who have not been sold to</a:t>
            </a:r>
          </a:p>
          <a:p>
            <a:pPr lvl="1">
              <a:buFontTx/>
              <a:buNone/>
            </a:pPr>
            <a:endParaRPr lang="en-GB" dirty="0" smtClean="0"/>
          </a:p>
        </p:txBody>
      </p:sp>
      <p:sp>
        <p:nvSpPr>
          <p:cNvPr id="17415" name="Text Box 7"/>
          <p:cNvSpPr txBox="1">
            <a:spLocks noChangeArrowheads="1"/>
          </p:cNvSpPr>
          <p:nvPr/>
        </p:nvSpPr>
        <p:spPr bwMode="auto">
          <a:xfrm>
            <a:off x="532448" y="3178175"/>
            <a:ext cx="3283976" cy="369332"/>
          </a:xfrm>
          <a:prstGeom prst="rect">
            <a:avLst/>
          </a:prstGeom>
          <a:solidFill>
            <a:schemeClr val="accent1"/>
          </a:solidFill>
          <a:ln w="9525">
            <a:solidFill>
              <a:schemeClr val="tx1"/>
            </a:solidFill>
            <a:miter lim="800000"/>
            <a:headEnd type="none" w="sm" len="sm"/>
            <a:tailEnd type="none" w="sm" len="sm"/>
          </a:ln>
        </p:spPr>
        <p:txBody>
          <a:bodyPr wrap="none">
            <a:spAutoFit/>
          </a:bodyPr>
          <a:lstStyle/>
          <a:p>
            <a:pPr>
              <a:spcBef>
                <a:spcPct val="0"/>
              </a:spcBef>
            </a:pPr>
            <a:r>
              <a:rPr lang="en-GB" sz="1800" b="1" dirty="0">
                <a:latin typeface="Helvetica" pitchFamily="34" charset="0"/>
              </a:rPr>
              <a:t>WHERE </a:t>
            </a:r>
            <a:r>
              <a:rPr lang="en-GB" sz="1800" b="1" dirty="0" err="1" smtClean="0">
                <a:latin typeface="Helvetica" pitchFamily="34" charset="0"/>
              </a:rPr>
              <a:t>SP.dept_no</a:t>
            </a:r>
            <a:r>
              <a:rPr lang="en-GB" sz="1800" b="1" dirty="0" smtClean="0">
                <a:latin typeface="Helvetica" pitchFamily="34" charset="0"/>
              </a:rPr>
              <a:t> </a:t>
            </a:r>
            <a:r>
              <a:rPr lang="en-GB" sz="1800" b="1" dirty="0">
                <a:latin typeface="Helvetica" pitchFamily="34" charset="0"/>
              </a:rPr>
              <a:t>is NULL</a:t>
            </a:r>
            <a:endParaRPr lang="en-GB" sz="2400" dirty="0">
              <a:latin typeface="Times New Roman" pitchFamily="18" charset="0"/>
            </a:endParaRPr>
          </a:p>
        </p:txBody>
      </p:sp>
      <p:sp>
        <p:nvSpPr>
          <p:cNvPr id="17416" name="Rectangle 8"/>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grpSp>
        <p:nvGrpSpPr>
          <p:cNvPr id="2" name="Group 9"/>
          <p:cNvGrpSpPr>
            <a:grpSpLocks/>
          </p:cNvGrpSpPr>
          <p:nvPr/>
        </p:nvGrpSpPr>
        <p:grpSpPr bwMode="auto">
          <a:xfrm>
            <a:off x="3713163" y="3035300"/>
            <a:ext cx="5056187" cy="650875"/>
            <a:chOff x="2533" y="1728"/>
            <a:chExt cx="3449" cy="410"/>
          </a:xfrm>
        </p:grpSpPr>
        <p:sp>
          <p:nvSpPr>
            <p:cNvPr id="17419" name="Text Box 10"/>
            <p:cNvSpPr txBox="1">
              <a:spLocks noChangeArrowheads="1"/>
            </p:cNvSpPr>
            <p:nvPr/>
          </p:nvSpPr>
          <p:spPr bwMode="auto">
            <a:xfrm>
              <a:off x="3131" y="1728"/>
              <a:ext cx="2851" cy="410"/>
            </a:xfrm>
            <a:prstGeom prst="rect">
              <a:avLst/>
            </a:prstGeom>
            <a:solidFill>
              <a:schemeClr val="folHlink"/>
            </a:solidFill>
            <a:ln w="9525">
              <a:solidFill>
                <a:schemeClr val="tx1"/>
              </a:solidFill>
              <a:miter lim="800000"/>
              <a:headEnd type="none" w="sm" len="sm"/>
              <a:tailEnd type="none" w="sm" len="sm"/>
            </a:ln>
          </p:spPr>
          <p:txBody>
            <a:bodyPr>
              <a:spAutoFit/>
            </a:bodyPr>
            <a:lstStyle/>
            <a:p>
              <a:pPr algn="ctr">
                <a:spcBef>
                  <a:spcPct val="0"/>
                </a:spcBef>
              </a:pPr>
              <a:r>
                <a:rPr lang="en-GB" sz="1800">
                  <a:latin typeface="Helvetica" pitchFamily="34" charset="0"/>
                </a:rPr>
                <a:t>Make sure you refer here to a not-null (mandatory) column (see notes)</a:t>
              </a:r>
            </a:p>
          </p:txBody>
        </p:sp>
        <p:sp>
          <p:nvSpPr>
            <p:cNvPr id="17420" name="Line 11"/>
            <p:cNvSpPr>
              <a:spLocks noChangeShapeType="1"/>
            </p:cNvSpPr>
            <p:nvPr/>
          </p:nvSpPr>
          <p:spPr bwMode="auto">
            <a:xfrm flipH="1" flipV="1">
              <a:off x="2533" y="1929"/>
              <a:ext cx="594" cy="0"/>
            </a:xfrm>
            <a:prstGeom prst="line">
              <a:avLst/>
            </a:prstGeom>
            <a:noFill/>
            <a:ln w="9525">
              <a:solidFill>
                <a:schemeClr val="tx1"/>
              </a:solidFill>
              <a:round/>
              <a:headEnd/>
              <a:tailEnd type="triangle" w="med" len="med"/>
            </a:ln>
          </p:spPr>
          <p:txBody>
            <a:bodyPr/>
            <a:lstStyle/>
            <a:p>
              <a:endParaRPr lang="en-GB"/>
            </a:p>
          </p:txBody>
        </p:sp>
      </p:grpSp>
      <p:sp>
        <p:nvSpPr>
          <p:cNvPr id="830476" name="Text Box 12"/>
          <p:cNvSpPr txBox="1">
            <a:spLocks noChangeArrowheads="1"/>
          </p:cNvSpPr>
          <p:nvPr/>
        </p:nvSpPr>
        <p:spPr bwMode="auto">
          <a:xfrm>
            <a:off x="-38100" y="6323013"/>
            <a:ext cx="392113" cy="457200"/>
          </a:xfrm>
          <a:prstGeom prst="rect">
            <a:avLst/>
          </a:prstGeom>
          <a:noFill/>
          <a:ln w="9525">
            <a:noFill/>
            <a:miter lim="800000"/>
            <a:headEnd/>
            <a:tailEnd/>
          </a:ln>
        </p:spPr>
        <p:txBody>
          <a:bodyPr wrap="none">
            <a:spAutoFit/>
          </a:bodyPr>
          <a:lstStyle/>
          <a:p>
            <a:pPr eaLnBrk="1" hangingPunct="1">
              <a:spcBef>
                <a:spcPct val="0"/>
              </a:spcBef>
            </a:pPr>
            <a:r>
              <a:rPr lang="en-GB" sz="2400" b="1">
                <a:solidFill>
                  <a:srgbClr val="008000"/>
                </a:solidFill>
                <a:latin typeface="Wingdings" pitchFamily="2" charset="2"/>
              </a:rPr>
              <a:t>ü</a:t>
            </a:r>
            <a:endParaRPr lang="en-GB" sz="2400" b="1"/>
          </a:p>
        </p:txBody>
      </p:sp>
      <p:sp>
        <p:nvSpPr>
          <p:cNvPr id="13" name="Rectangle 5"/>
          <p:cNvSpPr>
            <a:spLocks noChangeArrowheads="1"/>
          </p:cNvSpPr>
          <p:nvPr/>
        </p:nvSpPr>
        <p:spPr bwMode="auto">
          <a:xfrm>
            <a:off x="719138" y="1327150"/>
            <a:ext cx="7200900" cy="1012825"/>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2000" b="1">
                <a:latin typeface="Helvetica" pitchFamily="34" charset="0"/>
              </a:rPr>
              <a:t>SELECT 	lname, manager</a:t>
            </a:r>
          </a:p>
          <a:p>
            <a:pPr defTabSz="739775">
              <a:spcBef>
                <a:spcPct val="0"/>
              </a:spcBef>
            </a:pPr>
            <a:r>
              <a:rPr lang="en-GB" sz="2000" b="1">
                <a:latin typeface="Helvetica" pitchFamily="34" charset="0"/>
              </a:rPr>
              <a:t>FROM 	salesperson SP </a:t>
            </a:r>
            <a:r>
              <a:rPr lang="en-GB" sz="2000" b="1">
                <a:solidFill>
                  <a:srgbClr val="FF0000"/>
                </a:solidFill>
                <a:latin typeface="Helvetica" pitchFamily="34" charset="0"/>
              </a:rPr>
              <a:t>RIGHT [OUTER]</a:t>
            </a:r>
            <a:r>
              <a:rPr lang="en-GB" sz="2000" b="1">
                <a:latin typeface="Helvetica" pitchFamily="34" charset="0"/>
              </a:rPr>
              <a:t> JOIN dept D</a:t>
            </a:r>
          </a:p>
          <a:p>
            <a:pPr defTabSz="739775">
              <a:spcBef>
                <a:spcPct val="0"/>
              </a:spcBef>
            </a:pPr>
            <a:r>
              <a:rPr lang="en-GB" sz="2000" b="1">
                <a:latin typeface="Helvetica" pitchFamily="34" charset="0"/>
              </a:rPr>
              <a:t>		ON SP.dept_no = D.dept_no</a:t>
            </a:r>
            <a:r>
              <a:rPr lang="en-GB" sz="1800" b="1"/>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830476"/>
                                        </p:tgtEl>
                                        <p:attrNameLst>
                                          <p:attrName>style.visibility</p:attrName>
                                        </p:attrNameLst>
                                      </p:cBhvr>
                                      <p:to>
                                        <p:strVal val="visible"/>
                                      </p:to>
                                    </p:set>
                                  </p:childTnLst>
                                </p:cTn>
                              </p:par>
                              <p:par>
                                <p:cTn id="10" presetID="10" presetClass="entr" presetSubtype="0" fill="hold" grpId="1" nodeType="withEffect">
                                  <p:stCondLst>
                                    <p:cond delay="0"/>
                                  </p:stCondLst>
                                  <p:childTnLst>
                                    <p:set>
                                      <p:cBhvr>
                                        <p:cTn id="11" dur="1" fill="hold">
                                          <p:stCondLst>
                                            <p:cond delay="0"/>
                                          </p:stCondLst>
                                        </p:cTn>
                                        <p:tgtEl>
                                          <p:spTgt spid="830476"/>
                                        </p:tgtEl>
                                        <p:attrNameLst>
                                          <p:attrName>style.visibility</p:attrName>
                                        </p:attrNameLst>
                                      </p:cBhvr>
                                      <p:to>
                                        <p:strVal val="visible"/>
                                      </p:to>
                                    </p:set>
                                    <p:animEffect transition="in" filter="fade">
                                      <p:cBhvr>
                                        <p:cTn id="12" dur="2000"/>
                                        <p:tgtEl>
                                          <p:spTgt spid="830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76" grpId="0" autoUpdateAnimBg="0"/>
      <p:bldP spid="83047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211138" y="1206500"/>
            <a:ext cx="8724900" cy="5280025"/>
          </a:xfrm>
        </p:spPr>
        <p:txBody>
          <a:bodyPr/>
          <a:lstStyle/>
          <a:p>
            <a:r>
              <a:rPr lang="en-GB" smtClean="0"/>
              <a:t>Consider:</a:t>
            </a:r>
          </a:p>
          <a:p>
            <a:endParaRPr lang="en-GB" smtClean="0"/>
          </a:p>
          <a:p>
            <a:pPr lvl="1">
              <a:buFontTx/>
              <a:buNone/>
            </a:pPr>
            <a:r>
              <a:rPr lang="en-GB" sz="2600" smtClean="0"/>
              <a:t>                                          </a:t>
            </a:r>
            <a:r>
              <a:rPr lang="en-GB" sz="2400" smtClean="0"/>
              <a:t>i.e ‘one’ RIGHT JOIN ‘many.’</a:t>
            </a:r>
            <a:endParaRPr lang="en-GB" sz="2600" smtClean="0"/>
          </a:p>
          <a:p>
            <a:pPr>
              <a:lnSpc>
                <a:spcPct val="127000"/>
              </a:lnSpc>
            </a:pPr>
            <a:r>
              <a:rPr lang="en-GB" smtClean="0"/>
              <a:t>Would it mean anything?  Produce any extra output?, Is it non-sensical?</a:t>
            </a:r>
          </a:p>
        </p:txBody>
      </p:sp>
      <p:sp>
        <p:nvSpPr>
          <p:cNvPr id="18435" name="Rectangle 3"/>
          <p:cNvSpPr>
            <a:spLocks noGrp="1" noChangeArrowheads="1"/>
          </p:cNvSpPr>
          <p:nvPr>
            <p:ph type="title"/>
          </p:nvPr>
        </p:nvSpPr>
        <p:spPr/>
        <p:txBody>
          <a:bodyPr/>
          <a:lstStyle/>
          <a:p>
            <a:pPr eaLnBrk="1" hangingPunct="1"/>
            <a:r>
              <a:rPr lang="en-GB" smtClean="0"/>
              <a:t>Outer Joins</a:t>
            </a:r>
          </a:p>
        </p:txBody>
      </p:sp>
      <p:sp>
        <p:nvSpPr>
          <p:cNvPr id="18436" name="Text Box 4"/>
          <p:cNvSpPr txBox="1">
            <a:spLocks noChangeArrowheads="1"/>
          </p:cNvSpPr>
          <p:nvPr/>
        </p:nvSpPr>
        <p:spPr bwMode="auto">
          <a:xfrm>
            <a:off x="977900" y="2114550"/>
            <a:ext cx="3460750" cy="376238"/>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1800" b="1">
                <a:latin typeface="Helvetica" pitchFamily="34" charset="0"/>
              </a:rPr>
              <a:t>dept RIGHT JOIN salesperson</a:t>
            </a:r>
            <a:endParaRPr lang="en-GB" sz="2400">
              <a:latin typeface="Times New Roman" pitchFamily="18" charset="0"/>
            </a:endParaRPr>
          </a:p>
        </p:txBody>
      </p:sp>
      <p:sp>
        <p:nvSpPr>
          <p:cNvPr id="18437" name="Rectangle 5"/>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
        <p:nvSpPr>
          <p:cNvPr id="832518" name="Text Box 6"/>
          <p:cNvSpPr txBox="1">
            <a:spLocks noChangeArrowheads="1"/>
          </p:cNvSpPr>
          <p:nvPr/>
        </p:nvSpPr>
        <p:spPr bwMode="auto">
          <a:xfrm>
            <a:off x="1668463" y="4343400"/>
            <a:ext cx="6296025" cy="376238"/>
          </a:xfrm>
          <a:prstGeom prst="rect">
            <a:avLst/>
          </a:prstGeom>
          <a:solidFill>
            <a:schemeClr val="folHlink"/>
          </a:solidFill>
          <a:ln w="9525">
            <a:solidFill>
              <a:schemeClr val="tx1"/>
            </a:solidFill>
            <a:miter lim="800000"/>
            <a:headEnd type="none" w="sm" len="sm"/>
            <a:tailEnd type="none" w="sm" len="sm"/>
          </a:ln>
        </p:spPr>
        <p:txBody>
          <a:bodyPr>
            <a:spAutoFit/>
          </a:bodyPr>
          <a:lstStyle/>
          <a:p>
            <a:pPr algn="ctr">
              <a:spcBef>
                <a:spcPct val="0"/>
              </a:spcBef>
            </a:pPr>
            <a:r>
              <a:rPr lang="en-GB" sz="1800" b="1">
                <a:latin typeface="Helvetica" pitchFamily="34" charset="0"/>
              </a:rPr>
              <a:t>Potentially does make sense but only if…?</a:t>
            </a:r>
          </a:p>
        </p:txBody>
      </p:sp>
      <p:sp>
        <p:nvSpPr>
          <p:cNvPr id="832519" name="Text Box 7"/>
          <p:cNvSpPr txBox="1">
            <a:spLocks noChangeArrowheads="1"/>
          </p:cNvSpPr>
          <p:nvPr/>
        </p:nvSpPr>
        <p:spPr bwMode="auto">
          <a:xfrm>
            <a:off x="2501900" y="5172075"/>
            <a:ext cx="4586288" cy="650875"/>
          </a:xfrm>
          <a:prstGeom prst="rect">
            <a:avLst/>
          </a:prstGeom>
          <a:solidFill>
            <a:schemeClr val="folHlink"/>
          </a:solidFill>
          <a:ln w="9525">
            <a:solidFill>
              <a:schemeClr val="tx1"/>
            </a:solidFill>
            <a:miter lim="800000"/>
            <a:headEnd type="none" w="sm" len="sm"/>
            <a:tailEnd type="none" w="sm" len="sm"/>
          </a:ln>
        </p:spPr>
        <p:txBody>
          <a:bodyPr>
            <a:spAutoFit/>
          </a:bodyPr>
          <a:lstStyle/>
          <a:p>
            <a:pPr algn="ctr">
              <a:spcBef>
                <a:spcPct val="0"/>
              </a:spcBef>
            </a:pPr>
            <a:r>
              <a:rPr lang="en-GB" sz="1800" b="1">
                <a:latin typeface="Helvetica" pitchFamily="34" charset="0"/>
              </a:rPr>
              <a:t>Salespeople are allowed to have a ‘null’ </a:t>
            </a:r>
            <a:br>
              <a:rPr lang="en-GB" sz="1800" b="1">
                <a:latin typeface="Helvetica" pitchFamily="34" charset="0"/>
              </a:rPr>
            </a:br>
            <a:r>
              <a:rPr lang="en-GB" sz="1800" b="1">
                <a:latin typeface="Helvetica" pitchFamily="34" charset="0"/>
              </a:rPr>
              <a:t>dept_no value (i.e. dept_no is optional)</a:t>
            </a:r>
          </a:p>
        </p:txBody>
      </p:sp>
      <p:sp>
        <p:nvSpPr>
          <p:cNvPr id="832520" name="Text Box 8"/>
          <p:cNvSpPr txBox="1">
            <a:spLocks noChangeArrowheads="1"/>
          </p:cNvSpPr>
          <p:nvPr/>
        </p:nvSpPr>
        <p:spPr bwMode="auto">
          <a:xfrm>
            <a:off x="-38100" y="6323013"/>
            <a:ext cx="392113" cy="457200"/>
          </a:xfrm>
          <a:prstGeom prst="rect">
            <a:avLst/>
          </a:prstGeom>
          <a:noFill/>
          <a:ln w="9525">
            <a:noFill/>
            <a:miter lim="800000"/>
            <a:headEnd/>
            <a:tailEnd/>
          </a:ln>
        </p:spPr>
        <p:txBody>
          <a:bodyPr wrap="none">
            <a:spAutoFit/>
          </a:bodyPr>
          <a:lstStyle/>
          <a:p>
            <a:pPr eaLnBrk="1" hangingPunct="1">
              <a:spcBef>
                <a:spcPct val="0"/>
              </a:spcBef>
            </a:pPr>
            <a:r>
              <a:rPr lang="en-GB" sz="2400" b="1">
                <a:solidFill>
                  <a:srgbClr val="008000"/>
                </a:solidFill>
                <a:latin typeface="Wingdings" pitchFamily="2" charset="2"/>
              </a:rPr>
              <a:t>ü</a:t>
            </a:r>
            <a:endParaRPr lang="en-GB" sz="2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2518"/>
                                        </p:tgtEl>
                                        <p:attrNameLst>
                                          <p:attrName>style.visibility</p:attrName>
                                        </p:attrNameLst>
                                      </p:cBhvr>
                                      <p:to>
                                        <p:strVal val="visible"/>
                                      </p:to>
                                    </p:set>
                                    <p:animEffect transition="in" filter="fade">
                                      <p:cBhvr>
                                        <p:cTn id="7" dur="2000"/>
                                        <p:tgtEl>
                                          <p:spTgt spid="8325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2519"/>
                                        </p:tgtEl>
                                        <p:attrNameLst>
                                          <p:attrName>style.visibility</p:attrName>
                                        </p:attrNameLst>
                                      </p:cBhvr>
                                      <p:to>
                                        <p:strVal val="visible"/>
                                      </p:to>
                                    </p:set>
                                    <p:animEffect transition="in" filter="fade">
                                      <p:cBhvr>
                                        <p:cTn id="12" dur="2000"/>
                                        <p:tgtEl>
                                          <p:spTgt spid="832519"/>
                                        </p:tgtEl>
                                      </p:cBhvr>
                                    </p:animEffect>
                                  </p:childTnLst>
                                </p:cTn>
                              </p:par>
                              <p:par>
                                <p:cTn id="13" presetID="1" presetClass="entr" presetSubtype="0" fill="hold" grpId="0" nodeType="withEffect">
                                  <p:stCondLst>
                                    <p:cond delay="0"/>
                                  </p:stCondLst>
                                  <p:childTnLst>
                                    <p:set>
                                      <p:cBhvr>
                                        <p:cTn id="14" dur="1" fill="hold">
                                          <p:stCondLst>
                                            <p:cond delay="499"/>
                                          </p:stCondLst>
                                        </p:cTn>
                                        <p:tgtEl>
                                          <p:spTgt spid="832520"/>
                                        </p:tgtEl>
                                        <p:attrNameLst>
                                          <p:attrName>style.visibility</p:attrName>
                                        </p:attrNameLst>
                                      </p:cBhvr>
                                      <p:to>
                                        <p:strVal val="visible"/>
                                      </p:to>
                                    </p:set>
                                  </p:childTnLst>
                                </p:cTn>
                              </p:par>
                              <p:par>
                                <p:cTn id="15" presetID="10" presetClass="entr" presetSubtype="0" fill="hold" grpId="1" nodeType="withEffect">
                                  <p:stCondLst>
                                    <p:cond delay="0"/>
                                  </p:stCondLst>
                                  <p:childTnLst>
                                    <p:set>
                                      <p:cBhvr>
                                        <p:cTn id="16" dur="1" fill="hold">
                                          <p:stCondLst>
                                            <p:cond delay="0"/>
                                          </p:stCondLst>
                                        </p:cTn>
                                        <p:tgtEl>
                                          <p:spTgt spid="832520"/>
                                        </p:tgtEl>
                                        <p:attrNameLst>
                                          <p:attrName>style.visibility</p:attrName>
                                        </p:attrNameLst>
                                      </p:cBhvr>
                                      <p:to>
                                        <p:strVal val="visible"/>
                                      </p:to>
                                    </p:set>
                                    <p:animEffect transition="in" filter="fade">
                                      <p:cBhvr>
                                        <p:cTn id="17" dur="2000"/>
                                        <p:tgtEl>
                                          <p:spTgt spid="832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8" grpId="0" animBg="1"/>
      <p:bldP spid="832519" grpId="0" animBg="1"/>
      <p:bldP spid="832520" grpId="0" autoUpdateAnimBg="0"/>
      <p:bldP spid="83252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smtClean="0"/>
              <a:t>Practical 2 - Outer Joins </a:t>
            </a:r>
          </a:p>
        </p:txBody>
      </p:sp>
      <p:sp>
        <p:nvSpPr>
          <p:cNvPr id="19459" name="Rectangle 3"/>
          <p:cNvSpPr>
            <a:spLocks noGrp="1" noChangeArrowheads="1"/>
          </p:cNvSpPr>
          <p:nvPr>
            <p:ph type="body" idx="1"/>
          </p:nvPr>
        </p:nvSpPr>
        <p:spPr/>
        <p:txBody>
          <a:bodyPr/>
          <a:lstStyle/>
          <a:p>
            <a:endParaRPr lang="en-GB" dirty="0" smtClean="0"/>
          </a:p>
          <a:p>
            <a:r>
              <a:rPr lang="en-GB" dirty="0" smtClean="0"/>
              <a:t>Outer Joins</a:t>
            </a:r>
          </a:p>
          <a:p>
            <a:pPr>
              <a:buFontTx/>
              <a:buNone/>
            </a:pPr>
            <a:r>
              <a:rPr lang="en-GB" dirty="0" smtClean="0"/>
              <a:t>	(very little coding required)</a:t>
            </a:r>
          </a:p>
          <a:p>
            <a:pPr>
              <a:buNone/>
            </a:pPr>
            <a:endParaRPr lang="en-GB" dirty="0" smtClean="0"/>
          </a:p>
        </p:txBody>
      </p:sp>
      <p:sp>
        <p:nvSpPr>
          <p:cNvPr id="19460" name="Rectangle 4"/>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2048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0484" name="Rectangle 4"/>
          <p:cNvSpPr>
            <a:spLocks noGrp="1" noChangeArrowheads="1"/>
          </p:cNvSpPr>
          <p:nvPr>
            <p:ph type="title"/>
          </p:nvPr>
        </p:nvSpPr>
        <p:spPr>
          <a:xfrm>
            <a:off x="142875" y="266700"/>
            <a:ext cx="9144000" cy="458788"/>
          </a:xfrm>
          <a:noFill/>
        </p:spPr>
        <p:txBody>
          <a:bodyPr lIns="42862" tIns="15875" rIns="42862" bIns="15875" anchor="t">
            <a:spAutoFit/>
          </a:bodyPr>
          <a:lstStyle/>
          <a:p>
            <a:pPr eaLnBrk="1" hangingPunct="1"/>
            <a:r>
              <a:rPr lang="en-GB" smtClean="0"/>
              <a:t>Summary</a:t>
            </a:r>
          </a:p>
        </p:txBody>
      </p:sp>
      <p:sp>
        <p:nvSpPr>
          <p:cNvPr id="20485" name="Rectangle 5"/>
          <p:cNvSpPr>
            <a:spLocks noGrp="1" noChangeArrowheads="1"/>
          </p:cNvSpPr>
          <p:nvPr>
            <p:ph type="body" idx="1"/>
          </p:nvPr>
        </p:nvSpPr>
        <p:spPr>
          <a:noFill/>
        </p:spPr>
        <p:txBody>
          <a:bodyPr lIns="77788" tIns="41275" rIns="77788" bIns="41275"/>
          <a:lstStyle/>
          <a:p>
            <a:pPr>
              <a:lnSpc>
                <a:spcPct val="90000"/>
              </a:lnSpc>
            </a:pPr>
            <a:r>
              <a:rPr lang="en-GB" dirty="0" smtClean="0"/>
              <a:t>Joins</a:t>
            </a:r>
          </a:p>
          <a:p>
            <a:pPr lvl="1"/>
            <a:r>
              <a:rPr lang="en-GB" b="0" dirty="0" smtClean="0"/>
              <a:t>A mechanism to </a:t>
            </a:r>
            <a:r>
              <a:rPr lang="en-GB" b="0" dirty="0" err="1" smtClean="0"/>
              <a:t>realtime</a:t>
            </a:r>
            <a:r>
              <a:rPr lang="en-GB" b="0" dirty="0" smtClean="0"/>
              <a:t> </a:t>
            </a:r>
            <a:r>
              <a:rPr lang="en-GB" b="0" dirty="0" err="1" smtClean="0"/>
              <a:t>denormalise</a:t>
            </a:r>
            <a:r>
              <a:rPr lang="en-GB" b="0" dirty="0" smtClean="0"/>
              <a:t> tables to produce output</a:t>
            </a:r>
          </a:p>
          <a:p>
            <a:pPr lvl="1"/>
            <a:endParaRPr lang="en-GB" b="0" dirty="0" smtClean="0"/>
          </a:p>
          <a:p>
            <a:pPr>
              <a:lnSpc>
                <a:spcPct val="90000"/>
              </a:lnSpc>
            </a:pPr>
            <a:r>
              <a:rPr lang="en-GB" dirty="0" smtClean="0"/>
              <a:t>There are different join types</a:t>
            </a:r>
          </a:p>
          <a:p>
            <a:pPr lvl="1"/>
            <a:r>
              <a:rPr lang="en-GB" b="0" dirty="0" smtClean="0"/>
              <a:t>In this chapter we looked at Inner, Cross and Outer joins</a:t>
            </a:r>
          </a:p>
          <a:p>
            <a:pPr lvl="1"/>
            <a:endParaRPr lang="en-GB" b="0" dirty="0" smtClean="0"/>
          </a:p>
          <a:p>
            <a:pPr>
              <a:lnSpc>
                <a:spcPct val="90000"/>
              </a:lnSpc>
            </a:pPr>
            <a:r>
              <a:rPr lang="en-GB" dirty="0" smtClean="0"/>
              <a:t>Composite key joins</a:t>
            </a:r>
          </a:p>
          <a:p>
            <a:pPr lvl="1"/>
            <a:r>
              <a:rPr lang="en-GB" b="0" dirty="0" smtClean="0"/>
              <a:t>Sometimes multiple column comparisons needed to join tables correctly</a:t>
            </a:r>
          </a:p>
          <a:p>
            <a:r>
              <a:rPr lang="en-GB" dirty="0" smtClean="0"/>
              <a:t>Ambiguity is an issue to be addressed</a:t>
            </a:r>
          </a:p>
          <a:p>
            <a:pPr lvl="1"/>
            <a:r>
              <a:rPr lang="en-GB" b="0" dirty="0" smtClean="0"/>
              <a:t>Aliases help with ambiguity, are recommended but are not essential</a:t>
            </a:r>
          </a:p>
        </p:txBody>
      </p:sp>
      <p:sp>
        <p:nvSpPr>
          <p:cNvPr id="20486"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dirty="0"/>
          </a:p>
        </p:txBody>
      </p:sp>
      <p:sp>
        <p:nvSpPr>
          <p:cNvPr id="409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dirty="0"/>
          </a:p>
        </p:txBody>
      </p:sp>
      <p:sp>
        <p:nvSpPr>
          <p:cNvPr id="4100" name="Rectangle 4"/>
          <p:cNvSpPr>
            <a:spLocks noGrp="1" noChangeArrowheads="1"/>
          </p:cNvSpPr>
          <p:nvPr>
            <p:ph type="body" idx="1"/>
          </p:nvPr>
        </p:nvSpPr>
        <p:spPr>
          <a:xfrm>
            <a:off x="433388" y="1100138"/>
            <a:ext cx="8489950" cy="5386387"/>
          </a:xfrm>
          <a:noFill/>
        </p:spPr>
        <p:txBody>
          <a:bodyPr lIns="77788" tIns="41275" rIns="77788" bIns="41275"/>
          <a:lstStyle/>
          <a:p>
            <a:pPr>
              <a:lnSpc>
                <a:spcPct val="90000"/>
              </a:lnSpc>
            </a:pPr>
            <a:r>
              <a:rPr lang="en-GB" dirty="0" smtClean="0"/>
              <a:t>Objectives</a:t>
            </a:r>
          </a:p>
          <a:p>
            <a:pPr lvl="1">
              <a:lnSpc>
                <a:spcPct val="100000"/>
              </a:lnSpc>
            </a:pPr>
            <a:r>
              <a:rPr lang="en-GB" b="0" dirty="0" smtClean="0"/>
              <a:t>To learn how to join several tables together to produce output</a:t>
            </a:r>
          </a:p>
          <a:p>
            <a:pPr>
              <a:lnSpc>
                <a:spcPct val="90000"/>
              </a:lnSpc>
            </a:pPr>
            <a:r>
              <a:rPr lang="en-GB" dirty="0" smtClean="0"/>
              <a:t>Contents</a:t>
            </a:r>
          </a:p>
          <a:p>
            <a:pPr lvl="1">
              <a:lnSpc>
                <a:spcPct val="100000"/>
              </a:lnSpc>
            </a:pPr>
            <a:r>
              <a:rPr lang="en-GB" b="0" dirty="0" smtClean="0"/>
              <a:t>Extending a Select to retrieve data from 2 tables</a:t>
            </a:r>
          </a:p>
          <a:p>
            <a:pPr lvl="2">
              <a:lnSpc>
                <a:spcPct val="100000"/>
              </a:lnSpc>
            </a:pPr>
            <a:r>
              <a:rPr lang="en-GB" sz="1800" dirty="0" smtClean="0"/>
              <a:t>Using table aliases</a:t>
            </a:r>
          </a:p>
          <a:p>
            <a:pPr lvl="1">
              <a:lnSpc>
                <a:spcPct val="100000"/>
              </a:lnSpc>
            </a:pPr>
            <a:r>
              <a:rPr lang="en-GB" b="0" dirty="0" smtClean="0"/>
              <a:t>What is an INNER JOIN?  Is there a default JOIN?</a:t>
            </a:r>
          </a:p>
          <a:p>
            <a:pPr lvl="1">
              <a:lnSpc>
                <a:spcPct val="100000"/>
              </a:lnSpc>
            </a:pPr>
            <a:r>
              <a:rPr lang="en-GB" b="0" dirty="0" smtClean="0"/>
              <a:t>Joining more than two Tables</a:t>
            </a:r>
          </a:p>
          <a:p>
            <a:pPr lvl="1">
              <a:lnSpc>
                <a:spcPct val="100000"/>
              </a:lnSpc>
            </a:pPr>
            <a:r>
              <a:rPr lang="en-GB" b="0" dirty="0" smtClean="0"/>
              <a:t>Composite Joins</a:t>
            </a:r>
          </a:p>
          <a:p>
            <a:pPr lvl="1">
              <a:lnSpc>
                <a:spcPct val="100000"/>
              </a:lnSpc>
            </a:pPr>
            <a:r>
              <a:rPr lang="en-GB" b="0" dirty="0" smtClean="0"/>
              <a:t>Practical 1 – Inner Joins</a:t>
            </a:r>
          </a:p>
          <a:p>
            <a:pPr lvl="1">
              <a:lnSpc>
                <a:spcPct val="100000"/>
              </a:lnSpc>
            </a:pPr>
            <a:r>
              <a:rPr lang="en-GB" b="0" dirty="0" smtClean="0"/>
              <a:t>CROSS Joins</a:t>
            </a:r>
          </a:p>
          <a:p>
            <a:pPr lvl="1">
              <a:lnSpc>
                <a:spcPct val="100000"/>
              </a:lnSpc>
            </a:pPr>
            <a:r>
              <a:rPr lang="en-GB" b="0" dirty="0" smtClean="0"/>
              <a:t>Outer Joins</a:t>
            </a:r>
          </a:p>
          <a:p>
            <a:pPr lvl="1">
              <a:lnSpc>
                <a:spcPct val="100000"/>
              </a:lnSpc>
            </a:pPr>
            <a:r>
              <a:rPr lang="en-GB" b="0" dirty="0" smtClean="0"/>
              <a:t>Practical 2 – Outer Joins</a:t>
            </a:r>
          </a:p>
        </p:txBody>
      </p:sp>
      <p:sp>
        <p:nvSpPr>
          <p:cNvPr id="4101" name="Rectangle 5"/>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
        <p:nvSpPr>
          <p:cNvPr id="4102" name="Rectangle 6"/>
          <p:cNvSpPr>
            <a:spLocks noGrp="1" noChangeArrowheads="1"/>
          </p:cNvSpPr>
          <p:nvPr>
            <p:ph type="title"/>
          </p:nvPr>
        </p:nvSpPr>
        <p:spPr/>
        <p:txBody>
          <a:bodyPr/>
          <a:lstStyle/>
          <a:p>
            <a:pPr eaLnBrk="1" hangingPunct="1"/>
            <a:r>
              <a:rPr lang="en-GB" smtClean="0"/>
              <a:t>Data Manipulation - Joins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Retrieving data from two tables</a:t>
            </a:r>
          </a:p>
        </p:txBody>
      </p:sp>
      <p:sp>
        <p:nvSpPr>
          <p:cNvPr id="805892" name="Rectangle 4"/>
          <p:cNvSpPr>
            <a:spLocks noChangeArrowheads="1"/>
          </p:cNvSpPr>
          <p:nvPr/>
        </p:nvSpPr>
        <p:spPr bwMode="auto">
          <a:xfrm flipH="1">
            <a:off x="5780088" y="1198563"/>
            <a:ext cx="3154362" cy="376237"/>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spcBef>
                <a:spcPct val="0"/>
              </a:spcBef>
              <a:defRPr/>
            </a:pPr>
            <a:r>
              <a:rPr lang="en-GB" sz="1800">
                <a:latin typeface="Helvetica" pitchFamily="34" charset="0"/>
              </a:rPr>
              <a:t>Single table Select, runs fine</a:t>
            </a:r>
          </a:p>
        </p:txBody>
      </p:sp>
      <p:sp>
        <p:nvSpPr>
          <p:cNvPr id="5124" name="Line 5"/>
          <p:cNvSpPr>
            <a:spLocks noChangeShapeType="1"/>
          </p:cNvSpPr>
          <p:nvPr/>
        </p:nvSpPr>
        <p:spPr bwMode="auto">
          <a:xfrm flipH="1">
            <a:off x="4257675" y="1387475"/>
            <a:ext cx="666750" cy="1588"/>
          </a:xfrm>
          <a:prstGeom prst="line">
            <a:avLst/>
          </a:prstGeom>
          <a:noFill/>
          <a:ln w="12700">
            <a:solidFill>
              <a:schemeClr val="tx1"/>
            </a:solidFill>
            <a:round/>
            <a:headEnd type="triangle" w="med" len="med"/>
            <a:tailEnd/>
          </a:ln>
        </p:spPr>
        <p:txBody>
          <a:bodyPr wrap="none" anchor="ctr"/>
          <a:lstStyle/>
          <a:p>
            <a:endParaRPr lang="en-GB"/>
          </a:p>
        </p:txBody>
      </p:sp>
      <p:sp>
        <p:nvSpPr>
          <p:cNvPr id="5125" name="Rectangle 6"/>
          <p:cNvSpPr>
            <a:spLocks noChangeArrowheads="1"/>
          </p:cNvSpPr>
          <p:nvPr/>
        </p:nvSpPr>
        <p:spPr bwMode="auto">
          <a:xfrm>
            <a:off x="288925" y="1016000"/>
            <a:ext cx="2882900" cy="711200"/>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2000" b="1">
                <a:latin typeface="Helvetica" pitchFamily="34" charset="0"/>
              </a:rPr>
              <a:t>SELECT lname</a:t>
            </a:r>
          </a:p>
          <a:p>
            <a:pPr>
              <a:spcBef>
                <a:spcPct val="0"/>
              </a:spcBef>
            </a:pPr>
            <a:r>
              <a:rPr lang="en-GB" sz="2000" b="1">
                <a:latin typeface="Helvetica" pitchFamily="34" charset="0"/>
              </a:rPr>
              <a:t>FROM 	  salesperson</a:t>
            </a:r>
          </a:p>
        </p:txBody>
      </p:sp>
      <p:grpSp>
        <p:nvGrpSpPr>
          <p:cNvPr id="2" name="Group 43"/>
          <p:cNvGrpSpPr>
            <a:grpSpLocks/>
          </p:cNvGrpSpPr>
          <p:nvPr/>
        </p:nvGrpSpPr>
        <p:grpSpPr bwMode="auto">
          <a:xfrm>
            <a:off x="282575" y="3306763"/>
            <a:ext cx="8793163" cy="1087437"/>
            <a:chOff x="178" y="2083"/>
            <a:chExt cx="5539" cy="685"/>
          </a:xfrm>
        </p:grpSpPr>
        <p:sp>
          <p:nvSpPr>
            <p:cNvPr id="5152" name="Rectangle 8"/>
            <p:cNvSpPr>
              <a:spLocks noChangeArrowheads="1"/>
            </p:cNvSpPr>
            <p:nvPr/>
          </p:nvSpPr>
          <p:spPr bwMode="auto">
            <a:xfrm>
              <a:off x="2667" y="2136"/>
              <a:ext cx="707" cy="632"/>
            </a:xfrm>
            <a:prstGeom prst="rect">
              <a:avLst/>
            </a:prstGeom>
            <a:noFill/>
            <a:ln w="12700">
              <a:noFill/>
              <a:miter lim="800000"/>
              <a:headEnd/>
              <a:tailEnd/>
            </a:ln>
          </p:spPr>
          <p:txBody>
            <a:bodyPr wrap="none" lIns="90488" tIns="44450" rIns="90488" bIns="44450">
              <a:spAutoFit/>
            </a:bodyPr>
            <a:lstStyle/>
            <a:p>
              <a:pPr defTabSz="739775">
                <a:spcBef>
                  <a:spcPct val="0"/>
                </a:spcBef>
                <a:buClr>
                  <a:srgbClr val="FF0000"/>
                </a:buClr>
                <a:buFont typeface="Wingdings" pitchFamily="2" charset="2"/>
                <a:buChar char="û"/>
              </a:pPr>
              <a:r>
                <a:rPr lang="en-GB" sz="6000" b="1">
                  <a:latin typeface="Courier New" pitchFamily="49" charset="0"/>
                </a:rPr>
                <a:t> </a:t>
              </a:r>
            </a:p>
          </p:txBody>
        </p:sp>
        <p:grpSp>
          <p:nvGrpSpPr>
            <p:cNvPr id="5153" name="Group 42"/>
            <p:cNvGrpSpPr>
              <a:grpSpLocks/>
            </p:cNvGrpSpPr>
            <p:nvPr/>
          </p:nvGrpSpPr>
          <p:grpSpPr bwMode="auto">
            <a:xfrm>
              <a:off x="178" y="2083"/>
              <a:ext cx="5539" cy="640"/>
              <a:chOff x="178" y="2083"/>
              <a:chExt cx="5539" cy="640"/>
            </a:xfrm>
          </p:grpSpPr>
          <p:sp>
            <p:nvSpPr>
              <p:cNvPr id="5154" name="Rectangle 10"/>
              <p:cNvSpPr>
                <a:spLocks noChangeArrowheads="1"/>
              </p:cNvSpPr>
              <p:nvPr/>
            </p:nvSpPr>
            <p:spPr bwMode="auto">
              <a:xfrm>
                <a:off x="178" y="2083"/>
                <a:ext cx="2525" cy="640"/>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2000" b="1">
                    <a:latin typeface="Helvetica" pitchFamily="34" charset="0"/>
                  </a:rPr>
                  <a:t>SELECT lname, manager</a:t>
                </a:r>
              </a:p>
              <a:p>
                <a:pPr>
                  <a:spcBef>
                    <a:spcPct val="0"/>
                  </a:spcBef>
                </a:pPr>
                <a:r>
                  <a:rPr lang="en-GB" sz="2000" b="1">
                    <a:latin typeface="Helvetica" pitchFamily="34" charset="0"/>
                  </a:rPr>
                  <a:t>FROM 	  salesperson JOIN dept</a:t>
                </a:r>
              </a:p>
              <a:p>
                <a:pPr>
                  <a:spcBef>
                    <a:spcPct val="0"/>
                  </a:spcBef>
                </a:pPr>
                <a:r>
                  <a:rPr lang="en-GB" sz="2000" b="1">
                    <a:latin typeface="Helvetica" pitchFamily="34" charset="0"/>
                  </a:rPr>
                  <a:t>ON          dept_no = dept_no</a:t>
                </a:r>
              </a:p>
            </p:txBody>
          </p:sp>
          <p:sp>
            <p:nvSpPr>
              <p:cNvPr id="805899" name="Rectangle 11"/>
              <p:cNvSpPr>
                <a:spLocks noChangeArrowheads="1"/>
              </p:cNvSpPr>
              <p:nvPr/>
            </p:nvSpPr>
            <p:spPr bwMode="auto">
              <a:xfrm flipH="1">
                <a:off x="3109" y="2198"/>
                <a:ext cx="2608" cy="41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spcBef>
                    <a:spcPct val="0"/>
                  </a:spcBef>
                  <a:defRPr/>
                </a:pPr>
                <a:r>
                  <a:rPr lang="en-GB" sz="1800">
                    <a:latin typeface="Helvetica" pitchFamily="34" charset="0"/>
                  </a:rPr>
                  <a:t>Primary Key to ForeignKey of course - “sorry you are being ambiguous”</a:t>
                </a:r>
              </a:p>
            </p:txBody>
          </p:sp>
          <p:sp>
            <p:nvSpPr>
              <p:cNvPr id="5156" name="Line 12"/>
              <p:cNvSpPr>
                <a:spLocks noChangeShapeType="1"/>
              </p:cNvSpPr>
              <p:nvPr/>
            </p:nvSpPr>
            <p:spPr bwMode="auto">
              <a:xfrm flipH="1">
                <a:off x="2873" y="2407"/>
                <a:ext cx="184" cy="1"/>
              </a:xfrm>
              <a:prstGeom prst="line">
                <a:avLst/>
              </a:prstGeom>
              <a:noFill/>
              <a:ln w="12700">
                <a:solidFill>
                  <a:schemeClr val="tx1"/>
                </a:solidFill>
                <a:round/>
                <a:headEnd type="triangle" w="med" len="med"/>
                <a:tailEnd type="none" w="med" len="lg"/>
              </a:ln>
            </p:spPr>
            <p:txBody>
              <a:bodyPr wrap="none" anchor="ctr"/>
              <a:lstStyle/>
              <a:p>
                <a:endParaRPr lang="en-GB"/>
              </a:p>
            </p:txBody>
          </p:sp>
        </p:grpSp>
      </p:grpSp>
      <p:grpSp>
        <p:nvGrpSpPr>
          <p:cNvPr id="4" name="Group 45"/>
          <p:cNvGrpSpPr>
            <a:grpSpLocks/>
          </p:cNvGrpSpPr>
          <p:nvPr/>
        </p:nvGrpSpPr>
        <p:grpSpPr bwMode="auto">
          <a:xfrm>
            <a:off x="284163" y="4394200"/>
            <a:ext cx="8755062" cy="1044575"/>
            <a:chOff x="179" y="2768"/>
            <a:chExt cx="5515" cy="658"/>
          </a:xfrm>
        </p:grpSpPr>
        <p:sp>
          <p:nvSpPr>
            <p:cNvPr id="5147" name="Rectangle 14"/>
            <p:cNvSpPr>
              <a:spLocks noChangeArrowheads="1"/>
            </p:cNvSpPr>
            <p:nvPr/>
          </p:nvSpPr>
          <p:spPr bwMode="auto">
            <a:xfrm>
              <a:off x="3921" y="2909"/>
              <a:ext cx="619" cy="517"/>
            </a:xfrm>
            <a:prstGeom prst="rect">
              <a:avLst/>
            </a:prstGeom>
            <a:noFill/>
            <a:ln w="12700">
              <a:noFill/>
              <a:miter lim="800000"/>
              <a:headEnd/>
              <a:tailEnd/>
            </a:ln>
          </p:spPr>
          <p:txBody>
            <a:bodyPr lIns="90488" tIns="44450" rIns="90488" bIns="44450">
              <a:spAutoFit/>
            </a:bodyPr>
            <a:lstStyle/>
            <a:p>
              <a:pPr defTabSz="739775">
                <a:spcBef>
                  <a:spcPct val="0"/>
                </a:spcBef>
                <a:buClr>
                  <a:srgbClr val="0000FF"/>
                </a:buClr>
                <a:buFont typeface="Wingdings" pitchFamily="2" charset="2"/>
                <a:buChar char="ü"/>
              </a:pPr>
              <a:r>
                <a:rPr lang="en-GB" sz="4800" b="1">
                  <a:latin typeface="Courier New" pitchFamily="49" charset="0"/>
                </a:rPr>
                <a:t> </a:t>
              </a:r>
            </a:p>
          </p:txBody>
        </p:sp>
        <p:grpSp>
          <p:nvGrpSpPr>
            <p:cNvPr id="5148" name="Group 44"/>
            <p:cNvGrpSpPr>
              <a:grpSpLocks/>
            </p:cNvGrpSpPr>
            <p:nvPr/>
          </p:nvGrpSpPr>
          <p:grpSpPr bwMode="auto">
            <a:xfrm>
              <a:off x="179" y="2768"/>
              <a:ext cx="5515" cy="640"/>
              <a:chOff x="179" y="2768"/>
              <a:chExt cx="5515" cy="640"/>
            </a:xfrm>
          </p:grpSpPr>
          <p:sp>
            <p:nvSpPr>
              <p:cNvPr id="5149" name="Rectangle 16"/>
              <p:cNvSpPr>
                <a:spLocks noChangeArrowheads="1"/>
              </p:cNvSpPr>
              <p:nvPr/>
            </p:nvSpPr>
            <p:spPr bwMode="auto">
              <a:xfrm>
                <a:off x="179" y="2768"/>
                <a:ext cx="3630" cy="640"/>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2000" b="1">
                    <a:latin typeface="Helvetica" pitchFamily="34" charset="0"/>
                  </a:rPr>
                  <a:t>SELECT lname, manager</a:t>
                </a:r>
              </a:p>
              <a:p>
                <a:pPr>
                  <a:spcBef>
                    <a:spcPct val="0"/>
                  </a:spcBef>
                </a:pPr>
                <a:r>
                  <a:rPr lang="en-GB" sz="2000" b="1">
                    <a:latin typeface="Helvetica" pitchFamily="34" charset="0"/>
                  </a:rPr>
                  <a:t>FROM 	  salesperson JOIN dept</a:t>
                </a:r>
              </a:p>
              <a:p>
                <a:pPr>
                  <a:spcBef>
                    <a:spcPct val="0"/>
                  </a:spcBef>
                </a:pPr>
                <a:r>
                  <a:rPr lang="en-GB" sz="2000" b="1">
                    <a:latin typeface="Helvetica" pitchFamily="34" charset="0"/>
                  </a:rPr>
                  <a:t>ON          salesperson.dept_no = dept.dept_no</a:t>
                </a:r>
              </a:p>
            </p:txBody>
          </p:sp>
          <p:sp>
            <p:nvSpPr>
              <p:cNvPr id="805905" name="Rectangle 17"/>
              <p:cNvSpPr>
                <a:spLocks noChangeArrowheads="1"/>
              </p:cNvSpPr>
              <p:nvPr/>
            </p:nvSpPr>
            <p:spPr bwMode="auto">
              <a:xfrm flipH="1">
                <a:off x="4478" y="2983"/>
                <a:ext cx="1216" cy="237"/>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spcBef>
                    <a:spcPct val="0"/>
                  </a:spcBef>
                  <a:defRPr/>
                </a:pPr>
                <a:r>
                  <a:rPr lang="en-GB" sz="1800">
                    <a:latin typeface="Helvetica" pitchFamily="34" charset="0"/>
                  </a:rPr>
                  <a:t>If you insist then</a:t>
                </a:r>
              </a:p>
            </p:txBody>
          </p:sp>
          <p:sp>
            <p:nvSpPr>
              <p:cNvPr id="5151" name="Line 18"/>
              <p:cNvSpPr>
                <a:spLocks noChangeShapeType="1"/>
              </p:cNvSpPr>
              <p:nvPr/>
            </p:nvSpPr>
            <p:spPr bwMode="auto">
              <a:xfrm flipH="1">
                <a:off x="3939" y="3083"/>
                <a:ext cx="372" cy="1"/>
              </a:xfrm>
              <a:prstGeom prst="line">
                <a:avLst/>
              </a:prstGeom>
              <a:noFill/>
              <a:ln w="12700">
                <a:solidFill>
                  <a:schemeClr val="tx1"/>
                </a:solidFill>
                <a:round/>
                <a:headEnd type="triangle" w="med" len="med"/>
                <a:tailEnd type="none" w="med" len="lg"/>
              </a:ln>
            </p:spPr>
            <p:txBody>
              <a:bodyPr wrap="none" anchor="ctr"/>
              <a:lstStyle/>
              <a:p>
                <a:endParaRPr lang="en-GB"/>
              </a:p>
            </p:txBody>
          </p:sp>
        </p:grpSp>
      </p:grpSp>
      <p:grpSp>
        <p:nvGrpSpPr>
          <p:cNvPr id="6" name="Group 39"/>
          <p:cNvGrpSpPr>
            <a:grpSpLocks/>
          </p:cNvGrpSpPr>
          <p:nvPr/>
        </p:nvGrpSpPr>
        <p:grpSpPr bwMode="auto">
          <a:xfrm>
            <a:off x="279400" y="1704975"/>
            <a:ext cx="8639175" cy="1003300"/>
            <a:chOff x="176" y="1074"/>
            <a:chExt cx="5442" cy="632"/>
          </a:xfrm>
        </p:grpSpPr>
        <p:sp>
          <p:nvSpPr>
            <p:cNvPr id="5142" name="Rectangle 20"/>
            <p:cNvSpPr>
              <a:spLocks noChangeArrowheads="1"/>
            </p:cNvSpPr>
            <p:nvPr/>
          </p:nvSpPr>
          <p:spPr bwMode="auto">
            <a:xfrm>
              <a:off x="2630" y="1074"/>
              <a:ext cx="707" cy="632"/>
            </a:xfrm>
            <a:prstGeom prst="rect">
              <a:avLst/>
            </a:prstGeom>
            <a:noFill/>
            <a:ln w="12700">
              <a:noFill/>
              <a:miter lim="800000"/>
              <a:headEnd/>
              <a:tailEnd/>
            </a:ln>
          </p:spPr>
          <p:txBody>
            <a:bodyPr wrap="none" lIns="90488" tIns="44450" rIns="90488" bIns="44450">
              <a:spAutoFit/>
            </a:bodyPr>
            <a:lstStyle/>
            <a:p>
              <a:pPr defTabSz="739775">
                <a:spcBef>
                  <a:spcPct val="0"/>
                </a:spcBef>
                <a:buClr>
                  <a:srgbClr val="FF0000"/>
                </a:buClr>
                <a:buFont typeface="Wingdings" pitchFamily="2" charset="2"/>
                <a:buChar char="û"/>
              </a:pPr>
              <a:r>
                <a:rPr lang="en-GB" sz="6000" b="1">
                  <a:latin typeface="Courier New" pitchFamily="49" charset="0"/>
                </a:rPr>
                <a:t> </a:t>
              </a:r>
            </a:p>
          </p:txBody>
        </p:sp>
        <p:grpSp>
          <p:nvGrpSpPr>
            <p:cNvPr id="5143" name="Group 38"/>
            <p:cNvGrpSpPr>
              <a:grpSpLocks/>
            </p:cNvGrpSpPr>
            <p:nvPr/>
          </p:nvGrpSpPr>
          <p:grpSpPr bwMode="auto">
            <a:xfrm>
              <a:off x="176" y="1113"/>
              <a:ext cx="5442" cy="448"/>
              <a:chOff x="176" y="1113"/>
              <a:chExt cx="5442" cy="448"/>
            </a:xfrm>
          </p:grpSpPr>
          <p:sp>
            <p:nvSpPr>
              <p:cNvPr id="5144" name="Rectangle 22"/>
              <p:cNvSpPr>
                <a:spLocks noChangeArrowheads="1"/>
              </p:cNvSpPr>
              <p:nvPr/>
            </p:nvSpPr>
            <p:spPr bwMode="auto">
              <a:xfrm>
                <a:off x="176" y="1113"/>
                <a:ext cx="2034" cy="448"/>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2000" b="1">
                    <a:latin typeface="Helvetica" pitchFamily="34" charset="0"/>
                  </a:rPr>
                  <a:t>SELECT lname, manager</a:t>
                </a:r>
              </a:p>
              <a:p>
                <a:pPr>
                  <a:spcBef>
                    <a:spcPct val="0"/>
                  </a:spcBef>
                </a:pPr>
                <a:r>
                  <a:rPr lang="en-GB" sz="2000" b="1">
                    <a:latin typeface="Helvetica" pitchFamily="34" charset="0"/>
                  </a:rPr>
                  <a:t>FROM 	  salesperson</a:t>
                </a:r>
              </a:p>
            </p:txBody>
          </p:sp>
          <p:sp>
            <p:nvSpPr>
              <p:cNvPr id="805911" name="Rectangle 23"/>
              <p:cNvSpPr>
                <a:spLocks noChangeArrowheads="1"/>
              </p:cNvSpPr>
              <p:nvPr/>
            </p:nvSpPr>
            <p:spPr bwMode="auto">
              <a:xfrm flipH="1">
                <a:off x="3473" y="1210"/>
                <a:ext cx="2145" cy="237"/>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spcBef>
                    <a:spcPct val="0"/>
                  </a:spcBef>
                  <a:defRPr/>
                </a:pPr>
                <a:r>
                  <a:rPr lang="en-GB" sz="1800">
                    <a:latin typeface="Helvetica" pitchFamily="34" charset="0"/>
                  </a:rPr>
                  <a:t>Invalid column name ‘manager’</a:t>
                </a:r>
              </a:p>
            </p:txBody>
          </p:sp>
          <p:sp>
            <p:nvSpPr>
              <p:cNvPr id="5146" name="Line 24"/>
              <p:cNvSpPr>
                <a:spLocks noChangeShapeType="1"/>
              </p:cNvSpPr>
              <p:nvPr/>
            </p:nvSpPr>
            <p:spPr bwMode="auto">
              <a:xfrm flipH="1" flipV="1">
                <a:off x="2873" y="1335"/>
                <a:ext cx="166" cy="3"/>
              </a:xfrm>
              <a:prstGeom prst="line">
                <a:avLst/>
              </a:prstGeom>
              <a:noFill/>
              <a:ln w="12700">
                <a:solidFill>
                  <a:schemeClr val="tx1"/>
                </a:solidFill>
                <a:round/>
                <a:headEnd type="triangle" w="med" len="med"/>
                <a:tailEnd/>
              </a:ln>
            </p:spPr>
            <p:txBody>
              <a:bodyPr wrap="none" anchor="ctr"/>
              <a:lstStyle/>
              <a:p>
                <a:endParaRPr lang="en-GB"/>
              </a:p>
            </p:txBody>
          </p:sp>
        </p:grpSp>
      </p:grpSp>
      <p:grpSp>
        <p:nvGrpSpPr>
          <p:cNvPr id="8" name="Group 41"/>
          <p:cNvGrpSpPr>
            <a:grpSpLocks/>
          </p:cNvGrpSpPr>
          <p:nvPr/>
        </p:nvGrpSpPr>
        <p:grpSpPr bwMode="auto">
          <a:xfrm>
            <a:off x="280988" y="2449513"/>
            <a:ext cx="8697912" cy="1003300"/>
            <a:chOff x="177" y="1543"/>
            <a:chExt cx="5479" cy="632"/>
          </a:xfrm>
        </p:grpSpPr>
        <p:grpSp>
          <p:nvGrpSpPr>
            <p:cNvPr id="5137" name="Group 40"/>
            <p:cNvGrpSpPr>
              <a:grpSpLocks/>
            </p:cNvGrpSpPr>
            <p:nvPr/>
          </p:nvGrpSpPr>
          <p:grpSpPr bwMode="auto">
            <a:xfrm>
              <a:off x="177" y="1593"/>
              <a:ext cx="5479" cy="448"/>
              <a:chOff x="177" y="1593"/>
              <a:chExt cx="5479" cy="448"/>
            </a:xfrm>
          </p:grpSpPr>
          <p:sp>
            <p:nvSpPr>
              <p:cNvPr id="5139" name="Rectangle 27"/>
              <p:cNvSpPr>
                <a:spLocks noChangeArrowheads="1"/>
              </p:cNvSpPr>
              <p:nvPr/>
            </p:nvSpPr>
            <p:spPr bwMode="auto">
              <a:xfrm>
                <a:off x="177" y="1593"/>
                <a:ext cx="2525" cy="448"/>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2000" b="1">
                    <a:latin typeface="Helvetica" pitchFamily="34" charset="0"/>
                  </a:rPr>
                  <a:t>SELECT lname, manager</a:t>
                </a:r>
              </a:p>
              <a:p>
                <a:pPr>
                  <a:spcBef>
                    <a:spcPct val="0"/>
                  </a:spcBef>
                </a:pPr>
                <a:r>
                  <a:rPr lang="en-GB" sz="2000" b="1">
                    <a:latin typeface="Helvetica" pitchFamily="34" charset="0"/>
                  </a:rPr>
                  <a:t>FROM 	  salesperson JOIN dept</a:t>
                </a:r>
              </a:p>
            </p:txBody>
          </p:sp>
          <p:sp>
            <p:nvSpPr>
              <p:cNvPr id="805916" name="Rectangle 28"/>
              <p:cNvSpPr>
                <a:spLocks noChangeArrowheads="1"/>
              </p:cNvSpPr>
              <p:nvPr/>
            </p:nvSpPr>
            <p:spPr bwMode="auto">
              <a:xfrm flipH="1">
                <a:off x="3125" y="1690"/>
                <a:ext cx="2531" cy="237"/>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spcBef>
                    <a:spcPct val="0"/>
                  </a:spcBef>
                  <a:defRPr/>
                </a:pPr>
                <a:r>
                  <a:rPr lang="en-GB" sz="1800">
                    <a:latin typeface="Helvetica" pitchFamily="34" charset="0"/>
                  </a:rPr>
                  <a:t>How do you wish to join these tables?</a:t>
                </a:r>
              </a:p>
            </p:txBody>
          </p:sp>
          <p:sp>
            <p:nvSpPr>
              <p:cNvPr id="5141" name="Line 29"/>
              <p:cNvSpPr>
                <a:spLocks noChangeShapeType="1"/>
              </p:cNvSpPr>
              <p:nvPr/>
            </p:nvSpPr>
            <p:spPr bwMode="auto">
              <a:xfrm flipH="1">
                <a:off x="2836" y="1818"/>
                <a:ext cx="220" cy="1"/>
              </a:xfrm>
              <a:prstGeom prst="line">
                <a:avLst/>
              </a:prstGeom>
              <a:noFill/>
              <a:ln w="12700">
                <a:solidFill>
                  <a:schemeClr val="tx1"/>
                </a:solidFill>
                <a:round/>
                <a:headEnd type="triangle" w="med" len="med"/>
                <a:tailEnd type="none" w="med" len="lg"/>
              </a:ln>
            </p:spPr>
            <p:txBody>
              <a:bodyPr wrap="none" anchor="ctr"/>
              <a:lstStyle/>
              <a:p>
                <a:endParaRPr lang="en-GB"/>
              </a:p>
            </p:txBody>
          </p:sp>
        </p:grpSp>
        <p:sp>
          <p:nvSpPr>
            <p:cNvPr id="5138" name="Rectangle 30"/>
            <p:cNvSpPr>
              <a:spLocks noChangeArrowheads="1"/>
            </p:cNvSpPr>
            <p:nvPr/>
          </p:nvSpPr>
          <p:spPr bwMode="auto">
            <a:xfrm>
              <a:off x="2665" y="1543"/>
              <a:ext cx="707" cy="632"/>
            </a:xfrm>
            <a:prstGeom prst="rect">
              <a:avLst/>
            </a:prstGeom>
            <a:noFill/>
            <a:ln w="12700">
              <a:noFill/>
              <a:miter lim="800000"/>
              <a:headEnd/>
              <a:tailEnd/>
            </a:ln>
          </p:spPr>
          <p:txBody>
            <a:bodyPr wrap="none" lIns="90488" tIns="44450" rIns="90488" bIns="44450">
              <a:spAutoFit/>
            </a:bodyPr>
            <a:lstStyle/>
            <a:p>
              <a:pPr defTabSz="739775">
                <a:spcBef>
                  <a:spcPct val="0"/>
                </a:spcBef>
                <a:buClr>
                  <a:srgbClr val="FF0000"/>
                </a:buClr>
                <a:buFont typeface="Wingdings" pitchFamily="2" charset="2"/>
                <a:buChar char="û"/>
              </a:pPr>
              <a:r>
                <a:rPr lang="en-GB" sz="6000" b="1">
                  <a:latin typeface="Courier New" pitchFamily="49" charset="0"/>
                </a:rPr>
                <a:t> </a:t>
              </a:r>
            </a:p>
          </p:txBody>
        </p:sp>
      </p:grpSp>
      <p:grpSp>
        <p:nvGrpSpPr>
          <p:cNvPr id="10" name="Group 46"/>
          <p:cNvGrpSpPr>
            <a:grpSpLocks/>
          </p:cNvGrpSpPr>
          <p:nvPr/>
        </p:nvGrpSpPr>
        <p:grpSpPr bwMode="auto">
          <a:xfrm>
            <a:off x="284163" y="5483225"/>
            <a:ext cx="8759825" cy="1049338"/>
            <a:chOff x="179" y="3454"/>
            <a:chExt cx="5518" cy="661"/>
          </a:xfrm>
        </p:grpSpPr>
        <p:sp>
          <p:nvSpPr>
            <p:cNvPr id="5132" name="Rectangle 32"/>
            <p:cNvSpPr>
              <a:spLocks noChangeArrowheads="1"/>
            </p:cNvSpPr>
            <p:nvPr/>
          </p:nvSpPr>
          <p:spPr bwMode="auto">
            <a:xfrm>
              <a:off x="3896" y="3598"/>
              <a:ext cx="619" cy="517"/>
            </a:xfrm>
            <a:prstGeom prst="rect">
              <a:avLst/>
            </a:prstGeom>
            <a:noFill/>
            <a:ln w="12700">
              <a:noFill/>
              <a:miter lim="800000"/>
              <a:headEnd/>
              <a:tailEnd/>
            </a:ln>
          </p:spPr>
          <p:txBody>
            <a:bodyPr lIns="90488" tIns="44450" rIns="90488" bIns="44450">
              <a:spAutoFit/>
            </a:bodyPr>
            <a:lstStyle/>
            <a:p>
              <a:pPr defTabSz="739775">
                <a:spcBef>
                  <a:spcPct val="0"/>
                </a:spcBef>
                <a:buClr>
                  <a:srgbClr val="0000FF"/>
                </a:buClr>
                <a:buFont typeface="Wingdings" pitchFamily="2" charset="2"/>
                <a:buChar char="ü"/>
              </a:pPr>
              <a:r>
                <a:rPr lang="en-GB" sz="4800" b="1">
                  <a:latin typeface="Courier New" pitchFamily="49" charset="0"/>
                </a:rPr>
                <a:t> </a:t>
              </a:r>
            </a:p>
          </p:txBody>
        </p:sp>
        <p:sp>
          <p:nvSpPr>
            <p:cNvPr id="5133" name="Rectangle 33"/>
            <p:cNvSpPr>
              <a:spLocks noChangeArrowheads="1"/>
            </p:cNvSpPr>
            <p:nvPr/>
          </p:nvSpPr>
          <p:spPr bwMode="auto">
            <a:xfrm>
              <a:off x="179" y="3454"/>
              <a:ext cx="3622" cy="640"/>
            </a:xfrm>
            <a:prstGeom prst="rect">
              <a:avLst/>
            </a:prstGeom>
            <a:solidFill>
              <a:schemeClr val="accent1"/>
            </a:solidFill>
            <a:ln w="9525">
              <a:solidFill>
                <a:schemeClr val="tx1"/>
              </a:solidFill>
              <a:miter lim="800000"/>
              <a:headEnd type="none" w="sm" len="sm"/>
              <a:tailEnd type="none" w="sm" len="sm"/>
            </a:ln>
          </p:spPr>
          <p:txBody>
            <a:bodyPr>
              <a:spAutoFit/>
            </a:bodyPr>
            <a:lstStyle/>
            <a:p>
              <a:pPr>
                <a:spcBef>
                  <a:spcPct val="0"/>
                </a:spcBef>
              </a:pPr>
              <a:r>
                <a:rPr lang="en-GB" sz="2000" b="1">
                  <a:latin typeface="Helvetica" pitchFamily="34" charset="0"/>
                </a:rPr>
                <a:t>SELECT </a:t>
              </a:r>
              <a:r>
                <a:rPr lang="en-GB" sz="2000" b="1" u="sng">
                  <a:solidFill>
                    <a:srgbClr val="3333FF"/>
                  </a:solidFill>
                  <a:latin typeface="Helvetica" pitchFamily="34" charset="0"/>
                </a:rPr>
                <a:t>SP</a:t>
              </a:r>
              <a:r>
                <a:rPr lang="en-GB" sz="2000" b="1">
                  <a:latin typeface="Helvetica" pitchFamily="34" charset="0"/>
                </a:rPr>
                <a:t>.dept_no, lname, manager</a:t>
              </a:r>
            </a:p>
            <a:p>
              <a:pPr>
                <a:spcBef>
                  <a:spcPct val="0"/>
                </a:spcBef>
              </a:pPr>
              <a:r>
                <a:rPr lang="en-GB" sz="2000" b="1">
                  <a:latin typeface="Helvetica" pitchFamily="34" charset="0"/>
                </a:rPr>
                <a:t>FROM 	  salesperson SP JOIN dept D</a:t>
              </a:r>
            </a:p>
            <a:p>
              <a:pPr>
                <a:spcBef>
                  <a:spcPct val="0"/>
                </a:spcBef>
              </a:pPr>
              <a:r>
                <a:rPr lang="en-GB" sz="2000" b="1">
                  <a:latin typeface="Helvetica" pitchFamily="34" charset="0"/>
                </a:rPr>
                <a:t>ON          SP.dept_no = D.dept_no</a:t>
              </a:r>
            </a:p>
          </p:txBody>
        </p:sp>
        <p:sp>
          <p:nvSpPr>
            <p:cNvPr id="805922" name="Rectangle 34"/>
            <p:cNvSpPr>
              <a:spLocks noChangeArrowheads="1"/>
            </p:cNvSpPr>
            <p:nvPr/>
          </p:nvSpPr>
          <p:spPr bwMode="auto">
            <a:xfrm flipH="1">
              <a:off x="4428" y="3669"/>
              <a:ext cx="1269" cy="237"/>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spcBef>
                  <a:spcPct val="0"/>
                </a:spcBef>
                <a:defRPr/>
              </a:pPr>
              <a:r>
                <a:rPr lang="en-GB" sz="1800">
                  <a:latin typeface="Helvetica" pitchFamily="34" charset="0"/>
                </a:rPr>
                <a:t>Ah, that’s easier</a:t>
              </a:r>
            </a:p>
          </p:txBody>
        </p:sp>
        <p:sp>
          <p:nvSpPr>
            <p:cNvPr id="5135" name="Line 35"/>
            <p:cNvSpPr>
              <a:spLocks noChangeShapeType="1"/>
            </p:cNvSpPr>
            <p:nvPr/>
          </p:nvSpPr>
          <p:spPr bwMode="auto">
            <a:xfrm flipH="1">
              <a:off x="3919" y="3778"/>
              <a:ext cx="372" cy="1"/>
            </a:xfrm>
            <a:prstGeom prst="line">
              <a:avLst/>
            </a:prstGeom>
            <a:noFill/>
            <a:ln w="12700">
              <a:solidFill>
                <a:schemeClr val="tx1"/>
              </a:solidFill>
              <a:round/>
              <a:headEnd type="triangle" w="med" len="med"/>
              <a:tailEnd type="none" w="med" len="lg"/>
            </a:ln>
          </p:spPr>
          <p:txBody>
            <a:bodyPr wrap="none" anchor="ctr"/>
            <a:lstStyle/>
            <a:p>
              <a:endParaRPr lang="en-GB"/>
            </a:p>
          </p:txBody>
        </p:sp>
        <p:sp>
          <p:nvSpPr>
            <p:cNvPr id="5136" name="Text Box 36"/>
            <p:cNvSpPr txBox="1">
              <a:spLocks noChangeArrowheads="1"/>
            </p:cNvSpPr>
            <p:nvPr/>
          </p:nvSpPr>
          <p:spPr bwMode="auto">
            <a:xfrm>
              <a:off x="2888" y="3858"/>
              <a:ext cx="916" cy="237"/>
            </a:xfrm>
            <a:prstGeom prst="rect">
              <a:avLst/>
            </a:prstGeom>
            <a:solidFill>
              <a:schemeClr val="folHlink"/>
            </a:solidFill>
            <a:ln w="9525">
              <a:solidFill>
                <a:schemeClr val="tx1"/>
              </a:solidFill>
              <a:miter lim="800000"/>
              <a:headEnd type="none" w="sm" len="sm"/>
              <a:tailEnd type="none" w="sm" len="sm"/>
            </a:ln>
          </p:spPr>
          <p:txBody>
            <a:bodyPr>
              <a:spAutoFit/>
            </a:bodyPr>
            <a:lstStyle/>
            <a:p>
              <a:pPr>
                <a:spcBef>
                  <a:spcPct val="0"/>
                </a:spcBef>
              </a:pPr>
              <a:r>
                <a:rPr lang="en-GB" sz="1800">
                  <a:latin typeface="Helvetica" pitchFamily="34" charset="0"/>
                </a:rPr>
                <a:t>Table Alias</a:t>
              </a:r>
            </a:p>
          </p:txBody>
        </p:sp>
      </p:grpSp>
      <p:sp>
        <p:nvSpPr>
          <p:cNvPr id="805925" name="Text Box 37"/>
          <p:cNvSpPr txBox="1">
            <a:spLocks noChangeArrowheads="1"/>
          </p:cNvSpPr>
          <p:nvPr/>
        </p:nvSpPr>
        <p:spPr bwMode="auto">
          <a:xfrm>
            <a:off x="-38100" y="6323013"/>
            <a:ext cx="392113" cy="457200"/>
          </a:xfrm>
          <a:prstGeom prst="rect">
            <a:avLst/>
          </a:prstGeom>
          <a:noFill/>
          <a:ln w="9525">
            <a:noFill/>
            <a:miter lim="800000"/>
            <a:headEnd/>
            <a:tailEnd/>
          </a:ln>
        </p:spPr>
        <p:txBody>
          <a:bodyPr wrap="none">
            <a:spAutoFit/>
          </a:bodyPr>
          <a:lstStyle/>
          <a:p>
            <a:pPr eaLnBrk="1" hangingPunct="1">
              <a:spcBef>
                <a:spcPct val="0"/>
              </a:spcBef>
            </a:pPr>
            <a:r>
              <a:rPr lang="en-GB" sz="2400" b="1">
                <a:solidFill>
                  <a:srgbClr val="008000"/>
                </a:solidFill>
                <a:latin typeface="Wingdings" pitchFamily="2" charset="2"/>
              </a:rPr>
              <a:t>ü</a:t>
            </a:r>
            <a:endParaRPr lang="en-GB"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 presetClass="entr" presetSubtype="0" fill="hold" grpId="0" nodeType="withEffect">
                                  <p:stCondLst>
                                    <p:cond delay="0"/>
                                  </p:stCondLst>
                                  <p:childTnLst>
                                    <p:set>
                                      <p:cBhvr>
                                        <p:cTn id="29" dur="1" fill="hold">
                                          <p:stCondLst>
                                            <p:cond delay="499"/>
                                          </p:stCondLst>
                                        </p:cTn>
                                        <p:tgtEl>
                                          <p:spTgt spid="805925"/>
                                        </p:tgtEl>
                                        <p:attrNameLst>
                                          <p:attrName>style.visibility</p:attrName>
                                        </p:attrNameLst>
                                      </p:cBhvr>
                                      <p:to>
                                        <p:strVal val="visible"/>
                                      </p:to>
                                    </p:set>
                                  </p:childTnLst>
                                </p:cTn>
                              </p:par>
                              <p:par>
                                <p:cTn id="30" presetID="10" presetClass="entr" presetSubtype="0" fill="hold" grpId="1" nodeType="withEffect">
                                  <p:stCondLst>
                                    <p:cond delay="0"/>
                                  </p:stCondLst>
                                  <p:childTnLst>
                                    <p:set>
                                      <p:cBhvr>
                                        <p:cTn id="31" dur="1" fill="hold">
                                          <p:stCondLst>
                                            <p:cond delay="0"/>
                                          </p:stCondLst>
                                        </p:cTn>
                                        <p:tgtEl>
                                          <p:spTgt spid="805925"/>
                                        </p:tgtEl>
                                        <p:attrNameLst>
                                          <p:attrName>style.visibility</p:attrName>
                                        </p:attrNameLst>
                                      </p:cBhvr>
                                      <p:to>
                                        <p:strVal val="visible"/>
                                      </p:to>
                                    </p:set>
                                    <p:animEffect transition="in" filter="fade">
                                      <p:cBhvr>
                                        <p:cTn id="32" dur="2000"/>
                                        <p:tgtEl>
                                          <p:spTgt spid="805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925" grpId="0" autoUpdateAnimBg="0"/>
      <p:bldP spid="805925" grpId="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528638" y="1090613"/>
            <a:ext cx="8366125" cy="5192712"/>
          </a:xfrm>
        </p:spPr>
        <p:txBody>
          <a:bodyPr/>
          <a:lstStyle/>
          <a:p>
            <a:pPr>
              <a:lnSpc>
                <a:spcPct val="77000"/>
              </a:lnSpc>
            </a:pPr>
            <a:endParaRPr lang="en-GB" sz="2000" smtClean="0"/>
          </a:p>
          <a:p>
            <a:pPr>
              <a:lnSpc>
                <a:spcPct val="77000"/>
              </a:lnSpc>
            </a:pPr>
            <a:endParaRPr lang="en-GB" sz="2000" smtClean="0"/>
          </a:p>
          <a:p>
            <a:pPr>
              <a:lnSpc>
                <a:spcPct val="77000"/>
              </a:lnSpc>
            </a:pPr>
            <a:endParaRPr lang="en-GB" sz="2000" smtClean="0"/>
          </a:p>
          <a:p>
            <a:pPr>
              <a:lnSpc>
                <a:spcPct val="77000"/>
              </a:lnSpc>
            </a:pPr>
            <a:r>
              <a:rPr lang="en-GB" sz="2000" smtClean="0"/>
              <a:t>Both tables appear in FROM clause, sequence irrelevant</a:t>
            </a:r>
          </a:p>
          <a:p>
            <a:pPr>
              <a:lnSpc>
                <a:spcPct val="77000"/>
              </a:lnSpc>
            </a:pPr>
            <a:r>
              <a:rPr lang="en-GB" sz="2000" smtClean="0"/>
              <a:t>Tables linked in the FROM clause with the keyword JOIN</a:t>
            </a:r>
          </a:p>
          <a:p>
            <a:pPr lvl="1">
              <a:lnSpc>
                <a:spcPct val="77000"/>
              </a:lnSpc>
            </a:pPr>
            <a:r>
              <a:rPr lang="en-GB" sz="1800" smtClean="0"/>
              <a:t>Define table aliases (optional)</a:t>
            </a:r>
          </a:p>
          <a:p>
            <a:pPr>
              <a:lnSpc>
                <a:spcPct val="77000"/>
              </a:lnSpc>
            </a:pPr>
            <a:r>
              <a:rPr lang="en-GB" sz="2000" smtClean="0"/>
              <a:t>The ‘ON’ sub-clause relates a row of one table to a row of the other table, via one or more columns </a:t>
            </a:r>
          </a:p>
          <a:p>
            <a:pPr lvl="1">
              <a:lnSpc>
                <a:spcPct val="77000"/>
              </a:lnSpc>
            </a:pPr>
            <a:r>
              <a:rPr lang="en-GB" sz="1800" smtClean="0"/>
              <a:t>Must be unambiguous everywhere, (made easier by aliasing tables)</a:t>
            </a:r>
          </a:p>
          <a:p>
            <a:pPr lvl="1">
              <a:lnSpc>
                <a:spcPct val="77000"/>
              </a:lnSpc>
            </a:pPr>
            <a:r>
              <a:rPr lang="en-GB" sz="1800" smtClean="0"/>
              <a:t>Note the </a:t>
            </a:r>
            <a:r>
              <a:rPr lang="en-GB" sz="1800" i="1" smtClean="0"/>
              <a:t>TableAlias.columnname</a:t>
            </a:r>
            <a:r>
              <a:rPr lang="en-GB" sz="1800" smtClean="0"/>
              <a:t> syntax to avoid ambiguity</a:t>
            </a:r>
          </a:p>
          <a:p>
            <a:pPr lvl="1">
              <a:lnSpc>
                <a:spcPct val="77000"/>
              </a:lnSpc>
            </a:pPr>
            <a:r>
              <a:rPr lang="en-GB" sz="1800" smtClean="0"/>
              <a:t>No ability to predefine/store this join relationship anywhere</a:t>
            </a:r>
          </a:p>
          <a:p>
            <a:pPr>
              <a:lnSpc>
                <a:spcPct val="77000"/>
              </a:lnSpc>
            </a:pPr>
            <a:endParaRPr lang="en-GB" sz="2000" smtClean="0"/>
          </a:p>
          <a:p>
            <a:pPr>
              <a:lnSpc>
                <a:spcPct val="77000"/>
              </a:lnSpc>
            </a:pPr>
            <a:r>
              <a:rPr lang="en-GB" sz="2000" smtClean="0"/>
              <a:t>Could be read as </a:t>
            </a:r>
          </a:p>
          <a:p>
            <a:pPr>
              <a:lnSpc>
                <a:spcPct val="77000"/>
              </a:lnSpc>
              <a:buFontTx/>
              <a:buNone/>
            </a:pPr>
            <a:r>
              <a:rPr lang="en-GB" sz="2000" smtClean="0"/>
              <a:t>	“From a list of salespeople each of which knows everything about the dept they are in”</a:t>
            </a:r>
          </a:p>
          <a:p>
            <a:pPr>
              <a:lnSpc>
                <a:spcPct val="77000"/>
              </a:lnSpc>
              <a:buFontTx/>
              <a:buNone/>
            </a:pPr>
            <a:endParaRPr lang="en-GB" sz="2000" smtClean="0"/>
          </a:p>
        </p:txBody>
      </p:sp>
      <p:sp>
        <p:nvSpPr>
          <p:cNvPr id="6147"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6148"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6149" name="Line 5"/>
          <p:cNvSpPr>
            <a:spLocks noChangeShapeType="1"/>
          </p:cNvSpPr>
          <p:nvPr/>
        </p:nvSpPr>
        <p:spPr bwMode="auto">
          <a:xfrm flipV="1">
            <a:off x="1336675" y="1946275"/>
            <a:ext cx="1481138" cy="623888"/>
          </a:xfrm>
          <a:prstGeom prst="line">
            <a:avLst/>
          </a:prstGeom>
          <a:noFill/>
          <a:ln w="9525">
            <a:noFill/>
            <a:round/>
            <a:headEnd type="none" w="sm" len="sm"/>
            <a:tailEnd type="none" w="sm" len="sm"/>
          </a:ln>
        </p:spPr>
        <p:txBody>
          <a:bodyPr wrap="none" anchor="ctr"/>
          <a:lstStyle/>
          <a:p>
            <a:endParaRPr lang="en-GB"/>
          </a:p>
        </p:txBody>
      </p:sp>
      <p:sp>
        <p:nvSpPr>
          <p:cNvPr id="6150" name="Rectangle 6"/>
          <p:cNvSpPr>
            <a:spLocks noGrp="1" noChangeArrowheads="1"/>
          </p:cNvSpPr>
          <p:nvPr>
            <p:ph type="title"/>
          </p:nvPr>
        </p:nvSpPr>
        <p:spPr/>
        <p:txBody>
          <a:bodyPr/>
          <a:lstStyle/>
          <a:p>
            <a:pPr eaLnBrk="1" hangingPunct="1"/>
            <a:r>
              <a:rPr lang="en-GB" smtClean="0"/>
              <a:t>Selecting data from two tables (Summary)</a:t>
            </a:r>
          </a:p>
        </p:txBody>
      </p:sp>
      <p:sp>
        <p:nvSpPr>
          <p:cNvPr id="6151" name="Rectangle 7"/>
          <p:cNvSpPr>
            <a:spLocks noChangeArrowheads="1"/>
          </p:cNvSpPr>
          <p:nvPr/>
        </p:nvSpPr>
        <p:spPr bwMode="auto">
          <a:xfrm>
            <a:off x="774700" y="1082675"/>
            <a:ext cx="4867275" cy="1012825"/>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2000" b="1">
                <a:latin typeface="Helvetica" pitchFamily="34" charset="0"/>
              </a:rPr>
              <a:t>SELECT SP.dept_no, lname, manager</a:t>
            </a:r>
          </a:p>
          <a:p>
            <a:pPr defTabSz="739775">
              <a:spcBef>
                <a:spcPct val="0"/>
              </a:spcBef>
            </a:pPr>
            <a:r>
              <a:rPr lang="en-GB" sz="2000" b="1">
                <a:latin typeface="Helvetica" pitchFamily="34" charset="0"/>
              </a:rPr>
              <a:t>FROM     salesperson SP JOIN dept D</a:t>
            </a:r>
          </a:p>
          <a:p>
            <a:pPr defTabSz="739775">
              <a:spcBef>
                <a:spcPct val="0"/>
              </a:spcBef>
            </a:pPr>
            <a:r>
              <a:rPr lang="en-GB" sz="2000" b="1">
                <a:latin typeface="Helvetica" pitchFamily="34" charset="0"/>
              </a:rPr>
              <a:t>	     ON SP.dept_no = D.dept_no</a:t>
            </a:r>
          </a:p>
        </p:txBody>
      </p:sp>
      <p:sp>
        <p:nvSpPr>
          <p:cNvPr id="6152" name="Rectangle 8"/>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419100" y="1127125"/>
            <a:ext cx="8526463" cy="3663950"/>
          </a:xfrm>
        </p:spPr>
        <p:txBody>
          <a:bodyPr/>
          <a:lstStyle/>
          <a:p>
            <a:r>
              <a:rPr lang="en-GB" smtClean="0"/>
              <a:t>We have already considered why we ‘normalise’ data into many tables</a:t>
            </a:r>
          </a:p>
          <a:p>
            <a:pPr lvl="2"/>
            <a:r>
              <a:rPr lang="en-GB" sz="1800" smtClean="0"/>
              <a:t>To avoid INSERT/UPDATE/DELETE anomalies and data duplication</a:t>
            </a:r>
          </a:p>
          <a:p>
            <a:r>
              <a:rPr lang="en-GB" smtClean="0"/>
              <a:t>Downside of ‘normalisation’ is we have to do JOINS</a:t>
            </a:r>
          </a:p>
          <a:p>
            <a:pPr lvl="2"/>
            <a:r>
              <a:rPr lang="en-GB" sz="1800" smtClean="0"/>
              <a:t>JOINS are ‘realtime denormalisation’</a:t>
            </a:r>
          </a:p>
          <a:p>
            <a:pPr lvl="2"/>
            <a:r>
              <a:rPr lang="en-GB" sz="1800" smtClean="0"/>
              <a:t>The JOIN effectively puts all the ‘dept’ data back with the ‘person’</a:t>
            </a:r>
          </a:p>
          <a:p>
            <a:pPr lvl="2"/>
            <a:r>
              <a:rPr lang="en-GB" sz="1800" smtClean="0"/>
              <a:t>Produces information that is useful and meaningful to the business</a:t>
            </a:r>
          </a:p>
        </p:txBody>
      </p:sp>
      <p:sp>
        <p:nvSpPr>
          <p:cNvPr id="7171" name="Line 3"/>
          <p:cNvSpPr>
            <a:spLocks noChangeShapeType="1"/>
          </p:cNvSpPr>
          <p:nvPr/>
        </p:nvSpPr>
        <p:spPr bwMode="auto">
          <a:xfrm flipV="1">
            <a:off x="1336675" y="1946275"/>
            <a:ext cx="1481138" cy="623888"/>
          </a:xfrm>
          <a:prstGeom prst="line">
            <a:avLst/>
          </a:prstGeom>
          <a:noFill/>
          <a:ln w="9525">
            <a:noFill/>
            <a:round/>
            <a:headEnd type="none" w="sm" len="sm"/>
            <a:tailEnd type="none" w="sm" len="sm"/>
          </a:ln>
        </p:spPr>
        <p:txBody>
          <a:bodyPr wrap="none" anchor="ctr"/>
          <a:lstStyle/>
          <a:p>
            <a:endParaRPr lang="en-GB"/>
          </a:p>
        </p:txBody>
      </p:sp>
      <p:sp>
        <p:nvSpPr>
          <p:cNvPr id="7172" name="Rectangle 4"/>
          <p:cNvSpPr>
            <a:spLocks noGrp="1" noChangeArrowheads="1"/>
          </p:cNvSpPr>
          <p:nvPr>
            <p:ph type="title"/>
          </p:nvPr>
        </p:nvSpPr>
        <p:spPr/>
        <p:txBody>
          <a:bodyPr/>
          <a:lstStyle/>
          <a:p>
            <a:pPr eaLnBrk="1" hangingPunct="1"/>
            <a:r>
              <a:rPr lang="en-GB" smtClean="0"/>
              <a:t>Joining as De-Normalisation</a:t>
            </a:r>
          </a:p>
        </p:txBody>
      </p:sp>
      <p:sp>
        <p:nvSpPr>
          <p:cNvPr id="7173" name="Freeform 5"/>
          <p:cNvSpPr>
            <a:spLocks/>
          </p:cNvSpPr>
          <p:nvPr/>
        </p:nvSpPr>
        <p:spPr bwMode="auto">
          <a:xfrm>
            <a:off x="6467475" y="4257675"/>
            <a:ext cx="941388" cy="1106488"/>
          </a:xfrm>
          <a:custGeom>
            <a:avLst/>
            <a:gdLst>
              <a:gd name="T0" fmla="*/ 0 w 1153"/>
              <a:gd name="T1" fmla="*/ 0 h 1122"/>
              <a:gd name="T2" fmla="*/ 768613380 w 1153"/>
              <a:gd name="T3" fmla="*/ 871395656 h 1122"/>
              <a:gd name="T4" fmla="*/ 699284632 w 1153"/>
              <a:gd name="T5" fmla="*/ 879176571 h 1122"/>
              <a:gd name="T6" fmla="*/ 697285102 w 1153"/>
              <a:gd name="T7" fmla="*/ 898626886 h 1122"/>
              <a:gd name="T8" fmla="*/ 700617925 w 1153"/>
              <a:gd name="T9" fmla="*/ 922941012 h 1122"/>
              <a:gd name="T10" fmla="*/ 705951094 w 1153"/>
              <a:gd name="T11" fmla="*/ 952116977 h 1122"/>
              <a:gd name="T12" fmla="*/ 709283916 w 1153"/>
              <a:gd name="T13" fmla="*/ 980320575 h 1122"/>
              <a:gd name="T14" fmla="*/ 707950624 w 1153"/>
              <a:gd name="T15" fmla="*/ 1006579437 h 1122"/>
              <a:gd name="T16" fmla="*/ 702618271 w 1153"/>
              <a:gd name="T17" fmla="*/ 1032838299 h 1122"/>
              <a:gd name="T18" fmla="*/ 689952403 w 1153"/>
              <a:gd name="T19" fmla="*/ 1054233596 h 1122"/>
              <a:gd name="T20" fmla="*/ 675953243 w 1153"/>
              <a:gd name="T21" fmla="*/ 1071740162 h 1122"/>
              <a:gd name="T22" fmla="*/ 658621260 w 1153"/>
              <a:gd name="T23" fmla="*/ 1083410548 h 1122"/>
              <a:gd name="T24" fmla="*/ 636622347 w 1153"/>
              <a:gd name="T25" fmla="*/ 1090218109 h 1122"/>
              <a:gd name="T26" fmla="*/ 617290834 w 1153"/>
              <a:gd name="T27" fmla="*/ 1091190476 h 1122"/>
              <a:gd name="T28" fmla="*/ 600625089 w 1153"/>
              <a:gd name="T29" fmla="*/ 1088272387 h 1122"/>
              <a:gd name="T30" fmla="*/ 583293106 w 1153"/>
              <a:gd name="T31" fmla="*/ 1080492458 h 1122"/>
              <a:gd name="T32" fmla="*/ 569293946 w 1153"/>
              <a:gd name="T33" fmla="*/ 1066877336 h 1122"/>
              <a:gd name="T34" fmla="*/ 555961840 w 1153"/>
              <a:gd name="T35" fmla="*/ 1046453667 h 1122"/>
              <a:gd name="T36" fmla="*/ 545295502 w 1153"/>
              <a:gd name="T37" fmla="*/ 1024085016 h 1122"/>
              <a:gd name="T38" fmla="*/ 539296095 w 1153"/>
              <a:gd name="T39" fmla="*/ 992963329 h 1122"/>
              <a:gd name="T40" fmla="*/ 541962680 w 1153"/>
              <a:gd name="T41" fmla="*/ 961842628 h 1122"/>
              <a:gd name="T42" fmla="*/ 547295032 w 1153"/>
              <a:gd name="T43" fmla="*/ 930720941 h 1122"/>
              <a:gd name="T44" fmla="*/ 551961963 w 1153"/>
              <a:gd name="T45" fmla="*/ 899599253 h 1122"/>
              <a:gd name="T46" fmla="*/ 551294909 w 1153"/>
              <a:gd name="T47" fmla="*/ 885011764 h 1122"/>
              <a:gd name="T48" fmla="*/ 421304121 w 1153"/>
              <a:gd name="T49" fmla="*/ 877230849 h 1122"/>
              <a:gd name="T50" fmla="*/ 422637413 w 1153"/>
              <a:gd name="T51" fmla="*/ 825686479 h 1122"/>
              <a:gd name="T52" fmla="*/ 419970828 w 1153"/>
              <a:gd name="T53" fmla="*/ 791647688 h 1122"/>
              <a:gd name="T54" fmla="*/ 414637659 w 1153"/>
              <a:gd name="T55" fmla="*/ 771224019 h 1122"/>
              <a:gd name="T56" fmla="*/ 403972138 w 1153"/>
              <a:gd name="T57" fmla="*/ 754690808 h 1122"/>
              <a:gd name="T58" fmla="*/ 389306740 w 1153"/>
              <a:gd name="T59" fmla="*/ 743993776 h 1122"/>
              <a:gd name="T60" fmla="*/ 371307703 w 1153"/>
              <a:gd name="T61" fmla="*/ 741075686 h 1122"/>
              <a:gd name="T62" fmla="*/ 345309729 w 1153"/>
              <a:gd name="T63" fmla="*/ 743020422 h 1122"/>
              <a:gd name="T64" fmla="*/ 320644231 w 1153"/>
              <a:gd name="T65" fmla="*/ 745938511 h 1122"/>
              <a:gd name="T66" fmla="*/ 295312494 w 1153"/>
              <a:gd name="T67" fmla="*/ 745938511 h 1122"/>
              <a:gd name="T68" fmla="*/ 269981575 w 1153"/>
              <a:gd name="T69" fmla="*/ 739130950 h 1122"/>
              <a:gd name="T70" fmla="*/ 250649246 w 1153"/>
              <a:gd name="T71" fmla="*/ 722597739 h 1122"/>
              <a:gd name="T72" fmla="*/ 239316670 w 1153"/>
              <a:gd name="T73" fmla="*/ 700229334 h 1122"/>
              <a:gd name="T74" fmla="*/ 234650555 w 1153"/>
              <a:gd name="T75" fmla="*/ 670080015 h 1122"/>
              <a:gd name="T76" fmla="*/ 235316793 w 1153"/>
              <a:gd name="T77" fmla="*/ 636041224 h 1122"/>
              <a:gd name="T78" fmla="*/ 231983971 w 1153"/>
              <a:gd name="T79" fmla="*/ 604920523 h 1122"/>
              <a:gd name="T80" fmla="*/ 226650802 w 1153"/>
              <a:gd name="T81" fmla="*/ 585469222 h 1122"/>
              <a:gd name="T82" fmla="*/ 218651865 w 1153"/>
              <a:gd name="T83" fmla="*/ 572826468 h 1122"/>
              <a:gd name="T84" fmla="*/ 199985722 w 1153"/>
              <a:gd name="T85" fmla="*/ 560183714 h 1122"/>
              <a:gd name="T86" fmla="*/ 175321041 w 1153"/>
              <a:gd name="T87" fmla="*/ 550458063 h 1122"/>
              <a:gd name="T88" fmla="*/ 147989774 w 1153"/>
              <a:gd name="T89" fmla="*/ 543650503 h 1122"/>
              <a:gd name="T90" fmla="*/ 127324153 w 1153"/>
              <a:gd name="T91" fmla="*/ 533924852 h 1122"/>
              <a:gd name="T92" fmla="*/ 109325932 w 1153"/>
              <a:gd name="T93" fmla="*/ 519336376 h 1122"/>
              <a:gd name="T94" fmla="*/ 94660509 w 1153"/>
              <a:gd name="T95" fmla="*/ 498913570 h 1122"/>
              <a:gd name="T96" fmla="*/ 85327463 w 1153"/>
              <a:gd name="T97" fmla="*/ 473627076 h 1122"/>
              <a:gd name="T98" fmla="*/ 83994171 w 1153"/>
              <a:gd name="T99" fmla="*/ 445423478 h 1122"/>
              <a:gd name="T100" fmla="*/ 89327340 w 1153"/>
              <a:gd name="T101" fmla="*/ 414301791 h 1122"/>
              <a:gd name="T102" fmla="*/ 93993454 w 1153"/>
              <a:gd name="T103" fmla="*/ 379290633 h 1122"/>
              <a:gd name="T104" fmla="*/ 97993331 w 1153"/>
              <a:gd name="T105" fmla="*/ 346224210 h 1122"/>
              <a:gd name="T106" fmla="*/ 93993454 w 1153"/>
              <a:gd name="T107" fmla="*/ 313157787 h 1122"/>
              <a:gd name="T108" fmla="*/ 84660409 w 1153"/>
              <a:gd name="T109" fmla="*/ 283009454 h 1122"/>
              <a:gd name="T110" fmla="*/ 75328179 w 1153"/>
              <a:gd name="T111" fmla="*/ 264531506 h 1122"/>
              <a:gd name="T112" fmla="*/ 63328549 w 1153"/>
              <a:gd name="T113" fmla="*/ 247997247 h 1122"/>
              <a:gd name="T114" fmla="*/ 49330193 w 1153"/>
              <a:gd name="T115" fmla="*/ 236326861 h 1122"/>
              <a:gd name="T116" fmla="*/ 31331156 w 1153"/>
              <a:gd name="T117" fmla="*/ 228546932 h 1122"/>
              <a:gd name="T118" fmla="*/ 9999287 w 1153"/>
              <a:gd name="T119" fmla="*/ 227574564 h 112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53"/>
              <a:gd name="T181" fmla="*/ 0 h 1122"/>
              <a:gd name="T182" fmla="*/ 1153 w 1153"/>
              <a:gd name="T183" fmla="*/ 1122 h 112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53" h="1122">
                <a:moveTo>
                  <a:pt x="0" y="234"/>
                </a:moveTo>
                <a:lnTo>
                  <a:pt x="0" y="0"/>
                </a:lnTo>
                <a:lnTo>
                  <a:pt x="1152" y="0"/>
                </a:lnTo>
                <a:lnTo>
                  <a:pt x="1153" y="896"/>
                </a:lnTo>
                <a:lnTo>
                  <a:pt x="1053" y="896"/>
                </a:lnTo>
                <a:lnTo>
                  <a:pt x="1049" y="904"/>
                </a:lnTo>
                <a:lnTo>
                  <a:pt x="1046" y="915"/>
                </a:lnTo>
                <a:lnTo>
                  <a:pt x="1046" y="924"/>
                </a:lnTo>
                <a:lnTo>
                  <a:pt x="1047" y="935"/>
                </a:lnTo>
                <a:lnTo>
                  <a:pt x="1051" y="949"/>
                </a:lnTo>
                <a:lnTo>
                  <a:pt x="1055" y="967"/>
                </a:lnTo>
                <a:lnTo>
                  <a:pt x="1059" y="979"/>
                </a:lnTo>
                <a:lnTo>
                  <a:pt x="1062" y="994"/>
                </a:lnTo>
                <a:lnTo>
                  <a:pt x="1064" y="1008"/>
                </a:lnTo>
                <a:lnTo>
                  <a:pt x="1064" y="1022"/>
                </a:lnTo>
                <a:lnTo>
                  <a:pt x="1062" y="1035"/>
                </a:lnTo>
                <a:lnTo>
                  <a:pt x="1059" y="1049"/>
                </a:lnTo>
                <a:lnTo>
                  <a:pt x="1054" y="1062"/>
                </a:lnTo>
                <a:lnTo>
                  <a:pt x="1046" y="1072"/>
                </a:lnTo>
                <a:lnTo>
                  <a:pt x="1035" y="1084"/>
                </a:lnTo>
                <a:lnTo>
                  <a:pt x="1024" y="1093"/>
                </a:lnTo>
                <a:lnTo>
                  <a:pt x="1014" y="1102"/>
                </a:lnTo>
                <a:lnTo>
                  <a:pt x="1002" y="1109"/>
                </a:lnTo>
                <a:lnTo>
                  <a:pt x="988" y="1114"/>
                </a:lnTo>
                <a:lnTo>
                  <a:pt x="971" y="1119"/>
                </a:lnTo>
                <a:lnTo>
                  <a:pt x="955" y="1121"/>
                </a:lnTo>
                <a:lnTo>
                  <a:pt x="941" y="1122"/>
                </a:lnTo>
                <a:lnTo>
                  <a:pt x="926" y="1122"/>
                </a:lnTo>
                <a:lnTo>
                  <a:pt x="912" y="1121"/>
                </a:lnTo>
                <a:lnTo>
                  <a:pt x="901" y="1119"/>
                </a:lnTo>
                <a:lnTo>
                  <a:pt x="888" y="1115"/>
                </a:lnTo>
                <a:lnTo>
                  <a:pt x="875" y="1111"/>
                </a:lnTo>
                <a:lnTo>
                  <a:pt x="865" y="1105"/>
                </a:lnTo>
                <a:lnTo>
                  <a:pt x="854" y="1097"/>
                </a:lnTo>
                <a:lnTo>
                  <a:pt x="844" y="1087"/>
                </a:lnTo>
                <a:lnTo>
                  <a:pt x="834" y="1076"/>
                </a:lnTo>
                <a:lnTo>
                  <a:pt x="825" y="1065"/>
                </a:lnTo>
                <a:lnTo>
                  <a:pt x="818" y="1053"/>
                </a:lnTo>
                <a:lnTo>
                  <a:pt x="813" y="1038"/>
                </a:lnTo>
                <a:lnTo>
                  <a:pt x="809" y="1021"/>
                </a:lnTo>
                <a:lnTo>
                  <a:pt x="809" y="1005"/>
                </a:lnTo>
                <a:lnTo>
                  <a:pt x="813" y="989"/>
                </a:lnTo>
                <a:lnTo>
                  <a:pt x="817" y="973"/>
                </a:lnTo>
                <a:lnTo>
                  <a:pt x="821" y="957"/>
                </a:lnTo>
                <a:lnTo>
                  <a:pt x="826" y="939"/>
                </a:lnTo>
                <a:lnTo>
                  <a:pt x="828" y="925"/>
                </a:lnTo>
                <a:lnTo>
                  <a:pt x="828" y="917"/>
                </a:lnTo>
                <a:lnTo>
                  <a:pt x="827" y="910"/>
                </a:lnTo>
                <a:lnTo>
                  <a:pt x="824" y="902"/>
                </a:lnTo>
                <a:lnTo>
                  <a:pt x="632" y="902"/>
                </a:lnTo>
                <a:lnTo>
                  <a:pt x="635" y="868"/>
                </a:lnTo>
                <a:lnTo>
                  <a:pt x="634" y="849"/>
                </a:lnTo>
                <a:lnTo>
                  <a:pt x="632" y="831"/>
                </a:lnTo>
                <a:lnTo>
                  <a:pt x="630" y="814"/>
                </a:lnTo>
                <a:lnTo>
                  <a:pt x="627" y="803"/>
                </a:lnTo>
                <a:lnTo>
                  <a:pt x="622" y="793"/>
                </a:lnTo>
                <a:lnTo>
                  <a:pt x="616" y="784"/>
                </a:lnTo>
                <a:lnTo>
                  <a:pt x="606" y="776"/>
                </a:lnTo>
                <a:lnTo>
                  <a:pt x="595" y="769"/>
                </a:lnTo>
                <a:lnTo>
                  <a:pt x="584" y="765"/>
                </a:lnTo>
                <a:lnTo>
                  <a:pt x="574" y="763"/>
                </a:lnTo>
                <a:lnTo>
                  <a:pt x="557" y="762"/>
                </a:lnTo>
                <a:lnTo>
                  <a:pt x="537" y="762"/>
                </a:lnTo>
                <a:lnTo>
                  <a:pt x="518" y="764"/>
                </a:lnTo>
                <a:lnTo>
                  <a:pt x="497" y="765"/>
                </a:lnTo>
                <a:lnTo>
                  <a:pt x="481" y="767"/>
                </a:lnTo>
                <a:lnTo>
                  <a:pt x="460" y="768"/>
                </a:lnTo>
                <a:lnTo>
                  <a:pt x="443" y="767"/>
                </a:lnTo>
                <a:lnTo>
                  <a:pt x="428" y="765"/>
                </a:lnTo>
                <a:lnTo>
                  <a:pt x="405" y="760"/>
                </a:lnTo>
                <a:lnTo>
                  <a:pt x="390" y="753"/>
                </a:lnTo>
                <a:lnTo>
                  <a:pt x="376" y="743"/>
                </a:lnTo>
                <a:lnTo>
                  <a:pt x="367" y="732"/>
                </a:lnTo>
                <a:lnTo>
                  <a:pt x="359" y="720"/>
                </a:lnTo>
                <a:lnTo>
                  <a:pt x="353" y="705"/>
                </a:lnTo>
                <a:lnTo>
                  <a:pt x="352" y="689"/>
                </a:lnTo>
                <a:lnTo>
                  <a:pt x="352" y="669"/>
                </a:lnTo>
                <a:lnTo>
                  <a:pt x="353" y="654"/>
                </a:lnTo>
                <a:lnTo>
                  <a:pt x="352" y="639"/>
                </a:lnTo>
                <a:lnTo>
                  <a:pt x="348" y="622"/>
                </a:lnTo>
                <a:lnTo>
                  <a:pt x="345" y="612"/>
                </a:lnTo>
                <a:lnTo>
                  <a:pt x="340" y="602"/>
                </a:lnTo>
                <a:lnTo>
                  <a:pt x="334" y="595"/>
                </a:lnTo>
                <a:lnTo>
                  <a:pt x="328" y="589"/>
                </a:lnTo>
                <a:lnTo>
                  <a:pt x="315" y="583"/>
                </a:lnTo>
                <a:lnTo>
                  <a:pt x="300" y="576"/>
                </a:lnTo>
                <a:lnTo>
                  <a:pt x="283" y="571"/>
                </a:lnTo>
                <a:lnTo>
                  <a:pt x="263" y="566"/>
                </a:lnTo>
                <a:lnTo>
                  <a:pt x="243" y="562"/>
                </a:lnTo>
                <a:lnTo>
                  <a:pt x="222" y="559"/>
                </a:lnTo>
                <a:lnTo>
                  <a:pt x="207" y="554"/>
                </a:lnTo>
                <a:lnTo>
                  <a:pt x="191" y="549"/>
                </a:lnTo>
                <a:lnTo>
                  <a:pt x="175" y="543"/>
                </a:lnTo>
                <a:lnTo>
                  <a:pt x="164" y="534"/>
                </a:lnTo>
                <a:lnTo>
                  <a:pt x="151" y="523"/>
                </a:lnTo>
                <a:lnTo>
                  <a:pt x="142" y="513"/>
                </a:lnTo>
                <a:lnTo>
                  <a:pt x="134" y="501"/>
                </a:lnTo>
                <a:lnTo>
                  <a:pt x="128" y="487"/>
                </a:lnTo>
                <a:lnTo>
                  <a:pt x="126" y="472"/>
                </a:lnTo>
                <a:lnTo>
                  <a:pt x="126" y="458"/>
                </a:lnTo>
                <a:lnTo>
                  <a:pt x="129" y="445"/>
                </a:lnTo>
                <a:lnTo>
                  <a:pt x="134" y="426"/>
                </a:lnTo>
                <a:lnTo>
                  <a:pt x="139" y="407"/>
                </a:lnTo>
                <a:lnTo>
                  <a:pt x="141" y="390"/>
                </a:lnTo>
                <a:lnTo>
                  <a:pt x="145" y="373"/>
                </a:lnTo>
                <a:lnTo>
                  <a:pt x="147" y="356"/>
                </a:lnTo>
                <a:lnTo>
                  <a:pt x="145" y="338"/>
                </a:lnTo>
                <a:lnTo>
                  <a:pt x="141" y="322"/>
                </a:lnTo>
                <a:lnTo>
                  <a:pt x="135" y="306"/>
                </a:lnTo>
                <a:lnTo>
                  <a:pt x="127" y="291"/>
                </a:lnTo>
                <a:lnTo>
                  <a:pt x="118" y="279"/>
                </a:lnTo>
                <a:lnTo>
                  <a:pt x="113" y="272"/>
                </a:lnTo>
                <a:lnTo>
                  <a:pt x="104" y="263"/>
                </a:lnTo>
                <a:lnTo>
                  <a:pt x="95" y="255"/>
                </a:lnTo>
                <a:lnTo>
                  <a:pt x="86" y="249"/>
                </a:lnTo>
                <a:lnTo>
                  <a:pt x="74" y="243"/>
                </a:lnTo>
                <a:lnTo>
                  <a:pt x="62" y="239"/>
                </a:lnTo>
                <a:lnTo>
                  <a:pt x="47" y="235"/>
                </a:lnTo>
                <a:lnTo>
                  <a:pt x="30" y="234"/>
                </a:lnTo>
                <a:lnTo>
                  <a:pt x="15" y="234"/>
                </a:lnTo>
                <a:lnTo>
                  <a:pt x="0" y="234"/>
                </a:lnTo>
                <a:close/>
              </a:path>
            </a:pathLst>
          </a:custGeom>
          <a:solidFill>
            <a:srgbClr val="FF00FF"/>
          </a:solidFill>
          <a:ln w="12700">
            <a:solidFill>
              <a:srgbClr val="000000"/>
            </a:solidFill>
            <a:round/>
            <a:headEnd/>
            <a:tailEnd/>
          </a:ln>
        </p:spPr>
        <p:txBody>
          <a:bodyPr/>
          <a:lstStyle/>
          <a:p>
            <a:endParaRPr lang="en-GB"/>
          </a:p>
        </p:txBody>
      </p:sp>
      <p:sp>
        <p:nvSpPr>
          <p:cNvPr id="7174" name="Freeform 6"/>
          <p:cNvSpPr>
            <a:spLocks/>
          </p:cNvSpPr>
          <p:nvPr/>
        </p:nvSpPr>
        <p:spPr bwMode="auto">
          <a:xfrm>
            <a:off x="6146800" y="5297488"/>
            <a:ext cx="944563" cy="927100"/>
          </a:xfrm>
          <a:custGeom>
            <a:avLst/>
            <a:gdLst>
              <a:gd name="T0" fmla="*/ 0 w 1158"/>
              <a:gd name="T1" fmla="*/ 914377041 h 940"/>
              <a:gd name="T2" fmla="*/ 769799964 w 1158"/>
              <a:gd name="T3" fmla="*/ 0 h 940"/>
              <a:gd name="T4" fmla="*/ 697943057 w 1158"/>
              <a:gd name="T5" fmla="*/ 17509372 h 940"/>
              <a:gd name="T6" fmla="*/ 699939037 w 1158"/>
              <a:gd name="T7" fmla="*/ 47664778 h 940"/>
              <a:gd name="T8" fmla="*/ 707923772 w 1158"/>
              <a:gd name="T9" fmla="*/ 88519319 h 940"/>
              <a:gd name="T10" fmla="*/ 709919752 w 1158"/>
              <a:gd name="T11" fmla="*/ 121593109 h 940"/>
              <a:gd name="T12" fmla="*/ 705262194 w 1158"/>
              <a:gd name="T13" fmla="*/ 155638413 h 940"/>
              <a:gd name="T14" fmla="*/ 689293539 w 1158"/>
              <a:gd name="T15" fmla="*/ 184821344 h 940"/>
              <a:gd name="T16" fmla="*/ 669333740 w 1158"/>
              <a:gd name="T17" fmla="*/ 206221568 h 940"/>
              <a:gd name="T18" fmla="*/ 645381166 w 1158"/>
              <a:gd name="T19" fmla="*/ 216921680 h 940"/>
              <a:gd name="T20" fmla="*/ 610783910 w 1158"/>
              <a:gd name="T21" fmla="*/ 215948225 h 940"/>
              <a:gd name="T22" fmla="*/ 588161717 w 1158"/>
              <a:gd name="T23" fmla="*/ 209138973 h 940"/>
              <a:gd name="T24" fmla="*/ 565540340 w 1158"/>
              <a:gd name="T25" fmla="*/ 185793812 h 940"/>
              <a:gd name="T26" fmla="*/ 550237284 w 1158"/>
              <a:gd name="T27" fmla="*/ 157584336 h 940"/>
              <a:gd name="T28" fmla="*/ 543583746 w 1158"/>
              <a:gd name="T29" fmla="*/ 127428906 h 940"/>
              <a:gd name="T30" fmla="*/ 544914943 w 1158"/>
              <a:gd name="T31" fmla="*/ 94356102 h 940"/>
              <a:gd name="T32" fmla="*/ 550237284 w 1158"/>
              <a:gd name="T33" fmla="*/ 64200687 h 940"/>
              <a:gd name="T34" fmla="*/ 555560441 w 1158"/>
              <a:gd name="T35" fmla="*/ 33072820 h 940"/>
              <a:gd name="T36" fmla="*/ 552898862 w 1158"/>
              <a:gd name="T37" fmla="*/ 3890861 h 940"/>
              <a:gd name="T38" fmla="*/ 425153602 w 1158"/>
              <a:gd name="T39" fmla="*/ 35991212 h 940"/>
              <a:gd name="T40" fmla="*/ 423157622 w 1158"/>
              <a:gd name="T41" fmla="*/ 76846738 h 940"/>
              <a:gd name="T42" fmla="*/ 421826425 w 1158"/>
              <a:gd name="T43" fmla="*/ 110892997 h 940"/>
              <a:gd name="T44" fmla="*/ 415838485 w 1158"/>
              <a:gd name="T45" fmla="*/ 140074972 h 940"/>
              <a:gd name="T46" fmla="*/ 404527389 w 1158"/>
              <a:gd name="T47" fmla="*/ 159529273 h 940"/>
              <a:gd name="T48" fmla="*/ 388559550 w 1158"/>
              <a:gd name="T49" fmla="*/ 170229385 h 940"/>
              <a:gd name="T50" fmla="*/ 370594916 w 1158"/>
              <a:gd name="T51" fmla="*/ 173147777 h 940"/>
              <a:gd name="T52" fmla="*/ 348639137 w 1158"/>
              <a:gd name="T53" fmla="*/ 171202840 h 940"/>
              <a:gd name="T54" fmla="*/ 328678523 w 1158"/>
              <a:gd name="T55" fmla="*/ 169256917 h 940"/>
              <a:gd name="T56" fmla="*/ 303395567 w 1158"/>
              <a:gd name="T57" fmla="*/ 167311980 h 940"/>
              <a:gd name="T58" fmla="*/ 280774190 w 1158"/>
              <a:gd name="T59" fmla="*/ 171202840 h 940"/>
              <a:gd name="T60" fmla="*/ 260148793 w 1158"/>
              <a:gd name="T61" fmla="*/ 182875421 h 940"/>
              <a:gd name="T62" fmla="*/ 244845737 w 1158"/>
              <a:gd name="T63" fmla="*/ 203303176 h 940"/>
              <a:gd name="T64" fmla="*/ 236196219 w 1158"/>
              <a:gd name="T65" fmla="*/ 228594260 h 940"/>
              <a:gd name="T66" fmla="*/ 236196219 w 1158"/>
              <a:gd name="T67" fmla="*/ 257776205 h 940"/>
              <a:gd name="T68" fmla="*/ 236196219 w 1158"/>
              <a:gd name="T69" fmla="*/ 289876602 h 940"/>
              <a:gd name="T70" fmla="*/ 231538661 w 1158"/>
              <a:gd name="T71" fmla="*/ 316141141 h 940"/>
              <a:gd name="T72" fmla="*/ 222224360 w 1158"/>
              <a:gd name="T73" fmla="*/ 337541365 h 940"/>
              <a:gd name="T74" fmla="*/ 202929293 w 1158"/>
              <a:gd name="T75" fmla="*/ 352132337 h 940"/>
              <a:gd name="T76" fmla="*/ 182303896 w 1158"/>
              <a:gd name="T77" fmla="*/ 360887512 h 940"/>
              <a:gd name="T78" fmla="*/ 157685723 w 1158"/>
              <a:gd name="T79" fmla="*/ 368669233 h 940"/>
              <a:gd name="T80" fmla="*/ 135729945 w 1158"/>
              <a:gd name="T81" fmla="*/ 376450953 h 940"/>
              <a:gd name="T82" fmla="*/ 117100527 w 1158"/>
              <a:gd name="T83" fmla="*/ 387151065 h 940"/>
              <a:gd name="T84" fmla="*/ 103127827 w 1158"/>
              <a:gd name="T85" fmla="*/ 402715492 h 940"/>
              <a:gd name="T86" fmla="*/ 91151948 w 1158"/>
              <a:gd name="T87" fmla="*/ 427033121 h 940"/>
              <a:gd name="T88" fmla="*/ 85164008 w 1158"/>
              <a:gd name="T89" fmla="*/ 457188520 h 940"/>
              <a:gd name="T90" fmla="*/ 87824771 w 1158"/>
              <a:gd name="T91" fmla="*/ 488316388 h 940"/>
              <a:gd name="T92" fmla="*/ 94478309 w 1158"/>
              <a:gd name="T93" fmla="*/ 527226099 h 940"/>
              <a:gd name="T94" fmla="*/ 98470269 w 1158"/>
              <a:gd name="T95" fmla="*/ 560298904 h 940"/>
              <a:gd name="T96" fmla="*/ 97139888 w 1158"/>
              <a:gd name="T97" fmla="*/ 592400226 h 940"/>
              <a:gd name="T98" fmla="*/ 91151948 w 1158"/>
              <a:gd name="T99" fmla="*/ 621582170 h 940"/>
              <a:gd name="T100" fmla="*/ 81836831 w 1158"/>
              <a:gd name="T101" fmla="*/ 650764115 h 940"/>
              <a:gd name="T102" fmla="*/ 66533775 w 1158"/>
              <a:gd name="T103" fmla="*/ 682864451 h 940"/>
              <a:gd name="T104" fmla="*/ 51231522 w 1158"/>
              <a:gd name="T105" fmla="*/ 703292206 h 940"/>
              <a:gd name="T106" fmla="*/ 35262868 w 1158"/>
              <a:gd name="T107" fmla="*/ 715938241 h 940"/>
              <a:gd name="T108" fmla="*/ 11311100 w 1158"/>
              <a:gd name="T109" fmla="*/ 722747493 h 9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8"/>
              <a:gd name="T166" fmla="*/ 0 h 940"/>
              <a:gd name="T167" fmla="*/ 1158 w 1158"/>
              <a:gd name="T168" fmla="*/ 940 h 94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8" h="940">
                <a:moveTo>
                  <a:pt x="0" y="743"/>
                </a:moveTo>
                <a:lnTo>
                  <a:pt x="0" y="940"/>
                </a:lnTo>
                <a:lnTo>
                  <a:pt x="1158" y="940"/>
                </a:lnTo>
                <a:lnTo>
                  <a:pt x="1157" y="0"/>
                </a:lnTo>
                <a:lnTo>
                  <a:pt x="1054" y="0"/>
                </a:lnTo>
                <a:lnTo>
                  <a:pt x="1049" y="18"/>
                </a:lnTo>
                <a:lnTo>
                  <a:pt x="1049" y="31"/>
                </a:lnTo>
                <a:lnTo>
                  <a:pt x="1052" y="49"/>
                </a:lnTo>
                <a:lnTo>
                  <a:pt x="1058" y="68"/>
                </a:lnTo>
                <a:lnTo>
                  <a:pt x="1064" y="91"/>
                </a:lnTo>
                <a:lnTo>
                  <a:pt x="1067" y="109"/>
                </a:lnTo>
                <a:lnTo>
                  <a:pt x="1067" y="125"/>
                </a:lnTo>
                <a:lnTo>
                  <a:pt x="1065" y="143"/>
                </a:lnTo>
                <a:lnTo>
                  <a:pt x="1060" y="160"/>
                </a:lnTo>
                <a:lnTo>
                  <a:pt x="1049" y="176"/>
                </a:lnTo>
                <a:lnTo>
                  <a:pt x="1036" y="190"/>
                </a:lnTo>
                <a:lnTo>
                  <a:pt x="1022" y="203"/>
                </a:lnTo>
                <a:lnTo>
                  <a:pt x="1006" y="212"/>
                </a:lnTo>
                <a:lnTo>
                  <a:pt x="987" y="219"/>
                </a:lnTo>
                <a:lnTo>
                  <a:pt x="970" y="223"/>
                </a:lnTo>
                <a:lnTo>
                  <a:pt x="946" y="224"/>
                </a:lnTo>
                <a:lnTo>
                  <a:pt x="918" y="222"/>
                </a:lnTo>
                <a:lnTo>
                  <a:pt x="900" y="219"/>
                </a:lnTo>
                <a:lnTo>
                  <a:pt x="884" y="215"/>
                </a:lnTo>
                <a:lnTo>
                  <a:pt x="869" y="206"/>
                </a:lnTo>
                <a:lnTo>
                  <a:pt x="850" y="191"/>
                </a:lnTo>
                <a:lnTo>
                  <a:pt x="838" y="177"/>
                </a:lnTo>
                <a:lnTo>
                  <a:pt x="827" y="162"/>
                </a:lnTo>
                <a:lnTo>
                  <a:pt x="821" y="146"/>
                </a:lnTo>
                <a:lnTo>
                  <a:pt x="817" y="131"/>
                </a:lnTo>
                <a:lnTo>
                  <a:pt x="817" y="114"/>
                </a:lnTo>
                <a:lnTo>
                  <a:pt x="819" y="97"/>
                </a:lnTo>
                <a:lnTo>
                  <a:pt x="823" y="81"/>
                </a:lnTo>
                <a:lnTo>
                  <a:pt x="827" y="66"/>
                </a:lnTo>
                <a:lnTo>
                  <a:pt x="832" y="50"/>
                </a:lnTo>
                <a:lnTo>
                  <a:pt x="835" y="34"/>
                </a:lnTo>
                <a:lnTo>
                  <a:pt x="835" y="20"/>
                </a:lnTo>
                <a:lnTo>
                  <a:pt x="831" y="4"/>
                </a:lnTo>
                <a:lnTo>
                  <a:pt x="637" y="4"/>
                </a:lnTo>
                <a:lnTo>
                  <a:pt x="639" y="37"/>
                </a:lnTo>
                <a:lnTo>
                  <a:pt x="637" y="60"/>
                </a:lnTo>
                <a:lnTo>
                  <a:pt x="636" y="79"/>
                </a:lnTo>
                <a:lnTo>
                  <a:pt x="636" y="96"/>
                </a:lnTo>
                <a:lnTo>
                  <a:pt x="634" y="114"/>
                </a:lnTo>
                <a:lnTo>
                  <a:pt x="630" y="132"/>
                </a:lnTo>
                <a:lnTo>
                  <a:pt x="625" y="144"/>
                </a:lnTo>
                <a:lnTo>
                  <a:pt x="618" y="155"/>
                </a:lnTo>
                <a:lnTo>
                  <a:pt x="608" y="164"/>
                </a:lnTo>
                <a:lnTo>
                  <a:pt x="597" y="171"/>
                </a:lnTo>
                <a:lnTo>
                  <a:pt x="584" y="175"/>
                </a:lnTo>
                <a:lnTo>
                  <a:pt x="570" y="177"/>
                </a:lnTo>
                <a:lnTo>
                  <a:pt x="557" y="178"/>
                </a:lnTo>
                <a:lnTo>
                  <a:pt x="540" y="178"/>
                </a:lnTo>
                <a:lnTo>
                  <a:pt x="524" y="176"/>
                </a:lnTo>
                <a:lnTo>
                  <a:pt x="511" y="175"/>
                </a:lnTo>
                <a:lnTo>
                  <a:pt x="494" y="174"/>
                </a:lnTo>
                <a:lnTo>
                  <a:pt x="476" y="172"/>
                </a:lnTo>
                <a:lnTo>
                  <a:pt x="456" y="172"/>
                </a:lnTo>
                <a:lnTo>
                  <a:pt x="439" y="174"/>
                </a:lnTo>
                <a:lnTo>
                  <a:pt x="422" y="176"/>
                </a:lnTo>
                <a:lnTo>
                  <a:pt x="404" y="181"/>
                </a:lnTo>
                <a:lnTo>
                  <a:pt x="391" y="188"/>
                </a:lnTo>
                <a:lnTo>
                  <a:pt x="377" y="197"/>
                </a:lnTo>
                <a:lnTo>
                  <a:pt x="368" y="209"/>
                </a:lnTo>
                <a:lnTo>
                  <a:pt x="359" y="222"/>
                </a:lnTo>
                <a:lnTo>
                  <a:pt x="355" y="235"/>
                </a:lnTo>
                <a:lnTo>
                  <a:pt x="353" y="250"/>
                </a:lnTo>
                <a:lnTo>
                  <a:pt x="355" y="265"/>
                </a:lnTo>
                <a:lnTo>
                  <a:pt x="356" y="281"/>
                </a:lnTo>
                <a:lnTo>
                  <a:pt x="355" y="298"/>
                </a:lnTo>
                <a:lnTo>
                  <a:pt x="352" y="311"/>
                </a:lnTo>
                <a:lnTo>
                  <a:pt x="348" y="325"/>
                </a:lnTo>
                <a:lnTo>
                  <a:pt x="342" y="338"/>
                </a:lnTo>
                <a:lnTo>
                  <a:pt x="334" y="347"/>
                </a:lnTo>
                <a:lnTo>
                  <a:pt x="321" y="356"/>
                </a:lnTo>
                <a:lnTo>
                  <a:pt x="305" y="362"/>
                </a:lnTo>
                <a:lnTo>
                  <a:pt x="289" y="367"/>
                </a:lnTo>
                <a:lnTo>
                  <a:pt x="274" y="371"/>
                </a:lnTo>
                <a:lnTo>
                  <a:pt x="258" y="375"/>
                </a:lnTo>
                <a:lnTo>
                  <a:pt x="237" y="379"/>
                </a:lnTo>
                <a:lnTo>
                  <a:pt x="221" y="382"/>
                </a:lnTo>
                <a:lnTo>
                  <a:pt x="204" y="387"/>
                </a:lnTo>
                <a:lnTo>
                  <a:pt x="190" y="392"/>
                </a:lnTo>
                <a:lnTo>
                  <a:pt x="176" y="398"/>
                </a:lnTo>
                <a:lnTo>
                  <a:pt x="165" y="406"/>
                </a:lnTo>
                <a:lnTo>
                  <a:pt x="155" y="414"/>
                </a:lnTo>
                <a:lnTo>
                  <a:pt x="144" y="427"/>
                </a:lnTo>
                <a:lnTo>
                  <a:pt x="137" y="439"/>
                </a:lnTo>
                <a:lnTo>
                  <a:pt x="131" y="453"/>
                </a:lnTo>
                <a:lnTo>
                  <a:pt x="128" y="470"/>
                </a:lnTo>
                <a:lnTo>
                  <a:pt x="130" y="486"/>
                </a:lnTo>
                <a:lnTo>
                  <a:pt x="132" y="502"/>
                </a:lnTo>
                <a:lnTo>
                  <a:pt x="137" y="521"/>
                </a:lnTo>
                <a:lnTo>
                  <a:pt x="142" y="542"/>
                </a:lnTo>
                <a:lnTo>
                  <a:pt x="146" y="561"/>
                </a:lnTo>
                <a:lnTo>
                  <a:pt x="148" y="576"/>
                </a:lnTo>
                <a:lnTo>
                  <a:pt x="148" y="590"/>
                </a:lnTo>
                <a:lnTo>
                  <a:pt x="146" y="609"/>
                </a:lnTo>
                <a:lnTo>
                  <a:pt x="141" y="625"/>
                </a:lnTo>
                <a:lnTo>
                  <a:pt x="137" y="639"/>
                </a:lnTo>
                <a:lnTo>
                  <a:pt x="131" y="652"/>
                </a:lnTo>
                <a:lnTo>
                  <a:pt x="123" y="669"/>
                </a:lnTo>
                <a:lnTo>
                  <a:pt x="112" y="688"/>
                </a:lnTo>
                <a:lnTo>
                  <a:pt x="100" y="702"/>
                </a:lnTo>
                <a:lnTo>
                  <a:pt x="88" y="713"/>
                </a:lnTo>
                <a:lnTo>
                  <a:pt x="77" y="723"/>
                </a:lnTo>
                <a:lnTo>
                  <a:pt x="65" y="731"/>
                </a:lnTo>
                <a:lnTo>
                  <a:pt x="53" y="736"/>
                </a:lnTo>
                <a:lnTo>
                  <a:pt x="36" y="740"/>
                </a:lnTo>
                <a:lnTo>
                  <a:pt x="17" y="743"/>
                </a:lnTo>
                <a:lnTo>
                  <a:pt x="0" y="743"/>
                </a:lnTo>
                <a:close/>
              </a:path>
            </a:pathLst>
          </a:custGeom>
          <a:solidFill>
            <a:srgbClr val="0000FF"/>
          </a:solidFill>
          <a:ln w="12700">
            <a:solidFill>
              <a:srgbClr val="000000"/>
            </a:solidFill>
            <a:round/>
            <a:headEnd/>
            <a:tailEnd/>
          </a:ln>
        </p:spPr>
        <p:txBody>
          <a:bodyPr/>
          <a:lstStyle/>
          <a:p>
            <a:endParaRPr lang="en-GB"/>
          </a:p>
        </p:txBody>
      </p:sp>
      <p:sp>
        <p:nvSpPr>
          <p:cNvPr id="7175" name="Freeform 7"/>
          <p:cNvSpPr>
            <a:spLocks/>
          </p:cNvSpPr>
          <p:nvPr/>
        </p:nvSpPr>
        <p:spPr bwMode="auto">
          <a:xfrm>
            <a:off x="4770438" y="5389563"/>
            <a:ext cx="939800" cy="1106487"/>
          </a:xfrm>
          <a:custGeom>
            <a:avLst/>
            <a:gdLst>
              <a:gd name="T0" fmla="*/ 766022464 w 1153"/>
              <a:gd name="T1" fmla="*/ 1091188504 h 1122"/>
              <a:gd name="T2" fmla="*/ 0 w 1153"/>
              <a:gd name="T3" fmla="*/ 219793451 h 1122"/>
              <a:gd name="T4" fmla="*/ 69094451 w 1153"/>
              <a:gd name="T5" fmla="*/ 212013529 h 1122"/>
              <a:gd name="T6" fmla="*/ 71088163 w 1153"/>
              <a:gd name="T7" fmla="*/ 192562246 h 1122"/>
              <a:gd name="T8" fmla="*/ 67765853 w 1153"/>
              <a:gd name="T9" fmla="*/ 168249128 h 1122"/>
              <a:gd name="T10" fmla="*/ 62451461 w 1153"/>
              <a:gd name="T11" fmla="*/ 139073188 h 1122"/>
              <a:gd name="T12" fmla="*/ 59129152 w 1153"/>
              <a:gd name="T13" fmla="*/ 110869585 h 1122"/>
              <a:gd name="T14" fmla="*/ 59793451 w 1153"/>
              <a:gd name="T15" fmla="*/ 84610747 h 1122"/>
              <a:gd name="T16" fmla="*/ 65772956 w 1153"/>
              <a:gd name="T17" fmla="*/ 58351894 h 1122"/>
              <a:gd name="T18" fmla="*/ 78396266 w 1153"/>
              <a:gd name="T19" fmla="*/ 36956862 h 1122"/>
              <a:gd name="T20" fmla="*/ 92348174 w 1153"/>
              <a:gd name="T21" fmla="*/ 19450305 h 1122"/>
              <a:gd name="T22" fmla="*/ 109621602 w 1153"/>
              <a:gd name="T23" fmla="*/ 6807557 h 1122"/>
              <a:gd name="T24" fmla="*/ 131545912 w 1153"/>
              <a:gd name="T25" fmla="*/ 972367 h 1122"/>
              <a:gd name="T26" fmla="*/ 150813027 w 1153"/>
              <a:gd name="T27" fmla="*/ 0 h 1122"/>
              <a:gd name="T28" fmla="*/ 167422130 w 1153"/>
              <a:gd name="T29" fmla="*/ 2918088 h 1122"/>
              <a:gd name="T30" fmla="*/ 184695533 w 1153"/>
              <a:gd name="T31" fmla="*/ 10698013 h 1122"/>
              <a:gd name="T32" fmla="*/ 198647441 w 1153"/>
              <a:gd name="T33" fmla="*/ 24313126 h 1122"/>
              <a:gd name="T34" fmla="*/ 211935050 w 1153"/>
              <a:gd name="T35" fmla="*/ 44736784 h 1122"/>
              <a:gd name="T36" fmla="*/ 222564699 w 1153"/>
              <a:gd name="T37" fmla="*/ 67105184 h 1122"/>
              <a:gd name="T38" fmla="*/ 228544204 w 1153"/>
              <a:gd name="T39" fmla="*/ 98226843 h 1122"/>
              <a:gd name="T40" fmla="*/ 225887009 w 1153"/>
              <a:gd name="T41" fmla="*/ 129347547 h 1122"/>
              <a:gd name="T42" fmla="*/ 220571802 w 1153"/>
              <a:gd name="T43" fmla="*/ 160469206 h 1122"/>
              <a:gd name="T44" fmla="*/ 215256595 w 1153"/>
              <a:gd name="T45" fmla="*/ 191589879 h 1122"/>
              <a:gd name="T46" fmla="*/ 216586008 w 1153"/>
              <a:gd name="T47" fmla="*/ 206178341 h 1122"/>
              <a:gd name="T48" fmla="*/ 345473859 w 1153"/>
              <a:gd name="T49" fmla="*/ 213958263 h 1122"/>
              <a:gd name="T50" fmla="*/ 342152364 w 1153"/>
              <a:gd name="T51" fmla="*/ 271337836 h 1122"/>
              <a:gd name="T52" fmla="*/ 343480962 w 1153"/>
              <a:gd name="T53" fmla="*/ 305377582 h 1122"/>
              <a:gd name="T54" fmla="*/ 346803272 w 1153"/>
              <a:gd name="T55" fmla="*/ 340388709 h 1122"/>
              <a:gd name="T56" fmla="*/ 355439973 w 1153"/>
              <a:gd name="T57" fmla="*/ 361784726 h 1122"/>
              <a:gd name="T58" fmla="*/ 369391881 w 1153"/>
              <a:gd name="T59" fmla="*/ 377344570 h 1122"/>
              <a:gd name="T60" fmla="*/ 386665284 w 1153"/>
              <a:gd name="T61" fmla="*/ 384153111 h 1122"/>
              <a:gd name="T62" fmla="*/ 406596697 w 1153"/>
              <a:gd name="T63" fmla="*/ 385125478 h 1122"/>
              <a:gd name="T64" fmla="*/ 425862996 w 1153"/>
              <a:gd name="T65" fmla="*/ 382207391 h 1122"/>
              <a:gd name="T66" fmla="*/ 449781120 w 1153"/>
              <a:gd name="T67" fmla="*/ 378317923 h 1122"/>
              <a:gd name="T68" fmla="*/ 474362626 w 1153"/>
              <a:gd name="T69" fmla="*/ 380262657 h 1122"/>
              <a:gd name="T70" fmla="*/ 496951236 w 1153"/>
              <a:gd name="T71" fmla="*/ 389014945 h 1122"/>
              <a:gd name="T72" fmla="*/ 515554051 w 1153"/>
              <a:gd name="T73" fmla="*/ 404575775 h 1122"/>
              <a:gd name="T74" fmla="*/ 526847948 w 1153"/>
              <a:gd name="T75" fmla="*/ 427916526 h 1122"/>
              <a:gd name="T76" fmla="*/ 531498856 w 1153"/>
              <a:gd name="T77" fmla="*/ 455147731 h 1122"/>
              <a:gd name="T78" fmla="*/ 529505959 w 1153"/>
              <a:gd name="T79" fmla="*/ 486269391 h 1122"/>
              <a:gd name="T80" fmla="*/ 531498856 w 1153"/>
              <a:gd name="T81" fmla="*/ 515445330 h 1122"/>
              <a:gd name="T82" fmla="*/ 538806959 w 1153"/>
              <a:gd name="T83" fmla="*/ 540731924 h 1122"/>
              <a:gd name="T84" fmla="*/ 552094568 w 1153"/>
              <a:gd name="T85" fmla="*/ 558237488 h 1122"/>
              <a:gd name="T86" fmla="*/ 574018878 w 1153"/>
              <a:gd name="T87" fmla="*/ 568935496 h 1122"/>
              <a:gd name="T88" fmla="*/ 594613776 w 1153"/>
              <a:gd name="T89" fmla="*/ 576715418 h 1122"/>
              <a:gd name="T90" fmla="*/ 619196097 w 1153"/>
              <a:gd name="T91" fmla="*/ 583522973 h 1122"/>
              <a:gd name="T92" fmla="*/ 639791809 w 1153"/>
              <a:gd name="T93" fmla="*/ 593248615 h 1122"/>
              <a:gd name="T94" fmla="*/ 656400913 w 1153"/>
              <a:gd name="T95" fmla="*/ 606863724 h 1122"/>
              <a:gd name="T96" fmla="*/ 670352821 w 1153"/>
              <a:gd name="T97" fmla="*/ 627287375 h 1122"/>
              <a:gd name="T98" fmla="*/ 678989522 w 1153"/>
              <a:gd name="T99" fmla="*/ 651600493 h 1122"/>
              <a:gd name="T100" fmla="*/ 679653821 w 1153"/>
              <a:gd name="T101" fmla="*/ 685639253 h 1122"/>
              <a:gd name="T102" fmla="*/ 675002913 w 1153"/>
              <a:gd name="T103" fmla="*/ 718705646 h 1122"/>
              <a:gd name="T104" fmla="*/ 668359109 w 1153"/>
              <a:gd name="T105" fmla="*/ 757607227 h 1122"/>
              <a:gd name="T106" fmla="*/ 667030511 w 1153"/>
              <a:gd name="T107" fmla="*/ 785810799 h 1122"/>
              <a:gd name="T108" fmla="*/ 671681419 w 1153"/>
              <a:gd name="T109" fmla="*/ 819849559 h 1122"/>
              <a:gd name="T110" fmla="*/ 680318120 w 1153"/>
              <a:gd name="T111" fmla="*/ 843191296 h 1122"/>
              <a:gd name="T112" fmla="*/ 694270028 w 1153"/>
              <a:gd name="T113" fmla="*/ 868476781 h 1122"/>
              <a:gd name="T114" fmla="*/ 712872843 w 1153"/>
              <a:gd name="T115" fmla="*/ 887928065 h 1122"/>
              <a:gd name="T116" fmla="*/ 732139143 w 1153"/>
              <a:gd name="T117" fmla="*/ 896680353 h 1122"/>
              <a:gd name="T118" fmla="*/ 754063453 w 1153"/>
              <a:gd name="T119" fmla="*/ 899598440 h 112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53"/>
              <a:gd name="T181" fmla="*/ 0 h 1122"/>
              <a:gd name="T182" fmla="*/ 1153 w 1153"/>
              <a:gd name="T183" fmla="*/ 1122 h 112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53" h="1122">
                <a:moveTo>
                  <a:pt x="1153" y="924"/>
                </a:moveTo>
                <a:lnTo>
                  <a:pt x="1153" y="1122"/>
                </a:lnTo>
                <a:lnTo>
                  <a:pt x="1" y="1122"/>
                </a:lnTo>
                <a:lnTo>
                  <a:pt x="0" y="226"/>
                </a:lnTo>
                <a:lnTo>
                  <a:pt x="100" y="226"/>
                </a:lnTo>
                <a:lnTo>
                  <a:pt x="104" y="218"/>
                </a:lnTo>
                <a:lnTo>
                  <a:pt x="107" y="207"/>
                </a:lnTo>
                <a:lnTo>
                  <a:pt x="107" y="198"/>
                </a:lnTo>
                <a:lnTo>
                  <a:pt x="106" y="187"/>
                </a:lnTo>
                <a:lnTo>
                  <a:pt x="102" y="173"/>
                </a:lnTo>
                <a:lnTo>
                  <a:pt x="98" y="155"/>
                </a:lnTo>
                <a:lnTo>
                  <a:pt x="94" y="143"/>
                </a:lnTo>
                <a:lnTo>
                  <a:pt x="90" y="128"/>
                </a:lnTo>
                <a:lnTo>
                  <a:pt x="89" y="114"/>
                </a:lnTo>
                <a:lnTo>
                  <a:pt x="89" y="100"/>
                </a:lnTo>
                <a:lnTo>
                  <a:pt x="90" y="87"/>
                </a:lnTo>
                <a:lnTo>
                  <a:pt x="94" y="73"/>
                </a:lnTo>
                <a:lnTo>
                  <a:pt x="99" y="60"/>
                </a:lnTo>
                <a:lnTo>
                  <a:pt x="107" y="50"/>
                </a:lnTo>
                <a:lnTo>
                  <a:pt x="118" y="38"/>
                </a:lnTo>
                <a:lnTo>
                  <a:pt x="128" y="29"/>
                </a:lnTo>
                <a:lnTo>
                  <a:pt x="139" y="20"/>
                </a:lnTo>
                <a:lnTo>
                  <a:pt x="151" y="13"/>
                </a:lnTo>
                <a:lnTo>
                  <a:pt x="165" y="7"/>
                </a:lnTo>
                <a:lnTo>
                  <a:pt x="181" y="3"/>
                </a:lnTo>
                <a:lnTo>
                  <a:pt x="198" y="1"/>
                </a:lnTo>
                <a:lnTo>
                  <a:pt x="212" y="0"/>
                </a:lnTo>
                <a:lnTo>
                  <a:pt x="227" y="0"/>
                </a:lnTo>
                <a:lnTo>
                  <a:pt x="241" y="1"/>
                </a:lnTo>
                <a:lnTo>
                  <a:pt x="252" y="3"/>
                </a:lnTo>
                <a:lnTo>
                  <a:pt x="265" y="7"/>
                </a:lnTo>
                <a:lnTo>
                  <a:pt x="278" y="11"/>
                </a:lnTo>
                <a:lnTo>
                  <a:pt x="288" y="17"/>
                </a:lnTo>
                <a:lnTo>
                  <a:pt x="299" y="25"/>
                </a:lnTo>
                <a:lnTo>
                  <a:pt x="309" y="35"/>
                </a:lnTo>
                <a:lnTo>
                  <a:pt x="319" y="46"/>
                </a:lnTo>
                <a:lnTo>
                  <a:pt x="328" y="57"/>
                </a:lnTo>
                <a:lnTo>
                  <a:pt x="335" y="69"/>
                </a:lnTo>
                <a:lnTo>
                  <a:pt x="340" y="84"/>
                </a:lnTo>
                <a:lnTo>
                  <a:pt x="344" y="101"/>
                </a:lnTo>
                <a:lnTo>
                  <a:pt x="344" y="117"/>
                </a:lnTo>
                <a:lnTo>
                  <a:pt x="340" y="133"/>
                </a:lnTo>
                <a:lnTo>
                  <a:pt x="336" y="149"/>
                </a:lnTo>
                <a:lnTo>
                  <a:pt x="332" y="165"/>
                </a:lnTo>
                <a:lnTo>
                  <a:pt x="327" y="183"/>
                </a:lnTo>
                <a:lnTo>
                  <a:pt x="324" y="197"/>
                </a:lnTo>
                <a:lnTo>
                  <a:pt x="324" y="205"/>
                </a:lnTo>
                <a:lnTo>
                  <a:pt x="326" y="212"/>
                </a:lnTo>
                <a:lnTo>
                  <a:pt x="329" y="220"/>
                </a:lnTo>
                <a:lnTo>
                  <a:pt x="520" y="220"/>
                </a:lnTo>
                <a:lnTo>
                  <a:pt x="516" y="257"/>
                </a:lnTo>
                <a:lnTo>
                  <a:pt x="515" y="279"/>
                </a:lnTo>
                <a:lnTo>
                  <a:pt x="516" y="297"/>
                </a:lnTo>
                <a:lnTo>
                  <a:pt x="517" y="314"/>
                </a:lnTo>
                <a:lnTo>
                  <a:pt x="519" y="332"/>
                </a:lnTo>
                <a:lnTo>
                  <a:pt x="522" y="350"/>
                </a:lnTo>
                <a:lnTo>
                  <a:pt x="528" y="362"/>
                </a:lnTo>
                <a:lnTo>
                  <a:pt x="535" y="372"/>
                </a:lnTo>
                <a:lnTo>
                  <a:pt x="544" y="381"/>
                </a:lnTo>
                <a:lnTo>
                  <a:pt x="556" y="388"/>
                </a:lnTo>
                <a:lnTo>
                  <a:pt x="569" y="393"/>
                </a:lnTo>
                <a:lnTo>
                  <a:pt x="582" y="395"/>
                </a:lnTo>
                <a:lnTo>
                  <a:pt x="596" y="396"/>
                </a:lnTo>
                <a:lnTo>
                  <a:pt x="612" y="396"/>
                </a:lnTo>
                <a:lnTo>
                  <a:pt x="629" y="394"/>
                </a:lnTo>
                <a:lnTo>
                  <a:pt x="641" y="393"/>
                </a:lnTo>
                <a:lnTo>
                  <a:pt x="659" y="391"/>
                </a:lnTo>
                <a:lnTo>
                  <a:pt x="677" y="389"/>
                </a:lnTo>
                <a:lnTo>
                  <a:pt x="697" y="389"/>
                </a:lnTo>
                <a:lnTo>
                  <a:pt x="714" y="391"/>
                </a:lnTo>
                <a:lnTo>
                  <a:pt x="731" y="394"/>
                </a:lnTo>
                <a:lnTo>
                  <a:pt x="748" y="400"/>
                </a:lnTo>
                <a:lnTo>
                  <a:pt x="762" y="406"/>
                </a:lnTo>
                <a:lnTo>
                  <a:pt x="776" y="416"/>
                </a:lnTo>
                <a:lnTo>
                  <a:pt x="785" y="427"/>
                </a:lnTo>
                <a:lnTo>
                  <a:pt x="793" y="440"/>
                </a:lnTo>
                <a:lnTo>
                  <a:pt x="798" y="454"/>
                </a:lnTo>
                <a:lnTo>
                  <a:pt x="800" y="468"/>
                </a:lnTo>
                <a:lnTo>
                  <a:pt x="798" y="484"/>
                </a:lnTo>
                <a:lnTo>
                  <a:pt x="797" y="500"/>
                </a:lnTo>
                <a:lnTo>
                  <a:pt x="798" y="516"/>
                </a:lnTo>
                <a:lnTo>
                  <a:pt x="800" y="530"/>
                </a:lnTo>
                <a:lnTo>
                  <a:pt x="805" y="543"/>
                </a:lnTo>
                <a:lnTo>
                  <a:pt x="811" y="556"/>
                </a:lnTo>
                <a:lnTo>
                  <a:pt x="819" y="565"/>
                </a:lnTo>
                <a:lnTo>
                  <a:pt x="831" y="574"/>
                </a:lnTo>
                <a:lnTo>
                  <a:pt x="847" y="580"/>
                </a:lnTo>
                <a:lnTo>
                  <a:pt x="864" y="585"/>
                </a:lnTo>
                <a:lnTo>
                  <a:pt x="878" y="589"/>
                </a:lnTo>
                <a:lnTo>
                  <a:pt x="895" y="593"/>
                </a:lnTo>
                <a:lnTo>
                  <a:pt x="915" y="597"/>
                </a:lnTo>
                <a:lnTo>
                  <a:pt x="932" y="600"/>
                </a:lnTo>
                <a:lnTo>
                  <a:pt x="949" y="605"/>
                </a:lnTo>
                <a:lnTo>
                  <a:pt x="963" y="610"/>
                </a:lnTo>
                <a:lnTo>
                  <a:pt x="977" y="616"/>
                </a:lnTo>
                <a:lnTo>
                  <a:pt x="988" y="624"/>
                </a:lnTo>
                <a:lnTo>
                  <a:pt x="997" y="632"/>
                </a:lnTo>
                <a:lnTo>
                  <a:pt x="1009" y="645"/>
                </a:lnTo>
                <a:lnTo>
                  <a:pt x="1016" y="657"/>
                </a:lnTo>
                <a:lnTo>
                  <a:pt x="1022" y="670"/>
                </a:lnTo>
                <a:lnTo>
                  <a:pt x="1025" y="688"/>
                </a:lnTo>
                <a:lnTo>
                  <a:pt x="1023" y="705"/>
                </a:lnTo>
                <a:lnTo>
                  <a:pt x="1020" y="720"/>
                </a:lnTo>
                <a:lnTo>
                  <a:pt x="1016" y="739"/>
                </a:lnTo>
                <a:lnTo>
                  <a:pt x="1011" y="760"/>
                </a:lnTo>
                <a:lnTo>
                  <a:pt x="1006" y="779"/>
                </a:lnTo>
                <a:lnTo>
                  <a:pt x="1004" y="795"/>
                </a:lnTo>
                <a:lnTo>
                  <a:pt x="1004" y="808"/>
                </a:lnTo>
                <a:lnTo>
                  <a:pt x="1007" y="827"/>
                </a:lnTo>
                <a:lnTo>
                  <a:pt x="1011" y="843"/>
                </a:lnTo>
                <a:lnTo>
                  <a:pt x="1017" y="855"/>
                </a:lnTo>
                <a:lnTo>
                  <a:pt x="1024" y="867"/>
                </a:lnTo>
                <a:lnTo>
                  <a:pt x="1034" y="880"/>
                </a:lnTo>
                <a:lnTo>
                  <a:pt x="1045" y="893"/>
                </a:lnTo>
                <a:lnTo>
                  <a:pt x="1058" y="904"/>
                </a:lnTo>
                <a:lnTo>
                  <a:pt x="1073" y="913"/>
                </a:lnTo>
                <a:lnTo>
                  <a:pt x="1087" y="918"/>
                </a:lnTo>
                <a:lnTo>
                  <a:pt x="1102" y="922"/>
                </a:lnTo>
                <a:lnTo>
                  <a:pt x="1117" y="924"/>
                </a:lnTo>
                <a:lnTo>
                  <a:pt x="1135" y="925"/>
                </a:lnTo>
                <a:lnTo>
                  <a:pt x="1153" y="924"/>
                </a:lnTo>
                <a:close/>
              </a:path>
            </a:pathLst>
          </a:custGeom>
          <a:solidFill>
            <a:srgbClr val="00FF00"/>
          </a:solidFill>
          <a:ln w="12700">
            <a:solidFill>
              <a:srgbClr val="000000"/>
            </a:solidFill>
            <a:round/>
            <a:headEnd/>
            <a:tailEnd/>
          </a:ln>
        </p:spPr>
        <p:txBody>
          <a:bodyPr/>
          <a:lstStyle/>
          <a:p>
            <a:endParaRPr lang="en-GB"/>
          </a:p>
        </p:txBody>
      </p:sp>
      <p:sp>
        <p:nvSpPr>
          <p:cNvPr id="7176" name="Freeform 8"/>
          <p:cNvSpPr>
            <a:spLocks/>
          </p:cNvSpPr>
          <p:nvPr/>
        </p:nvSpPr>
        <p:spPr bwMode="auto">
          <a:xfrm>
            <a:off x="5165725" y="4398963"/>
            <a:ext cx="946150" cy="927100"/>
          </a:xfrm>
          <a:custGeom>
            <a:avLst/>
            <a:gdLst>
              <a:gd name="T0" fmla="*/ 773056720 w 1158"/>
              <a:gd name="T1" fmla="*/ 0 h 940"/>
              <a:gd name="T2" fmla="*/ 667534 w 1158"/>
              <a:gd name="T3" fmla="*/ 914377041 h 940"/>
              <a:gd name="T4" fmla="*/ 72766120 w 1158"/>
              <a:gd name="T5" fmla="*/ 896867677 h 940"/>
              <a:gd name="T6" fmla="*/ 70763518 w 1158"/>
              <a:gd name="T7" fmla="*/ 866712278 h 940"/>
              <a:gd name="T8" fmla="*/ 62752295 w 1158"/>
              <a:gd name="T9" fmla="*/ 825857753 h 940"/>
              <a:gd name="T10" fmla="*/ 60082159 w 1158"/>
              <a:gd name="T11" fmla="*/ 792783962 h 940"/>
              <a:gd name="T12" fmla="*/ 65422430 w 1158"/>
              <a:gd name="T13" fmla="*/ 758738690 h 940"/>
              <a:gd name="T14" fmla="*/ 81444877 w 1158"/>
              <a:gd name="T15" fmla="*/ 729555759 h 940"/>
              <a:gd name="T16" fmla="*/ 101471711 w 1158"/>
              <a:gd name="T17" fmla="*/ 708155535 h 940"/>
              <a:gd name="T18" fmla="*/ 125504590 w 1158"/>
              <a:gd name="T19" fmla="*/ 697455423 h 940"/>
              <a:gd name="T20" fmla="*/ 160218802 w 1158"/>
              <a:gd name="T21" fmla="*/ 698428878 h 940"/>
              <a:gd name="T22" fmla="*/ 182916588 w 1158"/>
              <a:gd name="T23" fmla="*/ 705238129 h 940"/>
              <a:gd name="T24" fmla="*/ 205614374 w 1158"/>
              <a:gd name="T25" fmla="*/ 728583290 h 940"/>
              <a:gd name="T26" fmla="*/ 220968521 w 1158"/>
              <a:gd name="T27" fmla="*/ 756792766 h 940"/>
              <a:gd name="T28" fmla="*/ 227644677 w 1158"/>
              <a:gd name="T29" fmla="*/ 786948165 h 940"/>
              <a:gd name="T30" fmla="*/ 226309609 w 1158"/>
              <a:gd name="T31" fmla="*/ 820020970 h 940"/>
              <a:gd name="T32" fmla="*/ 220968521 w 1158"/>
              <a:gd name="T33" fmla="*/ 850176369 h 940"/>
              <a:gd name="T34" fmla="*/ 215628250 w 1158"/>
              <a:gd name="T35" fmla="*/ 881304237 h 940"/>
              <a:gd name="T36" fmla="*/ 218298385 w 1158"/>
              <a:gd name="T37" fmla="*/ 910486181 h 940"/>
              <a:gd name="T38" fmla="*/ 346473876 w 1158"/>
              <a:gd name="T39" fmla="*/ 878385845 h 940"/>
              <a:gd name="T40" fmla="*/ 347808944 w 1158"/>
              <a:gd name="T41" fmla="*/ 837530334 h 940"/>
              <a:gd name="T42" fmla="*/ 349811546 w 1158"/>
              <a:gd name="T43" fmla="*/ 803484074 h 940"/>
              <a:gd name="T44" fmla="*/ 355819351 w 1158"/>
              <a:gd name="T45" fmla="*/ 774302130 h 940"/>
              <a:gd name="T46" fmla="*/ 367168244 w 1158"/>
              <a:gd name="T47" fmla="*/ 754847829 h 940"/>
              <a:gd name="T48" fmla="*/ 383190691 w 1158"/>
              <a:gd name="T49" fmla="*/ 744147717 h 940"/>
              <a:gd name="T50" fmla="*/ 401214922 w 1158"/>
              <a:gd name="T51" fmla="*/ 741229326 h 940"/>
              <a:gd name="T52" fmla="*/ 423245174 w 1158"/>
              <a:gd name="T53" fmla="*/ 742201794 h 940"/>
              <a:gd name="T54" fmla="*/ 443272926 w 1158"/>
              <a:gd name="T55" fmla="*/ 745120186 h 940"/>
              <a:gd name="T56" fmla="*/ 468640848 w 1158"/>
              <a:gd name="T57" fmla="*/ 747065123 h 940"/>
              <a:gd name="T58" fmla="*/ 491338633 w 1158"/>
              <a:gd name="T59" fmla="*/ 742201794 h 940"/>
              <a:gd name="T60" fmla="*/ 512033001 w 1158"/>
              <a:gd name="T61" fmla="*/ 731501682 h 940"/>
              <a:gd name="T62" fmla="*/ 527387914 w 1158"/>
              <a:gd name="T63" fmla="*/ 711073927 h 940"/>
              <a:gd name="T64" fmla="*/ 536065854 w 1158"/>
              <a:gd name="T65" fmla="*/ 685782842 h 940"/>
              <a:gd name="T66" fmla="*/ 536065854 w 1158"/>
              <a:gd name="T67" fmla="*/ 656600898 h 940"/>
              <a:gd name="T68" fmla="*/ 536065854 w 1158"/>
              <a:gd name="T69" fmla="*/ 624500562 h 940"/>
              <a:gd name="T70" fmla="*/ 540739408 w 1158"/>
              <a:gd name="T71" fmla="*/ 598236023 h 940"/>
              <a:gd name="T72" fmla="*/ 550084882 w 1158"/>
              <a:gd name="T73" fmla="*/ 576835799 h 940"/>
              <a:gd name="T74" fmla="*/ 569444999 w 1158"/>
              <a:gd name="T75" fmla="*/ 562244827 h 940"/>
              <a:gd name="T76" fmla="*/ 590140183 w 1158"/>
              <a:gd name="T77" fmla="*/ 553489652 h 940"/>
              <a:gd name="T78" fmla="*/ 614840570 w 1158"/>
              <a:gd name="T79" fmla="*/ 545707932 h 940"/>
              <a:gd name="T80" fmla="*/ 636870822 w 1158"/>
              <a:gd name="T81" fmla="*/ 537926211 h 940"/>
              <a:gd name="T82" fmla="*/ 655562588 w 1158"/>
              <a:gd name="T83" fmla="*/ 527226099 h 940"/>
              <a:gd name="T84" fmla="*/ 669581616 w 1158"/>
              <a:gd name="T85" fmla="*/ 511662535 h 940"/>
              <a:gd name="T86" fmla="*/ 681598043 w 1158"/>
              <a:gd name="T87" fmla="*/ 487343920 h 940"/>
              <a:gd name="T88" fmla="*/ 687606665 w 1158"/>
              <a:gd name="T89" fmla="*/ 456216052 h 940"/>
              <a:gd name="T90" fmla="*/ 684936529 w 1158"/>
              <a:gd name="T91" fmla="*/ 426060653 h 940"/>
              <a:gd name="T92" fmla="*/ 678260374 w 1158"/>
              <a:gd name="T93" fmla="*/ 387151065 h 940"/>
              <a:gd name="T94" fmla="*/ 674255170 w 1158"/>
              <a:gd name="T95" fmla="*/ 354078261 h 940"/>
              <a:gd name="T96" fmla="*/ 675590238 w 1158"/>
              <a:gd name="T97" fmla="*/ 321977925 h 940"/>
              <a:gd name="T98" fmla="*/ 682265577 w 1158"/>
              <a:gd name="T99" fmla="*/ 294740917 h 940"/>
              <a:gd name="T100" fmla="*/ 693614470 w 1158"/>
              <a:gd name="T101" fmla="*/ 270422301 h 940"/>
              <a:gd name="T102" fmla="*/ 710304451 w 1158"/>
              <a:gd name="T103" fmla="*/ 247076093 h 940"/>
              <a:gd name="T104" fmla="*/ 729663750 w 1158"/>
              <a:gd name="T105" fmla="*/ 233457589 h 940"/>
              <a:gd name="T106" fmla="*/ 749023866 w 1158"/>
              <a:gd name="T107" fmla="*/ 227621792 h 940"/>
              <a:gd name="T108" fmla="*/ 773056720 w 1158"/>
              <a:gd name="T109" fmla="*/ 227621792 h 9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8"/>
              <a:gd name="T166" fmla="*/ 0 h 940"/>
              <a:gd name="T167" fmla="*/ 1158 w 1158"/>
              <a:gd name="T168" fmla="*/ 940 h 94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8" h="940">
                <a:moveTo>
                  <a:pt x="1158" y="234"/>
                </a:moveTo>
                <a:lnTo>
                  <a:pt x="1158" y="0"/>
                </a:lnTo>
                <a:lnTo>
                  <a:pt x="0" y="0"/>
                </a:lnTo>
                <a:lnTo>
                  <a:pt x="1" y="940"/>
                </a:lnTo>
                <a:lnTo>
                  <a:pt x="104" y="940"/>
                </a:lnTo>
                <a:lnTo>
                  <a:pt x="109" y="922"/>
                </a:lnTo>
                <a:lnTo>
                  <a:pt x="109" y="909"/>
                </a:lnTo>
                <a:lnTo>
                  <a:pt x="106" y="891"/>
                </a:lnTo>
                <a:lnTo>
                  <a:pt x="100" y="872"/>
                </a:lnTo>
                <a:lnTo>
                  <a:pt x="94" y="849"/>
                </a:lnTo>
                <a:lnTo>
                  <a:pt x="91" y="831"/>
                </a:lnTo>
                <a:lnTo>
                  <a:pt x="90" y="815"/>
                </a:lnTo>
                <a:lnTo>
                  <a:pt x="93" y="797"/>
                </a:lnTo>
                <a:lnTo>
                  <a:pt x="98" y="780"/>
                </a:lnTo>
                <a:lnTo>
                  <a:pt x="109" y="763"/>
                </a:lnTo>
                <a:lnTo>
                  <a:pt x="122" y="750"/>
                </a:lnTo>
                <a:lnTo>
                  <a:pt x="136" y="737"/>
                </a:lnTo>
                <a:lnTo>
                  <a:pt x="152" y="728"/>
                </a:lnTo>
                <a:lnTo>
                  <a:pt x="171" y="720"/>
                </a:lnTo>
                <a:lnTo>
                  <a:pt x="188" y="717"/>
                </a:lnTo>
                <a:lnTo>
                  <a:pt x="212" y="716"/>
                </a:lnTo>
                <a:lnTo>
                  <a:pt x="240" y="718"/>
                </a:lnTo>
                <a:lnTo>
                  <a:pt x="258" y="720"/>
                </a:lnTo>
                <a:lnTo>
                  <a:pt x="274" y="725"/>
                </a:lnTo>
                <a:lnTo>
                  <a:pt x="289" y="734"/>
                </a:lnTo>
                <a:lnTo>
                  <a:pt x="308" y="749"/>
                </a:lnTo>
                <a:lnTo>
                  <a:pt x="320" y="763"/>
                </a:lnTo>
                <a:lnTo>
                  <a:pt x="331" y="778"/>
                </a:lnTo>
                <a:lnTo>
                  <a:pt x="337" y="794"/>
                </a:lnTo>
                <a:lnTo>
                  <a:pt x="341" y="809"/>
                </a:lnTo>
                <a:lnTo>
                  <a:pt x="341" y="826"/>
                </a:lnTo>
                <a:lnTo>
                  <a:pt x="339" y="843"/>
                </a:lnTo>
                <a:lnTo>
                  <a:pt x="335" y="859"/>
                </a:lnTo>
                <a:lnTo>
                  <a:pt x="331" y="874"/>
                </a:lnTo>
                <a:lnTo>
                  <a:pt x="326" y="890"/>
                </a:lnTo>
                <a:lnTo>
                  <a:pt x="323" y="906"/>
                </a:lnTo>
                <a:lnTo>
                  <a:pt x="323" y="920"/>
                </a:lnTo>
                <a:lnTo>
                  <a:pt x="327" y="936"/>
                </a:lnTo>
                <a:lnTo>
                  <a:pt x="521" y="936"/>
                </a:lnTo>
                <a:lnTo>
                  <a:pt x="519" y="903"/>
                </a:lnTo>
                <a:lnTo>
                  <a:pt x="521" y="879"/>
                </a:lnTo>
                <a:lnTo>
                  <a:pt x="521" y="861"/>
                </a:lnTo>
                <a:lnTo>
                  <a:pt x="522" y="844"/>
                </a:lnTo>
                <a:lnTo>
                  <a:pt x="524" y="826"/>
                </a:lnTo>
                <a:lnTo>
                  <a:pt x="528" y="808"/>
                </a:lnTo>
                <a:lnTo>
                  <a:pt x="533" y="796"/>
                </a:lnTo>
                <a:lnTo>
                  <a:pt x="540" y="785"/>
                </a:lnTo>
                <a:lnTo>
                  <a:pt x="550" y="776"/>
                </a:lnTo>
                <a:lnTo>
                  <a:pt x="561" y="769"/>
                </a:lnTo>
                <a:lnTo>
                  <a:pt x="574" y="765"/>
                </a:lnTo>
                <a:lnTo>
                  <a:pt x="588" y="763"/>
                </a:lnTo>
                <a:lnTo>
                  <a:pt x="601" y="762"/>
                </a:lnTo>
                <a:lnTo>
                  <a:pt x="618" y="762"/>
                </a:lnTo>
                <a:lnTo>
                  <a:pt x="634" y="763"/>
                </a:lnTo>
                <a:lnTo>
                  <a:pt x="647" y="765"/>
                </a:lnTo>
                <a:lnTo>
                  <a:pt x="664" y="766"/>
                </a:lnTo>
                <a:lnTo>
                  <a:pt x="682" y="768"/>
                </a:lnTo>
                <a:lnTo>
                  <a:pt x="702" y="768"/>
                </a:lnTo>
                <a:lnTo>
                  <a:pt x="719" y="766"/>
                </a:lnTo>
                <a:lnTo>
                  <a:pt x="736" y="763"/>
                </a:lnTo>
                <a:lnTo>
                  <a:pt x="754" y="759"/>
                </a:lnTo>
                <a:lnTo>
                  <a:pt x="767" y="752"/>
                </a:lnTo>
                <a:lnTo>
                  <a:pt x="781" y="743"/>
                </a:lnTo>
                <a:lnTo>
                  <a:pt x="790" y="731"/>
                </a:lnTo>
                <a:lnTo>
                  <a:pt x="799" y="718"/>
                </a:lnTo>
                <a:lnTo>
                  <a:pt x="803" y="705"/>
                </a:lnTo>
                <a:lnTo>
                  <a:pt x="805" y="690"/>
                </a:lnTo>
                <a:lnTo>
                  <a:pt x="803" y="675"/>
                </a:lnTo>
                <a:lnTo>
                  <a:pt x="802" y="659"/>
                </a:lnTo>
                <a:lnTo>
                  <a:pt x="803" y="642"/>
                </a:lnTo>
                <a:lnTo>
                  <a:pt x="806" y="629"/>
                </a:lnTo>
                <a:lnTo>
                  <a:pt x="810" y="615"/>
                </a:lnTo>
                <a:lnTo>
                  <a:pt x="816" y="602"/>
                </a:lnTo>
                <a:lnTo>
                  <a:pt x="824" y="593"/>
                </a:lnTo>
                <a:lnTo>
                  <a:pt x="837" y="584"/>
                </a:lnTo>
                <a:lnTo>
                  <a:pt x="853" y="578"/>
                </a:lnTo>
                <a:lnTo>
                  <a:pt x="869" y="573"/>
                </a:lnTo>
                <a:lnTo>
                  <a:pt x="884" y="569"/>
                </a:lnTo>
                <a:lnTo>
                  <a:pt x="900" y="565"/>
                </a:lnTo>
                <a:lnTo>
                  <a:pt x="921" y="561"/>
                </a:lnTo>
                <a:lnTo>
                  <a:pt x="937" y="558"/>
                </a:lnTo>
                <a:lnTo>
                  <a:pt x="954" y="553"/>
                </a:lnTo>
                <a:lnTo>
                  <a:pt x="968" y="548"/>
                </a:lnTo>
                <a:lnTo>
                  <a:pt x="982" y="542"/>
                </a:lnTo>
                <a:lnTo>
                  <a:pt x="993" y="534"/>
                </a:lnTo>
                <a:lnTo>
                  <a:pt x="1003" y="526"/>
                </a:lnTo>
                <a:lnTo>
                  <a:pt x="1014" y="513"/>
                </a:lnTo>
                <a:lnTo>
                  <a:pt x="1021" y="501"/>
                </a:lnTo>
                <a:lnTo>
                  <a:pt x="1027" y="487"/>
                </a:lnTo>
                <a:lnTo>
                  <a:pt x="1030" y="469"/>
                </a:lnTo>
                <a:lnTo>
                  <a:pt x="1028" y="454"/>
                </a:lnTo>
                <a:lnTo>
                  <a:pt x="1026" y="438"/>
                </a:lnTo>
                <a:lnTo>
                  <a:pt x="1021" y="419"/>
                </a:lnTo>
                <a:lnTo>
                  <a:pt x="1016" y="398"/>
                </a:lnTo>
                <a:lnTo>
                  <a:pt x="1011" y="379"/>
                </a:lnTo>
                <a:lnTo>
                  <a:pt x="1010" y="364"/>
                </a:lnTo>
                <a:lnTo>
                  <a:pt x="1010" y="350"/>
                </a:lnTo>
                <a:lnTo>
                  <a:pt x="1012" y="331"/>
                </a:lnTo>
                <a:lnTo>
                  <a:pt x="1017" y="315"/>
                </a:lnTo>
                <a:lnTo>
                  <a:pt x="1022" y="303"/>
                </a:lnTo>
                <a:lnTo>
                  <a:pt x="1029" y="291"/>
                </a:lnTo>
                <a:lnTo>
                  <a:pt x="1039" y="278"/>
                </a:lnTo>
                <a:lnTo>
                  <a:pt x="1050" y="265"/>
                </a:lnTo>
                <a:lnTo>
                  <a:pt x="1064" y="254"/>
                </a:lnTo>
                <a:lnTo>
                  <a:pt x="1079" y="245"/>
                </a:lnTo>
                <a:lnTo>
                  <a:pt x="1093" y="240"/>
                </a:lnTo>
                <a:lnTo>
                  <a:pt x="1107" y="236"/>
                </a:lnTo>
                <a:lnTo>
                  <a:pt x="1122" y="234"/>
                </a:lnTo>
                <a:lnTo>
                  <a:pt x="1140" y="234"/>
                </a:lnTo>
                <a:lnTo>
                  <a:pt x="1158" y="234"/>
                </a:lnTo>
                <a:close/>
              </a:path>
            </a:pathLst>
          </a:custGeom>
          <a:solidFill>
            <a:srgbClr val="008080"/>
          </a:solidFill>
          <a:ln w="12700">
            <a:solidFill>
              <a:srgbClr val="000000"/>
            </a:solidFill>
            <a:round/>
            <a:headEnd/>
            <a:tailEnd/>
          </a:ln>
        </p:spPr>
        <p:txBody>
          <a:bodyPr/>
          <a:lstStyle/>
          <a:p>
            <a:endParaRPr lang="en-GB"/>
          </a:p>
        </p:txBody>
      </p:sp>
      <p:sp>
        <p:nvSpPr>
          <p:cNvPr id="7177" name="Freeform 9"/>
          <p:cNvSpPr>
            <a:spLocks/>
          </p:cNvSpPr>
          <p:nvPr/>
        </p:nvSpPr>
        <p:spPr bwMode="auto">
          <a:xfrm>
            <a:off x="5603875" y="4625975"/>
            <a:ext cx="1047750" cy="1387475"/>
          </a:xfrm>
          <a:custGeom>
            <a:avLst/>
            <a:gdLst>
              <a:gd name="T0" fmla="*/ 343585267 w 1284"/>
              <a:gd name="T1" fmla="*/ 217826658 h 1407"/>
              <a:gd name="T2" fmla="*/ 331599795 w 1284"/>
              <a:gd name="T3" fmla="*/ 104050758 h 1407"/>
              <a:gd name="T4" fmla="*/ 373549763 w 1284"/>
              <a:gd name="T5" fmla="*/ 12642096 h 1407"/>
              <a:gd name="T6" fmla="*/ 469433642 w 1284"/>
              <a:gd name="T7" fmla="*/ 2916952 h 1407"/>
              <a:gd name="T8" fmla="*/ 516710486 w 1284"/>
              <a:gd name="T9" fmla="*/ 56401298 h 1407"/>
              <a:gd name="T10" fmla="*/ 527364239 w 1284"/>
              <a:gd name="T11" fmla="*/ 149755600 h 1407"/>
              <a:gd name="T12" fmla="*/ 518042206 w 1284"/>
              <a:gd name="T13" fmla="*/ 249917060 h 1407"/>
              <a:gd name="T14" fmla="*/ 564652375 w 1284"/>
              <a:gd name="T15" fmla="*/ 309235356 h 1407"/>
              <a:gd name="T16" fmla="*/ 635233488 w 1284"/>
              <a:gd name="T17" fmla="*/ 334518553 h 1407"/>
              <a:gd name="T18" fmla="*/ 664532125 w 1284"/>
              <a:gd name="T19" fmla="*/ 381195681 h 1407"/>
              <a:gd name="T20" fmla="*/ 665863844 w 1284"/>
              <a:gd name="T21" fmla="*/ 447322105 h 1407"/>
              <a:gd name="T22" fmla="*/ 693164086 w 1284"/>
              <a:gd name="T23" fmla="*/ 506640339 h 1407"/>
              <a:gd name="T24" fmla="*/ 749096289 w 1284"/>
              <a:gd name="T25" fmla="*/ 518310237 h 1407"/>
              <a:gd name="T26" fmla="*/ 809690325 w 1284"/>
              <a:gd name="T27" fmla="*/ 513447543 h 1407"/>
              <a:gd name="T28" fmla="*/ 845646741 w 1284"/>
              <a:gd name="T29" fmla="*/ 542621118 h 1407"/>
              <a:gd name="T30" fmla="*/ 854302915 w 1284"/>
              <a:gd name="T31" fmla="*/ 646671846 h 1407"/>
              <a:gd name="T32" fmla="*/ 845646741 w 1284"/>
              <a:gd name="T33" fmla="*/ 785729926 h 1407"/>
              <a:gd name="T34" fmla="*/ 809024465 w 1284"/>
              <a:gd name="T35" fmla="*/ 818792645 h 1407"/>
              <a:gd name="T36" fmla="*/ 743103553 w 1284"/>
              <a:gd name="T37" fmla="*/ 813931061 h 1407"/>
              <a:gd name="T38" fmla="*/ 694495805 w 1284"/>
              <a:gd name="T39" fmla="*/ 824627533 h 1407"/>
              <a:gd name="T40" fmla="*/ 667195563 w 1284"/>
              <a:gd name="T41" fmla="*/ 865469773 h 1407"/>
              <a:gd name="T42" fmla="*/ 664532125 w 1284"/>
              <a:gd name="T43" fmla="*/ 944237303 h 1407"/>
              <a:gd name="T44" fmla="*/ 633235909 w 1284"/>
              <a:gd name="T45" fmla="*/ 998693952 h 1407"/>
              <a:gd name="T46" fmla="*/ 576637847 w 1284"/>
              <a:gd name="T47" fmla="*/ 1017170931 h 1407"/>
              <a:gd name="T48" fmla="*/ 527364239 w 1284"/>
              <a:gd name="T49" fmla="*/ 1055096468 h 1407"/>
              <a:gd name="T50" fmla="*/ 516710486 w 1284"/>
              <a:gd name="T51" fmla="*/ 1131918378 h 1407"/>
              <a:gd name="T52" fmla="*/ 527364239 w 1284"/>
              <a:gd name="T53" fmla="*/ 1226244950 h 1407"/>
              <a:gd name="T54" fmla="*/ 504059155 w 1284"/>
              <a:gd name="T55" fmla="*/ 1315708952 h 1407"/>
              <a:gd name="T56" fmla="*/ 462775046 w 1284"/>
              <a:gd name="T57" fmla="*/ 1362386080 h 1407"/>
              <a:gd name="T58" fmla="*/ 398852426 w 1284"/>
              <a:gd name="T59" fmla="*/ 1367248651 h 1407"/>
              <a:gd name="T60" fmla="*/ 350909722 w 1284"/>
              <a:gd name="T61" fmla="*/ 1332240312 h 1407"/>
              <a:gd name="T62" fmla="*/ 328270497 w 1284"/>
              <a:gd name="T63" fmla="*/ 1265142557 h 1407"/>
              <a:gd name="T64" fmla="*/ 334263233 w 1284"/>
              <a:gd name="T65" fmla="*/ 1186375027 h 1407"/>
              <a:gd name="T66" fmla="*/ 337592531 w 1284"/>
              <a:gd name="T67" fmla="*/ 1115387018 h 1407"/>
              <a:gd name="T68" fmla="*/ 305631272 w 1284"/>
              <a:gd name="T69" fmla="*/ 1064820623 h 1407"/>
              <a:gd name="T70" fmla="*/ 253028367 w 1284"/>
              <a:gd name="T71" fmla="*/ 1045371326 h 1407"/>
              <a:gd name="T72" fmla="*/ 202422173 w 1284"/>
              <a:gd name="T73" fmla="*/ 1016198615 h 1407"/>
              <a:gd name="T74" fmla="*/ 189104982 w 1284"/>
              <a:gd name="T75" fmla="*/ 937430098 h 1407"/>
              <a:gd name="T76" fmla="*/ 173790212 w 1284"/>
              <a:gd name="T77" fmla="*/ 872276977 h 1407"/>
              <a:gd name="T78" fmla="*/ 123184886 w 1284"/>
              <a:gd name="T79" fmla="*/ 847966097 h 1407"/>
              <a:gd name="T80" fmla="*/ 71912858 w 1284"/>
              <a:gd name="T81" fmla="*/ 854773301 h 1407"/>
              <a:gd name="T82" fmla="*/ 16646495 w 1284"/>
              <a:gd name="T83" fmla="*/ 834351688 h 1407"/>
              <a:gd name="T84" fmla="*/ 665860 w 1284"/>
              <a:gd name="T85" fmla="*/ 742943052 h 1407"/>
              <a:gd name="T86" fmla="*/ 3995159 w 1284"/>
              <a:gd name="T87" fmla="*/ 611663507 h 1407"/>
              <a:gd name="T88" fmla="*/ 20641653 w 1284"/>
              <a:gd name="T89" fmla="*/ 532895977 h 1407"/>
              <a:gd name="T90" fmla="*/ 63256684 w 1284"/>
              <a:gd name="T91" fmla="*/ 512475226 h 1407"/>
              <a:gd name="T92" fmla="*/ 126514183 w 1284"/>
              <a:gd name="T93" fmla="*/ 519282554 h 1407"/>
              <a:gd name="T94" fmla="*/ 182446386 w 1284"/>
              <a:gd name="T95" fmla="*/ 488164346 h 1407"/>
              <a:gd name="T96" fmla="*/ 192434280 w 1284"/>
              <a:gd name="T97" fmla="*/ 415230717 h 1407"/>
              <a:gd name="T98" fmla="*/ 213075926 w 1284"/>
              <a:gd name="T99" fmla="*/ 343270391 h 1407"/>
              <a:gd name="T100" fmla="*/ 272338294 w 1284"/>
              <a:gd name="T101" fmla="*/ 317987194 h 14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84"/>
              <a:gd name="T154" fmla="*/ 0 h 1407"/>
              <a:gd name="T155" fmla="*/ 1284 w 1284"/>
              <a:gd name="T156" fmla="*/ 1407 h 14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84" h="1407">
                <a:moveTo>
                  <a:pt x="489" y="294"/>
                </a:moveTo>
                <a:lnTo>
                  <a:pt x="502" y="278"/>
                </a:lnTo>
                <a:lnTo>
                  <a:pt x="511" y="263"/>
                </a:lnTo>
                <a:lnTo>
                  <a:pt x="516" y="246"/>
                </a:lnTo>
                <a:lnTo>
                  <a:pt x="516" y="224"/>
                </a:lnTo>
                <a:lnTo>
                  <a:pt x="510" y="199"/>
                </a:lnTo>
                <a:lnTo>
                  <a:pt x="505" y="178"/>
                </a:lnTo>
                <a:lnTo>
                  <a:pt x="498" y="152"/>
                </a:lnTo>
                <a:lnTo>
                  <a:pt x="495" y="124"/>
                </a:lnTo>
                <a:lnTo>
                  <a:pt x="498" y="107"/>
                </a:lnTo>
                <a:lnTo>
                  <a:pt x="503" y="86"/>
                </a:lnTo>
                <a:lnTo>
                  <a:pt x="513" y="64"/>
                </a:lnTo>
                <a:lnTo>
                  <a:pt x="527" y="43"/>
                </a:lnTo>
                <a:lnTo>
                  <a:pt x="545" y="26"/>
                </a:lnTo>
                <a:lnTo>
                  <a:pt x="561" y="13"/>
                </a:lnTo>
                <a:lnTo>
                  <a:pt x="583" y="5"/>
                </a:lnTo>
                <a:lnTo>
                  <a:pt x="609" y="1"/>
                </a:lnTo>
                <a:lnTo>
                  <a:pt x="637" y="0"/>
                </a:lnTo>
                <a:lnTo>
                  <a:pt x="675" y="0"/>
                </a:lnTo>
                <a:lnTo>
                  <a:pt x="705" y="3"/>
                </a:lnTo>
                <a:lnTo>
                  <a:pt x="722" y="9"/>
                </a:lnTo>
                <a:lnTo>
                  <a:pt x="735" y="17"/>
                </a:lnTo>
                <a:lnTo>
                  <a:pt x="749" y="26"/>
                </a:lnTo>
                <a:lnTo>
                  <a:pt x="763" y="40"/>
                </a:lnTo>
                <a:lnTo>
                  <a:pt x="776" y="58"/>
                </a:lnTo>
                <a:lnTo>
                  <a:pt x="786" y="74"/>
                </a:lnTo>
                <a:lnTo>
                  <a:pt x="791" y="88"/>
                </a:lnTo>
                <a:lnTo>
                  <a:pt x="795" y="112"/>
                </a:lnTo>
                <a:lnTo>
                  <a:pt x="795" y="133"/>
                </a:lnTo>
                <a:lnTo>
                  <a:pt x="792" y="154"/>
                </a:lnTo>
                <a:lnTo>
                  <a:pt x="788" y="170"/>
                </a:lnTo>
                <a:lnTo>
                  <a:pt x="783" y="196"/>
                </a:lnTo>
                <a:lnTo>
                  <a:pt x="776" y="223"/>
                </a:lnTo>
                <a:lnTo>
                  <a:pt x="773" y="240"/>
                </a:lnTo>
                <a:lnTo>
                  <a:pt x="778" y="257"/>
                </a:lnTo>
                <a:lnTo>
                  <a:pt x="784" y="269"/>
                </a:lnTo>
                <a:lnTo>
                  <a:pt x="795" y="285"/>
                </a:lnTo>
                <a:lnTo>
                  <a:pt x="811" y="298"/>
                </a:lnTo>
                <a:lnTo>
                  <a:pt x="826" y="309"/>
                </a:lnTo>
                <a:lnTo>
                  <a:pt x="848" y="318"/>
                </a:lnTo>
                <a:lnTo>
                  <a:pt x="870" y="324"/>
                </a:lnTo>
                <a:lnTo>
                  <a:pt x="891" y="329"/>
                </a:lnTo>
                <a:lnTo>
                  <a:pt x="913" y="332"/>
                </a:lnTo>
                <a:lnTo>
                  <a:pt x="936" y="338"/>
                </a:lnTo>
                <a:lnTo>
                  <a:pt x="954" y="344"/>
                </a:lnTo>
                <a:lnTo>
                  <a:pt x="968" y="351"/>
                </a:lnTo>
                <a:lnTo>
                  <a:pt x="979" y="359"/>
                </a:lnTo>
                <a:lnTo>
                  <a:pt x="987" y="368"/>
                </a:lnTo>
                <a:lnTo>
                  <a:pt x="993" y="379"/>
                </a:lnTo>
                <a:lnTo>
                  <a:pt x="998" y="392"/>
                </a:lnTo>
                <a:lnTo>
                  <a:pt x="1000" y="404"/>
                </a:lnTo>
                <a:lnTo>
                  <a:pt x="1002" y="415"/>
                </a:lnTo>
                <a:lnTo>
                  <a:pt x="1002" y="430"/>
                </a:lnTo>
                <a:lnTo>
                  <a:pt x="1000" y="447"/>
                </a:lnTo>
                <a:lnTo>
                  <a:pt x="1000" y="460"/>
                </a:lnTo>
                <a:lnTo>
                  <a:pt x="1003" y="476"/>
                </a:lnTo>
                <a:lnTo>
                  <a:pt x="1010" y="490"/>
                </a:lnTo>
                <a:lnTo>
                  <a:pt x="1018" y="502"/>
                </a:lnTo>
                <a:lnTo>
                  <a:pt x="1028" y="511"/>
                </a:lnTo>
                <a:lnTo>
                  <a:pt x="1041" y="521"/>
                </a:lnTo>
                <a:lnTo>
                  <a:pt x="1054" y="527"/>
                </a:lnTo>
                <a:lnTo>
                  <a:pt x="1074" y="531"/>
                </a:lnTo>
                <a:lnTo>
                  <a:pt x="1091" y="533"/>
                </a:lnTo>
                <a:lnTo>
                  <a:pt x="1107" y="534"/>
                </a:lnTo>
                <a:lnTo>
                  <a:pt x="1125" y="533"/>
                </a:lnTo>
                <a:lnTo>
                  <a:pt x="1147" y="531"/>
                </a:lnTo>
                <a:lnTo>
                  <a:pt x="1164" y="530"/>
                </a:lnTo>
                <a:lnTo>
                  <a:pt x="1181" y="528"/>
                </a:lnTo>
                <a:lnTo>
                  <a:pt x="1197" y="527"/>
                </a:lnTo>
                <a:lnTo>
                  <a:pt x="1216" y="528"/>
                </a:lnTo>
                <a:lnTo>
                  <a:pt x="1226" y="530"/>
                </a:lnTo>
                <a:lnTo>
                  <a:pt x="1238" y="533"/>
                </a:lnTo>
                <a:lnTo>
                  <a:pt x="1249" y="539"/>
                </a:lnTo>
                <a:lnTo>
                  <a:pt x="1261" y="548"/>
                </a:lnTo>
                <a:lnTo>
                  <a:pt x="1270" y="558"/>
                </a:lnTo>
                <a:lnTo>
                  <a:pt x="1277" y="573"/>
                </a:lnTo>
                <a:lnTo>
                  <a:pt x="1280" y="586"/>
                </a:lnTo>
                <a:lnTo>
                  <a:pt x="1282" y="602"/>
                </a:lnTo>
                <a:lnTo>
                  <a:pt x="1284" y="631"/>
                </a:lnTo>
                <a:lnTo>
                  <a:pt x="1283" y="665"/>
                </a:lnTo>
                <a:lnTo>
                  <a:pt x="1284" y="701"/>
                </a:lnTo>
                <a:lnTo>
                  <a:pt x="1281" y="743"/>
                </a:lnTo>
                <a:lnTo>
                  <a:pt x="1278" y="772"/>
                </a:lnTo>
                <a:lnTo>
                  <a:pt x="1275" y="795"/>
                </a:lnTo>
                <a:lnTo>
                  <a:pt x="1270" y="808"/>
                </a:lnTo>
                <a:lnTo>
                  <a:pt x="1262" y="820"/>
                </a:lnTo>
                <a:lnTo>
                  <a:pt x="1253" y="828"/>
                </a:lnTo>
                <a:lnTo>
                  <a:pt x="1241" y="835"/>
                </a:lnTo>
                <a:lnTo>
                  <a:pt x="1227" y="839"/>
                </a:lnTo>
                <a:lnTo>
                  <a:pt x="1215" y="842"/>
                </a:lnTo>
                <a:lnTo>
                  <a:pt x="1190" y="843"/>
                </a:lnTo>
                <a:lnTo>
                  <a:pt x="1168" y="842"/>
                </a:lnTo>
                <a:lnTo>
                  <a:pt x="1150" y="839"/>
                </a:lnTo>
                <a:lnTo>
                  <a:pt x="1134" y="838"/>
                </a:lnTo>
                <a:lnTo>
                  <a:pt x="1116" y="837"/>
                </a:lnTo>
                <a:lnTo>
                  <a:pt x="1100" y="837"/>
                </a:lnTo>
                <a:lnTo>
                  <a:pt x="1086" y="838"/>
                </a:lnTo>
                <a:lnTo>
                  <a:pt x="1071" y="839"/>
                </a:lnTo>
                <a:lnTo>
                  <a:pt x="1053" y="844"/>
                </a:lnTo>
                <a:lnTo>
                  <a:pt x="1043" y="848"/>
                </a:lnTo>
                <a:lnTo>
                  <a:pt x="1034" y="852"/>
                </a:lnTo>
                <a:lnTo>
                  <a:pt x="1022" y="860"/>
                </a:lnTo>
                <a:lnTo>
                  <a:pt x="1014" y="870"/>
                </a:lnTo>
                <a:lnTo>
                  <a:pt x="1008" y="879"/>
                </a:lnTo>
                <a:lnTo>
                  <a:pt x="1002" y="890"/>
                </a:lnTo>
                <a:lnTo>
                  <a:pt x="999" y="901"/>
                </a:lnTo>
                <a:lnTo>
                  <a:pt x="998" y="913"/>
                </a:lnTo>
                <a:lnTo>
                  <a:pt x="999" y="926"/>
                </a:lnTo>
                <a:lnTo>
                  <a:pt x="999" y="948"/>
                </a:lnTo>
                <a:lnTo>
                  <a:pt x="998" y="971"/>
                </a:lnTo>
                <a:lnTo>
                  <a:pt x="992" y="988"/>
                </a:lnTo>
                <a:lnTo>
                  <a:pt x="986" y="1002"/>
                </a:lnTo>
                <a:lnTo>
                  <a:pt x="977" y="1012"/>
                </a:lnTo>
                <a:lnTo>
                  <a:pt x="964" y="1020"/>
                </a:lnTo>
                <a:lnTo>
                  <a:pt x="951" y="1027"/>
                </a:lnTo>
                <a:lnTo>
                  <a:pt x="936" y="1031"/>
                </a:lnTo>
                <a:lnTo>
                  <a:pt x="917" y="1035"/>
                </a:lnTo>
                <a:lnTo>
                  <a:pt x="901" y="1040"/>
                </a:lnTo>
                <a:lnTo>
                  <a:pt x="882" y="1043"/>
                </a:lnTo>
                <a:lnTo>
                  <a:pt x="866" y="1046"/>
                </a:lnTo>
                <a:lnTo>
                  <a:pt x="848" y="1050"/>
                </a:lnTo>
                <a:lnTo>
                  <a:pt x="834" y="1057"/>
                </a:lnTo>
                <a:lnTo>
                  <a:pt x="818" y="1064"/>
                </a:lnTo>
                <a:lnTo>
                  <a:pt x="803" y="1073"/>
                </a:lnTo>
                <a:lnTo>
                  <a:pt x="792" y="1085"/>
                </a:lnTo>
                <a:lnTo>
                  <a:pt x="782" y="1099"/>
                </a:lnTo>
                <a:lnTo>
                  <a:pt x="774" y="1116"/>
                </a:lnTo>
                <a:lnTo>
                  <a:pt x="772" y="1131"/>
                </a:lnTo>
                <a:lnTo>
                  <a:pt x="773" y="1148"/>
                </a:lnTo>
                <a:lnTo>
                  <a:pt x="776" y="1164"/>
                </a:lnTo>
                <a:lnTo>
                  <a:pt x="781" y="1181"/>
                </a:lnTo>
                <a:lnTo>
                  <a:pt x="785" y="1200"/>
                </a:lnTo>
                <a:lnTo>
                  <a:pt x="788" y="1217"/>
                </a:lnTo>
                <a:lnTo>
                  <a:pt x="792" y="1239"/>
                </a:lnTo>
                <a:lnTo>
                  <a:pt x="792" y="1261"/>
                </a:lnTo>
                <a:lnTo>
                  <a:pt x="787" y="1283"/>
                </a:lnTo>
                <a:lnTo>
                  <a:pt x="782" y="1300"/>
                </a:lnTo>
                <a:lnTo>
                  <a:pt x="776" y="1317"/>
                </a:lnTo>
                <a:lnTo>
                  <a:pt x="768" y="1333"/>
                </a:lnTo>
                <a:lnTo>
                  <a:pt x="757" y="1353"/>
                </a:lnTo>
                <a:lnTo>
                  <a:pt x="745" y="1366"/>
                </a:lnTo>
                <a:lnTo>
                  <a:pt x="735" y="1375"/>
                </a:lnTo>
                <a:lnTo>
                  <a:pt x="722" y="1386"/>
                </a:lnTo>
                <a:lnTo>
                  <a:pt x="708" y="1396"/>
                </a:lnTo>
                <a:lnTo>
                  <a:pt x="695" y="1401"/>
                </a:lnTo>
                <a:lnTo>
                  <a:pt x="683" y="1404"/>
                </a:lnTo>
                <a:lnTo>
                  <a:pt x="663" y="1406"/>
                </a:lnTo>
                <a:lnTo>
                  <a:pt x="640" y="1407"/>
                </a:lnTo>
                <a:lnTo>
                  <a:pt x="612" y="1406"/>
                </a:lnTo>
                <a:lnTo>
                  <a:pt x="599" y="1406"/>
                </a:lnTo>
                <a:lnTo>
                  <a:pt x="582" y="1403"/>
                </a:lnTo>
                <a:lnTo>
                  <a:pt x="564" y="1398"/>
                </a:lnTo>
                <a:lnTo>
                  <a:pt x="548" y="1389"/>
                </a:lnTo>
                <a:lnTo>
                  <a:pt x="538" y="1381"/>
                </a:lnTo>
                <a:lnTo>
                  <a:pt x="527" y="1370"/>
                </a:lnTo>
                <a:lnTo>
                  <a:pt x="518" y="1360"/>
                </a:lnTo>
                <a:lnTo>
                  <a:pt x="509" y="1347"/>
                </a:lnTo>
                <a:lnTo>
                  <a:pt x="502" y="1334"/>
                </a:lnTo>
                <a:lnTo>
                  <a:pt x="496" y="1318"/>
                </a:lnTo>
                <a:lnTo>
                  <a:pt x="493" y="1301"/>
                </a:lnTo>
                <a:lnTo>
                  <a:pt x="492" y="1288"/>
                </a:lnTo>
                <a:lnTo>
                  <a:pt x="492" y="1270"/>
                </a:lnTo>
                <a:lnTo>
                  <a:pt x="493" y="1255"/>
                </a:lnTo>
                <a:lnTo>
                  <a:pt x="498" y="1239"/>
                </a:lnTo>
                <a:lnTo>
                  <a:pt x="502" y="1220"/>
                </a:lnTo>
                <a:lnTo>
                  <a:pt x="507" y="1202"/>
                </a:lnTo>
                <a:lnTo>
                  <a:pt x="510" y="1186"/>
                </a:lnTo>
                <a:lnTo>
                  <a:pt x="511" y="1171"/>
                </a:lnTo>
                <a:lnTo>
                  <a:pt x="510" y="1159"/>
                </a:lnTo>
                <a:lnTo>
                  <a:pt x="507" y="1147"/>
                </a:lnTo>
                <a:lnTo>
                  <a:pt x="499" y="1132"/>
                </a:lnTo>
                <a:lnTo>
                  <a:pt x="491" y="1122"/>
                </a:lnTo>
                <a:lnTo>
                  <a:pt x="481" y="1111"/>
                </a:lnTo>
                <a:lnTo>
                  <a:pt x="470" y="1103"/>
                </a:lnTo>
                <a:lnTo>
                  <a:pt x="459" y="1095"/>
                </a:lnTo>
                <a:lnTo>
                  <a:pt x="443" y="1089"/>
                </a:lnTo>
                <a:lnTo>
                  <a:pt x="429" y="1085"/>
                </a:lnTo>
                <a:lnTo>
                  <a:pt x="411" y="1081"/>
                </a:lnTo>
                <a:lnTo>
                  <a:pt x="395" y="1079"/>
                </a:lnTo>
                <a:lnTo>
                  <a:pt x="380" y="1075"/>
                </a:lnTo>
                <a:lnTo>
                  <a:pt x="362" y="1071"/>
                </a:lnTo>
                <a:lnTo>
                  <a:pt x="347" y="1065"/>
                </a:lnTo>
                <a:lnTo>
                  <a:pt x="329" y="1060"/>
                </a:lnTo>
                <a:lnTo>
                  <a:pt x="315" y="1054"/>
                </a:lnTo>
                <a:lnTo>
                  <a:pt x="304" y="1045"/>
                </a:lnTo>
                <a:lnTo>
                  <a:pt x="295" y="1033"/>
                </a:lnTo>
                <a:lnTo>
                  <a:pt x="289" y="1018"/>
                </a:lnTo>
                <a:lnTo>
                  <a:pt x="284" y="998"/>
                </a:lnTo>
                <a:lnTo>
                  <a:pt x="283" y="982"/>
                </a:lnTo>
                <a:lnTo>
                  <a:pt x="284" y="964"/>
                </a:lnTo>
                <a:lnTo>
                  <a:pt x="286" y="950"/>
                </a:lnTo>
                <a:lnTo>
                  <a:pt x="284" y="933"/>
                </a:lnTo>
                <a:lnTo>
                  <a:pt x="279" y="920"/>
                </a:lnTo>
                <a:lnTo>
                  <a:pt x="270" y="906"/>
                </a:lnTo>
                <a:lnTo>
                  <a:pt x="261" y="897"/>
                </a:lnTo>
                <a:lnTo>
                  <a:pt x="250" y="888"/>
                </a:lnTo>
                <a:lnTo>
                  <a:pt x="235" y="882"/>
                </a:lnTo>
                <a:lnTo>
                  <a:pt x="218" y="876"/>
                </a:lnTo>
                <a:lnTo>
                  <a:pt x="200" y="874"/>
                </a:lnTo>
                <a:lnTo>
                  <a:pt x="185" y="872"/>
                </a:lnTo>
                <a:lnTo>
                  <a:pt x="168" y="872"/>
                </a:lnTo>
                <a:lnTo>
                  <a:pt x="153" y="874"/>
                </a:lnTo>
                <a:lnTo>
                  <a:pt x="138" y="875"/>
                </a:lnTo>
                <a:lnTo>
                  <a:pt x="123" y="877"/>
                </a:lnTo>
                <a:lnTo>
                  <a:pt x="108" y="879"/>
                </a:lnTo>
                <a:lnTo>
                  <a:pt x="83" y="879"/>
                </a:lnTo>
                <a:lnTo>
                  <a:pt x="67" y="878"/>
                </a:lnTo>
                <a:lnTo>
                  <a:pt x="50" y="874"/>
                </a:lnTo>
                <a:lnTo>
                  <a:pt x="38" y="868"/>
                </a:lnTo>
                <a:lnTo>
                  <a:pt x="25" y="858"/>
                </a:lnTo>
                <a:lnTo>
                  <a:pt x="16" y="847"/>
                </a:lnTo>
                <a:lnTo>
                  <a:pt x="10" y="835"/>
                </a:lnTo>
                <a:lnTo>
                  <a:pt x="3" y="812"/>
                </a:lnTo>
                <a:lnTo>
                  <a:pt x="2" y="788"/>
                </a:lnTo>
                <a:lnTo>
                  <a:pt x="1" y="764"/>
                </a:lnTo>
                <a:lnTo>
                  <a:pt x="0" y="734"/>
                </a:lnTo>
                <a:lnTo>
                  <a:pt x="2" y="708"/>
                </a:lnTo>
                <a:lnTo>
                  <a:pt x="3" y="680"/>
                </a:lnTo>
                <a:lnTo>
                  <a:pt x="4" y="655"/>
                </a:lnTo>
                <a:lnTo>
                  <a:pt x="6" y="629"/>
                </a:lnTo>
                <a:lnTo>
                  <a:pt x="9" y="609"/>
                </a:lnTo>
                <a:lnTo>
                  <a:pt x="12" y="587"/>
                </a:lnTo>
                <a:lnTo>
                  <a:pt x="16" y="570"/>
                </a:lnTo>
                <a:lnTo>
                  <a:pt x="22" y="559"/>
                </a:lnTo>
                <a:lnTo>
                  <a:pt x="31" y="548"/>
                </a:lnTo>
                <a:lnTo>
                  <a:pt x="40" y="541"/>
                </a:lnTo>
                <a:lnTo>
                  <a:pt x="52" y="533"/>
                </a:lnTo>
                <a:lnTo>
                  <a:pt x="63" y="531"/>
                </a:lnTo>
                <a:lnTo>
                  <a:pt x="77" y="528"/>
                </a:lnTo>
                <a:lnTo>
                  <a:pt x="95" y="527"/>
                </a:lnTo>
                <a:lnTo>
                  <a:pt x="111" y="528"/>
                </a:lnTo>
                <a:lnTo>
                  <a:pt x="133" y="531"/>
                </a:lnTo>
                <a:lnTo>
                  <a:pt x="152" y="532"/>
                </a:lnTo>
                <a:lnTo>
                  <a:pt x="168" y="533"/>
                </a:lnTo>
                <a:lnTo>
                  <a:pt x="190" y="534"/>
                </a:lnTo>
                <a:lnTo>
                  <a:pt x="213" y="531"/>
                </a:lnTo>
                <a:lnTo>
                  <a:pt x="232" y="527"/>
                </a:lnTo>
                <a:lnTo>
                  <a:pt x="250" y="520"/>
                </a:lnTo>
                <a:lnTo>
                  <a:pt x="262" y="513"/>
                </a:lnTo>
                <a:lnTo>
                  <a:pt x="274" y="502"/>
                </a:lnTo>
                <a:lnTo>
                  <a:pt x="283" y="488"/>
                </a:lnTo>
                <a:lnTo>
                  <a:pt x="289" y="474"/>
                </a:lnTo>
                <a:lnTo>
                  <a:pt x="291" y="459"/>
                </a:lnTo>
                <a:lnTo>
                  <a:pt x="290" y="448"/>
                </a:lnTo>
                <a:lnTo>
                  <a:pt x="289" y="427"/>
                </a:lnTo>
                <a:lnTo>
                  <a:pt x="290" y="406"/>
                </a:lnTo>
                <a:lnTo>
                  <a:pt x="294" y="390"/>
                </a:lnTo>
                <a:lnTo>
                  <a:pt x="299" y="375"/>
                </a:lnTo>
                <a:lnTo>
                  <a:pt x="306" y="364"/>
                </a:lnTo>
                <a:lnTo>
                  <a:pt x="320" y="353"/>
                </a:lnTo>
                <a:lnTo>
                  <a:pt x="335" y="345"/>
                </a:lnTo>
                <a:lnTo>
                  <a:pt x="354" y="339"/>
                </a:lnTo>
                <a:lnTo>
                  <a:pt x="373" y="334"/>
                </a:lnTo>
                <a:lnTo>
                  <a:pt x="389" y="330"/>
                </a:lnTo>
                <a:lnTo>
                  <a:pt x="409" y="327"/>
                </a:lnTo>
                <a:lnTo>
                  <a:pt x="428" y="323"/>
                </a:lnTo>
                <a:lnTo>
                  <a:pt x="450" y="317"/>
                </a:lnTo>
                <a:lnTo>
                  <a:pt x="471" y="308"/>
                </a:lnTo>
                <a:lnTo>
                  <a:pt x="489" y="294"/>
                </a:lnTo>
                <a:close/>
              </a:path>
            </a:pathLst>
          </a:custGeom>
          <a:solidFill>
            <a:srgbClr val="FFFF00"/>
          </a:solidFill>
          <a:ln w="12700">
            <a:solidFill>
              <a:srgbClr val="000000"/>
            </a:solidFill>
            <a:round/>
            <a:headEnd/>
            <a:tailEnd/>
          </a:ln>
        </p:spPr>
        <p:txBody>
          <a:bodyPr/>
          <a:lstStyle/>
          <a:p>
            <a:endParaRPr lang="en-GB"/>
          </a:p>
        </p:txBody>
      </p:sp>
      <p:sp>
        <p:nvSpPr>
          <p:cNvPr id="7178" name="Rectangle 10"/>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Joining – the one-to-many</a:t>
            </a:r>
          </a:p>
        </p:txBody>
      </p:sp>
      <p:grpSp>
        <p:nvGrpSpPr>
          <p:cNvPr id="8195" name="Group 3"/>
          <p:cNvGrpSpPr>
            <a:grpSpLocks/>
          </p:cNvGrpSpPr>
          <p:nvPr/>
        </p:nvGrpSpPr>
        <p:grpSpPr bwMode="auto">
          <a:xfrm>
            <a:off x="211138" y="1797050"/>
            <a:ext cx="4470400" cy="1693863"/>
            <a:chOff x="538" y="1084"/>
            <a:chExt cx="3050" cy="1067"/>
          </a:xfrm>
        </p:grpSpPr>
        <p:sp>
          <p:nvSpPr>
            <p:cNvPr id="8232" name="Line 4"/>
            <p:cNvSpPr>
              <a:spLocks noChangeShapeType="1"/>
            </p:cNvSpPr>
            <p:nvPr/>
          </p:nvSpPr>
          <p:spPr bwMode="auto">
            <a:xfrm flipV="1">
              <a:off x="912" y="1226"/>
              <a:ext cx="1010" cy="393"/>
            </a:xfrm>
            <a:prstGeom prst="line">
              <a:avLst/>
            </a:prstGeom>
            <a:noFill/>
            <a:ln w="9525">
              <a:noFill/>
              <a:round/>
              <a:headEnd type="none" w="sm" len="sm"/>
              <a:tailEnd type="none" w="sm" len="sm"/>
            </a:ln>
          </p:spPr>
          <p:txBody>
            <a:bodyPr wrap="none" anchor="ctr"/>
            <a:lstStyle/>
            <a:p>
              <a:endParaRPr lang="en-GB"/>
            </a:p>
          </p:txBody>
        </p:sp>
        <p:sp>
          <p:nvSpPr>
            <p:cNvPr id="8233" name="Rectangle 5"/>
            <p:cNvSpPr>
              <a:spLocks noChangeArrowheads="1"/>
            </p:cNvSpPr>
            <p:nvPr/>
          </p:nvSpPr>
          <p:spPr bwMode="auto">
            <a:xfrm>
              <a:off x="538" y="1104"/>
              <a:ext cx="3024" cy="960"/>
            </a:xfrm>
            <a:prstGeom prst="rect">
              <a:avLst/>
            </a:prstGeom>
            <a:solidFill>
              <a:schemeClr val="bg1"/>
            </a:solidFill>
            <a:ln w="9525">
              <a:solidFill>
                <a:schemeClr val="tx1"/>
              </a:solidFill>
              <a:miter lim="800000"/>
              <a:headEnd type="none" w="sm" len="sm"/>
              <a:tailEnd type="none" w="sm" len="sm"/>
            </a:ln>
          </p:spPr>
          <p:txBody>
            <a:bodyPr wrap="none" anchor="ctr"/>
            <a:lstStyle/>
            <a:p>
              <a:pPr algn="ctr">
                <a:spcBef>
                  <a:spcPct val="0"/>
                </a:spcBef>
              </a:pPr>
              <a:endParaRPr lang="en-US" sz="2400">
                <a:latin typeface="Times New Roman" pitchFamily="18" charset="0"/>
              </a:endParaRPr>
            </a:p>
          </p:txBody>
        </p:sp>
        <p:sp>
          <p:nvSpPr>
            <p:cNvPr id="8234" name="Line 6"/>
            <p:cNvSpPr>
              <a:spLocks noChangeShapeType="1"/>
            </p:cNvSpPr>
            <p:nvPr/>
          </p:nvSpPr>
          <p:spPr bwMode="auto">
            <a:xfrm>
              <a:off x="538" y="1344"/>
              <a:ext cx="3024" cy="0"/>
            </a:xfrm>
            <a:prstGeom prst="line">
              <a:avLst/>
            </a:prstGeom>
            <a:noFill/>
            <a:ln w="9525">
              <a:solidFill>
                <a:schemeClr val="tx1"/>
              </a:solidFill>
              <a:round/>
              <a:headEnd type="none" w="sm" len="sm"/>
              <a:tailEnd type="none" w="sm" len="sm"/>
            </a:ln>
          </p:spPr>
          <p:txBody>
            <a:bodyPr wrap="none" anchor="ctr"/>
            <a:lstStyle/>
            <a:p>
              <a:endParaRPr lang="en-GB"/>
            </a:p>
          </p:txBody>
        </p:sp>
        <p:sp>
          <p:nvSpPr>
            <p:cNvPr id="8235" name="Text Box 7"/>
            <p:cNvSpPr txBox="1">
              <a:spLocks noChangeArrowheads="1"/>
            </p:cNvSpPr>
            <p:nvPr/>
          </p:nvSpPr>
          <p:spPr bwMode="auto">
            <a:xfrm>
              <a:off x="538" y="1084"/>
              <a:ext cx="2900" cy="250"/>
            </a:xfrm>
            <a:prstGeom prst="rect">
              <a:avLst/>
            </a:prstGeom>
            <a:noFill/>
            <a:ln w="9525">
              <a:noFill/>
              <a:miter lim="800000"/>
              <a:headEnd type="none" w="sm" len="sm"/>
              <a:tailEnd type="none" w="sm" len="sm"/>
            </a:ln>
          </p:spPr>
          <p:txBody>
            <a:bodyPr wrap="none">
              <a:spAutoFit/>
            </a:bodyPr>
            <a:lstStyle/>
            <a:p>
              <a:pPr>
                <a:spcBef>
                  <a:spcPct val="0"/>
                </a:spcBef>
              </a:pPr>
              <a:r>
                <a:rPr lang="en-GB" sz="2000">
                  <a:latin typeface="Helvetica" pitchFamily="34" charset="0"/>
                </a:rPr>
                <a:t>emp_no    fname    lname         dept_no</a:t>
              </a:r>
              <a:endParaRPr lang="en-GB" sz="2000">
                <a:latin typeface="Times New Roman" pitchFamily="18" charset="0"/>
              </a:endParaRPr>
            </a:p>
          </p:txBody>
        </p:sp>
        <p:sp>
          <p:nvSpPr>
            <p:cNvPr id="8236" name="Text Box 8"/>
            <p:cNvSpPr txBox="1">
              <a:spLocks noChangeArrowheads="1"/>
            </p:cNvSpPr>
            <p:nvPr/>
          </p:nvSpPr>
          <p:spPr bwMode="auto">
            <a:xfrm>
              <a:off x="538" y="1344"/>
              <a:ext cx="3050" cy="807"/>
            </a:xfrm>
            <a:prstGeom prst="rect">
              <a:avLst/>
            </a:prstGeom>
            <a:noFill/>
            <a:ln w="9525">
              <a:noFill/>
              <a:miter lim="800000"/>
              <a:headEnd type="none" w="sm" len="sm"/>
              <a:tailEnd type="none" w="sm" len="sm"/>
            </a:ln>
          </p:spPr>
          <p:txBody>
            <a:bodyPr>
              <a:spAutoFit/>
            </a:bodyPr>
            <a:lstStyle/>
            <a:p>
              <a:pPr>
                <a:spcBef>
                  <a:spcPct val="0"/>
                </a:spcBef>
                <a:tabLst>
                  <a:tab pos="1243013" algn="l"/>
                </a:tabLst>
              </a:pPr>
              <a:r>
                <a:rPr lang="en-GB" sz="1800">
                  <a:latin typeface="Helvetica" pitchFamily="34" charset="0"/>
                </a:rPr>
                <a:t>      </a:t>
              </a:r>
              <a:r>
                <a:rPr lang="en-GB" sz="2000">
                  <a:latin typeface="Helvetica" pitchFamily="34" charset="0"/>
                </a:rPr>
                <a:t>10	fred        smith        	  1</a:t>
              </a:r>
              <a:br>
                <a:rPr lang="en-GB" sz="2000">
                  <a:latin typeface="Helvetica" pitchFamily="34" charset="0"/>
                </a:rPr>
              </a:br>
              <a:r>
                <a:rPr lang="en-GB" sz="2000">
                  <a:latin typeface="Helvetica" pitchFamily="34" charset="0"/>
                </a:rPr>
                <a:t>     20	bob        james	  1</a:t>
              </a:r>
            </a:p>
            <a:p>
              <a:pPr>
                <a:spcBef>
                  <a:spcPct val="0"/>
                </a:spcBef>
                <a:tabLst>
                  <a:tab pos="1243013" algn="l"/>
                </a:tabLst>
              </a:pPr>
              <a:r>
                <a:rPr lang="en-GB" sz="2000">
                  <a:latin typeface="Helvetica" pitchFamily="34" charset="0"/>
                </a:rPr>
                <a:t>     30         sue        brown	  2</a:t>
              </a:r>
              <a:r>
                <a:rPr lang="en-GB" sz="1800">
                  <a:latin typeface="Helvetica" pitchFamily="34" charset="0"/>
                </a:rPr>
                <a:t>	</a:t>
              </a:r>
              <a:endParaRPr lang="en-GB" sz="1800">
                <a:latin typeface="Times New Roman" pitchFamily="18" charset="0"/>
              </a:endParaRPr>
            </a:p>
          </p:txBody>
        </p:sp>
      </p:grpSp>
      <p:sp>
        <p:nvSpPr>
          <p:cNvPr id="8196" name="Rectangle 9"/>
          <p:cNvSpPr>
            <a:spLocks noChangeArrowheads="1"/>
          </p:cNvSpPr>
          <p:nvPr/>
        </p:nvSpPr>
        <p:spPr bwMode="auto">
          <a:xfrm>
            <a:off x="5207000" y="1847850"/>
            <a:ext cx="2954338" cy="1401763"/>
          </a:xfrm>
          <a:prstGeom prst="rect">
            <a:avLst/>
          </a:prstGeom>
          <a:solidFill>
            <a:schemeClr val="bg1"/>
          </a:solidFill>
          <a:ln w="9525">
            <a:solidFill>
              <a:schemeClr val="tx1"/>
            </a:solidFill>
            <a:miter lim="800000"/>
            <a:headEnd type="none" w="sm" len="sm"/>
            <a:tailEnd type="none" w="sm" len="sm"/>
          </a:ln>
        </p:spPr>
        <p:txBody>
          <a:bodyPr wrap="none" anchor="ctr"/>
          <a:lstStyle/>
          <a:p>
            <a:pPr algn="ctr">
              <a:spcBef>
                <a:spcPct val="0"/>
              </a:spcBef>
            </a:pPr>
            <a:endParaRPr lang="en-US" sz="2400">
              <a:latin typeface="Times New Roman" pitchFamily="18" charset="0"/>
            </a:endParaRPr>
          </a:p>
        </p:txBody>
      </p:sp>
      <p:sp>
        <p:nvSpPr>
          <p:cNvPr id="8197" name="Text Box 10"/>
          <p:cNvSpPr txBox="1">
            <a:spLocks noChangeArrowheads="1"/>
          </p:cNvSpPr>
          <p:nvPr/>
        </p:nvSpPr>
        <p:spPr bwMode="auto">
          <a:xfrm>
            <a:off x="5207000" y="1816100"/>
            <a:ext cx="2447925" cy="396875"/>
          </a:xfrm>
          <a:prstGeom prst="rect">
            <a:avLst/>
          </a:prstGeom>
          <a:noFill/>
          <a:ln w="9525">
            <a:noFill/>
            <a:miter lim="800000"/>
            <a:headEnd type="none" w="sm" len="sm"/>
            <a:tailEnd type="none" w="sm" len="sm"/>
          </a:ln>
        </p:spPr>
        <p:txBody>
          <a:bodyPr wrap="none">
            <a:spAutoFit/>
          </a:bodyPr>
          <a:lstStyle/>
          <a:p>
            <a:pPr>
              <a:spcBef>
                <a:spcPct val="0"/>
              </a:spcBef>
            </a:pPr>
            <a:r>
              <a:rPr lang="en-GB" sz="2000">
                <a:latin typeface="Helvetica" pitchFamily="34" charset="0"/>
              </a:rPr>
              <a:t>dept_no    dept_name</a:t>
            </a:r>
            <a:endParaRPr lang="en-GB" sz="2000">
              <a:latin typeface="Times New Roman" pitchFamily="18" charset="0"/>
            </a:endParaRPr>
          </a:p>
        </p:txBody>
      </p:sp>
      <p:sp>
        <p:nvSpPr>
          <p:cNvPr id="8198" name="Line 11"/>
          <p:cNvSpPr>
            <a:spLocks noChangeShapeType="1"/>
          </p:cNvSpPr>
          <p:nvPr/>
        </p:nvSpPr>
        <p:spPr bwMode="auto">
          <a:xfrm>
            <a:off x="5207000" y="2228850"/>
            <a:ext cx="2884488" cy="0"/>
          </a:xfrm>
          <a:prstGeom prst="line">
            <a:avLst/>
          </a:prstGeom>
          <a:noFill/>
          <a:ln w="9525">
            <a:solidFill>
              <a:schemeClr val="tx1"/>
            </a:solidFill>
            <a:round/>
            <a:headEnd type="none" w="sm" len="sm"/>
            <a:tailEnd type="none" w="sm" len="sm"/>
          </a:ln>
        </p:spPr>
        <p:txBody>
          <a:bodyPr wrap="none" anchor="ctr"/>
          <a:lstStyle/>
          <a:p>
            <a:endParaRPr lang="en-GB"/>
          </a:p>
        </p:txBody>
      </p:sp>
      <p:sp>
        <p:nvSpPr>
          <p:cNvPr id="8199" name="Text Box 12"/>
          <p:cNvSpPr txBox="1">
            <a:spLocks noChangeArrowheads="1"/>
          </p:cNvSpPr>
          <p:nvPr/>
        </p:nvSpPr>
        <p:spPr bwMode="auto">
          <a:xfrm>
            <a:off x="5207000" y="2168525"/>
            <a:ext cx="2365375" cy="1066800"/>
          </a:xfrm>
          <a:prstGeom prst="rect">
            <a:avLst/>
          </a:prstGeom>
          <a:noFill/>
          <a:ln w="9525">
            <a:noFill/>
            <a:miter lim="800000"/>
            <a:headEnd type="none" w="sm" len="sm"/>
            <a:tailEnd type="none" w="sm" len="sm"/>
          </a:ln>
        </p:spPr>
        <p:txBody>
          <a:bodyPr wrap="none">
            <a:spAutoFit/>
          </a:bodyPr>
          <a:lstStyle/>
          <a:p>
            <a:pPr>
              <a:spcBef>
                <a:spcPct val="0"/>
              </a:spcBef>
            </a:pPr>
            <a:r>
              <a:rPr lang="en-GB" sz="2400" b="1">
                <a:latin typeface="Helvetica" pitchFamily="34" charset="0"/>
              </a:rPr>
              <a:t>    </a:t>
            </a:r>
            <a:r>
              <a:rPr lang="en-GB" sz="2000">
                <a:latin typeface="Helvetica" pitchFamily="34" charset="0"/>
              </a:rPr>
              <a:t>1	     marketing</a:t>
            </a:r>
          </a:p>
          <a:p>
            <a:pPr>
              <a:spcBef>
                <a:spcPct val="0"/>
              </a:spcBef>
            </a:pPr>
            <a:r>
              <a:rPr lang="en-GB" sz="2000">
                <a:latin typeface="Helvetica" pitchFamily="34" charset="0"/>
              </a:rPr>
              <a:t>     2	     sales</a:t>
            </a:r>
          </a:p>
          <a:p>
            <a:pPr>
              <a:spcBef>
                <a:spcPct val="0"/>
              </a:spcBef>
            </a:pPr>
            <a:r>
              <a:rPr lang="en-GB" sz="2000">
                <a:latin typeface="Helvetica" pitchFamily="34" charset="0"/>
              </a:rPr>
              <a:t>     3           accounts</a:t>
            </a:r>
            <a:endParaRPr lang="en-GB" sz="2000">
              <a:latin typeface="Times New Roman" pitchFamily="18" charset="0"/>
            </a:endParaRPr>
          </a:p>
        </p:txBody>
      </p:sp>
      <p:sp>
        <p:nvSpPr>
          <p:cNvPr id="8200" name="Text Box 13"/>
          <p:cNvSpPr txBox="1">
            <a:spLocks noChangeArrowheads="1"/>
          </p:cNvSpPr>
          <p:nvPr/>
        </p:nvSpPr>
        <p:spPr bwMode="auto">
          <a:xfrm>
            <a:off x="211138" y="1223963"/>
            <a:ext cx="2795587" cy="466725"/>
          </a:xfrm>
          <a:prstGeom prst="rect">
            <a:avLst/>
          </a:prstGeom>
          <a:solidFill>
            <a:schemeClr val="folHlink"/>
          </a:solidFill>
          <a:ln w="9525">
            <a:solidFill>
              <a:schemeClr val="tx1"/>
            </a:solidFill>
            <a:miter lim="800000"/>
            <a:headEnd type="none" w="sm" len="sm"/>
            <a:tailEnd type="none" w="sm" len="sm"/>
          </a:ln>
        </p:spPr>
        <p:txBody>
          <a:bodyPr>
            <a:spAutoFit/>
          </a:bodyPr>
          <a:lstStyle/>
          <a:p>
            <a:pPr>
              <a:spcBef>
                <a:spcPct val="0"/>
              </a:spcBef>
            </a:pPr>
            <a:r>
              <a:rPr lang="en-GB" sz="2400" i="1">
                <a:latin typeface="Times New Roman" pitchFamily="18" charset="0"/>
              </a:rPr>
              <a:t>salesperson (‘many’)</a:t>
            </a:r>
            <a:endParaRPr lang="en-GB" sz="2400">
              <a:latin typeface="Times New Roman" pitchFamily="18" charset="0"/>
            </a:endParaRPr>
          </a:p>
        </p:txBody>
      </p:sp>
      <p:sp>
        <p:nvSpPr>
          <p:cNvPr id="8201" name="Text Box 14"/>
          <p:cNvSpPr txBox="1">
            <a:spLocks noChangeArrowheads="1"/>
          </p:cNvSpPr>
          <p:nvPr/>
        </p:nvSpPr>
        <p:spPr bwMode="auto">
          <a:xfrm>
            <a:off x="7035800" y="1243013"/>
            <a:ext cx="1830388" cy="466725"/>
          </a:xfrm>
          <a:prstGeom prst="rect">
            <a:avLst/>
          </a:prstGeom>
          <a:solidFill>
            <a:schemeClr val="folHlink"/>
          </a:solidFill>
          <a:ln w="9525">
            <a:solidFill>
              <a:schemeClr val="tx1"/>
            </a:solidFill>
            <a:miter lim="800000"/>
            <a:headEnd type="none" w="sm" len="sm"/>
            <a:tailEnd type="none" w="sm" len="sm"/>
          </a:ln>
        </p:spPr>
        <p:txBody>
          <a:bodyPr>
            <a:spAutoFit/>
          </a:bodyPr>
          <a:lstStyle/>
          <a:p>
            <a:pPr>
              <a:spcBef>
                <a:spcPct val="0"/>
              </a:spcBef>
            </a:pPr>
            <a:r>
              <a:rPr lang="en-GB" sz="2400" i="1">
                <a:latin typeface="Times New Roman" pitchFamily="18" charset="0"/>
              </a:rPr>
              <a:t>dept (‘one’)</a:t>
            </a:r>
            <a:endParaRPr lang="en-GB" sz="2400">
              <a:latin typeface="Times New Roman" pitchFamily="18" charset="0"/>
            </a:endParaRPr>
          </a:p>
        </p:txBody>
      </p:sp>
      <p:sp>
        <p:nvSpPr>
          <p:cNvPr id="812047" name="Rectangle 15"/>
          <p:cNvSpPr>
            <a:spLocks noChangeArrowheads="1"/>
          </p:cNvSpPr>
          <p:nvPr/>
        </p:nvSpPr>
        <p:spPr bwMode="auto">
          <a:xfrm>
            <a:off x="3236913" y="1219200"/>
            <a:ext cx="1492250" cy="376238"/>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spcBef>
                <a:spcPct val="0"/>
              </a:spcBef>
              <a:defRPr/>
            </a:pPr>
            <a:r>
              <a:rPr lang="en-GB" sz="1800">
                <a:latin typeface="Helvetica" pitchFamily="34" charset="0"/>
              </a:rPr>
              <a:t>Foreign Key</a:t>
            </a:r>
          </a:p>
        </p:txBody>
      </p:sp>
      <p:sp>
        <p:nvSpPr>
          <p:cNvPr id="8203" name="Line 16"/>
          <p:cNvSpPr>
            <a:spLocks noChangeShapeType="1"/>
          </p:cNvSpPr>
          <p:nvPr/>
        </p:nvSpPr>
        <p:spPr bwMode="auto">
          <a:xfrm>
            <a:off x="3798888" y="1676400"/>
            <a:ext cx="0" cy="152400"/>
          </a:xfrm>
          <a:prstGeom prst="line">
            <a:avLst/>
          </a:prstGeom>
          <a:noFill/>
          <a:ln w="12700">
            <a:solidFill>
              <a:schemeClr val="tx1"/>
            </a:solidFill>
            <a:round/>
            <a:headEnd type="none" w="sm" len="sm"/>
            <a:tailEnd type="stealth" w="med" len="lg"/>
          </a:ln>
        </p:spPr>
        <p:txBody>
          <a:bodyPr wrap="none" anchor="ctr"/>
          <a:lstStyle/>
          <a:p>
            <a:endParaRPr lang="en-GB"/>
          </a:p>
        </p:txBody>
      </p:sp>
      <p:grpSp>
        <p:nvGrpSpPr>
          <p:cNvPr id="8204" name="Group 17"/>
          <p:cNvGrpSpPr>
            <a:grpSpLocks/>
          </p:cNvGrpSpPr>
          <p:nvPr/>
        </p:nvGrpSpPr>
        <p:grpSpPr bwMode="auto">
          <a:xfrm>
            <a:off x="5065713" y="1219200"/>
            <a:ext cx="1489075" cy="609600"/>
            <a:chOff x="3784" y="720"/>
            <a:chExt cx="1016" cy="384"/>
          </a:xfrm>
        </p:grpSpPr>
        <p:sp>
          <p:nvSpPr>
            <p:cNvPr id="812050" name="Rectangle 18"/>
            <p:cNvSpPr>
              <a:spLocks noChangeArrowheads="1"/>
            </p:cNvSpPr>
            <p:nvPr/>
          </p:nvSpPr>
          <p:spPr bwMode="auto">
            <a:xfrm flipH="1">
              <a:off x="3784" y="720"/>
              <a:ext cx="1016" cy="237"/>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spcBef>
                  <a:spcPct val="0"/>
                </a:spcBef>
                <a:defRPr/>
              </a:pPr>
              <a:r>
                <a:rPr lang="en-GB" sz="1800">
                  <a:latin typeface="Helvetica" pitchFamily="34" charset="0"/>
                </a:rPr>
                <a:t>Primary Key</a:t>
              </a:r>
            </a:p>
          </p:txBody>
        </p:sp>
        <p:sp>
          <p:nvSpPr>
            <p:cNvPr id="8231" name="Line 19"/>
            <p:cNvSpPr>
              <a:spLocks noChangeShapeType="1"/>
            </p:cNvSpPr>
            <p:nvPr/>
          </p:nvSpPr>
          <p:spPr bwMode="auto">
            <a:xfrm>
              <a:off x="4320" y="1008"/>
              <a:ext cx="0" cy="96"/>
            </a:xfrm>
            <a:prstGeom prst="line">
              <a:avLst/>
            </a:prstGeom>
            <a:noFill/>
            <a:ln w="12700">
              <a:solidFill>
                <a:schemeClr val="tx1"/>
              </a:solidFill>
              <a:round/>
              <a:headEnd type="none" w="sm" len="sm"/>
              <a:tailEnd type="stealth" w="med" len="lg"/>
            </a:ln>
          </p:spPr>
          <p:txBody>
            <a:bodyPr wrap="none" anchor="ctr"/>
            <a:lstStyle/>
            <a:p>
              <a:endParaRPr lang="en-GB"/>
            </a:p>
          </p:txBody>
        </p:sp>
      </p:grpSp>
      <p:sp>
        <p:nvSpPr>
          <p:cNvPr id="8205" name="Rectangle 20"/>
          <p:cNvSpPr>
            <a:spLocks noChangeArrowheads="1"/>
          </p:cNvSpPr>
          <p:nvPr/>
        </p:nvSpPr>
        <p:spPr bwMode="auto">
          <a:xfrm>
            <a:off x="1095375" y="3543300"/>
            <a:ext cx="5997575" cy="922338"/>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1800" b="1">
                <a:latin typeface="Helvetica" pitchFamily="34" charset="0"/>
              </a:rPr>
              <a:t>SELECT 	</a:t>
            </a:r>
            <a:r>
              <a:rPr lang="en-GB" sz="1800" b="1" i="1">
                <a:latin typeface="Helvetica" pitchFamily="34" charset="0"/>
              </a:rPr>
              <a:t>‘columns from salesperson &amp; dept’….</a:t>
            </a:r>
          </a:p>
          <a:p>
            <a:pPr defTabSz="739775">
              <a:spcBef>
                <a:spcPct val="0"/>
              </a:spcBef>
            </a:pPr>
            <a:r>
              <a:rPr lang="en-GB" sz="1800" b="1">
                <a:latin typeface="Helvetica" pitchFamily="34" charset="0"/>
              </a:rPr>
              <a:t>FROM 		salesperson SP JOIN dept D</a:t>
            </a:r>
          </a:p>
          <a:p>
            <a:pPr defTabSz="739775">
              <a:spcBef>
                <a:spcPct val="0"/>
              </a:spcBef>
            </a:pPr>
            <a:r>
              <a:rPr lang="en-GB" sz="1800" b="1">
                <a:latin typeface="Helvetica" pitchFamily="34" charset="0"/>
              </a:rPr>
              <a:t>		ON SP.dept_no = D.dept_no</a:t>
            </a:r>
            <a:r>
              <a:rPr lang="en-GB" sz="1800" b="1"/>
              <a:t> </a:t>
            </a:r>
          </a:p>
        </p:txBody>
      </p:sp>
      <p:sp>
        <p:nvSpPr>
          <p:cNvPr id="8206" name="Line 21"/>
          <p:cNvSpPr>
            <a:spLocks noChangeShapeType="1"/>
          </p:cNvSpPr>
          <p:nvPr/>
        </p:nvSpPr>
        <p:spPr bwMode="auto">
          <a:xfrm>
            <a:off x="3236913" y="1838325"/>
            <a:ext cx="0" cy="1524000"/>
          </a:xfrm>
          <a:prstGeom prst="line">
            <a:avLst/>
          </a:prstGeom>
          <a:noFill/>
          <a:ln w="9525">
            <a:solidFill>
              <a:schemeClr val="tx1"/>
            </a:solidFill>
            <a:round/>
            <a:headEnd type="none" w="sm" len="sm"/>
            <a:tailEnd type="none" w="sm" len="sm"/>
          </a:ln>
        </p:spPr>
        <p:txBody>
          <a:bodyPr/>
          <a:lstStyle/>
          <a:p>
            <a:endParaRPr lang="en-GB"/>
          </a:p>
        </p:txBody>
      </p:sp>
      <p:grpSp>
        <p:nvGrpSpPr>
          <p:cNvPr id="8207" name="Group 22"/>
          <p:cNvGrpSpPr>
            <a:grpSpLocks/>
          </p:cNvGrpSpPr>
          <p:nvPr/>
        </p:nvGrpSpPr>
        <p:grpSpPr bwMode="auto">
          <a:xfrm>
            <a:off x="211138" y="4967288"/>
            <a:ext cx="7821612" cy="1555750"/>
            <a:chOff x="144" y="2880"/>
            <a:chExt cx="5088" cy="980"/>
          </a:xfrm>
        </p:grpSpPr>
        <p:sp>
          <p:nvSpPr>
            <p:cNvPr id="8221" name="Rectangle 23"/>
            <p:cNvSpPr>
              <a:spLocks noChangeArrowheads="1"/>
            </p:cNvSpPr>
            <p:nvPr/>
          </p:nvSpPr>
          <p:spPr bwMode="auto">
            <a:xfrm>
              <a:off x="144" y="2900"/>
              <a:ext cx="5088" cy="960"/>
            </a:xfrm>
            <a:prstGeom prst="rect">
              <a:avLst/>
            </a:prstGeom>
            <a:solidFill>
              <a:schemeClr val="bg1"/>
            </a:solidFill>
            <a:ln w="9525">
              <a:solidFill>
                <a:schemeClr val="tx1"/>
              </a:solidFill>
              <a:miter lim="800000"/>
              <a:headEnd type="none" w="sm" len="sm"/>
              <a:tailEnd type="none" w="sm" len="sm"/>
            </a:ln>
          </p:spPr>
          <p:txBody>
            <a:bodyPr wrap="none" anchor="ctr"/>
            <a:lstStyle/>
            <a:p>
              <a:pPr algn="ctr">
                <a:spcBef>
                  <a:spcPct val="0"/>
                </a:spcBef>
              </a:pPr>
              <a:endParaRPr lang="en-US" sz="2400">
                <a:latin typeface="Times New Roman" pitchFamily="18" charset="0"/>
              </a:endParaRPr>
            </a:p>
          </p:txBody>
        </p:sp>
        <p:sp>
          <p:nvSpPr>
            <p:cNvPr id="8222" name="Line 24"/>
            <p:cNvSpPr>
              <a:spLocks noChangeShapeType="1"/>
            </p:cNvSpPr>
            <p:nvPr/>
          </p:nvSpPr>
          <p:spPr bwMode="auto">
            <a:xfrm flipV="1">
              <a:off x="144" y="3140"/>
              <a:ext cx="5088" cy="0"/>
            </a:xfrm>
            <a:prstGeom prst="line">
              <a:avLst/>
            </a:prstGeom>
            <a:noFill/>
            <a:ln w="9525">
              <a:solidFill>
                <a:schemeClr val="tx1"/>
              </a:solidFill>
              <a:round/>
              <a:headEnd type="none" w="sm" len="sm"/>
              <a:tailEnd type="none" w="sm" len="sm"/>
            </a:ln>
          </p:spPr>
          <p:txBody>
            <a:bodyPr wrap="none" anchor="ctr"/>
            <a:lstStyle/>
            <a:p>
              <a:endParaRPr lang="en-GB"/>
            </a:p>
          </p:txBody>
        </p:sp>
        <p:sp>
          <p:nvSpPr>
            <p:cNvPr id="8223" name="Text Box 25"/>
            <p:cNvSpPr txBox="1">
              <a:spLocks noChangeArrowheads="1"/>
            </p:cNvSpPr>
            <p:nvPr/>
          </p:nvSpPr>
          <p:spPr bwMode="auto">
            <a:xfrm>
              <a:off x="144" y="2880"/>
              <a:ext cx="5088" cy="250"/>
            </a:xfrm>
            <a:prstGeom prst="rect">
              <a:avLst/>
            </a:prstGeom>
            <a:noFill/>
            <a:ln w="9525">
              <a:noFill/>
              <a:miter lim="800000"/>
              <a:headEnd type="none" w="sm" len="sm"/>
              <a:tailEnd type="none" w="sm" len="sm"/>
            </a:ln>
          </p:spPr>
          <p:txBody>
            <a:bodyPr>
              <a:spAutoFit/>
            </a:bodyPr>
            <a:lstStyle/>
            <a:p>
              <a:pPr>
                <a:spcBef>
                  <a:spcPct val="0"/>
                </a:spcBef>
              </a:pPr>
              <a:r>
                <a:rPr lang="en-GB" sz="2000">
                  <a:latin typeface="Helvetica" pitchFamily="34" charset="0"/>
                </a:rPr>
                <a:t>emp_no    fname    lname         dept_no    dept_no     dept_name</a:t>
              </a:r>
            </a:p>
          </p:txBody>
        </p:sp>
        <p:sp>
          <p:nvSpPr>
            <p:cNvPr id="8224" name="Text Box 26"/>
            <p:cNvSpPr txBox="1">
              <a:spLocks noChangeArrowheads="1"/>
            </p:cNvSpPr>
            <p:nvPr/>
          </p:nvSpPr>
          <p:spPr bwMode="auto">
            <a:xfrm>
              <a:off x="144" y="3140"/>
              <a:ext cx="5088" cy="634"/>
            </a:xfrm>
            <a:prstGeom prst="rect">
              <a:avLst/>
            </a:prstGeom>
            <a:noFill/>
            <a:ln w="9525">
              <a:noFill/>
              <a:miter lim="800000"/>
              <a:headEnd type="none" w="sm" len="sm"/>
              <a:tailEnd type="none" w="sm" len="sm"/>
            </a:ln>
          </p:spPr>
          <p:txBody>
            <a:bodyPr>
              <a:spAutoFit/>
            </a:bodyPr>
            <a:lstStyle/>
            <a:p>
              <a:pPr>
                <a:spcBef>
                  <a:spcPct val="0"/>
                </a:spcBef>
                <a:tabLst>
                  <a:tab pos="1243013" algn="l"/>
                  <a:tab pos="3905250" algn="l"/>
                  <a:tab pos="5048250" algn="l"/>
                  <a:tab pos="6191250" algn="l"/>
                </a:tabLst>
              </a:pPr>
              <a:r>
                <a:rPr lang="en-GB" sz="1800">
                  <a:latin typeface="Helvetica" pitchFamily="34" charset="0"/>
                </a:rPr>
                <a:t>      </a:t>
              </a:r>
              <a:r>
                <a:rPr lang="en-GB" sz="2000">
                  <a:latin typeface="Helvetica" pitchFamily="34" charset="0"/>
                </a:rPr>
                <a:t>10	fred        smith	1	1	marketing	</a:t>
              </a:r>
            </a:p>
            <a:p>
              <a:pPr>
                <a:spcBef>
                  <a:spcPct val="0"/>
                </a:spcBef>
                <a:tabLst>
                  <a:tab pos="1243013" algn="l"/>
                  <a:tab pos="3905250" algn="l"/>
                  <a:tab pos="5048250" algn="l"/>
                  <a:tab pos="6191250" algn="l"/>
                </a:tabLst>
              </a:pPr>
              <a:r>
                <a:rPr lang="en-GB" sz="2000">
                  <a:latin typeface="Helvetica" pitchFamily="34" charset="0"/>
                </a:rPr>
                <a:t>     20	bob        james	1	1	marketing	</a:t>
              </a:r>
            </a:p>
            <a:p>
              <a:pPr>
                <a:spcBef>
                  <a:spcPct val="0"/>
                </a:spcBef>
                <a:tabLst>
                  <a:tab pos="1243013" algn="l"/>
                  <a:tab pos="3905250" algn="l"/>
                  <a:tab pos="5048250" algn="l"/>
                  <a:tab pos="6191250" algn="l"/>
                </a:tabLst>
              </a:pPr>
              <a:r>
                <a:rPr lang="en-GB" sz="2000">
                  <a:latin typeface="Helvetica" pitchFamily="34" charset="0"/>
                </a:rPr>
                <a:t>     30         sue        brown	2	2	sales</a:t>
              </a:r>
              <a:r>
                <a:rPr lang="en-GB" sz="1800">
                  <a:latin typeface="Helvetica" pitchFamily="34" charset="0"/>
                </a:rPr>
                <a:t>	</a:t>
              </a:r>
              <a:endParaRPr lang="en-GB" sz="1800">
                <a:latin typeface="Times New Roman" pitchFamily="18" charset="0"/>
              </a:endParaRPr>
            </a:p>
          </p:txBody>
        </p:sp>
        <p:sp>
          <p:nvSpPr>
            <p:cNvPr id="8225" name="Line 27"/>
            <p:cNvSpPr>
              <a:spLocks noChangeShapeType="1"/>
            </p:cNvSpPr>
            <p:nvPr/>
          </p:nvSpPr>
          <p:spPr bwMode="auto">
            <a:xfrm>
              <a:off x="2208" y="2900"/>
              <a:ext cx="0" cy="960"/>
            </a:xfrm>
            <a:prstGeom prst="line">
              <a:avLst/>
            </a:prstGeom>
            <a:noFill/>
            <a:ln w="9525">
              <a:solidFill>
                <a:schemeClr val="tx1"/>
              </a:solidFill>
              <a:round/>
              <a:headEnd type="none" w="sm" len="sm"/>
              <a:tailEnd type="none" w="sm" len="sm"/>
            </a:ln>
          </p:spPr>
          <p:txBody>
            <a:bodyPr/>
            <a:lstStyle/>
            <a:p>
              <a:endParaRPr lang="en-GB"/>
            </a:p>
          </p:txBody>
        </p:sp>
        <p:sp>
          <p:nvSpPr>
            <p:cNvPr id="8226" name="Line 28"/>
            <p:cNvSpPr>
              <a:spLocks noChangeShapeType="1"/>
            </p:cNvSpPr>
            <p:nvPr/>
          </p:nvSpPr>
          <p:spPr bwMode="auto">
            <a:xfrm>
              <a:off x="3888" y="2900"/>
              <a:ext cx="0" cy="960"/>
            </a:xfrm>
            <a:prstGeom prst="line">
              <a:avLst/>
            </a:prstGeom>
            <a:noFill/>
            <a:ln w="9525">
              <a:solidFill>
                <a:schemeClr val="tx1"/>
              </a:solidFill>
              <a:round/>
              <a:headEnd type="none" w="sm" len="sm"/>
              <a:tailEnd type="none" w="sm" len="sm"/>
            </a:ln>
          </p:spPr>
          <p:txBody>
            <a:bodyPr/>
            <a:lstStyle/>
            <a:p>
              <a:endParaRPr lang="en-GB"/>
            </a:p>
          </p:txBody>
        </p:sp>
        <p:sp>
          <p:nvSpPr>
            <p:cNvPr id="8227" name="Line 29"/>
            <p:cNvSpPr>
              <a:spLocks noChangeShapeType="1"/>
            </p:cNvSpPr>
            <p:nvPr/>
          </p:nvSpPr>
          <p:spPr bwMode="auto">
            <a:xfrm>
              <a:off x="864" y="2900"/>
              <a:ext cx="0" cy="960"/>
            </a:xfrm>
            <a:prstGeom prst="line">
              <a:avLst/>
            </a:prstGeom>
            <a:noFill/>
            <a:ln w="9525">
              <a:solidFill>
                <a:schemeClr val="tx1"/>
              </a:solidFill>
              <a:round/>
              <a:headEnd type="none" w="sm" len="sm"/>
              <a:tailEnd type="none" w="sm" len="sm"/>
            </a:ln>
          </p:spPr>
          <p:txBody>
            <a:bodyPr/>
            <a:lstStyle/>
            <a:p>
              <a:endParaRPr lang="en-GB"/>
            </a:p>
          </p:txBody>
        </p:sp>
        <p:sp>
          <p:nvSpPr>
            <p:cNvPr id="8228" name="Line 30"/>
            <p:cNvSpPr>
              <a:spLocks noChangeShapeType="1"/>
            </p:cNvSpPr>
            <p:nvPr/>
          </p:nvSpPr>
          <p:spPr bwMode="auto">
            <a:xfrm>
              <a:off x="1528" y="2900"/>
              <a:ext cx="0" cy="960"/>
            </a:xfrm>
            <a:prstGeom prst="line">
              <a:avLst/>
            </a:prstGeom>
            <a:noFill/>
            <a:ln w="9525">
              <a:solidFill>
                <a:schemeClr val="tx1"/>
              </a:solidFill>
              <a:round/>
              <a:headEnd type="none" w="sm" len="sm"/>
              <a:tailEnd type="none" w="sm" len="sm"/>
            </a:ln>
          </p:spPr>
          <p:txBody>
            <a:bodyPr/>
            <a:lstStyle/>
            <a:p>
              <a:endParaRPr lang="en-GB"/>
            </a:p>
          </p:txBody>
        </p:sp>
        <p:sp>
          <p:nvSpPr>
            <p:cNvPr id="8229" name="Line 31"/>
            <p:cNvSpPr>
              <a:spLocks noChangeShapeType="1"/>
            </p:cNvSpPr>
            <p:nvPr/>
          </p:nvSpPr>
          <p:spPr bwMode="auto">
            <a:xfrm>
              <a:off x="3066" y="2900"/>
              <a:ext cx="0" cy="960"/>
            </a:xfrm>
            <a:prstGeom prst="line">
              <a:avLst/>
            </a:prstGeom>
            <a:noFill/>
            <a:ln w="9525">
              <a:solidFill>
                <a:schemeClr val="tx1"/>
              </a:solidFill>
              <a:round/>
              <a:headEnd type="none" w="sm" len="sm"/>
              <a:tailEnd type="none" w="sm" len="sm"/>
            </a:ln>
          </p:spPr>
          <p:txBody>
            <a:bodyPr/>
            <a:lstStyle/>
            <a:p>
              <a:endParaRPr lang="en-GB"/>
            </a:p>
          </p:txBody>
        </p:sp>
      </p:grpSp>
      <p:sp>
        <p:nvSpPr>
          <p:cNvPr id="8208" name="Line 32"/>
          <p:cNvSpPr>
            <a:spLocks noChangeShapeType="1"/>
          </p:cNvSpPr>
          <p:nvPr/>
        </p:nvSpPr>
        <p:spPr bwMode="auto">
          <a:xfrm>
            <a:off x="1266825" y="1838325"/>
            <a:ext cx="0" cy="1524000"/>
          </a:xfrm>
          <a:prstGeom prst="line">
            <a:avLst/>
          </a:prstGeom>
          <a:noFill/>
          <a:ln w="9525">
            <a:solidFill>
              <a:schemeClr val="tx1"/>
            </a:solidFill>
            <a:round/>
            <a:headEnd type="none" w="sm" len="sm"/>
            <a:tailEnd type="none" w="sm" len="sm"/>
          </a:ln>
        </p:spPr>
        <p:txBody>
          <a:bodyPr/>
          <a:lstStyle/>
          <a:p>
            <a:endParaRPr lang="en-GB"/>
          </a:p>
        </p:txBody>
      </p:sp>
      <p:sp>
        <p:nvSpPr>
          <p:cNvPr id="8209" name="Line 33"/>
          <p:cNvSpPr>
            <a:spLocks noChangeShapeType="1"/>
          </p:cNvSpPr>
          <p:nvPr/>
        </p:nvSpPr>
        <p:spPr bwMode="auto">
          <a:xfrm>
            <a:off x="2239963" y="1838325"/>
            <a:ext cx="0" cy="1524000"/>
          </a:xfrm>
          <a:prstGeom prst="line">
            <a:avLst/>
          </a:prstGeom>
          <a:noFill/>
          <a:ln w="9525">
            <a:solidFill>
              <a:schemeClr val="tx1"/>
            </a:solidFill>
            <a:round/>
            <a:headEnd type="none" w="sm" len="sm"/>
            <a:tailEnd type="none" w="sm" len="sm"/>
          </a:ln>
        </p:spPr>
        <p:txBody>
          <a:bodyPr/>
          <a:lstStyle/>
          <a:p>
            <a:endParaRPr lang="en-GB"/>
          </a:p>
        </p:txBody>
      </p:sp>
      <p:sp>
        <p:nvSpPr>
          <p:cNvPr id="8210" name="Line 34"/>
          <p:cNvSpPr>
            <a:spLocks noChangeShapeType="1"/>
          </p:cNvSpPr>
          <p:nvPr/>
        </p:nvSpPr>
        <p:spPr bwMode="auto">
          <a:xfrm>
            <a:off x="6262688" y="1905000"/>
            <a:ext cx="0" cy="1295400"/>
          </a:xfrm>
          <a:prstGeom prst="line">
            <a:avLst/>
          </a:prstGeom>
          <a:noFill/>
          <a:ln w="9525">
            <a:solidFill>
              <a:schemeClr val="tx1"/>
            </a:solidFill>
            <a:round/>
            <a:headEnd type="none" w="sm" len="sm"/>
            <a:tailEnd type="none" w="sm" len="sm"/>
          </a:ln>
        </p:spPr>
        <p:txBody>
          <a:bodyPr/>
          <a:lstStyle/>
          <a:p>
            <a:endParaRPr lang="en-GB"/>
          </a:p>
        </p:txBody>
      </p:sp>
      <p:sp>
        <p:nvSpPr>
          <p:cNvPr id="8211" name="Text Box 35"/>
          <p:cNvSpPr txBox="1">
            <a:spLocks noChangeArrowheads="1"/>
          </p:cNvSpPr>
          <p:nvPr/>
        </p:nvSpPr>
        <p:spPr bwMode="auto">
          <a:xfrm>
            <a:off x="211138" y="4532313"/>
            <a:ext cx="1749425" cy="466725"/>
          </a:xfrm>
          <a:prstGeom prst="rect">
            <a:avLst/>
          </a:prstGeom>
          <a:solidFill>
            <a:schemeClr val="folHlink"/>
          </a:solidFill>
          <a:ln w="9525">
            <a:solidFill>
              <a:schemeClr val="tx1"/>
            </a:solidFill>
            <a:miter lim="800000"/>
            <a:headEnd type="none" w="sm" len="sm"/>
            <a:tailEnd type="none" w="sm" len="sm"/>
          </a:ln>
        </p:spPr>
        <p:txBody>
          <a:bodyPr wrap="none">
            <a:spAutoFit/>
          </a:bodyPr>
          <a:lstStyle/>
          <a:p>
            <a:pPr>
              <a:spcBef>
                <a:spcPct val="0"/>
              </a:spcBef>
            </a:pPr>
            <a:r>
              <a:rPr lang="en-GB" sz="2400" i="1">
                <a:latin typeface="Times New Roman" pitchFamily="18" charset="0"/>
              </a:rPr>
              <a:t>result of join</a:t>
            </a:r>
            <a:endParaRPr lang="en-GB" sz="2400">
              <a:latin typeface="Times New Roman" pitchFamily="18" charset="0"/>
            </a:endParaRPr>
          </a:p>
        </p:txBody>
      </p:sp>
      <p:sp>
        <p:nvSpPr>
          <p:cNvPr id="8212" name="Rectangle 3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
        <p:nvSpPr>
          <p:cNvPr id="8213" name="Text Box 37"/>
          <p:cNvSpPr txBox="1">
            <a:spLocks noChangeArrowheads="1"/>
          </p:cNvSpPr>
          <p:nvPr/>
        </p:nvSpPr>
        <p:spPr bwMode="auto">
          <a:xfrm>
            <a:off x="7183438" y="3530600"/>
            <a:ext cx="1828800" cy="925513"/>
          </a:xfrm>
          <a:prstGeom prst="rect">
            <a:avLst/>
          </a:prstGeom>
          <a:solidFill>
            <a:schemeClr val="folHlink"/>
          </a:solidFill>
          <a:ln w="9525">
            <a:solidFill>
              <a:schemeClr val="tx1"/>
            </a:solidFill>
            <a:miter lim="800000"/>
            <a:headEnd type="none" w="sm" len="sm"/>
            <a:tailEnd type="none" w="sm" len="sm"/>
          </a:ln>
        </p:spPr>
        <p:txBody>
          <a:bodyPr>
            <a:spAutoFit/>
          </a:bodyPr>
          <a:lstStyle/>
          <a:p>
            <a:pPr>
              <a:spcBef>
                <a:spcPct val="0"/>
              </a:spcBef>
            </a:pPr>
            <a:r>
              <a:rPr lang="en-GB" sz="1800">
                <a:latin typeface="Helvetica" pitchFamily="34" charset="0"/>
              </a:rPr>
              <a:t>Combined data available to the ‘SelectList’</a:t>
            </a:r>
          </a:p>
        </p:txBody>
      </p:sp>
      <p:sp>
        <p:nvSpPr>
          <p:cNvPr id="8214" name="Line 38"/>
          <p:cNvSpPr>
            <a:spLocks noChangeShapeType="1"/>
          </p:cNvSpPr>
          <p:nvPr/>
        </p:nvSpPr>
        <p:spPr bwMode="auto">
          <a:xfrm flipH="1">
            <a:off x="6708775" y="4440238"/>
            <a:ext cx="465138" cy="303212"/>
          </a:xfrm>
          <a:prstGeom prst="line">
            <a:avLst/>
          </a:prstGeom>
          <a:noFill/>
          <a:ln w="76200">
            <a:solidFill>
              <a:schemeClr val="tx1"/>
            </a:solidFill>
            <a:round/>
            <a:headEnd type="none" w="sm" len="sm"/>
            <a:tailEnd type="triangle" w="sm" len="sm"/>
          </a:ln>
        </p:spPr>
        <p:txBody>
          <a:bodyPr/>
          <a:lstStyle/>
          <a:p>
            <a:endParaRPr lang="en-GB"/>
          </a:p>
        </p:txBody>
      </p:sp>
      <p:sp>
        <p:nvSpPr>
          <p:cNvPr id="8215" name="Text Box 39"/>
          <p:cNvSpPr txBox="1">
            <a:spLocks noChangeArrowheads="1"/>
          </p:cNvSpPr>
          <p:nvPr/>
        </p:nvSpPr>
        <p:spPr bwMode="auto">
          <a:xfrm>
            <a:off x="7758113" y="5408613"/>
            <a:ext cx="1371600" cy="925512"/>
          </a:xfrm>
          <a:prstGeom prst="rect">
            <a:avLst/>
          </a:prstGeom>
          <a:solidFill>
            <a:schemeClr val="folHlink"/>
          </a:solidFill>
          <a:ln w="9525">
            <a:solidFill>
              <a:schemeClr val="tx1"/>
            </a:solidFill>
            <a:miter lim="800000"/>
            <a:headEnd type="none" w="sm" len="sm"/>
            <a:tailEnd type="none" w="sm" len="sm"/>
          </a:ln>
        </p:spPr>
        <p:txBody>
          <a:bodyPr>
            <a:spAutoFit/>
          </a:bodyPr>
          <a:lstStyle/>
          <a:p>
            <a:pPr algn="ctr">
              <a:spcBef>
                <a:spcPct val="0"/>
              </a:spcBef>
            </a:pPr>
            <a:r>
              <a:rPr lang="en-GB" sz="1800">
                <a:latin typeface="Helvetica" pitchFamily="34" charset="0"/>
              </a:rPr>
              <a:t>Note the</a:t>
            </a:r>
            <a:br>
              <a:rPr lang="en-GB" sz="1800">
                <a:latin typeface="Helvetica" pitchFamily="34" charset="0"/>
              </a:rPr>
            </a:br>
            <a:r>
              <a:rPr lang="en-GB" sz="1800">
                <a:latin typeface="Helvetica" pitchFamily="34" charset="0"/>
              </a:rPr>
              <a:t>data duplication</a:t>
            </a:r>
          </a:p>
        </p:txBody>
      </p:sp>
      <p:sp>
        <p:nvSpPr>
          <p:cNvPr id="8216" name="Line 40"/>
          <p:cNvSpPr>
            <a:spLocks noChangeShapeType="1"/>
          </p:cNvSpPr>
          <p:nvPr/>
        </p:nvSpPr>
        <p:spPr bwMode="auto">
          <a:xfrm>
            <a:off x="4208463" y="2395538"/>
            <a:ext cx="1395412" cy="0"/>
          </a:xfrm>
          <a:prstGeom prst="line">
            <a:avLst/>
          </a:prstGeom>
          <a:noFill/>
          <a:ln w="9525">
            <a:solidFill>
              <a:schemeClr val="tx1"/>
            </a:solidFill>
            <a:prstDash val="dash"/>
            <a:round/>
            <a:headEnd type="none" w="sm" len="sm"/>
            <a:tailEnd type="none" w="sm" len="sm"/>
          </a:ln>
        </p:spPr>
        <p:txBody>
          <a:bodyPr/>
          <a:lstStyle/>
          <a:p>
            <a:endParaRPr lang="en-GB"/>
          </a:p>
        </p:txBody>
      </p:sp>
      <p:sp>
        <p:nvSpPr>
          <p:cNvPr id="8217" name="Line 41"/>
          <p:cNvSpPr>
            <a:spLocks noChangeShapeType="1"/>
          </p:cNvSpPr>
          <p:nvPr/>
        </p:nvSpPr>
        <p:spPr bwMode="auto">
          <a:xfrm flipV="1">
            <a:off x="4219575" y="2451100"/>
            <a:ext cx="1355725" cy="219075"/>
          </a:xfrm>
          <a:prstGeom prst="line">
            <a:avLst/>
          </a:prstGeom>
          <a:noFill/>
          <a:ln w="9525">
            <a:solidFill>
              <a:schemeClr val="tx1"/>
            </a:solidFill>
            <a:prstDash val="dash"/>
            <a:round/>
            <a:headEnd type="none" w="sm" len="sm"/>
            <a:tailEnd type="none" w="sm" len="sm"/>
          </a:ln>
        </p:spPr>
        <p:txBody>
          <a:bodyPr/>
          <a:lstStyle/>
          <a:p>
            <a:endParaRPr lang="en-GB"/>
          </a:p>
        </p:txBody>
      </p:sp>
      <p:sp>
        <p:nvSpPr>
          <p:cNvPr id="8218" name="Line 42"/>
          <p:cNvSpPr>
            <a:spLocks noChangeShapeType="1"/>
          </p:cNvSpPr>
          <p:nvPr/>
        </p:nvSpPr>
        <p:spPr bwMode="auto">
          <a:xfrm flipV="1">
            <a:off x="4208463" y="2738438"/>
            <a:ext cx="1354137" cy="219075"/>
          </a:xfrm>
          <a:prstGeom prst="line">
            <a:avLst/>
          </a:prstGeom>
          <a:noFill/>
          <a:ln w="9525">
            <a:solidFill>
              <a:schemeClr val="tx1"/>
            </a:solidFill>
            <a:prstDash val="dash"/>
            <a:round/>
            <a:headEnd type="none" w="sm" len="sm"/>
            <a:tailEnd type="none" w="sm" len="sm"/>
          </a:ln>
        </p:spPr>
        <p:txBody>
          <a:bodyPr/>
          <a:lstStyle/>
          <a:p>
            <a:endParaRPr lang="en-GB"/>
          </a:p>
        </p:txBody>
      </p:sp>
      <p:sp>
        <p:nvSpPr>
          <p:cNvPr id="8219" name="Line 43"/>
          <p:cNvSpPr>
            <a:spLocks noChangeShapeType="1"/>
          </p:cNvSpPr>
          <p:nvPr/>
        </p:nvSpPr>
        <p:spPr bwMode="auto">
          <a:xfrm>
            <a:off x="7612063" y="5599113"/>
            <a:ext cx="280987" cy="0"/>
          </a:xfrm>
          <a:prstGeom prst="line">
            <a:avLst/>
          </a:prstGeom>
          <a:noFill/>
          <a:ln w="9525">
            <a:solidFill>
              <a:schemeClr val="tx1"/>
            </a:solidFill>
            <a:round/>
            <a:headEnd type="triangle" w="med" len="med"/>
            <a:tailEnd type="none" w="sm" len="sm"/>
          </a:ln>
        </p:spPr>
        <p:txBody>
          <a:bodyPr/>
          <a:lstStyle/>
          <a:p>
            <a:endParaRPr lang="en-GB"/>
          </a:p>
        </p:txBody>
      </p:sp>
      <p:sp>
        <p:nvSpPr>
          <p:cNvPr id="8220" name="Line 44"/>
          <p:cNvSpPr>
            <a:spLocks noChangeShapeType="1"/>
          </p:cNvSpPr>
          <p:nvPr/>
        </p:nvSpPr>
        <p:spPr bwMode="auto">
          <a:xfrm>
            <a:off x="7629525" y="5915025"/>
            <a:ext cx="265113" cy="0"/>
          </a:xfrm>
          <a:prstGeom prst="line">
            <a:avLst/>
          </a:prstGeom>
          <a:noFill/>
          <a:ln w="9525">
            <a:solidFill>
              <a:schemeClr val="tx1"/>
            </a:solidFill>
            <a:round/>
            <a:headEnd type="triangle" w="med" len="med"/>
            <a:tailEnd type="none" w="sm" len="sm"/>
          </a:ln>
        </p:spPr>
        <p:txBody>
          <a:bodyPr/>
          <a:lstStyle/>
          <a:p>
            <a:endParaRPr lang="en-GB"/>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The INNER JOIN (SQL92)</a:t>
            </a:r>
          </a:p>
        </p:txBody>
      </p:sp>
      <p:sp>
        <p:nvSpPr>
          <p:cNvPr id="9219" name="Rectangle 3"/>
          <p:cNvSpPr>
            <a:spLocks noGrp="1" noChangeArrowheads="1"/>
          </p:cNvSpPr>
          <p:nvPr>
            <p:ph type="body" idx="1"/>
          </p:nvPr>
        </p:nvSpPr>
        <p:spPr>
          <a:xfrm>
            <a:off x="371475" y="1100138"/>
            <a:ext cx="8543925" cy="5386387"/>
          </a:xfrm>
        </p:spPr>
        <p:txBody>
          <a:bodyPr/>
          <a:lstStyle/>
          <a:p>
            <a:r>
              <a:rPr lang="en-GB" smtClean="0"/>
              <a:t>RDBMS’s may require the word INNER (or alternative!)</a:t>
            </a:r>
          </a:p>
          <a:p>
            <a:pPr lvl="1"/>
            <a:r>
              <a:rPr lang="en-GB" smtClean="0"/>
              <a:t>If a DBMS allows omission of ‘INNER’ it will default to ‘INNER’</a:t>
            </a:r>
          </a:p>
          <a:p>
            <a:pPr lvl="1"/>
            <a:r>
              <a:rPr lang="en-GB" smtClean="0"/>
              <a:t>Meaning:  </a:t>
            </a:r>
          </a:p>
          <a:p>
            <a:pPr lvl="2"/>
            <a:r>
              <a:rPr lang="en-GB" sz="1800" smtClean="0"/>
              <a:t>SELECT only the rows where there is a match between the two columns referred to in the ON clause</a:t>
            </a:r>
          </a:p>
          <a:p>
            <a:endParaRPr lang="en-GB" smtClean="0"/>
          </a:p>
        </p:txBody>
      </p:sp>
      <p:sp>
        <p:nvSpPr>
          <p:cNvPr id="9220"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9221"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9222" name="Line 6"/>
          <p:cNvSpPr>
            <a:spLocks noChangeShapeType="1"/>
          </p:cNvSpPr>
          <p:nvPr/>
        </p:nvSpPr>
        <p:spPr bwMode="auto">
          <a:xfrm flipV="1">
            <a:off x="1336675" y="2301875"/>
            <a:ext cx="1481138" cy="623888"/>
          </a:xfrm>
          <a:prstGeom prst="line">
            <a:avLst/>
          </a:prstGeom>
          <a:noFill/>
          <a:ln w="9525">
            <a:noFill/>
            <a:round/>
            <a:headEnd type="none" w="sm" len="sm"/>
            <a:tailEnd type="none" w="sm" len="sm"/>
          </a:ln>
        </p:spPr>
        <p:txBody>
          <a:bodyPr wrap="none" anchor="ctr"/>
          <a:lstStyle/>
          <a:p>
            <a:endParaRPr lang="en-GB"/>
          </a:p>
        </p:txBody>
      </p:sp>
      <p:sp>
        <p:nvSpPr>
          <p:cNvPr id="9223" name="Rectangle 7"/>
          <p:cNvSpPr>
            <a:spLocks noChangeArrowheads="1"/>
          </p:cNvSpPr>
          <p:nvPr/>
        </p:nvSpPr>
        <p:spPr bwMode="auto">
          <a:xfrm>
            <a:off x="774700" y="3475038"/>
            <a:ext cx="5608638" cy="922337"/>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1800" b="1">
                <a:latin typeface="Helvetica" pitchFamily="34" charset="0"/>
              </a:rPr>
              <a:t>SELECT 	SP.dept_no, dept_name, lname</a:t>
            </a:r>
          </a:p>
          <a:p>
            <a:pPr defTabSz="739775">
              <a:spcBef>
                <a:spcPct val="0"/>
              </a:spcBef>
            </a:pPr>
            <a:r>
              <a:rPr lang="en-GB" sz="1800" b="1">
                <a:latin typeface="Helvetica" pitchFamily="34" charset="0"/>
              </a:rPr>
              <a:t>FROM 		salesperson  SP INNER JOIN dept D</a:t>
            </a:r>
          </a:p>
          <a:p>
            <a:pPr defTabSz="739775">
              <a:spcBef>
                <a:spcPct val="0"/>
              </a:spcBef>
            </a:pPr>
            <a:r>
              <a:rPr lang="en-GB" sz="1800" b="1">
                <a:latin typeface="Helvetica" pitchFamily="34" charset="0"/>
              </a:rPr>
              <a:t>		ON SP.dept_no = D.dept_no</a:t>
            </a:r>
            <a:endParaRPr lang="en-GB" sz="1800" b="1"/>
          </a:p>
        </p:txBody>
      </p:sp>
      <p:sp>
        <p:nvSpPr>
          <p:cNvPr id="9224" name="Rectangle 8"/>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
        <p:nvSpPr>
          <p:cNvPr id="9225" name="Text Box 9"/>
          <p:cNvSpPr txBox="1">
            <a:spLocks noChangeArrowheads="1"/>
          </p:cNvSpPr>
          <p:nvPr/>
        </p:nvSpPr>
        <p:spPr bwMode="auto">
          <a:xfrm>
            <a:off x="4672013" y="4957763"/>
            <a:ext cx="2028825" cy="1016000"/>
          </a:xfrm>
          <a:prstGeom prst="rect">
            <a:avLst/>
          </a:prstGeom>
          <a:solidFill>
            <a:schemeClr val="folHlink"/>
          </a:solidFill>
          <a:ln w="9525">
            <a:solidFill>
              <a:schemeClr val="tx1"/>
            </a:solidFill>
            <a:miter lim="800000"/>
            <a:headEnd type="none" w="sm" len="sm"/>
            <a:tailEnd type="none" w="sm" len="sm"/>
          </a:ln>
        </p:spPr>
        <p:txBody>
          <a:bodyPr>
            <a:spAutoFit/>
          </a:bodyPr>
          <a:lstStyle/>
          <a:p>
            <a:pPr algn="ctr">
              <a:spcBef>
                <a:spcPct val="0"/>
              </a:spcBef>
            </a:pPr>
            <a:r>
              <a:rPr lang="en-GB" sz="2000">
                <a:latin typeface="Helvetica" pitchFamily="34" charset="0"/>
              </a:rPr>
              <a:t>depts with no salespeople, </a:t>
            </a:r>
            <a:r>
              <a:rPr lang="en-GB" sz="2000" b="1" u="sng">
                <a:latin typeface="Helvetica" pitchFamily="34" charset="0"/>
              </a:rPr>
              <a:t>not</a:t>
            </a:r>
            <a:r>
              <a:rPr lang="en-GB" sz="2000">
                <a:latin typeface="Helvetica" pitchFamily="34" charset="0"/>
              </a:rPr>
              <a:t> in result set!</a:t>
            </a:r>
          </a:p>
        </p:txBody>
      </p:sp>
      <p:sp>
        <p:nvSpPr>
          <p:cNvPr id="9226" name="Text Box 10"/>
          <p:cNvSpPr txBox="1">
            <a:spLocks noChangeArrowheads="1"/>
          </p:cNvSpPr>
          <p:nvPr/>
        </p:nvSpPr>
        <p:spPr bwMode="auto">
          <a:xfrm>
            <a:off x="781050" y="4959350"/>
            <a:ext cx="1876425" cy="1016000"/>
          </a:xfrm>
          <a:prstGeom prst="rect">
            <a:avLst/>
          </a:prstGeom>
          <a:solidFill>
            <a:schemeClr val="folHlink"/>
          </a:solidFill>
          <a:ln w="9525">
            <a:solidFill>
              <a:schemeClr val="tx1"/>
            </a:solidFill>
            <a:miter lim="800000"/>
            <a:headEnd type="none" w="sm" len="sm"/>
            <a:tailEnd type="none" w="sm" len="sm"/>
          </a:ln>
        </p:spPr>
        <p:txBody>
          <a:bodyPr>
            <a:spAutoFit/>
          </a:bodyPr>
          <a:lstStyle/>
          <a:p>
            <a:pPr algn="ctr">
              <a:spcBef>
                <a:spcPct val="0"/>
              </a:spcBef>
            </a:pPr>
            <a:r>
              <a:rPr lang="en-GB" sz="2000" u="sng">
                <a:latin typeface="Helvetica" pitchFamily="34" charset="0"/>
              </a:rPr>
              <a:t>all</a:t>
            </a:r>
            <a:r>
              <a:rPr lang="en-GB" sz="2000">
                <a:latin typeface="Helvetica" pitchFamily="34" charset="0"/>
              </a:rPr>
              <a:t> salespeople appear in result set!</a:t>
            </a:r>
          </a:p>
        </p:txBody>
      </p:sp>
      <p:sp>
        <p:nvSpPr>
          <p:cNvPr id="9227" name="Line 11"/>
          <p:cNvSpPr>
            <a:spLocks noChangeShapeType="1"/>
          </p:cNvSpPr>
          <p:nvPr/>
        </p:nvSpPr>
        <p:spPr bwMode="auto">
          <a:xfrm flipV="1">
            <a:off x="1635125" y="4122738"/>
            <a:ext cx="495300" cy="827087"/>
          </a:xfrm>
          <a:prstGeom prst="line">
            <a:avLst/>
          </a:prstGeom>
          <a:noFill/>
          <a:ln w="9525">
            <a:solidFill>
              <a:schemeClr val="tx1"/>
            </a:solidFill>
            <a:round/>
            <a:headEnd type="none" w="sm" len="sm"/>
            <a:tailEnd type="triangle" w="med" len="med"/>
          </a:ln>
        </p:spPr>
        <p:txBody>
          <a:bodyPr/>
          <a:lstStyle/>
          <a:p>
            <a:endParaRPr lang="en-GB"/>
          </a:p>
        </p:txBody>
      </p:sp>
      <p:sp>
        <p:nvSpPr>
          <p:cNvPr id="9228" name="Line 12"/>
          <p:cNvSpPr>
            <a:spLocks noChangeShapeType="1"/>
          </p:cNvSpPr>
          <p:nvPr/>
        </p:nvSpPr>
        <p:spPr bwMode="auto">
          <a:xfrm flipV="1">
            <a:off x="5699125" y="4124325"/>
            <a:ext cx="495300" cy="827088"/>
          </a:xfrm>
          <a:prstGeom prst="line">
            <a:avLst/>
          </a:prstGeom>
          <a:noFill/>
          <a:ln w="9525">
            <a:solidFill>
              <a:schemeClr val="tx1"/>
            </a:solidFill>
            <a:round/>
            <a:headEnd type="none" w="sm" len="sm"/>
            <a:tailEnd type="triangle" w="med" len="med"/>
          </a:ln>
        </p:spPr>
        <p:txBody>
          <a:bodyPr/>
          <a:lstStyle/>
          <a:p>
            <a:endParaRPr lang="en-GB"/>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6130" name="Rectangle 2"/>
          <p:cNvSpPr>
            <a:spLocks noGrp="1" noChangeArrowheads="1"/>
          </p:cNvSpPr>
          <p:nvPr>
            <p:ph type="body" idx="1"/>
          </p:nvPr>
        </p:nvSpPr>
        <p:spPr>
          <a:xfrm>
            <a:off x="639763" y="3349625"/>
            <a:ext cx="8278812" cy="3508375"/>
          </a:xfrm>
        </p:spPr>
        <p:txBody>
          <a:bodyPr/>
          <a:lstStyle/>
          <a:p>
            <a:pPr>
              <a:lnSpc>
                <a:spcPct val="100000"/>
              </a:lnSpc>
            </a:pPr>
            <a:endParaRPr lang="en-GB" b="0" smtClean="0"/>
          </a:p>
          <a:p>
            <a:pPr>
              <a:lnSpc>
                <a:spcPct val="100000"/>
              </a:lnSpc>
            </a:pPr>
            <a:r>
              <a:rPr lang="en-GB" b="0" smtClean="0"/>
              <a:t>3rd and subsequent tables are JOINed via the next ON sub-clause to a table that has already been referenced</a:t>
            </a:r>
          </a:p>
          <a:p>
            <a:pPr>
              <a:lnSpc>
                <a:spcPct val="100000"/>
              </a:lnSpc>
            </a:pPr>
            <a:r>
              <a:rPr lang="en-GB" b="0" smtClean="0"/>
              <a:t>Every ‘JOIN’ has a corresponding ‘ON’ </a:t>
            </a:r>
          </a:p>
        </p:txBody>
      </p:sp>
      <p:sp>
        <p:nvSpPr>
          <p:cNvPr id="10243" name="Rectangle 3"/>
          <p:cNvSpPr>
            <a:spLocks noChangeArrowheads="1"/>
          </p:cNvSpPr>
          <p:nvPr/>
        </p:nvSpPr>
        <p:spPr bwMode="auto">
          <a:xfrm>
            <a:off x="2476500" y="1119188"/>
            <a:ext cx="4854575" cy="2020887"/>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1800" b="1">
                <a:latin typeface="Helvetica" pitchFamily="34" charset="0"/>
              </a:rPr>
              <a:t>SELECT SP.dept_no, dept_name, lname</a:t>
            </a:r>
          </a:p>
          <a:p>
            <a:pPr defTabSz="739775">
              <a:spcBef>
                <a:spcPct val="0"/>
              </a:spcBef>
            </a:pPr>
            <a:r>
              <a:rPr lang="en-GB" sz="1800" b="1">
                <a:latin typeface="Helvetica" pitchFamily="34" charset="0"/>
              </a:rPr>
              <a:t>FROM 	    sale S JOIN salesperson SP</a:t>
            </a:r>
          </a:p>
          <a:p>
            <a:pPr defTabSz="739775">
              <a:spcBef>
                <a:spcPct val="0"/>
              </a:spcBef>
            </a:pPr>
            <a:r>
              <a:rPr lang="en-GB" sz="1800" b="1">
                <a:latin typeface="Helvetica" pitchFamily="34" charset="0"/>
              </a:rPr>
              <a:t>          ON S.emp_no = SP.emp_no</a:t>
            </a:r>
          </a:p>
          <a:p>
            <a:pPr defTabSz="739775">
              <a:spcBef>
                <a:spcPct val="0"/>
              </a:spcBef>
            </a:pPr>
            <a:r>
              <a:rPr lang="en-GB" sz="1800" b="1">
                <a:latin typeface="Helvetica" pitchFamily="34" charset="0"/>
              </a:rPr>
              <a:t>JOIN dept</a:t>
            </a:r>
            <a:r>
              <a:rPr lang="en-GB" sz="1800" b="1"/>
              <a:t> D</a:t>
            </a:r>
          </a:p>
          <a:p>
            <a:pPr defTabSz="739775">
              <a:spcBef>
                <a:spcPct val="0"/>
              </a:spcBef>
            </a:pPr>
            <a:r>
              <a:rPr lang="en-GB" sz="1800" b="1"/>
              <a:t>          </a:t>
            </a:r>
            <a:r>
              <a:rPr lang="en-GB" sz="1800" b="1">
                <a:latin typeface="Helvetica" pitchFamily="34" charset="0"/>
              </a:rPr>
              <a:t>ON SP.dept_no = D.dept_no</a:t>
            </a:r>
            <a:br>
              <a:rPr lang="en-GB" sz="1800" b="1">
                <a:latin typeface="Helvetica" pitchFamily="34" charset="0"/>
              </a:rPr>
            </a:br>
            <a:r>
              <a:rPr lang="en-GB" sz="1800" b="1">
                <a:latin typeface="Helvetica" pitchFamily="34" charset="0"/>
              </a:rPr>
              <a:t>JOIN company C</a:t>
            </a:r>
          </a:p>
          <a:p>
            <a:pPr defTabSz="739775">
              <a:spcBef>
                <a:spcPct val="0"/>
              </a:spcBef>
            </a:pPr>
            <a:r>
              <a:rPr lang="en-GB" sz="1800" b="1">
                <a:latin typeface="Helvetica" pitchFamily="34" charset="0"/>
              </a:rPr>
              <a:t>          ON C.company_no = S.company_no</a:t>
            </a:r>
            <a:endParaRPr lang="en-GB" sz="1800" b="1"/>
          </a:p>
        </p:txBody>
      </p:sp>
      <p:sp>
        <p:nvSpPr>
          <p:cNvPr id="10244" name="Rectangle 4"/>
          <p:cNvSpPr>
            <a:spLocks noGrp="1" noChangeArrowheads="1"/>
          </p:cNvSpPr>
          <p:nvPr>
            <p:ph type="title"/>
          </p:nvPr>
        </p:nvSpPr>
        <p:spPr/>
        <p:txBody>
          <a:bodyPr/>
          <a:lstStyle/>
          <a:p>
            <a:pPr eaLnBrk="1" hangingPunct="1"/>
            <a:r>
              <a:rPr lang="en-GB" dirty="0" smtClean="0"/>
              <a:t>Joining more than two tables</a:t>
            </a:r>
          </a:p>
        </p:txBody>
      </p:sp>
      <p:sp>
        <p:nvSpPr>
          <p:cNvPr id="10245" name="Rectangle 5"/>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
        <p:nvSpPr>
          <p:cNvPr id="10246" name="Text Box 6"/>
          <p:cNvSpPr txBox="1">
            <a:spLocks noChangeArrowheads="1"/>
          </p:cNvSpPr>
          <p:nvPr/>
        </p:nvSpPr>
        <p:spPr bwMode="auto">
          <a:xfrm>
            <a:off x="222250" y="1922463"/>
            <a:ext cx="1893888" cy="1200150"/>
          </a:xfrm>
          <a:prstGeom prst="rect">
            <a:avLst/>
          </a:prstGeom>
          <a:solidFill>
            <a:schemeClr val="folHlink"/>
          </a:solidFill>
          <a:ln w="9525">
            <a:solidFill>
              <a:schemeClr val="tx1"/>
            </a:solidFill>
            <a:miter lim="800000"/>
            <a:headEnd type="none" w="sm" len="sm"/>
            <a:tailEnd type="none" w="sm" len="sm"/>
          </a:ln>
        </p:spPr>
        <p:txBody>
          <a:bodyPr>
            <a:spAutoFit/>
          </a:bodyPr>
          <a:lstStyle/>
          <a:p>
            <a:pPr algn="ctr">
              <a:spcBef>
                <a:spcPct val="0"/>
              </a:spcBef>
            </a:pPr>
            <a:r>
              <a:rPr lang="en-GB" sz="1800">
                <a:latin typeface="Helvetica" pitchFamily="34" charset="0"/>
              </a:rPr>
              <a:t>These lines can’t / don’t say which table it is being joined to</a:t>
            </a:r>
          </a:p>
        </p:txBody>
      </p:sp>
      <p:sp>
        <p:nvSpPr>
          <p:cNvPr id="10247" name="Line 7"/>
          <p:cNvSpPr>
            <a:spLocks noChangeShapeType="1"/>
          </p:cNvSpPr>
          <p:nvPr/>
        </p:nvSpPr>
        <p:spPr bwMode="auto">
          <a:xfrm flipH="1">
            <a:off x="2154238" y="2106613"/>
            <a:ext cx="430212" cy="1587"/>
          </a:xfrm>
          <a:prstGeom prst="line">
            <a:avLst/>
          </a:prstGeom>
          <a:noFill/>
          <a:ln w="12700">
            <a:solidFill>
              <a:schemeClr val="tx1"/>
            </a:solidFill>
            <a:round/>
            <a:headEnd type="triangle" w="med" len="med"/>
            <a:tailEnd type="none" w="med" len="lg"/>
          </a:ln>
        </p:spPr>
        <p:txBody>
          <a:bodyPr wrap="none" anchor="ctr"/>
          <a:lstStyle/>
          <a:p>
            <a:endParaRPr lang="en-GB"/>
          </a:p>
        </p:txBody>
      </p:sp>
      <p:sp>
        <p:nvSpPr>
          <p:cNvPr id="10248" name="Text Box 8"/>
          <p:cNvSpPr txBox="1">
            <a:spLocks noChangeArrowheads="1"/>
          </p:cNvSpPr>
          <p:nvPr/>
        </p:nvSpPr>
        <p:spPr bwMode="auto">
          <a:xfrm>
            <a:off x="7345363" y="2224088"/>
            <a:ext cx="1758950" cy="376237"/>
          </a:xfrm>
          <a:prstGeom prst="rect">
            <a:avLst/>
          </a:prstGeom>
          <a:solidFill>
            <a:schemeClr val="folHlink"/>
          </a:solidFill>
          <a:ln w="9525">
            <a:solidFill>
              <a:schemeClr val="tx1"/>
            </a:solidFill>
            <a:miter lim="800000"/>
            <a:headEnd type="none" w="sm" len="sm"/>
            <a:tailEnd type="none" w="sm" len="sm"/>
          </a:ln>
        </p:spPr>
        <p:txBody>
          <a:bodyPr>
            <a:spAutoFit/>
          </a:bodyPr>
          <a:lstStyle/>
          <a:p>
            <a:pPr algn="ctr">
              <a:spcBef>
                <a:spcPct val="0"/>
              </a:spcBef>
            </a:pPr>
            <a:r>
              <a:rPr lang="en-GB" sz="1800">
                <a:latin typeface="Helvetica" pitchFamily="34" charset="0"/>
              </a:rPr>
              <a:t>These lines do</a:t>
            </a:r>
          </a:p>
        </p:txBody>
      </p:sp>
      <p:sp>
        <p:nvSpPr>
          <p:cNvPr id="10249" name="Line 9"/>
          <p:cNvSpPr>
            <a:spLocks noChangeShapeType="1"/>
          </p:cNvSpPr>
          <p:nvPr/>
        </p:nvSpPr>
        <p:spPr bwMode="auto">
          <a:xfrm>
            <a:off x="7073900" y="2392363"/>
            <a:ext cx="382588" cy="1587"/>
          </a:xfrm>
          <a:prstGeom prst="line">
            <a:avLst/>
          </a:prstGeom>
          <a:noFill/>
          <a:ln w="12700">
            <a:solidFill>
              <a:schemeClr val="tx1"/>
            </a:solidFill>
            <a:round/>
            <a:headEnd type="triangle" w="med" len="med"/>
            <a:tailEnd type="none" w="med" len="lg"/>
          </a:ln>
        </p:spPr>
        <p:txBody>
          <a:bodyPr wrap="none" anchor="ctr"/>
          <a:lstStyle/>
          <a:p>
            <a:endParaRPr lang="en-GB"/>
          </a:p>
        </p:txBody>
      </p:sp>
      <p:sp>
        <p:nvSpPr>
          <p:cNvPr id="10250" name="Line 10"/>
          <p:cNvSpPr>
            <a:spLocks noChangeShapeType="1"/>
          </p:cNvSpPr>
          <p:nvPr/>
        </p:nvSpPr>
        <p:spPr bwMode="auto">
          <a:xfrm flipV="1">
            <a:off x="7126288" y="2624138"/>
            <a:ext cx="314325" cy="273050"/>
          </a:xfrm>
          <a:prstGeom prst="line">
            <a:avLst/>
          </a:prstGeom>
          <a:noFill/>
          <a:ln w="12700">
            <a:solidFill>
              <a:schemeClr val="tx1"/>
            </a:solidFill>
            <a:round/>
            <a:headEnd type="triangle" w="med" len="med"/>
            <a:tailEnd type="none" w="med" len="lg"/>
          </a:ln>
        </p:spPr>
        <p:txBody>
          <a:bodyPr wrap="none" anchor="ctr"/>
          <a:lstStyle/>
          <a:p>
            <a:endParaRPr lang="en-GB"/>
          </a:p>
        </p:txBody>
      </p:sp>
      <p:sp>
        <p:nvSpPr>
          <p:cNvPr id="816139" name="Text Box 11"/>
          <p:cNvSpPr txBox="1">
            <a:spLocks noChangeArrowheads="1"/>
          </p:cNvSpPr>
          <p:nvPr/>
        </p:nvSpPr>
        <p:spPr bwMode="auto">
          <a:xfrm>
            <a:off x="-38100" y="6323013"/>
            <a:ext cx="392113" cy="457200"/>
          </a:xfrm>
          <a:prstGeom prst="rect">
            <a:avLst/>
          </a:prstGeom>
          <a:noFill/>
          <a:ln w="9525">
            <a:noFill/>
            <a:miter lim="800000"/>
            <a:headEnd/>
            <a:tailEnd/>
          </a:ln>
        </p:spPr>
        <p:txBody>
          <a:bodyPr wrap="none">
            <a:spAutoFit/>
          </a:bodyPr>
          <a:lstStyle/>
          <a:p>
            <a:pPr eaLnBrk="1" hangingPunct="1">
              <a:spcBef>
                <a:spcPct val="0"/>
              </a:spcBef>
            </a:pPr>
            <a:r>
              <a:rPr lang="en-GB" sz="2400" b="1">
                <a:solidFill>
                  <a:srgbClr val="008000"/>
                </a:solidFill>
                <a:latin typeface="Wingdings" pitchFamily="2" charset="2"/>
              </a:rPr>
              <a:t>ü</a:t>
            </a:r>
            <a:endParaRPr lang="en-GB" sz="2400" b="1"/>
          </a:p>
        </p:txBody>
      </p:sp>
      <p:sp>
        <p:nvSpPr>
          <p:cNvPr id="10252" name="Line 12"/>
          <p:cNvSpPr>
            <a:spLocks noChangeShapeType="1"/>
          </p:cNvSpPr>
          <p:nvPr/>
        </p:nvSpPr>
        <p:spPr bwMode="auto">
          <a:xfrm flipH="1">
            <a:off x="2162175" y="2657475"/>
            <a:ext cx="430213" cy="1588"/>
          </a:xfrm>
          <a:prstGeom prst="line">
            <a:avLst/>
          </a:prstGeom>
          <a:noFill/>
          <a:ln w="12700">
            <a:solidFill>
              <a:schemeClr val="tx1"/>
            </a:solidFill>
            <a:round/>
            <a:headEnd type="triangle" w="med" len="med"/>
            <a:tailEnd type="none" w="med" len="lg"/>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6130">
                                            <p:txEl>
                                              <p:pRg st="1" end="1"/>
                                            </p:txEl>
                                          </p:spTgt>
                                        </p:tgtEl>
                                        <p:attrNameLst>
                                          <p:attrName>style.visibility</p:attrName>
                                        </p:attrNameLst>
                                      </p:cBhvr>
                                      <p:to>
                                        <p:strVal val="visible"/>
                                      </p:to>
                                    </p:set>
                                    <p:animEffect transition="in" filter="wipe(left)">
                                      <p:cBhvr>
                                        <p:cTn id="7" dur="500"/>
                                        <p:tgtEl>
                                          <p:spTgt spid="8161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6130">
                                            <p:txEl>
                                              <p:pRg st="2" end="2"/>
                                            </p:txEl>
                                          </p:spTgt>
                                        </p:tgtEl>
                                        <p:attrNameLst>
                                          <p:attrName>style.visibility</p:attrName>
                                        </p:attrNameLst>
                                      </p:cBhvr>
                                      <p:to>
                                        <p:strVal val="visible"/>
                                      </p:to>
                                    </p:set>
                                    <p:animEffect transition="in" filter="wipe(left)">
                                      <p:cBhvr>
                                        <p:cTn id="12" dur="500"/>
                                        <p:tgtEl>
                                          <p:spTgt spid="816130">
                                            <p:txEl>
                                              <p:pRg st="2" end="2"/>
                                            </p:txEl>
                                          </p:spTgt>
                                        </p:tgtEl>
                                      </p:cBhvr>
                                    </p:animEffect>
                                  </p:childTnLst>
                                </p:cTn>
                              </p:par>
                              <p:par>
                                <p:cTn id="13" presetID="1" presetClass="entr" presetSubtype="0" fill="hold" grpId="0" nodeType="withEffect">
                                  <p:stCondLst>
                                    <p:cond delay="0"/>
                                  </p:stCondLst>
                                  <p:childTnLst>
                                    <p:set>
                                      <p:cBhvr>
                                        <p:cTn id="14" dur="1" fill="hold">
                                          <p:stCondLst>
                                            <p:cond delay="499"/>
                                          </p:stCondLst>
                                        </p:cTn>
                                        <p:tgtEl>
                                          <p:spTgt spid="816139"/>
                                        </p:tgtEl>
                                        <p:attrNameLst>
                                          <p:attrName>style.visibility</p:attrName>
                                        </p:attrNameLst>
                                      </p:cBhvr>
                                      <p:to>
                                        <p:strVal val="visible"/>
                                      </p:to>
                                    </p:set>
                                  </p:childTnLst>
                                </p:cTn>
                              </p:par>
                              <p:par>
                                <p:cTn id="15" presetID="10" presetClass="entr" presetSubtype="0" fill="hold" grpId="1" nodeType="withEffect">
                                  <p:stCondLst>
                                    <p:cond delay="0"/>
                                  </p:stCondLst>
                                  <p:childTnLst>
                                    <p:set>
                                      <p:cBhvr>
                                        <p:cTn id="16" dur="1" fill="hold">
                                          <p:stCondLst>
                                            <p:cond delay="0"/>
                                          </p:stCondLst>
                                        </p:cTn>
                                        <p:tgtEl>
                                          <p:spTgt spid="816139"/>
                                        </p:tgtEl>
                                        <p:attrNameLst>
                                          <p:attrName>style.visibility</p:attrName>
                                        </p:attrNameLst>
                                      </p:cBhvr>
                                      <p:to>
                                        <p:strVal val="visible"/>
                                      </p:to>
                                    </p:set>
                                    <p:animEffect transition="in" filter="fade">
                                      <p:cBhvr>
                                        <p:cTn id="17" dur="2000"/>
                                        <p:tgtEl>
                                          <p:spTgt spid="816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0" grpId="0" build="p" autoUpdateAnimBg="0"/>
      <p:bldP spid="816139" grpId="0" autoUpdateAnimBg="0"/>
      <p:bldP spid="81613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p:txBody>
          <a:bodyPr/>
          <a:lstStyle/>
          <a:p>
            <a:pPr>
              <a:buFontTx/>
              <a:buNone/>
            </a:pPr>
            <a:r>
              <a:rPr lang="en-GB" b="0" dirty="0" smtClean="0"/>
              <a:t>- Contact table has a composite primary key:</a:t>
            </a:r>
          </a:p>
          <a:p>
            <a:pPr>
              <a:buFontTx/>
              <a:buNone/>
            </a:pPr>
            <a:r>
              <a:rPr lang="en-GB" b="0" dirty="0" smtClean="0"/>
              <a:t>- So sale table will have a composite foreign key</a:t>
            </a:r>
          </a:p>
          <a:p>
            <a:pPr>
              <a:buFontTx/>
              <a:buNone/>
            </a:pPr>
            <a:r>
              <a:rPr lang="en-GB" b="0" dirty="0" smtClean="0"/>
              <a:t>- You need a ‘composite’ Join</a:t>
            </a:r>
          </a:p>
          <a:p>
            <a:pPr lvl="1"/>
            <a:endParaRPr lang="en-GB" sz="2400" b="0" dirty="0" smtClean="0"/>
          </a:p>
          <a:p>
            <a:pPr lvl="1"/>
            <a:endParaRPr lang="en-GB" b="0" dirty="0" smtClean="0"/>
          </a:p>
          <a:p>
            <a:pPr lvl="1"/>
            <a:endParaRPr lang="en-GB" b="0" dirty="0" smtClean="0"/>
          </a:p>
          <a:p>
            <a:pPr lvl="1"/>
            <a:endParaRPr lang="en-GB" b="0" dirty="0" smtClean="0"/>
          </a:p>
          <a:p>
            <a:r>
              <a:rPr lang="en-GB" b="0" dirty="0" smtClean="0"/>
              <a:t>If you miss out half the join it will still run and produce unwanted extra rows.</a:t>
            </a:r>
          </a:p>
          <a:p>
            <a:pPr lvl="1"/>
            <a:r>
              <a:rPr lang="en-GB" b="0" dirty="0" smtClean="0"/>
              <a:t>Such errors are not always easily detected (especially </a:t>
            </a:r>
            <a:r>
              <a:rPr lang="en-GB" b="0" smtClean="0"/>
              <a:t>if totalling!)</a:t>
            </a:r>
            <a:endParaRPr lang="en-GB" b="0" dirty="0" smtClean="0"/>
          </a:p>
        </p:txBody>
      </p:sp>
      <p:sp>
        <p:nvSpPr>
          <p:cNvPr id="11267" name="Rectangle 3"/>
          <p:cNvSpPr>
            <a:spLocks noChangeArrowheads="1"/>
          </p:cNvSpPr>
          <p:nvPr/>
        </p:nvSpPr>
        <p:spPr bwMode="auto">
          <a:xfrm>
            <a:off x="657225" y="3233738"/>
            <a:ext cx="5842000" cy="1252537"/>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lnSpc>
                <a:spcPct val="120000"/>
              </a:lnSpc>
              <a:spcBef>
                <a:spcPct val="0"/>
              </a:spcBef>
            </a:pPr>
            <a:r>
              <a:rPr lang="en-GB" sz="1800" b="1" dirty="0">
                <a:latin typeface="Helvetica" pitchFamily="34" charset="0"/>
              </a:rPr>
              <a:t>SELECT 	C.name, S.*                   </a:t>
            </a:r>
            <a:endParaRPr lang="en-GB" sz="1800" b="1" i="1" dirty="0">
              <a:latin typeface="Helvetica" pitchFamily="34" charset="0"/>
            </a:endParaRPr>
          </a:p>
          <a:p>
            <a:pPr defTabSz="739775">
              <a:spcBef>
                <a:spcPct val="0"/>
              </a:spcBef>
            </a:pPr>
            <a:r>
              <a:rPr lang="en-GB" sz="1800" b="1" dirty="0">
                <a:latin typeface="Helvetica" pitchFamily="34" charset="0"/>
              </a:rPr>
              <a:t>FROM 		sale S JOIN contact C</a:t>
            </a:r>
          </a:p>
          <a:p>
            <a:pPr defTabSz="739775">
              <a:spcBef>
                <a:spcPct val="0"/>
              </a:spcBef>
            </a:pPr>
            <a:r>
              <a:rPr lang="en-GB" sz="1800" b="1" dirty="0">
                <a:latin typeface="Helvetica" pitchFamily="34" charset="0"/>
              </a:rPr>
              <a:t>	           ON S.company_no    = C.company_no</a:t>
            </a:r>
          </a:p>
          <a:p>
            <a:pPr defTabSz="739775">
              <a:spcBef>
                <a:spcPct val="0"/>
              </a:spcBef>
            </a:pPr>
            <a:r>
              <a:rPr lang="en-GB" sz="1800" b="1" dirty="0">
                <a:latin typeface="Helvetica" pitchFamily="34" charset="0"/>
              </a:rPr>
              <a:t>	           AND S.contact_code = C.contact_code</a:t>
            </a:r>
          </a:p>
        </p:txBody>
      </p:sp>
      <p:sp>
        <p:nvSpPr>
          <p:cNvPr id="11268"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dirty="0"/>
          </a:p>
        </p:txBody>
      </p:sp>
      <p:sp>
        <p:nvSpPr>
          <p:cNvPr id="11269"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dirty="0"/>
          </a:p>
        </p:txBody>
      </p:sp>
      <p:sp>
        <p:nvSpPr>
          <p:cNvPr id="11270" name="Rectangle 6"/>
          <p:cNvSpPr>
            <a:spLocks noGrp="1" noChangeArrowheads="1"/>
          </p:cNvSpPr>
          <p:nvPr>
            <p:ph type="title"/>
          </p:nvPr>
        </p:nvSpPr>
        <p:spPr/>
        <p:txBody>
          <a:bodyPr/>
          <a:lstStyle/>
          <a:p>
            <a:pPr eaLnBrk="1" hangingPunct="1"/>
            <a:r>
              <a:rPr lang="en-GB" dirty="0" smtClean="0"/>
              <a:t>Composite Joins (Why? and How)</a:t>
            </a:r>
          </a:p>
        </p:txBody>
      </p:sp>
      <p:sp>
        <p:nvSpPr>
          <p:cNvPr id="11271" name="Line 7"/>
          <p:cNvSpPr>
            <a:spLocks noChangeShapeType="1"/>
          </p:cNvSpPr>
          <p:nvPr/>
        </p:nvSpPr>
        <p:spPr bwMode="auto">
          <a:xfrm flipH="1">
            <a:off x="6367463" y="3751263"/>
            <a:ext cx="542925" cy="76200"/>
          </a:xfrm>
          <a:prstGeom prst="line">
            <a:avLst/>
          </a:prstGeom>
          <a:noFill/>
          <a:ln w="12700">
            <a:solidFill>
              <a:schemeClr val="tx1"/>
            </a:solidFill>
            <a:round/>
            <a:headEnd type="none" w="sm" len="sm"/>
            <a:tailEnd type="stealth" w="med" len="lg"/>
          </a:ln>
        </p:spPr>
        <p:txBody>
          <a:bodyPr wrap="none" anchor="ctr"/>
          <a:lstStyle/>
          <a:p>
            <a:endParaRPr lang="en-GB" dirty="0"/>
          </a:p>
        </p:txBody>
      </p:sp>
      <p:sp>
        <p:nvSpPr>
          <p:cNvPr id="11272" name="Line 8"/>
          <p:cNvSpPr>
            <a:spLocks noChangeShapeType="1"/>
          </p:cNvSpPr>
          <p:nvPr/>
        </p:nvSpPr>
        <p:spPr bwMode="auto">
          <a:xfrm flipH="1">
            <a:off x="6353175" y="4094163"/>
            <a:ext cx="530225" cy="85725"/>
          </a:xfrm>
          <a:prstGeom prst="line">
            <a:avLst/>
          </a:prstGeom>
          <a:noFill/>
          <a:ln w="12700">
            <a:solidFill>
              <a:schemeClr val="tx1"/>
            </a:solidFill>
            <a:round/>
            <a:headEnd type="none" w="sm" len="sm"/>
            <a:tailEnd type="stealth" w="med" len="lg"/>
          </a:ln>
        </p:spPr>
        <p:txBody>
          <a:bodyPr wrap="none" anchor="ctr"/>
          <a:lstStyle/>
          <a:p>
            <a:endParaRPr lang="en-GB" dirty="0"/>
          </a:p>
        </p:txBody>
      </p:sp>
      <p:sp>
        <p:nvSpPr>
          <p:cNvPr id="11273" name="Rectangle 9"/>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dirty="0"/>
          </a:p>
        </p:txBody>
      </p:sp>
      <p:sp>
        <p:nvSpPr>
          <p:cNvPr id="11274" name="Text Box 11"/>
          <p:cNvSpPr txBox="1">
            <a:spLocks noChangeArrowheads="1"/>
          </p:cNvSpPr>
          <p:nvPr/>
        </p:nvSpPr>
        <p:spPr bwMode="auto">
          <a:xfrm>
            <a:off x="6894513" y="3570288"/>
            <a:ext cx="2097087" cy="650875"/>
          </a:xfrm>
          <a:prstGeom prst="rect">
            <a:avLst/>
          </a:prstGeom>
          <a:solidFill>
            <a:schemeClr val="folHlink"/>
          </a:solidFill>
          <a:ln w="9525">
            <a:solidFill>
              <a:schemeClr val="tx1"/>
            </a:solidFill>
            <a:miter lim="800000"/>
            <a:headEnd type="none" w="sm" len="sm"/>
            <a:tailEnd type="none" w="sm" len="sm"/>
          </a:ln>
        </p:spPr>
        <p:txBody>
          <a:bodyPr>
            <a:spAutoFit/>
          </a:bodyPr>
          <a:lstStyle/>
          <a:p>
            <a:pPr>
              <a:spcBef>
                <a:spcPct val="0"/>
              </a:spcBef>
            </a:pPr>
            <a:r>
              <a:rPr lang="en-GB" sz="1800" dirty="0">
                <a:latin typeface="Helvetica" pitchFamily="34" charset="0"/>
              </a:rPr>
              <a:t>All parts of the key must be specified</a:t>
            </a:r>
          </a:p>
        </p:txBody>
      </p:sp>
      <p:sp>
        <p:nvSpPr>
          <p:cNvPr id="11275" name="Line 12"/>
          <p:cNvSpPr>
            <a:spLocks noChangeShapeType="1"/>
          </p:cNvSpPr>
          <p:nvPr/>
        </p:nvSpPr>
        <p:spPr bwMode="auto">
          <a:xfrm flipH="1">
            <a:off x="3495675" y="2955925"/>
            <a:ext cx="1065213" cy="381000"/>
          </a:xfrm>
          <a:prstGeom prst="line">
            <a:avLst/>
          </a:prstGeom>
          <a:noFill/>
          <a:ln w="12700">
            <a:solidFill>
              <a:schemeClr val="tx1"/>
            </a:solidFill>
            <a:round/>
            <a:headEnd type="none" w="sm" len="sm"/>
            <a:tailEnd type="stealth" w="med" len="lg"/>
          </a:ln>
        </p:spPr>
        <p:txBody>
          <a:bodyPr wrap="none" anchor="ctr"/>
          <a:lstStyle/>
          <a:p>
            <a:endParaRPr lang="en-GB" dirty="0"/>
          </a:p>
        </p:txBody>
      </p:sp>
      <p:sp>
        <p:nvSpPr>
          <p:cNvPr id="11276" name="Text Box 13"/>
          <p:cNvSpPr txBox="1">
            <a:spLocks noChangeArrowheads="1"/>
          </p:cNvSpPr>
          <p:nvPr/>
        </p:nvSpPr>
        <p:spPr bwMode="auto">
          <a:xfrm>
            <a:off x="4562475" y="2762250"/>
            <a:ext cx="2286000" cy="376238"/>
          </a:xfrm>
          <a:prstGeom prst="rect">
            <a:avLst/>
          </a:prstGeom>
          <a:solidFill>
            <a:schemeClr val="folHlink"/>
          </a:solidFill>
          <a:ln w="9525">
            <a:solidFill>
              <a:schemeClr val="tx1"/>
            </a:solidFill>
            <a:miter lim="800000"/>
            <a:headEnd type="none" w="sm" len="sm"/>
            <a:tailEnd type="none" w="sm" len="sm"/>
          </a:ln>
        </p:spPr>
        <p:txBody>
          <a:bodyPr>
            <a:spAutoFit/>
          </a:bodyPr>
          <a:lstStyle/>
          <a:p>
            <a:pPr>
              <a:spcBef>
                <a:spcPct val="0"/>
              </a:spcBef>
            </a:pPr>
            <a:r>
              <a:rPr lang="en-GB" sz="1800" dirty="0">
                <a:latin typeface="Helvetica" pitchFamily="34" charset="0"/>
              </a:rPr>
              <a:t>All columns of sale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QA-IQSwooshPresentationtemplate">
  <a:themeElements>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fontScheme name="QA-IQSwoosh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lnDef>
  </a:objectDefaults>
  <a:extraClrSchemeLst>
    <a:extraClrScheme>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clrMap bg1="lt1" tx1="dk1" bg2="lt2" tx2="dk2" accent1="accent1" accent2="accent2" accent3="accent3" accent4="accent4" accent5="accent5" accent6="accent6" hlink="hlink" folHlink="folHlink"/>
    </a:extraClrScheme>
    <a:extraClrScheme>
      <a:clrScheme name="QA-IQSwooshPresentationtemplate 2">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000099"/>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bb3bdb55-ce43-40c7-ac96-dc2d075fdb96" ContentTypeId="0x0101009AB076E22428264284E11C73D716557C16" PreviousValue="tru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hapterNo xmlns="4ff00d7d-e7fe-48a8-a79f-9d301ade6bee">4</ChapterNo>
    <PPTPrintingStyle xmlns="4ff00d7d-e7fe-48a8-a79f-9d301ade6bee">Portrait Print Notes</PPTPrintingStyle>
    <ChapterType xmlns="4ff00d7d-e7fe-48a8-a79f-9d301ade6bee">Chapter</ChapterType>
    <EnsureEvenPages xmlns="4ff00d7d-e7fe-48a8-a79f-9d301ade6bee">true</EnsureEvenPages>
    <BookType xmlns="4ff00d7d-e7fe-48a8-a79f-9d301ade6bee">DG</BookType>
    <PageNumbering xmlns="4ff00d7d-e7fe-48a8-a79f-9d301ade6bee">Sequential</PageNumbering>
    <SequenceNo xmlns="4ff00d7d-e7fe-48a8-a79f-9d301ade6bee">5</SequenceNo>
    <StartPageNumber xmlns="4ff00d7d-e7fe-48a8-a79f-9d301ade6bee">0</StartPageNumber>
  </documentManagement>
</p:properties>
</file>

<file path=customXml/item4.xml><?xml version="1.0" encoding="utf-8"?>
<ct:contentTypeSchema xmlns:ct="http://schemas.microsoft.com/office/2006/metadata/contentType" xmlns:ma="http://schemas.microsoft.com/office/2006/metadata/properties/metaAttributes" ct:_="" ma:_="" ma:contentTypeName="Workbook - Chapter (PowerPoint)" ma:contentTypeID="0x0101009AB076E22428264284E11C73D716557C16001A583256EE9EBE44B0CC1D11AC828546" ma:contentTypeVersion="129" ma:contentTypeDescription="PowerPoint chapter (not full workbook)" ma:contentTypeScope="" ma:versionID="5069bbc027f185884b10daff70da0a12">
  <xsd:schema xmlns:xsd="http://www.w3.org/2001/XMLSchema" xmlns:xs="http://www.w3.org/2001/XMLSchema" xmlns:p="http://schemas.microsoft.com/office/2006/metadata/properties" xmlns:ns2="4ff00d7d-e7fe-48a8-a79f-9d301ade6bee" targetNamespace="http://schemas.microsoft.com/office/2006/metadata/properties" ma:root="true" ma:fieldsID="f0f4a1f71fa4525f2cb8cdc72574eafa" ns2:_="">
    <xsd:import namespace="4ff00d7d-e7fe-48a8-a79f-9d301ade6bee"/>
    <xsd:element name="properties">
      <xsd:complexType>
        <xsd:sequence>
          <xsd:element name="documentManagement">
            <xsd:complexType>
              <xsd:all>
                <xsd:element ref="ns2:BookType" minOccurs="0"/>
                <xsd:element ref="ns2:SequenceNo" minOccurs="0"/>
                <xsd:element ref="ns2:ChapterType" minOccurs="0"/>
                <xsd:element ref="ns2:ChapterNo" minOccurs="0"/>
                <xsd:element ref="ns2:EnsureEvenPages" minOccurs="0"/>
                <xsd:element ref="ns2:PageNumbering" minOccurs="0"/>
                <xsd:element ref="ns2:PPTPrintingStyle" minOccurs="0"/>
                <xsd:element ref="ns2:StartPage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f00d7d-e7fe-48a8-a79f-9d301ade6bee" elementFormDefault="qualified">
    <xsd:import namespace="http://schemas.microsoft.com/office/2006/documentManagement/types"/>
    <xsd:import namespace="http://schemas.microsoft.com/office/infopath/2007/PartnerControls"/>
    <xsd:element name="BookType" ma:index="2" nillable="true" ma:displayName="Book Type" ma:default="None" ma:format="Dropdown" ma:internalName="BookType" ma:readOnly="false">
      <xsd:simpleType>
        <xsd:restriction base="dms:Choice">
          <xsd:enumeration value="None"/>
          <xsd:enumeration value="DG"/>
          <xsd:enumeration value="DG2"/>
          <xsd:enumeration value="DG3"/>
          <xsd:enumeration value="DG4"/>
          <xsd:enumeration value="DG_LP"/>
          <xsd:enumeration value="APP"/>
          <xsd:enumeration value="EG"/>
          <xsd:enumeration value="EG2"/>
          <xsd:enumeration value="HAND"/>
          <xsd:enumeration value="HAND2"/>
          <xsd:enumeration value="HAND3"/>
          <xsd:enumeration value="IK"/>
          <xsd:enumeration value="PCR"/>
          <xsd:enumeration value="LABS"/>
        </xsd:restriction>
      </xsd:simpleType>
    </xsd:element>
    <xsd:element name="SequenceNo" ma:index="3" nillable="true" ma:displayName="Sequence No" ma:decimals="2" ma:internalName="SequenceNo" ma:readOnly="false" ma:percentage="FALSE">
      <xsd:simpleType>
        <xsd:restriction base="dms:Number"/>
      </xsd:simpleType>
    </xsd:element>
    <xsd:element name="ChapterType" ma:index="10" nillable="true" ma:displayName="Chapter Type" ma:format="Dropdown" ma:internalName="ChapterType">
      <xsd:simpleType>
        <xsd:union memberTypes="dms:Text">
          <xsd:simpleType>
            <xsd:restriction base="dms:Choice">
              <xsd:enumeration value="Appendix"/>
              <xsd:enumeration value="Chapter"/>
              <xsd:enumeration value="Exercise"/>
            </xsd:restriction>
          </xsd:simpleType>
        </xsd:union>
      </xsd:simpleType>
    </xsd:element>
    <xsd:element name="ChapterNo" ma:index="11" nillable="true" ma:displayName="Chapter No" ma:internalName="ChapterNo">
      <xsd:simpleType>
        <xsd:restriction base="dms:Text">
          <xsd:maxLength value="5"/>
        </xsd:restriction>
      </xsd:simpleType>
    </xsd:element>
    <xsd:element name="EnsureEvenPages" ma:index="12" nillable="true" ma:displayName="Ensure Even Pages" ma:default="1" ma:internalName="EnsureEvenPages">
      <xsd:simpleType>
        <xsd:restriction base="dms:Boolean"/>
      </xsd:simpleType>
    </xsd:element>
    <xsd:element name="PageNumbering" ma:index="13" nillable="true" ma:displayName="Page Numbering" ma:default="Sequential" ma:format="Dropdown" ma:internalName="PageNumbering">
      <xsd:simpleType>
        <xsd:restriction base="dms:Choice">
          <xsd:enumeration value="None"/>
          <xsd:enumeration value="Restart at Page 1"/>
          <xsd:enumeration value="Sequential"/>
        </xsd:restriction>
      </xsd:simpleType>
    </xsd:element>
    <xsd:element name="PPTPrintingStyle" ma:index="14" nillable="true" ma:displayName="PPT Printing Style" ma:format="Dropdown" ma:internalName="PPTPrintingStyle">
      <xsd:simpleType>
        <xsd:restriction base="dms:Choice">
          <xsd:enumeration value="Handout 2 Up"/>
          <xsd:enumeration value="Handout 3 Up"/>
          <xsd:enumeration value="Landscape"/>
          <xsd:enumeration value="Portrait"/>
          <xsd:enumeration value="Portrait Print Notes"/>
        </xsd:restriction>
      </xsd:simpleType>
    </xsd:element>
    <xsd:element name="StartPageNumber" ma:index="15" nillable="true" ma:displayName="Start Page No" ma:decimals="0" ma:internalName="StartPageNumb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CFD53B-E014-4761-8C3A-B59C8CCBF8AA}"/>
</file>

<file path=customXml/itemProps2.xml><?xml version="1.0" encoding="utf-8"?>
<ds:datastoreItem xmlns:ds="http://schemas.openxmlformats.org/officeDocument/2006/customXml" ds:itemID="{995B6A15-1073-4D05-A980-35414A1AE97D}"/>
</file>

<file path=customXml/itemProps3.xml><?xml version="1.0" encoding="utf-8"?>
<ds:datastoreItem xmlns:ds="http://schemas.openxmlformats.org/officeDocument/2006/customXml" ds:itemID="{40F9CC9B-92D5-433C-BB84-DE7A93E54354}"/>
</file>

<file path=customXml/itemProps4.xml><?xml version="1.0" encoding="utf-8"?>
<ds:datastoreItem xmlns:ds="http://schemas.openxmlformats.org/officeDocument/2006/customXml" ds:itemID="{1B15975B-8064-44BC-BA88-EAFBA337643E}"/>
</file>

<file path=docProps/app.xml><?xml version="1.0" encoding="utf-8"?>
<Properties xmlns="http://schemas.openxmlformats.org/officeDocument/2006/extended-properties" xmlns:vt="http://schemas.openxmlformats.org/officeDocument/2006/docPropsVTypes">
  <Template/>
  <TotalTime>2640</TotalTime>
  <Words>3547</Words>
  <Application>Microsoft Office PowerPoint</Application>
  <PresentationFormat>On-screen Show (4:3)</PresentationFormat>
  <Paragraphs>335</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QA-IQSwooshPresentationtemplate</vt:lpstr>
      <vt:lpstr>Data Manipulation - Joins</vt:lpstr>
      <vt:lpstr>Data Manipulation - Joins</vt:lpstr>
      <vt:lpstr>Retrieving data from two tables</vt:lpstr>
      <vt:lpstr>Selecting data from two tables (Summary)</vt:lpstr>
      <vt:lpstr>Joining as De-Normalisation</vt:lpstr>
      <vt:lpstr>Joining – the one-to-many</vt:lpstr>
      <vt:lpstr>The INNER JOIN (SQL92)</vt:lpstr>
      <vt:lpstr>Joining more than two tables</vt:lpstr>
      <vt:lpstr>Composite Joins (Why? and How)</vt:lpstr>
      <vt:lpstr>Self Joins</vt:lpstr>
      <vt:lpstr>Practical 1 - Inner Joins </vt:lpstr>
      <vt:lpstr>The CROSS JOIN</vt:lpstr>
      <vt:lpstr>Outer Joins</vt:lpstr>
      <vt:lpstr>More on Outer Joins </vt:lpstr>
      <vt:lpstr>Outer Joins</vt:lpstr>
      <vt:lpstr>Practical 2 - Outer Joins </vt:lpstr>
      <vt:lpstr>Summary</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Joins</dc:title>
  <dc:creator>QA Ltd</dc:creator>
  <cp:keywords/>
  <dc:description/>
  <cp:lastModifiedBy>Andrew</cp:lastModifiedBy>
  <cp:revision>223</cp:revision>
  <dcterms:created xsi:type="dcterms:W3CDTF">2008-02-15T11:31:17Z</dcterms:created>
  <dcterms:modified xsi:type="dcterms:W3CDTF">2013-02-14T14:45:49Z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0x0101009AB076E22428264284E11C73D716557C16001A583256EE9EBE44B0CC1D11AC828546</vt:lpwstr>
  </property>
  <property fmtid="{D5CDD505-2E9C-101B-9397-08002B2CF9AE}" pid="3" name="BrandingStandard">
    <vt:lpwstr/>
  </property>
  <property fmtid="{D5CDD505-2E9C-101B-9397-08002B2CF9AE}" pid="4" name="Difficulty">
    <vt:lpwstr/>
  </property>
  <property fmtid="{D5CDD505-2E9C-101B-9397-08002B2CF9AE}" pid="5" name="Duration">
    <vt:lpwstr/>
  </property>
  <property fmtid="{D5CDD505-2E9C-101B-9397-08002B2CF9AE}" pid="7" name="Practice Name">
    <vt:lpwstr/>
  </property>
  <property fmtid="{D5CDD505-2E9C-101B-9397-08002B2CF9AE}" pid="8" name="xd_Signature">
    <vt:bool>false</vt:bool>
  </property>
  <property fmtid="{D5CDD505-2E9C-101B-9397-08002B2CF9AE}" pid="9" name="xd_ProgID">
    <vt:lpwstr/>
  </property>
  <property fmtid="{D5CDD505-2E9C-101B-9397-08002B2CF9AE}" pid="10" name="DocumentSetDescription">
    <vt:lpwstr/>
  </property>
  <property fmtid="{D5CDD505-2E9C-101B-9397-08002B2CF9AE}" pid="12" name="_dlc_DocId">
    <vt:lpwstr/>
  </property>
  <property fmtid="{D5CDD505-2E9C-101B-9397-08002B2CF9AE}" pid="13" name="wic_System_Copyright">
    <vt:lpwstr/>
  </property>
  <property fmtid="{D5CDD505-2E9C-101B-9397-08002B2CF9AE}" pid="14" name="_dlc_Exempt">
    <vt:bool>false</vt:bool>
  </property>
  <property fmtid="{D5CDD505-2E9C-101B-9397-08002B2CF9AE}" pid="15" name="_SourceUrl">
    <vt:lpwstr/>
  </property>
  <property fmtid="{D5CDD505-2E9C-101B-9397-08002B2CF9AE}" pid="16" name="_SharedFileIndex">
    <vt:lpwstr/>
  </property>
  <property fmtid="{D5CDD505-2E9C-101B-9397-08002B2CF9AE}" pid="17" name="Owner Name">
    <vt:lpwstr/>
  </property>
  <property fmtid="{D5CDD505-2E9C-101B-9397-08002B2CF9AE}" pid="18" name="CompanyName">
    <vt:lpwstr/>
  </property>
  <property fmtid="{D5CDD505-2E9C-101B-9397-08002B2CF9AE}" pid="19" name="_dlc_DocIdUrl">
    <vt:lpwstr/>
  </property>
  <property fmtid="{D5CDD505-2E9C-101B-9397-08002B2CF9AE}" pid="20" name="TemplateUrl">
    <vt:lpwstr/>
  </property>
  <property fmtid="{D5CDD505-2E9C-101B-9397-08002B2CF9AE}" pid="21" name="DepartmentName">
    <vt:lpwstr/>
  </property>
  <property fmtid="{D5CDD505-2E9C-101B-9397-08002B2CF9AE}" pid="23" name="vti_imgdate">
    <vt:lpwstr/>
  </property>
  <property fmtid="{D5CDD505-2E9C-101B-9397-08002B2CF9AE}" pid="24" name="CourseCode">
    <vt:lpwstr/>
  </property>
  <property fmtid="{D5CDD505-2E9C-101B-9397-08002B2CF9AE}" pid="25" name="_dlc_DocIdPersistId">
    <vt:bool>false</vt:bool>
  </property>
</Properties>
</file>