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14"/>
  </p:notesMasterIdLst>
  <p:handoutMasterIdLst>
    <p:handoutMasterId r:id="rId15"/>
  </p:handoutMasterIdLst>
  <p:sldIdLst>
    <p:sldId id="259" r:id="rId6"/>
    <p:sldId id="260" r:id="rId7"/>
    <p:sldId id="261" r:id="rId8"/>
    <p:sldId id="262" r:id="rId9"/>
    <p:sldId id="263" r:id="rId10"/>
    <p:sldId id="265" r:id="rId11"/>
    <p:sldId id="268" r:id="rId12"/>
    <p:sldId id="266" r:id="rId13"/>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5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5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5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5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385" autoAdjust="0"/>
    <p:restoredTop sz="50441" autoAdjust="0"/>
  </p:normalViewPr>
  <p:slideViewPr>
    <p:cSldViewPr snapToGrid="0">
      <p:cViewPr varScale="1">
        <p:scale>
          <a:sx n="44" d="100"/>
          <a:sy n="44" d="100"/>
        </p:scale>
        <p:origin x="-2328" y="-108"/>
      </p:cViewPr>
      <p:guideLst>
        <p:guide orient="horz" pos="2160"/>
        <p:guide pos="2880"/>
      </p:guideLst>
    </p:cSldViewPr>
  </p:slideViewPr>
  <p:notesTextViewPr>
    <p:cViewPr>
      <p:scale>
        <a:sx n="100" d="100"/>
        <a:sy n="100" d="100"/>
      </p:scale>
      <p:origin x="0" y="0"/>
    </p:cViewPr>
  </p:notesTextViewPr>
  <p:notesViewPr>
    <p:cSldViewPr snapToGrid="0">
      <p:cViewPr varScale="1">
        <p:scale>
          <a:sx n="64" d="100"/>
          <a:sy n="64" d="100"/>
        </p:scale>
        <p:origin x="-2916" y="-11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734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Slide"/>
          <p:cNvSpPr>
            <a:spLocks noGrp="1" noRot="1"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Tree>
    <p:extLst>
      <p:ext uri="{BB962C8B-B14F-4D97-AF65-F5344CB8AC3E}">
        <p14:creationId xmlns:p14="http://schemas.microsoft.com/office/powerpoint/2010/main" val="998996326"/>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8"/>
          <p:cNvSpPr>
            <a:spLocks noGrp="1" noRot="1" noChangeAspect="1" noChangeArrowheads="1" noTextEdit="1"/>
          </p:cNvSpPr>
          <p:nvPr>
            <p:ph type="sldImg"/>
          </p:nvPr>
        </p:nvSpPr>
        <p:spPr>
          <a:ln/>
        </p:spPr>
      </p:sp>
      <p:sp>
        <p:nvSpPr>
          <p:cNvPr id="14347" name="Rectangle 9"/>
          <p:cNvSpPr>
            <a:spLocks noGrp="1" noChangeArrowheads="1"/>
          </p:cNvSpPr>
          <p:nvPr>
            <p:ph type="body" idx="1"/>
          </p:nvPr>
        </p:nvSpPr>
        <p:spPr>
          <a:noFill/>
          <a:ln/>
        </p:spPr>
        <p:txBody>
          <a:bodyPr/>
          <a:lstStyle/>
          <a:p>
            <a:r>
              <a:rPr lang="en-GB" smtClean="0"/>
              <a:t>In this chapter we will  see how we can place new entries into the table and update and delete existing entries.  We will examine the effect of SQL’s set orientation, and look at how groups of changes can be managed as whole units.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8"/>
          <p:cNvSpPr>
            <a:spLocks noGrp="1" noRot="1" noChangeAspect="1" noChangeArrowheads="1" noTextEdit="1"/>
          </p:cNvSpPr>
          <p:nvPr>
            <p:ph type="sldImg"/>
          </p:nvPr>
        </p:nvSpPr>
        <p:spPr>
          <a:ln/>
        </p:spPr>
      </p:sp>
      <p:sp>
        <p:nvSpPr>
          <p:cNvPr id="15371" name="Rectangle 9"/>
          <p:cNvSpPr>
            <a:spLocks noGrp="1" noChangeArrowheads="1"/>
          </p:cNvSpPr>
          <p:nvPr>
            <p:ph type="body" idx="1"/>
          </p:nvPr>
        </p:nvSpPr>
        <p:spPr>
          <a:noFill/>
          <a:ln/>
        </p:spPr>
        <p:txBody>
          <a:bodyPr/>
          <a:lstStyle/>
          <a:p>
            <a:r>
              <a:rPr lang="en-GB" dirty="0" smtClean="0"/>
              <a:t>INSERT</a:t>
            </a:r>
          </a:p>
          <a:p>
            <a:r>
              <a:rPr lang="en-GB" dirty="0" smtClean="0"/>
              <a:t>Insert into table [(column list)]</a:t>
            </a:r>
          </a:p>
          <a:p>
            <a:r>
              <a:rPr lang="en-GB" dirty="0" smtClean="0"/>
              <a:t>Values (value list)</a:t>
            </a:r>
          </a:p>
          <a:p>
            <a:endParaRPr lang="en-GB" dirty="0" smtClean="0"/>
          </a:p>
          <a:p>
            <a:r>
              <a:rPr lang="en-GB" dirty="0" smtClean="0"/>
              <a:t>The INSERT statement allows you to add new rows to the table.</a:t>
            </a:r>
          </a:p>
          <a:p>
            <a:r>
              <a:rPr lang="en-GB" dirty="0" smtClean="0"/>
              <a:t>The basic syntax allows for the name of the table and a list of column values to be inserted.  The extended syntax allows you to specify the names of the columns for the data.  It is recommended that you always use the column names rather than omit them; this results in safe programs that are protected against changes in the structure of the table.</a:t>
            </a:r>
          </a:p>
          <a:p>
            <a:r>
              <a:rPr lang="en-GB" dirty="0" smtClean="0"/>
              <a:t>If a column does not have a value supplied then it must either be a </a:t>
            </a:r>
            <a:r>
              <a:rPr lang="en-GB" dirty="0" err="1" smtClean="0"/>
              <a:t>NULLable</a:t>
            </a:r>
            <a:r>
              <a:rPr lang="en-GB" dirty="0" smtClean="0"/>
              <a:t> column or else be a NOT NULL column with a default value.</a:t>
            </a:r>
          </a:p>
          <a:p>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5"/>
          <p:cNvSpPr>
            <a:spLocks noGrp="1" noRot="1" noChangeAspect="1" noChangeArrowheads="1" noTextEdit="1"/>
          </p:cNvSpPr>
          <p:nvPr>
            <p:ph type="sldImg"/>
          </p:nvPr>
        </p:nvSpPr>
        <p:spPr>
          <a:ln/>
        </p:spPr>
      </p:sp>
      <p:sp>
        <p:nvSpPr>
          <p:cNvPr id="16392" name="Rectangle 6"/>
          <p:cNvSpPr>
            <a:spLocks noGrp="1" noChangeArrowheads="1"/>
          </p:cNvSpPr>
          <p:nvPr>
            <p:ph type="body" idx="1"/>
          </p:nvPr>
        </p:nvSpPr>
        <p:spPr>
          <a:noFill/>
          <a:ln/>
        </p:spPr>
        <p:txBody>
          <a:bodyPr/>
          <a:lstStyle/>
          <a:p>
            <a:r>
              <a:rPr lang="en-GB" smtClean="0"/>
              <a:t>Nested Selects can also be used to supply data values for an INSERT statement.  For each column specified in the INSERT column list there must be a matching column in the SELECT column list.  For each row returned by the SELECT a new row is inserted into the table.</a:t>
            </a:r>
          </a:p>
          <a:p>
            <a:r>
              <a:rPr lang="en-GB" smtClean="0"/>
              <a:t>This facility can be used to create new tables from existing data or to copy the contents of a table, perhaps when you are restructuring the database. </a:t>
            </a:r>
          </a:p>
          <a:p>
            <a:endParaRPr lang="en-GB" smtClean="0"/>
          </a:p>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Rectangle 8"/>
          <p:cNvSpPr>
            <a:spLocks noGrp="1" noRot="1" noChangeAspect="1" noChangeArrowheads="1" noTextEdit="1"/>
          </p:cNvSpPr>
          <p:nvPr>
            <p:ph type="sldImg"/>
          </p:nvPr>
        </p:nvSpPr>
        <p:spPr>
          <a:ln/>
        </p:spPr>
      </p:sp>
      <p:sp>
        <p:nvSpPr>
          <p:cNvPr id="17419" name="Rectangle 9"/>
          <p:cNvSpPr>
            <a:spLocks noGrp="1" noChangeArrowheads="1"/>
          </p:cNvSpPr>
          <p:nvPr>
            <p:ph type="body" idx="1"/>
          </p:nvPr>
        </p:nvSpPr>
        <p:spPr>
          <a:noFill/>
          <a:ln/>
        </p:spPr>
        <p:txBody>
          <a:bodyPr/>
          <a:lstStyle/>
          <a:p>
            <a:r>
              <a:rPr lang="en-GB" dirty="0" smtClean="0"/>
              <a:t>DELETE</a:t>
            </a:r>
          </a:p>
          <a:p>
            <a:r>
              <a:rPr lang="en-GB" dirty="0" smtClean="0"/>
              <a:t>DELETE allows you to remove rows from the database.  Like the UPDATE statement, the DELETE should have a WHERE clause; without it the entire contents of the table is potentially deleted.</a:t>
            </a:r>
          </a:p>
          <a:p>
            <a:r>
              <a:rPr lang="en-GB" dirty="0" smtClean="0"/>
              <a:t>We say potentially because it may depend on certain things, such as ‘do we have a rule that forbids deletion of departments that have salespersons in them’?  The RDBMS will have to take these into account, affecting the resultant possible outcomes of DELETE FROM DEPT.</a:t>
            </a:r>
          </a:p>
          <a:p>
            <a:r>
              <a:rPr lang="en-GB" dirty="0" smtClean="0"/>
              <a:t>Deletion is a one way operation; there is no interactive undelete command.  Seriously consider not granting a novice user privileges to delete data directly.</a:t>
            </a:r>
          </a:p>
          <a:p>
            <a:r>
              <a:rPr lang="en-GB" dirty="0" smtClean="0"/>
              <a:t>Many interactive interfaces work in a non explicit transactional mode.</a:t>
            </a:r>
          </a:p>
          <a:p>
            <a:r>
              <a:rPr lang="en-GB" dirty="0" smtClean="0"/>
              <a:t>This means if you code an Update and run it the DBMS wraps it up in an implicit BEGIN TRANS/COMMIT pair, meaning that if you then code ROLLBACK after your UPDATE there will be no uncommitted work to undo.</a:t>
            </a:r>
          </a:p>
          <a:p>
            <a:endParaRPr lang="en-GB" dirty="0" smtClean="0"/>
          </a:p>
          <a:p>
            <a:endParaRPr lang="en-GB"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noFill/>
          <a:ln/>
        </p:spPr>
        <p:txBody>
          <a:bodyPr/>
          <a:lstStyle/>
          <a:p>
            <a:r>
              <a:rPr lang="en-GB" smtClean="0"/>
              <a:t>UPDATE</a:t>
            </a:r>
          </a:p>
          <a:p>
            <a:r>
              <a:rPr lang="en-GB" smtClean="0"/>
              <a:t>The UPDATE statement allows you to alter existing data rows.  The new values can be specific values or values based on the contents of the table.</a:t>
            </a:r>
          </a:p>
          <a:p>
            <a:r>
              <a:rPr lang="en-GB" smtClean="0"/>
              <a:t>Multiple values can be set into a row by separating the column/value assignments by commas.</a:t>
            </a:r>
          </a:p>
          <a:p>
            <a:r>
              <a:rPr lang="en-GB" smtClean="0"/>
              <a:t>For example:</a:t>
            </a:r>
          </a:p>
          <a:p>
            <a:r>
              <a:rPr lang="en-GB" smtClean="0"/>
              <a:t>	UPDATE 	salesperson 	</a:t>
            </a:r>
          </a:p>
          <a:p>
            <a:r>
              <a:rPr lang="en-GB" smtClean="0"/>
              <a:t>	 SET 	sales target = 450000, </a:t>
            </a:r>
          </a:p>
          <a:p>
            <a:r>
              <a:rPr lang="en-GB" smtClean="0"/>
              <a:t>		town = ‘Luton’</a:t>
            </a:r>
          </a:p>
          <a:p>
            <a:r>
              <a:rPr lang="en-GB" smtClean="0"/>
              <a:t>	WHERE 	town = ‘London’</a:t>
            </a:r>
          </a:p>
          <a:p>
            <a:endParaRPr lang="en-GB" smtClean="0"/>
          </a:p>
          <a:p>
            <a:r>
              <a:rPr lang="en-GB" smtClean="0"/>
              <a:t>Normally, the UPDATE should have a WHERE clause to specify which row or rows are to be updated.  Without the WHERE clause, all the rows in the table get updated to the new value!</a:t>
            </a:r>
          </a:p>
          <a:p>
            <a:endParaRPr lang="en-GB" smtClean="0"/>
          </a:p>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8"/>
          <p:cNvSpPr>
            <a:spLocks noGrp="1" noRot="1" noChangeAspect="1" noChangeArrowheads="1" noTextEdit="1"/>
          </p:cNvSpPr>
          <p:nvPr>
            <p:ph type="sldImg"/>
          </p:nvPr>
        </p:nvSpPr>
        <p:spPr>
          <a:ln/>
        </p:spPr>
      </p:sp>
      <p:sp>
        <p:nvSpPr>
          <p:cNvPr id="21515" name="Rectangle 9"/>
          <p:cNvSpPr>
            <a:spLocks noGrp="1" noChangeArrowheads="1"/>
          </p:cNvSpPr>
          <p:nvPr>
            <p:ph type="body" idx="1"/>
          </p:nvPr>
        </p:nvSpPr>
        <p:spPr>
          <a:noFill/>
          <a:ln/>
        </p:spPr>
        <p:txBody>
          <a:bodyPr/>
          <a:lstStyle/>
          <a:p>
            <a:r>
              <a:rPr lang="en-US" dirty="0" smtClean="0"/>
              <a:t>The WHERE clause is key to controlling the </a:t>
            </a:r>
            <a:r>
              <a:rPr lang="en-US" dirty="0" err="1" smtClean="0"/>
              <a:t>behaviour</a:t>
            </a:r>
            <a:r>
              <a:rPr lang="en-US" dirty="0" smtClean="0"/>
              <a:t> of all UPDATEs and DELETEs.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Rectangle 8"/>
          <p:cNvSpPr>
            <a:spLocks noGrp="1" noRot="1" noChangeAspect="1" noChangeArrowheads="1" noTextEdit="1"/>
          </p:cNvSpPr>
          <p:nvPr>
            <p:ph type="sldImg"/>
          </p:nvPr>
        </p:nvSpPr>
        <p:spPr>
          <a:ln/>
        </p:spPr>
      </p:sp>
      <p:sp>
        <p:nvSpPr>
          <p:cNvPr id="19467" name="Rectangle 9"/>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cstate="print"/>
          <a:srcRect/>
          <a:stretch>
            <a:fillRect/>
          </a:stretch>
        </p:blipFill>
        <p:spPr bwMode="auto">
          <a:xfrm>
            <a:off x="0" y="0"/>
            <a:ext cx="9144000" cy="3025775"/>
          </a:xfrm>
          <a:prstGeom prst="rect">
            <a:avLst/>
          </a:prstGeom>
          <a:noFill/>
          <a:ln w="9525">
            <a:noFill/>
            <a:miter lim="800000"/>
            <a:headEnd/>
            <a:tailEnd/>
          </a:ln>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3A97BEDE-B0AC-4573-BB1A-6B4B7FD44A81}" type="slidenum">
              <a:rPr lang="en-GB"/>
              <a:pPr algn="r">
                <a:spcBef>
                  <a:spcPct val="0"/>
                </a:spcBef>
                <a:defRPr/>
              </a:pPr>
              <a:t>‹#›</a:t>
            </a:fld>
            <a:endParaRPr lang="en-GB"/>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Copyright"/>
          <p:cNvSpPr>
            <a:spLocks noChangeArrowheads="1"/>
          </p:cNvSpPr>
          <p:nvPr/>
        </p:nvSpPr>
        <p:spPr bwMode="auto">
          <a:xfrm>
            <a:off x="5849938" y="6580188"/>
            <a:ext cx="3200400" cy="152400"/>
          </a:xfrm>
          <a:prstGeom prst="rect">
            <a:avLst/>
          </a:prstGeom>
          <a:noFill/>
          <a:ln w="9525">
            <a:noFill/>
            <a:miter lim="800000"/>
            <a:headEnd/>
            <a:tailEnd/>
          </a:ln>
          <a:effectLst/>
        </p:spPr>
        <p:txBody>
          <a:bodyPr lIns="0" rIns="0"/>
          <a:lstStyle/>
          <a:p>
            <a:pPr algn="r">
              <a:spcBef>
                <a:spcPct val="0"/>
              </a:spcBef>
              <a:defRPr/>
            </a:pPr>
            <a:fld id="{92BB1A05-078B-4EBB-A254-E7335B2071CD}" type="slidenum">
              <a:rPr lang="en-GB"/>
              <a:pPr algn="r">
                <a:spcBef>
                  <a:spcPct val="0"/>
                </a:spcBef>
                <a:defRPr/>
              </a:pPr>
              <a:t>‹#›</a:t>
            </a:fld>
            <a:endParaRPr lang="en-GB"/>
          </a:p>
        </p:txBody>
      </p:sp>
      <p:sp>
        <p:nvSpPr>
          <p:cNvPr id="1027" name="Slide Title"/>
          <p:cNvSpPr>
            <a:spLocks noGrp="1" noChangeArrowheads="1"/>
          </p:cNvSpPr>
          <p:nvPr>
            <p:ph type="title"/>
          </p:nvPr>
        </p:nvSpPr>
        <p:spPr bwMode="black">
          <a:xfrm>
            <a:off x="0" y="0"/>
            <a:ext cx="9144000" cy="989013"/>
          </a:xfrm>
          <a:prstGeom prst="rect">
            <a:avLst/>
          </a:prstGeom>
          <a:noFill/>
          <a:ln w="9525" algn="ctr">
            <a:noFill/>
            <a:miter lim="800000"/>
            <a:headEnd/>
            <a:tailEnd/>
          </a:ln>
        </p:spPr>
        <p:txBody>
          <a:bodyPr vert="horz" wrap="square" lIns="180000" tIns="180000" rIns="1800000" bIns="126000" numCol="1" anchor="ctr" anchorCtr="0" compatLnSpc="1">
            <a:prstTxWarp prst="textNoShape">
              <a:avLst/>
            </a:prstTxWarp>
          </a:bodyPr>
          <a:lstStyle/>
          <a:p>
            <a:pPr lvl="0"/>
            <a:r>
              <a:rPr lang="en-GB" smtClean="0"/>
              <a:t>Slide title</a:t>
            </a:r>
          </a:p>
        </p:txBody>
      </p:sp>
      <p:sp>
        <p:nvSpPr>
          <p:cNvPr id="1028" name="Slide Body"/>
          <p:cNvSpPr>
            <a:spLocks noGrp="1" noChangeArrowheads="1"/>
          </p:cNvSpPr>
          <p:nvPr>
            <p:ph type="body" idx="1"/>
          </p:nvPr>
        </p:nvSpPr>
        <p:spPr bwMode="auto">
          <a:xfrm>
            <a:off x="249238" y="1071563"/>
            <a:ext cx="8709025" cy="5568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First level</a:t>
            </a:r>
          </a:p>
          <a:p>
            <a:pPr lvl="1"/>
            <a:r>
              <a:rPr lang="en-GB" smtClean="0"/>
              <a:t>Second level</a:t>
            </a:r>
          </a:p>
          <a:p>
            <a:pPr lvl="2"/>
            <a:r>
              <a:rPr lang="en-GB" smtClean="0"/>
              <a:t>Third level</a:t>
            </a:r>
          </a:p>
        </p:txBody>
      </p:sp>
      <p:pic>
        <p:nvPicPr>
          <p:cNvPr id="1029" name="Picture 76" descr="line"/>
          <p:cNvPicPr>
            <a:picLocks noChangeAspect="1" noChangeArrowheads="1"/>
          </p:cNvPicPr>
          <p:nvPr/>
        </p:nvPicPr>
        <p:blipFill>
          <a:blip r:embed="rId13" cstate="print"/>
          <a:srcRect/>
          <a:stretch>
            <a:fillRect/>
          </a:stretch>
        </p:blipFill>
        <p:spPr bwMode="auto">
          <a:xfrm>
            <a:off x="-9525" y="950913"/>
            <a:ext cx="7053263" cy="50800"/>
          </a:xfrm>
          <a:prstGeom prst="rect">
            <a:avLst/>
          </a:prstGeom>
          <a:noFill/>
          <a:ln w="9525">
            <a:noFill/>
            <a:miter lim="800000"/>
            <a:headEnd/>
            <a:tailEnd/>
          </a:ln>
        </p:spPr>
      </p:pic>
      <p:pic>
        <p:nvPicPr>
          <p:cNvPr id="1030" name="Picture 80" descr="QA_FLAT_RGB"/>
          <p:cNvPicPr>
            <a:picLocks noChangeAspect="1" noChangeArrowheads="1"/>
          </p:cNvPicPr>
          <p:nvPr/>
        </p:nvPicPr>
        <p:blipFill>
          <a:blip r:embed="rId14" cstate="print"/>
          <a:srcRect/>
          <a:stretch>
            <a:fillRect/>
          </a:stretch>
        </p:blipFill>
        <p:spPr bwMode="auto">
          <a:xfrm>
            <a:off x="8164513" y="131763"/>
            <a:ext cx="703262" cy="703262"/>
          </a:xfrm>
          <a:prstGeom prst="rect">
            <a:avLst/>
          </a:prstGeom>
          <a:noFill/>
          <a:ln w="9525">
            <a:noFill/>
            <a:miter lim="800000"/>
            <a:headEnd/>
            <a:tailEnd/>
          </a:ln>
        </p:spPr>
      </p:pic>
      <p:pic>
        <p:nvPicPr>
          <p:cNvPr id="2" name="Picture 81" descr="tab"/>
          <p:cNvPicPr>
            <a:picLocks noChangeAspect="1" noChangeArrowheads="1"/>
          </p:cNvPicPr>
          <p:nvPr/>
        </p:nvPicPr>
        <p:blipFill>
          <a:blip r:embed="rId15" cstate="print"/>
          <a:srcRect/>
          <a:stretch>
            <a:fillRect/>
          </a:stretch>
        </p:blipFill>
        <p:spPr bwMode="auto">
          <a:xfrm>
            <a:off x="8982075" y="131763"/>
            <a:ext cx="161925"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pitchFamily="34" charset="0"/>
        </a:defRPr>
      </a:lvl2pPr>
      <a:lvl3pPr algn="l" rtl="0" eaLnBrk="0" fontAlgn="base" hangingPunct="0">
        <a:spcBef>
          <a:spcPct val="0"/>
        </a:spcBef>
        <a:spcAft>
          <a:spcPct val="0"/>
        </a:spcAft>
        <a:defRPr sz="2800" b="1">
          <a:solidFill>
            <a:srgbClr val="005AA9"/>
          </a:solidFill>
          <a:latin typeface="Arial" pitchFamily="34" charset="0"/>
        </a:defRPr>
      </a:lvl3pPr>
      <a:lvl4pPr algn="l" rtl="0" eaLnBrk="0" fontAlgn="base" hangingPunct="0">
        <a:spcBef>
          <a:spcPct val="0"/>
        </a:spcBef>
        <a:spcAft>
          <a:spcPct val="0"/>
        </a:spcAft>
        <a:defRPr sz="2800" b="1">
          <a:solidFill>
            <a:srgbClr val="005AA9"/>
          </a:solidFill>
          <a:latin typeface="Arial" pitchFamily="34" charset="0"/>
        </a:defRPr>
      </a:lvl4pPr>
      <a:lvl5pPr algn="l" rtl="0" eaLnBrk="0" fontAlgn="base" hangingPunct="0">
        <a:spcBef>
          <a:spcPct val="0"/>
        </a:spcBef>
        <a:spcAft>
          <a:spcPct val="0"/>
        </a:spcAft>
        <a:defRPr sz="2800" b="1">
          <a:solidFill>
            <a:srgbClr val="005AA9"/>
          </a:solidFill>
          <a:latin typeface="Arial" pitchFamily="34" charset="0"/>
        </a:defRPr>
      </a:lvl5pPr>
      <a:lvl6pPr marL="457200" algn="l" rtl="0" fontAlgn="base">
        <a:spcBef>
          <a:spcPct val="0"/>
        </a:spcBef>
        <a:spcAft>
          <a:spcPct val="0"/>
        </a:spcAft>
        <a:defRPr sz="2800" b="1">
          <a:solidFill>
            <a:srgbClr val="005AA9"/>
          </a:solidFill>
          <a:latin typeface="Arial" pitchFamily="34" charset="0"/>
        </a:defRPr>
      </a:lvl6pPr>
      <a:lvl7pPr marL="914400" algn="l" rtl="0" fontAlgn="base">
        <a:spcBef>
          <a:spcPct val="0"/>
        </a:spcBef>
        <a:spcAft>
          <a:spcPct val="0"/>
        </a:spcAft>
        <a:defRPr sz="2800" b="1">
          <a:solidFill>
            <a:srgbClr val="005AA9"/>
          </a:solidFill>
          <a:latin typeface="Arial" pitchFamily="34" charset="0"/>
        </a:defRPr>
      </a:lvl7pPr>
      <a:lvl8pPr marL="1371600" algn="l" rtl="0" fontAlgn="base">
        <a:spcBef>
          <a:spcPct val="0"/>
        </a:spcBef>
        <a:spcAft>
          <a:spcPct val="0"/>
        </a:spcAft>
        <a:defRPr sz="2800" b="1">
          <a:solidFill>
            <a:srgbClr val="005AA9"/>
          </a:solidFill>
          <a:latin typeface="Arial" pitchFamily="34" charset="0"/>
        </a:defRPr>
      </a:lvl8pPr>
      <a:lvl9pPr marL="1828800" algn="l" rtl="0" fontAlgn="base">
        <a:spcBef>
          <a:spcPct val="0"/>
        </a:spcBef>
        <a:spcAft>
          <a:spcPct val="0"/>
        </a:spcAft>
        <a:defRPr sz="2800" b="1">
          <a:solidFill>
            <a:srgbClr val="005AA9"/>
          </a:solidFill>
          <a:latin typeface="Arial" pitchFamily="34"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xfrm>
            <a:off x="95250" y="2925763"/>
            <a:ext cx="9026525" cy="2506662"/>
          </a:xfrm>
        </p:spPr>
        <p:txBody>
          <a:bodyPr/>
          <a:lstStyle/>
          <a:p>
            <a:pPr eaLnBrk="1" hangingPunct="1"/>
            <a:r>
              <a:rPr lang="en-GB" dirty="0" smtClean="0"/>
              <a:t>SQL – UPDATE, DELETE &amp; INSERT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4100"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4101"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4103" name="Rectangle 7"/>
          <p:cNvSpPr>
            <a:spLocks noGrp="1" noChangeArrowheads="1"/>
          </p:cNvSpPr>
          <p:nvPr>
            <p:ph type="title"/>
          </p:nvPr>
        </p:nvSpPr>
        <p:spPr/>
        <p:txBody>
          <a:bodyPr/>
          <a:lstStyle/>
          <a:p>
            <a:r>
              <a:rPr lang="en-GB" smtClean="0"/>
              <a:t>Basic Data Manipulation - Changing Data</a:t>
            </a:r>
          </a:p>
        </p:txBody>
      </p:sp>
      <p:sp>
        <p:nvSpPr>
          <p:cNvPr id="4102" name="Rectangle 6"/>
          <p:cNvSpPr>
            <a:spLocks noGrp="1" noChangeArrowheads="1"/>
          </p:cNvSpPr>
          <p:nvPr>
            <p:ph type="body" idx="1"/>
          </p:nvPr>
        </p:nvSpPr>
        <p:spPr/>
        <p:txBody>
          <a:bodyPr/>
          <a:lstStyle/>
          <a:p>
            <a:r>
              <a:rPr lang="en-GB" dirty="0" smtClean="0"/>
              <a:t>Objectives</a:t>
            </a:r>
          </a:p>
          <a:p>
            <a:pPr lvl="1"/>
            <a:r>
              <a:rPr lang="en-GB" dirty="0" smtClean="0"/>
              <a:t>Learn how data is inserted / changed / removed  </a:t>
            </a:r>
          </a:p>
          <a:p>
            <a:r>
              <a:rPr lang="en-GB" dirty="0" smtClean="0"/>
              <a:t>Contents</a:t>
            </a:r>
          </a:p>
          <a:p>
            <a:pPr lvl="1"/>
            <a:r>
              <a:rPr lang="en-GB" dirty="0" smtClean="0"/>
              <a:t>INSERT Statement</a:t>
            </a:r>
          </a:p>
          <a:p>
            <a:pPr lvl="1"/>
            <a:r>
              <a:rPr lang="en-GB" dirty="0" smtClean="0"/>
              <a:t>DELETE Statement</a:t>
            </a:r>
          </a:p>
          <a:p>
            <a:pPr lvl="1"/>
            <a:r>
              <a:rPr lang="en-GB" dirty="0" smtClean="0"/>
              <a:t>UPDATE Statement</a:t>
            </a:r>
          </a:p>
          <a:p>
            <a:pPr lvl="1"/>
            <a:r>
              <a:rPr lang="en-GB" dirty="0" smtClean="0"/>
              <a:t>Run code to do Insert / Update / Delete</a:t>
            </a:r>
          </a:p>
          <a:p>
            <a:r>
              <a:rPr lang="en-GB" dirty="0" smtClean="0"/>
              <a:t>Hands on Lab</a:t>
            </a:r>
          </a:p>
          <a:p>
            <a:pPr lvl="1"/>
            <a:endParaRPr lang="en-GB" dirty="0" smtClean="0"/>
          </a:p>
        </p:txBody>
      </p:sp>
      <p:sp>
        <p:nvSpPr>
          <p:cNvPr id="4104"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smtClean="0"/>
              <a:t>The INSERT Statement (Single row)</a:t>
            </a:r>
          </a:p>
        </p:txBody>
      </p:sp>
      <p:sp>
        <p:nvSpPr>
          <p:cNvPr id="5123" name="Rectangle 3"/>
          <p:cNvSpPr>
            <a:spLocks noGrp="1" noChangeArrowheads="1"/>
          </p:cNvSpPr>
          <p:nvPr>
            <p:ph type="body" idx="1"/>
          </p:nvPr>
        </p:nvSpPr>
        <p:spPr/>
        <p:txBody>
          <a:bodyPr/>
          <a:lstStyle/>
          <a:p>
            <a:pPr>
              <a:lnSpc>
                <a:spcPct val="77000"/>
              </a:lnSpc>
            </a:pPr>
            <a:endParaRPr lang="en-GB" smtClean="0"/>
          </a:p>
          <a:p>
            <a:pPr>
              <a:lnSpc>
                <a:spcPct val="77000"/>
              </a:lnSpc>
            </a:pPr>
            <a:endParaRPr lang="en-GB" smtClean="0"/>
          </a:p>
          <a:p>
            <a:pPr>
              <a:lnSpc>
                <a:spcPct val="77000"/>
              </a:lnSpc>
            </a:pPr>
            <a:r>
              <a:rPr lang="en-GB" smtClean="0"/>
              <a:t>Which of these two statements are valid?</a:t>
            </a:r>
          </a:p>
          <a:p>
            <a:pPr>
              <a:lnSpc>
                <a:spcPct val="77000"/>
              </a:lnSpc>
            </a:pPr>
            <a:endParaRPr lang="en-GB" smtClean="0"/>
          </a:p>
          <a:p>
            <a:pPr>
              <a:lnSpc>
                <a:spcPct val="77000"/>
              </a:lnSpc>
            </a:pPr>
            <a:endParaRPr lang="en-GB" smtClean="0"/>
          </a:p>
          <a:p>
            <a:pPr>
              <a:lnSpc>
                <a:spcPct val="77000"/>
              </a:lnSpc>
            </a:pPr>
            <a:endParaRPr lang="en-GB" smtClean="0"/>
          </a:p>
          <a:p>
            <a:pPr>
              <a:lnSpc>
                <a:spcPct val="77000"/>
              </a:lnSpc>
            </a:pPr>
            <a:endParaRPr lang="en-GB" smtClean="0"/>
          </a:p>
          <a:p>
            <a:pPr>
              <a:lnSpc>
                <a:spcPct val="77000"/>
              </a:lnSpc>
            </a:pPr>
            <a:r>
              <a:rPr lang="en-GB" smtClean="0"/>
              <a:t>Better practice:- in case table gets ‘altered’!</a:t>
            </a:r>
          </a:p>
          <a:p>
            <a:pPr>
              <a:lnSpc>
                <a:spcPct val="77000"/>
              </a:lnSpc>
              <a:buFontTx/>
              <a:buNone/>
            </a:pPr>
            <a:endParaRPr lang="en-GB" smtClean="0"/>
          </a:p>
          <a:p>
            <a:pPr>
              <a:lnSpc>
                <a:spcPct val="77000"/>
              </a:lnSpc>
            </a:pPr>
            <a:endParaRPr lang="en-GB" smtClean="0"/>
          </a:p>
          <a:p>
            <a:pPr>
              <a:lnSpc>
                <a:spcPct val="77000"/>
              </a:lnSpc>
            </a:pPr>
            <a:r>
              <a:rPr lang="en-GB" smtClean="0"/>
              <a:t>As a ‘Value’ syntax, supply either a literal, an expression giving a value, or reserved words NULL or DEFAULT</a:t>
            </a:r>
          </a:p>
        </p:txBody>
      </p:sp>
      <p:sp>
        <p:nvSpPr>
          <p:cNvPr id="5124"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5125"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5126" name="Rectangle 6"/>
          <p:cNvSpPr>
            <a:spLocks noChangeArrowheads="1"/>
          </p:cNvSpPr>
          <p:nvPr/>
        </p:nvSpPr>
        <p:spPr bwMode="auto">
          <a:xfrm>
            <a:off x="995363" y="1084263"/>
            <a:ext cx="5011737" cy="828675"/>
          </a:xfrm>
          <a:prstGeom prst="rect">
            <a:avLst/>
          </a:prstGeom>
          <a:solidFill>
            <a:schemeClr val="accent2"/>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INSERT INTO table [(column list)]</a:t>
            </a:r>
          </a:p>
          <a:p>
            <a:pPr defTabSz="739775">
              <a:spcBef>
                <a:spcPct val="0"/>
              </a:spcBef>
            </a:pPr>
            <a:r>
              <a:rPr lang="en-GB" sz="2400" b="1">
                <a:latin typeface="Helvetica" pitchFamily="34" charset="0"/>
              </a:rPr>
              <a:t>VALUES 			(value list)</a:t>
            </a:r>
          </a:p>
        </p:txBody>
      </p:sp>
      <p:sp>
        <p:nvSpPr>
          <p:cNvPr id="5127" name="Rectangle 7"/>
          <p:cNvSpPr>
            <a:spLocks noChangeArrowheads="1"/>
          </p:cNvSpPr>
          <p:nvPr/>
        </p:nvSpPr>
        <p:spPr bwMode="auto">
          <a:xfrm>
            <a:off x="277813" y="2422525"/>
            <a:ext cx="8305800" cy="1854200"/>
          </a:xfrm>
          <a:prstGeom prst="rect">
            <a:avLst/>
          </a:prstGeom>
          <a:noFill/>
          <a:ln w="9525">
            <a:noFill/>
            <a:miter lim="800000"/>
            <a:headEnd/>
            <a:tailEnd/>
          </a:ln>
        </p:spPr>
        <p:txBody>
          <a:bodyPr lIns="90488" tIns="44450" rIns="90488" bIns="44450">
            <a:spAutoFit/>
          </a:bodyPr>
          <a:lstStyle/>
          <a:p>
            <a:pPr defTabSz="739775">
              <a:lnSpc>
                <a:spcPct val="80000"/>
              </a:lnSpc>
              <a:spcBef>
                <a:spcPct val="0"/>
              </a:spcBef>
            </a:pPr>
            <a:endParaRPr lang="en-GB" b="1">
              <a:latin typeface="Helvetica" pitchFamily="34" charset="0"/>
            </a:endParaRPr>
          </a:p>
          <a:p>
            <a:pPr defTabSz="739775">
              <a:lnSpc>
                <a:spcPct val="80000"/>
              </a:lnSpc>
              <a:spcBef>
                <a:spcPct val="0"/>
              </a:spcBef>
            </a:pPr>
            <a:r>
              <a:rPr lang="en-GB" b="1">
                <a:latin typeface="Helvetica" pitchFamily="34" charset="0"/>
              </a:rPr>
              <a:t> 	</a:t>
            </a:r>
            <a:r>
              <a:rPr lang="en-GB" sz="2400">
                <a:latin typeface="Helvetica" pitchFamily="34" charset="0"/>
              </a:rPr>
              <a:t>INSERT INTO dept</a:t>
            </a:r>
          </a:p>
          <a:p>
            <a:pPr defTabSz="739775">
              <a:spcBef>
                <a:spcPct val="0"/>
              </a:spcBef>
            </a:pPr>
            <a:r>
              <a:rPr lang="en-GB" sz="2400">
                <a:latin typeface="Helvetica" pitchFamily="34" charset="0"/>
              </a:rPr>
              <a:t>	VALUES	(12, ‘Engineering’, ‘Simon Moore’, 218000)</a:t>
            </a:r>
            <a:endParaRPr lang="en-GB">
              <a:latin typeface="Helvetica" pitchFamily="34" charset="0"/>
            </a:endParaRPr>
          </a:p>
          <a:p>
            <a:pPr defTabSz="739775">
              <a:lnSpc>
                <a:spcPct val="120000"/>
              </a:lnSpc>
              <a:spcBef>
                <a:spcPct val="0"/>
              </a:spcBef>
            </a:pPr>
            <a:endParaRPr lang="en-GB">
              <a:latin typeface="Helvetica" pitchFamily="34" charset="0"/>
            </a:endParaRPr>
          </a:p>
          <a:p>
            <a:pPr defTabSz="739775">
              <a:lnSpc>
                <a:spcPct val="120000"/>
              </a:lnSpc>
              <a:spcBef>
                <a:spcPct val="0"/>
              </a:spcBef>
            </a:pPr>
            <a:r>
              <a:rPr lang="en-GB" sz="2400">
                <a:latin typeface="Helvetica" pitchFamily="34" charset="0"/>
              </a:rPr>
              <a:t>	INSERT INTO dept</a:t>
            </a:r>
          </a:p>
          <a:p>
            <a:pPr defTabSz="739775">
              <a:spcBef>
                <a:spcPct val="0"/>
              </a:spcBef>
            </a:pPr>
            <a:r>
              <a:rPr lang="en-GB" sz="2400">
                <a:latin typeface="Helvetica" pitchFamily="34" charset="0"/>
              </a:rPr>
              <a:t>	VALUES	(12, ‘Simon Moore’, ‘Engineering’, 218000)</a:t>
            </a:r>
            <a:r>
              <a:rPr lang="en-GB" sz="2400" b="1">
                <a:latin typeface="Helvetica" pitchFamily="34" charset="0"/>
              </a:rPr>
              <a:t> </a:t>
            </a:r>
          </a:p>
        </p:txBody>
      </p:sp>
      <p:sp>
        <p:nvSpPr>
          <p:cNvPr id="5128" name="Rectangle 8"/>
          <p:cNvSpPr>
            <a:spLocks noChangeArrowheads="1"/>
          </p:cNvSpPr>
          <p:nvPr/>
        </p:nvSpPr>
        <p:spPr bwMode="auto">
          <a:xfrm>
            <a:off x="1039813" y="4911725"/>
            <a:ext cx="6396037" cy="892175"/>
          </a:xfrm>
          <a:prstGeom prst="rect">
            <a:avLst/>
          </a:prstGeom>
          <a:noFill/>
          <a:ln w="9525">
            <a:noFill/>
            <a:miter lim="800000"/>
            <a:headEnd/>
            <a:tailEnd/>
          </a:ln>
        </p:spPr>
        <p:txBody>
          <a:bodyPr lIns="90488" tIns="44450" rIns="90488" bIns="44450">
            <a:spAutoFit/>
          </a:bodyPr>
          <a:lstStyle/>
          <a:p>
            <a:pPr defTabSz="739775">
              <a:lnSpc>
                <a:spcPct val="110000"/>
              </a:lnSpc>
              <a:spcBef>
                <a:spcPct val="0"/>
              </a:spcBef>
            </a:pPr>
            <a:r>
              <a:rPr lang="en-GB" sz="2400">
                <a:latin typeface="Helvetica" pitchFamily="34" charset="0"/>
              </a:rPr>
              <a:t>INSERT INTO dept 	(dept_no, dept_name)</a:t>
            </a:r>
            <a:br>
              <a:rPr lang="en-GB" sz="2400">
                <a:latin typeface="Helvetica" pitchFamily="34" charset="0"/>
              </a:rPr>
            </a:br>
            <a:r>
              <a:rPr lang="en-GB" sz="2400">
                <a:latin typeface="Helvetica" pitchFamily="34" charset="0"/>
              </a:rPr>
              <a:t>VALUES			(13, ‘Education’)</a:t>
            </a:r>
          </a:p>
        </p:txBody>
      </p:sp>
      <p:sp>
        <p:nvSpPr>
          <p:cNvPr id="5129" name="Rectangle 9"/>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5130" name="Line 10"/>
          <p:cNvSpPr>
            <a:spLocks noChangeShapeType="1"/>
          </p:cNvSpPr>
          <p:nvPr/>
        </p:nvSpPr>
        <p:spPr bwMode="auto">
          <a:xfrm flipH="1">
            <a:off x="7042150" y="5054600"/>
            <a:ext cx="465138" cy="0"/>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05899" name="Rectangle 11"/>
          <p:cNvSpPr>
            <a:spLocks noChangeArrowheads="1"/>
          </p:cNvSpPr>
          <p:nvPr/>
        </p:nvSpPr>
        <p:spPr bwMode="auto">
          <a:xfrm>
            <a:off x="7534275" y="4378325"/>
            <a:ext cx="1492250" cy="13208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List must </a:t>
            </a:r>
            <a:br>
              <a:rPr lang="en-GB" sz="2000" b="1">
                <a:latin typeface="Helvetica" pitchFamily="34" charset="0"/>
              </a:rPr>
            </a:br>
            <a:r>
              <a:rPr lang="en-GB" sz="2000" b="1">
                <a:latin typeface="Helvetica" pitchFamily="34" charset="0"/>
              </a:rPr>
              <a:t>include all</a:t>
            </a:r>
            <a:br>
              <a:rPr lang="en-GB" sz="2000" b="1">
                <a:latin typeface="Helvetica" pitchFamily="34" charset="0"/>
              </a:rPr>
            </a:br>
            <a:r>
              <a:rPr lang="en-GB" sz="2000" b="1">
                <a:latin typeface="Helvetica" pitchFamily="34" charset="0"/>
              </a:rPr>
              <a:t>mandatory</a:t>
            </a:r>
          </a:p>
          <a:p>
            <a:pPr algn="ctr" defTabSz="739775">
              <a:spcBef>
                <a:spcPct val="0"/>
              </a:spcBef>
              <a:defRPr/>
            </a:pPr>
            <a:r>
              <a:rPr lang="en-GB" sz="2000" b="1">
                <a:latin typeface="Helvetica" pitchFamily="34" charset="0"/>
              </a:rPr>
              <a:t>columns</a:t>
            </a:r>
          </a:p>
        </p:txBody>
      </p:sp>
      <p:sp>
        <p:nvSpPr>
          <p:cNvPr id="5132" name="Line 12"/>
          <p:cNvSpPr>
            <a:spLocks noChangeShapeType="1"/>
          </p:cNvSpPr>
          <p:nvPr/>
        </p:nvSpPr>
        <p:spPr bwMode="auto">
          <a:xfrm flipH="1">
            <a:off x="6619875" y="2382838"/>
            <a:ext cx="333375" cy="401637"/>
          </a:xfrm>
          <a:prstGeom prst="line">
            <a:avLst/>
          </a:prstGeom>
          <a:noFill/>
          <a:ln w="12700">
            <a:solidFill>
              <a:schemeClr val="tx1"/>
            </a:solidFill>
            <a:round/>
            <a:headEnd type="none" w="sm" len="sm"/>
            <a:tailEnd type="stealth" w="med" len="lg"/>
          </a:ln>
        </p:spPr>
        <p:txBody>
          <a:bodyPr wrap="none" anchor="ctr"/>
          <a:lstStyle/>
          <a:p>
            <a:endParaRPr lang="en-GB"/>
          </a:p>
        </p:txBody>
      </p:sp>
      <p:sp>
        <p:nvSpPr>
          <p:cNvPr id="805901" name="Rectangle 13"/>
          <p:cNvSpPr>
            <a:spLocks noChangeArrowheads="1"/>
          </p:cNvSpPr>
          <p:nvPr/>
        </p:nvSpPr>
        <p:spPr bwMode="auto">
          <a:xfrm>
            <a:off x="6935788" y="1889125"/>
            <a:ext cx="2027237"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Full set of </a:t>
            </a:r>
            <a:br>
              <a:rPr lang="en-GB" sz="2000" b="1">
                <a:latin typeface="Helvetica" pitchFamily="34" charset="0"/>
              </a:rPr>
            </a:br>
            <a:r>
              <a:rPr lang="en-GB" sz="2000" b="1">
                <a:latin typeface="Helvetica" pitchFamily="34" charset="0"/>
              </a:rPr>
              <a:t>column values</a:t>
            </a:r>
          </a:p>
        </p:txBody>
      </p:sp>
      <p:sp>
        <p:nvSpPr>
          <p:cNvPr id="805902" name="Rectangle 14"/>
          <p:cNvSpPr>
            <a:spLocks noChangeArrowheads="1"/>
          </p:cNvSpPr>
          <p:nvPr/>
        </p:nvSpPr>
        <p:spPr bwMode="auto">
          <a:xfrm>
            <a:off x="6294438" y="3294063"/>
            <a:ext cx="2671762" cy="406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Incorrect sequence</a:t>
            </a:r>
          </a:p>
        </p:txBody>
      </p:sp>
      <p:sp>
        <p:nvSpPr>
          <p:cNvPr id="5135" name="Line 15"/>
          <p:cNvSpPr>
            <a:spLocks noChangeShapeType="1"/>
          </p:cNvSpPr>
          <p:nvPr/>
        </p:nvSpPr>
        <p:spPr bwMode="auto">
          <a:xfrm flipH="1">
            <a:off x="5908675" y="3571875"/>
            <a:ext cx="333375" cy="287338"/>
          </a:xfrm>
          <a:prstGeom prst="line">
            <a:avLst/>
          </a:prstGeom>
          <a:noFill/>
          <a:ln w="12700">
            <a:solidFill>
              <a:schemeClr val="tx1"/>
            </a:solidFill>
            <a:round/>
            <a:headEnd type="none" w="sm" len="sm"/>
            <a:tailEnd type="stealth" w="med" len="lg"/>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673100" y="1230313"/>
            <a:ext cx="8224838" cy="5184775"/>
          </a:xfrm>
        </p:spPr>
        <p:txBody>
          <a:bodyPr/>
          <a:lstStyle/>
          <a:p>
            <a:r>
              <a:rPr lang="en-GB" smtClean="0"/>
              <a:t>Multi-row values can be derived via a ‘SELECT’ </a:t>
            </a:r>
          </a:p>
          <a:p>
            <a:pPr lvl="1"/>
            <a:r>
              <a:rPr lang="en-GB" smtClean="0"/>
              <a:t>The ‘SELECT’ replaces the ‘VALUES’ clause</a:t>
            </a:r>
          </a:p>
          <a:p>
            <a:pPr lvl="1"/>
            <a:endParaRPr lang="en-GB" smtClean="0"/>
          </a:p>
          <a:p>
            <a:pPr lvl="1"/>
            <a:endParaRPr lang="en-GB" smtClean="0"/>
          </a:p>
          <a:p>
            <a:pPr lvl="1"/>
            <a:endParaRPr lang="en-GB" smtClean="0"/>
          </a:p>
          <a:p>
            <a:pPr lvl="1"/>
            <a:endParaRPr lang="en-GB" smtClean="0"/>
          </a:p>
          <a:p>
            <a:pPr lvl="1"/>
            <a:endParaRPr lang="en-GB" smtClean="0"/>
          </a:p>
          <a:p>
            <a:pPr lvl="1"/>
            <a:endParaRPr lang="en-GB" smtClean="0"/>
          </a:p>
          <a:p>
            <a:pPr lvl="1"/>
            <a:endParaRPr lang="en-GB" smtClean="0"/>
          </a:p>
          <a:p>
            <a:pPr lvl="1"/>
            <a:r>
              <a:rPr lang="en-GB" smtClean="0"/>
              <a:t>For this code to work any other mandatory columns in ‘dept’ must have a default value defined.</a:t>
            </a:r>
          </a:p>
          <a:p>
            <a:pPr lvl="1"/>
            <a:r>
              <a:rPr lang="en-GB" smtClean="0"/>
              <a:t>See Create Table statement later for ‘default’ column values</a:t>
            </a:r>
          </a:p>
        </p:txBody>
      </p:sp>
      <p:sp>
        <p:nvSpPr>
          <p:cNvPr id="6147" name="Rectangle 3"/>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6148" name="Rectangle 4"/>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6149" name="Rectangle 5"/>
          <p:cNvSpPr>
            <a:spLocks noChangeArrowheads="1"/>
          </p:cNvSpPr>
          <p:nvPr/>
        </p:nvSpPr>
        <p:spPr bwMode="auto">
          <a:xfrm>
            <a:off x="1355725" y="2778125"/>
            <a:ext cx="6264275" cy="155892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INSERT INTO   dept (dept_no, dept_name)</a:t>
            </a:r>
          </a:p>
          <a:p>
            <a:pPr marL="554038" lvl="1" defTabSz="739775">
              <a:spcBef>
                <a:spcPct val="0"/>
              </a:spcBef>
            </a:pPr>
            <a:r>
              <a:rPr lang="en-GB" sz="2400" b="1">
                <a:latin typeface="Helvetica" pitchFamily="34" charset="0"/>
              </a:rPr>
              <a:t>SELECT 	no, name</a:t>
            </a:r>
          </a:p>
          <a:p>
            <a:pPr marL="554038" lvl="1" defTabSz="739775">
              <a:spcBef>
                <a:spcPct val="0"/>
              </a:spcBef>
            </a:pPr>
            <a:r>
              <a:rPr lang="en-GB" sz="2400" b="1">
                <a:latin typeface="Helvetica" pitchFamily="34" charset="0"/>
              </a:rPr>
              <a:t>FROM 	newdepts</a:t>
            </a:r>
          </a:p>
          <a:p>
            <a:pPr marL="554038" lvl="1" defTabSz="739775">
              <a:spcBef>
                <a:spcPct val="0"/>
              </a:spcBef>
            </a:pPr>
            <a:r>
              <a:rPr lang="en-GB" sz="2400" b="1">
                <a:latin typeface="Helvetica" pitchFamily="34" charset="0"/>
              </a:rPr>
              <a:t>WHERE 	agreed = ‘Y’</a:t>
            </a:r>
          </a:p>
        </p:txBody>
      </p:sp>
      <p:sp>
        <p:nvSpPr>
          <p:cNvPr id="6150" name="Rectangle 6"/>
          <p:cNvSpPr>
            <a:spLocks noGrp="1" noChangeArrowheads="1"/>
          </p:cNvSpPr>
          <p:nvPr>
            <p:ph type="title"/>
          </p:nvPr>
        </p:nvSpPr>
        <p:spPr/>
        <p:txBody>
          <a:bodyPr/>
          <a:lstStyle/>
          <a:p>
            <a:pPr eaLnBrk="1" hangingPunct="1"/>
            <a:r>
              <a:rPr lang="en-GB" smtClean="0"/>
              <a:t>INSERT statement (Multi-row)</a:t>
            </a:r>
          </a:p>
        </p:txBody>
      </p:sp>
      <p:sp>
        <p:nvSpPr>
          <p:cNvPr id="6151" name="Rectangle 7"/>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807944" name="Rectangle 8"/>
          <p:cNvSpPr>
            <a:spLocks noChangeArrowheads="1"/>
          </p:cNvSpPr>
          <p:nvPr/>
        </p:nvSpPr>
        <p:spPr bwMode="auto">
          <a:xfrm>
            <a:off x="7064375" y="3467100"/>
            <a:ext cx="1846263" cy="10160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b="1">
                <a:latin typeface="Helvetica" pitchFamily="34" charset="0"/>
              </a:rPr>
              <a:t>Select could </a:t>
            </a:r>
            <a:br>
              <a:rPr lang="en-GB" sz="2000" b="1">
                <a:latin typeface="Helvetica" pitchFamily="34" charset="0"/>
              </a:rPr>
            </a:br>
            <a:r>
              <a:rPr lang="en-GB" sz="2000" b="1">
                <a:latin typeface="Helvetica" pitchFamily="34" charset="0"/>
              </a:rPr>
              <a:t>find 0, 1 </a:t>
            </a:r>
            <a:br>
              <a:rPr lang="en-GB" sz="2000" b="1">
                <a:latin typeface="Helvetica" pitchFamily="34" charset="0"/>
              </a:rPr>
            </a:br>
            <a:r>
              <a:rPr lang="en-GB" sz="2000" b="1">
                <a:latin typeface="Helvetica" pitchFamily="34" charset="0"/>
              </a:rPr>
              <a:t>or many rows</a:t>
            </a:r>
          </a:p>
        </p:txBody>
      </p:sp>
      <p:sp>
        <p:nvSpPr>
          <p:cNvPr id="6153" name="Line 9"/>
          <p:cNvSpPr>
            <a:spLocks noChangeShapeType="1"/>
          </p:cNvSpPr>
          <p:nvPr/>
        </p:nvSpPr>
        <p:spPr bwMode="auto">
          <a:xfrm flipH="1">
            <a:off x="6278563" y="4008438"/>
            <a:ext cx="730250" cy="0"/>
          </a:xfrm>
          <a:prstGeom prst="line">
            <a:avLst/>
          </a:prstGeom>
          <a:noFill/>
          <a:ln w="12700">
            <a:solidFill>
              <a:schemeClr val="tx1"/>
            </a:solidFill>
            <a:round/>
            <a:headEnd type="none" w="sm" len="sm"/>
            <a:tailEnd type="stealth" w="med" len="lg"/>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717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7172"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7173"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7174" name="Rectangle 6"/>
          <p:cNvSpPr>
            <a:spLocks noChangeArrowheads="1"/>
          </p:cNvSpPr>
          <p:nvPr/>
        </p:nvSpPr>
        <p:spPr bwMode="auto">
          <a:xfrm>
            <a:off x="1789113" y="1955800"/>
            <a:ext cx="4237037" cy="82867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DELETE FROM salesperson</a:t>
            </a:r>
          </a:p>
          <a:p>
            <a:pPr defTabSz="739775">
              <a:spcBef>
                <a:spcPct val="0"/>
              </a:spcBef>
            </a:pPr>
            <a:r>
              <a:rPr lang="en-GB" sz="2400" b="1">
                <a:latin typeface="Helvetica" pitchFamily="34" charset="0"/>
              </a:rPr>
              <a:t>WHERE sales_target &lt; 1000</a:t>
            </a:r>
          </a:p>
        </p:txBody>
      </p:sp>
      <p:sp>
        <p:nvSpPr>
          <p:cNvPr id="7175" name="Rectangle 7"/>
          <p:cNvSpPr>
            <a:spLocks noChangeArrowheads="1"/>
          </p:cNvSpPr>
          <p:nvPr/>
        </p:nvSpPr>
        <p:spPr bwMode="auto">
          <a:xfrm>
            <a:off x="1785938" y="3916363"/>
            <a:ext cx="3100387" cy="463550"/>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algn="ctr" defTabSz="739775">
              <a:spcBef>
                <a:spcPct val="0"/>
              </a:spcBef>
            </a:pPr>
            <a:r>
              <a:rPr lang="en-GB" sz="2400" b="1">
                <a:latin typeface="Helvetica" pitchFamily="34" charset="0"/>
              </a:rPr>
              <a:t>DELETE FROM dept</a:t>
            </a:r>
          </a:p>
        </p:txBody>
      </p:sp>
      <p:sp>
        <p:nvSpPr>
          <p:cNvPr id="7176" name="Line 8"/>
          <p:cNvSpPr>
            <a:spLocks noChangeShapeType="1"/>
          </p:cNvSpPr>
          <p:nvPr/>
        </p:nvSpPr>
        <p:spPr bwMode="auto">
          <a:xfrm flipH="1">
            <a:off x="4833938" y="4133850"/>
            <a:ext cx="2112962" cy="0"/>
          </a:xfrm>
          <a:prstGeom prst="line">
            <a:avLst/>
          </a:prstGeom>
          <a:noFill/>
          <a:ln w="50800">
            <a:solidFill>
              <a:schemeClr val="tx1"/>
            </a:solidFill>
            <a:round/>
            <a:headEnd type="none" w="sm" len="sm"/>
            <a:tailEnd type="stealth" w="med" len="lg"/>
          </a:ln>
        </p:spPr>
        <p:txBody>
          <a:bodyPr wrap="none" anchor="ctr"/>
          <a:lstStyle/>
          <a:p>
            <a:endParaRPr lang="en-GB"/>
          </a:p>
        </p:txBody>
      </p:sp>
      <p:pic>
        <p:nvPicPr>
          <p:cNvPr id="7177" name="Picture 9"/>
          <p:cNvPicPr>
            <a:picLocks noChangeArrowheads="1"/>
          </p:cNvPicPr>
          <p:nvPr/>
        </p:nvPicPr>
        <p:blipFill>
          <a:blip r:embed="rId3" cstate="print"/>
          <a:srcRect/>
          <a:stretch>
            <a:fillRect/>
          </a:stretch>
        </p:blipFill>
        <p:spPr bwMode="auto">
          <a:xfrm>
            <a:off x="5634038" y="3305175"/>
            <a:ext cx="1825625" cy="2063750"/>
          </a:xfrm>
          <a:prstGeom prst="rect">
            <a:avLst/>
          </a:prstGeom>
          <a:noFill/>
          <a:ln w="9525">
            <a:noFill/>
            <a:miter lim="800000"/>
            <a:headEnd/>
            <a:tailEnd/>
          </a:ln>
        </p:spPr>
      </p:pic>
      <p:sp>
        <p:nvSpPr>
          <p:cNvPr id="7178" name="Rectangle 10"/>
          <p:cNvSpPr>
            <a:spLocks noGrp="1" noChangeArrowheads="1"/>
          </p:cNvSpPr>
          <p:nvPr>
            <p:ph type="title"/>
          </p:nvPr>
        </p:nvSpPr>
        <p:spPr/>
        <p:txBody>
          <a:bodyPr/>
          <a:lstStyle/>
          <a:p>
            <a:pPr eaLnBrk="1" hangingPunct="1"/>
            <a:r>
              <a:rPr lang="en-GB" smtClean="0"/>
              <a:t>The DELETE Statement</a:t>
            </a:r>
          </a:p>
        </p:txBody>
      </p:sp>
      <p:sp>
        <p:nvSpPr>
          <p:cNvPr id="7179" name="Rectangle 11"/>
          <p:cNvSpPr>
            <a:spLocks noGrp="1" noChangeArrowheads="1"/>
          </p:cNvSpPr>
          <p:nvPr>
            <p:ph type="body" idx="1"/>
          </p:nvPr>
        </p:nvSpPr>
        <p:spPr/>
        <p:txBody>
          <a:bodyPr/>
          <a:lstStyle/>
          <a:p>
            <a:r>
              <a:rPr lang="en-GB" smtClean="0"/>
              <a:t>Removes whole rows, you get to decide which ones</a:t>
            </a:r>
          </a:p>
        </p:txBody>
      </p:sp>
      <p:sp>
        <p:nvSpPr>
          <p:cNvPr id="7180" name="Rectangle 12"/>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819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8196"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8197" name="Line 5"/>
          <p:cNvSpPr>
            <a:spLocks noChangeShapeType="1"/>
          </p:cNvSpPr>
          <p:nvPr/>
        </p:nvSpPr>
        <p:spPr bwMode="auto">
          <a:xfrm flipH="1">
            <a:off x="5538788" y="5410200"/>
            <a:ext cx="1712912" cy="0"/>
          </a:xfrm>
          <a:prstGeom prst="line">
            <a:avLst/>
          </a:prstGeom>
          <a:noFill/>
          <a:ln w="50800">
            <a:solidFill>
              <a:schemeClr val="tx1"/>
            </a:solidFill>
            <a:round/>
            <a:headEnd type="none" w="sm" len="sm"/>
            <a:tailEnd type="stealth" w="med" len="lg"/>
          </a:ln>
        </p:spPr>
        <p:txBody>
          <a:bodyPr wrap="none" anchor="ctr"/>
          <a:lstStyle/>
          <a:p>
            <a:endParaRPr lang="en-GB"/>
          </a:p>
        </p:txBody>
      </p:sp>
      <p:sp>
        <p:nvSpPr>
          <p:cNvPr id="8198" name="Rectangle 6"/>
          <p:cNvSpPr>
            <a:spLocks noChangeArrowheads="1"/>
          </p:cNvSpPr>
          <p:nvPr/>
        </p:nvSpPr>
        <p:spPr bwMode="auto">
          <a:xfrm>
            <a:off x="693738" y="1462088"/>
            <a:ext cx="4816475" cy="1193800"/>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UPDATE 	salesperson</a:t>
            </a:r>
          </a:p>
          <a:p>
            <a:pPr defTabSz="739775">
              <a:spcBef>
                <a:spcPct val="0"/>
              </a:spcBef>
            </a:pPr>
            <a:r>
              <a:rPr lang="en-GB" sz="2400" b="1">
                <a:latin typeface="Helvetica" pitchFamily="34" charset="0"/>
              </a:rPr>
              <a:t>SET 		sales_target = 400000</a:t>
            </a:r>
          </a:p>
          <a:p>
            <a:pPr defTabSz="739775">
              <a:spcBef>
                <a:spcPct val="0"/>
              </a:spcBef>
            </a:pPr>
            <a:r>
              <a:rPr lang="en-GB" sz="2400" b="1">
                <a:latin typeface="Helvetica" pitchFamily="34" charset="0"/>
              </a:rPr>
              <a:t>WHERE 	dept_no = 3</a:t>
            </a:r>
          </a:p>
        </p:txBody>
      </p:sp>
      <p:sp>
        <p:nvSpPr>
          <p:cNvPr id="8199" name="Rectangle 7"/>
          <p:cNvSpPr>
            <a:spLocks noChangeArrowheads="1"/>
          </p:cNvSpPr>
          <p:nvPr/>
        </p:nvSpPr>
        <p:spPr bwMode="auto">
          <a:xfrm>
            <a:off x="693738" y="3073400"/>
            <a:ext cx="6373812" cy="155892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UPDATE 	salesperson</a:t>
            </a:r>
          </a:p>
          <a:p>
            <a:pPr defTabSz="739775">
              <a:spcBef>
                <a:spcPct val="0"/>
              </a:spcBef>
            </a:pPr>
            <a:r>
              <a:rPr lang="en-GB" sz="2400" b="1">
                <a:solidFill>
                  <a:srgbClr val="FF0000"/>
                </a:solidFill>
                <a:latin typeface="Helvetica" pitchFamily="34" charset="0"/>
              </a:rPr>
              <a:t>SET</a:t>
            </a:r>
            <a:r>
              <a:rPr lang="en-GB" sz="2400" b="1">
                <a:latin typeface="Helvetica" pitchFamily="34" charset="0"/>
              </a:rPr>
              <a:t> 		sales_target = sales_target * 1.2</a:t>
            </a:r>
            <a:r>
              <a:rPr lang="en-GB" sz="2400" b="1">
                <a:solidFill>
                  <a:srgbClr val="FF0000"/>
                </a:solidFill>
                <a:latin typeface="Helvetica" pitchFamily="34" charset="0"/>
              </a:rPr>
              <a:t>,</a:t>
            </a:r>
          </a:p>
          <a:p>
            <a:pPr defTabSz="739775">
              <a:spcBef>
                <a:spcPct val="0"/>
              </a:spcBef>
            </a:pPr>
            <a:r>
              <a:rPr lang="en-GB" sz="2400" b="1">
                <a:latin typeface="Helvetica" pitchFamily="34" charset="0"/>
              </a:rPr>
              <a:t>		notes = ‘Has had 20% increase’</a:t>
            </a:r>
          </a:p>
          <a:p>
            <a:pPr defTabSz="739775">
              <a:spcBef>
                <a:spcPct val="0"/>
              </a:spcBef>
            </a:pPr>
            <a:r>
              <a:rPr lang="en-GB" sz="2400" b="1">
                <a:latin typeface="Helvetica" pitchFamily="34" charset="0"/>
              </a:rPr>
              <a:t>WHERE 	dept_no = 3</a:t>
            </a:r>
          </a:p>
        </p:txBody>
      </p:sp>
      <p:sp>
        <p:nvSpPr>
          <p:cNvPr id="8200" name="Rectangle 8"/>
          <p:cNvSpPr>
            <a:spLocks noChangeArrowheads="1"/>
          </p:cNvSpPr>
          <p:nvPr/>
        </p:nvSpPr>
        <p:spPr bwMode="auto">
          <a:xfrm>
            <a:off x="693738" y="5048250"/>
            <a:ext cx="4816475" cy="828675"/>
          </a:xfrm>
          <a:prstGeom prst="rect">
            <a:avLst/>
          </a:prstGeom>
          <a:solidFill>
            <a:schemeClr val="accent1"/>
          </a:solidFill>
          <a:ln w="9525">
            <a:solidFill>
              <a:schemeClr val="tx1"/>
            </a:solidFill>
            <a:miter lim="800000"/>
            <a:headEnd/>
            <a:tailEnd/>
          </a:ln>
        </p:spPr>
        <p:txBody>
          <a:bodyPr wrap="none" lIns="90488" tIns="44450" rIns="90488" bIns="44450">
            <a:spAutoFit/>
          </a:bodyPr>
          <a:lstStyle/>
          <a:p>
            <a:pPr defTabSz="739775">
              <a:spcBef>
                <a:spcPct val="0"/>
              </a:spcBef>
            </a:pPr>
            <a:r>
              <a:rPr lang="en-GB" sz="2400" b="1">
                <a:latin typeface="Helvetica" pitchFamily="34" charset="0"/>
              </a:rPr>
              <a:t>UPDATE 	salesperson</a:t>
            </a:r>
          </a:p>
          <a:p>
            <a:pPr defTabSz="739775">
              <a:spcBef>
                <a:spcPct val="0"/>
              </a:spcBef>
            </a:pPr>
            <a:r>
              <a:rPr lang="en-GB" sz="2400" b="1">
                <a:latin typeface="Helvetica" pitchFamily="34" charset="0"/>
              </a:rPr>
              <a:t>SET 		sales_target = 400000</a:t>
            </a:r>
          </a:p>
        </p:txBody>
      </p:sp>
      <p:pic>
        <p:nvPicPr>
          <p:cNvPr id="8201" name="Picture 9"/>
          <p:cNvPicPr>
            <a:picLocks noChangeArrowheads="1"/>
          </p:cNvPicPr>
          <p:nvPr/>
        </p:nvPicPr>
        <p:blipFill>
          <a:blip r:embed="rId3" cstate="print"/>
          <a:srcRect/>
          <a:stretch>
            <a:fillRect/>
          </a:stretch>
        </p:blipFill>
        <p:spPr bwMode="auto">
          <a:xfrm>
            <a:off x="7119938" y="4622800"/>
            <a:ext cx="1368425" cy="1473200"/>
          </a:xfrm>
          <a:prstGeom prst="rect">
            <a:avLst/>
          </a:prstGeom>
          <a:noFill/>
          <a:ln w="9525">
            <a:noFill/>
            <a:miter lim="800000"/>
            <a:headEnd/>
            <a:tailEnd/>
          </a:ln>
        </p:spPr>
      </p:pic>
      <p:sp>
        <p:nvSpPr>
          <p:cNvPr id="8202" name="Rectangle 10"/>
          <p:cNvSpPr>
            <a:spLocks noGrp="1" noChangeArrowheads="1"/>
          </p:cNvSpPr>
          <p:nvPr>
            <p:ph type="title"/>
          </p:nvPr>
        </p:nvSpPr>
        <p:spPr/>
        <p:txBody>
          <a:bodyPr/>
          <a:lstStyle/>
          <a:p>
            <a:pPr eaLnBrk="1" hangingPunct="1"/>
            <a:r>
              <a:rPr lang="en-GB" smtClean="0"/>
              <a:t>The UPDATE Statement</a:t>
            </a:r>
          </a:p>
        </p:txBody>
      </p:sp>
      <p:sp>
        <p:nvSpPr>
          <p:cNvPr id="8203" name="Rectangle 11"/>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814092" name="Rectangle 12"/>
          <p:cNvSpPr>
            <a:spLocks noChangeArrowheads="1"/>
          </p:cNvSpPr>
          <p:nvPr/>
        </p:nvSpPr>
        <p:spPr bwMode="auto">
          <a:xfrm>
            <a:off x="5753100" y="1235075"/>
            <a:ext cx="3130550" cy="16256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algn="ctr" defTabSz="739775">
              <a:spcBef>
                <a:spcPct val="0"/>
              </a:spcBef>
              <a:defRPr/>
            </a:pPr>
            <a:r>
              <a:rPr lang="en-GB" sz="2000" b="1">
                <a:latin typeface="Helvetica" pitchFamily="34" charset="0"/>
              </a:rPr>
              <a:t>** Note **</a:t>
            </a:r>
          </a:p>
          <a:p>
            <a:pPr algn="ctr" defTabSz="739775">
              <a:spcBef>
                <a:spcPct val="0"/>
              </a:spcBef>
              <a:defRPr/>
            </a:pPr>
            <a:r>
              <a:rPr lang="en-GB" sz="2000" b="1">
                <a:latin typeface="Helvetica" pitchFamily="34" charset="0"/>
              </a:rPr>
              <a:t>UPDATE ‘tablename’</a:t>
            </a:r>
          </a:p>
          <a:p>
            <a:pPr algn="ctr" defTabSz="739775">
              <a:spcBef>
                <a:spcPct val="0"/>
              </a:spcBef>
              <a:defRPr/>
            </a:pPr>
            <a:endParaRPr lang="en-GB" sz="2000" b="1">
              <a:latin typeface="Helvetica" pitchFamily="34" charset="0"/>
            </a:endParaRPr>
          </a:p>
          <a:p>
            <a:pPr algn="ctr" defTabSz="739775">
              <a:spcBef>
                <a:spcPct val="0"/>
              </a:spcBef>
              <a:defRPr/>
            </a:pPr>
            <a:r>
              <a:rPr lang="en-GB" sz="2000" b="1">
                <a:latin typeface="Helvetica" pitchFamily="34" charset="0"/>
              </a:rPr>
              <a:t>Not</a:t>
            </a:r>
          </a:p>
          <a:p>
            <a:pPr algn="ctr" defTabSz="739775">
              <a:spcBef>
                <a:spcPct val="0"/>
              </a:spcBef>
              <a:defRPr/>
            </a:pPr>
            <a:r>
              <a:rPr lang="en-GB" sz="2000" b="1">
                <a:latin typeface="Helvetica" pitchFamily="34" charset="0"/>
              </a:rPr>
              <a:t>UPDATE ‘columnname’ </a:t>
            </a:r>
          </a:p>
        </p:txBody>
      </p:sp>
      <p:sp>
        <p:nvSpPr>
          <p:cNvPr id="814093" name="Rectangle 13"/>
          <p:cNvSpPr>
            <a:spLocks noChangeArrowheads="1"/>
          </p:cNvSpPr>
          <p:nvPr/>
        </p:nvSpPr>
        <p:spPr bwMode="auto">
          <a:xfrm>
            <a:off x="7162800" y="3792538"/>
            <a:ext cx="1873250" cy="7112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ctr" defTabSz="739775">
              <a:spcBef>
                <a:spcPct val="0"/>
              </a:spcBef>
              <a:defRPr/>
            </a:pPr>
            <a:r>
              <a:rPr lang="en-GB" sz="2000" b="1">
                <a:latin typeface="Helvetica" pitchFamily="34" charset="0"/>
              </a:rPr>
              <a:t>‘SET’ appears</a:t>
            </a:r>
            <a:br>
              <a:rPr lang="en-GB" sz="2000" b="1">
                <a:latin typeface="Helvetica" pitchFamily="34" charset="0"/>
              </a:rPr>
            </a:br>
            <a:r>
              <a:rPr lang="en-GB" sz="2000" b="1">
                <a:latin typeface="Helvetica" pitchFamily="34" charset="0"/>
              </a:rPr>
              <a:t>only once</a:t>
            </a:r>
          </a:p>
        </p:txBody>
      </p:sp>
      <p:sp>
        <p:nvSpPr>
          <p:cNvPr id="8206" name="Oval 14"/>
          <p:cNvSpPr>
            <a:spLocks noChangeArrowheads="1"/>
          </p:cNvSpPr>
          <p:nvPr/>
        </p:nvSpPr>
        <p:spPr bwMode="auto">
          <a:xfrm>
            <a:off x="5067300" y="6122988"/>
            <a:ext cx="184150" cy="307975"/>
          </a:xfrm>
          <a:prstGeom prst="ellipse">
            <a:avLst/>
          </a:prstGeom>
          <a:noFill/>
          <a:ln w="9525">
            <a:noFill/>
            <a:round/>
            <a:headEnd/>
            <a:tailEnd/>
          </a:ln>
        </p:spPr>
        <p:txBody>
          <a:bodyPr wrap="none" anchor="ctr">
            <a:spAutoFit/>
          </a:bodyPr>
          <a:lstStyle/>
          <a:p>
            <a:pPr algn="ctr"/>
            <a:endParaRPr lang="en-US">
              <a:solidFill>
                <a:srgbClr val="FA3200"/>
              </a:solidFill>
            </a:endParaRPr>
          </a:p>
        </p:txBody>
      </p:sp>
      <p:sp>
        <p:nvSpPr>
          <p:cNvPr id="8207" name="Oval 15"/>
          <p:cNvSpPr>
            <a:spLocks noChangeArrowheads="1"/>
          </p:cNvSpPr>
          <p:nvPr/>
        </p:nvSpPr>
        <p:spPr bwMode="auto">
          <a:xfrm>
            <a:off x="5472113" y="5951538"/>
            <a:ext cx="522287" cy="522287"/>
          </a:xfrm>
          <a:prstGeom prst="ellipse">
            <a:avLst/>
          </a:prstGeom>
          <a:noFill/>
          <a:ln w="9525">
            <a:noFill/>
            <a:round/>
            <a:headEnd/>
            <a:tailEnd/>
          </a:ln>
        </p:spPr>
        <p:txBody>
          <a:bodyPr wrap="none" anchor="ctr">
            <a:spAutoFit/>
          </a:bodyPr>
          <a:lstStyle/>
          <a:p>
            <a:endParaRPr lang="en-US"/>
          </a:p>
        </p:txBody>
      </p:sp>
      <p:sp>
        <p:nvSpPr>
          <p:cNvPr id="8208" name="Line 17"/>
          <p:cNvSpPr>
            <a:spLocks noChangeShapeType="1"/>
          </p:cNvSpPr>
          <p:nvPr/>
        </p:nvSpPr>
        <p:spPr bwMode="auto">
          <a:xfrm flipH="1" flipV="1">
            <a:off x="6964363" y="3832225"/>
            <a:ext cx="288925" cy="327025"/>
          </a:xfrm>
          <a:prstGeom prst="line">
            <a:avLst/>
          </a:prstGeom>
          <a:noFill/>
          <a:ln w="9525">
            <a:solidFill>
              <a:schemeClr val="tx1"/>
            </a:solidFill>
            <a:round/>
            <a:headEnd/>
            <a:tailEnd type="triangle" w="med" len="med"/>
          </a:ln>
        </p:spPr>
        <p:txBody>
          <a:bodyPr>
            <a:spAutoFit/>
          </a:bodyPr>
          <a:lstStyle/>
          <a:p>
            <a:endParaRPr lang="en-GB"/>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1267"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1268"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1269"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1270" name="Rectangle 6"/>
          <p:cNvSpPr>
            <a:spLocks noGrp="1" noChangeArrowheads="1"/>
          </p:cNvSpPr>
          <p:nvPr>
            <p:ph type="body" idx="1"/>
          </p:nvPr>
        </p:nvSpPr>
        <p:spPr>
          <a:noFill/>
        </p:spPr>
        <p:txBody>
          <a:bodyPr lIns="77788" tIns="41275" rIns="77788" bIns="41275"/>
          <a:lstStyle/>
          <a:p>
            <a:pPr>
              <a:lnSpc>
                <a:spcPct val="90000"/>
              </a:lnSpc>
            </a:pPr>
            <a:r>
              <a:rPr lang="en-GB" sz="2000" dirty="0" smtClean="0"/>
              <a:t>INSERT is used to enter new rows (1 or many)</a:t>
            </a:r>
          </a:p>
          <a:p>
            <a:pPr lvl="1">
              <a:lnSpc>
                <a:spcPct val="90000"/>
              </a:lnSpc>
            </a:pPr>
            <a:r>
              <a:rPr lang="en-GB" sz="1800" b="0" dirty="0" smtClean="0"/>
              <a:t>It is a row level operation</a:t>
            </a:r>
          </a:p>
          <a:p>
            <a:pPr>
              <a:lnSpc>
                <a:spcPct val="90000"/>
              </a:lnSpc>
            </a:pPr>
            <a:r>
              <a:rPr lang="en-GB" sz="2000" dirty="0" smtClean="0"/>
              <a:t>DELETE is used to remove rows of data</a:t>
            </a:r>
          </a:p>
          <a:p>
            <a:pPr lvl="1">
              <a:lnSpc>
                <a:spcPct val="90000"/>
              </a:lnSpc>
            </a:pPr>
            <a:r>
              <a:rPr lang="en-GB" sz="1800" b="0" dirty="0" smtClean="0"/>
              <a:t>It is a row level operation</a:t>
            </a:r>
          </a:p>
          <a:p>
            <a:pPr>
              <a:lnSpc>
                <a:spcPct val="90000"/>
              </a:lnSpc>
            </a:pPr>
            <a:r>
              <a:rPr lang="en-GB" sz="2000" dirty="0" smtClean="0"/>
              <a:t>UPDATE is used to change column entry(s)</a:t>
            </a:r>
          </a:p>
          <a:p>
            <a:pPr lvl="1">
              <a:lnSpc>
                <a:spcPct val="90000"/>
              </a:lnSpc>
            </a:pPr>
            <a:r>
              <a:rPr lang="en-GB" sz="1800" b="0" dirty="0" smtClean="0"/>
              <a:t>It is a column level operation, across 0,1 or many rows</a:t>
            </a:r>
          </a:p>
          <a:p>
            <a:pPr>
              <a:lnSpc>
                <a:spcPct val="90000"/>
              </a:lnSpc>
            </a:pPr>
            <a:r>
              <a:rPr lang="en-GB" sz="2000" dirty="0" smtClean="0"/>
              <a:t>SQL is a set based language</a:t>
            </a:r>
          </a:p>
          <a:p>
            <a:pPr lvl="1">
              <a:lnSpc>
                <a:spcPct val="90000"/>
              </a:lnSpc>
            </a:pPr>
            <a:r>
              <a:rPr lang="en-GB" sz="1800" dirty="0" smtClean="0"/>
              <a:t>This is good news because</a:t>
            </a:r>
          </a:p>
          <a:p>
            <a:pPr lvl="2">
              <a:lnSpc>
                <a:spcPct val="90000"/>
              </a:lnSpc>
            </a:pPr>
            <a:r>
              <a:rPr lang="en-GB" sz="1800" dirty="0" smtClean="0"/>
              <a:t>A quick command can do a lot of work</a:t>
            </a:r>
          </a:p>
          <a:p>
            <a:pPr lvl="2">
              <a:lnSpc>
                <a:spcPct val="90000"/>
              </a:lnSpc>
            </a:pPr>
            <a:r>
              <a:rPr lang="en-GB" sz="1800" dirty="0" smtClean="0"/>
              <a:t>You tell the system what to do not how to do it</a:t>
            </a:r>
          </a:p>
          <a:p>
            <a:pPr lvl="1">
              <a:lnSpc>
                <a:spcPct val="90000"/>
              </a:lnSpc>
            </a:pPr>
            <a:r>
              <a:rPr lang="en-GB" sz="1800" dirty="0" smtClean="0"/>
              <a:t>This is bad news because</a:t>
            </a:r>
          </a:p>
          <a:p>
            <a:pPr lvl="2">
              <a:lnSpc>
                <a:spcPct val="90000"/>
              </a:lnSpc>
            </a:pPr>
            <a:r>
              <a:rPr lang="en-GB" sz="1800" dirty="0" smtClean="0"/>
              <a:t>A quick command can do a lot of work!</a:t>
            </a:r>
          </a:p>
          <a:p>
            <a:pPr lvl="2">
              <a:lnSpc>
                <a:spcPct val="90000"/>
              </a:lnSpc>
            </a:pPr>
            <a:r>
              <a:rPr lang="en-GB" sz="1800" dirty="0" smtClean="0"/>
              <a:t>It is possible to alter / delete more than you intended to</a:t>
            </a:r>
          </a:p>
        </p:txBody>
      </p:sp>
      <p:sp>
        <p:nvSpPr>
          <p:cNvPr id="11271" name="Rectangle 7"/>
          <p:cNvSpPr>
            <a:spLocks noGrp="1" noChangeArrowheads="1"/>
          </p:cNvSpPr>
          <p:nvPr>
            <p:ph type="title"/>
          </p:nvPr>
        </p:nvSpPr>
        <p:spPr/>
        <p:txBody>
          <a:bodyPr/>
          <a:lstStyle/>
          <a:p>
            <a:pPr eaLnBrk="1" hangingPunct="1"/>
            <a:r>
              <a:rPr lang="en-GB" dirty="0" smtClean="0"/>
              <a:t>Review</a:t>
            </a:r>
          </a:p>
        </p:txBody>
      </p:sp>
      <p:sp>
        <p:nvSpPr>
          <p:cNvPr id="11272"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9219"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9220" name="Rectangle 4"/>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9221" name="Rectangle 5"/>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9222" name="Rectangle 6"/>
          <p:cNvSpPr>
            <a:spLocks noGrp="1" noChangeArrowheads="1"/>
          </p:cNvSpPr>
          <p:nvPr>
            <p:ph type="title"/>
          </p:nvPr>
        </p:nvSpPr>
        <p:spPr/>
        <p:txBody>
          <a:bodyPr/>
          <a:lstStyle/>
          <a:p>
            <a:pPr eaLnBrk="1" hangingPunct="1"/>
            <a:r>
              <a:rPr lang="en-GB" dirty="0" smtClean="0"/>
              <a:t>Hands on Lab</a:t>
            </a:r>
          </a:p>
        </p:txBody>
      </p:sp>
      <p:sp>
        <p:nvSpPr>
          <p:cNvPr id="9223" name="Rectangle 7"/>
          <p:cNvSpPr>
            <a:spLocks noGrp="1" noChangeArrowheads="1"/>
          </p:cNvSpPr>
          <p:nvPr>
            <p:ph type="body" idx="1"/>
          </p:nvPr>
        </p:nvSpPr>
        <p:spPr/>
        <p:txBody>
          <a:bodyPr/>
          <a:lstStyle/>
          <a:p>
            <a:r>
              <a:rPr lang="en-GB" dirty="0" smtClean="0"/>
              <a:t>Follow instructions in the practical</a:t>
            </a:r>
          </a:p>
          <a:p>
            <a:pPr lvl="1"/>
            <a:r>
              <a:rPr lang="en-GB" dirty="0" smtClean="0"/>
              <a:t>(Read / Highlight / Execute) pre-written statements</a:t>
            </a:r>
          </a:p>
          <a:p>
            <a:pPr lvl="1"/>
            <a:r>
              <a:rPr lang="en-GB" dirty="0" smtClean="0"/>
              <a:t>Add yourself as a new row in the ‘contact’ table</a:t>
            </a:r>
          </a:p>
          <a:p>
            <a:pPr lvl="1"/>
            <a:r>
              <a:rPr lang="en-GB" dirty="0" smtClean="0"/>
              <a:t>Remove certain row (s) from the ‘dept’ table</a:t>
            </a:r>
          </a:p>
          <a:p>
            <a:pPr lvl="1"/>
            <a:endParaRPr lang="en-GB" dirty="0" smtClean="0"/>
          </a:p>
          <a:p>
            <a:pPr lvl="1"/>
            <a:r>
              <a:rPr lang="en-GB" dirty="0" smtClean="0"/>
              <a:t>Perform Updates </a:t>
            </a:r>
          </a:p>
          <a:p>
            <a:pPr lvl="2"/>
            <a:r>
              <a:rPr lang="en-GB" sz="1800" dirty="0" smtClean="0"/>
              <a:t>To ‘dept’, ‘contact’ &amp; ‘company’</a:t>
            </a:r>
          </a:p>
        </p:txBody>
      </p:sp>
      <p:sp>
        <p:nvSpPr>
          <p:cNvPr id="9224" name="Rectangle 8"/>
          <p:cNvSpPr>
            <a:spLocks noChangeArrowheads="1"/>
          </p:cNvSpPr>
          <p:nvPr/>
        </p:nvSpPr>
        <p:spPr bwMode="auto">
          <a:xfrm>
            <a:off x="0" y="0"/>
            <a:ext cx="9144000" cy="6858000"/>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bb3bdb55-ce43-40c7-ac96-dc2d075fdb96" ContentTypeId="0x0101009AB076E22428264284E11C73D716557C16" PreviousValue="tru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pterNo xmlns="4ff00d7d-e7fe-48a8-a79f-9d301ade6bee">5</ChapterNo>
    <PPTPrintingStyle xmlns="4ff00d7d-e7fe-48a8-a79f-9d301ade6bee">Portrait Print Notes</PPTPrintingStyle>
    <ChapterType xmlns="4ff00d7d-e7fe-48a8-a79f-9d301ade6bee">Chapter</ChapterType>
    <EnsureEvenPages xmlns="4ff00d7d-e7fe-48a8-a79f-9d301ade6bee">true</EnsureEvenPages>
    <BookType xmlns="4ff00d7d-e7fe-48a8-a79f-9d301ade6bee">DG</BookType>
    <PageNumbering xmlns="4ff00d7d-e7fe-48a8-a79f-9d301ade6bee">Sequential</PageNumbering>
    <SequenceNo xmlns="4ff00d7d-e7fe-48a8-a79f-9d301ade6bee">6</SequenceNo>
    <StartPageNumber xmlns="4ff00d7d-e7fe-48a8-a79f-9d301ade6bee">0</StartPageNumber>
  </documentManagement>
</p:properties>
</file>

<file path=customXml/item4.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1A583256EE9EBE44B0CC1D11AC828546" ma:contentTypeVersion="129" ma:contentTypeDescription="PowerPoint chapter (not full workbook)" ma:contentTypeScope="" ma:versionID="5069bbc027f185884b10daff70da0a12">
  <xsd:schema xmlns:xsd="http://www.w3.org/2001/XMLSchema" xmlns:xs="http://www.w3.org/2001/XMLSchema" xmlns:p="http://schemas.microsoft.com/office/2006/metadata/properties" xmlns:ns2="4ff00d7d-e7fe-48a8-a79f-9d301ade6bee" targetNamespace="http://schemas.microsoft.com/office/2006/metadata/properties" ma:root="true" ma:fieldsID="f0f4a1f71fa4525f2cb8cdc72574eafa" ns2:_="">
    <xsd:import namespace="4ff00d7d-e7fe-48a8-a79f-9d301ade6bee"/>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internalName="ChapterTyp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internalName="ChapterNo">
      <xsd:simpleType>
        <xsd:restriction base="dms:Text">
          <xsd:maxLength value="5"/>
        </xsd:restriction>
      </xsd:simpleType>
    </xsd:element>
    <xsd:element name="EnsureEvenPages" ma:index="12" nillable="true" ma:displayName="Ensure Even Pages" ma:default="1" ma:internalName="EnsureEvenPages">
      <xsd:simpleType>
        <xsd:restriction base="dms:Boolean"/>
      </xsd:simpleType>
    </xsd:element>
    <xsd:element name="PageNumbering" ma:index="13" nillable="true" ma:displayName="Page Numbering" ma:default="Sequential" ma:format="Dropdown" ma:internalName="PageNumbering">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internalName="StartPageNumb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70E62-9866-49C1-915C-2E3FE86A3330}"/>
</file>

<file path=customXml/itemProps2.xml><?xml version="1.0" encoding="utf-8"?>
<ds:datastoreItem xmlns:ds="http://schemas.openxmlformats.org/officeDocument/2006/customXml" ds:itemID="{A2324C41-B10E-4082-A5C1-A8F5540ABE62}"/>
</file>

<file path=customXml/itemProps3.xml><?xml version="1.0" encoding="utf-8"?>
<ds:datastoreItem xmlns:ds="http://schemas.openxmlformats.org/officeDocument/2006/customXml" ds:itemID="{A4A04B58-836C-4B64-BAB0-3E39978F1E88}"/>
</file>

<file path=customXml/itemProps4.xml><?xml version="1.0" encoding="utf-8"?>
<ds:datastoreItem xmlns:ds="http://schemas.openxmlformats.org/officeDocument/2006/customXml" ds:itemID="{2EDF0BE5-5F84-479E-BF1D-F669522AA816}"/>
</file>

<file path=docProps/app.xml><?xml version="1.0" encoding="utf-8"?>
<Properties xmlns="http://schemas.openxmlformats.org/officeDocument/2006/extended-properties" xmlns:vt="http://schemas.openxmlformats.org/officeDocument/2006/docPropsVTypes">
  <Template/>
  <TotalTime>3436</TotalTime>
  <Words>866</Words>
  <Application>Microsoft Office PowerPoint</Application>
  <PresentationFormat>On-screen Show (4:3)</PresentationFormat>
  <Paragraphs>122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QA-IQSwooshPresentationtemplate</vt:lpstr>
      <vt:lpstr>SQL – UPDATE, DELETE &amp; INSERT</vt:lpstr>
      <vt:lpstr>Basic Data Manipulation - Changing Data</vt:lpstr>
      <vt:lpstr>The INSERT Statement (Single row)</vt:lpstr>
      <vt:lpstr>INSERT statement (Multi-row)</vt:lpstr>
      <vt:lpstr>The DELETE Statement</vt:lpstr>
      <vt:lpstr>The UPDATE Statement</vt:lpstr>
      <vt:lpstr>Review</vt:lpstr>
      <vt:lpstr>Hands on Lab</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UPDATE, DELETE &amp; INSERT</dc:title>
  <dc:creator>QA Ltd</dc:creator>
  <cp:keywords/>
  <dc:description/>
  <cp:lastModifiedBy>Andrew</cp:lastModifiedBy>
  <cp:revision>215</cp:revision>
  <dcterms:created xsi:type="dcterms:W3CDTF">2008-02-15T11:31:17Z</dcterms:created>
  <dcterms:modified xsi:type="dcterms:W3CDTF">2013-02-14T14:45:55Z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0x0101009AB076E22428264284E11C73D716557C16001A583256EE9EBE44B0CC1D11AC828546</vt:lpwstr>
  </property>
  <property fmtid="{D5CDD505-2E9C-101B-9397-08002B2CF9AE}" pid="3" name="BrandingStandard">
    <vt:lpwstr/>
  </property>
  <property fmtid="{D5CDD505-2E9C-101B-9397-08002B2CF9AE}" pid="4" name="Difficulty">
    <vt:lpwstr/>
  </property>
  <property fmtid="{D5CDD505-2E9C-101B-9397-08002B2CF9AE}" pid="5" name="Duration">
    <vt:lpwstr/>
  </property>
  <property fmtid="{D5CDD505-2E9C-101B-9397-08002B2CF9AE}" pid="7" name="Practice Name">
    <vt:lpwstr/>
  </property>
  <property fmtid="{D5CDD505-2E9C-101B-9397-08002B2CF9AE}" pid="8" name="xd_Signature">
    <vt:bool>false</vt:bool>
  </property>
  <property fmtid="{D5CDD505-2E9C-101B-9397-08002B2CF9AE}" pid="9" name="xd_ProgID">
    <vt:lpwstr/>
  </property>
  <property fmtid="{D5CDD505-2E9C-101B-9397-08002B2CF9AE}" pid="10" name="DocumentSetDescription">
    <vt:lpwstr/>
  </property>
  <property fmtid="{D5CDD505-2E9C-101B-9397-08002B2CF9AE}" pid="12" name="_dlc_DocId">
    <vt:lpwstr/>
  </property>
  <property fmtid="{D5CDD505-2E9C-101B-9397-08002B2CF9AE}" pid="13" name="wic_System_Copyright">
    <vt:lpwstr/>
  </property>
  <property fmtid="{D5CDD505-2E9C-101B-9397-08002B2CF9AE}" pid="14" name="_dlc_Exempt">
    <vt:bool>false</vt:bool>
  </property>
  <property fmtid="{D5CDD505-2E9C-101B-9397-08002B2CF9AE}" pid="15" name="_SourceUrl">
    <vt:lpwstr/>
  </property>
  <property fmtid="{D5CDD505-2E9C-101B-9397-08002B2CF9AE}" pid="16" name="_SharedFileIndex">
    <vt:lpwstr/>
  </property>
  <property fmtid="{D5CDD505-2E9C-101B-9397-08002B2CF9AE}" pid="17" name="Owner Name">
    <vt:lpwstr/>
  </property>
  <property fmtid="{D5CDD505-2E9C-101B-9397-08002B2CF9AE}" pid="18" name="CompanyName">
    <vt:lpwstr/>
  </property>
  <property fmtid="{D5CDD505-2E9C-101B-9397-08002B2CF9AE}" pid="19" name="_dlc_DocIdUrl">
    <vt:lpwstr/>
  </property>
  <property fmtid="{D5CDD505-2E9C-101B-9397-08002B2CF9AE}" pid="20" name="TemplateUrl">
    <vt:lpwstr/>
  </property>
  <property fmtid="{D5CDD505-2E9C-101B-9397-08002B2CF9AE}" pid="21" name="DepartmentName">
    <vt:lpwstr/>
  </property>
  <property fmtid="{D5CDD505-2E9C-101B-9397-08002B2CF9AE}" pid="23" name="vti_imgdate">
    <vt:lpwstr/>
  </property>
  <property fmtid="{D5CDD505-2E9C-101B-9397-08002B2CF9AE}" pid="24" name="CourseCode">
    <vt:lpwstr/>
  </property>
  <property fmtid="{D5CDD505-2E9C-101B-9397-08002B2CF9AE}" pid="25" name="_dlc_DocIdPersistId">
    <vt:bool>false</vt:bool>
  </property>
</Properties>
</file>