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75" strictFirstAndLastChars="0" saveSubsetFonts="1">
  <p:sldMasterIdLst>
    <p:sldMasterId id="2147483648" r:id="rId5"/>
  </p:sldMasterIdLst>
  <p:notesMasterIdLst>
    <p:notesMasterId r:id="rId18"/>
  </p:notesMasterIdLst>
  <p:handoutMasterIdLst>
    <p:handoutMasterId r:id="rId19"/>
  </p:handoutMasterIdLst>
  <p:sldIdLst>
    <p:sldId id="259" r:id="rId6"/>
    <p:sldId id="260" r:id="rId7"/>
    <p:sldId id="261" r:id="rId8"/>
    <p:sldId id="262" r:id="rId9"/>
    <p:sldId id="263" r:id="rId10"/>
    <p:sldId id="264" r:id="rId11"/>
    <p:sldId id="268" r:id="rId12"/>
    <p:sldId id="270" r:id="rId13"/>
    <p:sldId id="265" r:id="rId14"/>
    <p:sldId id="275" r:id="rId15"/>
    <p:sldId id="276" r:id="rId16"/>
    <p:sldId id="273" r:id="rId17"/>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2531" autoAdjust="0"/>
  </p:normalViewPr>
  <p:slideViewPr>
    <p:cSldViewPr snapToGrid="0">
      <p:cViewPr varScale="1">
        <p:scale>
          <a:sx n="54" d="100"/>
          <a:sy n="54" d="100"/>
        </p:scale>
        <p:origin x="2316" y="66"/>
      </p:cViewPr>
      <p:guideLst>
        <p:guide orient="horz" pos="2160"/>
        <p:guide pos="2880"/>
      </p:guideLst>
    </p:cSldViewPr>
  </p:slideViewPr>
  <p:notesTextViewPr>
    <p:cViewPr>
      <p:scale>
        <a:sx n="100" d="100"/>
        <a:sy n="100" d="100"/>
      </p:scale>
      <p:origin x="0" y="0"/>
    </p:cViewPr>
  </p:notesTextViewPr>
  <p:notesViewPr>
    <p:cSldViewPr snapToGrid="0">
      <p:cViewPr varScale="1">
        <p:scale>
          <a:sx n="52" d="100"/>
          <a:sy n="52" d="100"/>
        </p:scale>
        <p:origin x="2958"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4152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3970606933"/>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76791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5"/>
          <p:cNvSpPr>
            <a:spLocks noGrp="1" noRot="1" noChangeAspect="1" noChangeArrowheads="1" noTextEdit="1"/>
          </p:cNvSpPr>
          <p:nvPr>
            <p:ph type="sldImg"/>
          </p:nvPr>
        </p:nvSpPr>
        <p:spPr>
          <a:ln/>
        </p:spPr>
      </p:sp>
      <p:sp>
        <p:nvSpPr>
          <p:cNvPr id="33800"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300"/>
              </a:spcBef>
            </a:pPr>
            <a:r>
              <a:rPr lang="en-GB" sz="1100" dirty="0" smtClean="0"/>
              <a:t>Indexes</a:t>
            </a:r>
          </a:p>
          <a:p>
            <a:pPr>
              <a:spcBef>
                <a:spcPts val="300"/>
              </a:spcBef>
            </a:pPr>
            <a:r>
              <a:rPr lang="en-GB" sz="1100" dirty="0" smtClean="0"/>
              <a:t>Indexes are one mechanism that can be used to improve the performance of SQL systems.  Indexes may be built on any column or combination of columns.  The SQL engine may then use the index to speed up access to the data.</a:t>
            </a:r>
          </a:p>
          <a:p>
            <a:pPr>
              <a:spcBef>
                <a:spcPts val="300"/>
              </a:spcBef>
            </a:pPr>
            <a:r>
              <a:rPr lang="en-GB" sz="1100" dirty="0" smtClean="0"/>
              <a:t>As SQL indexes may be created after the system has been designed, they can be used as an after-the-event tuning method.</a:t>
            </a:r>
          </a:p>
          <a:p>
            <a:pPr>
              <a:spcBef>
                <a:spcPts val="300"/>
              </a:spcBef>
            </a:pPr>
            <a:r>
              <a:rPr lang="en-GB" sz="1100" dirty="0" smtClean="0"/>
              <a:t>CREATE INDEX</a:t>
            </a:r>
          </a:p>
          <a:p>
            <a:pPr>
              <a:spcBef>
                <a:spcPts val="300"/>
              </a:spcBef>
            </a:pPr>
            <a:r>
              <a:rPr lang="en-GB" sz="1100" dirty="0" smtClean="0"/>
              <a:t>Indexes are created by using the CREATE INDEX statement.  Each index in the system is given a name.  This is used to identify the index in subsequent statements.</a:t>
            </a:r>
          </a:p>
          <a:p>
            <a:pPr>
              <a:spcBef>
                <a:spcPts val="300"/>
              </a:spcBef>
            </a:pPr>
            <a:r>
              <a:rPr lang="en-GB" sz="1100" dirty="0" smtClean="0"/>
              <a:t>An index is made up of one or more columns and each column may be given an ascending or descending sort order.</a:t>
            </a:r>
          </a:p>
          <a:p>
            <a:pPr>
              <a:spcBef>
                <a:spcPts val="300"/>
              </a:spcBef>
            </a:pPr>
            <a:r>
              <a:rPr lang="en-GB" sz="1100" dirty="0" smtClean="0"/>
              <a:t>When you define a Primary Key constraint most database systems default to building you an automatic Unique index on that column.  A table may have more than one index created on it.  The optimiser decides which is the most appropriate index to use for any given access.</a:t>
            </a:r>
          </a:p>
          <a:p>
            <a:pPr>
              <a:spcBef>
                <a:spcPts val="300"/>
              </a:spcBef>
            </a:pPr>
            <a:r>
              <a:rPr lang="en-GB" sz="1100" dirty="0" smtClean="0"/>
              <a:t>Once an index has been created, the engine automatically maintains it, i.e. each update, insert and delete will also modify the index.  So everything is taken care of, at a cost in performance!</a:t>
            </a:r>
          </a:p>
          <a:p>
            <a:pPr>
              <a:spcBef>
                <a:spcPts val="300"/>
              </a:spcBef>
            </a:pPr>
            <a:r>
              <a:rPr lang="en-GB" sz="1100" dirty="0" smtClean="0"/>
              <a:t>It is good practice to have a small number of well-chosen indexes, rather than a large number which have been built ‘just in case’. </a:t>
            </a:r>
          </a:p>
          <a:p>
            <a:pPr>
              <a:spcBef>
                <a:spcPts val="300"/>
              </a:spcBef>
            </a:pPr>
            <a:r>
              <a:rPr lang="en-GB" sz="1100" dirty="0" smtClean="0"/>
              <a:t>To drop an index you use the by now familiar DROP keyword </a:t>
            </a:r>
          </a:p>
          <a:p>
            <a:pPr>
              <a:spcBef>
                <a:spcPts val="300"/>
              </a:spcBef>
            </a:pPr>
            <a:r>
              <a:rPr lang="en-GB" sz="1100" dirty="0" err="1" smtClean="0"/>
              <a:t>e,g</a:t>
            </a:r>
            <a:r>
              <a:rPr lang="en-GB" sz="1100" dirty="0" smtClean="0"/>
              <a:t>  DROP INDEX </a:t>
            </a:r>
            <a:r>
              <a:rPr lang="en-GB" sz="1100" dirty="0" err="1" smtClean="0"/>
              <a:t>idx_seller</a:t>
            </a:r>
            <a:endParaRPr lang="en-GB" sz="1100" dirty="0" smtClean="0"/>
          </a:p>
          <a:p>
            <a:pPr>
              <a:spcBef>
                <a:spcPts val="300"/>
              </a:spcBef>
            </a:pPr>
            <a:r>
              <a:rPr lang="en-GB" sz="1100" dirty="0" smtClean="0"/>
              <a:t>This will delete the index, release any space used by the index and invalidate any uses of the index, but will not stop any queries working, although they may be slower.</a:t>
            </a:r>
          </a:p>
        </p:txBody>
      </p:sp>
    </p:spTree>
    <p:extLst>
      <p:ext uri="{BB962C8B-B14F-4D97-AF65-F5344CB8AC3E}">
        <p14:creationId xmlns:p14="http://schemas.microsoft.com/office/powerpoint/2010/main" val="376110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
          <p:cNvSpPr>
            <a:spLocks noGrp="1" noRot="1" noChangeAspect="1" noChangeArrowheads="1" noTextEdit="1"/>
          </p:cNvSpPr>
          <p:nvPr>
            <p:ph type="sldImg"/>
          </p:nvPr>
        </p:nvSpPr>
        <p:spPr>
          <a:ln/>
        </p:spPr>
      </p:sp>
      <p:sp>
        <p:nvSpPr>
          <p:cNvPr id="34824"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100" dirty="0" smtClean="0"/>
              <a:t>Choosing Index Columns. This is really a DBA role now that sophisticated index tuning wizards can perform performance improvement calculations based on the queries you write using the factors listed below. These wizards are in all the major RDBMS.</a:t>
            </a:r>
          </a:p>
          <a:p>
            <a:r>
              <a:rPr lang="en-GB" sz="1100" dirty="0" smtClean="0"/>
              <a:t>Before you can choose columns on which to build indexes you should be familiar with the business requirements.  Study the SQL used in the programs that are accessing the data and find out which data is causing problems.  It is pointless building indexes which may never be used and it impedes changes to the data.</a:t>
            </a:r>
          </a:p>
          <a:p>
            <a:r>
              <a:rPr lang="en-GB" sz="1100" dirty="0" smtClean="0"/>
              <a:t>Look for any columns that are used in JOIN clauses, WHERE clauses, GROUP BYs, ORDER BYs or have a DISTINCT clause associated with them.  Columns used in correlated sub-queries are also good candidates, as are those used in very small but frequently-used queries.  Most engines will try to satisfy a query entirely from an index if it can.  Primary and Foreign Keys are both good candidates for indexes. Look at how often a particular query is executed.  Do not bother to build an index for a query that is only executed once a year!</a:t>
            </a:r>
          </a:p>
          <a:p>
            <a:endParaRPr lang="en-GB" sz="1100" dirty="0" smtClean="0"/>
          </a:p>
          <a:p>
            <a:r>
              <a:rPr lang="en-GB" sz="1100" dirty="0" smtClean="0"/>
              <a:t>Index Trade-offs</a:t>
            </a:r>
          </a:p>
          <a:p>
            <a:r>
              <a:rPr lang="en-GB" sz="1100" dirty="0" smtClean="0"/>
              <a:t>In all subjects there is no such thing as a free lunch!  SQL performance comes under this category.  You can increase the performance of an SQL database by building indexes, but an index takes up storage space on disk and requires machine cycles to maintain and use.  Therefore, indexes are not the panacea to cure all performance problems.</a:t>
            </a:r>
          </a:p>
          <a:p>
            <a:r>
              <a:rPr lang="en-GB" sz="1100" dirty="0" smtClean="0"/>
              <a:t>There is a trade-off between storage, both disk and memory, and performance.  The more indexes that are available, the more likelihood of better performance, but the more indexes, the longer update, insert and delete operations will take.  It is better to have a few well-chosen indexes that speed up the popular queries, than to have lots of indexes that are hardly ever used.</a:t>
            </a:r>
          </a:p>
        </p:txBody>
      </p:sp>
    </p:spTree>
    <p:extLst>
      <p:ext uri="{BB962C8B-B14F-4D97-AF65-F5344CB8AC3E}">
        <p14:creationId xmlns:p14="http://schemas.microsoft.com/office/powerpoint/2010/main" val="208830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5"/>
          <p:cNvSpPr>
            <a:spLocks noGrp="1" noRot="1" noChangeAspect="1" noChangeArrowheads="1" noTextEdit="1"/>
          </p:cNvSpPr>
          <p:nvPr>
            <p:ph type="sldImg"/>
          </p:nvPr>
        </p:nvSpPr>
        <p:spPr>
          <a:ln/>
        </p:spPr>
      </p:sp>
      <p:sp>
        <p:nvSpPr>
          <p:cNvPr id="33800"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0760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5"/>
          <p:cNvSpPr>
            <a:spLocks noGrp="1" noRot="1" noChangeAspect="1" noChangeArrowheads="1" noTextEdit="1"/>
          </p:cNvSpPr>
          <p:nvPr>
            <p:ph type="sldImg"/>
          </p:nvPr>
        </p:nvSpPr>
        <p:spPr>
          <a:ln/>
        </p:spPr>
      </p:sp>
      <p:sp>
        <p:nvSpPr>
          <p:cNvPr id="20488"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smtClean="0"/>
              <a:t>When we are planning what data will be stored in our database we store data relating to a particular business entity type in a table.  These entity type details are stored in rows within the table, one for each occurrence of the entity.  We have to ensure that only the right type of data is inserted into each row for a particular entity type.  We can do this at one level by using standard defined data types.  These allow us to segment the row into meaningful units of information.  For example we could have a column called date of birth.  We would want to make sure that it was a valid date.</a:t>
            </a:r>
          </a:p>
          <a:p>
            <a:r>
              <a:rPr lang="en-GB" dirty="0" smtClean="0"/>
              <a:t>As well as the type of data we need to define the range of valid entries for a given column in the table, whether empty entries should be allowed in a column and whether duplicates are permissible.  This is afforded by the use of domains and column attributes. </a:t>
            </a:r>
          </a:p>
          <a:p>
            <a:r>
              <a:rPr lang="en-GB" dirty="0" smtClean="0"/>
              <a:t>An increasing number of businesses want to store complex elements inside databases.  We will see the types of data that are supported outside SQL2.</a:t>
            </a:r>
          </a:p>
          <a:p>
            <a:r>
              <a:rPr lang="en-GB" dirty="0" smtClean="0"/>
              <a:t>Finally, we want to be able to maintain our tables.  This may include altering individual elements or deleting and recreating the table.</a:t>
            </a:r>
          </a:p>
        </p:txBody>
      </p:sp>
    </p:spTree>
    <p:extLst>
      <p:ext uri="{BB962C8B-B14F-4D97-AF65-F5344CB8AC3E}">
        <p14:creationId xmlns:p14="http://schemas.microsoft.com/office/powerpoint/2010/main" val="438478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5"/>
          <p:cNvSpPr>
            <a:spLocks noGrp="1" noRot="1" noChangeAspect="1" noChangeArrowheads="1" noTextEdit="1"/>
          </p:cNvSpPr>
          <p:nvPr>
            <p:ph type="sldImg"/>
          </p:nvPr>
        </p:nvSpPr>
        <p:spPr>
          <a:ln/>
        </p:spPr>
      </p:sp>
      <p:sp>
        <p:nvSpPr>
          <p:cNvPr id="21512"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r>
              <a:rPr lang="en-GB" dirty="0" smtClean="0"/>
              <a:t>The SQL2 standard supports a limited number of data types.  The actual ranges and sizes of the </a:t>
            </a:r>
            <a:r>
              <a:rPr lang="en-GB" dirty="0" err="1" smtClean="0"/>
              <a:t>datatypes</a:t>
            </a:r>
            <a:r>
              <a:rPr lang="en-GB" dirty="0" smtClean="0"/>
              <a:t> are implementation dependent.</a:t>
            </a:r>
          </a:p>
          <a:p>
            <a:pPr>
              <a:lnSpc>
                <a:spcPct val="70000"/>
              </a:lnSpc>
            </a:pPr>
            <a:r>
              <a:rPr lang="en-GB" dirty="0" smtClean="0"/>
              <a:t>CHARACTER 		Fixed length character data.  Normally abbreviated to 				CHAR, max size will vary by DBMS.</a:t>
            </a:r>
          </a:p>
          <a:p>
            <a:pPr>
              <a:lnSpc>
                <a:spcPct val="70000"/>
              </a:lnSpc>
            </a:pPr>
            <a:r>
              <a:rPr lang="en-GB" dirty="0" smtClean="0"/>
              <a:t>CHARACTER VARYING		Variable length character data.  Normally shortened to 				VARCHAR, max size will vary by DBMS.</a:t>
            </a:r>
          </a:p>
          <a:p>
            <a:pPr>
              <a:lnSpc>
                <a:spcPct val="70000"/>
              </a:lnSpc>
            </a:pPr>
            <a:r>
              <a:rPr lang="en-GB" dirty="0" smtClean="0"/>
              <a:t>BIT			Fixed length binary data</a:t>
            </a:r>
          </a:p>
          <a:p>
            <a:pPr>
              <a:lnSpc>
                <a:spcPct val="70000"/>
              </a:lnSpc>
            </a:pPr>
            <a:r>
              <a:rPr lang="en-GB" dirty="0" smtClean="0"/>
              <a:t>BIT VARYING		Variable length binary data.</a:t>
            </a:r>
          </a:p>
          <a:p>
            <a:pPr>
              <a:lnSpc>
                <a:spcPct val="70000"/>
              </a:lnSpc>
            </a:pPr>
            <a:r>
              <a:rPr lang="en-GB" dirty="0" smtClean="0"/>
              <a:t>NUMERIC, DECIMAL		Accurate decimal numbers, usually BCD encoded.</a:t>
            </a:r>
          </a:p>
          <a:p>
            <a:pPr>
              <a:lnSpc>
                <a:spcPct val="70000"/>
              </a:lnSpc>
            </a:pPr>
            <a:r>
              <a:rPr lang="en-GB" dirty="0" smtClean="0"/>
              <a:t>INTEGER			Usually 32-bit whole numbers.  Range</a:t>
            </a:r>
          </a:p>
          <a:p>
            <a:pPr>
              <a:lnSpc>
                <a:spcPct val="70000"/>
              </a:lnSpc>
            </a:pPr>
            <a:r>
              <a:rPr lang="en-GB" dirty="0" smtClean="0"/>
              <a:t>			 + or – approximately 2 thousand million.</a:t>
            </a:r>
          </a:p>
          <a:p>
            <a:pPr>
              <a:lnSpc>
                <a:spcPct val="70000"/>
              </a:lnSpc>
            </a:pPr>
            <a:r>
              <a:rPr lang="en-GB" dirty="0" smtClean="0"/>
              <a:t>SMALLINT			Usually 16-bit whole numbers.  Range + or - 32 K</a:t>
            </a:r>
          </a:p>
          <a:p>
            <a:pPr>
              <a:lnSpc>
                <a:spcPct val="70000"/>
              </a:lnSpc>
            </a:pPr>
            <a:r>
              <a:rPr lang="en-GB" dirty="0" smtClean="0"/>
              <a:t>FLOAT			Floating point, approximate numbers.</a:t>
            </a:r>
          </a:p>
          <a:p>
            <a:pPr>
              <a:lnSpc>
                <a:spcPct val="70000"/>
              </a:lnSpc>
            </a:pPr>
            <a:r>
              <a:rPr lang="en-GB" dirty="0" smtClean="0"/>
              <a:t>DATE			Dates in the format </a:t>
            </a:r>
            <a:r>
              <a:rPr lang="en-GB" dirty="0" err="1" smtClean="0"/>
              <a:t>yyyy</a:t>
            </a:r>
            <a:r>
              <a:rPr lang="en-GB" dirty="0" smtClean="0"/>
              <a:t>-mm-</a:t>
            </a:r>
            <a:r>
              <a:rPr lang="en-GB" dirty="0" err="1" smtClean="0"/>
              <a:t>dd</a:t>
            </a:r>
            <a:endParaRPr lang="en-GB" dirty="0" smtClean="0"/>
          </a:p>
          <a:p>
            <a:pPr>
              <a:lnSpc>
                <a:spcPct val="70000"/>
              </a:lnSpc>
            </a:pPr>
            <a:r>
              <a:rPr lang="en-GB" dirty="0" smtClean="0"/>
              <a:t>TIME			Times in the format </a:t>
            </a:r>
            <a:r>
              <a:rPr lang="en-GB" dirty="0" err="1" smtClean="0"/>
              <a:t>hh:mm:ss.sssss</a:t>
            </a:r>
            <a:endParaRPr lang="en-GB" dirty="0" smtClean="0"/>
          </a:p>
          <a:p>
            <a:pPr>
              <a:lnSpc>
                <a:spcPct val="70000"/>
              </a:lnSpc>
            </a:pPr>
            <a:r>
              <a:rPr lang="en-GB" dirty="0" smtClean="0"/>
              <a:t>TIMESTAMP			A very accurate date and time combined together 				guaranteed to be unique within the DBMS.</a:t>
            </a:r>
          </a:p>
          <a:p>
            <a:pPr>
              <a:lnSpc>
                <a:spcPct val="70000"/>
              </a:lnSpc>
            </a:pPr>
            <a:r>
              <a:rPr lang="en-GB" dirty="0" smtClean="0"/>
              <a:t>			Used by application programs to implement optimistic 				concurrency.			</a:t>
            </a:r>
          </a:p>
          <a:p>
            <a:pPr>
              <a:lnSpc>
                <a:spcPct val="70000"/>
              </a:lnSpc>
            </a:pPr>
            <a:r>
              <a:rPr lang="en-GB" dirty="0" smtClean="0"/>
              <a:t>INTERVAL			A period between two timestamps.</a:t>
            </a:r>
          </a:p>
          <a:p>
            <a:pPr>
              <a:lnSpc>
                <a:spcPct val="70000"/>
              </a:lnSpc>
            </a:pPr>
            <a:endParaRPr lang="en-GB" dirty="0" smtClean="0"/>
          </a:p>
          <a:p>
            <a:pPr>
              <a:lnSpc>
                <a:spcPct val="70000"/>
              </a:lnSpc>
            </a:pPr>
            <a:r>
              <a:rPr lang="en-GB" dirty="0" smtClean="0"/>
              <a:t>Quite a few databases implement Date/Time differently, MS SQL Server for example supports ‘</a:t>
            </a:r>
            <a:r>
              <a:rPr lang="en-GB" dirty="0" err="1" smtClean="0"/>
              <a:t>datetime</a:t>
            </a:r>
            <a:r>
              <a:rPr lang="en-GB" dirty="0" smtClean="0"/>
              <a:t>’ and ‘</a:t>
            </a:r>
            <a:r>
              <a:rPr lang="en-GB" dirty="0" err="1" smtClean="0"/>
              <a:t>smalldatetime</a:t>
            </a:r>
            <a:r>
              <a:rPr lang="en-GB" dirty="0" smtClean="0"/>
              <a:t>’.  Oracle does not support ‘time’ but ‘date’ is accurate to a second! </a:t>
            </a:r>
          </a:p>
          <a:p>
            <a:pPr>
              <a:lnSpc>
                <a:spcPct val="70000"/>
              </a:lnSpc>
            </a:pPr>
            <a:endParaRPr lang="en-GB" dirty="0" smtClean="0"/>
          </a:p>
          <a:p>
            <a:pPr>
              <a:lnSpc>
                <a:spcPct val="70000"/>
              </a:lnSpc>
            </a:pPr>
            <a:endParaRPr lang="en-GB" dirty="0" smtClean="0"/>
          </a:p>
          <a:p>
            <a:pPr>
              <a:lnSpc>
                <a:spcPct val="70000"/>
              </a:lnSpc>
            </a:pPr>
            <a:endParaRPr lang="en-GB" dirty="0" smtClean="0"/>
          </a:p>
        </p:txBody>
      </p:sp>
    </p:spTree>
    <p:extLst>
      <p:ext uri="{BB962C8B-B14F-4D97-AF65-F5344CB8AC3E}">
        <p14:creationId xmlns:p14="http://schemas.microsoft.com/office/powerpoint/2010/main" val="222998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5"/>
          <p:cNvSpPr>
            <a:spLocks noGrp="1" noRot="1" noChangeAspect="1" noChangeArrowheads="1" noTextEdit="1"/>
          </p:cNvSpPr>
          <p:nvPr>
            <p:ph type="sldImg"/>
          </p:nvPr>
        </p:nvSpPr>
        <p:spPr>
          <a:ln/>
        </p:spPr>
      </p:sp>
      <p:sp>
        <p:nvSpPr>
          <p:cNvPr id="808966" name="Rectangle 6"/>
          <p:cNvSpPr>
            <a:spLocks noGrp="1" noChangeArrowheads="1"/>
          </p:cNvSpPr>
          <p:nvPr>
            <p:ph type="body" idx="1"/>
          </p:nvPr>
        </p:nvSpPr>
        <p:spPr/>
        <p:txBody>
          <a:bodyPr/>
          <a:lstStyle/>
          <a:p>
            <a:pPr>
              <a:defRPr/>
            </a:pPr>
            <a:r>
              <a:rPr lang="en-GB" sz="1050" dirty="0" smtClean="0"/>
              <a:t>The ANSI Standard specifies a number of attributes that may be applied to a column.  Not all products support these directly, but in most products there are alternative ways of achieving the same effect.</a:t>
            </a:r>
          </a:p>
          <a:p>
            <a:pPr>
              <a:defRPr/>
            </a:pPr>
            <a:r>
              <a:rPr lang="en-GB" sz="1050" dirty="0" smtClean="0"/>
              <a:t>NOT NULL	The column must have a value, i.e. it cannot contain NULL.  </a:t>
            </a:r>
            <a:r>
              <a:rPr lang="en-GB" sz="1050" dirty="0" smtClean="0"/>
              <a:t>This </a:t>
            </a:r>
            <a:r>
              <a:rPr lang="en-GB" sz="1050" dirty="0" smtClean="0"/>
              <a:t>is used to ensure that critical fields, such as keys, have a </a:t>
            </a:r>
            <a:r>
              <a:rPr lang="en-GB" sz="1050" dirty="0" smtClean="0"/>
              <a:t>value</a:t>
            </a:r>
            <a:r>
              <a:rPr lang="en-GB" sz="1050" dirty="0" smtClean="0"/>
              <a:t>.  NULL is a special value placed in a column to </a:t>
            </a:r>
            <a:r>
              <a:rPr lang="en-GB" sz="1050" dirty="0" smtClean="0"/>
              <a:t>indicate </a:t>
            </a:r>
            <a:r>
              <a:rPr lang="en-GB" sz="1050" dirty="0" smtClean="0"/>
              <a:t>that the column has no value.  This does not mean </a:t>
            </a:r>
            <a:r>
              <a:rPr lang="en-GB" sz="1050" dirty="0" smtClean="0"/>
              <a:t>zero </a:t>
            </a:r>
            <a:r>
              <a:rPr lang="en-GB" sz="1050" dirty="0" smtClean="0"/>
              <a:t>or blank, just that it does not contain any valid value at </a:t>
            </a:r>
            <a:r>
              <a:rPr lang="en-GB" sz="1050" dirty="0" smtClean="0"/>
              <a:t>all</a:t>
            </a:r>
            <a:r>
              <a:rPr lang="en-GB" sz="1050" dirty="0" smtClean="0"/>
              <a:t>.  When you are adding data to the table, any column that </a:t>
            </a:r>
            <a:r>
              <a:rPr lang="en-GB" sz="1050" dirty="0" smtClean="0"/>
              <a:t>has </a:t>
            </a:r>
            <a:r>
              <a:rPr lang="en-GB" sz="1050" dirty="0" smtClean="0"/>
              <a:t>not been given a value automatically gets set to NULL </a:t>
            </a:r>
            <a:r>
              <a:rPr lang="en-GB" sz="1050" dirty="0" smtClean="0"/>
              <a:t>unless </a:t>
            </a:r>
            <a:r>
              <a:rPr lang="en-GB" sz="1050" dirty="0" smtClean="0"/>
              <a:t>NOT NULL is specified.</a:t>
            </a:r>
          </a:p>
          <a:p>
            <a:pPr>
              <a:defRPr/>
            </a:pPr>
            <a:r>
              <a:rPr lang="en-GB" sz="1050" dirty="0" smtClean="0"/>
              <a:t>DEFAULT</a:t>
            </a:r>
            <a:r>
              <a:rPr lang="en-GB" sz="1050" baseline="0" dirty="0" smtClean="0"/>
              <a:t> </a:t>
            </a:r>
            <a:r>
              <a:rPr lang="en-GB" sz="1050" dirty="0" smtClean="0"/>
              <a:t>Specifies </a:t>
            </a:r>
            <a:r>
              <a:rPr lang="en-GB" sz="1050" dirty="0" smtClean="0"/>
              <a:t>that the column has the given value if the user does </a:t>
            </a:r>
            <a:r>
              <a:rPr lang="en-GB" sz="1050" dirty="0" smtClean="0"/>
              <a:t>not </a:t>
            </a:r>
            <a:r>
              <a:rPr lang="en-GB" sz="1050" dirty="0" smtClean="0"/>
              <a:t>supply one.  DEFAULT  values that can be specified </a:t>
            </a:r>
            <a:r>
              <a:rPr lang="en-GB" sz="1050" dirty="0" smtClean="0"/>
              <a:t>include </a:t>
            </a:r>
            <a:r>
              <a:rPr lang="en-GB" sz="1050" dirty="0" smtClean="0"/>
              <a:t>the </a:t>
            </a:r>
            <a:r>
              <a:rPr lang="en-GB" sz="1050" dirty="0" err="1" smtClean="0"/>
              <a:t>niladic</a:t>
            </a:r>
            <a:r>
              <a:rPr lang="en-GB" sz="1050" dirty="0" smtClean="0"/>
              <a:t> functions (system functions that take no </a:t>
            </a:r>
            <a:r>
              <a:rPr lang="en-GB" sz="1050" dirty="0" smtClean="0"/>
              <a:t>arguments</a:t>
            </a:r>
            <a:r>
              <a:rPr lang="en-GB" sz="1050" dirty="0" smtClean="0"/>
              <a:t>) which include:</a:t>
            </a:r>
          </a:p>
          <a:p>
            <a:pPr>
              <a:defRPr/>
            </a:pPr>
            <a:endParaRPr lang="en-GB" sz="1050" dirty="0" smtClean="0"/>
          </a:p>
          <a:p>
            <a:pPr>
              <a:defRPr/>
            </a:pPr>
            <a:r>
              <a:rPr lang="en-GB" sz="1050" dirty="0" smtClean="0"/>
              <a:t>			CURRENT_DATE</a:t>
            </a:r>
          </a:p>
          <a:p>
            <a:pPr>
              <a:defRPr/>
            </a:pPr>
            <a:r>
              <a:rPr lang="en-GB" sz="1050" dirty="0" smtClean="0"/>
              <a:t>			CURRENT_TIME</a:t>
            </a:r>
          </a:p>
          <a:p>
            <a:pPr>
              <a:defRPr/>
            </a:pPr>
            <a:r>
              <a:rPr lang="en-GB" sz="1050" dirty="0" smtClean="0"/>
              <a:t>			CURRENT_TIMESTAMP</a:t>
            </a:r>
          </a:p>
          <a:p>
            <a:pPr>
              <a:defRPr/>
            </a:pPr>
            <a:r>
              <a:rPr lang="en-GB" sz="1050" dirty="0" smtClean="0"/>
              <a:t>			USER</a:t>
            </a:r>
          </a:p>
          <a:p>
            <a:pPr>
              <a:defRPr/>
            </a:pPr>
            <a:endParaRPr lang="en-GB" sz="1050" dirty="0" smtClean="0"/>
          </a:p>
          <a:p>
            <a:pPr>
              <a:defRPr/>
            </a:pPr>
            <a:r>
              <a:rPr lang="en-GB" sz="1050" dirty="0" smtClean="0"/>
              <a:t>		Many DBMS products implement this feature but not </a:t>
            </a:r>
            <a:r>
              <a:rPr lang="en-GB" sz="1050" dirty="0" smtClean="0"/>
              <a:t>necessarily </a:t>
            </a:r>
            <a:r>
              <a:rPr lang="en-GB" sz="1050" dirty="0" smtClean="0"/>
              <a:t>in this way.  For example, ORACLE </a:t>
            </a:r>
            <a:r>
              <a:rPr lang="en-GB" sz="1050" dirty="0" smtClean="0"/>
              <a:t>uses </a:t>
            </a:r>
            <a:r>
              <a:rPr lang="en-GB" sz="1050" dirty="0" smtClean="0"/>
              <a:t>SYSDATE rather than CURRENT_TIMESTAMP.</a:t>
            </a:r>
          </a:p>
        </p:txBody>
      </p:sp>
    </p:spTree>
    <p:extLst>
      <p:ext uri="{BB962C8B-B14F-4D97-AF65-F5344CB8AC3E}">
        <p14:creationId xmlns:p14="http://schemas.microsoft.com/office/powerpoint/2010/main" val="3706239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5"/>
          <p:cNvSpPr>
            <a:spLocks noGrp="1" noRot="1" noChangeAspect="1" noChangeArrowheads="1" noTextEdit="1"/>
          </p:cNvSpPr>
          <p:nvPr>
            <p:ph type="sldImg"/>
          </p:nvPr>
        </p:nvSpPr>
        <p:spPr>
          <a:ln/>
        </p:spPr>
      </p:sp>
      <p:sp>
        <p:nvSpPr>
          <p:cNvPr id="23560"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smtClean="0"/>
              <a:t>UNIQUE </a:t>
            </a:r>
            <a:r>
              <a:rPr lang="en-GB" dirty="0" smtClean="0"/>
              <a:t>This </a:t>
            </a:r>
            <a:r>
              <a:rPr lang="en-GB" dirty="0" smtClean="0"/>
              <a:t>attribute is used to ensure that each value in a column is </a:t>
            </a:r>
            <a:r>
              <a:rPr lang="en-GB" dirty="0" smtClean="0"/>
              <a:t>unique</a:t>
            </a:r>
            <a:r>
              <a:rPr lang="en-GB" dirty="0" smtClean="0"/>
              <a:t>.  It is not necessary to use this for Primary Key </a:t>
            </a:r>
            <a:r>
              <a:rPr lang="en-GB" dirty="0" smtClean="0"/>
              <a:t>columns </a:t>
            </a:r>
            <a:r>
              <a:rPr lang="en-GB" dirty="0" smtClean="0"/>
              <a:t>as their uniqueness is enforced automatically.</a:t>
            </a:r>
          </a:p>
          <a:p>
            <a:endParaRPr lang="en-GB" dirty="0" smtClean="0"/>
          </a:p>
          <a:p>
            <a:r>
              <a:rPr lang="en-GB" dirty="0" smtClean="0"/>
              <a:t>CHECK </a:t>
            </a:r>
            <a:r>
              <a:rPr lang="en-GB" dirty="0" smtClean="0"/>
              <a:t>This </a:t>
            </a:r>
            <a:r>
              <a:rPr lang="en-GB" dirty="0" smtClean="0"/>
              <a:t>option is used to specify a range of values that can be </a:t>
            </a:r>
            <a:r>
              <a:rPr lang="en-GB" dirty="0" smtClean="0"/>
              <a:t>entered </a:t>
            </a:r>
            <a:r>
              <a:rPr lang="en-GB" dirty="0" smtClean="0"/>
              <a:t>into the column.  If the new value (in an </a:t>
            </a:r>
            <a:r>
              <a:rPr lang="en-GB" dirty="0" smtClean="0"/>
              <a:t>UPDATE </a:t>
            </a:r>
            <a:r>
              <a:rPr lang="en-GB" dirty="0" smtClean="0"/>
              <a:t>or INSERT) is outside of the range, the engine will </a:t>
            </a:r>
            <a:r>
              <a:rPr lang="en-GB" dirty="0" smtClean="0"/>
              <a:t>not </a:t>
            </a:r>
            <a:r>
              <a:rPr lang="en-GB" dirty="0" smtClean="0"/>
              <a:t>allow the change to occur.  The range of acceptable 	</a:t>
            </a:r>
            <a:r>
              <a:rPr lang="en-GB" dirty="0" smtClean="0"/>
              <a:t>values </a:t>
            </a:r>
            <a:r>
              <a:rPr lang="en-GB" dirty="0" smtClean="0"/>
              <a:t>can be stipulated using the normal conventions for a </a:t>
            </a:r>
            <a:r>
              <a:rPr lang="en-GB" dirty="0" smtClean="0"/>
              <a:t>selection </a:t>
            </a:r>
            <a:r>
              <a:rPr lang="en-GB" dirty="0" smtClean="0"/>
              <a:t>using a WHERE clause using keywords such as </a:t>
            </a:r>
            <a:r>
              <a:rPr lang="en-GB" dirty="0" smtClean="0"/>
              <a:t>BETWEEN</a:t>
            </a:r>
            <a:r>
              <a:rPr lang="en-GB" dirty="0" smtClean="0"/>
              <a:t>, IN, LIKE, and NOT.</a:t>
            </a:r>
          </a:p>
          <a:p>
            <a:endParaRPr lang="en-GB" dirty="0" smtClean="0"/>
          </a:p>
          <a:p>
            <a:r>
              <a:rPr lang="en-GB" dirty="0" smtClean="0"/>
              <a:t>The </a:t>
            </a:r>
            <a:r>
              <a:rPr lang="en-GB" dirty="0" smtClean="0"/>
              <a:t>CHECK constraint may use other values from the row </a:t>
            </a:r>
            <a:r>
              <a:rPr lang="en-GB" dirty="0" smtClean="0"/>
              <a:t>being </a:t>
            </a:r>
            <a:r>
              <a:rPr lang="en-GB" dirty="0" smtClean="0"/>
              <a:t>updated or inserted.  It may not refer to aggregates </a:t>
            </a:r>
            <a:r>
              <a:rPr lang="en-GB" dirty="0" smtClean="0"/>
              <a:t>(</a:t>
            </a:r>
            <a:r>
              <a:rPr lang="en-GB" dirty="0" smtClean="0"/>
              <a:t>e.g. TOTAL, MAX, </a:t>
            </a:r>
            <a:r>
              <a:rPr lang="en-GB" dirty="0" err="1" smtClean="0"/>
              <a:t>etc</a:t>
            </a:r>
            <a:r>
              <a:rPr lang="en-GB" dirty="0" smtClean="0"/>
              <a:t>) or to other rows from this or any </a:t>
            </a:r>
            <a:r>
              <a:rPr lang="en-GB" dirty="0" smtClean="0"/>
              <a:t>other </a:t>
            </a:r>
            <a:r>
              <a:rPr lang="en-GB" dirty="0" smtClean="0"/>
              <a:t>table.</a:t>
            </a:r>
          </a:p>
          <a:p>
            <a:endParaRPr lang="en-GB" dirty="0" smtClean="0"/>
          </a:p>
          <a:p>
            <a:r>
              <a:rPr lang="en-GB" dirty="0" smtClean="0"/>
              <a:t>These constraints are used when setting up the database.  They will save lots of  hard work when we come to populate the table, and lots of difficult-to-maintain, error-prone code.</a:t>
            </a:r>
          </a:p>
        </p:txBody>
      </p:sp>
    </p:spTree>
    <p:extLst>
      <p:ext uri="{BB962C8B-B14F-4D97-AF65-F5344CB8AC3E}">
        <p14:creationId xmlns:p14="http://schemas.microsoft.com/office/powerpoint/2010/main" val="3238465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5"/>
          <p:cNvSpPr>
            <a:spLocks noGrp="1" noRot="1" noChangeAspect="1" noChangeArrowheads="1" noTextEdit="1"/>
          </p:cNvSpPr>
          <p:nvPr>
            <p:ph type="sldImg"/>
          </p:nvPr>
        </p:nvSpPr>
        <p:spPr>
          <a:ln/>
        </p:spPr>
      </p:sp>
      <p:sp>
        <p:nvSpPr>
          <p:cNvPr id="24584"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r>
              <a:rPr lang="en-GB" dirty="0" smtClean="0"/>
              <a:t>CREATE TABLE</a:t>
            </a:r>
          </a:p>
          <a:p>
            <a:pPr>
              <a:lnSpc>
                <a:spcPct val="70000"/>
              </a:lnSpc>
            </a:pPr>
            <a:r>
              <a:rPr lang="en-GB" dirty="0" smtClean="0"/>
              <a:t>Here is an example create table statement.  We are creating a table called ‘contact’.  It has six columns: ‘company_no’,’</a:t>
            </a:r>
            <a:r>
              <a:rPr lang="en-GB" dirty="0" err="1" smtClean="0"/>
              <a:t>contact_code</a:t>
            </a:r>
            <a:r>
              <a:rPr lang="en-GB" dirty="0" smtClean="0"/>
              <a:t>’, ‘name’, ‘</a:t>
            </a:r>
            <a:r>
              <a:rPr lang="en-GB" dirty="0" err="1" smtClean="0"/>
              <a:t>job_title</a:t>
            </a:r>
            <a:r>
              <a:rPr lang="en-GB" dirty="0" smtClean="0"/>
              <a:t>’, ‘</a:t>
            </a:r>
            <a:r>
              <a:rPr lang="en-GB" dirty="0" err="1" smtClean="0"/>
              <a:t>tel</a:t>
            </a:r>
            <a:r>
              <a:rPr lang="en-GB" dirty="0" smtClean="0"/>
              <a:t>’, ‘notes’ note the 5 commas in the syntax and the left and right parentheses as delimiters of the statement. </a:t>
            </a:r>
          </a:p>
          <a:p>
            <a:pPr>
              <a:lnSpc>
                <a:spcPct val="70000"/>
              </a:lnSpc>
            </a:pPr>
            <a:r>
              <a:rPr lang="en-GB" dirty="0" smtClean="0"/>
              <a:t>The comma-separated list is a syntax used throughout SQL – think of the comma as meaning “and here’s another one of these”.</a:t>
            </a:r>
          </a:p>
          <a:p>
            <a:pPr>
              <a:lnSpc>
                <a:spcPct val="70000"/>
              </a:lnSpc>
            </a:pPr>
            <a:r>
              <a:rPr lang="en-GB" dirty="0" smtClean="0"/>
              <a:t>The create statement below is using  ANSI SQL2 syntax to enforce a check on values entered into the sales target column of the </a:t>
            </a:r>
            <a:r>
              <a:rPr lang="en-GB" dirty="0" err="1" smtClean="0"/>
              <a:t>dept</a:t>
            </a:r>
            <a:r>
              <a:rPr lang="en-GB" dirty="0" smtClean="0"/>
              <a:t> table.  It also ensures that if no value is inserted then 50,000 is the automatically generated value for the sales target.</a:t>
            </a:r>
          </a:p>
          <a:p>
            <a:pPr>
              <a:lnSpc>
                <a:spcPct val="70000"/>
              </a:lnSpc>
            </a:pPr>
            <a:endParaRPr lang="en-GB" dirty="0" smtClean="0"/>
          </a:p>
          <a:p>
            <a:pPr>
              <a:lnSpc>
                <a:spcPct val="70000"/>
              </a:lnSpc>
            </a:pPr>
            <a:r>
              <a:rPr lang="en-GB" dirty="0" smtClean="0"/>
              <a:t>CREATE TABLE </a:t>
            </a:r>
            <a:r>
              <a:rPr lang="en-GB" dirty="0" err="1" smtClean="0"/>
              <a:t>dept</a:t>
            </a:r>
            <a:endParaRPr lang="en-GB" dirty="0" smtClean="0"/>
          </a:p>
          <a:p>
            <a:pPr>
              <a:lnSpc>
                <a:spcPct val="70000"/>
              </a:lnSpc>
            </a:pPr>
            <a:r>
              <a:rPr lang="en-GB" dirty="0" smtClean="0"/>
              <a:t>	(</a:t>
            </a:r>
          </a:p>
          <a:p>
            <a:pPr>
              <a:lnSpc>
                <a:spcPct val="70000"/>
              </a:lnSpc>
            </a:pPr>
            <a:r>
              <a:rPr lang="en-GB" dirty="0" smtClean="0"/>
              <a:t>	</a:t>
            </a:r>
            <a:r>
              <a:rPr lang="en-GB" dirty="0" err="1" smtClean="0"/>
              <a:t>dept_no</a:t>
            </a:r>
            <a:r>
              <a:rPr lang="en-GB" dirty="0" smtClean="0"/>
              <a:t>			SMALLINT		NOT NULL,</a:t>
            </a:r>
          </a:p>
          <a:p>
            <a:pPr>
              <a:lnSpc>
                <a:spcPct val="70000"/>
              </a:lnSpc>
            </a:pPr>
            <a:r>
              <a:rPr lang="en-GB" dirty="0" smtClean="0"/>
              <a:t>	</a:t>
            </a:r>
            <a:r>
              <a:rPr lang="en-GB" dirty="0" err="1" smtClean="0"/>
              <a:t>dept_name</a:t>
            </a:r>
            <a:r>
              <a:rPr lang="en-GB" dirty="0" smtClean="0"/>
              <a:t>			CHAR(12) 			NOT NULL UNIQUE,</a:t>
            </a:r>
          </a:p>
          <a:p>
            <a:pPr>
              <a:lnSpc>
                <a:spcPct val="70000"/>
              </a:lnSpc>
            </a:pPr>
            <a:r>
              <a:rPr lang="en-GB" dirty="0" smtClean="0"/>
              <a:t>	manager	 		CHAR(20) 			NULL,</a:t>
            </a:r>
          </a:p>
          <a:p>
            <a:pPr>
              <a:lnSpc>
                <a:spcPct val="70000"/>
              </a:lnSpc>
            </a:pPr>
            <a:r>
              <a:rPr lang="en-GB" dirty="0" smtClean="0"/>
              <a:t>	</a:t>
            </a:r>
            <a:r>
              <a:rPr lang="en-GB" dirty="0" err="1" smtClean="0"/>
              <a:t>sales_target</a:t>
            </a:r>
            <a:r>
              <a:rPr lang="en-GB" dirty="0" smtClean="0"/>
              <a:t>			DECIMAL(8, 2)</a:t>
            </a:r>
          </a:p>
          <a:p>
            <a:pPr lvl="1">
              <a:lnSpc>
                <a:spcPct val="70000"/>
              </a:lnSpc>
            </a:pPr>
            <a:r>
              <a:rPr lang="en-GB" dirty="0" smtClean="0"/>
              <a:t>					DEFAULT 50000.00 </a:t>
            </a:r>
          </a:p>
          <a:p>
            <a:pPr lvl="1">
              <a:lnSpc>
                <a:spcPct val="70000"/>
              </a:lnSpc>
            </a:pPr>
            <a:r>
              <a:rPr lang="en-GB" dirty="0" smtClean="0"/>
              <a:t>					CHECK(SALES_TARGET BETWEEN 20000 AND 99000)	</a:t>
            </a:r>
          </a:p>
          <a:p>
            <a:pPr lvl="1">
              <a:lnSpc>
                <a:spcPct val="70000"/>
              </a:lnSpc>
            </a:pPr>
            <a:r>
              <a:rPr lang="en-GB" dirty="0" smtClean="0"/>
              <a:t>	)</a:t>
            </a:r>
          </a:p>
          <a:p>
            <a:pPr>
              <a:lnSpc>
                <a:spcPct val="70000"/>
              </a:lnSpc>
            </a:pPr>
            <a:endParaRPr lang="en-GB" dirty="0" smtClean="0"/>
          </a:p>
          <a:p>
            <a:pPr>
              <a:lnSpc>
                <a:spcPct val="70000"/>
              </a:lnSpc>
            </a:pPr>
            <a:r>
              <a:rPr lang="en-GB" dirty="0" smtClean="0"/>
              <a:t>Note: When inserting data, remember if the column is specified as NOT NULL and has no default then all Inserts that do not include a value for that column will fail.</a:t>
            </a:r>
          </a:p>
        </p:txBody>
      </p:sp>
    </p:spTree>
    <p:extLst>
      <p:ext uri="{BB962C8B-B14F-4D97-AF65-F5344CB8AC3E}">
        <p14:creationId xmlns:p14="http://schemas.microsoft.com/office/powerpoint/2010/main" val="190623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5"/>
          <p:cNvSpPr>
            <a:spLocks noGrp="1" noRot="1" noChangeAspect="1" noChangeArrowheads="1" noTextEdit="1"/>
          </p:cNvSpPr>
          <p:nvPr>
            <p:ph type="sldImg"/>
          </p:nvPr>
        </p:nvSpPr>
        <p:spPr>
          <a:ln/>
        </p:spPr>
      </p:sp>
      <p:sp>
        <p:nvSpPr>
          <p:cNvPr id="28680"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The explicit naming of constraints (via the CONSTRAINT constraint_name syntax) is optional.</a:t>
            </a:r>
          </a:p>
          <a:p>
            <a:r>
              <a:rPr lang="en-GB" smtClean="0"/>
              <a:t>The RDBMS can be requested to automatically check the validity of the data entered for primary and foreign key columns. </a:t>
            </a:r>
          </a:p>
        </p:txBody>
      </p:sp>
    </p:spTree>
    <p:extLst>
      <p:ext uri="{BB962C8B-B14F-4D97-AF65-F5344CB8AC3E}">
        <p14:creationId xmlns:p14="http://schemas.microsoft.com/office/powerpoint/2010/main" val="1161478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Rectangle 5"/>
          <p:cNvSpPr>
            <a:spLocks noGrp="1" noRot="1" noChangeAspect="1" noChangeArrowheads="1" noTextEdit="1"/>
          </p:cNvSpPr>
          <p:nvPr>
            <p:ph type="sldImg"/>
          </p:nvPr>
        </p:nvSpPr>
        <p:spPr>
          <a:ln/>
        </p:spPr>
      </p:sp>
      <p:sp>
        <p:nvSpPr>
          <p:cNvPr id="30728" name="Rectangle 6"/>
          <p:cNvSpPr>
            <a:spLocks noGrp="1" noChangeArrowheads="1"/>
          </p:cNvSpPr>
          <p:nvPr>
            <p:ph type="body" idx="1"/>
          </p:nvPr>
        </p:nvSpPr>
        <p:spPr>
          <a:xfrm>
            <a:off x="600075" y="4783138"/>
            <a:ext cx="5875338" cy="4684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100" dirty="0" smtClean="0"/>
              <a:t>Here is an example CREATE TABLE statement which will enforce referential Integrity.  We are creating a table called CONTACT.  It has six columns: </a:t>
            </a:r>
            <a:r>
              <a:rPr lang="en-GB" sz="1100" dirty="0" err="1" smtClean="0"/>
              <a:t>company_no</a:t>
            </a:r>
            <a:r>
              <a:rPr lang="en-GB" sz="1100" dirty="0" smtClean="0"/>
              <a:t>, </a:t>
            </a:r>
            <a:r>
              <a:rPr lang="en-GB" sz="1100" dirty="0" err="1" smtClean="0"/>
              <a:t>contact_code</a:t>
            </a:r>
            <a:r>
              <a:rPr lang="en-GB" sz="1100" dirty="0" smtClean="0"/>
              <a:t>, name, </a:t>
            </a:r>
            <a:r>
              <a:rPr lang="en-GB" sz="1100" dirty="0" err="1" smtClean="0"/>
              <a:t>job_title</a:t>
            </a:r>
            <a:r>
              <a:rPr lang="en-GB" sz="1100" dirty="0" smtClean="0"/>
              <a:t>, </a:t>
            </a:r>
            <a:r>
              <a:rPr lang="en-GB" sz="1100" dirty="0" err="1" smtClean="0"/>
              <a:t>tel</a:t>
            </a:r>
            <a:r>
              <a:rPr lang="en-GB" sz="1100" dirty="0" smtClean="0"/>
              <a:t> and notes.</a:t>
            </a:r>
          </a:p>
          <a:p>
            <a:r>
              <a:rPr lang="en-GB" sz="1100" dirty="0" smtClean="0"/>
              <a:t>The Primary Key for this table comprises the two columns </a:t>
            </a:r>
            <a:r>
              <a:rPr lang="en-GB" sz="1100" dirty="0" err="1" smtClean="0"/>
              <a:t>company_no</a:t>
            </a:r>
            <a:r>
              <a:rPr lang="en-GB" sz="1100" dirty="0" smtClean="0"/>
              <a:t> and </a:t>
            </a:r>
            <a:r>
              <a:rPr lang="en-GB" sz="1100" dirty="0" err="1" smtClean="0"/>
              <a:t>contact_code</a:t>
            </a:r>
            <a:r>
              <a:rPr lang="en-GB" sz="1100" dirty="0" smtClean="0"/>
              <a:t> (a composite key).</a:t>
            </a:r>
          </a:p>
          <a:p>
            <a:r>
              <a:rPr lang="en-GB" sz="1100" dirty="0" smtClean="0"/>
              <a:t>In addition, the column </a:t>
            </a:r>
            <a:r>
              <a:rPr lang="en-GB" sz="1100" dirty="0" err="1" smtClean="0"/>
              <a:t>company_no</a:t>
            </a:r>
            <a:r>
              <a:rPr lang="en-GB" sz="1100" dirty="0" smtClean="0"/>
              <a:t> is a foreign key linked to the COMPANY table. Whenever a company is deleted the corresponding contacts will be deleted automatically (cascading deletes), but a company that has contacts cannot have its primary key changed (update restrict).  This option does not always exist therefore you may need to comment out the two lines beginning with ON  before you are allowed to create the table. </a:t>
            </a:r>
          </a:p>
          <a:p>
            <a:r>
              <a:rPr lang="en-GB" sz="1100" dirty="0" smtClean="0"/>
              <a:t>There is a further create statement in the notes below using SQL92 syntax.  Notice that with SQL92 you can specify the primary key attribute for a column when the column is described if it is a single column key, or separately as on the slide:-</a:t>
            </a:r>
          </a:p>
          <a:p>
            <a:endParaRPr lang="en-GB" sz="1100" dirty="0" smtClean="0"/>
          </a:p>
          <a:p>
            <a:r>
              <a:rPr lang="en-GB" sz="1100" dirty="0" smtClean="0"/>
              <a:t>CREATE TABLE </a:t>
            </a:r>
            <a:r>
              <a:rPr lang="en-GB" sz="1100" dirty="0" err="1" smtClean="0"/>
              <a:t>dept</a:t>
            </a:r>
            <a:endParaRPr lang="en-GB" sz="1100" dirty="0" smtClean="0"/>
          </a:p>
          <a:p>
            <a:r>
              <a:rPr lang="en-GB" sz="1100" dirty="0" smtClean="0"/>
              <a:t>	(</a:t>
            </a:r>
          </a:p>
          <a:p>
            <a:r>
              <a:rPr lang="en-GB" sz="1100" dirty="0" smtClean="0"/>
              <a:t>	</a:t>
            </a:r>
            <a:r>
              <a:rPr lang="en-GB" sz="1100" dirty="0" err="1" smtClean="0"/>
              <a:t>dept_no</a:t>
            </a:r>
            <a:r>
              <a:rPr lang="en-GB" sz="1100" dirty="0" smtClean="0"/>
              <a:t>		SMALLINT	NOT NULL	PRIMARY KEY,</a:t>
            </a:r>
          </a:p>
          <a:p>
            <a:r>
              <a:rPr lang="en-GB" sz="1100" dirty="0" smtClean="0"/>
              <a:t>	</a:t>
            </a:r>
            <a:r>
              <a:rPr lang="en-GB" sz="1100" dirty="0" err="1" smtClean="0"/>
              <a:t>dept_name</a:t>
            </a:r>
            <a:r>
              <a:rPr lang="en-GB" sz="1100" dirty="0" smtClean="0"/>
              <a:t>	CHAR(12) 	NOT NULL 	UNIQUE,</a:t>
            </a:r>
          </a:p>
          <a:p>
            <a:r>
              <a:rPr lang="en-GB" sz="1100" dirty="0" smtClean="0"/>
              <a:t>	manager	 	CHAR(20),</a:t>
            </a:r>
          </a:p>
          <a:p>
            <a:r>
              <a:rPr lang="en-GB" sz="1100" dirty="0" smtClean="0"/>
              <a:t>	</a:t>
            </a:r>
            <a:r>
              <a:rPr lang="en-GB" sz="1100" dirty="0" err="1" smtClean="0"/>
              <a:t>sales_target</a:t>
            </a:r>
            <a:r>
              <a:rPr lang="en-GB" sz="1100" dirty="0" smtClean="0"/>
              <a:t> 	DECIMAL(8, 2)</a:t>
            </a:r>
          </a:p>
          <a:p>
            <a:pPr lvl="1"/>
            <a:r>
              <a:rPr lang="en-GB" sz="1100" dirty="0" smtClean="0"/>
              <a:t>			DEFAULT 50000.00 </a:t>
            </a:r>
          </a:p>
          <a:p>
            <a:pPr lvl="1"/>
            <a:r>
              <a:rPr lang="en-GB" sz="1100" dirty="0" smtClean="0"/>
              <a:t>			CHECK(SALES_TARGET BETWEEN 20000 AND 99000)</a:t>
            </a:r>
          </a:p>
          <a:p>
            <a:r>
              <a:rPr lang="en-GB" sz="1100" dirty="0" smtClean="0"/>
              <a:t>	)</a:t>
            </a:r>
          </a:p>
        </p:txBody>
      </p:sp>
    </p:spTree>
    <p:extLst>
      <p:ext uri="{BB962C8B-B14F-4D97-AF65-F5344CB8AC3E}">
        <p14:creationId xmlns:p14="http://schemas.microsoft.com/office/powerpoint/2010/main" val="216913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Rectangle 5"/>
          <p:cNvSpPr>
            <a:spLocks noGrp="1" noRot="1" noChangeAspect="1" noChangeArrowheads="1" noTextEdit="1"/>
          </p:cNvSpPr>
          <p:nvPr>
            <p:ph type="sldImg"/>
          </p:nvPr>
        </p:nvSpPr>
        <p:spPr>
          <a:ln/>
        </p:spPr>
      </p:sp>
      <p:sp>
        <p:nvSpPr>
          <p:cNvPr id="25608"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SQL2 defines the ALTER TABLE statement.  This allows you to add, modify and remove columns from a table.  Be warned, its implementation and facilities vary widely.</a:t>
            </a:r>
          </a:p>
          <a:p>
            <a:r>
              <a:rPr lang="en-GB" smtClean="0"/>
              <a:t>In some products, you can only add new columns; in others you can also change an existing column, but with restrictions.  Typical restrictions include not being able to decrease the size of a column, not being able to make a column NOT NULL (even if all the rows have data) and only being able to have new columns at the end of a row.</a:t>
            </a:r>
          </a:p>
          <a:p>
            <a:r>
              <a:rPr lang="en-GB" smtClean="0"/>
              <a:t>A general point to watch when altering the structure of a table is the impact it may have on other code.  If, for example, you add a column, any Inserts that do not specifically name columns will fail.  If you drop a default (as in the slide above) then code that relies on it may fail.  Systems are almost never documented well enough to catch all these.</a:t>
            </a:r>
          </a:p>
        </p:txBody>
      </p:sp>
    </p:spTree>
    <p:extLst>
      <p:ext uri="{BB962C8B-B14F-4D97-AF65-F5344CB8AC3E}">
        <p14:creationId xmlns:p14="http://schemas.microsoft.com/office/powerpoint/2010/main" val="2589205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A0F8CED6-D61B-4753-9014-72CFC5C7B049}"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extLst>
      <p:ext uri="{BB962C8B-B14F-4D97-AF65-F5344CB8AC3E}">
        <p14:creationId xmlns:p14="http://schemas.microsoft.com/office/powerpoint/2010/main" val="71621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3645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766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7480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74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0877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172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99534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65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809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736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248A67A6-ED59-4700-A70E-9765B042E40B}" type="slidenum">
              <a:rPr lang="en-GB"/>
              <a:pPr algn="r">
                <a:spcBef>
                  <a:spcPct val="0"/>
                </a:spcBef>
                <a:defRPr/>
              </a:pPr>
              <a:t>‹#›</a:t>
            </a:fld>
            <a:endParaRPr lang="en-GB"/>
          </a:p>
        </p:txBody>
      </p:sp>
      <p:sp>
        <p:nvSpPr>
          <p:cNvPr id="2051" name="Slide Title"/>
          <p:cNvSpPr>
            <a:spLocks noGrp="1" noChangeArrowheads="1"/>
          </p:cNvSpPr>
          <p:nvPr>
            <p:ph type="title"/>
          </p:nvPr>
        </p:nvSpPr>
        <p:spPr bwMode="black">
          <a:xfrm>
            <a:off x="0" y="0"/>
            <a:ext cx="91440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2052" name="Slide Body"/>
          <p:cNvSpPr>
            <a:spLocks noGrp="1" noChangeArrowheads="1"/>
          </p:cNvSpPr>
          <p:nvPr>
            <p:ph type="body" idx="1"/>
          </p:nvPr>
        </p:nvSpPr>
        <p:spPr bwMode="auto">
          <a:xfrm>
            <a:off x="249238" y="1071563"/>
            <a:ext cx="8709025"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2053" name="Picture 76" descr="lin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25" y="950913"/>
            <a:ext cx="70532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80" descr="QA_FLAT_RG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4513" y="131763"/>
            <a:ext cx="7032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1" descr="ta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82075" y="131763"/>
            <a:ext cx="161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charset="0"/>
        </a:defRPr>
      </a:lvl2pPr>
      <a:lvl3pPr algn="l" rtl="0" eaLnBrk="0" fontAlgn="base" hangingPunct="0">
        <a:spcBef>
          <a:spcPct val="0"/>
        </a:spcBef>
        <a:spcAft>
          <a:spcPct val="0"/>
        </a:spcAft>
        <a:defRPr sz="2800" b="1">
          <a:solidFill>
            <a:srgbClr val="005AA9"/>
          </a:solidFill>
          <a:latin typeface="Arial" charset="0"/>
        </a:defRPr>
      </a:lvl3pPr>
      <a:lvl4pPr algn="l" rtl="0" eaLnBrk="0" fontAlgn="base" hangingPunct="0">
        <a:spcBef>
          <a:spcPct val="0"/>
        </a:spcBef>
        <a:spcAft>
          <a:spcPct val="0"/>
        </a:spcAft>
        <a:defRPr sz="2800" b="1">
          <a:solidFill>
            <a:srgbClr val="005AA9"/>
          </a:solidFill>
          <a:latin typeface="Arial" charset="0"/>
        </a:defRPr>
      </a:lvl4pPr>
      <a:lvl5pPr algn="l" rtl="0" eaLnBrk="0" fontAlgn="base" hangingPunct="0">
        <a:spcBef>
          <a:spcPct val="0"/>
        </a:spcBef>
        <a:spcAft>
          <a:spcPct val="0"/>
        </a:spcAft>
        <a:defRPr sz="2800" b="1">
          <a:solidFill>
            <a:srgbClr val="005AA9"/>
          </a:solidFill>
          <a:latin typeface="Arial" charset="0"/>
        </a:defRPr>
      </a:lvl5pPr>
      <a:lvl6pPr marL="457200" algn="l" rtl="0" fontAlgn="base">
        <a:spcBef>
          <a:spcPct val="0"/>
        </a:spcBef>
        <a:spcAft>
          <a:spcPct val="0"/>
        </a:spcAft>
        <a:defRPr sz="2800" b="1">
          <a:solidFill>
            <a:srgbClr val="005AA9"/>
          </a:solidFill>
          <a:latin typeface="Arial" charset="0"/>
        </a:defRPr>
      </a:lvl6pPr>
      <a:lvl7pPr marL="914400" algn="l" rtl="0" fontAlgn="base">
        <a:spcBef>
          <a:spcPct val="0"/>
        </a:spcBef>
        <a:spcAft>
          <a:spcPct val="0"/>
        </a:spcAft>
        <a:defRPr sz="2800" b="1">
          <a:solidFill>
            <a:srgbClr val="005AA9"/>
          </a:solidFill>
          <a:latin typeface="Arial" charset="0"/>
        </a:defRPr>
      </a:lvl7pPr>
      <a:lvl8pPr marL="1371600" algn="l" rtl="0" fontAlgn="base">
        <a:spcBef>
          <a:spcPct val="0"/>
        </a:spcBef>
        <a:spcAft>
          <a:spcPct val="0"/>
        </a:spcAft>
        <a:defRPr sz="2800" b="1">
          <a:solidFill>
            <a:srgbClr val="005AA9"/>
          </a:solidFill>
          <a:latin typeface="Arial" charset="0"/>
        </a:defRPr>
      </a:lvl8pPr>
      <a:lvl9pPr marL="1828800" algn="l" rtl="0" fontAlgn="base">
        <a:spcBef>
          <a:spcPct val="0"/>
        </a:spcBef>
        <a:spcAft>
          <a:spcPct val="0"/>
        </a:spcAft>
        <a:defRPr sz="2800" b="1">
          <a:solidFill>
            <a:srgbClr val="005AA9"/>
          </a:solidFill>
          <a:latin typeface="Arial"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noChangeArrowheads="1"/>
          </p:cNvSpPr>
          <p:nvPr>
            <p:ph type="ctrTitle"/>
          </p:nvPr>
        </p:nvSpPr>
        <p:spPr>
          <a:xfrm>
            <a:off x="95250" y="2925763"/>
            <a:ext cx="9026525" cy="2506662"/>
          </a:xfrm>
        </p:spPr>
        <p:txBody>
          <a:bodyPr/>
          <a:lstStyle/>
          <a:p>
            <a:pPr eaLnBrk="1" hangingPunct="1"/>
            <a:r>
              <a:rPr lang="en-GB" smtClean="0"/>
              <a:t>Creating Data Tables &amp; Referential Integrity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Grp="1" noChangeArrowheads="1"/>
          </p:cNvSpPr>
          <p:nvPr>
            <p:ph type="body" idx="1"/>
          </p:nvPr>
        </p:nvSpPr>
        <p:spPr>
          <a:xfrm>
            <a:off x="673100" y="1285875"/>
            <a:ext cx="7937500" cy="5183188"/>
          </a:xfrm>
        </p:spPr>
        <p:txBody>
          <a:bodyPr/>
          <a:lstStyle/>
          <a:p>
            <a:endParaRPr lang="en-GB" dirty="0" smtClean="0"/>
          </a:p>
          <a:p>
            <a:endParaRPr lang="en-GB" dirty="0" smtClean="0"/>
          </a:p>
          <a:p>
            <a:endParaRPr lang="en-GB" dirty="0" smtClean="0"/>
          </a:p>
          <a:p>
            <a:endParaRPr lang="en-GB" dirty="0" smtClean="0"/>
          </a:p>
          <a:p>
            <a:pPr>
              <a:buFontTx/>
              <a:buNone/>
            </a:pPr>
            <a:r>
              <a:rPr lang="en-GB" dirty="0" smtClean="0">
                <a:latin typeface="Helv" charset="0"/>
              </a:rPr>
              <a:t>	</a:t>
            </a:r>
          </a:p>
          <a:p>
            <a:pPr>
              <a:buFontTx/>
              <a:buNone/>
            </a:pPr>
            <a:r>
              <a:rPr lang="en-GB" dirty="0" smtClean="0">
                <a:latin typeface="Helv" charset="0"/>
              </a:rPr>
              <a:t>	CREATE [UNIQUE] INDEX name </a:t>
            </a:r>
          </a:p>
          <a:p>
            <a:pPr>
              <a:lnSpc>
                <a:spcPct val="100000"/>
              </a:lnSpc>
              <a:spcBef>
                <a:spcPct val="0"/>
              </a:spcBef>
              <a:buFontTx/>
              <a:buNone/>
            </a:pPr>
            <a:r>
              <a:rPr lang="en-GB" dirty="0" smtClean="0">
                <a:latin typeface="Helv" charset="0"/>
              </a:rPr>
              <a:t>	ON </a:t>
            </a:r>
            <a:r>
              <a:rPr lang="en-GB" dirty="0" err="1" smtClean="0">
                <a:latin typeface="Helv" charset="0"/>
              </a:rPr>
              <a:t>table_name</a:t>
            </a:r>
            <a:r>
              <a:rPr lang="en-GB" dirty="0" smtClean="0">
                <a:latin typeface="Helv" charset="0"/>
              </a:rPr>
              <a:t> </a:t>
            </a:r>
          </a:p>
          <a:p>
            <a:pPr>
              <a:lnSpc>
                <a:spcPct val="100000"/>
              </a:lnSpc>
              <a:spcBef>
                <a:spcPct val="0"/>
              </a:spcBef>
              <a:buFontTx/>
              <a:buNone/>
            </a:pPr>
            <a:r>
              <a:rPr lang="en-GB" dirty="0" smtClean="0">
                <a:latin typeface="Helv" charset="0"/>
              </a:rPr>
              <a:t>		( col1 [ASC | DESC], ....,	</a:t>
            </a:r>
            <a:r>
              <a:rPr lang="en-GB" dirty="0" err="1" smtClean="0">
                <a:latin typeface="Helv" charset="0"/>
              </a:rPr>
              <a:t>coln</a:t>
            </a:r>
            <a:r>
              <a:rPr lang="en-GB" dirty="0" smtClean="0">
                <a:latin typeface="Helv" charset="0"/>
              </a:rPr>
              <a:t>)</a:t>
            </a:r>
          </a:p>
          <a:p>
            <a:pPr>
              <a:lnSpc>
                <a:spcPct val="100000"/>
              </a:lnSpc>
              <a:spcBef>
                <a:spcPct val="0"/>
              </a:spcBef>
              <a:buFontTx/>
              <a:buNone/>
            </a:pPr>
            <a:r>
              <a:rPr lang="en-GB" dirty="0" smtClean="0">
                <a:latin typeface="Helv" charset="0"/>
              </a:rPr>
              <a:t>Example:-</a:t>
            </a:r>
          </a:p>
          <a:p>
            <a:pPr>
              <a:lnSpc>
                <a:spcPct val="100000"/>
              </a:lnSpc>
              <a:spcBef>
                <a:spcPct val="0"/>
              </a:spcBef>
              <a:buFontTx/>
              <a:buNone/>
            </a:pPr>
            <a:r>
              <a:rPr lang="en-GB" sz="2200" b="0" dirty="0" smtClean="0">
                <a:latin typeface="Times New Roman" pitchFamily="18" charset="0"/>
              </a:rPr>
              <a:t>	</a:t>
            </a:r>
            <a:r>
              <a:rPr lang="en-GB" sz="2200" b="0" dirty="0" smtClean="0">
                <a:latin typeface="Helv" charset="0"/>
              </a:rPr>
              <a:t>CREATE INDEX </a:t>
            </a:r>
            <a:r>
              <a:rPr lang="en-GB" sz="2200" b="0" dirty="0" err="1" smtClean="0">
                <a:latin typeface="Helv" charset="0"/>
              </a:rPr>
              <a:t>idx_seller</a:t>
            </a:r>
            <a:r>
              <a:rPr lang="en-GB" sz="2200" b="0" dirty="0" smtClean="0">
                <a:latin typeface="Helv" charset="0"/>
              </a:rPr>
              <a:t> ON sale (</a:t>
            </a:r>
            <a:r>
              <a:rPr lang="en-GB" sz="2200" b="0" dirty="0" err="1" smtClean="0">
                <a:latin typeface="Helv" charset="0"/>
              </a:rPr>
              <a:t>emp_no</a:t>
            </a:r>
            <a:r>
              <a:rPr lang="en-GB" sz="2200" b="0" dirty="0" smtClean="0">
                <a:latin typeface="Helv" charset="0"/>
              </a:rPr>
              <a:t>)</a:t>
            </a:r>
            <a:endParaRPr lang="en-GB" dirty="0" smtClean="0"/>
          </a:p>
        </p:txBody>
      </p:sp>
      <p:sp>
        <p:nvSpPr>
          <p:cNvPr id="11267" name="Line 2"/>
          <p:cNvSpPr>
            <a:spLocks noChangeShapeType="1"/>
          </p:cNvSpPr>
          <p:nvPr/>
        </p:nvSpPr>
        <p:spPr bwMode="auto">
          <a:xfrm flipH="1" flipV="1">
            <a:off x="4195763" y="1792288"/>
            <a:ext cx="2660650" cy="16748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68" name="Line 3"/>
          <p:cNvSpPr>
            <a:spLocks noChangeShapeType="1"/>
          </p:cNvSpPr>
          <p:nvPr/>
        </p:nvSpPr>
        <p:spPr bwMode="auto">
          <a:xfrm flipH="1" flipV="1">
            <a:off x="4195763" y="2173288"/>
            <a:ext cx="2660650" cy="6080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69" name="Line 4"/>
          <p:cNvSpPr>
            <a:spLocks noChangeShapeType="1"/>
          </p:cNvSpPr>
          <p:nvPr/>
        </p:nvSpPr>
        <p:spPr bwMode="auto">
          <a:xfrm flipH="1" flipV="1">
            <a:off x="4195763" y="2554288"/>
            <a:ext cx="2660650" cy="9128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70" name="Line 5"/>
          <p:cNvSpPr>
            <a:spLocks noChangeShapeType="1"/>
          </p:cNvSpPr>
          <p:nvPr/>
        </p:nvSpPr>
        <p:spPr bwMode="auto">
          <a:xfrm flipH="1">
            <a:off x="4197350" y="2097088"/>
            <a:ext cx="2660650" cy="8366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71" name="Line 6"/>
          <p:cNvSpPr>
            <a:spLocks noChangeShapeType="1"/>
          </p:cNvSpPr>
          <p:nvPr/>
        </p:nvSpPr>
        <p:spPr bwMode="auto">
          <a:xfrm flipH="1">
            <a:off x="4197350" y="2782888"/>
            <a:ext cx="2660650" cy="5318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72" name="Line 7"/>
          <p:cNvSpPr>
            <a:spLocks noChangeShapeType="1"/>
          </p:cNvSpPr>
          <p:nvPr/>
        </p:nvSpPr>
        <p:spPr bwMode="auto">
          <a:xfrm flipH="1">
            <a:off x="4197350" y="2782888"/>
            <a:ext cx="2660650" cy="9128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73" name="Line 8"/>
          <p:cNvSpPr>
            <a:spLocks noChangeShapeType="1"/>
          </p:cNvSpPr>
          <p:nvPr/>
        </p:nvSpPr>
        <p:spPr bwMode="auto">
          <a:xfrm flipH="1">
            <a:off x="4197350" y="2097088"/>
            <a:ext cx="2660650" cy="19034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74" name="Rectangle 9"/>
          <p:cNvSpPr>
            <a:spLocks noChangeArrowheads="1"/>
          </p:cNvSpPr>
          <p:nvPr/>
        </p:nvSpPr>
        <p:spPr bwMode="auto">
          <a:xfrm>
            <a:off x="6878638" y="1816100"/>
            <a:ext cx="604837" cy="1930400"/>
          </a:xfrm>
          <a:prstGeom prst="rect">
            <a:avLst/>
          </a:prstGeom>
          <a:solidFill>
            <a:schemeClr val="bg2"/>
          </a:solidFill>
          <a:ln w="12700">
            <a:solidFill>
              <a:schemeClr val="tx2"/>
            </a:solidFill>
            <a:miter lim="800000"/>
            <a:headEnd/>
            <a:tailEnd/>
          </a:ln>
        </p:spPr>
        <p:txBody>
          <a:bodyPr wrap="none" lIns="92075" tIns="46038" rIns="92075" bIns="46038">
            <a:spAutoFit/>
          </a:bodyPr>
          <a:lstStyle/>
          <a:p>
            <a:pPr algn="ctr" defTabSz="739775">
              <a:spcBef>
                <a:spcPct val="0"/>
              </a:spcBef>
            </a:pPr>
            <a:r>
              <a:rPr lang="en-GB" sz="2400" b="1">
                <a:latin typeface="Helv" charset="0"/>
              </a:rPr>
              <a:t>100</a:t>
            </a:r>
          </a:p>
          <a:p>
            <a:pPr algn="ctr" defTabSz="739775">
              <a:spcBef>
                <a:spcPct val="0"/>
              </a:spcBef>
            </a:pPr>
            <a:endParaRPr lang="en-GB" sz="2400" b="1">
              <a:latin typeface="Helv" charset="0"/>
            </a:endParaRPr>
          </a:p>
          <a:p>
            <a:pPr algn="ctr" defTabSz="739775">
              <a:spcBef>
                <a:spcPct val="0"/>
              </a:spcBef>
            </a:pPr>
            <a:r>
              <a:rPr lang="en-GB" sz="2400" b="1">
                <a:latin typeface="Helv" charset="0"/>
              </a:rPr>
              <a:t>124</a:t>
            </a:r>
          </a:p>
          <a:p>
            <a:pPr algn="ctr" defTabSz="739775">
              <a:spcBef>
                <a:spcPct val="0"/>
              </a:spcBef>
            </a:pPr>
            <a:endParaRPr lang="en-GB" sz="2400" b="1">
              <a:latin typeface="Helv" charset="0"/>
            </a:endParaRPr>
          </a:p>
          <a:p>
            <a:pPr algn="ctr" defTabSz="739775">
              <a:spcBef>
                <a:spcPct val="0"/>
              </a:spcBef>
            </a:pPr>
            <a:r>
              <a:rPr lang="en-GB" sz="2400" b="1">
                <a:latin typeface="Helv" charset="0"/>
              </a:rPr>
              <a:t>234</a:t>
            </a:r>
          </a:p>
        </p:txBody>
      </p:sp>
      <p:sp>
        <p:nvSpPr>
          <p:cNvPr id="11275" name="Rectangle 10"/>
          <p:cNvSpPr>
            <a:spLocks noChangeArrowheads="1"/>
          </p:cNvSpPr>
          <p:nvPr/>
        </p:nvSpPr>
        <p:spPr bwMode="auto">
          <a:xfrm>
            <a:off x="6769100" y="1012825"/>
            <a:ext cx="936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defTabSz="739775">
              <a:spcBef>
                <a:spcPct val="0"/>
              </a:spcBef>
            </a:pPr>
            <a:r>
              <a:rPr lang="en-GB" sz="2400" b="1">
                <a:latin typeface="Helv" charset="0"/>
              </a:rPr>
              <a:t>Index</a:t>
            </a:r>
          </a:p>
          <a:p>
            <a:pPr algn="ctr" defTabSz="739775">
              <a:spcBef>
                <a:spcPct val="0"/>
              </a:spcBef>
            </a:pPr>
            <a:r>
              <a:rPr lang="en-GB" sz="2400" b="1">
                <a:latin typeface="Helv" charset="0"/>
              </a:rPr>
              <a:t>(Dept)</a:t>
            </a:r>
          </a:p>
        </p:txBody>
      </p:sp>
      <p:sp>
        <p:nvSpPr>
          <p:cNvPr id="11276" name="Rectangle 12"/>
          <p:cNvSpPr>
            <a:spLocks noChangeArrowheads="1"/>
          </p:cNvSpPr>
          <p:nvPr/>
        </p:nvSpPr>
        <p:spPr bwMode="auto">
          <a:xfrm>
            <a:off x="1728788" y="1250950"/>
            <a:ext cx="2701925" cy="3025775"/>
          </a:xfrm>
          <a:prstGeom prst="rect">
            <a:avLst/>
          </a:prstGeom>
          <a:solidFill>
            <a:schemeClr val="accent1"/>
          </a:solidFill>
          <a:ln w="12700">
            <a:solidFill>
              <a:schemeClr val="tx1"/>
            </a:solidFill>
            <a:miter lim="800000"/>
            <a:headEnd/>
            <a:tailEnd/>
          </a:ln>
        </p:spPr>
        <p:txBody>
          <a:bodyPr wrap="none" lIns="92075" tIns="46038" rIns="92075" bIns="46038">
            <a:spAutoFit/>
          </a:bodyPr>
          <a:lstStyle/>
          <a:p>
            <a:pPr defTabSz="739775">
              <a:spcBef>
                <a:spcPct val="0"/>
              </a:spcBef>
              <a:tabLst>
                <a:tab pos="742950" algn="l"/>
                <a:tab pos="2400300" algn="dec"/>
              </a:tabLst>
            </a:pPr>
            <a:r>
              <a:rPr lang="en-GB" sz="2400" b="1">
                <a:latin typeface="Helv" charset="0"/>
              </a:rPr>
              <a:t>ID	Dept	  Salary</a:t>
            </a:r>
          </a:p>
          <a:p>
            <a:pPr defTabSz="739775">
              <a:spcBef>
                <a:spcPct val="0"/>
              </a:spcBef>
              <a:tabLst>
                <a:tab pos="742950" algn="l"/>
                <a:tab pos="2400300" algn="dec"/>
              </a:tabLst>
            </a:pPr>
            <a:r>
              <a:rPr lang="en-GB" sz="2400" b="1">
                <a:latin typeface="Helv" charset="0"/>
              </a:rPr>
              <a:t>100 	 234	  20000</a:t>
            </a:r>
          </a:p>
          <a:p>
            <a:pPr defTabSz="739775">
              <a:spcBef>
                <a:spcPct val="0"/>
              </a:spcBef>
              <a:tabLst>
                <a:tab pos="742950" algn="l"/>
                <a:tab pos="2400300" algn="dec"/>
              </a:tabLst>
            </a:pPr>
            <a:r>
              <a:rPr lang="en-GB" sz="2400" b="1">
                <a:latin typeface="Helv" charset="0"/>
              </a:rPr>
              <a:t>101	 124	  30000</a:t>
            </a:r>
          </a:p>
          <a:p>
            <a:pPr defTabSz="739775">
              <a:spcBef>
                <a:spcPct val="0"/>
              </a:spcBef>
              <a:tabLst>
                <a:tab pos="742950" algn="l"/>
                <a:tab pos="2400300" algn="dec"/>
              </a:tabLst>
            </a:pPr>
            <a:r>
              <a:rPr lang="en-GB" sz="2400" b="1">
                <a:latin typeface="Helv" charset="0"/>
              </a:rPr>
              <a:t>102 	 234	  20000</a:t>
            </a:r>
          </a:p>
          <a:p>
            <a:pPr defTabSz="739775">
              <a:spcBef>
                <a:spcPct val="0"/>
              </a:spcBef>
              <a:tabLst>
                <a:tab pos="742950" algn="l"/>
                <a:tab pos="2400300" algn="dec"/>
              </a:tabLst>
            </a:pPr>
            <a:r>
              <a:rPr lang="en-GB" sz="2400" b="1">
                <a:latin typeface="Helv" charset="0"/>
              </a:rPr>
              <a:t>212	 100	   5000</a:t>
            </a:r>
          </a:p>
          <a:p>
            <a:pPr defTabSz="739775">
              <a:spcBef>
                <a:spcPct val="0"/>
              </a:spcBef>
              <a:tabLst>
                <a:tab pos="742950" algn="l"/>
                <a:tab pos="2400300" algn="dec"/>
              </a:tabLst>
            </a:pPr>
            <a:r>
              <a:rPr lang="en-GB" sz="2400" b="1">
                <a:latin typeface="Helv" charset="0"/>
              </a:rPr>
              <a:t>213	 124	  25000</a:t>
            </a:r>
          </a:p>
          <a:p>
            <a:pPr defTabSz="739775">
              <a:spcBef>
                <a:spcPct val="0"/>
              </a:spcBef>
              <a:tabLst>
                <a:tab pos="742950" algn="l"/>
                <a:tab pos="2400300" algn="dec"/>
              </a:tabLst>
            </a:pPr>
            <a:r>
              <a:rPr lang="en-GB" sz="2400" b="1">
                <a:latin typeface="Helv" charset="0"/>
              </a:rPr>
              <a:t>214	 124	  21000</a:t>
            </a:r>
          </a:p>
          <a:p>
            <a:pPr defTabSz="739775">
              <a:spcBef>
                <a:spcPct val="0"/>
              </a:spcBef>
              <a:tabLst>
                <a:tab pos="742950" algn="l"/>
                <a:tab pos="2400300" algn="dec"/>
              </a:tabLst>
            </a:pPr>
            <a:r>
              <a:rPr lang="en-GB" sz="2400" b="1">
                <a:latin typeface="Helv" charset="0"/>
              </a:rPr>
              <a:t>282	 100	8000</a:t>
            </a:r>
          </a:p>
        </p:txBody>
      </p:sp>
      <p:sp>
        <p:nvSpPr>
          <p:cNvPr id="11277" name="Line 13"/>
          <p:cNvSpPr>
            <a:spLocks noChangeShapeType="1"/>
          </p:cNvSpPr>
          <p:nvPr/>
        </p:nvSpPr>
        <p:spPr bwMode="auto">
          <a:xfrm>
            <a:off x="1728788" y="1652588"/>
            <a:ext cx="26955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78" name="Rectangle 1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9" name="Rectangle 16"/>
          <p:cNvSpPr>
            <a:spLocks noGrp="1" noChangeArrowheads="1"/>
          </p:cNvSpPr>
          <p:nvPr>
            <p:ph type="title"/>
          </p:nvPr>
        </p:nvSpPr>
        <p:spPr/>
        <p:txBody>
          <a:bodyPr/>
          <a:lstStyle/>
          <a:p>
            <a:pPr eaLnBrk="1" hangingPunct="1"/>
            <a:r>
              <a:rPr lang="en-GB" smtClean="0"/>
              <a:t>Indexes</a:t>
            </a:r>
          </a:p>
        </p:txBody>
      </p:sp>
    </p:spTree>
    <p:extLst>
      <p:ext uri="{BB962C8B-B14F-4D97-AF65-F5344CB8AC3E}">
        <p14:creationId xmlns:p14="http://schemas.microsoft.com/office/powerpoint/2010/main" val="27491862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2320925" y="2867025"/>
            <a:ext cx="2495550" cy="1631950"/>
            <a:chOff x="1462" y="1806"/>
            <a:chExt cx="1572" cy="1028"/>
          </a:xfrm>
        </p:grpSpPr>
        <p:sp>
          <p:nvSpPr>
            <p:cNvPr id="12294" name="Rectangle 3"/>
            <p:cNvSpPr>
              <a:spLocks noChangeArrowheads="1"/>
            </p:cNvSpPr>
            <p:nvPr/>
          </p:nvSpPr>
          <p:spPr bwMode="auto">
            <a:xfrm>
              <a:off x="1533" y="1806"/>
              <a:ext cx="647" cy="296"/>
            </a:xfrm>
            <a:prstGeom prst="rect">
              <a:avLst/>
            </a:prstGeom>
            <a:solidFill>
              <a:schemeClr val="folHlink"/>
            </a:solidFill>
            <a:ln w="12700">
              <a:solidFill>
                <a:schemeClr val="tx1"/>
              </a:solidFill>
              <a:miter lim="800000"/>
              <a:headEnd/>
              <a:tailEnd/>
            </a:ln>
          </p:spPr>
          <p:txBody>
            <a:bodyPr wrap="none" lIns="92075" tIns="46038" rIns="92075" bIns="46038">
              <a:spAutoFit/>
            </a:bodyPr>
            <a:lstStyle/>
            <a:p>
              <a:pPr algn="ctr" defTabSz="739775">
                <a:spcBef>
                  <a:spcPct val="0"/>
                </a:spcBef>
              </a:pPr>
              <a:r>
                <a:rPr lang="en-GB" sz="2400" b="1">
                  <a:latin typeface="Helv" charset="0"/>
                </a:rPr>
                <a:t>Name</a:t>
              </a:r>
            </a:p>
          </p:txBody>
        </p:sp>
        <p:sp>
          <p:nvSpPr>
            <p:cNvPr id="12295" name="Rectangle 4"/>
            <p:cNvSpPr>
              <a:spLocks noChangeArrowheads="1"/>
            </p:cNvSpPr>
            <p:nvPr/>
          </p:nvSpPr>
          <p:spPr bwMode="auto">
            <a:xfrm>
              <a:off x="1462" y="2142"/>
              <a:ext cx="551" cy="296"/>
            </a:xfrm>
            <a:prstGeom prst="rect">
              <a:avLst/>
            </a:prstGeom>
            <a:solidFill>
              <a:schemeClr val="folHlink"/>
            </a:solidFill>
            <a:ln w="12700">
              <a:solidFill>
                <a:schemeClr val="tx1"/>
              </a:solidFill>
              <a:miter lim="800000"/>
              <a:headEnd/>
              <a:tailEnd/>
            </a:ln>
          </p:spPr>
          <p:txBody>
            <a:bodyPr wrap="none" lIns="92075" tIns="46038" rIns="92075" bIns="46038">
              <a:spAutoFit/>
            </a:bodyPr>
            <a:lstStyle/>
            <a:p>
              <a:pPr algn="ctr" defTabSz="739775">
                <a:spcBef>
                  <a:spcPct val="0"/>
                </a:spcBef>
              </a:pPr>
              <a:r>
                <a:rPr lang="en-GB" sz="2400" b="1">
                  <a:latin typeface="Helv" charset="0"/>
                </a:rPr>
                <a:t>Dept</a:t>
              </a:r>
            </a:p>
          </p:txBody>
        </p:sp>
        <p:sp>
          <p:nvSpPr>
            <p:cNvPr id="12296" name="Rectangle 5"/>
            <p:cNvSpPr>
              <a:spLocks noChangeArrowheads="1"/>
            </p:cNvSpPr>
            <p:nvPr/>
          </p:nvSpPr>
          <p:spPr bwMode="auto">
            <a:xfrm>
              <a:off x="1783" y="2334"/>
              <a:ext cx="316" cy="296"/>
            </a:xfrm>
            <a:prstGeom prst="rect">
              <a:avLst/>
            </a:prstGeom>
            <a:solidFill>
              <a:schemeClr val="folHlink"/>
            </a:solidFill>
            <a:ln w="12700">
              <a:solidFill>
                <a:schemeClr val="tx1"/>
              </a:solidFill>
              <a:miter lim="800000"/>
              <a:headEnd/>
              <a:tailEnd/>
            </a:ln>
          </p:spPr>
          <p:txBody>
            <a:bodyPr wrap="none" lIns="92075" tIns="46038" rIns="92075" bIns="46038">
              <a:spAutoFit/>
            </a:bodyPr>
            <a:lstStyle/>
            <a:p>
              <a:pPr algn="ctr" defTabSz="739775">
                <a:spcBef>
                  <a:spcPct val="0"/>
                </a:spcBef>
              </a:pPr>
              <a:r>
                <a:rPr lang="en-GB" sz="2400" b="1">
                  <a:latin typeface="Helv" charset="0"/>
                </a:rPr>
                <a:t>ID</a:t>
              </a:r>
            </a:p>
          </p:txBody>
        </p:sp>
        <p:sp>
          <p:nvSpPr>
            <p:cNvPr id="12297" name="Rectangle 6"/>
            <p:cNvSpPr>
              <a:spLocks noChangeArrowheads="1"/>
            </p:cNvSpPr>
            <p:nvPr/>
          </p:nvSpPr>
          <p:spPr bwMode="auto">
            <a:xfrm>
              <a:off x="2275" y="2214"/>
              <a:ext cx="700" cy="296"/>
            </a:xfrm>
            <a:prstGeom prst="rect">
              <a:avLst/>
            </a:prstGeom>
            <a:solidFill>
              <a:schemeClr val="folHlink"/>
            </a:solidFill>
            <a:ln w="12700">
              <a:solidFill>
                <a:schemeClr val="tx1"/>
              </a:solidFill>
              <a:miter lim="800000"/>
              <a:headEnd/>
              <a:tailEnd/>
            </a:ln>
          </p:spPr>
          <p:txBody>
            <a:bodyPr wrap="none" lIns="92075" tIns="46038" rIns="92075" bIns="46038">
              <a:spAutoFit/>
            </a:bodyPr>
            <a:lstStyle/>
            <a:p>
              <a:pPr algn="ctr" defTabSz="739775">
                <a:spcBef>
                  <a:spcPct val="0"/>
                </a:spcBef>
              </a:pPr>
              <a:r>
                <a:rPr lang="en-GB" sz="2400" b="1">
                  <a:latin typeface="Helv" charset="0"/>
                </a:rPr>
                <a:t>Salary</a:t>
              </a:r>
            </a:p>
          </p:txBody>
        </p:sp>
        <p:sp>
          <p:nvSpPr>
            <p:cNvPr id="12298" name="Rectangle 7"/>
            <p:cNvSpPr>
              <a:spLocks noChangeArrowheads="1"/>
            </p:cNvSpPr>
            <p:nvPr/>
          </p:nvSpPr>
          <p:spPr bwMode="auto">
            <a:xfrm>
              <a:off x="2142" y="1830"/>
              <a:ext cx="892" cy="296"/>
            </a:xfrm>
            <a:prstGeom prst="rect">
              <a:avLst/>
            </a:prstGeom>
            <a:solidFill>
              <a:schemeClr val="folHlink"/>
            </a:solidFill>
            <a:ln w="12700">
              <a:solidFill>
                <a:schemeClr val="tx1"/>
              </a:solidFill>
              <a:miter lim="800000"/>
              <a:headEnd/>
              <a:tailEnd/>
            </a:ln>
          </p:spPr>
          <p:txBody>
            <a:bodyPr wrap="none" lIns="92075" tIns="46038" rIns="92075" bIns="46038">
              <a:spAutoFit/>
            </a:bodyPr>
            <a:lstStyle/>
            <a:p>
              <a:pPr algn="ctr" defTabSz="739775">
                <a:spcBef>
                  <a:spcPct val="0"/>
                </a:spcBef>
              </a:pPr>
              <a:r>
                <a:rPr lang="en-GB" sz="2400" b="1">
                  <a:latin typeface="Helv" charset="0"/>
                </a:rPr>
                <a:t>Address</a:t>
              </a:r>
            </a:p>
          </p:txBody>
        </p:sp>
        <p:sp>
          <p:nvSpPr>
            <p:cNvPr id="12299" name="Rectangle 8"/>
            <p:cNvSpPr>
              <a:spLocks noChangeArrowheads="1"/>
            </p:cNvSpPr>
            <p:nvPr/>
          </p:nvSpPr>
          <p:spPr bwMode="auto">
            <a:xfrm>
              <a:off x="2006" y="2538"/>
              <a:ext cx="711" cy="296"/>
            </a:xfrm>
            <a:prstGeom prst="rect">
              <a:avLst/>
            </a:prstGeom>
            <a:solidFill>
              <a:schemeClr val="folHlink"/>
            </a:solidFill>
            <a:ln w="12700">
              <a:solidFill>
                <a:schemeClr val="tx1"/>
              </a:solidFill>
              <a:miter lim="800000"/>
              <a:headEnd/>
              <a:tailEnd/>
            </a:ln>
          </p:spPr>
          <p:txBody>
            <a:bodyPr wrap="none" lIns="92075" tIns="46038" rIns="92075" bIns="46038">
              <a:spAutoFit/>
            </a:bodyPr>
            <a:lstStyle/>
            <a:p>
              <a:pPr algn="ctr" defTabSz="739775">
                <a:spcBef>
                  <a:spcPct val="0"/>
                </a:spcBef>
              </a:pPr>
              <a:r>
                <a:rPr lang="en-GB" sz="2400" b="1">
                  <a:latin typeface="Helv" charset="0"/>
                </a:rPr>
                <a:t>Phone</a:t>
              </a:r>
            </a:p>
          </p:txBody>
        </p:sp>
      </p:grpSp>
      <p:pic>
        <p:nvPicPr>
          <p:cNvPr id="12291"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713" y="1658938"/>
            <a:ext cx="230187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10"/>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3" name="Rectangle 11"/>
          <p:cNvSpPr>
            <a:spLocks noGrp="1" noChangeArrowheads="1"/>
          </p:cNvSpPr>
          <p:nvPr>
            <p:ph type="title"/>
          </p:nvPr>
        </p:nvSpPr>
        <p:spPr/>
        <p:txBody>
          <a:bodyPr/>
          <a:lstStyle/>
          <a:p>
            <a:pPr eaLnBrk="1" hangingPunct="1"/>
            <a:r>
              <a:rPr lang="en-GB" smtClean="0"/>
              <a:t>Choosing Index Columns</a:t>
            </a:r>
          </a:p>
        </p:txBody>
      </p:sp>
    </p:spTree>
    <p:extLst>
      <p:ext uri="{BB962C8B-B14F-4D97-AF65-F5344CB8AC3E}">
        <p14:creationId xmlns:p14="http://schemas.microsoft.com/office/powerpoint/2010/main" val="2101213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41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412" name="Rectangle 4"/>
          <p:cNvSpPr>
            <a:spLocks noGrp="1" noChangeArrowheads="1"/>
          </p:cNvSpPr>
          <p:nvPr>
            <p:ph type="body" idx="1"/>
          </p:nvPr>
        </p:nvSpPr>
        <p:spPr>
          <a:noFill/>
        </p:spPr>
        <p:txBody>
          <a:bodyPr lIns="77788" tIns="41275" rIns="77788" bIns="41275"/>
          <a:lstStyle/>
          <a:p>
            <a:pPr>
              <a:lnSpc>
                <a:spcPct val="90000"/>
              </a:lnSpc>
            </a:pPr>
            <a:r>
              <a:rPr lang="en-GB" sz="2000" smtClean="0"/>
              <a:t>Tables</a:t>
            </a:r>
          </a:p>
          <a:p>
            <a:pPr lvl="1">
              <a:lnSpc>
                <a:spcPct val="90000"/>
              </a:lnSpc>
            </a:pPr>
            <a:r>
              <a:rPr lang="en-GB" sz="1800" b="0" smtClean="0"/>
              <a:t>Used to store data one row per entity occurrence</a:t>
            </a:r>
          </a:p>
          <a:p>
            <a:pPr lvl="1">
              <a:lnSpc>
                <a:spcPct val="90000"/>
              </a:lnSpc>
            </a:pPr>
            <a:r>
              <a:rPr lang="en-GB" sz="1800" b="0" smtClean="0"/>
              <a:t>Each row is divided into column definitions which together describe the entity occurrence</a:t>
            </a:r>
          </a:p>
          <a:p>
            <a:pPr lvl="1">
              <a:lnSpc>
                <a:spcPct val="90000"/>
              </a:lnSpc>
            </a:pPr>
            <a:r>
              <a:rPr lang="en-GB" sz="1800" b="0" smtClean="0"/>
              <a:t>Column definitions</a:t>
            </a:r>
          </a:p>
          <a:p>
            <a:pPr lvl="2">
              <a:lnSpc>
                <a:spcPct val="90000"/>
              </a:lnSpc>
            </a:pPr>
            <a:r>
              <a:rPr lang="en-GB" sz="1800" smtClean="0"/>
              <a:t>Control the type of data that is inserted into a given column / row intersection</a:t>
            </a:r>
          </a:p>
          <a:p>
            <a:pPr>
              <a:lnSpc>
                <a:spcPct val="90000"/>
              </a:lnSpc>
            </a:pPr>
            <a:r>
              <a:rPr lang="en-GB" sz="2000" smtClean="0"/>
              <a:t>Column attributes</a:t>
            </a:r>
          </a:p>
          <a:p>
            <a:pPr lvl="1">
              <a:lnSpc>
                <a:spcPct val="90000"/>
              </a:lnSpc>
            </a:pPr>
            <a:r>
              <a:rPr lang="en-GB" sz="1800" b="0" smtClean="0"/>
              <a:t>Enable us to define valid entries into a column</a:t>
            </a:r>
          </a:p>
          <a:p>
            <a:pPr lvl="2">
              <a:lnSpc>
                <a:spcPct val="90000"/>
              </a:lnSpc>
            </a:pPr>
            <a:r>
              <a:rPr lang="en-GB" sz="1800" smtClean="0"/>
              <a:t>Nulls, Defaults, Checks, Uniqueness etc</a:t>
            </a:r>
          </a:p>
          <a:p>
            <a:pPr>
              <a:lnSpc>
                <a:spcPct val="90000"/>
              </a:lnSpc>
            </a:pPr>
            <a:r>
              <a:rPr lang="en-GB" sz="2000" smtClean="0"/>
              <a:t>Tables can be Altered, after populating them with data</a:t>
            </a:r>
          </a:p>
          <a:p>
            <a:pPr>
              <a:lnSpc>
                <a:spcPct val="90000"/>
              </a:lnSpc>
            </a:pPr>
            <a:r>
              <a:rPr lang="en-GB" sz="2000" smtClean="0"/>
              <a:t>Referential Integrity is important</a:t>
            </a:r>
          </a:p>
          <a:p>
            <a:pPr lvl="1">
              <a:lnSpc>
                <a:spcPct val="90000"/>
              </a:lnSpc>
            </a:pPr>
            <a:r>
              <a:rPr lang="en-GB" sz="1800" b="0" smtClean="0"/>
              <a:t>It ensures data is updated in multiple locations when necessary or that updates are prevented, depending on business requirements</a:t>
            </a:r>
          </a:p>
          <a:p>
            <a:pPr lvl="1">
              <a:lnSpc>
                <a:spcPct val="90000"/>
              </a:lnSpc>
            </a:pPr>
            <a:r>
              <a:rPr lang="en-GB" sz="1800" b="0" smtClean="0"/>
              <a:t>SQL92 syntax allows for the definition of DRI via Primary and Foreign Key constraints</a:t>
            </a:r>
          </a:p>
        </p:txBody>
      </p:sp>
      <p:sp>
        <p:nvSpPr>
          <p:cNvPr id="17413" name="Rectangle 5"/>
          <p:cNvSpPr>
            <a:spLocks noGrp="1" noChangeArrowheads="1"/>
          </p:cNvSpPr>
          <p:nvPr>
            <p:ph type="title"/>
          </p:nvPr>
        </p:nvSpPr>
        <p:spPr/>
        <p:txBody>
          <a:bodyPr/>
          <a:lstStyle/>
          <a:p>
            <a:pPr eaLnBrk="1" hangingPunct="1"/>
            <a:r>
              <a:rPr lang="en-GB" smtClean="0"/>
              <a:t>Summary</a:t>
            </a:r>
          </a:p>
        </p:txBody>
      </p:sp>
      <p:sp>
        <p:nvSpPr>
          <p:cNvPr id="17414"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4" name="Rectangle 4"/>
          <p:cNvSpPr>
            <a:spLocks noGrp="1" noChangeArrowheads="1"/>
          </p:cNvSpPr>
          <p:nvPr>
            <p:ph type="body" idx="1"/>
          </p:nvPr>
        </p:nvSpPr>
        <p:spPr>
          <a:xfrm>
            <a:off x="603250" y="1100138"/>
            <a:ext cx="7937500" cy="5757862"/>
          </a:xfrm>
          <a:noFill/>
        </p:spPr>
        <p:txBody>
          <a:bodyPr lIns="77788" tIns="41275" rIns="77788" bIns="41275"/>
          <a:lstStyle/>
          <a:p>
            <a:pPr>
              <a:lnSpc>
                <a:spcPct val="90000"/>
              </a:lnSpc>
            </a:pPr>
            <a:r>
              <a:rPr lang="en-GB" sz="2000" dirty="0" smtClean="0"/>
              <a:t>Objective</a:t>
            </a:r>
          </a:p>
          <a:p>
            <a:pPr lvl="1">
              <a:lnSpc>
                <a:spcPct val="90000"/>
              </a:lnSpc>
            </a:pPr>
            <a:r>
              <a:rPr lang="en-GB" sz="1800" b="0" dirty="0" smtClean="0"/>
              <a:t>To learn about the data constraints supported by SQL2 	</a:t>
            </a:r>
          </a:p>
          <a:p>
            <a:pPr lvl="1">
              <a:lnSpc>
                <a:spcPct val="90000"/>
              </a:lnSpc>
            </a:pPr>
            <a:r>
              <a:rPr lang="en-GB" sz="1800" b="0" dirty="0" smtClean="0"/>
              <a:t>To be able to relate tables together in such a fashion that the meaning of the information is maintained despite attempts to change a subset of the data</a:t>
            </a:r>
          </a:p>
          <a:p>
            <a:pPr>
              <a:lnSpc>
                <a:spcPct val="90000"/>
              </a:lnSpc>
            </a:pPr>
            <a:r>
              <a:rPr lang="en-GB" sz="2000" dirty="0" smtClean="0"/>
              <a:t>Contents</a:t>
            </a:r>
          </a:p>
          <a:p>
            <a:pPr lvl="1">
              <a:lnSpc>
                <a:spcPct val="90000"/>
              </a:lnSpc>
            </a:pPr>
            <a:r>
              <a:rPr lang="en-GB" sz="1800" b="0" dirty="0" smtClean="0"/>
              <a:t>Supported Data Types</a:t>
            </a:r>
          </a:p>
          <a:p>
            <a:pPr lvl="1">
              <a:lnSpc>
                <a:spcPct val="90000"/>
              </a:lnSpc>
            </a:pPr>
            <a:r>
              <a:rPr lang="en-GB" sz="1800" b="0" dirty="0" smtClean="0"/>
              <a:t>Column Attributes</a:t>
            </a:r>
          </a:p>
          <a:p>
            <a:pPr lvl="1">
              <a:lnSpc>
                <a:spcPct val="90000"/>
              </a:lnSpc>
            </a:pPr>
            <a:r>
              <a:rPr lang="en-GB" sz="1800" b="0" dirty="0" smtClean="0"/>
              <a:t>Domains</a:t>
            </a:r>
          </a:p>
          <a:p>
            <a:pPr lvl="1">
              <a:lnSpc>
                <a:spcPct val="90000"/>
              </a:lnSpc>
            </a:pPr>
            <a:r>
              <a:rPr lang="en-GB" sz="1800" b="0" dirty="0" smtClean="0"/>
              <a:t>Table definition</a:t>
            </a:r>
          </a:p>
          <a:p>
            <a:pPr lvl="2">
              <a:lnSpc>
                <a:spcPct val="90000"/>
              </a:lnSpc>
            </a:pPr>
            <a:r>
              <a:rPr lang="en-GB" sz="1800" dirty="0" smtClean="0"/>
              <a:t>Practical 6-1</a:t>
            </a:r>
          </a:p>
          <a:p>
            <a:pPr lvl="1">
              <a:lnSpc>
                <a:spcPct val="90000"/>
              </a:lnSpc>
            </a:pPr>
            <a:r>
              <a:rPr lang="en-GB" sz="1800" b="0" dirty="0" smtClean="0"/>
              <a:t>Referential Integrity further clarified</a:t>
            </a:r>
          </a:p>
          <a:p>
            <a:pPr lvl="1">
              <a:lnSpc>
                <a:spcPct val="90000"/>
              </a:lnSpc>
            </a:pPr>
            <a:r>
              <a:rPr lang="en-GB" sz="1800" b="0" dirty="0" smtClean="0"/>
              <a:t>Further ANSI Column Attributes</a:t>
            </a:r>
          </a:p>
          <a:p>
            <a:pPr lvl="1">
              <a:lnSpc>
                <a:spcPct val="90000"/>
              </a:lnSpc>
            </a:pPr>
            <a:r>
              <a:rPr lang="en-GB" sz="1800" b="0" dirty="0" smtClean="0"/>
              <a:t>Referential Integrity Rules</a:t>
            </a:r>
          </a:p>
          <a:p>
            <a:pPr lvl="1">
              <a:lnSpc>
                <a:spcPct val="90000"/>
              </a:lnSpc>
            </a:pPr>
            <a:r>
              <a:rPr lang="en-GB" sz="1800" b="0" dirty="0" smtClean="0"/>
              <a:t>CREATE TABLE using DRI</a:t>
            </a:r>
          </a:p>
          <a:p>
            <a:pPr lvl="1">
              <a:lnSpc>
                <a:spcPct val="90000"/>
              </a:lnSpc>
            </a:pPr>
            <a:r>
              <a:rPr lang="en-GB" sz="1800" b="0" dirty="0" smtClean="0"/>
              <a:t>Other methods to safeguard data</a:t>
            </a:r>
          </a:p>
          <a:p>
            <a:pPr lvl="2">
              <a:lnSpc>
                <a:spcPct val="90000"/>
              </a:lnSpc>
            </a:pPr>
            <a:r>
              <a:rPr lang="en-GB" sz="1800" dirty="0" smtClean="0"/>
              <a:t>Practical 6-2</a:t>
            </a:r>
          </a:p>
        </p:txBody>
      </p:sp>
      <p:sp>
        <p:nvSpPr>
          <p:cNvPr id="5125" name="Rectangle 5"/>
          <p:cNvSpPr>
            <a:spLocks noGrp="1" noChangeArrowheads="1"/>
          </p:cNvSpPr>
          <p:nvPr>
            <p:ph type="title"/>
          </p:nvPr>
        </p:nvSpPr>
        <p:spPr/>
        <p:txBody>
          <a:bodyPr/>
          <a:lstStyle/>
          <a:p>
            <a:pPr eaLnBrk="1" hangingPunct="1"/>
            <a:r>
              <a:rPr lang="en-GB" smtClean="0"/>
              <a:t>Creating data tables &amp; referential integrity</a:t>
            </a:r>
          </a:p>
        </p:txBody>
      </p:sp>
      <p:sp>
        <p:nvSpPr>
          <p:cNvPr id="5126"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05892" name="Rectangle 4"/>
          <p:cNvSpPr>
            <a:spLocks noChangeArrowheads="1"/>
          </p:cNvSpPr>
          <p:nvPr/>
        </p:nvSpPr>
        <p:spPr bwMode="auto">
          <a:xfrm>
            <a:off x="5996305" y="5130800"/>
            <a:ext cx="2224087"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b="1" dirty="0">
                <a:latin typeface="Helvetica" pitchFamily="34" charset="0"/>
              </a:rPr>
              <a:t>FLOAT (precision)</a:t>
            </a:r>
          </a:p>
        </p:txBody>
      </p:sp>
      <p:sp>
        <p:nvSpPr>
          <p:cNvPr id="805893" name="Rectangle 5"/>
          <p:cNvSpPr>
            <a:spLocks noChangeArrowheads="1"/>
          </p:cNvSpPr>
          <p:nvPr/>
        </p:nvSpPr>
        <p:spPr bwMode="auto">
          <a:xfrm>
            <a:off x="5327650" y="2462213"/>
            <a:ext cx="3352800" cy="10160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CHARACTER (CHAR)</a:t>
            </a:r>
          </a:p>
          <a:p>
            <a:pPr algn="ctr" defTabSz="739775">
              <a:spcBef>
                <a:spcPct val="0"/>
              </a:spcBef>
              <a:defRPr/>
            </a:pPr>
            <a:r>
              <a:rPr lang="en-GB" sz="2000" b="1">
                <a:latin typeface="Helvetica" pitchFamily="34" charset="0"/>
              </a:rPr>
              <a:t>CHARACTER VARYING</a:t>
            </a:r>
          </a:p>
          <a:p>
            <a:pPr algn="ctr" defTabSz="739775">
              <a:spcBef>
                <a:spcPct val="0"/>
              </a:spcBef>
              <a:defRPr/>
            </a:pPr>
            <a:r>
              <a:rPr lang="en-GB" sz="2000" b="1">
                <a:latin typeface="Helvetica" pitchFamily="34" charset="0"/>
              </a:rPr>
              <a:t>(VARCHAR) </a:t>
            </a:r>
          </a:p>
        </p:txBody>
      </p:sp>
      <p:sp useBgFill="1">
        <p:nvSpPr>
          <p:cNvPr id="805894" name="AutoShape 6"/>
          <p:cNvSpPr>
            <a:spLocks noChangeArrowheads="1"/>
          </p:cNvSpPr>
          <p:nvPr/>
        </p:nvSpPr>
        <p:spPr bwMode="auto">
          <a:xfrm>
            <a:off x="5915025" y="1282700"/>
            <a:ext cx="2617788" cy="877888"/>
          </a:xfrm>
          <a:prstGeom prst="wedgeRoundRectCallout">
            <a:avLst>
              <a:gd name="adj1" fmla="val -41699"/>
              <a:gd name="adj2" fmla="val 66667"/>
              <a:gd name="adj3" fmla="val 16667"/>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GB"/>
          </a:p>
        </p:txBody>
      </p:sp>
      <p:sp>
        <p:nvSpPr>
          <p:cNvPr id="6151" name="Rectangle 7"/>
          <p:cNvSpPr>
            <a:spLocks noChangeArrowheads="1"/>
          </p:cNvSpPr>
          <p:nvPr/>
        </p:nvSpPr>
        <p:spPr bwMode="auto">
          <a:xfrm>
            <a:off x="6276975" y="1366838"/>
            <a:ext cx="17827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defTabSz="739775">
              <a:spcBef>
                <a:spcPct val="0"/>
              </a:spcBef>
            </a:pPr>
            <a:r>
              <a:rPr lang="en-GB" sz="2000" b="1">
                <a:latin typeface="Helvetica" pitchFamily="34" charset="0"/>
              </a:rPr>
              <a:t>‘Fred Smith’</a:t>
            </a:r>
          </a:p>
          <a:p>
            <a:pPr algn="ctr" defTabSz="739775">
              <a:spcBef>
                <a:spcPct val="0"/>
              </a:spcBef>
            </a:pPr>
            <a:r>
              <a:rPr lang="en-GB" sz="2000" b="1">
                <a:latin typeface="Helvetica" pitchFamily="34" charset="0"/>
              </a:rPr>
              <a:t>‘Blue Widgets’</a:t>
            </a:r>
          </a:p>
        </p:txBody>
      </p:sp>
      <p:sp>
        <p:nvSpPr>
          <p:cNvPr id="805896" name="Rectangle 8"/>
          <p:cNvSpPr>
            <a:spLocks noChangeArrowheads="1"/>
          </p:cNvSpPr>
          <p:nvPr/>
        </p:nvSpPr>
        <p:spPr bwMode="auto">
          <a:xfrm>
            <a:off x="3376613" y="2590800"/>
            <a:ext cx="1365250"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b="1">
                <a:latin typeface="Helvetica" pitchFamily="34" charset="0"/>
              </a:rPr>
              <a:t>INTEGER</a:t>
            </a:r>
          </a:p>
          <a:p>
            <a:pPr algn="ctr" defTabSz="739775">
              <a:spcBef>
                <a:spcPct val="0"/>
              </a:spcBef>
              <a:defRPr/>
            </a:pPr>
            <a:r>
              <a:rPr lang="en-GB" sz="2000" b="1">
                <a:latin typeface="Helvetica" pitchFamily="34" charset="0"/>
              </a:rPr>
              <a:t>SMALLINT</a:t>
            </a:r>
          </a:p>
        </p:txBody>
      </p:sp>
      <p:sp useBgFill="1">
        <p:nvSpPr>
          <p:cNvPr id="805897" name="AutoShape 9"/>
          <p:cNvSpPr>
            <a:spLocks noChangeArrowheads="1"/>
          </p:cNvSpPr>
          <p:nvPr/>
        </p:nvSpPr>
        <p:spPr bwMode="auto">
          <a:xfrm>
            <a:off x="3252788" y="1219200"/>
            <a:ext cx="1530350" cy="1116013"/>
          </a:xfrm>
          <a:prstGeom prst="wedgeRoundRectCallout">
            <a:avLst>
              <a:gd name="adj1" fmla="val -41699"/>
              <a:gd name="adj2" fmla="val 66667"/>
              <a:gd name="adj3" fmla="val 16667"/>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GB"/>
          </a:p>
        </p:txBody>
      </p:sp>
      <p:sp useBgFill="1">
        <p:nvSpPr>
          <p:cNvPr id="6154" name="Rectangle 10"/>
          <p:cNvSpPr>
            <a:spLocks noChangeArrowheads="1"/>
          </p:cNvSpPr>
          <p:nvPr/>
        </p:nvSpPr>
        <p:spPr bwMode="auto">
          <a:xfrm>
            <a:off x="3597275" y="1371600"/>
            <a:ext cx="896938" cy="6985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defTabSz="739775">
              <a:spcBef>
                <a:spcPct val="0"/>
              </a:spcBef>
            </a:pPr>
            <a:r>
              <a:rPr lang="en-GB" sz="2000" b="1">
                <a:latin typeface="Helvetica" pitchFamily="34" charset="0"/>
              </a:rPr>
              <a:t>1234</a:t>
            </a:r>
          </a:p>
          <a:p>
            <a:pPr algn="ctr" defTabSz="739775">
              <a:spcBef>
                <a:spcPct val="0"/>
              </a:spcBef>
            </a:pPr>
            <a:r>
              <a:rPr lang="en-GB" sz="2000" b="1">
                <a:latin typeface="Helvetica" pitchFamily="34" charset="0"/>
              </a:rPr>
              <a:t>-98321</a:t>
            </a:r>
          </a:p>
        </p:txBody>
      </p:sp>
      <p:sp>
        <p:nvSpPr>
          <p:cNvPr id="805899" name="Rectangle 11"/>
          <p:cNvSpPr>
            <a:spLocks noChangeArrowheads="1"/>
          </p:cNvSpPr>
          <p:nvPr/>
        </p:nvSpPr>
        <p:spPr bwMode="auto">
          <a:xfrm>
            <a:off x="506413" y="4953000"/>
            <a:ext cx="3546475"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NUMERIC (precision, scale)</a:t>
            </a:r>
          </a:p>
          <a:p>
            <a:pPr algn="ctr" defTabSz="739775">
              <a:spcBef>
                <a:spcPct val="0"/>
              </a:spcBef>
              <a:defRPr/>
            </a:pPr>
            <a:r>
              <a:rPr lang="en-GB" sz="2000" b="1">
                <a:latin typeface="Helvetica" pitchFamily="34" charset="0"/>
              </a:rPr>
              <a:t>DECIMAL (precision, scale)</a:t>
            </a:r>
          </a:p>
        </p:txBody>
      </p:sp>
      <p:sp useBgFill="1">
        <p:nvSpPr>
          <p:cNvPr id="805900" name="AutoShape 12"/>
          <p:cNvSpPr>
            <a:spLocks noChangeArrowheads="1"/>
          </p:cNvSpPr>
          <p:nvPr/>
        </p:nvSpPr>
        <p:spPr bwMode="auto">
          <a:xfrm>
            <a:off x="422275" y="3810000"/>
            <a:ext cx="1930400" cy="877888"/>
          </a:xfrm>
          <a:prstGeom prst="wedgeRoundRectCallout">
            <a:avLst>
              <a:gd name="adj1" fmla="val -41699"/>
              <a:gd name="adj2" fmla="val 66667"/>
              <a:gd name="adj3" fmla="val 16667"/>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GB"/>
          </a:p>
        </p:txBody>
      </p:sp>
      <p:sp>
        <p:nvSpPr>
          <p:cNvPr id="6157" name="Rectangle 13"/>
          <p:cNvSpPr>
            <a:spLocks noChangeArrowheads="1"/>
          </p:cNvSpPr>
          <p:nvPr/>
        </p:nvSpPr>
        <p:spPr bwMode="auto">
          <a:xfrm>
            <a:off x="773113" y="4038600"/>
            <a:ext cx="11445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defTabSz="739775">
              <a:spcBef>
                <a:spcPct val="0"/>
              </a:spcBef>
            </a:pPr>
            <a:r>
              <a:rPr lang="en-GB" sz="2000" b="1">
                <a:latin typeface="Helvetica" pitchFamily="34" charset="0"/>
              </a:rPr>
              <a:t>123.4567</a:t>
            </a:r>
          </a:p>
        </p:txBody>
      </p:sp>
      <p:sp useBgFill="1">
        <p:nvSpPr>
          <p:cNvPr id="805902" name="AutoShape 14"/>
          <p:cNvSpPr>
            <a:spLocks noChangeArrowheads="1"/>
          </p:cNvSpPr>
          <p:nvPr/>
        </p:nvSpPr>
        <p:spPr bwMode="auto">
          <a:xfrm>
            <a:off x="5915025" y="4022725"/>
            <a:ext cx="2216150" cy="930275"/>
          </a:xfrm>
          <a:prstGeom prst="wedgeRoundRectCallout">
            <a:avLst>
              <a:gd name="adj1" fmla="val -41699"/>
              <a:gd name="adj2" fmla="val 66667"/>
              <a:gd name="adj3" fmla="val 16667"/>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GB"/>
          </a:p>
        </p:txBody>
      </p:sp>
      <p:sp>
        <p:nvSpPr>
          <p:cNvPr id="6159" name="Rectangle 15"/>
          <p:cNvSpPr>
            <a:spLocks noChangeArrowheads="1"/>
          </p:cNvSpPr>
          <p:nvPr/>
        </p:nvSpPr>
        <p:spPr bwMode="auto">
          <a:xfrm>
            <a:off x="6721475" y="4121150"/>
            <a:ext cx="15224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defTabSz="739775">
              <a:spcBef>
                <a:spcPct val="0"/>
              </a:spcBef>
            </a:pPr>
            <a:r>
              <a:rPr lang="en-GB" sz="2000" b="1">
                <a:latin typeface="Helvetica" pitchFamily="34" charset="0"/>
              </a:rPr>
              <a:t>2.4319E38</a:t>
            </a:r>
          </a:p>
          <a:p>
            <a:pPr defTabSz="739775">
              <a:spcBef>
                <a:spcPct val="0"/>
              </a:spcBef>
            </a:pPr>
            <a:r>
              <a:rPr lang="en-GB" sz="2000" b="1">
                <a:latin typeface="Helvetica" pitchFamily="34" charset="0"/>
              </a:rPr>
              <a:t>0.234E-35</a:t>
            </a:r>
          </a:p>
        </p:txBody>
      </p:sp>
      <p:sp>
        <p:nvSpPr>
          <p:cNvPr id="805907" name="Rectangle 19"/>
          <p:cNvSpPr>
            <a:spLocks noChangeArrowheads="1"/>
          </p:cNvSpPr>
          <p:nvPr/>
        </p:nvSpPr>
        <p:spPr bwMode="auto">
          <a:xfrm>
            <a:off x="619125" y="2565400"/>
            <a:ext cx="1562100" cy="10160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b="1">
                <a:latin typeface="Helvetica" pitchFamily="34" charset="0"/>
              </a:rPr>
              <a:t>DATE</a:t>
            </a:r>
          </a:p>
          <a:p>
            <a:pPr algn="ctr" defTabSz="739775">
              <a:spcBef>
                <a:spcPct val="0"/>
              </a:spcBef>
              <a:defRPr/>
            </a:pPr>
            <a:r>
              <a:rPr lang="en-GB" sz="2000" b="1">
                <a:latin typeface="Helvetica" pitchFamily="34" charset="0"/>
              </a:rPr>
              <a:t>TIME</a:t>
            </a:r>
          </a:p>
          <a:p>
            <a:pPr algn="ctr" defTabSz="739775">
              <a:spcBef>
                <a:spcPct val="0"/>
              </a:spcBef>
              <a:defRPr/>
            </a:pPr>
            <a:r>
              <a:rPr lang="en-GB" sz="2000" b="1">
                <a:latin typeface="Helvetica" pitchFamily="34" charset="0"/>
              </a:rPr>
              <a:t>TIMESTAMP</a:t>
            </a:r>
          </a:p>
        </p:txBody>
      </p:sp>
      <p:grpSp>
        <p:nvGrpSpPr>
          <p:cNvPr id="6164" name="Group 20"/>
          <p:cNvGrpSpPr>
            <a:grpSpLocks/>
          </p:cNvGrpSpPr>
          <p:nvPr/>
        </p:nvGrpSpPr>
        <p:grpSpPr bwMode="auto">
          <a:xfrm>
            <a:off x="122238" y="1219200"/>
            <a:ext cx="2973387" cy="1339850"/>
            <a:chOff x="209" y="871"/>
            <a:chExt cx="2029" cy="844"/>
          </a:xfrm>
        </p:grpSpPr>
        <p:sp useBgFill="1">
          <p:nvSpPr>
            <p:cNvPr id="805909" name="AutoShape 21"/>
            <p:cNvSpPr>
              <a:spLocks noChangeArrowheads="1"/>
            </p:cNvSpPr>
            <p:nvPr/>
          </p:nvSpPr>
          <p:spPr bwMode="auto">
            <a:xfrm>
              <a:off x="209" y="871"/>
              <a:ext cx="2029" cy="703"/>
            </a:xfrm>
            <a:prstGeom prst="wedgeRoundRectCallout">
              <a:avLst>
                <a:gd name="adj1" fmla="val -41699"/>
                <a:gd name="adj2" fmla="val 66667"/>
                <a:gd name="adj3" fmla="val 16667"/>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GB"/>
            </a:p>
          </p:txBody>
        </p:sp>
        <p:sp useBgFill="1">
          <p:nvSpPr>
            <p:cNvPr id="6168" name="Rectangle 22"/>
            <p:cNvSpPr>
              <a:spLocks noChangeArrowheads="1"/>
            </p:cNvSpPr>
            <p:nvPr/>
          </p:nvSpPr>
          <p:spPr bwMode="auto">
            <a:xfrm>
              <a:off x="242" y="979"/>
              <a:ext cx="1951" cy="44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defTabSz="739775">
                <a:spcBef>
                  <a:spcPct val="0"/>
                </a:spcBef>
              </a:pPr>
              <a:r>
                <a:rPr lang="en-GB" sz="2000" b="1" dirty="0">
                  <a:latin typeface="Helvetica" pitchFamily="34" charset="0"/>
                </a:rPr>
                <a:t>DATE ‘1995-10-23’</a:t>
              </a:r>
            </a:p>
            <a:p>
              <a:pPr algn="ctr" defTabSz="739775">
                <a:spcBef>
                  <a:spcPct val="0"/>
                </a:spcBef>
              </a:pPr>
              <a:r>
                <a:rPr lang="en-GB" sz="2000" b="1" dirty="0">
                  <a:latin typeface="Helvetica" pitchFamily="34" charset="0"/>
                </a:rPr>
                <a:t>TIME ‘17:45:45.75’</a:t>
              </a:r>
            </a:p>
          </p:txBody>
        </p:sp>
      </p:grpSp>
      <p:sp>
        <p:nvSpPr>
          <p:cNvPr id="6165" name="Rectangle 23"/>
          <p:cNvSpPr>
            <a:spLocks noGrp="1" noChangeArrowheads="1"/>
          </p:cNvSpPr>
          <p:nvPr>
            <p:ph type="title"/>
          </p:nvPr>
        </p:nvSpPr>
        <p:spPr/>
        <p:txBody>
          <a:bodyPr/>
          <a:lstStyle/>
          <a:p>
            <a:pPr eaLnBrk="1" hangingPunct="1"/>
            <a:r>
              <a:rPr lang="en-GB" dirty="0" smtClean="0"/>
              <a:t>Some Standard SQL92 Data Types</a:t>
            </a:r>
          </a:p>
        </p:txBody>
      </p:sp>
      <p:sp>
        <p:nvSpPr>
          <p:cNvPr id="6166" name="Rectangle 24"/>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2" name="Rectangle 4"/>
          <p:cNvSpPr>
            <a:spLocks noGrp="1" noChangeArrowheads="1"/>
          </p:cNvSpPr>
          <p:nvPr>
            <p:ph type="body" idx="1"/>
          </p:nvPr>
        </p:nvSpPr>
        <p:spPr>
          <a:xfrm>
            <a:off x="463550" y="1165225"/>
            <a:ext cx="8321675" cy="4264025"/>
          </a:xfrm>
          <a:noFill/>
        </p:spPr>
        <p:txBody>
          <a:bodyPr lIns="77788" tIns="41275" rIns="77788" bIns="41275"/>
          <a:lstStyle/>
          <a:p>
            <a:pPr>
              <a:lnSpc>
                <a:spcPct val="125000"/>
              </a:lnSpc>
            </a:pPr>
            <a:r>
              <a:rPr lang="en-GB" dirty="0" smtClean="0"/>
              <a:t>NOT NULL (Mandatory column)  </a:t>
            </a:r>
          </a:p>
          <a:p>
            <a:pPr>
              <a:lnSpc>
                <a:spcPct val="125000"/>
              </a:lnSpc>
            </a:pPr>
            <a:r>
              <a:rPr lang="en-GB" dirty="0" smtClean="0"/>
              <a:t>NULL (</a:t>
            </a:r>
            <a:r>
              <a:rPr lang="en-GB" dirty="0" err="1" smtClean="0"/>
              <a:t>Nullable</a:t>
            </a:r>
            <a:r>
              <a:rPr lang="en-GB" dirty="0" smtClean="0"/>
              <a:t>/Optional column)</a:t>
            </a:r>
          </a:p>
          <a:p>
            <a:pPr>
              <a:lnSpc>
                <a:spcPct val="125000"/>
              </a:lnSpc>
            </a:pPr>
            <a:r>
              <a:rPr lang="en-GB" dirty="0" smtClean="0"/>
              <a:t>DEFAULT { Literal | Scalar System function }</a:t>
            </a:r>
          </a:p>
          <a:p>
            <a:pPr lvl="1">
              <a:lnSpc>
                <a:spcPct val="125000"/>
              </a:lnSpc>
            </a:pPr>
            <a:r>
              <a:rPr lang="en-GB" b="0" dirty="0" smtClean="0"/>
              <a:t>DEFAULT ‘Sales’</a:t>
            </a:r>
          </a:p>
          <a:p>
            <a:pPr lvl="1">
              <a:lnSpc>
                <a:spcPct val="125000"/>
              </a:lnSpc>
            </a:pPr>
            <a:r>
              <a:rPr lang="en-GB" b="0" dirty="0" smtClean="0"/>
              <a:t>DEFAULT CURRENT_DATE</a:t>
            </a:r>
          </a:p>
        </p:txBody>
      </p:sp>
      <p:sp>
        <p:nvSpPr>
          <p:cNvPr id="7173" name="Rectangle 5"/>
          <p:cNvSpPr>
            <a:spLocks noGrp="1" noChangeArrowheads="1"/>
          </p:cNvSpPr>
          <p:nvPr>
            <p:ph type="title"/>
          </p:nvPr>
        </p:nvSpPr>
        <p:spPr/>
        <p:txBody>
          <a:bodyPr/>
          <a:lstStyle/>
          <a:p>
            <a:pPr eaLnBrk="1" hangingPunct="1"/>
            <a:r>
              <a:rPr lang="en-GB" dirty="0" smtClean="0"/>
              <a:t>Column Attributes</a:t>
            </a:r>
          </a:p>
        </p:txBody>
      </p:sp>
      <p:sp>
        <p:nvSpPr>
          <p:cNvPr id="7174"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1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196" name="Rectangle 4"/>
          <p:cNvSpPr>
            <a:spLocks noGrp="1" noChangeArrowheads="1"/>
          </p:cNvSpPr>
          <p:nvPr>
            <p:ph type="body" idx="1"/>
          </p:nvPr>
        </p:nvSpPr>
        <p:spPr>
          <a:xfrm>
            <a:off x="674688" y="1504950"/>
            <a:ext cx="8186737" cy="4451350"/>
          </a:xfrm>
          <a:noFill/>
        </p:spPr>
        <p:txBody>
          <a:bodyPr lIns="77788" tIns="41275" rIns="77788" bIns="41275"/>
          <a:lstStyle/>
          <a:p>
            <a:pPr>
              <a:lnSpc>
                <a:spcPct val="125000"/>
              </a:lnSpc>
            </a:pPr>
            <a:r>
              <a:rPr lang="en-GB" sz="2000" smtClean="0"/>
              <a:t>UNIQUE</a:t>
            </a:r>
          </a:p>
          <a:p>
            <a:pPr lvl="1">
              <a:lnSpc>
                <a:spcPct val="125000"/>
              </a:lnSpc>
            </a:pPr>
            <a:r>
              <a:rPr lang="en-GB" b="0" smtClean="0"/>
              <a:t>used for non-key column values</a:t>
            </a:r>
          </a:p>
          <a:p>
            <a:pPr lvl="2">
              <a:lnSpc>
                <a:spcPct val="125000"/>
              </a:lnSpc>
            </a:pPr>
            <a:r>
              <a:rPr lang="en-GB" sz="1800" smtClean="0"/>
              <a:t>e.g. </a:t>
            </a:r>
            <a:r>
              <a:rPr lang="en-GB" sz="1800" i="1" smtClean="0"/>
              <a:t>dept_name,</a:t>
            </a:r>
            <a:r>
              <a:rPr lang="en-GB" sz="1800" smtClean="0"/>
              <a:t> </a:t>
            </a:r>
            <a:r>
              <a:rPr lang="en-GB" sz="1800" i="1" smtClean="0"/>
              <a:t>driver_licence_no</a:t>
            </a:r>
          </a:p>
          <a:p>
            <a:pPr lvl="1">
              <a:lnSpc>
                <a:spcPct val="125000"/>
              </a:lnSpc>
            </a:pPr>
            <a:r>
              <a:rPr lang="en-GB" b="0" smtClean="0"/>
              <a:t>NOT used for Primary Key column</a:t>
            </a:r>
          </a:p>
          <a:p>
            <a:pPr lvl="1">
              <a:lnSpc>
                <a:spcPct val="125000"/>
              </a:lnSpc>
              <a:buFontTx/>
              <a:buNone/>
            </a:pPr>
            <a:endParaRPr lang="en-GB" b="0" smtClean="0"/>
          </a:p>
          <a:p>
            <a:pPr>
              <a:lnSpc>
                <a:spcPct val="125000"/>
              </a:lnSpc>
            </a:pPr>
            <a:r>
              <a:rPr lang="en-GB" sz="2000" smtClean="0"/>
              <a:t>CHECK</a:t>
            </a:r>
          </a:p>
          <a:p>
            <a:pPr lvl="1">
              <a:lnSpc>
                <a:spcPct val="125000"/>
              </a:lnSpc>
            </a:pPr>
            <a:r>
              <a:rPr lang="en-GB" b="0" smtClean="0"/>
              <a:t>specifies a range check for this column (similar to a WHERE clause)</a:t>
            </a:r>
          </a:p>
          <a:p>
            <a:pPr lvl="1">
              <a:lnSpc>
                <a:spcPct val="125000"/>
              </a:lnSpc>
            </a:pPr>
            <a:r>
              <a:rPr lang="en-GB" b="0" smtClean="0"/>
              <a:t>must be resolvable by examining just the row being modified</a:t>
            </a:r>
          </a:p>
        </p:txBody>
      </p:sp>
      <p:sp>
        <p:nvSpPr>
          <p:cNvPr id="8197" name="Rectangle 5"/>
          <p:cNvSpPr>
            <a:spLocks noGrp="1" noChangeArrowheads="1"/>
          </p:cNvSpPr>
          <p:nvPr>
            <p:ph type="title"/>
          </p:nvPr>
        </p:nvSpPr>
        <p:spPr/>
        <p:txBody>
          <a:bodyPr/>
          <a:lstStyle/>
          <a:p>
            <a:pPr eaLnBrk="1" hangingPunct="1"/>
            <a:r>
              <a:rPr lang="en-GB" smtClean="0"/>
              <a:t>ANSI Column Attributes - 2</a:t>
            </a:r>
          </a:p>
        </p:txBody>
      </p:sp>
      <p:sp>
        <p:nvSpPr>
          <p:cNvPr id="8198"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20" name="Rectangle 4"/>
          <p:cNvSpPr>
            <a:spLocks noChangeArrowheads="1"/>
          </p:cNvSpPr>
          <p:nvPr/>
        </p:nvSpPr>
        <p:spPr bwMode="auto">
          <a:xfrm>
            <a:off x="687388" y="1262063"/>
            <a:ext cx="7864475" cy="31845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lnSpc>
                <a:spcPct val="125000"/>
              </a:lnSpc>
              <a:spcBef>
                <a:spcPct val="0"/>
              </a:spcBef>
            </a:pPr>
            <a:r>
              <a:rPr lang="en-GB" sz="1800" b="1">
                <a:latin typeface="Helvetica" pitchFamily="34" charset="0"/>
              </a:rPr>
              <a:t>CREATE TABLE contact</a:t>
            </a:r>
          </a:p>
          <a:p>
            <a:pPr defTabSz="739775">
              <a:lnSpc>
                <a:spcPct val="125000"/>
              </a:lnSpc>
              <a:spcBef>
                <a:spcPct val="0"/>
              </a:spcBef>
            </a:pPr>
            <a:r>
              <a:rPr lang="en-GB" sz="1800" b="1">
                <a:latin typeface="Helvetica" pitchFamily="34" charset="0"/>
              </a:rPr>
              <a:t>	(</a:t>
            </a:r>
          </a:p>
          <a:p>
            <a:pPr defTabSz="739775">
              <a:lnSpc>
                <a:spcPct val="125000"/>
              </a:lnSpc>
              <a:spcBef>
                <a:spcPct val="0"/>
              </a:spcBef>
            </a:pPr>
            <a:r>
              <a:rPr lang="en-GB" sz="1800" b="1">
                <a:latin typeface="Helvetica" pitchFamily="34" charset="0"/>
              </a:rPr>
              <a:t>	company_no		INTEGER	 		NOT NULL,</a:t>
            </a:r>
          </a:p>
          <a:p>
            <a:pPr defTabSz="739775">
              <a:lnSpc>
                <a:spcPct val="125000"/>
              </a:lnSpc>
              <a:spcBef>
                <a:spcPct val="0"/>
              </a:spcBef>
            </a:pPr>
            <a:r>
              <a:rPr lang="en-GB" sz="1800" b="1">
                <a:latin typeface="Helvetica" pitchFamily="34" charset="0"/>
              </a:rPr>
              <a:t>	contact_code		CHAR(3)			NOT NULL,</a:t>
            </a:r>
          </a:p>
          <a:p>
            <a:pPr defTabSz="739775">
              <a:lnSpc>
                <a:spcPct val="125000"/>
              </a:lnSpc>
              <a:spcBef>
                <a:spcPct val="0"/>
              </a:spcBef>
            </a:pPr>
            <a:r>
              <a:rPr lang="en-GB" sz="1800" b="1">
                <a:latin typeface="Helvetica" pitchFamily="34" charset="0"/>
              </a:rPr>
              <a:t>	name			VARCHAR(20)	            NULL,</a:t>
            </a:r>
          </a:p>
          <a:p>
            <a:pPr defTabSz="739775">
              <a:lnSpc>
                <a:spcPct val="125000"/>
              </a:lnSpc>
              <a:spcBef>
                <a:spcPct val="0"/>
              </a:spcBef>
            </a:pPr>
            <a:r>
              <a:rPr lang="en-GB" sz="1800" b="1">
                <a:latin typeface="Helvetica" pitchFamily="34" charset="0"/>
              </a:rPr>
              <a:t>	job_title		VARCHAR (25)        	            NULL,</a:t>
            </a:r>
          </a:p>
          <a:p>
            <a:pPr defTabSz="739775">
              <a:lnSpc>
                <a:spcPct val="125000"/>
              </a:lnSpc>
              <a:spcBef>
                <a:spcPct val="0"/>
              </a:spcBef>
            </a:pPr>
            <a:r>
              <a:rPr lang="en-GB" sz="1800" b="1">
                <a:latin typeface="Helvetica" pitchFamily="34" charset="0"/>
              </a:rPr>
              <a:t>	tel			VARCHAR (20)	            NULL,</a:t>
            </a:r>
          </a:p>
          <a:p>
            <a:pPr defTabSz="739775">
              <a:lnSpc>
                <a:spcPct val="125000"/>
              </a:lnSpc>
              <a:spcBef>
                <a:spcPct val="0"/>
              </a:spcBef>
            </a:pPr>
            <a:r>
              <a:rPr lang="en-GB" sz="1800" b="1">
                <a:latin typeface="Helvetica" pitchFamily="34" charset="0"/>
              </a:rPr>
              <a:t>	notes			VARCHAR (60)	            NULL</a:t>
            </a:r>
          </a:p>
          <a:p>
            <a:pPr defTabSz="739775">
              <a:lnSpc>
                <a:spcPct val="125000"/>
              </a:lnSpc>
              <a:spcBef>
                <a:spcPct val="0"/>
              </a:spcBef>
            </a:pPr>
            <a:r>
              <a:rPr lang="en-GB" sz="1800" b="1">
                <a:latin typeface="Helvetica" pitchFamily="34" charset="0"/>
              </a:rPr>
              <a:t>	)</a:t>
            </a:r>
          </a:p>
        </p:txBody>
      </p:sp>
      <p:sp>
        <p:nvSpPr>
          <p:cNvPr id="9221" name="Text Box 5"/>
          <p:cNvSpPr txBox="1">
            <a:spLocks noChangeArrowheads="1"/>
          </p:cNvSpPr>
          <p:nvPr/>
        </p:nvSpPr>
        <p:spPr bwMode="auto">
          <a:xfrm>
            <a:off x="896938" y="4568825"/>
            <a:ext cx="750411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marL="190500" indent="-190500">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buClr>
                <a:srgbClr val="FF0000"/>
              </a:buClr>
              <a:buFontTx/>
              <a:buChar char="•"/>
            </a:pPr>
            <a:r>
              <a:rPr lang="en-GB" sz="1800" b="1" dirty="0">
                <a:solidFill>
                  <a:srgbClr val="000066"/>
                </a:solidFill>
              </a:rPr>
              <a:t>Note, 6 columns, 5 commas! – a comma separated list in parentheses</a:t>
            </a:r>
          </a:p>
          <a:p>
            <a:pPr>
              <a:spcBef>
                <a:spcPct val="0"/>
              </a:spcBef>
              <a:buClr>
                <a:srgbClr val="FF0000"/>
              </a:buClr>
              <a:buFontTx/>
              <a:buChar char="•"/>
            </a:pPr>
            <a:endParaRPr lang="en-GB" sz="1800" b="1" dirty="0">
              <a:solidFill>
                <a:srgbClr val="000066"/>
              </a:solidFill>
            </a:endParaRPr>
          </a:p>
          <a:p>
            <a:pPr>
              <a:spcBef>
                <a:spcPct val="0"/>
              </a:spcBef>
              <a:buClr>
                <a:srgbClr val="FF0000"/>
              </a:buClr>
              <a:buFontTx/>
              <a:buChar char="•"/>
            </a:pPr>
            <a:r>
              <a:rPr lang="en-GB" sz="1800" b="1" dirty="0">
                <a:solidFill>
                  <a:srgbClr val="000066"/>
                </a:solidFill>
              </a:rPr>
              <a:t>To remove the table, and all its columns &amp; constraints:</a:t>
            </a:r>
          </a:p>
        </p:txBody>
      </p:sp>
      <p:sp>
        <p:nvSpPr>
          <p:cNvPr id="9222" name="Rectangle 6"/>
          <p:cNvSpPr>
            <a:spLocks noGrp="1" noChangeArrowheads="1"/>
          </p:cNvSpPr>
          <p:nvPr>
            <p:ph type="title"/>
          </p:nvPr>
        </p:nvSpPr>
        <p:spPr/>
        <p:txBody>
          <a:bodyPr/>
          <a:lstStyle/>
          <a:p>
            <a:pPr eaLnBrk="1" hangingPunct="1"/>
            <a:r>
              <a:rPr lang="en-GB" smtClean="0"/>
              <a:t>CREATE TABLE</a:t>
            </a:r>
          </a:p>
        </p:txBody>
      </p:sp>
      <p:sp>
        <p:nvSpPr>
          <p:cNvPr id="9223" name="Rectangle 7"/>
          <p:cNvSpPr>
            <a:spLocks noGrp="1" noChangeArrowheads="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
        <p:nvSpPr>
          <p:cNvPr id="9224"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
        <p:nvSpPr>
          <p:cNvPr id="9225" name="Rectangle 9"/>
          <p:cNvSpPr>
            <a:spLocks noChangeArrowheads="1"/>
          </p:cNvSpPr>
          <p:nvPr/>
        </p:nvSpPr>
        <p:spPr bwMode="auto">
          <a:xfrm>
            <a:off x="703263" y="5861050"/>
            <a:ext cx="2600325" cy="4413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lnSpc>
                <a:spcPct val="125000"/>
              </a:lnSpc>
              <a:spcBef>
                <a:spcPct val="0"/>
              </a:spcBef>
            </a:pPr>
            <a:r>
              <a:rPr lang="en-GB" sz="1800" b="1">
                <a:latin typeface="Helvetica" pitchFamily="34" charset="0"/>
              </a:rPr>
              <a:t>DROP TABLE contact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29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292" name="Rectangle 4"/>
          <p:cNvSpPr>
            <a:spLocks noGrp="1" noChangeArrowheads="1"/>
          </p:cNvSpPr>
          <p:nvPr>
            <p:ph type="body" idx="1"/>
          </p:nvPr>
        </p:nvSpPr>
        <p:spPr>
          <a:xfrm>
            <a:off x="561975" y="1128713"/>
            <a:ext cx="8582025" cy="5026025"/>
          </a:xfrm>
          <a:noFill/>
        </p:spPr>
        <p:txBody>
          <a:bodyPr lIns="77788" tIns="41275" rIns="77788" bIns="41275"/>
          <a:lstStyle/>
          <a:p>
            <a:pPr>
              <a:lnSpc>
                <a:spcPct val="105000"/>
              </a:lnSpc>
            </a:pPr>
            <a:endParaRPr lang="en-GB" sz="2500" smtClean="0"/>
          </a:p>
          <a:p>
            <a:pPr>
              <a:lnSpc>
                <a:spcPct val="105000"/>
              </a:lnSpc>
            </a:pPr>
            <a:r>
              <a:rPr lang="en-GB" sz="2500" smtClean="0"/>
              <a:t>PRIMARY KEY</a:t>
            </a:r>
          </a:p>
          <a:p>
            <a:pPr lvl="1">
              <a:lnSpc>
                <a:spcPct val="105000"/>
              </a:lnSpc>
              <a:buFontTx/>
              <a:buNone/>
            </a:pPr>
            <a:r>
              <a:rPr lang="en-GB" sz="1800" smtClean="0">
                <a:latin typeface="Helvetica" pitchFamily="34" charset="0"/>
              </a:rPr>
              <a:t>[CONSTRAINT constraintname]</a:t>
            </a:r>
            <a:r>
              <a:rPr lang="en-GB" sz="1800" i="1" smtClean="0">
                <a:latin typeface="Helvetica" pitchFamily="34" charset="0"/>
              </a:rPr>
              <a:t> </a:t>
            </a:r>
            <a:r>
              <a:rPr lang="en-GB" sz="1800" smtClean="0">
                <a:latin typeface="Helvetica" pitchFamily="34" charset="0"/>
              </a:rPr>
              <a:t>PRIMARY KEY (column1,column2,..)</a:t>
            </a:r>
          </a:p>
          <a:p>
            <a:pPr>
              <a:lnSpc>
                <a:spcPct val="105000"/>
              </a:lnSpc>
            </a:pPr>
            <a:endParaRPr lang="en-GB" sz="1800" smtClean="0"/>
          </a:p>
          <a:p>
            <a:pPr>
              <a:lnSpc>
                <a:spcPct val="105000"/>
              </a:lnSpc>
            </a:pPr>
            <a:endParaRPr lang="en-GB" sz="2500" smtClean="0"/>
          </a:p>
          <a:p>
            <a:pPr>
              <a:lnSpc>
                <a:spcPct val="105000"/>
              </a:lnSpc>
            </a:pPr>
            <a:r>
              <a:rPr lang="en-GB" sz="2500" smtClean="0"/>
              <a:t>FOREIGN KEY</a:t>
            </a:r>
          </a:p>
          <a:p>
            <a:pPr>
              <a:lnSpc>
                <a:spcPct val="105000"/>
              </a:lnSpc>
              <a:buFontTx/>
              <a:buNone/>
            </a:pPr>
            <a:r>
              <a:rPr lang="en-GB" sz="2500" smtClean="0"/>
              <a:t>	   </a:t>
            </a:r>
            <a:r>
              <a:rPr lang="en-GB" sz="1800" smtClean="0">
                <a:latin typeface="Helvetica" pitchFamily="34" charset="0"/>
              </a:rPr>
              <a:t>[CONSTRAINT constraintname]</a:t>
            </a:r>
            <a:r>
              <a:rPr lang="en-GB" sz="1800" i="1" smtClean="0">
                <a:latin typeface="Helvetica" pitchFamily="34" charset="0"/>
              </a:rPr>
              <a:t> </a:t>
            </a:r>
            <a:r>
              <a:rPr lang="en-GB" sz="1800" smtClean="0">
                <a:latin typeface="Helvetica" pitchFamily="34" charset="0"/>
              </a:rPr>
              <a:t>FOREIGN</a:t>
            </a:r>
            <a:r>
              <a:rPr lang="en-GB" sz="1800" i="1" smtClean="0">
                <a:latin typeface="Helvetica" pitchFamily="34" charset="0"/>
              </a:rPr>
              <a:t> </a:t>
            </a:r>
            <a:r>
              <a:rPr lang="en-GB" sz="1800" smtClean="0">
                <a:latin typeface="Helvetica" pitchFamily="34" charset="0"/>
              </a:rPr>
              <a:t> KEY (column1,column2,..)</a:t>
            </a:r>
          </a:p>
          <a:p>
            <a:pPr>
              <a:lnSpc>
                <a:spcPct val="105000"/>
              </a:lnSpc>
              <a:buFontTx/>
              <a:buNone/>
            </a:pPr>
            <a:r>
              <a:rPr lang="en-GB" sz="1800" smtClean="0">
                <a:latin typeface="Helvetica" pitchFamily="34" charset="0"/>
              </a:rPr>
              <a:t>	     REFERENCES tablename[(column1,column2,..)</a:t>
            </a:r>
          </a:p>
          <a:p>
            <a:pPr>
              <a:lnSpc>
                <a:spcPct val="105000"/>
              </a:lnSpc>
              <a:buFontTx/>
              <a:buNone/>
            </a:pPr>
            <a:r>
              <a:rPr lang="en-GB" sz="1800" smtClean="0">
                <a:latin typeface="Helvetica" pitchFamily="34" charset="0"/>
              </a:rPr>
              <a:t>	     [ON DELETE|UPDATE CASCADE|RESTRICT|SET NULL|SET DEFAULT]</a:t>
            </a:r>
          </a:p>
        </p:txBody>
      </p:sp>
      <p:sp>
        <p:nvSpPr>
          <p:cNvPr id="12293" name="Rectangle 5"/>
          <p:cNvSpPr>
            <a:spLocks noGrp="1" noChangeArrowheads="1"/>
          </p:cNvSpPr>
          <p:nvPr>
            <p:ph type="title"/>
          </p:nvPr>
        </p:nvSpPr>
        <p:spPr/>
        <p:txBody>
          <a:bodyPr/>
          <a:lstStyle/>
          <a:p>
            <a:pPr eaLnBrk="1" hangingPunct="1"/>
            <a:r>
              <a:rPr lang="en-GB" dirty="0" smtClean="0"/>
              <a:t>Primary and Foreign Key definition</a:t>
            </a:r>
          </a:p>
        </p:txBody>
      </p:sp>
      <p:sp>
        <p:nvSpPr>
          <p:cNvPr id="12294"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
        <p:nvSpPr>
          <p:cNvPr id="12295" name="Text Box 7"/>
          <p:cNvSpPr txBox="1">
            <a:spLocks noChangeArrowheads="1"/>
          </p:cNvSpPr>
          <p:nvPr/>
        </p:nvSpPr>
        <p:spPr bwMode="auto">
          <a:xfrm>
            <a:off x="4491038" y="2763838"/>
            <a:ext cx="3260725" cy="1016000"/>
          </a:xfrm>
          <a:prstGeom prst="rect">
            <a:avLst/>
          </a:prstGeom>
          <a:solidFill>
            <a:schemeClr val="folHlink"/>
          </a:solidFill>
          <a:ln w="9525">
            <a:solidFill>
              <a:schemeClr val="tx1"/>
            </a:solidFill>
            <a:miter lim="800000"/>
            <a:headEnd type="none" w="sm" len="sm"/>
            <a:tailEnd type="none" w="sm" len="sm"/>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spcBef>
                <a:spcPct val="0"/>
              </a:spcBef>
            </a:pPr>
            <a:r>
              <a:rPr lang="en-GB" sz="2000">
                <a:latin typeface="Helvetica" pitchFamily="34" charset="0"/>
              </a:rPr>
              <a:t>These are placed inside</a:t>
            </a:r>
            <a:br>
              <a:rPr lang="en-GB" sz="2000">
                <a:latin typeface="Helvetica" pitchFamily="34" charset="0"/>
              </a:rPr>
            </a:br>
            <a:r>
              <a:rPr lang="en-GB" sz="2000">
                <a:latin typeface="Helvetica" pitchFamily="34" charset="0"/>
              </a:rPr>
              <a:t>Create or Alter Table statements</a:t>
            </a:r>
          </a:p>
        </p:txBody>
      </p:sp>
      <p:sp>
        <p:nvSpPr>
          <p:cNvPr id="12296" name="Line 8"/>
          <p:cNvSpPr>
            <a:spLocks noChangeShapeType="1"/>
          </p:cNvSpPr>
          <p:nvPr/>
        </p:nvSpPr>
        <p:spPr bwMode="auto">
          <a:xfrm flipH="1" flipV="1">
            <a:off x="3098800" y="2554288"/>
            <a:ext cx="13843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297" name="Line 9"/>
          <p:cNvSpPr>
            <a:spLocks noChangeShapeType="1"/>
          </p:cNvSpPr>
          <p:nvPr/>
        </p:nvSpPr>
        <p:spPr bwMode="auto">
          <a:xfrm flipH="1">
            <a:off x="3289300" y="3529013"/>
            <a:ext cx="1208088" cy="528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33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340" name="Rectangle 4"/>
          <p:cNvSpPr>
            <a:spLocks noChangeArrowheads="1"/>
          </p:cNvSpPr>
          <p:nvPr/>
        </p:nvSpPr>
        <p:spPr bwMode="auto">
          <a:xfrm>
            <a:off x="687388" y="1260475"/>
            <a:ext cx="7864475" cy="4244752"/>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lnSpc>
                <a:spcPct val="125000"/>
              </a:lnSpc>
              <a:spcBef>
                <a:spcPct val="0"/>
              </a:spcBef>
            </a:pPr>
            <a:r>
              <a:rPr lang="en-GB" sz="1800" b="1" dirty="0">
                <a:latin typeface="Helvetica" pitchFamily="34" charset="0"/>
              </a:rPr>
              <a:t>CREATE TABLE contact</a:t>
            </a:r>
          </a:p>
          <a:p>
            <a:pPr defTabSz="739775">
              <a:lnSpc>
                <a:spcPct val="125000"/>
              </a:lnSpc>
              <a:spcBef>
                <a:spcPct val="0"/>
              </a:spcBef>
            </a:pPr>
            <a:r>
              <a:rPr lang="en-GB" sz="1800" b="1" dirty="0" smtClean="0">
                <a:latin typeface="Helvetica" pitchFamily="34" charset="0"/>
              </a:rPr>
              <a:t>	(</a:t>
            </a:r>
            <a:endParaRPr lang="en-GB" sz="1800" b="1" dirty="0">
              <a:latin typeface="Helvetica" pitchFamily="34" charset="0"/>
            </a:endParaRPr>
          </a:p>
          <a:p>
            <a:pPr defTabSz="739775">
              <a:lnSpc>
                <a:spcPct val="125000"/>
              </a:lnSpc>
              <a:spcBef>
                <a:spcPct val="0"/>
              </a:spcBef>
            </a:pPr>
            <a:r>
              <a:rPr lang="en-GB" sz="1800" b="1" dirty="0">
                <a:latin typeface="Helvetica" pitchFamily="34" charset="0"/>
              </a:rPr>
              <a:t>	</a:t>
            </a:r>
            <a:r>
              <a:rPr lang="en-GB" sz="1800" b="1" dirty="0" err="1">
                <a:latin typeface="Helvetica" pitchFamily="34" charset="0"/>
              </a:rPr>
              <a:t>company_no</a:t>
            </a:r>
            <a:r>
              <a:rPr lang="en-GB" sz="1800" b="1" dirty="0">
                <a:latin typeface="Helvetica" pitchFamily="34" charset="0"/>
              </a:rPr>
              <a:t>		INTEGER	 		NOT NULL,</a:t>
            </a:r>
          </a:p>
          <a:p>
            <a:pPr defTabSz="739775">
              <a:lnSpc>
                <a:spcPct val="125000"/>
              </a:lnSpc>
              <a:spcBef>
                <a:spcPct val="0"/>
              </a:spcBef>
            </a:pPr>
            <a:r>
              <a:rPr lang="en-GB" sz="1800" b="1" dirty="0">
                <a:latin typeface="Helvetica" pitchFamily="34" charset="0"/>
              </a:rPr>
              <a:t>	</a:t>
            </a:r>
            <a:r>
              <a:rPr lang="en-GB" sz="1800" b="1" dirty="0" err="1">
                <a:latin typeface="Helvetica" pitchFamily="34" charset="0"/>
              </a:rPr>
              <a:t>contact_code</a:t>
            </a:r>
            <a:r>
              <a:rPr lang="en-GB" sz="1800" b="1" dirty="0">
                <a:latin typeface="Helvetica" pitchFamily="34" charset="0"/>
              </a:rPr>
              <a:t>		CHAR(3)			NOT NULL,</a:t>
            </a:r>
          </a:p>
          <a:p>
            <a:pPr defTabSz="739775">
              <a:lnSpc>
                <a:spcPct val="125000"/>
              </a:lnSpc>
              <a:spcBef>
                <a:spcPct val="0"/>
              </a:spcBef>
            </a:pPr>
            <a:r>
              <a:rPr lang="en-GB" sz="1800" b="1" dirty="0">
                <a:latin typeface="Helvetica" pitchFamily="34" charset="0"/>
              </a:rPr>
              <a:t>	name			VARCHAR(20)		</a:t>
            </a:r>
            <a:r>
              <a:rPr lang="en-GB" sz="1800" b="1" dirty="0" smtClean="0">
                <a:latin typeface="Helvetica" pitchFamily="34" charset="0"/>
              </a:rPr>
              <a:t>NULL</a:t>
            </a:r>
            <a:r>
              <a:rPr lang="en-GB" sz="1800" b="1" dirty="0">
                <a:latin typeface="Helvetica" pitchFamily="34" charset="0"/>
              </a:rPr>
              <a:t>,</a:t>
            </a:r>
          </a:p>
          <a:p>
            <a:pPr defTabSz="739775">
              <a:lnSpc>
                <a:spcPct val="125000"/>
              </a:lnSpc>
              <a:spcBef>
                <a:spcPct val="0"/>
              </a:spcBef>
            </a:pPr>
            <a:r>
              <a:rPr lang="en-GB" sz="1800" b="1" dirty="0">
                <a:latin typeface="Helvetica" pitchFamily="34" charset="0"/>
              </a:rPr>
              <a:t>	</a:t>
            </a:r>
            <a:r>
              <a:rPr lang="en-GB" sz="1800" b="1" dirty="0" err="1">
                <a:latin typeface="Helvetica" pitchFamily="34" charset="0"/>
              </a:rPr>
              <a:t>job_title</a:t>
            </a:r>
            <a:r>
              <a:rPr lang="en-GB" sz="1800" b="1" dirty="0">
                <a:latin typeface="Helvetica" pitchFamily="34" charset="0"/>
              </a:rPr>
              <a:t>		VARCHAR(25)		</a:t>
            </a:r>
            <a:r>
              <a:rPr lang="en-GB" sz="1800" b="1" dirty="0" smtClean="0">
                <a:latin typeface="Helvetica" pitchFamily="34" charset="0"/>
              </a:rPr>
              <a:t>NULL</a:t>
            </a:r>
            <a:r>
              <a:rPr lang="en-GB" sz="1800" b="1" dirty="0">
                <a:latin typeface="Helvetica" pitchFamily="34" charset="0"/>
              </a:rPr>
              <a:t>,</a:t>
            </a:r>
          </a:p>
          <a:p>
            <a:pPr defTabSz="739775">
              <a:lnSpc>
                <a:spcPct val="125000"/>
              </a:lnSpc>
              <a:spcBef>
                <a:spcPct val="0"/>
              </a:spcBef>
            </a:pPr>
            <a:r>
              <a:rPr lang="en-GB" sz="1800" b="1" dirty="0">
                <a:latin typeface="Helvetica" pitchFamily="34" charset="0"/>
              </a:rPr>
              <a:t>	</a:t>
            </a:r>
            <a:r>
              <a:rPr lang="en-GB" sz="1800" b="1" dirty="0" err="1">
                <a:latin typeface="Helvetica" pitchFamily="34" charset="0"/>
              </a:rPr>
              <a:t>tel</a:t>
            </a:r>
            <a:r>
              <a:rPr lang="en-GB" sz="1800" b="1" dirty="0">
                <a:latin typeface="Helvetica" pitchFamily="34" charset="0"/>
              </a:rPr>
              <a:t>			VARCHAR(20)		</a:t>
            </a:r>
            <a:r>
              <a:rPr lang="en-GB" sz="1800" b="1" dirty="0" smtClean="0">
                <a:latin typeface="Helvetica" pitchFamily="34" charset="0"/>
              </a:rPr>
              <a:t>NULL</a:t>
            </a:r>
            <a:r>
              <a:rPr lang="en-GB" sz="1800" b="1" dirty="0">
                <a:latin typeface="Helvetica" pitchFamily="34" charset="0"/>
              </a:rPr>
              <a:t>,</a:t>
            </a:r>
          </a:p>
          <a:p>
            <a:pPr defTabSz="739775">
              <a:lnSpc>
                <a:spcPct val="125000"/>
              </a:lnSpc>
              <a:spcBef>
                <a:spcPct val="0"/>
              </a:spcBef>
            </a:pPr>
            <a:r>
              <a:rPr lang="en-GB" sz="1800" b="1" dirty="0">
                <a:latin typeface="Helvetica" pitchFamily="34" charset="0"/>
              </a:rPr>
              <a:t>	notes			VARCHAR(60)        		</a:t>
            </a:r>
            <a:r>
              <a:rPr lang="en-GB" sz="1800" b="1" dirty="0" smtClean="0">
                <a:latin typeface="Helvetica" pitchFamily="34" charset="0"/>
              </a:rPr>
              <a:t>NULL</a:t>
            </a:r>
            <a:r>
              <a:rPr lang="en-GB" sz="1800" b="1" dirty="0">
                <a:latin typeface="Helvetica" pitchFamily="34" charset="0"/>
              </a:rPr>
              <a:t>, </a:t>
            </a:r>
          </a:p>
          <a:p>
            <a:pPr defTabSz="739775">
              <a:lnSpc>
                <a:spcPct val="125000"/>
              </a:lnSpc>
              <a:spcBef>
                <a:spcPct val="0"/>
              </a:spcBef>
            </a:pPr>
            <a:endParaRPr lang="en-GB" sz="1800" b="1" dirty="0">
              <a:latin typeface="Helvetica" pitchFamily="34" charset="0"/>
            </a:endParaRPr>
          </a:p>
          <a:p>
            <a:pPr defTabSz="739775">
              <a:lnSpc>
                <a:spcPct val="125000"/>
              </a:lnSpc>
              <a:spcBef>
                <a:spcPct val="0"/>
              </a:spcBef>
            </a:pPr>
            <a:r>
              <a:rPr lang="en-GB" sz="1800" b="1" dirty="0">
                <a:latin typeface="Helvetica" pitchFamily="34" charset="0"/>
              </a:rPr>
              <a:t>	</a:t>
            </a:r>
            <a:r>
              <a:rPr lang="en-GB" sz="1800" b="1" dirty="0">
                <a:solidFill>
                  <a:srgbClr val="FF0000"/>
                </a:solidFill>
                <a:latin typeface="Helvetica" pitchFamily="34" charset="0"/>
              </a:rPr>
              <a:t>PRIMARY KEY</a:t>
            </a:r>
            <a:r>
              <a:rPr lang="en-GB" sz="1800" b="1" dirty="0">
                <a:latin typeface="Helvetica" pitchFamily="34" charset="0"/>
              </a:rPr>
              <a:t> (</a:t>
            </a:r>
            <a:r>
              <a:rPr lang="en-GB" sz="1800" b="1" dirty="0" err="1">
                <a:latin typeface="Helvetica" pitchFamily="34" charset="0"/>
              </a:rPr>
              <a:t>company_no</a:t>
            </a:r>
            <a:r>
              <a:rPr lang="en-GB" sz="1800" b="1" dirty="0">
                <a:latin typeface="Helvetica" pitchFamily="34" charset="0"/>
              </a:rPr>
              <a:t>, </a:t>
            </a:r>
            <a:r>
              <a:rPr lang="en-GB" sz="1800" b="1" dirty="0" err="1">
                <a:latin typeface="Helvetica" pitchFamily="34" charset="0"/>
              </a:rPr>
              <a:t>contact_code</a:t>
            </a:r>
            <a:r>
              <a:rPr lang="en-GB" sz="1800" b="1" dirty="0">
                <a:latin typeface="Helvetica" pitchFamily="34" charset="0"/>
              </a:rPr>
              <a:t>),</a:t>
            </a:r>
          </a:p>
          <a:p>
            <a:pPr defTabSz="739775">
              <a:lnSpc>
                <a:spcPct val="125000"/>
              </a:lnSpc>
              <a:spcBef>
                <a:spcPct val="0"/>
              </a:spcBef>
            </a:pPr>
            <a:r>
              <a:rPr lang="en-GB" sz="1800" b="1" dirty="0">
                <a:latin typeface="Helvetica" pitchFamily="34" charset="0"/>
              </a:rPr>
              <a:t>	</a:t>
            </a:r>
            <a:r>
              <a:rPr lang="en-GB" sz="1800" b="1" dirty="0">
                <a:solidFill>
                  <a:srgbClr val="FF0000"/>
                </a:solidFill>
                <a:latin typeface="Helvetica" pitchFamily="34" charset="0"/>
              </a:rPr>
              <a:t>FOREIGN KEY</a:t>
            </a:r>
            <a:r>
              <a:rPr lang="en-GB" sz="1800" b="1" dirty="0">
                <a:latin typeface="Helvetica" pitchFamily="34" charset="0"/>
              </a:rPr>
              <a:t> (</a:t>
            </a:r>
            <a:r>
              <a:rPr lang="en-GB" sz="1800" b="1" dirty="0" err="1">
                <a:latin typeface="Helvetica" pitchFamily="34" charset="0"/>
              </a:rPr>
              <a:t>company_no</a:t>
            </a:r>
            <a:r>
              <a:rPr lang="en-GB" sz="1800" b="1" dirty="0">
                <a:latin typeface="Helvetica" pitchFamily="34" charset="0"/>
              </a:rPr>
              <a:t>) REFERENCES  company</a:t>
            </a:r>
          </a:p>
          <a:p>
            <a:pPr defTabSz="739775">
              <a:lnSpc>
                <a:spcPct val="125000"/>
              </a:lnSpc>
              <a:spcBef>
                <a:spcPct val="0"/>
              </a:spcBef>
            </a:pPr>
            <a:r>
              <a:rPr lang="en-GB" sz="1800" b="1" dirty="0" smtClean="0">
                <a:latin typeface="Helvetica" pitchFamily="34" charset="0"/>
              </a:rPr>
              <a:t>	)</a:t>
            </a:r>
            <a:endParaRPr lang="en-GB" sz="1800" b="1" dirty="0">
              <a:latin typeface="Helvetica" pitchFamily="34" charset="0"/>
            </a:endParaRPr>
          </a:p>
        </p:txBody>
      </p:sp>
      <p:sp>
        <p:nvSpPr>
          <p:cNvPr id="14341" name="Rectangle 5"/>
          <p:cNvSpPr>
            <a:spLocks noGrp="1" noChangeArrowheads="1"/>
          </p:cNvSpPr>
          <p:nvPr>
            <p:ph type="title"/>
          </p:nvPr>
        </p:nvSpPr>
        <p:spPr/>
        <p:txBody>
          <a:bodyPr/>
          <a:lstStyle/>
          <a:p>
            <a:pPr eaLnBrk="1" hangingPunct="1"/>
            <a:r>
              <a:rPr lang="en-GB" smtClean="0"/>
              <a:t>CREATE TABLE using DRI</a:t>
            </a:r>
          </a:p>
        </p:txBody>
      </p:sp>
      <p:sp>
        <p:nvSpPr>
          <p:cNvPr id="14342"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814388" y="1295400"/>
            <a:ext cx="8047037" cy="4929188"/>
          </a:xfrm>
          <a:noFill/>
        </p:spPr>
        <p:txBody>
          <a:bodyPr lIns="77788" tIns="41275" rIns="77788" bIns="41275"/>
          <a:lstStyle/>
          <a:p>
            <a:pPr>
              <a:lnSpc>
                <a:spcPct val="100000"/>
              </a:lnSpc>
            </a:pPr>
            <a:r>
              <a:rPr lang="en-GB" sz="2000" smtClean="0"/>
              <a:t>Adding, modifying and deleting columns</a:t>
            </a:r>
          </a:p>
          <a:p>
            <a:pPr>
              <a:lnSpc>
                <a:spcPct val="100000"/>
              </a:lnSpc>
              <a:buFontTx/>
              <a:buNone/>
            </a:pPr>
            <a:endParaRPr lang="en-GB" sz="2000" smtClean="0"/>
          </a:p>
          <a:p>
            <a:pPr>
              <a:lnSpc>
                <a:spcPct val="100000"/>
              </a:lnSpc>
              <a:buFontTx/>
              <a:buNone/>
            </a:pPr>
            <a:endParaRPr lang="en-GB" sz="2000" smtClean="0"/>
          </a:p>
          <a:p>
            <a:pPr>
              <a:lnSpc>
                <a:spcPct val="100000"/>
              </a:lnSpc>
              <a:buFontTx/>
              <a:buNone/>
            </a:pPr>
            <a:endParaRPr lang="en-GB" sz="2000" smtClean="0"/>
          </a:p>
          <a:p>
            <a:pPr>
              <a:lnSpc>
                <a:spcPct val="100000"/>
              </a:lnSpc>
              <a:buFontTx/>
              <a:buNone/>
            </a:pPr>
            <a:endParaRPr lang="en-GB" sz="2000" smtClean="0"/>
          </a:p>
          <a:p>
            <a:pPr>
              <a:lnSpc>
                <a:spcPct val="100000"/>
              </a:lnSpc>
            </a:pPr>
            <a:r>
              <a:rPr lang="en-GB" sz="2000" smtClean="0"/>
              <a:t>Features rarely supported</a:t>
            </a:r>
          </a:p>
          <a:p>
            <a:pPr lvl="1"/>
            <a:r>
              <a:rPr lang="en-GB" b="0" smtClean="0"/>
              <a:t>Deleting columns from existing tables</a:t>
            </a:r>
          </a:p>
          <a:p>
            <a:pPr lvl="1"/>
            <a:endParaRPr lang="en-GB" b="0" smtClean="0"/>
          </a:p>
          <a:p>
            <a:pPr lvl="1"/>
            <a:endParaRPr lang="en-GB" b="0" smtClean="0"/>
          </a:p>
          <a:p>
            <a:pPr lvl="1"/>
            <a:r>
              <a:rPr lang="en-GB" b="0" smtClean="0"/>
              <a:t>NOT NULL columns to existing table</a:t>
            </a:r>
          </a:p>
          <a:p>
            <a:pPr lvl="1"/>
            <a:r>
              <a:rPr lang="en-GB" b="0" smtClean="0"/>
              <a:t>Changing a column’s length or nullability</a:t>
            </a:r>
          </a:p>
        </p:txBody>
      </p:sp>
      <p:sp>
        <p:nvSpPr>
          <p:cNvPr id="1024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44" name="Rectangle 4"/>
          <p:cNvSpPr>
            <a:spLocks noChangeArrowheads="1"/>
          </p:cNvSpPr>
          <p:nvPr/>
        </p:nvSpPr>
        <p:spPr bwMode="auto">
          <a:xfrm>
            <a:off x="2084388" y="1778001"/>
            <a:ext cx="4919662" cy="768350"/>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200" dirty="0">
                <a:latin typeface="Helvetica" pitchFamily="34" charset="0"/>
              </a:rPr>
              <a:t>ALTER TABLE </a:t>
            </a:r>
            <a:r>
              <a:rPr lang="en-GB" sz="2200" dirty="0" err="1">
                <a:latin typeface="Helvetica" pitchFamily="34" charset="0"/>
              </a:rPr>
              <a:t>dept</a:t>
            </a:r>
            <a:r>
              <a:rPr lang="en-GB" sz="2200" dirty="0">
                <a:latin typeface="Helvetica" pitchFamily="34" charset="0"/>
              </a:rPr>
              <a:t> </a:t>
            </a:r>
          </a:p>
          <a:p>
            <a:pPr defTabSz="739775">
              <a:spcBef>
                <a:spcPct val="0"/>
              </a:spcBef>
            </a:pPr>
            <a:r>
              <a:rPr lang="en-GB" sz="2200" dirty="0">
                <a:latin typeface="Helvetica" pitchFamily="34" charset="0"/>
              </a:rPr>
              <a:t>ADD location CHAR(30) NULL</a:t>
            </a:r>
          </a:p>
        </p:txBody>
      </p:sp>
      <p:sp>
        <p:nvSpPr>
          <p:cNvPr id="10245" name="Rectangle 5"/>
          <p:cNvSpPr>
            <a:spLocks noChangeArrowheads="1"/>
          </p:cNvSpPr>
          <p:nvPr/>
        </p:nvSpPr>
        <p:spPr bwMode="auto">
          <a:xfrm>
            <a:off x="2078038" y="2852738"/>
            <a:ext cx="5676900" cy="768350"/>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200" dirty="0">
                <a:latin typeface="Helvetica" pitchFamily="34" charset="0"/>
              </a:rPr>
              <a:t>ALTER TABLE sale</a:t>
            </a:r>
          </a:p>
          <a:p>
            <a:pPr defTabSz="739775">
              <a:spcBef>
                <a:spcPct val="0"/>
              </a:spcBef>
            </a:pPr>
            <a:r>
              <a:rPr lang="en-GB" sz="2200" dirty="0">
                <a:latin typeface="Helvetica" pitchFamily="34" charset="0"/>
              </a:rPr>
              <a:t>ALTER </a:t>
            </a:r>
            <a:r>
              <a:rPr lang="en-GB" sz="2200" dirty="0" err="1">
                <a:latin typeface="Helvetica" pitchFamily="34" charset="0"/>
              </a:rPr>
              <a:t>order_value</a:t>
            </a:r>
            <a:r>
              <a:rPr lang="en-GB" sz="2200" dirty="0">
                <a:latin typeface="Helvetica" pitchFamily="34" charset="0"/>
              </a:rPr>
              <a:t> DROP DEFAULT</a:t>
            </a:r>
            <a:endParaRPr lang="en-GB" sz="2400" dirty="0">
              <a:latin typeface="Helvetica" pitchFamily="34" charset="0"/>
            </a:endParaRPr>
          </a:p>
        </p:txBody>
      </p:sp>
      <p:sp>
        <p:nvSpPr>
          <p:cNvPr id="10246" name="Rectangle 6"/>
          <p:cNvSpPr>
            <a:spLocks noChangeArrowheads="1"/>
          </p:cNvSpPr>
          <p:nvPr/>
        </p:nvSpPr>
        <p:spPr bwMode="auto">
          <a:xfrm>
            <a:off x="2084388" y="4524375"/>
            <a:ext cx="4191000" cy="768350"/>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200" dirty="0">
                <a:latin typeface="Helvetica" pitchFamily="34" charset="0"/>
              </a:rPr>
              <a:t>ALTER TABLE 	salesperson</a:t>
            </a:r>
          </a:p>
          <a:p>
            <a:pPr defTabSz="739775">
              <a:spcBef>
                <a:spcPct val="0"/>
              </a:spcBef>
            </a:pPr>
            <a:r>
              <a:rPr lang="en-GB" sz="2200" dirty="0">
                <a:latin typeface="Helvetica" pitchFamily="34" charset="0"/>
              </a:rPr>
              <a:t>DROP 		</a:t>
            </a:r>
            <a:r>
              <a:rPr lang="en-GB" sz="2200" dirty="0" err="1">
                <a:latin typeface="Helvetica" pitchFamily="34" charset="0"/>
              </a:rPr>
              <a:t>sales_target</a:t>
            </a:r>
            <a:endParaRPr lang="en-GB" sz="2400" dirty="0">
              <a:latin typeface="Helvetica" pitchFamily="34" charset="0"/>
            </a:endParaRPr>
          </a:p>
        </p:txBody>
      </p:sp>
      <p:sp>
        <p:nvSpPr>
          <p:cNvPr id="10247" name="Rectangle 7"/>
          <p:cNvSpPr>
            <a:spLocks noGrp="1" noChangeArrowheads="1"/>
          </p:cNvSpPr>
          <p:nvPr>
            <p:ph type="title"/>
          </p:nvPr>
        </p:nvSpPr>
        <p:spPr/>
        <p:txBody>
          <a:bodyPr/>
          <a:lstStyle/>
          <a:p>
            <a:pPr eaLnBrk="1" hangingPunct="1"/>
            <a:r>
              <a:rPr lang="en-GB" smtClean="0"/>
              <a:t>ALTER TABLE</a:t>
            </a:r>
          </a:p>
        </p:txBody>
      </p:sp>
      <p:sp>
        <p:nvSpPr>
          <p:cNvPr id="10248"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bb3bdb55-ce43-40c7-ac96-dc2d075fdb96" ContentTypeId="0x0101009AB076E22428264284E11C73D716557C16" PreviousValue="true"/>
</file>

<file path=customXml/item2.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hapterNo xmlns="4ff00d7d-e7fe-48a8-a79f-9d301ade6bee">6</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7</SequenceNo>
    <StartPageNumber xmlns="4ff00d7d-e7fe-48a8-a79f-9d301ade6bee">0</StartPageNumber>
  </documentManagement>
</p:properties>
</file>

<file path=customXml/itemProps1.xml><?xml version="1.0" encoding="utf-8"?>
<ds:datastoreItem xmlns:ds="http://schemas.openxmlformats.org/officeDocument/2006/customXml" ds:itemID="{1AD8E4DD-A8E2-4813-BC97-DF33F5EF69CF}">
  <ds:schemaRefs>
    <ds:schemaRef ds:uri="Microsoft.SharePoint.Taxonomy.ContentTypeSync"/>
  </ds:schemaRefs>
</ds:datastoreItem>
</file>

<file path=customXml/itemProps2.xml><?xml version="1.0" encoding="utf-8"?>
<ds:datastoreItem xmlns:ds="http://schemas.openxmlformats.org/officeDocument/2006/customXml" ds:itemID="{0179522B-E6EA-48FF-B32D-2CC82D923F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f00d7d-e7fe-48a8-a79f-9d301ade6b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3D25B5-76A0-4BE1-ADDA-1880DBE8C5EB}">
  <ds:schemaRefs>
    <ds:schemaRef ds:uri="http://schemas.microsoft.com/sharepoint/v3/contenttype/forms"/>
  </ds:schemaRefs>
</ds:datastoreItem>
</file>

<file path=customXml/itemProps4.xml><?xml version="1.0" encoding="utf-8"?>
<ds:datastoreItem xmlns:ds="http://schemas.openxmlformats.org/officeDocument/2006/customXml" ds:itemID="{072F9FB7-65D2-4CA1-BC01-F553D8A15835}">
  <ds:schemaRefs>
    <ds:schemaRef ds:uri="http://schemas.microsoft.com/office/2006/metadata/properties"/>
    <ds:schemaRef ds:uri="http://schemas.microsoft.com/office/infopath/2007/PartnerControls"/>
    <ds:schemaRef ds:uri="4ff00d7d-e7fe-48a8-a79f-9d301ade6bee"/>
  </ds:schemaRefs>
</ds:datastoreItem>
</file>

<file path=docProps/app.xml><?xml version="1.0" encoding="utf-8"?>
<Properties xmlns="http://schemas.openxmlformats.org/officeDocument/2006/extended-properties" xmlns:vt="http://schemas.openxmlformats.org/officeDocument/2006/docPropsVTypes">
  <Template/>
  <TotalTime>3087</TotalTime>
  <Words>1924</Words>
  <Application>Microsoft Office PowerPoint</Application>
  <PresentationFormat>On-screen Show (4:3)</PresentationFormat>
  <Paragraphs>254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Helv</vt:lpstr>
      <vt:lpstr>Helvetica</vt:lpstr>
      <vt:lpstr>Times New Roman</vt:lpstr>
      <vt:lpstr>QA-IQSwooshPresentationtemplate</vt:lpstr>
      <vt:lpstr>Creating Data Tables &amp; Referential Integrity</vt:lpstr>
      <vt:lpstr>Creating data tables &amp; referential integrity</vt:lpstr>
      <vt:lpstr>Some Standard SQL92 Data Types</vt:lpstr>
      <vt:lpstr>Column Attributes</vt:lpstr>
      <vt:lpstr>ANSI Column Attributes - 2</vt:lpstr>
      <vt:lpstr>CREATE TABLE</vt:lpstr>
      <vt:lpstr>Primary and Foreign Key definition</vt:lpstr>
      <vt:lpstr>CREATE TABLE using DRI</vt:lpstr>
      <vt:lpstr>ALTER TABLE</vt:lpstr>
      <vt:lpstr>Indexes</vt:lpstr>
      <vt:lpstr>Choosing Index Columns</vt:lpstr>
      <vt:lpstr>Summary</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Data Tables &amp; Referential Integrity</dc:title>
  <dc:creator>QA Ltd</dc:creator>
  <cp:keywords/>
  <dc:description/>
  <cp:lastModifiedBy>Saeed Dehnadi</cp:lastModifiedBy>
  <cp:revision>184</cp:revision>
  <dcterms:created xsi:type="dcterms:W3CDTF">2008-02-15T11:31:17Z</dcterms:created>
  <dcterms:modified xsi:type="dcterms:W3CDTF">2014-01-24T10:21:26Z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6" name="Practice Name">
    <vt:lpwstr/>
  </property>
  <property fmtid="{D5CDD505-2E9C-101B-9397-08002B2CF9AE}" pid="7" name="xd_Signature">
    <vt:bool>false</vt:bool>
  </property>
  <property fmtid="{D5CDD505-2E9C-101B-9397-08002B2CF9AE}" pid="8" name="xd_ProgID">
    <vt:lpwstr/>
  </property>
  <property fmtid="{D5CDD505-2E9C-101B-9397-08002B2CF9AE}" pid="9" name="DocumentSetDescription">
    <vt:lpwstr/>
  </property>
  <property fmtid="{D5CDD505-2E9C-101B-9397-08002B2CF9AE}" pid="10" name="_dlc_DocId">
    <vt:lpwstr/>
  </property>
  <property fmtid="{D5CDD505-2E9C-101B-9397-08002B2CF9AE}" pid="11" name="wic_System_Copyright">
    <vt:lpwstr/>
  </property>
  <property fmtid="{D5CDD505-2E9C-101B-9397-08002B2CF9AE}" pid="12" name="_dlc_Exempt">
    <vt:bool>false</vt:bool>
  </property>
  <property fmtid="{D5CDD505-2E9C-101B-9397-08002B2CF9AE}" pid="13" name="_SourceUrl">
    <vt:lpwstr/>
  </property>
  <property fmtid="{D5CDD505-2E9C-101B-9397-08002B2CF9AE}" pid="14" name="_SharedFileIndex">
    <vt:lpwstr/>
  </property>
  <property fmtid="{D5CDD505-2E9C-101B-9397-08002B2CF9AE}" pid="15" name="Owner Name">
    <vt:lpwstr/>
  </property>
  <property fmtid="{D5CDD505-2E9C-101B-9397-08002B2CF9AE}" pid="16" name="CompanyName">
    <vt:lpwstr/>
  </property>
  <property fmtid="{D5CDD505-2E9C-101B-9397-08002B2CF9AE}" pid="17" name="_dlc_DocIdUrl">
    <vt:lpwstr/>
  </property>
  <property fmtid="{D5CDD505-2E9C-101B-9397-08002B2CF9AE}" pid="18" name="TemplateUrl">
    <vt:lpwstr/>
  </property>
  <property fmtid="{D5CDD505-2E9C-101B-9397-08002B2CF9AE}" pid="19" name="DepartmentName">
    <vt:lpwstr/>
  </property>
  <property fmtid="{D5CDD505-2E9C-101B-9397-08002B2CF9AE}" pid="20" name="vti_imgdate">
    <vt:lpwstr/>
  </property>
  <property fmtid="{D5CDD505-2E9C-101B-9397-08002B2CF9AE}" pid="21" name="CourseCode">
    <vt:lpwstr/>
  </property>
  <property fmtid="{D5CDD505-2E9C-101B-9397-08002B2CF9AE}" pid="22" name="_dlc_DocIdPersistId">
    <vt:bool>false</vt:bool>
  </property>
</Properties>
</file>