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18"/>
  </p:notesMasterIdLst>
  <p:handoutMasterIdLst>
    <p:handoutMasterId r:id="rId19"/>
  </p:handoutMasterIdLst>
  <p:sldIdLst>
    <p:sldId id="256" r:id="rId6"/>
    <p:sldId id="257" r:id="rId7"/>
    <p:sldId id="258" r:id="rId8"/>
    <p:sldId id="259" r:id="rId9"/>
    <p:sldId id="268" r:id="rId10"/>
    <p:sldId id="260" r:id="rId11"/>
    <p:sldId id="262" r:id="rId12"/>
    <p:sldId id="263" r:id="rId13"/>
    <p:sldId id="264" r:id="rId14"/>
    <p:sldId id="265" r:id="rId15"/>
    <p:sldId id="266" r:id="rId16"/>
    <p:sldId id="267" r:id="rId17"/>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5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5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5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5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85" autoAdjust="0"/>
    <p:restoredTop sz="63158" autoAdjust="0"/>
  </p:normalViewPr>
  <p:slideViewPr>
    <p:cSldViewPr snapToGrid="0">
      <p:cViewPr varScale="1">
        <p:scale>
          <a:sx n="56" d="100"/>
          <a:sy n="56" d="100"/>
        </p:scale>
        <p:origin x="-1968" y="-102"/>
      </p:cViewPr>
      <p:guideLst>
        <p:guide orient="horz" pos="2160"/>
        <p:guide pos="2880"/>
      </p:guideLst>
    </p:cSldViewPr>
  </p:slideViewPr>
  <p:notesTextViewPr>
    <p:cViewPr>
      <p:scale>
        <a:sx n="100" d="100"/>
        <a:sy n="100" d="100"/>
      </p:scale>
      <p:origin x="0" y="0"/>
    </p:cViewPr>
  </p:notesTextViewPr>
  <p:notesViewPr>
    <p:cSldViewPr snapToGrid="0">
      <p:cViewPr>
        <p:scale>
          <a:sx n="69" d="100"/>
          <a:sy n="69" d="100"/>
        </p:scale>
        <p:origin x="-2802" y="16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889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254012128"/>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Rectangle 5"/>
          <p:cNvSpPr>
            <a:spLocks noGrp="1" noRot="1" noChangeAspect="1" noChangeArrowheads="1" noTextEdit="1"/>
          </p:cNvSpPr>
          <p:nvPr>
            <p:ph type="sldImg"/>
          </p:nvPr>
        </p:nvSpPr>
        <p:spPr>
          <a:ln/>
        </p:spPr>
      </p:sp>
      <p:sp>
        <p:nvSpPr>
          <p:cNvPr id="25608"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Rot="1" noChangeAspect="1" noChangeArrowheads="1" noTextEdit="1"/>
          </p:cNvSpPr>
          <p:nvPr>
            <p:ph type="sldImg"/>
          </p:nvPr>
        </p:nvSpPr>
        <p:spPr>
          <a:ln/>
        </p:spPr>
      </p:sp>
      <p:sp>
        <p:nvSpPr>
          <p:cNvPr id="26632" name="Rectangle 6"/>
          <p:cNvSpPr>
            <a:spLocks noGrp="1" noChangeArrowheads="1"/>
          </p:cNvSpPr>
          <p:nvPr>
            <p:ph type="body" idx="1"/>
          </p:nvPr>
        </p:nvSpPr>
        <p:spPr>
          <a:noFill/>
          <a:ln/>
        </p:spPr>
        <p:txBody>
          <a:bodyPr/>
          <a:lstStyle/>
          <a:p>
            <a:r>
              <a:rPr lang="en-GB" dirty="0" smtClean="0"/>
              <a:t>View Restrictions</a:t>
            </a:r>
          </a:p>
          <a:p>
            <a:r>
              <a:rPr lang="en-GB" dirty="0" smtClean="0"/>
              <a:t>The general principle with views is that if the view contains any clause that amalgamates or filters rows, then the view becomes read-only and can only be used for selects.  For example, views that use the ‘GROUP BY’ clause (summarised queries) cannot be joined to other tables in SELECTS.  Also SELECTS that include a view with a GROUP BY cannot themselves have a GROUP BY clause.</a:t>
            </a:r>
          </a:p>
          <a:p>
            <a:r>
              <a:rPr lang="en-GB" dirty="0" smtClean="0"/>
              <a:t>In addition some RDBMSs disallow updates or inserts if a view is based on more than one table.  We will be looking at aggregates and the GROUP BY and HAVING clauses in detail in the next chapter.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5"/>
          <p:cNvSpPr>
            <a:spLocks noGrp="1" noRot="1" noChangeAspect="1" noChangeArrowheads="1" noTextEdit="1"/>
          </p:cNvSpPr>
          <p:nvPr>
            <p:ph type="sldImg"/>
          </p:nvPr>
        </p:nvSpPr>
        <p:spPr>
          <a:ln/>
        </p:spPr>
      </p:sp>
      <p:sp>
        <p:nvSpPr>
          <p:cNvPr id="27656"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5"/>
          <p:cNvSpPr>
            <a:spLocks noGrp="1" noRot="1" noChangeAspect="1" noChangeArrowheads="1" noTextEdit="1"/>
          </p:cNvSpPr>
          <p:nvPr>
            <p:ph type="sldImg"/>
          </p:nvPr>
        </p:nvSpPr>
        <p:spPr>
          <a:ln/>
        </p:spPr>
      </p:sp>
      <p:sp>
        <p:nvSpPr>
          <p:cNvPr id="17416" name="Rectangle 6"/>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5"/>
          <p:cNvSpPr>
            <a:spLocks noGrp="1" noRot="1" noChangeAspect="1" noChangeArrowheads="1" noTextEdit="1"/>
          </p:cNvSpPr>
          <p:nvPr>
            <p:ph type="sldImg"/>
          </p:nvPr>
        </p:nvSpPr>
        <p:spPr>
          <a:ln/>
        </p:spPr>
      </p:sp>
      <p:sp>
        <p:nvSpPr>
          <p:cNvPr id="18440" name="Rectangle 6"/>
          <p:cNvSpPr>
            <a:spLocks noGrp="1" noChangeArrowheads="1"/>
          </p:cNvSpPr>
          <p:nvPr>
            <p:ph type="body" idx="1"/>
          </p:nvPr>
        </p:nvSpPr>
        <p:spPr>
          <a:noFill/>
          <a:ln/>
        </p:spPr>
        <p:txBody>
          <a:bodyPr/>
          <a:lstStyle/>
          <a:p>
            <a:r>
              <a:rPr lang="en-GB" dirty="0" smtClean="0"/>
              <a:t>A view allows the user or designer to create an object that can be treated as a table, sometimes thought of as a pseudo-table.  The pseudo-table does not actually exist, all that exists is a definition of how to create the view from existing tables or views.  The RDBMS will store in its underlying system tables the SQL Select that defines the view, so when a user then queries that view it simply ‘looks up’ the SQL statement that is stored, and appends any extra where clause / order by information to then decide exactly which SQL statement it must then parse / compile/ and run.</a:t>
            </a:r>
          </a:p>
          <a:p>
            <a:r>
              <a:rPr lang="en-GB" dirty="0" smtClean="0"/>
              <a:t>A view is a stored SQL statement, in MS Access it is known as a query , it is NEVER a snapshot of data.</a:t>
            </a:r>
          </a:p>
          <a:p>
            <a:r>
              <a:rPr lang="en-GB" dirty="0" smtClean="0"/>
              <a:t>A view is treated as though it were a table, at least for reading (SELECT) purposes. Clearly however, we could not INSERT into this view (which tables would we be providing information for?) nor DELETE FROM this view (delete rows from which of the underlying tables?)  We could UPDATE this view, providing we were updating columns from only one of the underlying tables</a:t>
            </a:r>
          </a:p>
          <a:p>
            <a:r>
              <a:rPr lang="en-GB" dirty="0" smtClean="0"/>
              <a:t>Views have many uses; they can be used for maintenance, for security or to simplify the design of a system by breaking the problem down into a number of parts.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5"/>
          <p:cNvSpPr>
            <a:spLocks noGrp="1" noRot="1" noChangeAspect="1" noChangeArrowheads="1" noTextEdit="1"/>
          </p:cNvSpPr>
          <p:nvPr>
            <p:ph type="sldImg"/>
          </p:nvPr>
        </p:nvSpPr>
        <p:spPr>
          <a:ln/>
        </p:spPr>
      </p:sp>
      <p:sp>
        <p:nvSpPr>
          <p:cNvPr id="19464" name="Rectangle 6"/>
          <p:cNvSpPr>
            <a:spLocks noGrp="1" noChangeArrowheads="1"/>
          </p:cNvSpPr>
          <p:nvPr>
            <p:ph type="body" idx="1"/>
          </p:nvPr>
        </p:nvSpPr>
        <p:spPr>
          <a:noFill/>
          <a:ln/>
        </p:spPr>
        <p:txBody>
          <a:bodyPr/>
          <a:lstStyle/>
          <a:p>
            <a:r>
              <a:rPr lang="en-GB" dirty="0" smtClean="0"/>
              <a:t>In most systems there will be some data that should be generally available and some that should only be accessible by specific users.  Views can be given their own access privileges, separate from those of the underlying tables.</a:t>
            </a:r>
          </a:p>
          <a:p>
            <a:pPr>
              <a:spcAft>
                <a:spcPts val="600"/>
              </a:spcAft>
            </a:pPr>
            <a:r>
              <a:rPr lang="en-GB" dirty="0" smtClean="0"/>
              <a:t>In the above example, the privilege to select from the </a:t>
            </a:r>
            <a:r>
              <a:rPr lang="en-GB" dirty="0" err="1" smtClean="0"/>
              <a:t>PhoneList</a:t>
            </a:r>
            <a:r>
              <a:rPr lang="en-GB" dirty="0" smtClean="0"/>
              <a:t> view could be given to everyone and the access to the </a:t>
            </a:r>
            <a:r>
              <a:rPr lang="en-GB" dirty="0" err="1" smtClean="0"/>
              <a:t>Emp</a:t>
            </a:r>
            <a:r>
              <a:rPr lang="en-GB" dirty="0" smtClean="0"/>
              <a:t> table could be restricted to staff from the personnel department.</a:t>
            </a:r>
          </a:p>
          <a:p>
            <a:pPr lvl="1">
              <a:spcBef>
                <a:spcPts val="0"/>
              </a:spcBef>
            </a:pPr>
            <a:r>
              <a:rPr lang="en-GB" sz="1100" dirty="0" smtClean="0">
                <a:latin typeface="Lucida Console" pitchFamily="49" charset="0"/>
              </a:rPr>
              <a:t>GRANT SELECT ON </a:t>
            </a:r>
            <a:r>
              <a:rPr lang="en-GB" sz="1100" dirty="0" err="1" smtClean="0">
                <a:latin typeface="Lucida Console" pitchFamily="49" charset="0"/>
              </a:rPr>
              <a:t>phone_list</a:t>
            </a:r>
            <a:r>
              <a:rPr lang="en-GB" sz="1100" dirty="0" smtClean="0">
                <a:latin typeface="Lucida Console" pitchFamily="49" charset="0"/>
              </a:rPr>
              <a:t> TO PUBLIC</a:t>
            </a:r>
          </a:p>
          <a:p>
            <a:pPr lvl="1">
              <a:spcBef>
                <a:spcPts val="0"/>
              </a:spcBef>
            </a:pPr>
            <a:r>
              <a:rPr lang="en-GB" sz="1100" dirty="0" smtClean="0">
                <a:latin typeface="Lucida Console" pitchFamily="49" charset="0"/>
              </a:rPr>
              <a:t>GRANT INSERT, UPDATE, DELETE ON </a:t>
            </a:r>
            <a:r>
              <a:rPr lang="en-GB" sz="1100" dirty="0" err="1" smtClean="0">
                <a:latin typeface="Lucida Console" pitchFamily="49" charset="0"/>
              </a:rPr>
              <a:t>phone_list</a:t>
            </a:r>
            <a:r>
              <a:rPr lang="en-GB" sz="1100" dirty="0" smtClean="0">
                <a:latin typeface="Lucida Console" pitchFamily="49" charset="0"/>
              </a:rPr>
              <a:t> TO hr-users</a:t>
            </a:r>
          </a:p>
          <a:p>
            <a:r>
              <a:rPr lang="en-GB" dirty="0" smtClean="0"/>
              <a:t>An alternative would be to create another table and populate it with data from the </a:t>
            </a:r>
            <a:r>
              <a:rPr lang="en-GB" dirty="0" err="1" smtClean="0"/>
              <a:t>Emp</a:t>
            </a:r>
            <a:r>
              <a:rPr lang="en-GB" dirty="0" smtClean="0"/>
              <a:t> table.  The disadvantage with this is that the two tables would need to be maintained separately.  With the View, the data is always consistent.</a:t>
            </a:r>
          </a:p>
          <a:p>
            <a:r>
              <a:rPr lang="en-GB" dirty="0" smtClean="0"/>
              <a:t>A view is treated as though it were a table, at least for reading (SELECT) purposes. Clearly however, we could only INSERT into </a:t>
            </a:r>
            <a:r>
              <a:rPr lang="en-GB" dirty="0" err="1" smtClean="0"/>
              <a:t>phonelist</a:t>
            </a:r>
            <a:r>
              <a:rPr lang="en-GB" dirty="0" smtClean="0"/>
              <a:t> if all of the other columns of </a:t>
            </a:r>
            <a:r>
              <a:rPr lang="en-GB" dirty="0" err="1" smtClean="0"/>
              <a:t>emp</a:t>
            </a:r>
            <a:r>
              <a:rPr lang="en-GB" dirty="0" smtClean="0"/>
              <a:t> were </a:t>
            </a:r>
            <a:r>
              <a:rPr lang="en-GB" dirty="0" err="1" smtClean="0"/>
              <a:t>NULLable</a:t>
            </a:r>
            <a:r>
              <a:rPr lang="en-GB" dirty="0" smtClean="0"/>
              <a:t>.  We could DELETE FROM </a:t>
            </a:r>
            <a:r>
              <a:rPr lang="en-GB" dirty="0" err="1" smtClean="0"/>
              <a:t>phonelist</a:t>
            </a:r>
            <a:r>
              <a:rPr lang="en-GB" dirty="0" smtClean="0"/>
              <a:t> (unless there were foreign key references, perhaps in the invisible columns).  We could UPDATE this view without difficulty.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5"/>
          <p:cNvSpPr>
            <a:spLocks noGrp="1" noRot="1" noChangeAspect="1" noChangeArrowheads="1" noTextEdit="1"/>
          </p:cNvSpPr>
          <p:nvPr>
            <p:ph type="sldImg"/>
          </p:nvPr>
        </p:nvSpPr>
        <p:spPr>
          <a:ln/>
        </p:spPr>
      </p:sp>
      <p:sp>
        <p:nvSpPr>
          <p:cNvPr id="19464"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smtClean="0"/>
              <a:t>You will normally grant or revoke SELECT, INSERT, DELETE</a:t>
            </a:r>
            <a:r>
              <a:rPr lang="en-GB" baseline="0" dirty="0" smtClean="0"/>
              <a:t> and UPDATE privileges, although other options exist (such as allowing users to create foreign keys on tables or adding triggers).</a:t>
            </a:r>
            <a:endParaRPr lang="en-GB" dirty="0" smtClean="0"/>
          </a:p>
          <a:p>
            <a:r>
              <a:rPr lang="en-GB" dirty="0" smtClean="0"/>
              <a:t>Using </a:t>
            </a:r>
            <a:r>
              <a:rPr lang="en-GB" dirty="0" smtClean="0"/>
              <a:t>GRANT and REVOKE</a:t>
            </a:r>
            <a:r>
              <a:rPr lang="en-GB" baseline="0" dirty="0" smtClean="0"/>
              <a:t> allows privileges for a specific user or users to be specified. The keyword PUBLIC can be used to specify all users – this will include all current and future users.</a:t>
            </a:r>
            <a:endParaRPr lang="en-GB" dirty="0" smtClean="0"/>
          </a:p>
          <a:p>
            <a:r>
              <a:rPr lang="en-GB" dirty="0" smtClean="0"/>
              <a:t>GRANT: GRANT </a:t>
            </a:r>
            <a:r>
              <a:rPr lang="en-GB" dirty="0" smtClean="0"/>
              <a:t>allows you to assign privileges to users.  The three key items are the type of privilege being granted, the table it applies to and the user or group being given the privilege.</a:t>
            </a:r>
          </a:p>
          <a:p>
            <a:r>
              <a:rPr lang="en-GB" dirty="0" smtClean="0"/>
              <a:t>The additional clause</a:t>
            </a:r>
            <a:r>
              <a:rPr lang="en-GB" baseline="0" dirty="0" smtClean="0"/>
              <a:t> </a:t>
            </a:r>
            <a:r>
              <a:rPr lang="en-GB" dirty="0" smtClean="0"/>
              <a:t>WITH GRANT OPTION can be added to allow the user to grant the privilege to someone else.  In a large system, supervisors may be granted this option to allow them to manage the rights for their users.</a:t>
            </a:r>
          </a:p>
          <a:p>
            <a:r>
              <a:rPr lang="en-GB" dirty="0" smtClean="0"/>
              <a:t>REVOKE: The </a:t>
            </a:r>
            <a:r>
              <a:rPr lang="en-GB" dirty="0" smtClean="0"/>
              <a:t>REVOKE statement is used to remove object level privileges from users.  An additional</a:t>
            </a:r>
            <a:r>
              <a:rPr lang="en-GB" baseline="0" dirty="0" smtClean="0"/>
              <a:t> clause </a:t>
            </a:r>
            <a:r>
              <a:rPr lang="en-GB" dirty="0" smtClean="0"/>
              <a:t>CASCADE can be used if permissions were given ‘WITH GRANT OPTION’.  For example, if permissions were granted with</a:t>
            </a:r>
          </a:p>
          <a:p>
            <a:r>
              <a:rPr lang="en-GB" dirty="0" smtClean="0"/>
              <a:t>GRANT </a:t>
            </a:r>
            <a:r>
              <a:rPr lang="en-GB" dirty="0" smtClean="0"/>
              <a:t>SELECT </a:t>
            </a:r>
            <a:r>
              <a:rPr lang="en-GB" baseline="0" dirty="0" smtClean="0"/>
              <a:t>ON </a:t>
            </a:r>
            <a:r>
              <a:rPr lang="en-GB" baseline="0" dirty="0" err="1" smtClean="0"/>
              <a:t>dept</a:t>
            </a:r>
            <a:r>
              <a:rPr lang="en-GB" baseline="0" dirty="0" smtClean="0"/>
              <a:t> to Sally WITH GRANT OPTION</a:t>
            </a:r>
            <a:endParaRPr lang="en-GB" dirty="0" smtClean="0"/>
          </a:p>
          <a:p>
            <a:r>
              <a:rPr lang="en-GB" dirty="0" smtClean="0"/>
              <a:t>Then using</a:t>
            </a:r>
            <a:endParaRPr lang="en-GB" dirty="0" smtClean="0"/>
          </a:p>
          <a:p>
            <a:r>
              <a:rPr lang="en-GB" dirty="0" smtClean="0"/>
              <a:t>REVOKE </a:t>
            </a:r>
            <a:r>
              <a:rPr lang="en-GB" dirty="0" smtClean="0"/>
              <a:t>SELECT on </a:t>
            </a:r>
            <a:r>
              <a:rPr lang="en-GB" dirty="0" err="1" smtClean="0"/>
              <a:t>dept</a:t>
            </a:r>
            <a:r>
              <a:rPr lang="en-GB" dirty="0" smtClean="0"/>
              <a:t> FROM Sally CASCADE</a:t>
            </a:r>
          </a:p>
          <a:p>
            <a:r>
              <a:rPr lang="en-GB" dirty="0" smtClean="0"/>
              <a:t>Will </a:t>
            </a:r>
            <a:r>
              <a:rPr lang="en-GB" dirty="0" smtClean="0"/>
              <a:t>remove any SELECT privileges passed on by Sally over the </a:t>
            </a:r>
            <a:r>
              <a:rPr lang="en-GB" dirty="0" err="1" smtClean="0"/>
              <a:t>dept</a:t>
            </a:r>
            <a:r>
              <a:rPr lang="en-GB" dirty="0" smtClean="0"/>
              <a:t> table to other </a:t>
            </a:r>
            <a:r>
              <a:rPr lang="en-GB" smtClean="0"/>
              <a:t>users</a:t>
            </a:r>
            <a:r>
              <a:rPr lang="en-GB" smtClean="0"/>
              <a:t>.</a:t>
            </a:r>
            <a:endParaRPr lang="en-GB"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5"/>
          <p:cNvSpPr>
            <a:spLocks noGrp="1" noRot="1" noChangeAspect="1" noChangeArrowheads="1" noTextEdit="1"/>
          </p:cNvSpPr>
          <p:nvPr>
            <p:ph type="sldImg"/>
          </p:nvPr>
        </p:nvSpPr>
        <p:spPr>
          <a:ln/>
        </p:spPr>
      </p:sp>
      <p:sp>
        <p:nvSpPr>
          <p:cNvPr id="20488" name="Rectangle 6"/>
          <p:cNvSpPr>
            <a:spLocks noGrp="1" noChangeArrowheads="1"/>
          </p:cNvSpPr>
          <p:nvPr>
            <p:ph type="body" idx="1"/>
          </p:nvPr>
        </p:nvSpPr>
        <p:spPr>
          <a:noFill/>
          <a:ln/>
        </p:spPr>
        <p:txBody>
          <a:bodyPr/>
          <a:lstStyle/>
          <a:p>
            <a:r>
              <a:rPr lang="en-GB" dirty="0" smtClean="0"/>
              <a:t>A second use for views is for maintenance.  As an example, let’s decide that the table in the previous slide had grown so large that it was becoming a performance bottleneck.  One approach would be to identify some columns from the table that were used very infrequently.  We could move these columns into a separate table.  The tables are now smaller, hence the performance improves.</a:t>
            </a:r>
          </a:p>
          <a:p>
            <a:r>
              <a:rPr lang="en-GB" dirty="0" smtClean="0"/>
              <a:t>The problem we now have is that all our previous programs, etc. require updating to cope with the new structure.</a:t>
            </a:r>
          </a:p>
          <a:p>
            <a:r>
              <a:rPr lang="en-GB" dirty="0" smtClean="0"/>
              <a:t>A way around this is to create a view that mimics the old name and structure.  Our current SQL code will still function whilst we update the programs, certainly as far as reading the ‘</a:t>
            </a:r>
            <a:r>
              <a:rPr lang="en-GB" dirty="0" err="1" smtClean="0"/>
              <a:t>emp</a:t>
            </a:r>
            <a:r>
              <a:rPr lang="en-GB" dirty="0" smtClean="0"/>
              <a:t>’ data is concerned.</a:t>
            </a:r>
          </a:p>
          <a:p>
            <a:pPr>
              <a:spcAft>
                <a:spcPts val="600"/>
              </a:spcAft>
            </a:pPr>
            <a:r>
              <a:rPr lang="en-GB" dirty="0" smtClean="0"/>
              <a:t>The SQL to create the view in the above example is:</a:t>
            </a:r>
          </a:p>
          <a:p>
            <a:pPr>
              <a:spcBef>
                <a:spcPts val="0"/>
              </a:spcBef>
            </a:pPr>
            <a:r>
              <a:rPr lang="en-GB" dirty="0" smtClean="0"/>
              <a:t>	</a:t>
            </a:r>
            <a:r>
              <a:rPr lang="en-GB" sz="1100" dirty="0" smtClean="0">
                <a:latin typeface="Lucida Console" pitchFamily="49" charset="0"/>
              </a:rPr>
              <a:t>CREATE VIEW 	</a:t>
            </a:r>
            <a:r>
              <a:rPr lang="en-GB" sz="1100" dirty="0" err="1" smtClean="0">
                <a:latin typeface="Lucida Console" pitchFamily="49" charset="0"/>
              </a:rPr>
              <a:t>emp</a:t>
            </a:r>
            <a:r>
              <a:rPr lang="en-GB" sz="1100" dirty="0" smtClean="0">
                <a:latin typeface="Lucida Console" pitchFamily="49" charset="0"/>
              </a:rPr>
              <a:t> AS </a:t>
            </a:r>
          </a:p>
          <a:p>
            <a:pPr lvl="1">
              <a:spcBef>
                <a:spcPts val="0"/>
              </a:spcBef>
            </a:pPr>
            <a:r>
              <a:rPr lang="en-GB" sz="1100" dirty="0" smtClean="0">
                <a:latin typeface="Lucida Console" pitchFamily="49" charset="0"/>
              </a:rPr>
              <a:t>	SELECT name, emp1.id, dept, ext, salary, dob</a:t>
            </a:r>
          </a:p>
          <a:p>
            <a:pPr lvl="1">
              <a:spcBef>
                <a:spcPts val="0"/>
              </a:spcBef>
            </a:pPr>
            <a:r>
              <a:rPr lang="en-GB" sz="1100" dirty="0" smtClean="0">
                <a:latin typeface="Lucida Console" pitchFamily="49" charset="0"/>
              </a:rPr>
              <a:t>	FROM emp1 JOIN emp2</a:t>
            </a:r>
          </a:p>
          <a:p>
            <a:pPr lvl="1">
              <a:spcBef>
                <a:spcPts val="0"/>
              </a:spcBef>
            </a:pPr>
            <a:r>
              <a:rPr lang="en-GB" sz="1100" dirty="0" smtClean="0">
                <a:latin typeface="Lucida Console" pitchFamily="49" charset="0"/>
              </a:rPr>
              <a:t>	ON emp1.id = emp2.id</a:t>
            </a:r>
          </a:p>
          <a:p>
            <a:r>
              <a:rPr lang="en-GB" dirty="0" smtClean="0"/>
              <a:t>Some SQL engines will restrict UPDATEs via views to underlying tables when the view is based on a join.  It may be necessary to split application code that currently updates columns from either side of the join to two separate updates, one to each underlying table, in a transactional context.  DELETE will in general not be supported in this scenario.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5"/>
          <p:cNvSpPr>
            <a:spLocks noGrp="1" noRot="1" noChangeAspect="1" noChangeArrowheads="1" noTextEdit="1"/>
          </p:cNvSpPr>
          <p:nvPr>
            <p:ph type="sldImg"/>
          </p:nvPr>
        </p:nvSpPr>
        <p:spPr>
          <a:ln/>
        </p:spPr>
      </p:sp>
      <p:sp>
        <p:nvSpPr>
          <p:cNvPr id="22536" name="Rectangle 6"/>
          <p:cNvSpPr>
            <a:spLocks noGrp="1" noChangeArrowheads="1"/>
          </p:cNvSpPr>
          <p:nvPr>
            <p:ph type="body" idx="1"/>
          </p:nvPr>
        </p:nvSpPr>
        <p:spPr>
          <a:noFill/>
          <a:ln/>
        </p:spPr>
        <p:txBody>
          <a:bodyPr/>
          <a:lstStyle/>
          <a:p>
            <a:r>
              <a:rPr lang="en-GB" dirty="0" smtClean="0"/>
              <a:t>The CREATE VIEW statement is used to create a new view.  The columns of the view can be given their own names in a comma-separated list in parentheses after the view name, or alternatively as a normal column alias.  This is mandatory if some of the underlying columns are defined as expressions.  Otherwise, the view will inherit the column names of the columns selected from the underlying tables.</a:t>
            </a:r>
          </a:p>
          <a:p>
            <a:r>
              <a:rPr lang="en-GB" dirty="0" smtClean="0"/>
              <a:t>The SELECT statement may include most clauses except the ORDER BY clause.</a:t>
            </a:r>
          </a:p>
          <a:p>
            <a:r>
              <a:rPr lang="en-GB" dirty="0" smtClean="0"/>
              <a:t>To drop a view use the key word DROP e.g.</a:t>
            </a:r>
          </a:p>
          <a:p>
            <a:r>
              <a:rPr lang="en-GB" dirty="0" smtClean="0"/>
              <a:t>	</a:t>
            </a:r>
            <a:r>
              <a:rPr lang="en-GB" sz="1100" dirty="0" smtClean="0">
                <a:latin typeface="Lucida Console" pitchFamily="49" charset="0"/>
              </a:rPr>
              <a:t>DROP VIEW  </a:t>
            </a:r>
            <a:r>
              <a:rPr lang="en-GB" sz="1100" dirty="0" err="1" smtClean="0">
                <a:latin typeface="Lucida Console" pitchFamily="49" charset="0"/>
              </a:rPr>
              <a:t>company_sales</a:t>
            </a:r>
            <a:endParaRPr lang="en-GB" sz="1100" dirty="0" smtClean="0">
              <a:latin typeface="Lucida Console" pitchFamily="49" charset="0"/>
            </a:endParaRPr>
          </a:p>
          <a:p>
            <a:r>
              <a:rPr lang="en-GB" dirty="0" smtClean="0"/>
              <a:t>Note that any privileges that may have been defined on the view would need to be re-defined if/when the view is re-created.</a:t>
            </a:r>
          </a:p>
          <a:p>
            <a:r>
              <a:rPr lang="en-GB" dirty="0" smtClean="0"/>
              <a:t>A view is treated as though it were a table, at least for reading (SELECT) purposes. Clearly however, we could not INSERT into </a:t>
            </a:r>
            <a:r>
              <a:rPr lang="en-GB" dirty="0" err="1" smtClean="0"/>
              <a:t>viewname</a:t>
            </a:r>
            <a:r>
              <a:rPr lang="en-GB" dirty="0" smtClean="0"/>
              <a:t>, since the DBMS would not be able to allocate values to col3 and col4 to produce the desired percentage in </a:t>
            </a:r>
            <a:r>
              <a:rPr lang="en-GB" dirty="0" err="1" smtClean="0"/>
              <a:t>calc_col</a:t>
            </a:r>
            <a:r>
              <a:rPr lang="en-GB" dirty="0" smtClean="0"/>
              <a:t>.  We could DELETE FROM </a:t>
            </a:r>
            <a:r>
              <a:rPr lang="en-GB" dirty="0" err="1" smtClean="0"/>
              <a:t>viewname</a:t>
            </a:r>
            <a:r>
              <a:rPr lang="en-GB" dirty="0" smtClean="0"/>
              <a:t> (unless there were foreign key references, perhaps in the invisible columns).  We could UPDATE this view if we were changing only values of col1 or col2.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5"/>
          <p:cNvSpPr>
            <a:spLocks noGrp="1" noRot="1" noChangeAspect="1" noChangeArrowheads="1" noTextEdit="1"/>
          </p:cNvSpPr>
          <p:nvPr>
            <p:ph type="sldImg"/>
          </p:nvPr>
        </p:nvSpPr>
        <p:spPr>
          <a:ln/>
        </p:spPr>
      </p:sp>
      <p:sp>
        <p:nvSpPr>
          <p:cNvPr id="23560" name="Rectangle 6"/>
          <p:cNvSpPr>
            <a:spLocks noGrp="1" noChangeArrowheads="1"/>
          </p:cNvSpPr>
          <p:nvPr>
            <p:ph type="body" idx="1"/>
          </p:nvPr>
        </p:nvSpPr>
        <p:spPr>
          <a:noFill/>
          <a:ln/>
        </p:spPr>
        <p:txBody>
          <a:bodyPr/>
          <a:lstStyle/>
          <a:p>
            <a:r>
              <a:rPr lang="en-GB" dirty="0" smtClean="0"/>
              <a:t>We have seen that we can treat a view as though it were a table, for SELECT purposes.  What about for INSERT, UPDATE and DELETE statements?  We need to examine what will work and what will not.</a:t>
            </a:r>
          </a:p>
          <a:p>
            <a:r>
              <a:rPr lang="en-GB" dirty="0" smtClean="0"/>
              <a:t>In the above example, there is nothing to prevent us from </a:t>
            </a:r>
            <a:r>
              <a:rPr lang="en-GB" dirty="0" err="1" smtClean="0"/>
              <a:t>INSERTing</a:t>
            </a:r>
            <a:r>
              <a:rPr lang="en-GB" dirty="0" smtClean="0"/>
              <a:t> INTO or </a:t>
            </a:r>
            <a:r>
              <a:rPr lang="en-GB" dirty="0" err="1" smtClean="0"/>
              <a:t>UPDATEing</a:t>
            </a:r>
            <a:r>
              <a:rPr lang="en-GB" dirty="0" smtClean="0"/>
              <a:t> dept3_staff and setting </a:t>
            </a:r>
            <a:r>
              <a:rPr lang="en-GB" dirty="0" err="1" smtClean="0"/>
              <a:t>dept_no</a:t>
            </a:r>
            <a:r>
              <a:rPr lang="en-GB" dirty="0" smtClean="0"/>
              <a:t> to any value that is acceptable in the underlying salesperson table.  However the resulting row would not be visible via the view dept3_staff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5"/>
          <p:cNvSpPr>
            <a:spLocks noGrp="1" noRot="1" noChangeAspect="1" noChangeArrowheads="1" noTextEdit="1"/>
          </p:cNvSpPr>
          <p:nvPr>
            <p:ph type="sldImg"/>
          </p:nvPr>
        </p:nvSpPr>
        <p:spPr>
          <a:ln/>
        </p:spPr>
      </p:sp>
      <p:sp>
        <p:nvSpPr>
          <p:cNvPr id="24584" name="Rectangle 6"/>
          <p:cNvSpPr>
            <a:spLocks noGrp="1" noChangeArrowheads="1"/>
          </p:cNvSpPr>
          <p:nvPr>
            <p:ph type="body" idx="1"/>
          </p:nvPr>
        </p:nvSpPr>
        <p:spPr>
          <a:noFill/>
          <a:ln/>
        </p:spPr>
        <p:txBody>
          <a:bodyPr/>
          <a:lstStyle/>
          <a:p>
            <a:r>
              <a:rPr lang="en-GB" dirty="0" smtClean="0"/>
              <a:t>WITH CHECK OPTION</a:t>
            </a:r>
          </a:p>
          <a:p>
            <a:r>
              <a:rPr lang="en-GB" dirty="0" smtClean="0"/>
              <a:t>By adding the WITH CHECK OPTION to the view definition, the engine will ensure that data being added via the view is accessible via the same view.</a:t>
            </a:r>
          </a:p>
          <a:p>
            <a:r>
              <a:rPr lang="en-GB" dirty="0" smtClean="0"/>
              <a:t>This could be used as a form of validity or range checking for systems that do not support check constraints (rare).</a:t>
            </a:r>
          </a:p>
          <a:p>
            <a:r>
              <a:rPr lang="en-GB" dirty="0" smtClean="0"/>
              <a:t>For example:</a:t>
            </a:r>
          </a:p>
          <a:p>
            <a:endParaRPr lang="en-GB" dirty="0" smtClean="0"/>
          </a:p>
          <a:p>
            <a:pPr lvl="1">
              <a:spcBef>
                <a:spcPts val="0"/>
              </a:spcBef>
            </a:pPr>
            <a:r>
              <a:rPr lang="en-GB" sz="1100" dirty="0" smtClean="0">
                <a:latin typeface="Lucida Console" pitchFamily="49" charset="0"/>
              </a:rPr>
              <a:t>CREATE VIEW </a:t>
            </a:r>
            <a:r>
              <a:rPr lang="en-GB" sz="1100" dirty="0" err="1" smtClean="0">
                <a:latin typeface="Lucida Console" pitchFamily="49" charset="0"/>
              </a:rPr>
              <a:t>empupdate</a:t>
            </a:r>
            <a:r>
              <a:rPr lang="en-GB" sz="1100" dirty="0" smtClean="0">
                <a:latin typeface="Lucida Console" pitchFamily="49" charset="0"/>
              </a:rPr>
              <a:t> </a:t>
            </a:r>
          </a:p>
          <a:p>
            <a:pPr lvl="1">
              <a:spcBef>
                <a:spcPts val="0"/>
              </a:spcBef>
            </a:pPr>
            <a:r>
              <a:rPr lang="en-GB" sz="1100" dirty="0" smtClean="0">
                <a:latin typeface="Lucida Console" pitchFamily="49" charset="0"/>
              </a:rPr>
              <a:t>AS</a:t>
            </a:r>
          </a:p>
          <a:p>
            <a:pPr lvl="1">
              <a:spcBef>
                <a:spcPts val="0"/>
              </a:spcBef>
            </a:pPr>
            <a:r>
              <a:rPr lang="en-GB" sz="1100" dirty="0" smtClean="0">
                <a:latin typeface="Lucida Console" pitchFamily="49" charset="0"/>
              </a:rPr>
              <a:t>SELECT 	* </a:t>
            </a:r>
          </a:p>
          <a:p>
            <a:pPr lvl="1">
              <a:spcBef>
                <a:spcPts val="0"/>
              </a:spcBef>
            </a:pPr>
            <a:r>
              <a:rPr lang="en-GB" sz="1100" dirty="0" smtClean="0">
                <a:latin typeface="Lucida Console" pitchFamily="49" charset="0"/>
              </a:rPr>
              <a:t>FROM 		</a:t>
            </a:r>
            <a:r>
              <a:rPr lang="en-GB" sz="1100" dirty="0" err="1" smtClean="0">
                <a:latin typeface="Lucida Console" pitchFamily="49" charset="0"/>
              </a:rPr>
              <a:t>emp</a:t>
            </a:r>
            <a:endParaRPr lang="en-GB" sz="1100" dirty="0" smtClean="0">
              <a:latin typeface="Lucida Console" pitchFamily="49" charset="0"/>
            </a:endParaRPr>
          </a:p>
          <a:p>
            <a:pPr lvl="1">
              <a:spcBef>
                <a:spcPts val="0"/>
              </a:spcBef>
            </a:pPr>
            <a:r>
              <a:rPr lang="en-GB" sz="1100" dirty="0" smtClean="0">
                <a:latin typeface="Lucida Console" pitchFamily="49" charset="0"/>
              </a:rPr>
              <a:t>WHERE		id BETWEEN 1000 AND 20000</a:t>
            </a:r>
          </a:p>
          <a:p>
            <a:pPr lvl="1">
              <a:spcBef>
                <a:spcPts val="0"/>
              </a:spcBef>
            </a:pPr>
            <a:r>
              <a:rPr lang="en-GB" sz="1100" dirty="0" smtClean="0">
                <a:latin typeface="Lucida Console" pitchFamily="49" charset="0"/>
              </a:rPr>
              <a:t>AND		salary BETWEEN 5000 AND 100000</a:t>
            </a:r>
          </a:p>
          <a:p>
            <a:pPr lvl="1">
              <a:spcBef>
                <a:spcPts val="0"/>
              </a:spcBef>
            </a:pPr>
            <a:r>
              <a:rPr lang="en-GB" sz="1100" dirty="0" smtClean="0">
                <a:latin typeface="Lucida Console" pitchFamily="49" charset="0"/>
              </a:rPr>
              <a:t>AND		dept IN (123,124,125,126,127, 450, 451, 452, 453)</a:t>
            </a:r>
          </a:p>
          <a:p>
            <a:pPr lvl="1">
              <a:spcBef>
                <a:spcPts val="0"/>
              </a:spcBef>
            </a:pPr>
            <a:r>
              <a:rPr lang="en-GB" sz="1100" dirty="0" smtClean="0">
                <a:latin typeface="Lucida Console" pitchFamily="49" charset="0"/>
              </a:rPr>
              <a:t>WITH CHECK OPTION</a:t>
            </a:r>
          </a:p>
          <a:p>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3A97BEDE-B0AC-4573-BB1A-6B4B7FD44A81}"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92BB1A05-078B-4EBB-A254-E7335B2071CD}" type="slidenum">
              <a:rPr lang="en-GB"/>
              <a:pPr algn="r">
                <a:spcBef>
                  <a:spcPct val="0"/>
                </a:spcBef>
                <a:defRPr/>
              </a:pPr>
              <a:t>‹#›</a:t>
            </a:fld>
            <a:endParaRPr lang="en-GB"/>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pitchFamily="34" charset="0"/>
        </a:defRPr>
      </a:lvl2pPr>
      <a:lvl3pPr algn="l" rtl="0" eaLnBrk="0" fontAlgn="base" hangingPunct="0">
        <a:spcBef>
          <a:spcPct val="0"/>
        </a:spcBef>
        <a:spcAft>
          <a:spcPct val="0"/>
        </a:spcAft>
        <a:defRPr sz="2800" b="1">
          <a:solidFill>
            <a:srgbClr val="005AA9"/>
          </a:solidFill>
          <a:latin typeface="Arial" pitchFamily="34" charset="0"/>
        </a:defRPr>
      </a:lvl3pPr>
      <a:lvl4pPr algn="l" rtl="0" eaLnBrk="0" fontAlgn="base" hangingPunct="0">
        <a:spcBef>
          <a:spcPct val="0"/>
        </a:spcBef>
        <a:spcAft>
          <a:spcPct val="0"/>
        </a:spcAft>
        <a:defRPr sz="2800" b="1">
          <a:solidFill>
            <a:srgbClr val="005AA9"/>
          </a:solidFill>
          <a:latin typeface="Arial" pitchFamily="34" charset="0"/>
        </a:defRPr>
      </a:lvl4pPr>
      <a:lvl5pPr algn="l" rtl="0" eaLnBrk="0" fontAlgn="base" hangingPunct="0">
        <a:spcBef>
          <a:spcPct val="0"/>
        </a:spcBef>
        <a:spcAft>
          <a:spcPct val="0"/>
        </a:spcAft>
        <a:defRPr sz="2800" b="1">
          <a:solidFill>
            <a:srgbClr val="005AA9"/>
          </a:solidFill>
          <a:latin typeface="Arial" pitchFamily="34" charset="0"/>
        </a:defRPr>
      </a:lvl5pPr>
      <a:lvl6pPr marL="457200" algn="l" rtl="0" fontAlgn="base">
        <a:spcBef>
          <a:spcPct val="0"/>
        </a:spcBef>
        <a:spcAft>
          <a:spcPct val="0"/>
        </a:spcAft>
        <a:defRPr sz="2800" b="1">
          <a:solidFill>
            <a:srgbClr val="005AA9"/>
          </a:solidFill>
          <a:latin typeface="Arial" pitchFamily="34" charset="0"/>
        </a:defRPr>
      </a:lvl6pPr>
      <a:lvl7pPr marL="914400" algn="l" rtl="0" fontAlgn="base">
        <a:spcBef>
          <a:spcPct val="0"/>
        </a:spcBef>
        <a:spcAft>
          <a:spcPct val="0"/>
        </a:spcAft>
        <a:defRPr sz="2800" b="1">
          <a:solidFill>
            <a:srgbClr val="005AA9"/>
          </a:solidFill>
          <a:latin typeface="Arial" pitchFamily="34" charset="0"/>
        </a:defRPr>
      </a:lvl7pPr>
      <a:lvl8pPr marL="1371600" algn="l" rtl="0" fontAlgn="base">
        <a:spcBef>
          <a:spcPct val="0"/>
        </a:spcBef>
        <a:spcAft>
          <a:spcPct val="0"/>
        </a:spcAft>
        <a:defRPr sz="2800" b="1">
          <a:solidFill>
            <a:srgbClr val="005AA9"/>
          </a:solidFill>
          <a:latin typeface="Arial" pitchFamily="34" charset="0"/>
        </a:defRPr>
      </a:lvl8pPr>
      <a:lvl9pPr marL="1828800" algn="l" rtl="0" fontAlgn="base">
        <a:spcBef>
          <a:spcPct val="0"/>
        </a:spcBef>
        <a:spcAft>
          <a:spcPct val="0"/>
        </a:spcAft>
        <a:defRPr sz="2800" b="1">
          <a:solidFill>
            <a:srgbClr val="005AA9"/>
          </a:solidFill>
          <a:latin typeface="Arial" pitchFamily="34"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noChangeArrowheads="1"/>
          </p:cNvSpPr>
          <p:nvPr>
            <p:ph type="ctrTitle"/>
          </p:nvPr>
        </p:nvSpPr>
        <p:spPr>
          <a:xfrm>
            <a:off x="95250" y="2925763"/>
            <a:ext cx="9026525" cy="2506662"/>
          </a:xfrm>
        </p:spPr>
        <p:txBody>
          <a:bodyPr/>
          <a:lstStyle/>
          <a:p>
            <a:pPr eaLnBrk="1" hangingPunct="1"/>
            <a:r>
              <a:rPr lang="en-GB" smtClean="0"/>
              <a:t>Defining and using Views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Lab	</a:t>
            </a:r>
          </a:p>
        </p:txBody>
      </p:sp>
      <p:sp>
        <p:nvSpPr>
          <p:cNvPr id="12291" name="Rectangle 3"/>
          <p:cNvSpPr>
            <a:spLocks noGrp="1" noChangeArrowheads="1"/>
          </p:cNvSpPr>
          <p:nvPr>
            <p:ph type="body" idx="1"/>
          </p:nvPr>
        </p:nvSpPr>
        <p:spPr/>
        <p:txBody>
          <a:bodyPr/>
          <a:lstStyle/>
          <a:p>
            <a:endParaRPr lang="en-GB" dirty="0" smtClean="0"/>
          </a:p>
          <a:p>
            <a:r>
              <a:rPr lang="en-GB" dirty="0" smtClean="0"/>
              <a:t>CREATE a view, SELECT from the view</a:t>
            </a:r>
          </a:p>
          <a:p>
            <a:r>
              <a:rPr lang="en-GB" dirty="0" smtClean="0"/>
              <a:t>ALTER the VIEW, SELECT again from the VIEW</a:t>
            </a:r>
          </a:p>
          <a:p>
            <a:r>
              <a:rPr lang="en-GB" dirty="0" smtClean="0"/>
              <a:t>Try (and fail) to INSERT a row into the VIEW </a:t>
            </a:r>
          </a:p>
          <a:p>
            <a:endParaRPr lang="en-GB" dirty="0" smtClean="0"/>
          </a:p>
          <a:p>
            <a:endParaRPr lang="en-GB" dirty="0" smtClean="0"/>
          </a:p>
          <a:p>
            <a:endParaRPr lang="en-GB" dirty="0" smtClean="0"/>
          </a:p>
        </p:txBody>
      </p:sp>
      <p:sp>
        <p:nvSpPr>
          <p:cNvPr id="12292" name="Rectangle 4"/>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View Restrictions</a:t>
            </a:r>
          </a:p>
        </p:txBody>
      </p:sp>
      <p:sp>
        <p:nvSpPr>
          <p:cNvPr id="13315" name="Rectangle 3"/>
          <p:cNvSpPr>
            <a:spLocks noGrp="1" noChangeArrowheads="1"/>
          </p:cNvSpPr>
          <p:nvPr>
            <p:ph type="body" idx="1"/>
          </p:nvPr>
        </p:nvSpPr>
        <p:spPr/>
        <p:txBody>
          <a:bodyPr/>
          <a:lstStyle/>
          <a:p>
            <a:r>
              <a:rPr lang="en-GB" dirty="0" smtClean="0"/>
              <a:t>Many restrictions on usage of views relate to later topics</a:t>
            </a:r>
          </a:p>
          <a:p>
            <a:pPr lvl="1"/>
            <a:r>
              <a:rPr lang="en-GB" b="0" dirty="0" smtClean="0"/>
              <a:t>GROUP BY for example</a:t>
            </a:r>
          </a:p>
          <a:p>
            <a:r>
              <a:rPr lang="en-GB" dirty="0" smtClean="0"/>
              <a:t>A view cannot be used for INSERT or UPDATE if it :-</a:t>
            </a:r>
          </a:p>
          <a:p>
            <a:pPr lvl="1"/>
            <a:r>
              <a:rPr lang="en-GB" b="0" dirty="0" smtClean="0"/>
              <a:t>contains the keyword DISTINCT</a:t>
            </a:r>
          </a:p>
          <a:p>
            <a:pPr lvl="1"/>
            <a:r>
              <a:rPr lang="en-GB" b="0" dirty="0" smtClean="0"/>
              <a:t>contains a sub-query, a GROUP BY or a HAVING clause</a:t>
            </a:r>
          </a:p>
          <a:p>
            <a:r>
              <a:rPr lang="en-GB" dirty="0" smtClean="0"/>
              <a:t>A view cannot be used for INSERT if it:-</a:t>
            </a:r>
          </a:p>
          <a:p>
            <a:pPr lvl="1"/>
            <a:r>
              <a:rPr lang="en-GB" b="0" dirty="0" smtClean="0"/>
              <a:t>omits any NOT NULL columns that do not have defaults</a:t>
            </a:r>
          </a:p>
          <a:p>
            <a:pPr lvl="1"/>
            <a:r>
              <a:rPr lang="en-GB" b="0" dirty="0" smtClean="0"/>
              <a:t>contains calculated or aggregate columns</a:t>
            </a:r>
          </a:p>
          <a:p>
            <a:r>
              <a:rPr lang="en-GB" dirty="0" smtClean="0"/>
              <a:t>Views based on joins typically only allow one underlying table at a time to be updated</a:t>
            </a:r>
          </a:p>
        </p:txBody>
      </p:sp>
      <p:sp>
        <p:nvSpPr>
          <p:cNvPr id="13316" name="Rectangle 4"/>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p:spPr>
        <p:txBody>
          <a:bodyPr lIns="77788" tIns="41275" rIns="77788" bIns="41275"/>
          <a:lstStyle/>
          <a:p>
            <a:pPr>
              <a:lnSpc>
                <a:spcPct val="90000"/>
              </a:lnSpc>
            </a:pPr>
            <a:r>
              <a:rPr lang="en-GB" sz="2000" dirty="0" smtClean="0"/>
              <a:t>What are views</a:t>
            </a:r>
          </a:p>
          <a:p>
            <a:pPr lvl="1">
              <a:lnSpc>
                <a:spcPct val="90000"/>
              </a:lnSpc>
            </a:pPr>
            <a:r>
              <a:rPr lang="en-GB" sz="1800" b="0" dirty="0" smtClean="0"/>
              <a:t>Views are a way of changing the way users see underlying tables</a:t>
            </a:r>
          </a:p>
          <a:p>
            <a:pPr>
              <a:lnSpc>
                <a:spcPct val="90000"/>
              </a:lnSpc>
            </a:pPr>
            <a:r>
              <a:rPr lang="en-GB" sz="2000" dirty="0" smtClean="0"/>
              <a:t>Using views for security</a:t>
            </a:r>
          </a:p>
          <a:p>
            <a:pPr lvl="1">
              <a:lnSpc>
                <a:spcPct val="90000"/>
              </a:lnSpc>
            </a:pPr>
            <a:r>
              <a:rPr lang="en-GB" sz="1800" b="0" dirty="0" smtClean="0"/>
              <a:t>We can use views to prevent people from accessing data</a:t>
            </a:r>
          </a:p>
          <a:p>
            <a:pPr lvl="1">
              <a:lnSpc>
                <a:spcPct val="90000"/>
              </a:lnSpc>
            </a:pPr>
            <a:r>
              <a:rPr lang="en-GB" sz="1800" b="0" dirty="0" smtClean="0"/>
              <a:t>Use GRANT and REVOKE statements</a:t>
            </a:r>
          </a:p>
          <a:p>
            <a:pPr>
              <a:lnSpc>
                <a:spcPct val="90000"/>
              </a:lnSpc>
            </a:pPr>
            <a:r>
              <a:rPr lang="en-GB" sz="2000" dirty="0" smtClean="0"/>
              <a:t>Using views for avoiding maintenance</a:t>
            </a:r>
          </a:p>
          <a:p>
            <a:pPr lvl="1">
              <a:lnSpc>
                <a:spcPct val="90000"/>
              </a:lnSpc>
            </a:pPr>
            <a:r>
              <a:rPr lang="en-GB" sz="1800" b="0" dirty="0" smtClean="0"/>
              <a:t>We can use views to minimise impact on existing programs</a:t>
            </a:r>
          </a:p>
          <a:p>
            <a:pPr>
              <a:lnSpc>
                <a:spcPct val="90000"/>
              </a:lnSpc>
            </a:pPr>
            <a:r>
              <a:rPr lang="en-GB" sz="2000" dirty="0" smtClean="0"/>
              <a:t>Modularity</a:t>
            </a:r>
          </a:p>
          <a:p>
            <a:pPr lvl="1">
              <a:lnSpc>
                <a:spcPct val="90000"/>
              </a:lnSpc>
            </a:pPr>
            <a:r>
              <a:rPr lang="en-GB" sz="1800" b="0" dirty="0" smtClean="0"/>
              <a:t>Views can be defined at several levels</a:t>
            </a:r>
          </a:p>
          <a:p>
            <a:pPr>
              <a:lnSpc>
                <a:spcPct val="90000"/>
              </a:lnSpc>
            </a:pPr>
            <a:r>
              <a:rPr lang="en-GB" sz="2000" dirty="0" smtClean="0"/>
              <a:t>Creating and dropping views</a:t>
            </a:r>
          </a:p>
          <a:p>
            <a:pPr lvl="1">
              <a:lnSpc>
                <a:spcPct val="90000"/>
              </a:lnSpc>
            </a:pPr>
            <a:r>
              <a:rPr lang="en-GB" sz="1800" b="0" dirty="0" smtClean="0"/>
              <a:t>We can create and drop views without affecting the underlying data</a:t>
            </a:r>
          </a:p>
          <a:p>
            <a:pPr>
              <a:lnSpc>
                <a:spcPct val="90000"/>
              </a:lnSpc>
            </a:pPr>
            <a:r>
              <a:rPr lang="en-GB" sz="2000" dirty="0" smtClean="0"/>
              <a:t>View considerations</a:t>
            </a:r>
          </a:p>
          <a:p>
            <a:pPr lvl="1">
              <a:lnSpc>
                <a:spcPct val="90000"/>
              </a:lnSpc>
            </a:pPr>
            <a:r>
              <a:rPr lang="en-GB" sz="1800" b="0" dirty="0" smtClean="0"/>
              <a:t>Filtered or grouped views are not updateable</a:t>
            </a:r>
          </a:p>
          <a:p>
            <a:pPr lvl="1">
              <a:lnSpc>
                <a:spcPct val="90000"/>
              </a:lnSpc>
            </a:pPr>
            <a:r>
              <a:rPr lang="en-GB" sz="1800" b="0" dirty="0" smtClean="0"/>
              <a:t>All columns must have a name</a:t>
            </a:r>
          </a:p>
          <a:p>
            <a:pPr lvl="1">
              <a:lnSpc>
                <a:spcPct val="90000"/>
              </a:lnSpc>
            </a:pPr>
            <a:r>
              <a:rPr lang="en-GB" sz="1800" b="0" dirty="0" smtClean="0"/>
              <a:t>Consider the need for the WITH CHECK OPTION or equivalent code</a:t>
            </a:r>
          </a:p>
        </p:txBody>
      </p:sp>
      <p:sp>
        <p:nvSpPr>
          <p:cNvPr id="14339" name="Rectangle 3"/>
          <p:cNvSpPr>
            <a:spLocks noGrp="1" noChangeArrowheads="1"/>
          </p:cNvSpPr>
          <p:nvPr>
            <p:ph type="title"/>
          </p:nvPr>
        </p:nvSpPr>
        <p:spPr/>
        <p:txBody>
          <a:bodyPr/>
          <a:lstStyle/>
          <a:p>
            <a:pPr eaLnBrk="1" hangingPunct="1"/>
            <a:r>
              <a:rPr lang="en-GB" smtClean="0"/>
              <a:t>Summary</a:t>
            </a:r>
          </a:p>
        </p:txBody>
      </p:sp>
      <p:sp>
        <p:nvSpPr>
          <p:cNvPr id="14340" name="Rectangle 4"/>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p:spPr>
        <p:txBody>
          <a:bodyPr lIns="77788" tIns="41275" rIns="77788" bIns="41275"/>
          <a:lstStyle/>
          <a:p>
            <a:pPr>
              <a:lnSpc>
                <a:spcPct val="90000"/>
              </a:lnSpc>
            </a:pPr>
            <a:r>
              <a:rPr lang="en-GB" dirty="0" smtClean="0"/>
              <a:t>Objectives</a:t>
            </a:r>
          </a:p>
          <a:p>
            <a:pPr lvl="1">
              <a:lnSpc>
                <a:spcPct val="90000"/>
              </a:lnSpc>
            </a:pPr>
            <a:r>
              <a:rPr lang="en-GB" dirty="0" smtClean="0"/>
              <a:t>Learn what views are, how they are used and what needs  to be considered when using them</a:t>
            </a:r>
          </a:p>
          <a:p>
            <a:pPr lvl="1">
              <a:lnSpc>
                <a:spcPct val="90000"/>
              </a:lnSpc>
            </a:pPr>
            <a:endParaRPr lang="en-GB" dirty="0" smtClean="0"/>
          </a:p>
          <a:p>
            <a:pPr>
              <a:lnSpc>
                <a:spcPct val="90000"/>
              </a:lnSpc>
            </a:pPr>
            <a:r>
              <a:rPr lang="en-GB" dirty="0" smtClean="0"/>
              <a:t>Contents</a:t>
            </a:r>
          </a:p>
          <a:p>
            <a:pPr lvl="1">
              <a:lnSpc>
                <a:spcPct val="90000"/>
              </a:lnSpc>
            </a:pPr>
            <a:r>
              <a:rPr lang="en-GB" dirty="0" smtClean="0"/>
              <a:t>What are views</a:t>
            </a:r>
          </a:p>
          <a:p>
            <a:pPr lvl="1">
              <a:lnSpc>
                <a:spcPct val="90000"/>
              </a:lnSpc>
              <a:buFontTx/>
              <a:buNone/>
            </a:pPr>
            <a:endParaRPr lang="en-GB" dirty="0" smtClean="0"/>
          </a:p>
          <a:p>
            <a:pPr lvl="1">
              <a:lnSpc>
                <a:spcPct val="90000"/>
              </a:lnSpc>
            </a:pPr>
            <a:r>
              <a:rPr lang="en-GB" dirty="0" smtClean="0"/>
              <a:t>Using views for security</a:t>
            </a:r>
          </a:p>
          <a:p>
            <a:pPr lvl="1">
              <a:lnSpc>
                <a:spcPct val="90000"/>
              </a:lnSpc>
            </a:pPr>
            <a:r>
              <a:rPr lang="en-GB" dirty="0" smtClean="0"/>
              <a:t>Using views for maintenance</a:t>
            </a:r>
          </a:p>
          <a:p>
            <a:pPr lvl="1">
              <a:lnSpc>
                <a:spcPct val="90000"/>
              </a:lnSpc>
            </a:pPr>
            <a:r>
              <a:rPr lang="en-GB" dirty="0" smtClean="0"/>
              <a:t>Views and modularity</a:t>
            </a:r>
          </a:p>
          <a:p>
            <a:pPr lvl="1">
              <a:lnSpc>
                <a:spcPct val="90000"/>
              </a:lnSpc>
              <a:buFontTx/>
              <a:buNone/>
            </a:pPr>
            <a:endParaRPr lang="en-GB" dirty="0" smtClean="0"/>
          </a:p>
          <a:p>
            <a:pPr lvl="1">
              <a:lnSpc>
                <a:spcPct val="90000"/>
              </a:lnSpc>
            </a:pPr>
            <a:r>
              <a:rPr lang="en-GB" dirty="0" smtClean="0"/>
              <a:t>Creating and dropping views</a:t>
            </a:r>
          </a:p>
          <a:p>
            <a:pPr lvl="1">
              <a:lnSpc>
                <a:spcPct val="90000"/>
              </a:lnSpc>
            </a:pPr>
            <a:r>
              <a:rPr lang="en-GB" dirty="0" smtClean="0"/>
              <a:t>Considerations re updating via views</a:t>
            </a:r>
          </a:p>
        </p:txBody>
      </p:sp>
      <p:sp>
        <p:nvSpPr>
          <p:cNvPr id="5123" name="Rectangle 3"/>
          <p:cNvSpPr>
            <a:spLocks noGrp="1" noChangeArrowheads="1"/>
          </p:cNvSpPr>
          <p:nvPr>
            <p:ph type="title"/>
          </p:nvPr>
        </p:nvSpPr>
        <p:spPr/>
        <p:txBody>
          <a:bodyPr/>
          <a:lstStyle/>
          <a:p>
            <a:pPr eaLnBrk="1" hangingPunct="1"/>
            <a:r>
              <a:rPr lang="en-GB" smtClean="0"/>
              <a:t>Defining and using views</a:t>
            </a:r>
          </a:p>
        </p:txBody>
      </p:sp>
      <p:sp>
        <p:nvSpPr>
          <p:cNvPr id="5124" name="Rectangle 4"/>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8800" y="3903663"/>
            <a:ext cx="495300" cy="2330450"/>
            <a:chOff x="352" y="2459"/>
            <a:chExt cx="312" cy="1468"/>
          </a:xfrm>
        </p:grpSpPr>
        <p:grpSp>
          <p:nvGrpSpPr>
            <p:cNvPr id="3" name="Group 3"/>
            <p:cNvGrpSpPr>
              <a:grpSpLocks/>
            </p:cNvGrpSpPr>
            <p:nvPr/>
          </p:nvGrpSpPr>
          <p:grpSpPr bwMode="auto">
            <a:xfrm>
              <a:off x="434" y="2459"/>
              <a:ext cx="163" cy="348"/>
              <a:chOff x="434" y="2459"/>
              <a:chExt cx="163" cy="348"/>
            </a:xfrm>
          </p:grpSpPr>
          <p:sp>
            <p:nvSpPr>
              <p:cNvPr id="1056" name="Freeform 4"/>
              <p:cNvSpPr>
                <a:spLocks/>
              </p:cNvSpPr>
              <p:nvPr/>
            </p:nvSpPr>
            <p:spPr bwMode="auto">
              <a:xfrm>
                <a:off x="434" y="2459"/>
                <a:ext cx="163" cy="195"/>
              </a:xfrm>
              <a:custGeom>
                <a:avLst/>
                <a:gdLst>
                  <a:gd name="T0" fmla="*/ 94 w 163"/>
                  <a:gd name="T1" fmla="*/ 4 h 195"/>
                  <a:gd name="T2" fmla="*/ 117 w 163"/>
                  <a:gd name="T3" fmla="*/ 12 h 195"/>
                  <a:gd name="T4" fmla="*/ 129 w 163"/>
                  <a:gd name="T5" fmla="*/ 21 h 195"/>
                  <a:gd name="T6" fmla="*/ 138 w 163"/>
                  <a:gd name="T7" fmla="*/ 35 h 195"/>
                  <a:gd name="T8" fmla="*/ 147 w 163"/>
                  <a:gd name="T9" fmla="*/ 62 h 195"/>
                  <a:gd name="T10" fmla="*/ 156 w 163"/>
                  <a:gd name="T11" fmla="*/ 102 h 195"/>
                  <a:gd name="T12" fmla="*/ 162 w 163"/>
                  <a:gd name="T13" fmla="*/ 137 h 195"/>
                  <a:gd name="T14" fmla="*/ 161 w 163"/>
                  <a:gd name="T15" fmla="*/ 152 h 195"/>
                  <a:gd name="T16" fmla="*/ 158 w 163"/>
                  <a:gd name="T17" fmla="*/ 167 h 195"/>
                  <a:gd name="T18" fmla="*/ 156 w 163"/>
                  <a:gd name="T19" fmla="*/ 191 h 195"/>
                  <a:gd name="T20" fmla="*/ 149 w 163"/>
                  <a:gd name="T21" fmla="*/ 190 h 195"/>
                  <a:gd name="T22" fmla="*/ 140 w 163"/>
                  <a:gd name="T23" fmla="*/ 187 h 195"/>
                  <a:gd name="T24" fmla="*/ 129 w 163"/>
                  <a:gd name="T25" fmla="*/ 188 h 195"/>
                  <a:gd name="T26" fmla="*/ 115 w 163"/>
                  <a:gd name="T27" fmla="*/ 192 h 195"/>
                  <a:gd name="T28" fmla="*/ 106 w 163"/>
                  <a:gd name="T29" fmla="*/ 193 h 195"/>
                  <a:gd name="T30" fmla="*/ 106 w 163"/>
                  <a:gd name="T31" fmla="*/ 180 h 195"/>
                  <a:gd name="T32" fmla="*/ 118 w 163"/>
                  <a:gd name="T33" fmla="*/ 153 h 195"/>
                  <a:gd name="T34" fmla="*/ 121 w 163"/>
                  <a:gd name="T35" fmla="*/ 111 h 195"/>
                  <a:gd name="T36" fmla="*/ 118 w 163"/>
                  <a:gd name="T37" fmla="*/ 72 h 195"/>
                  <a:gd name="T38" fmla="*/ 95 w 163"/>
                  <a:gd name="T39" fmla="*/ 48 h 195"/>
                  <a:gd name="T40" fmla="*/ 57 w 163"/>
                  <a:gd name="T41" fmla="*/ 44 h 195"/>
                  <a:gd name="T42" fmla="*/ 39 w 163"/>
                  <a:gd name="T43" fmla="*/ 68 h 195"/>
                  <a:gd name="T44" fmla="*/ 41 w 163"/>
                  <a:gd name="T45" fmla="*/ 149 h 195"/>
                  <a:gd name="T46" fmla="*/ 57 w 163"/>
                  <a:gd name="T47" fmla="*/ 181 h 195"/>
                  <a:gd name="T48" fmla="*/ 57 w 163"/>
                  <a:gd name="T49" fmla="*/ 192 h 195"/>
                  <a:gd name="T50" fmla="*/ 47 w 163"/>
                  <a:gd name="T51" fmla="*/ 192 h 195"/>
                  <a:gd name="T52" fmla="*/ 36 w 163"/>
                  <a:gd name="T53" fmla="*/ 190 h 195"/>
                  <a:gd name="T54" fmla="*/ 25 w 163"/>
                  <a:gd name="T55" fmla="*/ 189 h 195"/>
                  <a:gd name="T56" fmla="*/ 13 w 163"/>
                  <a:gd name="T57" fmla="*/ 194 h 195"/>
                  <a:gd name="T58" fmla="*/ 11 w 163"/>
                  <a:gd name="T59" fmla="*/ 180 h 195"/>
                  <a:gd name="T60" fmla="*/ 4 w 163"/>
                  <a:gd name="T61" fmla="*/ 161 h 195"/>
                  <a:gd name="T62" fmla="*/ 1 w 163"/>
                  <a:gd name="T63" fmla="*/ 143 h 195"/>
                  <a:gd name="T64" fmla="*/ 0 w 163"/>
                  <a:gd name="T65" fmla="*/ 128 h 195"/>
                  <a:gd name="T66" fmla="*/ 1 w 163"/>
                  <a:gd name="T67" fmla="*/ 111 h 195"/>
                  <a:gd name="T68" fmla="*/ 4 w 163"/>
                  <a:gd name="T69" fmla="*/ 98 h 195"/>
                  <a:gd name="T70" fmla="*/ 8 w 163"/>
                  <a:gd name="T71" fmla="*/ 84 h 195"/>
                  <a:gd name="T72" fmla="*/ 11 w 163"/>
                  <a:gd name="T73" fmla="*/ 71 h 195"/>
                  <a:gd name="T74" fmla="*/ 11 w 163"/>
                  <a:gd name="T75" fmla="*/ 61 h 195"/>
                  <a:gd name="T76" fmla="*/ 14 w 163"/>
                  <a:gd name="T77" fmla="*/ 47 h 195"/>
                  <a:gd name="T78" fmla="*/ 17 w 163"/>
                  <a:gd name="T79" fmla="*/ 29 h 195"/>
                  <a:gd name="T80" fmla="*/ 34 w 163"/>
                  <a:gd name="T81" fmla="*/ 14 h 195"/>
                  <a:gd name="T82" fmla="*/ 45 w 163"/>
                  <a:gd name="T83" fmla="*/ 4 h 195"/>
                  <a:gd name="T84" fmla="*/ 63 w 163"/>
                  <a:gd name="T85" fmla="*/ 0 h 195"/>
                  <a:gd name="T86" fmla="*/ 78 w 163"/>
                  <a:gd name="T87" fmla="*/ 0 h 195"/>
                  <a:gd name="T88" fmla="*/ 94 w 163"/>
                  <a:gd name="T89" fmla="*/ 4 h 1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3"/>
                  <a:gd name="T136" fmla="*/ 0 h 195"/>
                  <a:gd name="T137" fmla="*/ 163 w 163"/>
                  <a:gd name="T138" fmla="*/ 195 h 19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3" h="195">
                    <a:moveTo>
                      <a:pt x="94" y="4"/>
                    </a:moveTo>
                    <a:lnTo>
                      <a:pt x="117" y="12"/>
                    </a:lnTo>
                    <a:lnTo>
                      <a:pt x="129" y="21"/>
                    </a:lnTo>
                    <a:lnTo>
                      <a:pt x="138" y="35"/>
                    </a:lnTo>
                    <a:lnTo>
                      <a:pt x="147" y="62"/>
                    </a:lnTo>
                    <a:lnTo>
                      <a:pt x="156" y="102"/>
                    </a:lnTo>
                    <a:lnTo>
                      <a:pt x="162" y="137"/>
                    </a:lnTo>
                    <a:lnTo>
                      <a:pt x="161" y="152"/>
                    </a:lnTo>
                    <a:lnTo>
                      <a:pt x="158" y="167"/>
                    </a:lnTo>
                    <a:lnTo>
                      <a:pt x="156" y="191"/>
                    </a:lnTo>
                    <a:lnTo>
                      <a:pt x="149" y="190"/>
                    </a:lnTo>
                    <a:lnTo>
                      <a:pt x="140" y="187"/>
                    </a:lnTo>
                    <a:lnTo>
                      <a:pt x="129" y="188"/>
                    </a:lnTo>
                    <a:lnTo>
                      <a:pt x="115" y="192"/>
                    </a:lnTo>
                    <a:lnTo>
                      <a:pt x="106" y="193"/>
                    </a:lnTo>
                    <a:lnTo>
                      <a:pt x="106" y="180"/>
                    </a:lnTo>
                    <a:lnTo>
                      <a:pt x="118" y="153"/>
                    </a:lnTo>
                    <a:lnTo>
                      <a:pt x="121" y="111"/>
                    </a:lnTo>
                    <a:lnTo>
                      <a:pt x="118" y="72"/>
                    </a:lnTo>
                    <a:lnTo>
                      <a:pt x="95" y="48"/>
                    </a:lnTo>
                    <a:lnTo>
                      <a:pt x="57" y="44"/>
                    </a:lnTo>
                    <a:lnTo>
                      <a:pt x="39" y="68"/>
                    </a:lnTo>
                    <a:lnTo>
                      <a:pt x="41" y="149"/>
                    </a:lnTo>
                    <a:lnTo>
                      <a:pt x="57" y="181"/>
                    </a:lnTo>
                    <a:lnTo>
                      <a:pt x="57" y="192"/>
                    </a:lnTo>
                    <a:lnTo>
                      <a:pt x="47" y="192"/>
                    </a:lnTo>
                    <a:lnTo>
                      <a:pt x="36" y="190"/>
                    </a:lnTo>
                    <a:lnTo>
                      <a:pt x="25" y="189"/>
                    </a:lnTo>
                    <a:lnTo>
                      <a:pt x="13" y="194"/>
                    </a:lnTo>
                    <a:lnTo>
                      <a:pt x="11" y="180"/>
                    </a:lnTo>
                    <a:lnTo>
                      <a:pt x="4" y="161"/>
                    </a:lnTo>
                    <a:lnTo>
                      <a:pt x="1" y="143"/>
                    </a:lnTo>
                    <a:lnTo>
                      <a:pt x="0" y="128"/>
                    </a:lnTo>
                    <a:lnTo>
                      <a:pt x="1" y="111"/>
                    </a:lnTo>
                    <a:lnTo>
                      <a:pt x="4" y="98"/>
                    </a:lnTo>
                    <a:lnTo>
                      <a:pt x="8" y="84"/>
                    </a:lnTo>
                    <a:lnTo>
                      <a:pt x="11" y="71"/>
                    </a:lnTo>
                    <a:lnTo>
                      <a:pt x="11" y="61"/>
                    </a:lnTo>
                    <a:lnTo>
                      <a:pt x="14" y="47"/>
                    </a:lnTo>
                    <a:lnTo>
                      <a:pt x="17" y="29"/>
                    </a:lnTo>
                    <a:lnTo>
                      <a:pt x="34" y="14"/>
                    </a:lnTo>
                    <a:lnTo>
                      <a:pt x="45" y="4"/>
                    </a:lnTo>
                    <a:lnTo>
                      <a:pt x="63" y="0"/>
                    </a:lnTo>
                    <a:lnTo>
                      <a:pt x="78" y="0"/>
                    </a:lnTo>
                    <a:lnTo>
                      <a:pt x="94" y="4"/>
                    </a:lnTo>
                  </a:path>
                </a:pathLst>
              </a:custGeom>
              <a:solidFill>
                <a:srgbClr val="000000"/>
              </a:solidFill>
              <a:ln w="9525" cap="rnd">
                <a:noFill/>
                <a:round/>
                <a:headEnd/>
                <a:tailEnd/>
              </a:ln>
            </p:spPr>
            <p:txBody>
              <a:bodyPr/>
              <a:lstStyle/>
              <a:p>
                <a:endParaRPr lang="en-US"/>
              </a:p>
            </p:txBody>
          </p:sp>
          <p:sp>
            <p:nvSpPr>
              <p:cNvPr id="1057" name="Freeform 5"/>
              <p:cNvSpPr>
                <a:spLocks/>
              </p:cNvSpPr>
              <p:nvPr/>
            </p:nvSpPr>
            <p:spPr bwMode="auto">
              <a:xfrm>
                <a:off x="446" y="2495"/>
                <a:ext cx="133" cy="312"/>
              </a:xfrm>
              <a:custGeom>
                <a:avLst/>
                <a:gdLst>
                  <a:gd name="T0" fmla="*/ 81 w 133"/>
                  <a:gd name="T1" fmla="*/ 3 h 312"/>
                  <a:gd name="T2" fmla="*/ 91 w 133"/>
                  <a:gd name="T3" fmla="*/ 8 h 312"/>
                  <a:gd name="T4" fmla="*/ 99 w 133"/>
                  <a:gd name="T5" fmla="*/ 15 h 312"/>
                  <a:gd name="T6" fmla="*/ 106 w 133"/>
                  <a:gd name="T7" fmla="*/ 26 h 312"/>
                  <a:gd name="T8" fmla="*/ 108 w 133"/>
                  <a:gd name="T9" fmla="*/ 37 h 312"/>
                  <a:gd name="T10" fmla="*/ 111 w 133"/>
                  <a:gd name="T11" fmla="*/ 76 h 312"/>
                  <a:gd name="T12" fmla="*/ 111 w 133"/>
                  <a:gd name="T13" fmla="*/ 91 h 312"/>
                  <a:gd name="T14" fmla="*/ 107 w 133"/>
                  <a:gd name="T15" fmla="*/ 117 h 312"/>
                  <a:gd name="T16" fmla="*/ 102 w 133"/>
                  <a:gd name="T17" fmla="*/ 130 h 312"/>
                  <a:gd name="T18" fmla="*/ 94 w 133"/>
                  <a:gd name="T19" fmla="*/ 148 h 312"/>
                  <a:gd name="T20" fmla="*/ 94 w 133"/>
                  <a:gd name="T21" fmla="*/ 195 h 312"/>
                  <a:gd name="T22" fmla="*/ 132 w 133"/>
                  <a:gd name="T23" fmla="*/ 221 h 312"/>
                  <a:gd name="T24" fmla="*/ 63 w 133"/>
                  <a:gd name="T25" fmla="*/ 311 h 312"/>
                  <a:gd name="T26" fmla="*/ 0 w 133"/>
                  <a:gd name="T27" fmla="*/ 215 h 312"/>
                  <a:gd name="T28" fmla="*/ 45 w 133"/>
                  <a:gd name="T29" fmla="*/ 185 h 312"/>
                  <a:gd name="T30" fmla="*/ 45 w 133"/>
                  <a:gd name="T31" fmla="*/ 149 h 312"/>
                  <a:gd name="T32" fmla="*/ 33 w 133"/>
                  <a:gd name="T33" fmla="*/ 130 h 312"/>
                  <a:gd name="T34" fmla="*/ 28 w 133"/>
                  <a:gd name="T35" fmla="*/ 118 h 312"/>
                  <a:gd name="T36" fmla="*/ 25 w 133"/>
                  <a:gd name="T37" fmla="*/ 102 h 312"/>
                  <a:gd name="T38" fmla="*/ 24 w 133"/>
                  <a:gd name="T39" fmla="*/ 83 h 312"/>
                  <a:gd name="T40" fmla="*/ 24 w 133"/>
                  <a:gd name="T41" fmla="*/ 71 h 312"/>
                  <a:gd name="T42" fmla="*/ 24 w 133"/>
                  <a:gd name="T43" fmla="*/ 51 h 312"/>
                  <a:gd name="T44" fmla="*/ 24 w 133"/>
                  <a:gd name="T45" fmla="*/ 38 h 312"/>
                  <a:gd name="T46" fmla="*/ 27 w 133"/>
                  <a:gd name="T47" fmla="*/ 25 h 312"/>
                  <a:gd name="T48" fmla="*/ 34 w 133"/>
                  <a:gd name="T49" fmla="*/ 13 h 312"/>
                  <a:gd name="T50" fmla="*/ 45 w 133"/>
                  <a:gd name="T51" fmla="*/ 5 h 312"/>
                  <a:gd name="T52" fmla="*/ 55 w 133"/>
                  <a:gd name="T53" fmla="*/ 1 h 312"/>
                  <a:gd name="T54" fmla="*/ 67 w 133"/>
                  <a:gd name="T55" fmla="*/ 0 h 312"/>
                  <a:gd name="T56" fmla="*/ 81 w 133"/>
                  <a:gd name="T57" fmla="*/ 3 h 3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3"/>
                  <a:gd name="T88" fmla="*/ 0 h 312"/>
                  <a:gd name="T89" fmla="*/ 133 w 133"/>
                  <a:gd name="T90" fmla="*/ 312 h 3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3" h="312">
                    <a:moveTo>
                      <a:pt x="81" y="3"/>
                    </a:moveTo>
                    <a:lnTo>
                      <a:pt x="91" y="8"/>
                    </a:lnTo>
                    <a:lnTo>
                      <a:pt x="99" y="15"/>
                    </a:lnTo>
                    <a:lnTo>
                      <a:pt x="106" y="26"/>
                    </a:lnTo>
                    <a:lnTo>
                      <a:pt x="108" y="37"/>
                    </a:lnTo>
                    <a:lnTo>
                      <a:pt x="111" y="76"/>
                    </a:lnTo>
                    <a:lnTo>
                      <a:pt x="111" y="91"/>
                    </a:lnTo>
                    <a:lnTo>
                      <a:pt x="107" y="117"/>
                    </a:lnTo>
                    <a:lnTo>
                      <a:pt x="102" y="130"/>
                    </a:lnTo>
                    <a:lnTo>
                      <a:pt x="94" y="148"/>
                    </a:lnTo>
                    <a:lnTo>
                      <a:pt x="94" y="195"/>
                    </a:lnTo>
                    <a:lnTo>
                      <a:pt x="132" y="221"/>
                    </a:lnTo>
                    <a:lnTo>
                      <a:pt x="63" y="311"/>
                    </a:lnTo>
                    <a:lnTo>
                      <a:pt x="0" y="215"/>
                    </a:lnTo>
                    <a:lnTo>
                      <a:pt x="45" y="185"/>
                    </a:lnTo>
                    <a:lnTo>
                      <a:pt x="45" y="149"/>
                    </a:lnTo>
                    <a:lnTo>
                      <a:pt x="33" y="130"/>
                    </a:lnTo>
                    <a:lnTo>
                      <a:pt x="28" y="118"/>
                    </a:lnTo>
                    <a:lnTo>
                      <a:pt x="25" y="102"/>
                    </a:lnTo>
                    <a:lnTo>
                      <a:pt x="24" y="83"/>
                    </a:lnTo>
                    <a:lnTo>
                      <a:pt x="24" y="71"/>
                    </a:lnTo>
                    <a:lnTo>
                      <a:pt x="24" y="51"/>
                    </a:lnTo>
                    <a:lnTo>
                      <a:pt x="24" y="38"/>
                    </a:lnTo>
                    <a:lnTo>
                      <a:pt x="27" y="25"/>
                    </a:lnTo>
                    <a:lnTo>
                      <a:pt x="34" y="13"/>
                    </a:lnTo>
                    <a:lnTo>
                      <a:pt x="45" y="5"/>
                    </a:lnTo>
                    <a:lnTo>
                      <a:pt x="55" y="1"/>
                    </a:lnTo>
                    <a:lnTo>
                      <a:pt x="67" y="0"/>
                    </a:lnTo>
                    <a:lnTo>
                      <a:pt x="81" y="3"/>
                    </a:lnTo>
                  </a:path>
                </a:pathLst>
              </a:custGeom>
              <a:solidFill>
                <a:srgbClr val="FF7F7F"/>
              </a:solidFill>
              <a:ln w="9525" cap="rnd">
                <a:noFill/>
                <a:round/>
                <a:headEnd/>
                <a:tailEnd/>
              </a:ln>
            </p:spPr>
            <p:txBody>
              <a:bodyPr/>
              <a:lstStyle/>
              <a:p>
                <a:endParaRPr lang="en-US"/>
              </a:p>
            </p:txBody>
          </p:sp>
        </p:grpSp>
        <p:grpSp>
          <p:nvGrpSpPr>
            <p:cNvPr id="4" name="Group 6"/>
            <p:cNvGrpSpPr>
              <a:grpSpLocks/>
            </p:cNvGrpSpPr>
            <p:nvPr/>
          </p:nvGrpSpPr>
          <p:grpSpPr bwMode="auto">
            <a:xfrm>
              <a:off x="358" y="3169"/>
              <a:ext cx="256" cy="693"/>
              <a:chOff x="358" y="3169"/>
              <a:chExt cx="256" cy="693"/>
            </a:xfrm>
          </p:grpSpPr>
          <p:grpSp>
            <p:nvGrpSpPr>
              <p:cNvPr id="5" name="Group 7"/>
              <p:cNvGrpSpPr>
                <a:grpSpLocks/>
              </p:cNvGrpSpPr>
              <p:nvPr/>
            </p:nvGrpSpPr>
            <p:grpSpPr bwMode="auto">
              <a:xfrm>
                <a:off x="358" y="3169"/>
                <a:ext cx="256" cy="693"/>
                <a:chOff x="358" y="3169"/>
                <a:chExt cx="256" cy="693"/>
              </a:xfrm>
            </p:grpSpPr>
            <p:sp>
              <p:nvSpPr>
                <p:cNvPr id="1054" name="Freeform 8"/>
                <p:cNvSpPr>
                  <a:spLocks/>
                </p:cNvSpPr>
                <p:nvPr/>
              </p:nvSpPr>
              <p:spPr bwMode="auto">
                <a:xfrm>
                  <a:off x="432" y="3320"/>
                  <a:ext cx="182" cy="542"/>
                </a:xfrm>
                <a:custGeom>
                  <a:avLst/>
                  <a:gdLst>
                    <a:gd name="T0" fmla="*/ 148 w 182"/>
                    <a:gd name="T1" fmla="*/ 12 h 542"/>
                    <a:gd name="T2" fmla="*/ 146 w 182"/>
                    <a:gd name="T3" fmla="*/ 168 h 542"/>
                    <a:gd name="T4" fmla="*/ 147 w 182"/>
                    <a:gd name="T5" fmla="*/ 299 h 542"/>
                    <a:gd name="T6" fmla="*/ 139 w 182"/>
                    <a:gd name="T7" fmla="*/ 426 h 542"/>
                    <a:gd name="T8" fmla="*/ 160 w 182"/>
                    <a:gd name="T9" fmla="*/ 481 h 542"/>
                    <a:gd name="T10" fmla="*/ 176 w 182"/>
                    <a:gd name="T11" fmla="*/ 517 h 542"/>
                    <a:gd name="T12" fmla="*/ 181 w 182"/>
                    <a:gd name="T13" fmla="*/ 528 h 542"/>
                    <a:gd name="T14" fmla="*/ 173 w 182"/>
                    <a:gd name="T15" fmla="*/ 541 h 542"/>
                    <a:gd name="T16" fmla="*/ 141 w 182"/>
                    <a:gd name="T17" fmla="*/ 539 h 542"/>
                    <a:gd name="T18" fmla="*/ 112 w 182"/>
                    <a:gd name="T19" fmla="*/ 468 h 542"/>
                    <a:gd name="T20" fmla="*/ 110 w 182"/>
                    <a:gd name="T21" fmla="*/ 422 h 542"/>
                    <a:gd name="T22" fmla="*/ 89 w 182"/>
                    <a:gd name="T23" fmla="*/ 272 h 542"/>
                    <a:gd name="T24" fmla="*/ 86 w 182"/>
                    <a:gd name="T25" fmla="*/ 237 h 542"/>
                    <a:gd name="T26" fmla="*/ 87 w 182"/>
                    <a:gd name="T27" fmla="*/ 308 h 542"/>
                    <a:gd name="T28" fmla="*/ 77 w 182"/>
                    <a:gd name="T29" fmla="*/ 407 h 542"/>
                    <a:gd name="T30" fmla="*/ 80 w 182"/>
                    <a:gd name="T31" fmla="*/ 454 h 542"/>
                    <a:gd name="T32" fmla="*/ 66 w 182"/>
                    <a:gd name="T33" fmla="*/ 499 h 542"/>
                    <a:gd name="T34" fmla="*/ 46 w 182"/>
                    <a:gd name="T35" fmla="*/ 533 h 542"/>
                    <a:gd name="T36" fmla="*/ 17 w 182"/>
                    <a:gd name="T37" fmla="*/ 535 h 542"/>
                    <a:gd name="T38" fmla="*/ 9 w 182"/>
                    <a:gd name="T39" fmla="*/ 523 h 542"/>
                    <a:gd name="T40" fmla="*/ 40 w 182"/>
                    <a:gd name="T41" fmla="*/ 452 h 542"/>
                    <a:gd name="T42" fmla="*/ 43 w 182"/>
                    <a:gd name="T43" fmla="*/ 418 h 542"/>
                    <a:gd name="T44" fmla="*/ 37 w 182"/>
                    <a:gd name="T45" fmla="*/ 346 h 542"/>
                    <a:gd name="T46" fmla="*/ 25 w 182"/>
                    <a:gd name="T47" fmla="*/ 227 h 542"/>
                    <a:gd name="T48" fmla="*/ 0 w 182"/>
                    <a:gd name="T49" fmla="*/ 0 h 542"/>
                    <a:gd name="T50" fmla="*/ 148 w 182"/>
                    <a:gd name="T51" fmla="*/ 12 h 5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2"/>
                    <a:gd name="T79" fmla="*/ 0 h 542"/>
                    <a:gd name="T80" fmla="*/ 182 w 182"/>
                    <a:gd name="T81" fmla="*/ 542 h 5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2" h="542">
                      <a:moveTo>
                        <a:pt x="148" y="12"/>
                      </a:moveTo>
                      <a:lnTo>
                        <a:pt x="146" y="168"/>
                      </a:lnTo>
                      <a:lnTo>
                        <a:pt x="147" y="299"/>
                      </a:lnTo>
                      <a:lnTo>
                        <a:pt x="139" y="426"/>
                      </a:lnTo>
                      <a:lnTo>
                        <a:pt x="160" y="481"/>
                      </a:lnTo>
                      <a:lnTo>
                        <a:pt x="176" y="517"/>
                      </a:lnTo>
                      <a:lnTo>
                        <a:pt x="181" y="528"/>
                      </a:lnTo>
                      <a:lnTo>
                        <a:pt x="173" y="541"/>
                      </a:lnTo>
                      <a:lnTo>
                        <a:pt x="141" y="539"/>
                      </a:lnTo>
                      <a:lnTo>
                        <a:pt x="112" y="468"/>
                      </a:lnTo>
                      <a:lnTo>
                        <a:pt x="110" y="422"/>
                      </a:lnTo>
                      <a:lnTo>
                        <a:pt x="89" y="272"/>
                      </a:lnTo>
                      <a:lnTo>
                        <a:pt x="86" y="237"/>
                      </a:lnTo>
                      <a:lnTo>
                        <a:pt x="87" y="308"/>
                      </a:lnTo>
                      <a:lnTo>
                        <a:pt x="77" y="407"/>
                      </a:lnTo>
                      <a:lnTo>
                        <a:pt x="80" y="454"/>
                      </a:lnTo>
                      <a:lnTo>
                        <a:pt x="66" y="499"/>
                      </a:lnTo>
                      <a:lnTo>
                        <a:pt x="46" y="533"/>
                      </a:lnTo>
                      <a:lnTo>
                        <a:pt x="17" y="535"/>
                      </a:lnTo>
                      <a:lnTo>
                        <a:pt x="9" y="523"/>
                      </a:lnTo>
                      <a:lnTo>
                        <a:pt x="40" y="452"/>
                      </a:lnTo>
                      <a:lnTo>
                        <a:pt x="43" y="418"/>
                      </a:lnTo>
                      <a:lnTo>
                        <a:pt x="37" y="346"/>
                      </a:lnTo>
                      <a:lnTo>
                        <a:pt x="25" y="227"/>
                      </a:lnTo>
                      <a:lnTo>
                        <a:pt x="0" y="0"/>
                      </a:lnTo>
                      <a:lnTo>
                        <a:pt x="148" y="12"/>
                      </a:lnTo>
                    </a:path>
                  </a:pathLst>
                </a:custGeom>
                <a:solidFill>
                  <a:srgbClr val="FF7F7F"/>
                </a:solidFill>
                <a:ln w="9525" cap="rnd">
                  <a:noFill/>
                  <a:round/>
                  <a:headEnd/>
                  <a:tailEnd/>
                </a:ln>
              </p:spPr>
              <p:txBody>
                <a:bodyPr/>
                <a:lstStyle/>
                <a:p>
                  <a:endParaRPr lang="en-US"/>
                </a:p>
              </p:txBody>
            </p:sp>
            <p:sp>
              <p:nvSpPr>
                <p:cNvPr id="1055" name="Freeform 9"/>
                <p:cNvSpPr>
                  <a:spLocks/>
                </p:cNvSpPr>
                <p:nvPr/>
              </p:nvSpPr>
              <p:spPr bwMode="auto">
                <a:xfrm>
                  <a:off x="358" y="3169"/>
                  <a:ext cx="39" cy="64"/>
                </a:xfrm>
                <a:custGeom>
                  <a:avLst/>
                  <a:gdLst>
                    <a:gd name="T0" fmla="*/ 0 w 39"/>
                    <a:gd name="T1" fmla="*/ 0 h 64"/>
                    <a:gd name="T2" fmla="*/ 0 w 39"/>
                    <a:gd name="T3" fmla="*/ 33 h 64"/>
                    <a:gd name="T4" fmla="*/ 38 w 39"/>
                    <a:gd name="T5" fmla="*/ 63 h 64"/>
                    <a:gd name="T6" fmla="*/ 21 w 39"/>
                    <a:gd name="T7" fmla="*/ 5 h 64"/>
                    <a:gd name="T8" fmla="*/ 0 w 39"/>
                    <a:gd name="T9" fmla="*/ 0 h 64"/>
                    <a:gd name="T10" fmla="*/ 0 60000 65536"/>
                    <a:gd name="T11" fmla="*/ 0 60000 65536"/>
                    <a:gd name="T12" fmla="*/ 0 60000 65536"/>
                    <a:gd name="T13" fmla="*/ 0 60000 65536"/>
                    <a:gd name="T14" fmla="*/ 0 60000 65536"/>
                    <a:gd name="T15" fmla="*/ 0 w 39"/>
                    <a:gd name="T16" fmla="*/ 0 h 64"/>
                    <a:gd name="T17" fmla="*/ 39 w 39"/>
                    <a:gd name="T18" fmla="*/ 64 h 64"/>
                  </a:gdLst>
                  <a:ahLst/>
                  <a:cxnLst>
                    <a:cxn ang="T10">
                      <a:pos x="T0" y="T1"/>
                    </a:cxn>
                    <a:cxn ang="T11">
                      <a:pos x="T2" y="T3"/>
                    </a:cxn>
                    <a:cxn ang="T12">
                      <a:pos x="T4" y="T5"/>
                    </a:cxn>
                    <a:cxn ang="T13">
                      <a:pos x="T6" y="T7"/>
                    </a:cxn>
                    <a:cxn ang="T14">
                      <a:pos x="T8" y="T9"/>
                    </a:cxn>
                  </a:cxnLst>
                  <a:rect l="T15" t="T16" r="T17" b="T18"/>
                  <a:pathLst>
                    <a:path w="39" h="64">
                      <a:moveTo>
                        <a:pt x="0" y="0"/>
                      </a:moveTo>
                      <a:lnTo>
                        <a:pt x="0" y="33"/>
                      </a:lnTo>
                      <a:lnTo>
                        <a:pt x="38" y="63"/>
                      </a:lnTo>
                      <a:lnTo>
                        <a:pt x="21" y="5"/>
                      </a:lnTo>
                      <a:lnTo>
                        <a:pt x="0" y="0"/>
                      </a:lnTo>
                    </a:path>
                  </a:pathLst>
                </a:custGeom>
                <a:solidFill>
                  <a:srgbClr val="FF7F7F"/>
                </a:solidFill>
                <a:ln w="9525" cap="rnd">
                  <a:noFill/>
                  <a:round/>
                  <a:headEnd/>
                  <a:tailEnd/>
                </a:ln>
              </p:spPr>
              <p:txBody>
                <a:bodyPr/>
                <a:lstStyle/>
                <a:p>
                  <a:endParaRPr lang="en-US"/>
                </a:p>
              </p:txBody>
            </p:sp>
          </p:grpSp>
          <p:sp>
            <p:nvSpPr>
              <p:cNvPr id="1053" name="Freeform 10"/>
              <p:cNvSpPr>
                <a:spLocks/>
              </p:cNvSpPr>
              <p:nvPr/>
            </p:nvSpPr>
            <p:spPr bwMode="auto">
              <a:xfrm>
                <a:off x="508" y="3325"/>
                <a:ext cx="17" cy="243"/>
              </a:xfrm>
              <a:custGeom>
                <a:avLst/>
                <a:gdLst>
                  <a:gd name="T0" fmla="*/ 0 w 17"/>
                  <a:gd name="T1" fmla="*/ 0 h 243"/>
                  <a:gd name="T2" fmla="*/ 0 w 17"/>
                  <a:gd name="T3" fmla="*/ 81 h 243"/>
                  <a:gd name="T4" fmla="*/ 3 w 17"/>
                  <a:gd name="T5" fmla="*/ 129 h 243"/>
                  <a:gd name="T6" fmla="*/ 6 w 17"/>
                  <a:gd name="T7" fmla="*/ 181 h 243"/>
                  <a:gd name="T8" fmla="*/ 16 w 17"/>
                  <a:gd name="T9" fmla="*/ 230 h 243"/>
                  <a:gd name="T10" fmla="*/ 13 w 17"/>
                  <a:gd name="T11" fmla="*/ 242 h 243"/>
                  <a:gd name="T12" fmla="*/ 0 w 17"/>
                  <a:gd name="T13" fmla="*/ 0 h 243"/>
                  <a:gd name="T14" fmla="*/ 0 60000 65536"/>
                  <a:gd name="T15" fmla="*/ 0 60000 65536"/>
                  <a:gd name="T16" fmla="*/ 0 60000 65536"/>
                  <a:gd name="T17" fmla="*/ 0 60000 65536"/>
                  <a:gd name="T18" fmla="*/ 0 60000 65536"/>
                  <a:gd name="T19" fmla="*/ 0 60000 65536"/>
                  <a:gd name="T20" fmla="*/ 0 60000 65536"/>
                  <a:gd name="T21" fmla="*/ 0 w 17"/>
                  <a:gd name="T22" fmla="*/ 0 h 243"/>
                  <a:gd name="T23" fmla="*/ 17 w 17"/>
                  <a:gd name="T24" fmla="*/ 243 h 2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43">
                    <a:moveTo>
                      <a:pt x="0" y="0"/>
                    </a:moveTo>
                    <a:lnTo>
                      <a:pt x="0" y="81"/>
                    </a:lnTo>
                    <a:lnTo>
                      <a:pt x="3" y="129"/>
                    </a:lnTo>
                    <a:lnTo>
                      <a:pt x="6" y="181"/>
                    </a:lnTo>
                    <a:lnTo>
                      <a:pt x="16" y="230"/>
                    </a:lnTo>
                    <a:lnTo>
                      <a:pt x="13" y="242"/>
                    </a:lnTo>
                    <a:lnTo>
                      <a:pt x="0" y="0"/>
                    </a:lnTo>
                  </a:path>
                </a:pathLst>
              </a:custGeom>
              <a:solidFill>
                <a:srgbClr val="FF7F7F"/>
              </a:solidFill>
              <a:ln w="12700" cap="rnd">
                <a:solidFill>
                  <a:srgbClr val="FF5F1F"/>
                </a:solidFill>
                <a:round/>
                <a:headEnd/>
                <a:tailEnd/>
              </a:ln>
            </p:spPr>
            <p:txBody>
              <a:bodyPr/>
              <a:lstStyle/>
              <a:p>
                <a:endParaRPr lang="en-US"/>
              </a:p>
            </p:txBody>
          </p:sp>
        </p:grpSp>
        <p:grpSp>
          <p:nvGrpSpPr>
            <p:cNvPr id="6" name="Group 11"/>
            <p:cNvGrpSpPr>
              <a:grpSpLocks/>
            </p:cNvGrpSpPr>
            <p:nvPr/>
          </p:nvGrpSpPr>
          <p:grpSpPr bwMode="auto">
            <a:xfrm>
              <a:off x="430" y="3778"/>
              <a:ext cx="194" cy="149"/>
              <a:chOff x="430" y="3778"/>
              <a:chExt cx="194" cy="149"/>
            </a:xfrm>
          </p:grpSpPr>
          <p:sp>
            <p:nvSpPr>
              <p:cNvPr id="1050" name="Freeform 12"/>
              <p:cNvSpPr>
                <a:spLocks/>
              </p:cNvSpPr>
              <p:nvPr/>
            </p:nvSpPr>
            <p:spPr bwMode="auto">
              <a:xfrm>
                <a:off x="430" y="3778"/>
                <a:ext cx="85" cy="140"/>
              </a:xfrm>
              <a:custGeom>
                <a:avLst/>
                <a:gdLst>
                  <a:gd name="T0" fmla="*/ 78 w 85"/>
                  <a:gd name="T1" fmla="*/ 0 h 140"/>
                  <a:gd name="T2" fmla="*/ 84 w 85"/>
                  <a:gd name="T3" fmla="*/ 20 h 140"/>
                  <a:gd name="T4" fmla="*/ 84 w 85"/>
                  <a:gd name="T5" fmla="*/ 61 h 140"/>
                  <a:gd name="T6" fmla="*/ 76 w 85"/>
                  <a:gd name="T7" fmla="*/ 46 h 140"/>
                  <a:gd name="T8" fmla="*/ 66 w 85"/>
                  <a:gd name="T9" fmla="*/ 66 h 140"/>
                  <a:gd name="T10" fmla="*/ 63 w 85"/>
                  <a:gd name="T11" fmla="*/ 95 h 140"/>
                  <a:gd name="T12" fmla="*/ 50 w 85"/>
                  <a:gd name="T13" fmla="*/ 121 h 140"/>
                  <a:gd name="T14" fmla="*/ 30 w 85"/>
                  <a:gd name="T15" fmla="*/ 135 h 140"/>
                  <a:gd name="T16" fmla="*/ 14 w 85"/>
                  <a:gd name="T17" fmla="*/ 139 h 140"/>
                  <a:gd name="T18" fmla="*/ 0 w 85"/>
                  <a:gd name="T19" fmla="*/ 136 h 140"/>
                  <a:gd name="T20" fmla="*/ 0 w 85"/>
                  <a:gd name="T21" fmla="*/ 108 h 140"/>
                  <a:gd name="T22" fmla="*/ 11 w 85"/>
                  <a:gd name="T23" fmla="*/ 67 h 140"/>
                  <a:gd name="T24" fmla="*/ 18 w 85"/>
                  <a:gd name="T25" fmla="*/ 78 h 140"/>
                  <a:gd name="T26" fmla="*/ 30 w 85"/>
                  <a:gd name="T27" fmla="*/ 78 h 140"/>
                  <a:gd name="T28" fmla="*/ 47 w 85"/>
                  <a:gd name="T29" fmla="*/ 76 h 140"/>
                  <a:gd name="T30" fmla="*/ 58 w 85"/>
                  <a:gd name="T31" fmla="*/ 58 h 140"/>
                  <a:gd name="T32" fmla="*/ 68 w 85"/>
                  <a:gd name="T33" fmla="*/ 35 h 140"/>
                  <a:gd name="T34" fmla="*/ 78 w 85"/>
                  <a:gd name="T35" fmla="*/ 0 h 1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40"/>
                  <a:gd name="T56" fmla="*/ 85 w 85"/>
                  <a:gd name="T57" fmla="*/ 140 h 1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40">
                    <a:moveTo>
                      <a:pt x="78" y="0"/>
                    </a:moveTo>
                    <a:lnTo>
                      <a:pt x="84" y="20"/>
                    </a:lnTo>
                    <a:lnTo>
                      <a:pt x="84" y="61"/>
                    </a:lnTo>
                    <a:lnTo>
                      <a:pt x="76" y="46"/>
                    </a:lnTo>
                    <a:lnTo>
                      <a:pt x="66" y="66"/>
                    </a:lnTo>
                    <a:lnTo>
                      <a:pt x="63" y="95"/>
                    </a:lnTo>
                    <a:lnTo>
                      <a:pt x="50" y="121"/>
                    </a:lnTo>
                    <a:lnTo>
                      <a:pt x="30" y="135"/>
                    </a:lnTo>
                    <a:lnTo>
                      <a:pt x="14" y="139"/>
                    </a:lnTo>
                    <a:lnTo>
                      <a:pt x="0" y="136"/>
                    </a:lnTo>
                    <a:lnTo>
                      <a:pt x="0" y="108"/>
                    </a:lnTo>
                    <a:lnTo>
                      <a:pt x="11" y="67"/>
                    </a:lnTo>
                    <a:lnTo>
                      <a:pt x="18" y="78"/>
                    </a:lnTo>
                    <a:lnTo>
                      <a:pt x="30" y="78"/>
                    </a:lnTo>
                    <a:lnTo>
                      <a:pt x="47" y="76"/>
                    </a:lnTo>
                    <a:lnTo>
                      <a:pt x="58" y="58"/>
                    </a:lnTo>
                    <a:lnTo>
                      <a:pt x="68" y="35"/>
                    </a:lnTo>
                    <a:lnTo>
                      <a:pt x="78" y="0"/>
                    </a:lnTo>
                  </a:path>
                </a:pathLst>
              </a:custGeom>
              <a:solidFill>
                <a:srgbClr val="7F7F7F"/>
              </a:solidFill>
              <a:ln w="9525" cap="rnd">
                <a:noFill/>
                <a:round/>
                <a:headEnd/>
                <a:tailEnd/>
              </a:ln>
            </p:spPr>
            <p:txBody>
              <a:bodyPr/>
              <a:lstStyle/>
              <a:p>
                <a:endParaRPr lang="en-US"/>
              </a:p>
            </p:txBody>
          </p:sp>
          <p:sp>
            <p:nvSpPr>
              <p:cNvPr id="1051" name="Freeform 13"/>
              <p:cNvSpPr>
                <a:spLocks/>
              </p:cNvSpPr>
              <p:nvPr/>
            </p:nvSpPr>
            <p:spPr bwMode="auto">
              <a:xfrm>
                <a:off x="546" y="3781"/>
                <a:ext cx="78" cy="146"/>
              </a:xfrm>
              <a:custGeom>
                <a:avLst/>
                <a:gdLst>
                  <a:gd name="T0" fmla="*/ 1 w 78"/>
                  <a:gd name="T1" fmla="*/ 0 h 146"/>
                  <a:gd name="T2" fmla="*/ 0 w 78"/>
                  <a:gd name="T3" fmla="*/ 57 h 146"/>
                  <a:gd name="T4" fmla="*/ 5 w 78"/>
                  <a:gd name="T5" fmla="*/ 42 h 146"/>
                  <a:gd name="T6" fmla="*/ 11 w 78"/>
                  <a:gd name="T7" fmla="*/ 60 h 146"/>
                  <a:gd name="T8" fmla="*/ 17 w 78"/>
                  <a:gd name="T9" fmla="*/ 88 h 146"/>
                  <a:gd name="T10" fmla="*/ 23 w 78"/>
                  <a:gd name="T11" fmla="*/ 111 h 146"/>
                  <a:gd name="T12" fmla="*/ 39 w 78"/>
                  <a:gd name="T13" fmla="*/ 130 h 146"/>
                  <a:gd name="T14" fmla="*/ 53 w 78"/>
                  <a:gd name="T15" fmla="*/ 140 h 146"/>
                  <a:gd name="T16" fmla="*/ 67 w 78"/>
                  <a:gd name="T17" fmla="*/ 145 h 146"/>
                  <a:gd name="T18" fmla="*/ 71 w 78"/>
                  <a:gd name="T19" fmla="*/ 137 h 146"/>
                  <a:gd name="T20" fmla="*/ 76 w 78"/>
                  <a:gd name="T21" fmla="*/ 124 h 146"/>
                  <a:gd name="T22" fmla="*/ 77 w 78"/>
                  <a:gd name="T23" fmla="*/ 109 h 146"/>
                  <a:gd name="T24" fmla="*/ 75 w 78"/>
                  <a:gd name="T25" fmla="*/ 95 h 146"/>
                  <a:gd name="T26" fmla="*/ 69 w 78"/>
                  <a:gd name="T27" fmla="*/ 70 h 146"/>
                  <a:gd name="T28" fmla="*/ 58 w 78"/>
                  <a:gd name="T29" fmla="*/ 79 h 146"/>
                  <a:gd name="T30" fmla="*/ 41 w 78"/>
                  <a:gd name="T31" fmla="*/ 79 h 146"/>
                  <a:gd name="T32" fmla="*/ 30 w 78"/>
                  <a:gd name="T33" fmla="*/ 78 h 146"/>
                  <a:gd name="T34" fmla="*/ 9 w 78"/>
                  <a:gd name="T35" fmla="*/ 29 h 146"/>
                  <a:gd name="T36" fmla="*/ 1 w 78"/>
                  <a:gd name="T37" fmla="*/ 0 h 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
                  <a:gd name="T58" fmla="*/ 0 h 146"/>
                  <a:gd name="T59" fmla="*/ 78 w 78"/>
                  <a:gd name="T60" fmla="*/ 146 h 1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 h="146">
                    <a:moveTo>
                      <a:pt x="1" y="0"/>
                    </a:moveTo>
                    <a:lnTo>
                      <a:pt x="0" y="57"/>
                    </a:lnTo>
                    <a:lnTo>
                      <a:pt x="5" y="42"/>
                    </a:lnTo>
                    <a:lnTo>
                      <a:pt x="11" y="60"/>
                    </a:lnTo>
                    <a:lnTo>
                      <a:pt x="17" y="88"/>
                    </a:lnTo>
                    <a:lnTo>
                      <a:pt x="23" y="111"/>
                    </a:lnTo>
                    <a:lnTo>
                      <a:pt x="39" y="130"/>
                    </a:lnTo>
                    <a:lnTo>
                      <a:pt x="53" y="140"/>
                    </a:lnTo>
                    <a:lnTo>
                      <a:pt x="67" y="145"/>
                    </a:lnTo>
                    <a:lnTo>
                      <a:pt x="71" y="137"/>
                    </a:lnTo>
                    <a:lnTo>
                      <a:pt x="76" y="124"/>
                    </a:lnTo>
                    <a:lnTo>
                      <a:pt x="77" y="109"/>
                    </a:lnTo>
                    <a:lnTo>
                      <a:pt x="75" y="95"/>
                    </a:lnTo>
                    <a:lnTo>
                      <a:pt x="69" y="70"/>
                    </a:lnTo>
                    <a:lnTo>
                      <a:pt x="58" y="79"/>
                    </a:lnTo>
                    <a:lnTo>
                      <a:pt x="41" y="79"/>
                    </a:lnTo>
                    <a:lnTo>
                      <a:pt x="30" y="78"/>
                    </a:lnTo>
                    <a:lnTo>
                      <a:pt x="9" y="29"/>
                    </a:lnTo>
                    <a:lnTo>
                      <a:pt x="1" y="0"/>
                    </a:lnTo>
                  </a:path>
                </a:pathLst>
              </a:custGeom>
              <a:solidFill>
                <a:srgbClr val="7F7F7F"/>
              </a:solidFill>
              <a:ln w="9525" cap="rnd">
                <a:noFill/>
                <a:round/>
                <a:headEnd/>
                <a:tailEnd/>
              </a:ln>
            </p:spPr>
            <p:txBody>
              <a:bodyPr/>
              <a:lstStyle/>
              <a:p>
                <a:endParaRPr lang="en-US"/>
              </a:p>
            </p:txBody>
          </p:sp>
        </p:grpSp>
        <p:sp>
          <p:nvSpPr>
            <p:cNvPr id="1040" name="Freeform 14"/>
            <p:cNvSpPr>
              <a:spLocks/>
            </p:cNvSpPr>
            <p:nvPr/>
          </p:nvSpPr>
          <p:spPr bwMode="auto">
            <a:xfrm>
              <a:off x="352" y="2703"/>
              <a:ext cx="312" cy="1064"/>
            </a:xfrm>
            <a:custGeom>
              <a:avLst/>
              <a:gdLst>
                <a:gd name="T0" fmla="*/ 224 w 312"/>
                <a:gd name="T1" fmla="*/ 11 h 1064"/>
                <a:gd name="T2" fmla="*/ 285 w 312"/>
                <a:gd name="T3" fmla="*/ 45 h 1064"/>
                <a:gd name="T4" fmla="*/ 300 w 312"/>
                <a:gd name="T5" fmla="*/ 74 h 1064"/>
                <a:gd name="T6" fmla="*/ 311 w 312"/>
                <a:gd name="T7" fmla="*/ 318 h 1064"/>
                <a:gd name="T8" fmla="*/ 306 w 312"/>
                <a:gd name="T9" fmla="*/ 377 h 1064"/>
                <a:gd name="T10" fmla="*/ 270 w 312"/>
                <a:gd name="T11" fmla="*/ 372 h 1064"/>
                <a:gd name="T12" fmla="*/ 272 w 312"/>
                <a:gd name="T13" fmla="*/ 517 h 1064"/>
                <a:gd name="T14" fmla="*/ 254 w 312"/>
                <a:gd name="T15" fmla="*/ 517 h 1064"/>
                <a:gd name="T16" fmla="*/ 233 w 312"/>
                <a:gd name="T17" fmla="*/ 818 h 1064"/>
                <a:gd name="T18" fmla="*/ 231 w 312"/>
                <a:gd name="T19" fmla="*/ 976 h 1064"/>
                <a:gd name="T20" fmla="*/ 228 w 312"/>
                <a:gd name="T21" fmla="*/ 1049 h 1064"/>
                <a:gd name="T22" fmla="*/ 212 w 312"/>
                <a:gd name="T23" fmla="*/ 1063 h 1064"/>
                <a:gd name="T24" fmla="*/ 185 w 312"/>
                <a:gd name="T25" fmla="*/ 1051 h 1064"/>
                <a:gd name="T26" fmla="*/ 171 w 312"/>
                <a:gd name="T27" fmla="*/ 928 h 1064"/>
                <a:gd name="T28" fmla="*/ 160 w 312"/>
                <a:gd name="T29" fmla="*/ 1056 h 1064"/>
                <a:gd name="T30" fmla="*/ 137 w 312"/>
                <a:gd name="T31" fmla="*/ 1062 h 1064"/>
                <a:gd name="T32" fmla="*/ 117 w 312"/>
                <a:gd name="T33" fmla="*/ 1053 h 1064"/>
                <a:gd name="T34" fmla="*/ 94 w 312"/>
                <a:gd name="T35" fmla="*/ 811 h 1064"/>
                <a:gd name="T36" fmla="*/ 67 w 312"/>
                <a:gd name="T37" fmla="*/ 634 h 1064"/>
                <a:gd name="T38" fmla="*/ 25 w 312"/>
                <a:gd name="T39" fmla="*/ 470 h 1064"/>
                <a:gd name="T40" fmla="*/ 0 w 312"/>
                <a:gd name="T41" fmla="*/ 467 h 1064"/>
                <a:gd name="T42" fmla="*/ 23 w 312"/>
                <a:gd name="T43" fmla="*/ 241 h 1064"/>
                <a:gd name="T44" fmla="*/ 24 w 312"/>
                <a:gd name="T45" fmla="*/ 63 h 1064"/>
                <a:gd name="T46" fmla="*/ 37 w 312"/>
                <a:gd name="T47" fmla="*/ 43 h 1064"/>
                <a:gd name="T48" fmla="*/ 102 w 312"/>
                <a:gd name="T49" fmla="*/ 0 h 1064"/>
                <a:gd name="T50" fmla="*/ 157 w 312"/>
                <a:gd name="T51" fmla="*/ 94 h 1064"/>
                <a:gd name="T52" fmla="*/ 224 w 312"/>
                <a:gd name="T53" fmla="*/ 11 h 1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12"/>
                <a:gd name="T82" fmla="*/ 0 h 1064"/>
                <a:gd name="T83" fmla="*/ 312 w 312"/>
                <a:gd name="T84" fmla="*/ 1064 h 1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12" h="1064">
                  <a:moveTo>
                    <a:pt x="224" y="11"/>
                  </a:moveTo>
                  <a:lnTo>
                    <a:pt x="285" y="45"/>
                  </a:lnTo>
                  <a:lnTo>
                    <a:pt x="300" y="74"/>
                  </a:lnTo>
                  <a:lnTo>
                    <a:pt x="311" y="318"/>
                  </a:lnTo>
                  <a:lnTo>
                    <a:pt x="306" y="377"/>
                  </a:lnTo>
                  <a:lnTo>
                    <a:pt x="270" y="372"/>
                  </a:lnTo>
                  <a:lnTo>
                    <a:pt x="272" y="517"/>
                  </a:lnTo>
                  <a:lnTo>
                    <a:pt x="254" y="517"/>
                  </a:lnTo>
                  <a:lnTo>
                    <a:pt x="233" y="818"/>
                  </a:lnTo>
                  <a:lnTo>
                    <a:pt x="231" y="976"/>
                  </a:lnTo>
                  <a:lnTo>
                    <a:pt x="228" y="1049"/>
                  </a:lnTo>
                  <a:lnTo>
                    <a:pt x="212" y="1063"/>
                  </a:lnTo>
                  <a:lnTo>
                    <a:pt x="185" y="1051"/>
                  </a:lnTo>
                  <a:lnTo>
                    <a:pt x="171" y="928"/>
                  </a:lnTo>
                  <a:lnTo>
                    <a:pt x="160" y="1056"/>
                  </a:lnTo>
                  <a:lnTo>
                    <a:pt x="137" y="1062"/>
                  </a:lnTo>
                  <a:lnTo>
                    <a:pt x="117" y="1053"/>
                  </a:lnTo>
                  <a:lnTo>
                    <a:pt x="94" y="811"/>
                  </a:lnTo>
                  <a:lnTo>
                    <a:pt x="67" y="634"/>
                  </a:lnTo>
                  <a:lnTo>
                    <a:pt x="25" y="470"/>
                  </a:lnTo>
                  <a:lnTo>
                    <a:pt x="0" y="467"/>
                  </a:lnTo>
                  <a:lnTo>
                    <a:pt x="23" y="241"/>
                  </a:lnTo>
                  <a:lnTo>
                    <a:pt x="24" y="63"/>
                  </a:lnTo>
                  <a:lnTo>
                    <a:pt x="37" y="43"/>
                  </a:lnTo>
                  <a:lnTo>
                    <a:pt x="102" y="0"/>
                  </a:lnTo>
                  <a:lnTo>
                    <a:pt x="157" y="94"/>
                  </a:lnTo>
                  <a:lnTo>
                    <a:pt x="224" y="11"/>
                  </a:lnTo>
                </a:path>
              </a:pathLst>
            </a:custGeom>
            <a:solidFill>
              <a:srgbClr val="9F9F9F"/>
            </a:solidFill>
            <a:ln w="9525" cap="rnd">
              <a:noFill/>
              <a:round/>
              <a:headEnd/>
              <a:tailEnd/>
            </a:ln>
          </p:spPr>
          <p:txBody>
            <a:bodyPr/>
            <a:lstStyle/>
            <a:p>
              <a:endParaRPr lang="en-US"/>
            </a:p>
          </p:txBody>
        </p:sp>
        <p:grpSp>
          <p:nvGrpSpPr>
            <p:cNvPr id="7" name="Group 15"/>
            <p:cNvGrpSpPr>
              <a:grpSpLocks/>
            </p:cNvGrpSpPr>
            <p:nvPr/>
          </p:nvGrpSpPr>
          <p:grpSpPr bwMode="auto">
            <a:xfrm>
              <a:off x="432" y="2813"/>
              <a:ext cx="191" cy="260"/>
              <a:chOff x="432" y="2813"/>
              <a:chExt cx="191" cy="260"/>
            </a:xfrm>
          </p:grpSpPr>
          <p:sp>
            <p:nvSpPr>
              <p:cNvPr id="1047" name="Freeform 16"/>
              <p:cNvSpPr>
                <a:spLocks/>
              </p:cNvSpPr>
              <p:nvPr/>
            </p:nvSpPr>
            <p:spPr bwMode="auto">
              <a:xfrm>
                <a:off x="445" y="2813"/>
                <a:ext cx="163" cy="195"/>
              </a:xfrm>
              <a:custGeom>
                <a:avLst/>
                <a:gdLst>
                  <a:gd name="T0" fmla="*/ 162 w 163"/>
                  <a:gd name="T1" fmla="*/ 69 h 195"/>
                  <a:gd name="T2" fmla="*/ 58 w 163"/>
                  <a:gd name="T3" fmla="*/ 0 h 195"/>
                  <a:gd name="T4" fmla="*/ 0 w 163"/>
                  <a:gd name="T5" fmla="*/ 131 h 195"/>
                  <a:gd name="T6" fmla="*/ 104 w 163"/>
                  <a:gd name="T7" fmla="*/ 194 h 195"/>
                  <a:gd name="T8" fmla="*/ 162 w 163"/>
                  <a:gd name="T9" fmla="*/ 69 h 195"/>
                  <a:gd name="T10" fmla="*/ 0 60000 65536"/>
                  <a:gd name="T11" fmla="*/ 0 60000 65536"/>
                  <a:gd name="T12" fmla="*/ 0 60000 65536"/>
                  <a:gd name="T13" fmla="*/ 0 60000 65536"/>
                  <a:gd name="T14" fmla="*/ 0 60000 65536"/>
                  <a:gd name="T15" fmla="*/ 0 w 163"/>
                  <a:gd name="T16" fmla="*/ 0 h 195"/>
                  <a:gd name="T17" fmla="*/ 163 w 163"/>
                  <a:gd name="T18" fmla="*/ 195 h 195"/>
                </a:gdLst>
                <a:ahLst/>
                <a:cxnLst>
                  <a:cxn ang="T10">
                    <a:pos x="T0" y="T1"/>
                  </a:cxn>
                  <a:cxn ang="T11">
                    <a:pos x="T2" y="T3"/>
                  </a:cxn>
                  <a:cxn ang="T12">
                    <a:pos x="T4" y="T5"/>
                  </a:cxn>
                  <a:cxn ang="T13">
                    <a:pos x="T6" y="T7"/>
                  </a:cxn>
                  <a:cxn ang="T14">
                    <a:pos x="T8" y="T9"/>
                  </a:cxn>
                </a:cxnLst>
                <a:rect l="T15" t="T16" r="T17" b="T18"/>
                <a:pathLst>
                  <a:path w="163" h="195">
                    <a:moveTo>
                      <a:pt x="162" y="69"/>
                    </a:moveTo>
                    <a:lnTo>
                      <a:pt x="58" y="0"/>
                    </a:lnTo>
                    <a:lnTo>
                      <a:pt x="0" y="131"/>
                    </a:lnTo>
                    <a:lnTo>
                      <a:pt x="104" y="194"/>
                    </a:lnTo>
                    <a:lnTo>
                      <a:pt x="162" y="69"/>
                    </a:lnTo>
                  </a:path>
                </a:pathLst>
              </a:custGeom>
              <a:solidFill>
                <a:srgbClr val="DFDFFF"/>
              </a:solidFill>
              <a:ln w="9525" cap="rnd">
                <a:noFill/>
                <a:round/>
                <a:headEnd/>
                <a:tailEnd/>
              </a:ln>
            </p:spPr>
            <p:txBody>
              <a:bodyPr/>
              <a:lstStyle/>
              <a:p>
                <a:endParaRPr lang="en-US"/>
              </a:p>
            </p:txBody>
          </p:sp>
          <p:sp>
            <p:nvSpPr>
              <p:cNvPr id="1048" name="Freeform 17"/>
              <p:cNvSpPr>
                <a:spLocks/>
              </p:cNvSpPr>
              <p:nvPr/>
            </p:nvSpPr>
            <p:spPr bwMode="auto">
              <a:xfrm>
                <a:off x="432" y="2897"/>
                <a:ext cx="68" cy="102"/>
              </a:xfrm>
              <a:custGeom>
                <a:avLst/>
                <a:gdLst>
                  <a:gd name="T0" fmla="*/ 67 w 68"/>
                  <a:gd name="T1" fmla="*/ 62 h 102"/>
                  <a:gd name="T2" fmla="*/ 50 w 68"/>
                  <a:gd name="T3" fmla="*/ 47 h 102"/>
                  <a:gd name="T4" fmla="*/ 41 w 68"/>
                  <a:gd name="T5" fmla="*/ 17 h 102"/>
                  <a:gd name="T6" fmla="*/ 28 w 68"/>
                  <a:gd name="T7" fmla="*/ 8 h 102"/>
                  <a:gd name="T8" fmla="*/ 22 w 68"/>
                  <a:gd name="T9" fmla="*/ 0 h 102"/>
                  <a:gd name="T10" fmla="*/ 17 w 68"/>
                  <a:gd name="T11" fmla="*/ 3 h 102"/>
                  <a:gd name="T12" fmla="*/ 17 w 68"/>
                  <a:gd name="T13" fmla="*/ 10 h 102"/>
                  <a:gd name="T14" fmla="*/ 4 w 68"/>
                  <a:gd name="T15" fmla="*/ 25 h 102"/>
                  <a:gd name="T16" fmla="*/ 0 w 68"/>
                  <a:gd name="T17" fmla="*/ 50 h 102"/>
                  <a:gd name="T18" fmla="*/ 4 w 68"/>
                  <a:gd name="T19" fmla="*/ 68 h 102"/>
                  <a:gd name="T20" fmla="*/ 23 w 68"/>
                  <a:gd name="T21" fmla="*/ 88 h 102"/>
                  <a:gd name="T22" fmla="*/ 61 w 68"/>
                  <a:gd name="T23" fmla="*/ 101 h 102"/>
                  <a:gd name="T24" fmla="*/ 67 w 68"/>
                  <a:gd name="T25" fmla="*/ 62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102"/>
                  <a:gd name="T41" fmla="*/ 68 w 68"/>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102">
                    <a:moveTo>
                      <a:pt x="67" y="62"/>
                    </a:moveTo>
                    <a:lnTo>
                      <a:pt x="50" y="47"/>
                    </a:lnTo>
                    <a:lnTo>
                      <a:pt x="41" y="17"/>
                    </a:lnTo>
                    <a:lnTo>
                      <a:pt x="28" y="8"/>
                    </a:lnTo>
                    <a:lnTo>
                      <a:pt x="22" y="0"/>
                    </a:lnTo>
                    <a:lnTo>
                      <a:pt x="17" y="3"/>
                    </a:lnTo>
                    <a:lnTo>
                      <a:pt x="17" y="10"/>
                    </a:lnTo>
                    <a:lnTo>
                      <a:pt x="4" y="25"/>
                    </a:lnTo>
                    <a:lnTo>
                      <a:pt x="0" y="50"/>
                    </a:lnTo>
                    <a:lnTo>
                      <a:pt x="4" y="68"/>
                    </a:lnTo>
                    <a:lnTo>
                      <a:pt x="23" y="88"/>
                    </a:lnTo>
                    <a:lnTo>
                      <a:pt x="61" y="101"/>
                    </a:lnTo>
                    <a:lnTo>
                      <a:pt x="67" y="62"/>
                    </a:lnTo>
                  </a:path>
                </a:pathLst>
              </a:custGeom>
              <a:solidFill>
                <a:srgbClr val="FF7F7F"/>
              </a:solidFill>
              <a:ln w="9525" cap="rnd">
                <a:noFill/>
                <a:round/>
                <a:headEnd/>
                <a:tailEnd/>
              </a:ln>
            </p:spPr>
            <p:txBody>
              <a:bodyPr/>
              <a:lstStyle/>
              <a:p>
                <a:endParaRPr lang="en-US"/>
              </a:p>
            </p:txBody>
          </p:sp>
          <p:sp>
            <p:nvSpPr>
              <p:cNvPr id="1049" name="Freeform 18"/>
              <p:cNvSpPr>
                <a:spLocks/>
              </p:cNvSpPr>
              <p:nvPr/>
            </p:nvSpPr>
            <p:spPr bwMode="auto">
              <a:xfrm>
                <a:off x="492" y="2959"/>
                <a:ext cx="131" cy="114"/>
              </a:xfrm>
              <a:custGeom>
                <a:avLst/>
                <a:gdLst>
                  <a:gd name="T0" fmla="*/ 130 w 131"/>
                  <a:gd name="T1" fmla="*/ 113 h 114"/>
                  <a:gd name="T2" fmla="*/ 77 w 131"/>
                  <a:gd name="T3" fmla="*/ 93 h 114"/>
                  <a:gd name="T4" fmla="*/ 37 w 131"/>
                  <a:gd name="T5" fmla="*/ 70 h 114"/>
                  <a:gd name="T6" fmla="*/ 0 w 131"/>
                  <a:gd name="T7" fmla="*/ 48 h 114"/>
                  <a:gd name="T8" fmla="*/ 14 w 131"/>
                  <a:gd name="T9" fmla="*/ 0 h 114"/>
                  <a:gd name="T10" fmla="*/ 83 w 131"/>
                  <a:gd name="T11" fmla="*/ 31 h 114"/>
                  <a:gd name="T12" fmla="*/ 124 w 131"/>
                  <a:gd name="T13" fmla="*/ 46 h 114"/>
                  <a:gd name="T14" fmla="*/ 126 w 131"/>
                  <a:gd name="T15" fmla="*/ 38 h 114"/>
                  <a:gd name="T16" fmla="*/ 130 w 131"/>
                  <a:gd name="T17" fmla="*/ 113 h 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1"/>
                  <a:gd name="T28" fmla="*/ 0 h 114"/>
                  <a:gd name="T29" fmla="*/ 131 w 131"/>
                  <a:gd name="T30" fmla="*/ 114 h 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1" h="114">
                    <a:moveTo>
                      <a:pt x="130" y="113"/>
                    </a:moveTo>
                    <a:lnTo>
                      <a:pt x="77" y="93"/>
                    </a:lnTo>
                    <a:lnTo>
                      <a:pt x="37" y="70"/>
                    </a:lnTo>
                    <a:lnTo>
                      <a:pt x="0" y="48"/>
                    </a:lnTo>
                    <a:lnTo>
                      <a:pt x="14" y="0"/>
                    </a:lnTo>
                    <a:lnTo>
                      <a:pt x="83" y="31"/>
                    </a:lnTo>
                    <a:lnTo>
                      <a:pt x="124" y="46"/>
                    </a:lnTo>
                    <a:lnTo>
                      <a:pt x="126" y="38"/>
                    </a:lnTo>
                    <a:lnTo>
                      <a:pt x="130" y="113"/>
                    </a:lnTo>
                  </a:path>
                </a:pathLst>
              </a:custGeom>
              <a:solidFill>
                <a:srgbClr val="9F9F9F"/>
              </a:solidFill>
              <a:ln w="9525" cap="rnd">
                <a:noFill/>
                <a:round/>
                <a:headEnd/>
                <a:tailEnd/>
              </a:ln>
            </p:spPr>
            <p:txBody>
              <a:bodyPr/>
              <a:lstStyle/>
              <a:p>
                <a:endParaRPr lang="en-US"/>
              </a:p>
            </p:txBody>
          </p:sp>
        </p:grpSp>
        <p:grpSp>
          <p:nvGrpSpPr>
            <p:cNvPr id="8" name="Group 19"/>
            <p:cNvGrpSpPr>
              <a:grpSpLocks/>
            </p:cNvGrpSpPr>
            <p:nvPr/>
          </p:nvGrpSpPr>
          <p:grpSpPr bwMode="auto">
            <a:xfrm>
              <a:off x="483" y="2998"/>
              <a:ext cx="140" cy="647"/>
              <a:chOff x="483" y="2998"/>
              <a:chExt cx="140" cy="647"/>
            </a:xfrm>
          </p:grpSpPr>
          <p:grpSp>
            <p:nvGrpSpPr>
              <p:cNvPr id="9" name="Group 20"/>
              <p:cNvGrpSpPr>
                <a:grpSpLocks/>
              </p:cNvGrpSpPr>
              <p:nvPr/>
            </p:nvGrpSpPr>
            <p:grpSpPr bwMode="auto">
              <a:xfrm>
                <a:off x="483" y="2998"/>
                <a:ext cx="140" cy="226"/>
                <a:chOff x="483" y="2998"/>
                <a:chExt cx="140" cy="226"/>
              </a:xfrm>
            </p:grpSpPr>
            <p:sp>
              <p:nvSpPr>
                <p:cNvPr id="1045" name="Freeform 21"/>
                <p:cNvSpPr>
                  <a:spLocks/>
                </p:cNvSpPr>
                <p:nvPr/>
              </p:nvSpPr>
              <p:spPr bwMode="auto">
                <a:xfrm>
                  <a:off x="483" y="2998"/>
                  <a:ext cx="122" cy="226"/>
                </a:xfrm>
                <a:custGeom>
                  <a:avLst/>
                  <a:gdLst>
                    <a:gd name="T0" fmla="*/ 121 w 122"/>
                    <a:gd name="T1" fmla="*/ 225 h 226"/>
                    <a:gd name="T2" fmla="*/ 3 w 122"/>
                    <a:gd name="T3" fmla="*/ 213 h 226"/>
                    <a:gd name="T4" fmla="*/ 0 w 122"/>
                    <a:gd name="T5" fmla="*/ 0 h 226"/>
                    <a:gd name="T6" fmla="*/ 0 60000 65536"/>
                    <a:gd name="T7" fmla="*/ 0 60000 65536"/>
                    <a:gd name="T8" fmla="*/ 0 60000 65536"/>
                    <a:gd name="T9" fmla="*/ 0 w 122"/>
                    <a:gd name="T10" fmla="*/ 0 h 226"/>
                    <a:gd name="T11" fmla="*/ 122 w 122"/>
                    <a:gd name="T12" fmla="*/ 226 h 226"/>
                  </a:gdLst>
                  <a:ahLst/>
                  <a:cxnLst>
                    <a:cxn ang="T6">
                      <a:pos x="T0" y="T1"/>
                    </a:cxn>
                    <a:cxn ang="T7">
                      <a:pos x="T2" y="T3"/>
                    </a:cxn>
                    <a:cxn ang="T8">
                      <a:pos x="T4" y="T5"/>
                    </a:cxn>
                  </a:cxnLst>
                  <a:rect l="T9" t="T10" r="T11" b="T12"/>
                  <a:pathLst>
                    <a:path w="122" h="226">
                      <a:moveTo>
                        <a:pt x="121" y="225"/>
                      </a:moveTo>
                      <a:lnTo>
                        <a:pt x="3" y="213"/>
                      </a:lnTo>
                      <a:lnTo>
                        <a:pt x="0" y="0"/>
                      </a:lnTo>
                    </a:path>
                  </a:pathLst>
                </a:custGeom>
                <a:noFill/>
                <a:ln w="12700" cap="rnd">
                  <a:solidFill>
                    <a:srgbClr val="7F7F7F"/>
                  </a:solidFill>
                  <a:round/>
                  <a:headEnd type="none" w="sm" len="sm"/>
                  <a:tailEnd type="none" w="sm" len="sm"/>
                </a:ln>
              </p:spPr>
              <p:txBody>
                <a:bodyPr/>
                <a:lstStyle/>
                <a:p>
                  <a:endParaRPr lang="en-US"/>
                </a:p>
              </p:txBody>
            </p:sp>
            <p:sp>
              <p:nvSpPr>
                <p:cNvPr id="1046" name="Freeform 22"/>
                <p:cNvSpPr>
                  <a:spLocks/>
                </p:cNvSpPr>
                <p:nvPr/>
              </p:nvSpPr>
              <p:spPr bwMode="auto">
                <a:xfrm>
                  <a:off x="486" y="3024"/>
                  <a:ext cx="137" cy="58"/>
                </a:xfrm>
                <a:custGeom>
                  <a:avLst/>
                  <a:gdLst>
                    <a:gd name="T0" fmla="*/ 136 w 137"/>
                    <a:gd name="T1" fmla="*/ 57 h 58"/>
                    <a:gd name="T2" fmla="*/ 88 w 137"/>
                    <a:gd name="T3" fmla="*/ 41 h 58"/>
                    <a:gd name="T4" fmla="*/ 0 w 137"/>
                    <a:gd name="T5" fmla="*/ 0 h 58"/>
                    <a:gd name="T6" fmla="*/ 0 60000 65536"/>
                    <a:gd name="T7" fmla="*/ 0 60000 65536"/>
                    <a:gd name="T8" fmla="*/ 0 60000 65536"/>
                    <a:gd name="T9" fmla="*/ 0 w 137"/>
                    <a:gd name="T10" fmla="*/ 0 h 58"/>
                    <a:gd name="T11" fmla="*/ 137 w 137"/>
                    <a:gd name="T12" fmla="*/ 58 h 58"/>
                  </a:gdLst>
                  <a:ahLst/>
                  <a:cxnLst>
                    <a:cxn ang="T6">
                      <a:pos x="T0" y="T1"/>
                    </a:cxn>
                    <a:cxn ang="T7">
                      <a:pos x="T2" y="T3"/>
                    </a:cxn>
                    <a:cxn ang="T8">
                      <a:pos x="T4" y="T5"/>
                    </a:cxn>
                  </a:cxnLst>
                  <a:rect l="T9" t="T10" r="T11" b="T12"/>
                  <a:pathLst>
                    <a:path w="137" h="58">
                      <a:moveTo>
                        <a:pt x="136" y="57"/>
                      </a:moveTo>
                      <a:lnTo>
                        <a:pt x="88" y="41"/>
                      </a:lnTo>
                      <a:lnTo>
                        <a:pt x="0" y="0"/>
                      </a:lnTo>
                    </a:path>
                  </a:pathLst>
                </a:custGeom>
                <a:noFill/>
                <a:ln w="12700" cap="rnd">
                  <a:solidFill>
                    <a:srgbClr val="7F7F7F"/>
                  </a:solidFill>
                  <a:round/>
                  <a:headEnd type="none" w="sm" len="sm"/>
                  <a:tailEnd type="none" w="sm" len="sm"/>
                </a:ln>
              </p:spPr>
              <p:txBody>
                <a:bodyPr/>
                <a:lstStyle/>
                <a:p>
                  <a:endParaRPr lang="en-US"/>
                </a:p>
              </p:txBody>
            </p:sp>
          </p:grpSp>
          <p:sp>
            <p:nvSpPr>
              <p:cNvPr id="1044" name="Freeform 23"/>
              <p:cNvSpPr>
                <a:spLocks/>
              </p:cNvSpPr>
              <p:nvPr/>
            </p:nvSpPr>
            <p:spPr bwMode="auto">
              <a:xfrm>
                <a:off x="507" y="3256"/>
                <a:ext cx="19" cy="389"/>
              </a:xfrm>
              <a:custGeom>
                <a:avLst/>
                <a:gdLst>
                  <a:gd name="T0" fmla="*/ 0 w 19"/>
                  <a:gd name="T1" fmla="*/ 0 h 389"/>
                  <a:gd name="T2" fmla="*/ 6 w 19"/>
                  <a:gd name="T3" fmla="*/ 209 h 389"/>
                  <a:gd name="T4" fmla="*/ 18 w 19"/>
                  <a:gd name="T5" fmla="*/ 388 h 389"/>
                  <a:gd name="T6" fmla="*/ 0 60000 65536"/>
                  <a:gd name="T7" fmla="*/ 0 60000 65536"/>
                  <a:gd name="T8" fmla="*/ 0 60000 65536"/>
                  <a:gd name="T9" fmla="*/ 0 w 19"/>
                  <a:gd name="T10" fmla="*/ 0 h 389"/>
                  <a:gd name="T11" fmla="*/ 19 w 19"/>
                  <a:gd name="T12" fmla="*/ 389 h 389"/>
                </a:gdLst>
                <a:ahLst/>
                <a:cxnLst>
                  <a:cxn ang="T6">
                    <a:pos x="T0" y="T1"/>
                  </a:cxn>
                  <a:cxn ang="T7">
                    <a:pos x="T2" y="T3"/>
                  </a:cxn>
                  <a:cxn ang="T8">
                    <a:pos x="T4" y="T5"/>
                  </a:cxn>
                </a:cxnLst>
                <a:rect l="T9" t="T10" r="T11" b="T12"/>
                <a:pathLst>
                  <a:path w="19" h="389">
                    <a:moveTo>
                      <a:pt x="0" y="0"/>
                    </a:moveTo>
                    <a:lnTo>
                      <a:pt x="6" y="209"/>
                    </a:lnTo>
                    <a:lnTo>
                      <a:pt x="18" y="388"/>
                    </a:lnTo>
                  </a:path>
                </a:pathLst>
              </a:custGeom>
              <a:noFill/>
              <a:ln w="12700" cap="rnd">
                <a:solidFill>
                  <a:srgbClr val="7F7F7F"/>
                </a:solidFill>
                <a:round/>
                <a:headEnd type="none" w="sm" len="sm"/>
                <a:tailEnd type="none" w="sm" len="sm"/>
              </a:ln>
            </p:spPr>
            <p:txBody>
              <a:bodyPr/>
              <a:lstStyle/>
              <a:p>
                <a:endParaRPr lang="en-US"/>
              </a:p>
            </p:txBody>
          </p:sp>
        </p:grpSp>
      </p:grpSp>
      <p:sp>
        <p:nvSpPr>
          <p:cNvPr id="1028" name="Rectangle 24"/>
          <p:cNvSpPr>
            <a:spLocks noChangeArrowheads="1"/>
          </p:cNvSpPr>
          <p:nvPr/>
        </p:nvSpPr>
        <p:spPr bwMode="auto">
          <a:xfrm>
            <a:off x="2198688" y="5081588"/>
            <a:ext cx="3441700" cy="922337"/>
          </a:xfrm>
          <a:prstGeom prst="rect">
            <a:avLst/>
          </a:prstGeom>
          <a:solidFill>
            <a:schemeClr val="accent2"/>
          </a:solidFill>
          <a:ln w="9525">
            <a:solidFill>
              <a:schemeClr val="tx1"/>
            </a:solidFill>
            <a:miter lim="800000"/>
            <a:headEnd/>
            <a:tailEnd/>
          </a:ln>
        </p:spPr>
        <p:txBody>
          <a:bodyPr lIns="90488" tIns="44450" rIns="90488" bIns="44450">
            <a:spAutoFit/>
          </a:bodyPr>
          <a:lstStyle/>
          <a:p>
            <a:pPr defTabSz="739775">
              <a:spcBef>
                <a:spcPct val="0"/>
              </a:spcBef>
            </a:pPr>
            <a:r>
              <a:rPr lang="en-GB" sz="1800" b="1">
                <a:latin typeface="Helvetica" pitchFamily="34" charset="0"/>
              </a:rPr>
              <a:t>SELECT 	*</a:t>
            </a:r>
          </a:p>
          <a:p>
            <a:pPr defTabSz="739775">
              <a:spcBef>
                <a:spcPct val="0"/>
              </a:spcBef>
            </a:pPr>
            <a:r>
              <a:rPr lang="en-GB" sz="1800" b="1">
                <a:latin typeface="Helvetica" pitchFamily="34" charset="0"/>
              </a:rPr>
              <a:t>FROM     	company_sales</a:t>
            </a:r>
          </a:p>
          <a:p>
            <a:pPr defTabSz="739775">
              <a:spcBef>
                <a:spcPct val="0"/>
              </a:spcBef>
            </a:pPr>
            <a:r>
              <a:rPr lang="en-GB" sz="1800" b="1">
                <a:latin typeface="Helvetica" pitchFamily="34" charset="0"/>
              </a:rPr>
              <a:t>ORDER BY 	emp_no</a:t>
            </a:r>
            <a:endParaRPr lang="en-GB" sz="1800">
              <a:latin typeface="Helvetica" pitchFamily="34" charset="0"/>
            </a:endParaRPr>
          </a:p>
        </p:txBody>
      </p:sp>
      <p:sp>
        <p:nvSpPr>
          <p:cNvPr id="1029" name="Rectangle 25"/>
          <p:cNvSpPr>
            <a:spLocks noChangeArrowheads="1"/>
          </p:cNvSpPr>
          <p:nvPr/>
        </p:nvSpPr>
        <p:spPr bwMode="auto">
          <a:xfrm>
            <a:off x="2195513" y="1284288"/>
            <a:ext cx="6726237" cy="298767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lnSpc>
                <a:spcPct val="90000"/>
              </a:lnSpc>
              <a:spcBef>
                <a:spcPct val="30000"/>
              </a:spcBef>
            </a:pPr>
            <a:r>
              <a:rPr lang="en-GB" sz="1800">
                <a:latin typeface="Helvetica" pitchFamily="34" charset="0"/>
              </a:rPr>
              <a:t>CREATE VIEW  company_sales</a:t>
            </a:r>
          </a:p>
          <a:p>
            <a:pPr defTabSz="739775">
              <a:lnSpc>
                <a:spcPct val="90000"/>
              </a:lnSpc>
              <a:spcBef>
                <a:spcPct val="30000"/>
              </a:spcBef>
            </a:pPr>
            <a:r>
              <a:rPr lang="en-GB" sz="1800">
                <a:latin typeface="Helvetica" pitchFamily="34" charset="0"/>
              </a:rPr>
              <a:t>AS</a:t>
            </a:r>
          </a:p>
          <a:p>
            <a:pPr defTabSz="739775">
              <a:lnSpc>
                <a:spcPct val="90000"/>
              </a:lnSpc>
              <a:spcBef>
                <a:spcPct val="30000"/>
              </a:spcBef>
            </a:pPr>
            <a:r>
              <a:rPr lang="en-GB" sz="1800">
                <a:latin typeface="Helvetica" pitchFamily="34" charset="0"/>
              </a:rPr>
              <a:t>SELECT 	COMP.name AS 'Company_Name',</a:t>
            </a:r>
          </a:p>
          <a:p>
            <a:pPr defTabSz="739775">
              <a:lnSpc>
                <a:spcPct val="90000"/>
              </a:lnSpc>
              <a:spcBef>
                <a:spcPct val="30000"/>
              </a:spcBef>
            </a:pPr>
            <a:r>
              <a:rPr lang="en-GB" sz="1800">
                <a:latin typeface="Helvetica" pitchFamily="34" charset="0"/>
              </a:rPr>
              <a:t>	   	CONT.name AS 'Contact_Name',  S.* </a:t>
            </a:r>
          </a:p>
          <a:p>
            <a:pPr defTabSz="739775">
              <a:lnSpc>
                <a:spcPct val="90000"/>
              </a:lnSpc>
              <a:spcBef>
                <a:spcPct val="30000"/>
              </a:spcBef>
            </a:pPr>
            <a:r>
              <a:rPr lang="en-GB" sz="1800">
                <a:latin typeface="Helvetica" pitchFamily="34" charset="0"/>
              </a:rPr>
              <a:t>FROM 		company COMP JOIN contact CONT</a:t>
            </a:r>
          </a:p>
          <a:p>
            <a:pPr defTabSz="739775">
              <a:lnSpc>
                <a:spcPct val="90000"/>
              </a:lnSpc>
              <a:spcBef>
                <a:spcPct val="30000"/>
              </a:spcBef>
            </a:pPr>
            <a:r>
              <a:rPr lang="en-GB" sz="1800">
                <a:latin typeface="Helvetica" pitchFamily="34" charset="0"/>
              </a:rPr>
              <a:t>		ON COMP.company_no = CONT.company_no</a:t>
            </a:r>
          </a:p>
          <a:p>
            <a:pPr defTabSz="739775">
              <a:lnSpc>
                <a:spcPct val="90000"/>
              </a:lnSpc>
              <a:spcBef>
                <a:spcPct val="30000"/>
              </a:spcBef>
            </a:pPr>
            <a:r>
              <a:rPr lang="en-GB" sz="1800">
                <a:latin typeface="Helvetica" pitchFamily="34" charset="0"/>
              </a:rPr>
              <a:t>		JOIN sale S</a:t>
            </a:r>
          </a:p>
          <a:p>
            <a:pPr defTabSz="739775">
              <a:lnSpc>
                <a:spcPct val="90000"/>
              </a:lnSpc>
              <a:spcBef>
                <a:spcPct val="30000"/>
              </a:spcBef>
            </a:pPr>
            <a:r>
              <a:rPr lang="en-GB" sz="1800">
                <a:latin typeface="Helvetica" pitchFamily="34" charset="0"/>
              </a:rPr>
              <a:t>		ON 	S.company_no = CONT.company_no</a:t>
            </a:r>
          </a:p>
          <a:p>
            <a:pPr defTabSz="739775">
              <a:lnSpc>
                <a:spcPct val="90000"/>
              </a:lnSpc>
              <a:spcBef>
                <a:spcPct val="30000"/>
              </a:spcBef>
            </a:pPr>
            <a:r>
              <a:rPr lang="en-GB" sz="1800">
                <a:latin typeface="Helvetica" pitchFamily="34" charset="0"/>
              </a:rPr>
              <a:t>		AND 	S.contact_code = CONT.contact_code</a:t>
            </a:r>
            <a:endParaRPr lang="en-GB" sz="1400">
              <a:latin typeface="Times New Roman" pitchFamily="18" charset="0"/>
            </a:endParaRPr>
          </a:p>
        </p:txBody>
      </p:sp>
      <p:graphicFrame>
        <p:nvGraphicFramePr>
          <p:cNvPr id="1026" name="Object 26">
            <a:hlinkClick r:id="" action="ppaction://ole?verb=0"/>
          </p:cNvPr>
          <p:cNvGraphicFramePr>
            <a:graphicFrameLocks/>
          </p:cNvGraphicFramePr>
          <p:nvPr/>
        </p:nvGraphicFramePr>
        <p:xfrm>
          <a:off x="427038" y="1524000"/>
          <a:ext cx="1236662" cy="1562100"/>
        </p:xfrm>
        <a:graphic>
          <a:graphicData uri="http://schemas.openxmlformats.org/presentationml/2006/ole">
            <mc:AlternateContent xmlns:mc="http://schemas.openxmlformats.org/markup-compatibility/2006">
              <mc:Choice xmlns:v="urn:schemas-microsoft-com:vml" Requires="v">
                <p:oleObj spid="_x0000_s61448" name="ClipArt" r:id="rId4" imgW="1338120" imgH="1560240" progId="">
                  <p:embed/>
                </p:oleObj>
              </mc:Choice>
              <mc:Fallback>
                <p:oleObj name="ClipArt" r:id="rId4" imgW="1338120" imgH="1560240" progId="">
                  <p:embed/>
                  <p:pic>
                    <p:nvPicPr>
                      <p:cNvPr id="0" name="Object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38" y="1524000"/>
                        <a:ext cx="1236662"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27"/>
          <p:cNvSpPr>
            <a:spLocks noChangeShapeType="1"/>
          </p:cNvSpPr>
          <p:nvPr/>
        </p:nvSpPr>
        <p:spPr bwMode="auto">
          <a:xfrm>
            <a:off x="1547813" y="2286000"/>
            <a:ext cx="782637" cy="0"/>
          </a:xfrm>
          <a:prstGeom prst="line">
            <a:avLst/>
          </a:prstGeom>
          <a:noFill/>
          <a:ln w="25400">
            <a:solidFill>
              <a:schemeClr val="tx1"/>
            </a:solidFill>
            <a:round/>
            <a:headEnd type="stealth" w="med" len="lg"/>
            <a:tailEnd type="none" w="sm" len="sm"/>
          </a:ln>
        </p:spPr>
        <p:txBody>
          <a:bodyPr wrap="none" anchor="ctr"/>
          <a:lstStyle/>
          <a:p>
            <a:endParaRPr lang="en-GB"/>
          </a:p>
        </p:txBody>
      </p:sp>
      <p:sp>
        <p:nvSpPr>
          <p:cNvPr id="1031" name="Line 28"/>
          <p:cNvSpPr>
            <a:spLocks noChangeShapeType="1"/>
          </p:cNvSpPr>
          <p:nvPr/>
        </p:nvSpPr>
        <p:spPr bwMode="auto">
          <a:xfrm flipV="1">
            <a:off x="1068388" y="5257800"/>
            <a:ext cx="1177925" cy="0"/>
          </a:xfrm>
          <a:prstGeom prst="line">
            <a:avLst/>
          </a:prstGeom>
          <a:noFill/>
          <a:ln w="25400">
            <a:solidFill>
              <a:schemeClr val="tx1"/>
            </a:solidFill>
            <a:round/>
            <a:headEnd type="stealth" w="med" len="lg"/>
            <a:tailEnd type="none" w="sm" len="sm"/>
          </a:ln>
        </p:spPr>
        <p:txBody>
          <a:bodyPr wrap="none" anchor="ctr"/>
          <a:lstStyle/>
          <a:p>
            <a:endParaRPr lang="en-GB"/>
          </a:p>
        </p:txBody>
      </p:sp>
      <p:sp>
        <p:nvSpPr>
          <p:cNvPr id="1032" name="Line 29"/>
          <p:cNvSpPr>
            <a:spLocks noChangeShapeType="1"/>
          </p:cNvSpPr>
          <p:nvPr/>
        </p:nvSpPr>
        <p:spPr bwMode="auto">
          <a:xfrm>
            <a:off x="4648200" y="4364038"/>
            <a:ext cx="0" cy="606425"/>
          </a:xfrm>
          <a:prstGeom prst="line">
            <a:avLst/>
          </a:prstGeom>
          <a:noFill/>
          <a:ln w="25400">
            <a:solidFill>
              <a:schemeClr val="tx1"/>
            </a:solidFill>
            <a:round/>
            <a:headEnd type="stealth" w="med" len="lg"/>
            <a:tailEnd type="none" w="sm" len="sm"/>
          </a:ln>
        </p:spPr>
        <p:txBody>
          <a:bodyPr wrap="none" anchor="ctr"/>
          <a:lstStyle/>
          <a:p>
            <a:endParaRPr lang="en-GB"/>
          </a:p>
        </p:txBody>
      </p:sp>
      <p:sp>
        <p:nvSpPr>
          <p:cNvPr id="1033" name="Rectangle 30"/>
          <p:cNvSpPr>
            <a:spLocks noChangeArrowheads="1"/>
          </p:cNvSpPr>
          <p:nvPr/>
        </p:nvSpPr>
        <p:spPr bwMode="auto">
          <a:xfrm>
            <a:off x="6754813" y="1092200"/>
            <a:ext cx="1741487" cy="650875"/>
          </a:xfrm>
          <a:prstGeom prst="rect">
            <a:avLst/>
          </a:prstGeom>
          <a:solidFill>
            <a:schemeClr val="folHlink"/>
          </a:solidFill>
          <a:ln w="9525">
            <a:solidFill>
              <a:schemeClr val="tx1"/>
            </a:solidFill>
            <a:miter lim="800000"/>
            <a:headEnd/>
            <a:tailEnd/>
          </a:ln>
        </p:spPr>
        <p:txBody>
          <a:bodyPr lIns="92075" tIns="46038" rIns="92075" bIns="46038">
            <a:spAutoFit/>
          </a:bodyPr>
          <a:lstStyle/>
          <a:p>
            <a:pPr algn="ctr">
              <a:spcBef>
                <a:spcPct val="0"/>
              </a:spcBef>
            </a:pPr>
            <a:r>
              <a:rPr lang="en-GB" sz="1800" b="1">
                <a:latin typeface="Helvetica" pitchFamily="34" charset="0"/>
              </a:rPr>
              <a:t>No embedded </a:t>
            </a:r>
          </a:p>
          <a:p>
            <a:pPr algn="ctr">
              <a:spcBef>
                <a:spcPct val="0"/>
              </a:spcBef>
            </a:pPr>
            <a:r>
              <a:rPr lang="en-GB" sz="1800" b="1">
                <a:latin typeface="Helvetica" pitchFamily="34" charset="0"/>
              </a:rPr>
              <a:t>spaces</a:t>
            </a:r>
          </a:p>
        </p:txBody>
      </p:sp>
      <p:sp>
        <p:nvSpPr>
          <p:cNvPr id="1034" name="Line 31"/>
          <p:cNvSpPr>
            <a:spLocks noChangeShapeType="1"/>
          </p:cNvSpPr>
          <p:nvPr/>
        </p:nvSpPr>
        <p:spPr bwMode="auto">
          <a:xfrm flipH="1">
            <a:off x="6191250" y="1371600"/>
            <a:ext cx="563563" cy="609600"/>
          </a:xfrm>
          <a:prstGeom prst="line">
            <a:avLst/>
          </a:prstGeom>
          <a:noFill/>
          <a:ln w="12700">
            <a:solidFill>
              <a:schemeClr val="tx2"/>
            </a:solidFill>
            <a:round/>
            <a:headEnd type="none" w="sm" len="sm"/>
            <a:tailEnd type="stealth" w="med" len="lg"/>
          </a:ln>
        </p:spPr>
        <p:txBody>
          <a:bodyPr wrap="none" anchor="ctr"/>
          <a:lstStyle/>
          <a:p>
            <a:endParaRPr lang="en-GB"/>
          </a:p>
        </p:txBody>
      </p:sp>
      <p:sp>
        <p:nvSpPr>
          <p:cNvPr id="1035" name="Rectangle 32"/>
          <p:cNvSpPr>
            <a:spLocks noGrp="1" noChangeArrowheads="1"/>
          </p:cNvSpPr>
          <p:nvPr>
            <p:ph type="title"/>
          </p:nvPr>
        </p:nvSpPr>
        <p:spPr/>
        <p:txBody>
          <a:bodyPr/>
          <a:lstStyle/>
          <a:p>
            <a:pPr eaLnBrk="1" hangingPunct="1"/>
            <a:r>
              <a:rPr lang="en-GB" smtClean="0"/>
              <a:t>What are views ?</a:t>
            </a:r>
          </a:p>
        </p:txBody>
      </p:sp>
      <p:sp>
        <p:nvSpPr>
          <p:cNvPr id="1036" name="Rectangle 33"/>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43213" y="3963988"/>
            <a:ext cx="5684837" cy="2163762"/>
            <a:chOff x="1792" y="2497"/>
            <a:chExt cx="3580" cy="1363"/>
          </a:xfrm>
        </p:grpSpPr>
        <p:sp>
          <p:nvSpPr>
            <p:cNvPr id="6166" name="Rectangle 3"/>
            <p:cNvSpPr>
              <a:spLocks noChangeArrowheads="1"/>
            </p:cNvSpPr>
            <p:nvPr/>
          </p:nvSpPr>
          <p:spPr bwMode="auto">
            <a:xfrm>
              <a:off x="1792" y="2500"/>
              <a:ext cx="3580" cy="136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167" name="Rectangle 4"/>
            <p:cNvSpPr>
              <a:spLocks noChangeArrowheads="1"/>
            </p:cNvSpPr>
            <p:nvPr/>
          </p:nvSpPr>
          <p:spPr bwMode="auto">
            <a:xfrm>
              <a:off x="1807" y="2498"/>
              <a:ext cx="468" cy="229"/>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Name</a:t>
              </a:r>
            </a:p>
          </p:txBody>
        </p:sp>
        <p:sp>
          <p:nvSpPr>
            <p:cNvPr id="6168" name="Rectangle 5"/>
            <p:cNvSpPr>
              <a:spLocks noChangeArrowheads="1"/>
            </p:cNvSpPr>
            <p:nvPr/>
          </p:nvSpPr>
          <p:spPr bwMode="auto">
            <a:xfrm>
              <a:off x="2474" y="2498"/>
              <a:ext cx="238" cy="229"/>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ID</a:t>
              </a:r>
            </a:p>
          </p:txBody>
        </p:sp>
        <p:sp>
          <p:nvSpPr>
            <p:cNvPr id="6169" name="Rectangle 6"/>
            <p:cNvSpPr>
              <a:spLocks noChangeArrowheads="1"/>
            </p:cNvSpPr>
            <p:nvPr/>
          </p:nvSpPr>
          <p:spPr bwMode="auto">
            <a:xfrm>
              <a:off x="2873" y="2497"/>
              <a:ext cx="401" cy="229"/>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Dept</a:t>
              </a:r>
            </a:p>
          </p:txBody>
        </p:sp>
        <p:sp>
          <p:nvSpPr>
            <p:cNvPr id="6170" name="Rectangle 7"/>
            <p:cNvSpPr>
              <a:spLocks noChangeArrowheads="1"/>
            </p:cNvSpPr>
            <p:nvPr/>
          </p:nvSpPr>
          <p:spPr bwMode="auto">
            <a:xfrm>
              <a:off x="3457" y="2497"/>
              <a:ext cx="312" cy="229"/>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Ext</a:t>
              </a:r>
            </a:p>
          </p:txBody>
        </p:sp>
        <p:sp>
          <p:nvSpPr>
            <p:cNvPr id="6171" name="Rectangle 8"/>
            <p:cNvSpPr>
              <a:spLocks noChangeArrowheads="1"/>
            </p:cNvSpPr>
            <p:nvPr/>
          </p:nvSpPr>
          <p:spPr bwMode="auto">
            <a:xfrm>
              <a:off x="3924" y="2497"/>
              <a:ext cx="505" cy="229"/>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Salary</a:t>
              </a:r>
            </a:p>
          </p:txBody>
        </p:sp>
        <p:sp>
          <p:nvSpPr>
            <p:cNvPr id="6172" name="Rectangle 9"/>
            <p:cNvSpPr>
              <a:spLocks noChangeArrowheads="1"/>
            </p:cNvSpPr>
            <p:nvPr/>
          </p:nvSpPr>
          <p:spPr bwMode="auto">
            <a:xfrm>
              <a:off x="4804" y="2497"/>
              <a:ext cx="401" cy="229"/>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DOB</a:t>
              </a:r>
            </a:p>
          </p:txBody>
        </p:sp>
        <p:sp>
          <p:nvSpPr>
            <p:cNvPr id="6173" name="Rectangle 10"/>
            <p:cNvSpPr>
              <a:spLocks noChangeArrowheads="1"/>
            </p:cNvSpPr>
            <p:nvPr/>
          </p:nvSpPr>
          <p:spPr bwMode="auto">
            <a:xfrm>
              <a:off x="1882" y="2834"/>
              <a:ext cx="437" cy="921"/>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John</a:t>
              </a:r>
            </a:p>
            <a:p>
              <a:pPr algn="ctr" defTabSz="739775">
                <a:spcBef>
                  <a:spcPct val="0"/>
                </a:spcBef>
              </a:pPr>
              <a:r>
                <a:rPr lang="en-GB" sz="1800" b="1">
                  <a:latin typeface="Helvetica" pitchFamily="34" charset="0"/>
                </a:rPr>
                <a:t>Sally</a:t>
              </a:r>
            </a:p>
            <a:p>
              <a:pPr algn="ctr" defTabSz="739775">
                <a:spcBef>
                  <a:spcPct val="0"/>
                </a:spcBef>
              </a:pPr>
              <a:r>
                <a:rPr lang="en-GB" sz="1800" b="1">
                  <a:latin typeface="Helvetica" pitchFamily="34" charset="0"/>
                </a:rPr>
                <a:t>Peter</a:t>
              </a:r>
            </a:p>
            <a:p>
              <a:pPr algn="ctr" defTabSz="739775">
                <a:spcBef>
                  <a:spcPct val="0"/>
                </a:spcBef>
              </a:pPr>
              <a:r>
                <a:rPr lang="en-GB" sz="1800" b="1">
                  <a:latin typeface="Helvetica" pitchFamily="34" charset="0"/>
                </a:rPr>
                <a:t>Kim</a:t>
              </a:r>
            </a:p>
            <a:p>
              <a:pPr algn="ctr" defTabSz="739775">
                <a:spcBef>
                  <a:spcPct val="0"/>
                </a:spcBef>
              </a:pPr>
              <a:r>
                <a:rPr lang="en-GB" sz="1800" b="1">
                  <a:latin typeface="Helvetica" pitchFamily="34" charset="0"/>
                </a:rPr>
                <a:t>Bill</a:t>
              </a:r>
            </a:p>
          </p:txBody>
        </p:sp>
        <p:sp>
          <p:nvSpPr>
            <p:cNvPr id="6174" name="Rectangle 11"/>
            <p:cNvSpPr>
              <a:spLocks noChangeArrowheads="1"/>
            </p:cNvSpPr>
            <p:nvPr/>
          </p:nvSpPr>
          <p:spPr bwMode="auto">
            <a:xfrm>
              <a:off x="2872" y="2833"/>
              <a:ext cx="327" cy="921"/>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121</a:t>
              </a:r>
            </a:p>
            <a:p>
              <a:pPr algn="ctr" defTabSz="739775">
                <a:spcBef>
                  <a:spcPct val="0"/>
                </a:spcBef>
              </a:pPr>
              <a:r>
                <a:rPr lang="en-GB" sz="1800" b="1">
                  <a:latin typeface="Helvetica" pitchFamily="34" charset="0"/>
                </a:rPr>
                <a:t>132</a:t>
              </a:r>
            </a:p>
            <a:p>
              <a:pPr algn="ctr" defTabSz="739775">
                <a:spcBef>
                  <a:spcPct val="0"/>
                </a:spcBef>
              </a:pPr>
              <a:r>
                <a:rPr lang="en-GB" sz="1800" b="1">
                  <a:latin typeface="Helvetica" pitchFamily="34" charset="0"/>
                </a:rPr>
                <a:t>439</a:t>
              </a:r>
            </a:p>
            <a:p>
              <a:pPr algn="ctr" defTabSz="739775">
                <a:spcBef>
                  <a:spcPct val="0"/>
                </a:spcBef>
              </a:pPr>
              <a:r>
                <a:rPr lang="en-GB" sz="1800" b="1">
                  <a:latin typeface="Helvetica" pitchFamily="34" charset="0"/>
                </a:rPr>
                <a:t>310</a:t>
              </a:r>
            </a:p>
            <a:p>
              <a:pPr algn="ctr" defTabSz="739775">
                <a:spcBef>
                  <a:spcPct val="0"/>
                </a:spcBef>
              </a:pPr>
              <a:r>
                <a:rPr lang="en-GB" sz="1800" b="1">
                  <a:latin typeface="Helvetica" pitchFamily="34" charset="0"/>
                </a:rPr>
                <a:t>021</a:t>
              </a:r>
            </a:p>
          </p:txBody>
        </p:sp>
        <p:sp>
          <p:nvSpPr>
            <p:cNvPr id="6175" name="Rectangle 12"/>
            <p:cNvSpPr>
              <a:spLocks noChangeArrowheads="1"/>
            </p:cNvSpPr>
            <p:nvPr/>
          </p:nvSpPr>
          <p:spPr bwMode="auto">
            <a:xfrm>
              <a:off x="2491" y="2834"/>
              <a:ext cx="179" cy="921"/>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a:t>
              </a:r>
            </a:p>
            <a:p>
              <a:pPr algn="ctr" defTabSz="739775">
                <a:spcBef>
                  <a:spcPct val="0"/>
                </a:spcBef>
              </a:pPr>
              <a:r>
                <a:rPr lang="en-GB" sz="1800" b="1">
                  <a:latin typeface="Helvetica" pitchFamily="34" charset="0"/>
                </a:rPr>
                <a:t>2</a:t>
              </a:r>
            </a:p>
            <a:p>
              <a:pPr algn="ctr" defTabSz="739775">
                <a:spcBef>
                  <a:spcPct val="0"/>
                </a:spcBef>
              </a:pPr>
              <a:r>
                <a:rPr lang="en-GB" sz="1800" b="1">
                  <a:latin typeface="Helvetica" pitchFamily="34" charset="0"/>
                </a:rPr>
                <a:t>3</a:t>
              </a:r>
            </a:p>
            <a:p>
              <a:pPr algn="ctr" defTabSz="739775">
                <a:spcBef>
                  <a:spcPct val="0"/>
                </a:spcBef>
              </a:pPr>
              <a:r>
                <a:rPr lang="en-GB" sz="1800" b="1">
                  <a:latin typeface="Helvetica" pitchFamily="34" charset="0"/>
                </a:rPr>
                <a:t>4</a:t>
              </a:r>
            </a:p>
            <a:p>
              <a:pPr algn="ctr" defTabSz="739775">
                <a:spcBef>
                  <a:spcPct val="0"/>
                </a:spcBef>
              </a:pPr>
              <a:r>
                <a:rPr lang="en-GB" sz="1800" b="1">
                  <a:latin typeface="Helvetica" pitchFamily="34" charset="0"/>
                </a:rPr>
                <a:t>5</a:t>
              </a:r>
            </a:p>
          </p:txBody>
        </p:sp>
        <p:sp>
          <p:nvSpPr>
            <p:cNvPr id="6176" name="Rectangle 13"/>
            <p:cNvSpPr>
              <a:spLocks noChangeArrowheads="1"/>
            </p:cNvSpPr>
            <p:nvPr/>
          </p:nvSpPr>
          <p:spPr bwMode="auto">
            <a:xfrm>
              <a:off x="3412" y="2833"/>
              <a:ext cx="327" cy="921"/>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210</a:t>
              </a:r>
            </a:p>
            <a:p>
              <a:pPr algn="ctr" defTabSz="739775">
                <a:spcBef>
                  <a:spcPct val="0"/>
                </a:spcBef>
              </a:pPr>
              <a:r>
                <a:rPr lang="en-GB" sz="1800" b="1">
                  <a:latin typeface="Helvetica" pitchFamily="34" charset="0"/>
                </a:rPr>
                <a:t>322</a:t>
              </a:r>
            </a:p>
            <a:p>
              <a:pPr algn="ctr" defTabSz="739775">
                <a:spcBef>
                  <a:spcPct val="0"/>
                </a:spcBef>
              </a:pPr>
              <a:r>
                <a:rPr lang="en-GB" sz="1800" b="1">
                  <a:latin typeface="Helvetica" pitchFamily="34" charset="0"/>
                </a:rPr>
                <a:t>932</a:t>
              </a:r>
            </a:p>
            <a:p>
              <a:pPr algn="ctr" defTabSz="739775">
                <a:spcBef>
                  <a:spcPct val="0"/>
                </a:spcBef>
              </a:pPr>
              <a:r>
                <a:rPr lang="en-GB" sz="1800" b="1">
                  <a:latin typeface="Helvetica" pitchFamily="34" charset="0"/>
                </a:rPr>
                <a:t>126</a:t>
              </a:r>
            </a:p>
            <a:p>
              <a:pPr algn="ctr" defTabSz="739775">
                <a:spcBef>
                  <a:spcPct val="0"/>
                </a:spcBef>
              </a:pPr>
              <a:r>
                <a:rPr lang="en-GB" sz="1800" b="1">
                  <a:latin typeface="Helvetica" pitchFamily="34" charset="0"/>
                </a:rPr>
                <a:t>931</a:t>
              </a:r>
            </a:p>
          </p:txBody>
        </p:sp>
        <p:sp>
          <p:nvSpPr>
            <p:cNvPr id="6177" name="Rectangle 14"/>
            <p:cNvSpPr>
              <a:spLocks noChangeArrowheads="1"/>
            </p:cNvSpPr>
            <p:nvPr/>
          </p:nvSpPr>
          <p:spPr bwMode="auto">
            <a:xfrm>
              <a:off x="3933" y="2833"/>
              <a:ext cx="511" cy="921"/>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12,000</a:t>
              </a:r>
            </a:p>
            <a:p>
              <a:pPr algn="ctr" defTabSz="739775">
                <a:spcBef>
                  <a:spcPct val="0"/>
                </a:spcBef>
              </a:pPr>
              <a:r>
                <a:rPr lang="en-GB" sz="1800" b="1">
                  <a:latin typeface="Helvetica" pitchFamily="34" charset="0"/>
                </a:rPr>
                <a:t>12,500</a:t>
              </a:r>
            </a:p>
            <a:p>
              <a:pPr algn="ctr" defTabSz="739775">
                <a:spcBef>
                  <a:spcPct val="0"/>
                </a:spcBef>
              </a:pPr>
              <a:r>
                <a:rPr lang="en-GB" sz="1800" b="1">
                  <a:latin typeface="Helvetica" pitchFamily="34" charset="0"/>
                </a:rPr>
                <a:t>20,000</a:t>
              </a:r>
            </a:p>
            <a:p>
              <a:pPr algn="ctr" defTabSz="739775">
                <a:spcBef>
                  <a:spcPct val="0"/>
                </a:spcBef>
              </a:pPr>
              <a:r>
                <a:rPr lang="en-GB" sz="1800" b="1">
                  <a:latin typeface="Helvetica" pitchFamily="34" charset="0"/>
                </a:rPr>
                <a:t>20,000</a:t>
              </a:r>
            </a:p>
            <a:p>
              <a:pPr algn="ctr" defTabSz="739775">
                <a:spcBef>
                  <a:spcPct val="0"/>
                </a:spcBef>
              </a:pPr>
              <a:r>
                <a:rPr lang="en-GB" sz="1800" b="1">
                  <a:latin typeface="Helvetica" pitchFamily="34" charset="0"/>
                </a:rPr>
                <a:t>15,000</a:t>
              </a:r>
            </a:p>
          </p:txBody>
        </p:sp>
        <p:sp>
          <p:nvSpPr>
            <p:cNvPr id="6178" name="Rectangle 15"/>
            <p:cNvSpPr>
              <a:spLocks noChangeArrowheads="1"/>
            </p:cNvSpPr>
            <p:nvPr/>
          </p:nvSpPr>
          <p:spPr bwMode="auto">
            <a:xfrm>
              <a:off x="4645" y="2833"/>
              <a:ext cx="623" cy="921"/>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01/02/56</a:t>
              </a:r>
            </a:p>
            <a:p>
              <a:pPr algn="ctr" defTabSz="739775">
                <a:spcBef>
                  <a:spcPct val="0"/>
                </a:spcBef>
              </a:pPr>
              <a:r>
                <a:rPr lang="en-GB" sz="1800" b="1">
                  <a:latin typeface="Helvetica" pitchFamily="34" charset="0"/>
                </a:rPr>
                <a:t>27/03/50</a:t>
              </a:r>
            </a:p>
            <a:p>
              <a:pPr algn="ctr" defTabSz="739775">
                <a:spcBef>
                  <a:spcPct val="0"/>
                </a:spcBef>
              </a:pPr>
              <a:r>
                <a:rPr lang="en-GB" sz="1800" b="1">
                  <a:latin typeface="Helvetica" pitchFamily="34" charset="0"/>
                </a:rPr>
                <a:t>12/09/60</a:t>
              </a:r>
            </a:p>
            <a:p>
              <a:pPr algn="ctr" defTabSz="739775">
                <a:spcBef>
                  <a:spcPct val="0"/>
                </a:spcBef>
              </a:pPr>
              <a:r>
                <a:rPr lang="en-GB" sz="1800" b="1">
                  <a:latin typeface="Helvetica" pitchFamily="34" charset="0"/>
                </a:rPr>
                <a:t>28/02/60</a:t>
              </a:r>
            </a:p>
            <a:p>
              <a:pPr algn="ctr" defTabSz="739775">
                <a:spcBef>
                  <a:spcPct val="0"/>
                </a:spcBef>
              </a:pPr>
              <a:r>
                <a:rPr lang="en-GB" sz="1800" b="1">
                  <a:latin typeface="Helvetica" pitchFamily="34" charset="0"/>
                </a:rPr>
                <a:t>11/04/55</a:t>
              </a:r>
            </a:p>
          </p:txBody>
        </p:sp>
        <p:sp>
          <p:nvSpPr>
            <p:cNvPr id="6179" name="Line 16"/>
            <p:cNvSpPr>
              <a:spLocks noChangeShapeType="1"/>
            </p:cNvSpPr>
            <p:nvPr/>
          </p:nvSpPr>
          <p:spPr bwMode="auto">
            <a:xfrm>
              <a:off x="2400" y="2507"/>
              <a:ext cx="0" cy="1349"/>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6180" name="Line 17"/>
            <p:cNvSpPr>
              <a:spLocks noChangeShapeType="1"/>
            </p:cNvSpPr>
            <p:nvPr/>
          </p:nvSpPr>
          <p:spPr bwMode="auto">
            <a:xfrm>
              <a:off x="2796" y="2507"/>
              <a:ext cx="0" cy="1349"/>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6181" name="Line 18"/>
            <p:cNvSpPr>
              <a:spLocks noChangeShapeType="1"/>
            </p:cNvSpPr>
            <p:nvPr/>
          </p:nvSpPr>
          <p:spPr bwMode="auto">
            <a:xfrm>
              <a:off x="3348" y="2507"/>
              <a:ext cx="0" cy="1349"/>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6182" name="Line 19"/>
            <p:cNvSpPr>
              <a:spLocks noChangeShapeType="1"/>
            </p:cNvSpPr>
            <p:nvPr/>
          </p:nvSpPr>
          <p:spPr bwMode="auto">
            <a:xfrm>
              <a:off x="3852" y="2507"/>
              <a:ext cx="0" cy="1349"/>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6183" name="Line 20"/>
            <p:cNvSpPr>
              <a:spLocks noChangeShapeType="1"/>
            </p:cNvSpPr>
            <p:nvPr/>
          </p:nvSpPr>
          <p:spPr bwMode="auto">
            <a:xfrm>
              <a:off x="4560" y="2507"/>
              <a:ext cx="0" cy="1349"/>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6184" name="Line 21"/>
            <p:cNvSpPr>
              <a:spLocks noChangeShapeType="1"/>
            </p:cNvSpPr>
            <p:nvPr/>
          </p:nvSpPr>
          <p:spPr bwMode="auto">
            <a:xfrm>
              <a:off x="1799" y="2772"/>
              <a:ext cx="3569" cy="0"/>
            </a:xfrm>
            <a:prstGeom prst="line">
              <a:avLst/>
            </a:prstGeom>
            <a:noFill/>
            <a:ln w="12700">
              <a:solidFill>
                <a:schemeClr val="tx1"/>
              </a:solidFill>
              <a:round/>
              <a:headEnd type="none" w="sm" len="sm"/>
              <a:tailEnd type="none" w="sm" len="sm"/>
            </a:ln>
          </p:spPr>
          <p:txBody>
            <a:bodyPr wrap="none" anchor="ctr"/>
            <a:lstStyle/>
            <a:p>
              <a:endParaRPr lang="en-GB"/>
            </a:p>
          </p:txBody>
        </p:sp>
      </p:grpSp>
      <p:sp>
        <p:nvSpPr>
          <p:cNvPr id="6147" name="Rectangle 22"/>
          <p:cNvSpPr>
            <a:spLocks noChangeArrowheads="1"/>
          </p:cNvSpPr>
          <p:nvPr/>
        </p:nvSpPr>
        <p:spPr bwMode="auto">
          <a:xfrm>
            <a:off x="787400" y="1644650"/>
            <a:ext cx="3225800" cy="21590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148" name="Rectangle 23"/>
          <p:cNvSpPr>
            <a:spLocks noChangeArrowheads="1"/>
          </p:cNvSpPr>
          <p:nvPr/>
        </p:nvSpPr>
        <p:spPr bwMode="auto">
          <a:xfrm>
            <a:off x="809625" y="1641475"/>
            <a:ext cx="741363"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Name</a:t>
            </a:r>
          </a:p>
        </p:txBody>
      </p:sp>
      <p:sp>
        <p:nvSpPr>
          <p:cNvPr id="6149" name="Rectangle 24"/>
          <p:cNvSpPr>
            <a:spLocks noChangeArrowheads="1"/>
          </p:cNvSpPr>
          <p:nvPr/>
        </p:nvSpPr>
        <p:spPr bwMode="auto">
          <a:xfrm>
            <a:off x="1866900" y="1641475"/>
            <a:ext cx="379413"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ID</a:t>
            </a:r>
          </a:p>
        </p:txBody>
      </p:sp>
      <p:sp>
        <p:nvSpPr>
          <p:cNvPr id="6150" name="Rectangle 25"/>
          <p:cNvSpPr>
            <a:spLocks noChangeArrowheads="1"/>
          </p:cNvSpPr>
          <p:nvPr/>
        </p:nvSpPr>
        <p:spPr bwMode="auto">
          <a:xfrm>
            <a:off x="2501900" y="1641475"/>
            <a:ext cx="636588"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Dept</a:t>
            </a:r>
          </a:p>
        </p:txBody>
      </p:sp>
      <p:sp>
        <p:nvSpPr>
          <p:cNvPr id="6151" name="Rectangle 26"/>
          <p:cNvSpPr>
            <a:spLocks noChangeArrowheads="1"/>
          </p:cNvSpPr>
          <p:nvPr/>
        </p:nvSpPr>
        <p:spPr bwMode="auto">
          <a:xfrm>
            <a:off x="3429000" y="1641475"/>
            <a:ext cx="495300"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Ext</a:t>
            </a:r>
          </a:p>
        </p:txBody>
      </p:sp>
      <p:sp>
        <p:nvSpPr>
          <p:cNvPr id="6152" name="Rectangle 27"/>
          <p:cNvSpPr>
            <a:spLocks noChangeArrowheads="1"/>
          </p:cNvSpPr>
          <p:nvPr/>
        </p:nvSpPr>
        <p:spPr bwMode="auto">
          <a:xfrm>
            <a:off x="927100" y="2174875"/>
            <a:ext cx="695325"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John</a:t>
            </a:r>
          </a:p>
          <a:p>
            <a:pPr algn="ctr" defTabSz="739775">
              <a:spcBef>
                <a:spcPct val="0"/>
              </a:spcBef>
            </a:pPr>
            <a:r>
              <a:rPr lang="en-GB" sz="1800" b="1">
                <a:latin typeface="Helvetica" pitchFamily="34" charset="0"/>
              </a:rPr>
              <a:t>Sally</a:t>
            </a:r>
          </a:p>
          <a:p>
            <a:pPr algn="ctr" defTabSz="739775">
              <a:spcBef>
                <a:spcPct val="0"/>
              </a:spcBef>
            </a:pPr>
            <a:r>
              <a:rPr lang="en-GB" sz="1800" b="1">
                <a:latin typeface="Helvetica" pitchFamily="34" charset="0"/>
              </a:rPr>
              <a:t>Peter</a:t>
            </a:r>
          </a:p>
          <a:p>
            <a:pPr algn="ctr" defTabSz="739775">
              <a:spcBef>
                <a:spcPct val="0"/>
              </a:spcBef>
            </a:pPr>
            <a:r>
              <a:rPr lang="en-GB" sz="1800" b="1">
                <a:latin typeface="Helvetica" pitchFamily="34" charset="0"/>
              </a:rPr>
              <a:t>Kim</a:t>
            </a:r>
          </a:p>
          <a:p>
            <a:pPr algn="ctr" defTabSz="739775">
              <a:spcBef>
                <a:spcPct val="0"/>
              </a:spcBef>
            </a:pPr>
            <a:r>
              <a:rPr lang="en-GB" sz="1800" b="1">
                <a:latin typeface="Helvetica" pitchFamily="34" charset="0"/>
              </a:rPr>
              <a:t>Bill</a:t>
            </a:r>
          </a:p>
        </p:txBody>
      </p:sp>
      <p:sp>
        <p:nvSpPr>
          <p:cNvPr id="6153" name="Rectangle 28"/>
          <p:cNvSpPr>
            <a:spLocks noChangeArrowheads="1"/>
          </p:cNvSpPr>
          <p:nvPr/>
        </p:nvSpPr>
        <p:spPr bwMode="auto">
          <a:xfrm>
            <a:off x="2500313" y="2174875"/>
            <a:ext cx="519112"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121</a:t>
            </a:r>
          </a:p>
          <a:p>
            <a:pPr algn="ctr" defTabSz="739775">
              <a:spcBef>
                <a:spcPct val="0"/>
              </a:spcBef>
            </a:pPr>
            <a:r>
              <a:rPr lang="en-GB" sz="1800" b="1">
                <a:latin typeface="Helvetica" pitchFamily="34" charset="0"/>
              </a:rPr>
              <a:t>132</a:t>
            </a:r>
          </a:p>
          <a:p>
            <a:pPr algn="ctr" defTabSz="739775">
              <a:spcBef>
                <a:spcPct val="0"/>
              </a:spcBef>
            </a:pPr>
            <a:r>
              <a:rPr lang="en-GB" sz="1800" b="1">
                <a:latin typeface="Helvetica" pitchFamily="34" charset="0"/>
              </a:rPr>
              <a:t>439</a:t>
            </a:r>
          </a:p>
          <a:p>
            <a:pPr algn="ctr" defTabSz="739775">
              <a:spcBef>
                <a:spcPct val="0"/>
              </a:spcBef>
            </a:pPr>
            <a:r>
              <a:rPr lang="en-GB" sz="1800" b="1">
                <a:latin typeface="Helvetica" pitchFamily="34" charset="0"/>
              </a:rPr>
              <a:t>310</a:t>
            </a:r>
          </a:p>
          <a:p>
            <a:pPr algn="ctr" defTabSz="739775">
              <a:spcBef>
                <a:spcPct val="0"/>
              </a:spcBef>
            </a:pPr>
            <a:r>
              <a:rPr lang="en-GB" sz="1800" b="1">
                <a:latin typeface="Helvetica" pitchFamily="34" charset="0"/>
              </a:rPr>
              <a:t>021</a:t>
            </a:r>
          </a:p>
        </p:txBody>
      </p:sp>
      <p:sp>
        <p:nvSpPr>
          <p:cNvPr id="6154" name="Rectangle 29"/>
          <p:cNvSpPr>
            <a:spLocks noChangeArrowheads="1"/>
          </p:cNvSpPr>
          <p:nvPr/>
        </p:nvSpPr>
        <p:spPr bwMode="auto">
          <a:xfrm>
            <a:off x="1895475" y="2174875"/>
            <a:ext cx="284163"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a:t>
            </a:r>
          </a:p>
          <a:p>
            <a:pPr algn="ctr" defTabSz="739775">
              <a:spcBef>
                <a:spcPct val="0"/>
              </a:spcBef>
            </a:pPr>
            <a:r>
              <a:rPr lang="en-GB" sz="1800" b="1">
                <a:latin typeface="Helvetica" pitchFamily="34" charset="0"/>
              </a:rPr>
              <a:t>2</a:t>
            </a:r>
          </a:p>
          <a:p>
            <a:pPr algn="ctr" defTabSz="739775">
              <a:spcBef>
                <a:spcPct val="0"/>
              </a:spcBef>
            </a:pPr>
            <a:r>
              <a:rPr lang="en-GB" sz="1800" b="1">
                <a:latin typeface="Helvetica" pitchFamily="34" charset="0"/>
              </a:rPr>
              <a:t>3</a:t>
            </a:r>
          </a:p>
          <a:p>
            <a:pPr algn="ctr" defTabSz="739775">
              <a:spcBef>
                <a:spcPct val="0"/>
              </a:spcBef>
            </a:pPr>
            <a:r>
              <a:rPr lang="en-GB" sz="1800" b="1">
                <a:latin typeface="Helvetica" pitchFamily="34" charset="0"/>
              </a:rPr>
              <a:t>4</a:t>
            </a:r>
          </a:p>
          <a:p>
            <a:pPr algn="ctr" defTabSz="739775">
              <a:spcBef>
                <a:spcPct val="0"/>
              </a:spcBef>
            </a:pPr>
            <a:r>
              <a:rPr lang="en-GB" sz="1800" b="1">
                <a:latin typeface="Helvetica" pitchFamily="34" charset="0"/>
              </a:rPr>
              <a:t>5</a:t>
            </a:r>
          </a:p>
        </p:txBody>
      </p:sp>
      <p:sp>
        <p:nvSpPr>
          <p:cNvPr id="6155" name="Rectangle 30"/>
          <p:cNvSpPr>
            <a:spLocks noChangeArrowheads="1"/>
          </p:cNvSpPr>
          <p:nvPr/>
        </p:nvSpPr>
        <p:spPr bwMode="auto">
          <a:xfrm>
            <a:off x="3357563" y="2174875"/>
            <a:ext cx="519112"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210</a:t>
            </a:r>
          </a:p>
          <a:p>
            <a:pPr algn="ctr" defTabSz="739775">
              <a:spcBef>
                <a:spcPct val="0"/>
              </a:spcBef>
            </a:pPr>
            <a:r>
              <a:rPr lang="en-GB" sz="1800" b="1">
                <a:latin typeface="Helvetica" pitchFamily="34" charset="0"/>
              </a:rPr>
              <a:t>322</a:t>
            </a:r>
          </a:p>
          <a:p>
            <a:pPr algn="ctr" defTabSz="739775">
              <a:spcBef>
                <a:spcPct val="0"/>
              </a:spcBef>
            </a:pPr>
            <a:r>
              <a:rPr lang="en-GB" sz="1800" b="1">
                <a:latin typeface="Helvetica" pitchFamily="34" charset="0"/>
              </a:rPr>
              <a:t>932</a:t>
            </a:r>
          </a:p>
          <a:p>
            <a:pPr algn="ctr" defTabSz="739775">
              <a:spcBef>
                <a:spcPct val="0"/>
              </a:spcBef>
            </a:pPr>
            <a:r>
              <a:rPr lang="en-GB" sz="1800" b="1">
                <a:latin typeface="Helvetica" pitchFamily="34" charset="0"/>
              </a:rPr>
              <a:t>126</a:t>
            </a:r>
          </a:p>
          <a:p>
            <a:pPr algn="ctr" defTabSz="739775">
              <a:spcBef>
                <a:spcPct val="0"/>
              </a:spcBef>
            </a:pPr>
            <a:r>
              <a:rPr lang="en-GB" sz="1800" b="1">
                <a:latin typeface="Helvetica" pitchFamily="34" charset="0"/>
              </a:rPr>
              <a:t>931</a:t>
            </a:r>
          </a:p>
        </p:txBody>
      </p:sp>
      <p:sp>
        <p:nvSpPr>
          <p:cNvPr id="6156" name="Line 31"/>
          <p:cNvSpPr>
            <a:spLocks noChangeShapeType="1"/>
          </p:cNvSpPr>
          <p:nvPr/>
        </p:nvSpPr>
        <p:spPr bwMode="auto">
          <a:xfrm>
            <a:off x="1752600" y="165576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6157" name="Line 32"/>
          <p:cNvSpPr>
            <a:spLocks noChangeShapeType="1"/>
          </p:cNvSpPr>
          <p:nvPr/>
        </p:nvSpPr>
        <p:spPr bwMode="auto">
          <a:xfrm>
            <a:off x="2381250" y="165576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6158" name="Line 33"/>
          <p:cNvSpPr>
            <a:spLocks noChangeShapeType="1"/>
          </p:cNvSpPr>
          <p:nvPr/>
        </p:nvSpPr>
        <p:spPr bwMode="auto">
          <a:xfrm>
            <a:off x="3257550" y="165576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6159" name="Rectangle 34"/>
          <p:cNvSpPr>
            <a:spLocks noChangeArrowheads="1"/>
          </p:cNvSpPr>
          <p:nvPr/>
        </p:nvSpPr>
        <p:spPr bwMode="auto">
          <a:xfrm>
            <a:off x="4602163" y="1538288"/>
            <a:ext cx="4175125" cy="1193800"/>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dirty="0">
                <a:latin typeface="Helvetica" pitchFamily="34" charset="0"/>
              </a:rPr>
              <a:t>CREATE VIEW </a:t>
            </a:r>
            <a:r>
              <a:rPr lang="en-GB" sz="2400" dirty="0" err="1">
                <a:latin typeface="Helvetica" pitchFamily="34" charset="0"/>
              </a:rPr>
              <a:t>phonelist</a:t>
            </a:r>
            <a:r>
              <a:rPr lang="en-GB" sz="2400" dirty="0">
                <a:latin typeface="Helvetica" pitchFamily="34" charset="0"/>
              </a:rPr>
              <a:t> AS </a:t>
            </a:r>
          </a:p>
          <a:p>
            <a:pPr defTabSz="739775">
              <a:spcBef>
                <a:spcPct val="0"/>
              </a:spcBef>
            </a:pPr>
            <a:r>
              <a:rPr lang="en-GB" sz="2400" dirty="0">
                <a:latin typeface="Helvetica" pitchFamily="34" charset="0"/>
              </a:rPr>
              <a:t>SELECT 	name, id, dept, ext</a:t>
            </a:r>
          </a:p>
          <a:p>
            <a:pPr defTabSz="739775">
              <a:spcBef>
                <a:spcPct val="0"/>
              </a:spcBef>
            </a:pPr>
            <a:r>
              <a:rPr lang="en-GB" sz="2400" dirty="0">
                <a:latin typeface="Helvetica" pitchFamily="34" charset="0"/>
              </a:rPr>
              <a:t>FROM 	</a:t>
            </a:r>
            <a:r>
              <a:rPr lang="en-GB" sz="2400" dirty="0" err="1">
                <a:latin typeface="Helvetica" pitchFamily="34" charset="0"/>
              </a:rPr>
              <a:t>emp</a:t>
            </a:r>
            <a:endParaRPr lang="en-GB" sz="2400" dirty="0">
              <a:latin typeface="Helvetica" pitchFamily="34" charset="0"/>
            </a:endParaRPr>
          </a:p>
        </p:txBody>
      </p:sp>
      <p:sp>
        <p:nvSpPr>
          <p:cNvPr id="6160" name="Rectangle 35"/>
          <p:cNvSpPr>
            <a:spLocks noChangeArrowheads="1"/>
          </p:cNvSpPr>
          <p:nvPr/>
        </p:nvSpPr>
        <p:spPr bwMode="auto">
          <a:xfrm>
            <a:off x="790575" y="3898900"/>
            <a:ext cx="1665288" cy="466725"/>
          </a:xfrm>
          <a:prstGeom prst="rect">
            <a:avLst/>
          </a:prstGeom>
          <a:solidFill>
            <a:schemeClr val="folHlink"/>
          </a:solidFill>
          <a:ln w="12700">
            <a:solidFill>
              <a:schemeClr val="tx1"/>
            </a:solidFill>
            <a:miter lim="800000"/>
            <a:headEnd/>
            <a:tailEnd/>
          </a:ln>
        </p:spPr>
        <p:txBody>
          <a:bodyPr wrap="none" lIns="90488" tIns="44450" rIns="90488" bIns="44450">
            <a:spAutoFit/>
          </a:bodyPr>
          <a:lstStyle/>
          <a:p>
            <a:pPr algn="ctr" defTabSz="739775">
              <a:spcBef>
                <a:spcPct val="0"/>
              </a:spcBef>
            </a:pPr>
            <a:r>
              <a:rPr lang="en-GB" sz="2400" b="1">
                <a:latin typeface="Helvetica" pitchFamily="34" charset="0"/>
              </a:rPr>
              <a:t>PhoneList</a:t>
            </a:r>
          </a:p>
        </p:txBody>
      </p:sp>
      <p:sp>
        <p:nvSpPr>
          <p:cNvPr id="6161" name="Rectangle 36"/>
          <p:cNvSpPr>
            <a:spLocks noChangeArrowheads="1"/>
          </p:cNvSpPr>
          <p:nvPr/>
        </p:nvSpPr>
        <p:spPr bwMode="auto">
          <a:xfrm>
            <a:off x="7681913" y="3421063"/>
            <a:ext cx="854075" cy="466725"/>
          </a:xfrm>
          <a:prstGeom prst="rect">
            <a:avLst/>
          </a:prstGeom>
          <a:solidFill>
            <a:schemeClr val="folHlink"/>
          </a:solidFill>
          <a:ln w="12700">
            <a:solidFill>
              <a:schemeClr val="tx1"/>
            </a:solidFill>
            <a:miter lim="800000"/>
            <a:headEnd/>
            <a:tailEnd/>
          </a:ln>
        </p:spPr>
        <p:txBody>
          <a:bodyPr wrap="none" lIns="90488" tIns="44450" rIns="90488" bIns="44450">
            <a:spAutoFit/>
          </a:bodyPr>
          <a:lstStyle/>
          <a:p>
            <a:pPr algn="ctr" defTabSz="739775">
              <a:spcBef>
                <a:spcPct val="0"/>
              </a:spcBef>
            </a:pPr>
            <a:r>
              <a:rPr lang="en-GB" sz="2400" b="1">
                <a:latin typeface="Helvetica" pitchFamily="34" charset="0"/>
              </a:rPr>
              <a:t>Emp</a:t>
            </a:r>
          </a:p>
        </p:txBody>
      </p:sp>
      <p:sp>
        <p:nvSpPr>
          <p:cNvPr id="6162" name="Freeform 37"/>
          <p:cNvSpPr>
            <a:spLocks/>
          </p:cNvSpPr>
          <p:nvPr/>
        </p:nvSpPr>
        <p:spPr bwMode="auto">
          <a:xfrm>
            <a:off x="1384300" y="4441825"/>
            <a:ext cx="900113" cy="1316038"/>
          </a:xfrm>
          <a:custGeom>
            <a:avLst/>
            <a:gdLst>
              <a:gd name="T0" fmla="*/ 99 w 567"/>
              <a:gd name="T1" fmla="*/ 238 h 829"/>
              <a:gd name="T2" fmla="*/ 99 w 567"/>
              <a:gd name="T3" fmla="*/ 609 h 829"/>
              <a:gd name="T4" fmla="*/ 101 w 567"/>
              <a:gd name="T5" fmla="*/ 635 h 829"/>
              <a:gd name="T6" fmla="*/ 103 w 567"/>
              <a:gd name="T7" fmla="*/ 662 h 829"/>
              <a:gd name="T8" fmla="*/ 107 w 567"/>
              <a:gd name="T9" fmla="*/ 688 h 829"/>
              <a:gd name="T10" fmla="*/ 114 w 567"/>
              <a:gd name="T11" fmla="*/ 709 h 829"/>
              <a:gd name="T12" fmla="*/ 119 w 567"/>
              <a:gd name="T13" fmla="*/ 728 h 829"/>
              <a:gd name="T14" fmla="*/ 127 w 567"/>
              <a:gd name="T15" fmla="*/ 742 h 829"/>
              <a:gd name="T16" fmla="*/ 136 w 567"/>
              <a:gd name="T17" fmla="*/ 759 h 829"/>
              <a:gd name="T18" fmla="*/ 149 w 567"/>
              <a:gd name="T19" fmla="*/ 776 h 829"/>
              <a:gd name="T20" fmla="*/ 161 w 567"/>
              <a:gd name="T21" fmla="*/ 790 h 829"/>
              <a:gd name="T22" fmla="*/ 175 w 567"/>
              <a:gd name="T23" fmla="*/ 800 h 829"/>
              <a:gd name="T24" fmla="*/ 192 w 567"/>
              <a:gd name="T25" fmla="*/ 812 h 829"/>
              <a:gd name="T26" fmla="*/ 213 w 567"/>
              <a:gd name="T27" fmla="*/ 820 h 829"/>
              <a:gd name="T28" fmla="*/ 234 w 567"/>
              <a:gd name="T29" fmla="*/ 826 h 829"/>
              <a:gd name="T30" fmla="*/ 259 w 567"/>
              <a:gd name="T31" fmla="*/ 828 h 829"/>
              <a:gd name="T32" fmla="*/ 566 w 567"/>
              <a:gd name="T33" fmla="*/ 828 h 829"/>
              <a:gd name="T34" fmla="*/ 565 w 567"/>
              <a:gd name="T35" fmla="*/ 595 h 829"/>
              <a:gd name="T36" fmla="*/ 313 w 567"/>
              <a:gd name="T37" fmla="*/ 595 h 829"/>
              <a:gd name="T38" fmla="*/ 302 w 567"/>
              <a:gd name="T39" fmla="*/ 591 h 829"/>
              <a:gd name="T40" fmla="*/ 292 w 567"/>
              <a:gd name="T41" fmla="*/ 583 h 829"/>
              <a:gd name="T42" fmla="*/ 285 w 567"/>
              <a:gd name="T43" fmla="*/ 575 h 829"/>
              <a:gd name="T44" fmla="*/ 280 w 567"/>
              <a:gd name="T45" fmla="*/ 567 h 829"/>
              <a:gd name="T46" fmla="*/ 275 w 567"/>
              <a:gd name="T47" fmla="*/ 557 h 829"/>
              <a:gd name="T48" fmla="*/ 273 w 567"/>
              <a:gd name="T49" fmla="*/ 547 h 829"/>
              <a:gd name="T50" fmla="*/ 273 w 567"/>
              <a:gd name="T51" fmla="*/ 545 h 829"/>
              <a:gd name="T52" fmla="*/ 273 w 567"/>
              <a:gd name="T53" fmla="*/ 235 h 829"/>
              <a:gd name="T54" fmla="*/ 364 w 567"/>
              <a:gd name="T55" fmla="*/ 236 h 829"/>
              <a:gd name="T56" fmla="*/ 188 w 567"/>
              <a:gd name="T57" fmla="*/ 0 h 829"/>
              <a:gd name="T58" fmla="*/ 0 w 567"/>
              <a:gd name="T59" fmla="*/ 238 h 829"/>
              <a:gd name="T60" fmla="*/ 99 w 567"/>
              <a:gd name="T61" fmla="*/ 238 h 82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67"/>
              <a:gd name="T94" fmla="*/ 0 h 829"/>
              <a:gd name="T95" fmla="*/ 567 w 567"/>
              <a:gd name="T96" fmla="*/ 829 h 8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67" h="829">
                <a:moveTo>
                  <a:pt x="99" y="238"/>
                </a:moveTo>
                <a:lnTo>
                  <a:pt x="99" y="609"/>
                </a:lnTo>
                <a:lnTo>
                  <a:pt x="101" y="635"/>
                </a:lnTo>
                <a:lnTo>
                  <a:pt x="103" y="662"/>
                </a:lnTo>
                <a:lnTo>
                  <a:pt x="107" y="688"/>
                </a:lnTo>
                <a:lnTo>
                  <a:pt x="114" y="709"/>
                </a:lnTo>
                <a:lnTo>
                  <a:pt x="119" y="728"/>
                </a:lnTo>
                <a:lnTo>
                  <a:pt x="127" y="742"/>
                </a:lnTo>
                <a:lnTo>
                  <a:pt x="136" y="759"/>
                </a:lnTo>
                <a:lnTo>
                  <a:pt x="149" y="776"/>
                </a:lnTo>
                <a:lnTo>
                  <a:pt x="161" y="790"/>
                </a:lnTo>
                <a:lnTo>
                  <a:pt x="175" y="800"/>
                </a:lnTo>
                <a:lnTo>
                  <a:pt x="192" y="812"/>
                </a:lnTo>
                <a:lnTo>
                  <a:pt x="213" y="820"/>
                </a:lnTo>
                <a:lnTo>
                  <a:pt x="234" y="826"/>
                </a:lnTo>
                <a:lnTo>
                  <a:pt x="259" y="828"/>
                </a:lnTo>
                <a:lnTo>
                  <a:pt x="566" y="828"/>
                </a:lnTo>
                <a:lnTo>
                  <a:pt x="565" y="595"/>
                </a:lnTo>
                <a:lnTo>
                  <a:pt x="313" y="595"/>
                </a:lnTo>
                <a:lnTo>
                  <a:pt x="302" y="591"/>
                </a:lnTo>
                <a:lnTo>
                  <a:pt x="292" y="583"/>
                </a:lnTo>
                <a:lnTo>
                  <a:pt x="285" y="575"/>
                </a:lnTo>
                <a:lnTo>
                  <a:pt x="280" y="567"/>
                </a:lnTo>
                <a:lnTo>
                  <a:pt x="275" y="557"/>
                </a:lnTo>
                <a:lnTo>
                  <a:pt x="273" y="547"/>
                </a:lnTo>
                <a:lnTo>
                  <a:pt x="273" y="545"/>
                </a:lnTo>
                <a:lnTo>
                  <a:pt x="273" y="235"/>
                </a:lnTo>
                <a:lnTo>
                  <a:pt x="364" y="236"/>
                </a:lnTo>
                <a:lnTo>
                  <a:pt x="188" y="0"/>
                </a:lnTo>
                <a:lnTo>
                  <a:pt x="0" y="238"/>
                </a:lnTo>
                <a:lnTo>
                  <a:pt x="99" y="238"/>
                </a:lnTo>
              </a:path>
            </a:pathLst>
          </a:custGeom>
          <a:solidFill>
            <a:schemeClr val="hlink"/>
          </a:solidFill>
          <a:ln w="12700" cap="rnd">
            <a:solidFill>
              <a:schemeClr val="tx2"/>
            </a:solidFill>
            <a:round/>
            <a:headEnd/>
            <a:tailEnd/>
          </a:ln>
        </p:spPr>
        <p:txBody>
          <a:bodyPr/>
          <a:lstStyle/>
          <a:p>
            <a:endParaRPr lang="en-US"/>
          </a:p>
        </p:txBody>
      </p:sp>
      <p:sp>
        <p:nvSpPr>
          <p:cNvPr id="6163" name="Line 38"/>
          <p:cNvSpPr>
            <a:spLocks noChangeShapeType="1"/>
          </p:cNvSpPr>
          <p:nvPr/>
        </p:nvSpPr>
        <p:spPr bwMode="auto">
          <a:xfrm>
            <a:off x="774700" y="2057400"/>
            <a:ext cx="3235325" cy="0"/>
          </a:xfrm>
          <a:prstGeom prst="line">
            <a:avLst/>
          </a:prstGeom>
          <a:noFill/>
          <a:ln w="9525">
            <a:solidFill>
              <a:schemeClr val="tx1"/>
            </a:solidFill>
            <a:round/>
            <a:headEnd type="none" w="sm" len="sm"/>
            <a:tailEnd type="none" w="sm" len="sm"/>
          </a:ln>
        </p:spPr>
        <p:txBody>
          <a:bodyPr wrap="none" anchor="ctr"/>
          <a:lstStyle/>
          <a:p>
            <a:endParaRPr lang="en-GB"/>
          </a:p>
        </p:txBody>
      </p:sp>
      <p:sp>
        <p:nvSpPr>
          <p:cNvPr id="6164" name="Rectangle 39"/>
          <p:cNvSpPr>
            <a:spLocks noGrp="1" noChangeArrowheads="1"/>
          </p:cNvSpPr>
          <p:nvPr>
            <p:ph type="title"/>
          </p:nvPr>
        </p:nvSpPr>
        <p:spPr/>
        <p:txBody>
          <a:bodyPr/>
          <a:lstStyle/>
          <a:p>
            <a:pPr eaLnBrk="1" hangingPunct="1"/>
            <a:r>
              <a:rPr lang="en-GB" smtClean="0"/>
              <a:t>Security</a:t>
            </a:r>
          </a:p>
        </p:txBody>
      </p:sp>
      <p:sp>
        <p:nvSpPr>
          <p:cNvPr id="6165" name="Rectangle 40"/>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2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220" name="Rectangle 4"/>
          <p:cNvSpPr>
            <a:spLocks noGrp="1" noChangeArrowheads="1"/>
          </p:cNvSpPr>
          <p:nvPr>
            <p:ph type="body" idx="1"/>
          </p:nvPr>
        </p:nvSpPr>
        <p:spPr>
          <a:noFill/>
        </p:spPr>
        <p:txBody>
          <a:bodyPr lIns="77788" tIns="41275" rIns="77788" bIns="41275"/>
          <a:lstStyle/>
          <a:p>
            <a:pPr>
              <a:lnSpc>
                <a:spcPct val="90000"/>
              </a:lnSpc>
            </a:pPr>
            <a:r>
              <a:rPr lang="en-GB" sz="2000" dirty="0" smtClean="0"/>
              <a:t>GRANT privilege ON </a:t>
            </a:r>
            <a:r>
              <a:rPr lang="en-GB" sz="2000" dirty="0" err="1" smtClean="0"/>
              <a:t>tablename</a:t>
            </a:r>
            <a:r>
              <a:rPr lang="en-GB" sz="2000" dirty="0" smtClean="0"/>
              <a:t> | </a:t>
            </a:r>
            <a:r>
              <a:rPr lang="en-GB" sz="2000" dirty="0" err="1" smtClean="0"/>
              <a:t>viewname</a:t>
            </a:r>
            <a:r>
              <a:rPr lang="en-GB" sz="2000" dirty="0" smtClean="0"/>
              <a:t> TO grantees</a:t>
            </a:r>
          </a:p>
          <a:p>
            <a:pPr>
              <a:lnSpc>
                <a:spcPct val="90000"/>
              </a:lnSpc>
            </a:pPr>
            <a:r>
              <a:rPr lang="en-GB" sz="2000" dirty="0" smtClean="0"/>
              <a:t>Privilege will normally be SELECT, INSERT, DELETE, UPDATE.</a:t>
            </a:r>
            <a:br>
              <a:rPr lang="en-GB" sz="2000" dirty="0" smtClean="0"/>
            </a:br>
            <a:r>
              <a:rPr lang="en-GB" sz="2000" dirty="0" smtClean="0"/>
              <a:t>Further options exist.</a:t>
            </a:r>
          </a:p>
          <a:p>
            <a:pPr>
              <a:lnSpc>
                <a:spcPct val="90000"/>
              </a:lnSpc>
            </a:pPr>
            <a:r>
              <a:rPr lang="en-GB" sz="2000" dirty="0" smtClean="0"/>
              <a:t>Grantees can be individual users or groups or PUBLIC representing all users</a:t>
            </a:r>
          </a:p>
          <a:p>
            <a:pPr>
              <a:lnSpc>
                <a:spcPct val="90000"/>
              </a:lnSpc>
            </a:pPr>
            <a:r>
              <a:rPr lang="en-GB" sz="2000" dirty="0" smtClean="0"/>
              <a:t>For example</a:t>
            </a:r>
          </a:p>
          <a:p>
            <a:pPr lvl="1">
              <a:lnSpc>
                <a:spcPct val="90000"/>
              </a:lnSpc>
              <a:buFontTx/>
              <a:buNone/>
            </a:pPr>
            <a:r>
              <a:rPr lang="en-GB" dirty="0" smtClean="0"/>
              <a:t>GRANT ALL ON </a:t>
            </a:r>
            <a:r>
              <a:rPr lang="en-GB" dirty="0" err="1" smtClean="0"/>
              <a:t>dept</a:t>
            </a:r>
            <a:r>
              <a:rPr lang="en-GB" dirty="0" smtClean="0"/>
              <a:t> TO John</a:t>
            </a:r>
          </a:p>
          <a:p>
            <a:pPr lvl="1">
              <a:lnSpc>
                <a:spcPct val="90000"/>
              </a:lnSpc>
              <a:buFontTx/>
              <a:buNone/>
            </a:pPr>
            <a:r>
              <a:rPr lang="en-GB" dirty="0" smtClean="0"/>
              <a:t>GRANT SELECT ON </a:t>
            </a:r>
            <a:r>
              <a:rPr lang="en-GB" dirty="0" err="1" smtClean="0"/>
              <a:t>dept</a:t>
            </a:r>
            <a:r>
              <a:rPr lang="en-GB" dirty="0" smtClean="0"/>
              <a:t> TO PUBLIC</a:t>
            </a:r>
          </a:p>
          <a:p>
            <a:pPr lvl="1">
              <a:lnSpc>
                <a:spcPct val="90000"/>
              </a:lnSpc>
              <a:buFontTx/>
              <a:buNone/>
            </a:pPr>
            <a:r>
              <a:rPr lang="en-GB" dirty="0" smtClean="0"/>
              <a:t>GRANT SELECT, UPDATE, INSERT ON </a:t>
            </a:r>
            <a:r>
              <a:rPr lang="en-GB" dirty="0" err="1" smtClean="0"/>
              <a:t>dept</a:t>
            </a:r>
            <a:r>
              <a:rPr lang="en-GB" dirty="0" smtClean="0"/>
              <a:t> TO John, Chris, Sean</a:t>
            </a:r>
          </a:p>
          <a:p>
            <a:pPr lvl="1">
              <a:lnSpc>
                <a:spcPct val="90000"/>
              </a:lnSpc>
              <a:buFontTx/>
              <a:buNone/>
            </a:pPr>
            <a:endParaRPr lang="en-GB" dirty="0" smtClean="0"/>
          </a:p>
          <a:p>
            <a:pPr lvl="1">
              <a:lnSpc>
                <a:spcPct val="90000"/>
              </a:lnSpc>
              <a:buFontTx/>
              <a:buNone/>
            </a:pPr>
            <a:r>
              <a:rPr lang="en-GB" dirty="0" smtClean="0"/>
              <a:t>REVOKE privilege ON </a:t>
            </a:r>
            <a:r>
              <a:rPr lang="en-GB" dirty="0" err="1" smtClean="0"/>
              <a:t>tablename</a:t>
            </a:r>
            <a:r>
              <a:rPr lang="en-GB" dirty="0" smtClean="0"/>
              <a:t> | </a:t>
            </a:r>
            <a:r>
              <a:rPr lang="en-GB" dirty="0" err="1" smtClean="0"/>
              <a:t>viewname</a:t>
            </a:r>
            <a:r>
              <a:rPr lang="en-GB" dirty="0" smtClean="0"/>
              <a:t> FROM grantees</a:t>
            </a:r>
          </a:p>
          <a:p>
            <a:pPr lvl="2">
              <a:lnSpc>
                <a:spcPct val="90000"/>
              </a:lnSpc>
              <a:buFontTx/>
              <a:buNone/>
            </a:pPr>
            <a:r>
              <a:rPr lang="en-GB" sz="2000" dirty="0" err="1" smtClean="0"/>
              <a:t>e.g</a:t>
            </a:r>
            <a:r>
              <a:rPr lang="en-GB" sz="2000" dirty="0" smtClean="0"/>
              <a:t> </a:t>
            </a:r>
            <a:r>
              <a:rPr lang="en-GB" sz="2000" b="1" dirty="0" smtClean="0">
                <a:latin typeface="Helvetica" pitchFamily="34" charset="0"/>
              </a:rPr>
              <a:t>REVOKE SELECT ON </a:t>
            </a:r>
            <a:r>
              <a:rPr lang="en-GB" sz="2000" b="1" dirty="0" err="1" smtClean="0">
                <a:latin typeface="Helvetica" pitchFamily="34" charset="0"/>
              </a:rPr>
              <a:t>dept</a:t>
            </a:r>
            <a:r>
              <a:rPr lang="en-GB" sz="2000" b="1" dirty="0" smtClean="0">
                <a:latin typeface="Helvetica" pitchFamily="34" charset="0"/>
              </a:rPr>
              <a:t> FROM Sally</a:t>
            </a:r>
          </a:p>
          <a:p>
            <a:pPr>
              <a:lnSpc>
                <a:spcPct val="90000"/>
              </a:lnSpc>
            </a:pPr>
            <a:r>
              <a:rPr lang="en-GB" sz="2000" dirty="0" smtClean="0"/>
              <a:t>However largely done these days by ‘ticking’ checkboxes in grids in GUI admin tools</a:t>
            </a:r>
            <a:endParaRPr lang="en-GB" sz="2000" b="0" dirty="0" smtClean="0">
              <a:latin typeface="Helvetica" pitchFamily="34" charset="0"/>
            </a:endParaRPr>
          </a:p>
        </p:txBody>
      </p:sp>
      <p:sp>
        <p:nvSpPr>
          <p:cNvPr id="9221" name="Rectangle 5"/>
          <p:cNvSpPr>
            <a:spLocks noGrp="1" noChangeArrowheads="1"/>
          </p:cNvSpPr>
          <p:nvPr>
            <p:ph type="title"/>
          </p:nvPr>
        </p:nvSpPr>
        <p:spPr/>
        <p:txBody>
          <a:bodyPr/>
          <a:lstStyle/>
          <a:p>
            <a:pPr eaLnBrk="1" hangingPunct="1"/>
            <a:r>
              <a:rPr lang="en-GB" smtClean="0"/>
              <a:t>GRANT/ REVOKE</a:t>
            </a:r>
          </a:p>
        </p:txBody>
      </p:sp>
      <p:sp>
        <p:nvSpPr>
          <p:cNvPr id="9222" name="Rectangle 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654268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682750" y="1339850"/>
            <a:ext cx="5683250" cy="21590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7171" name="Rectangle 3"/>
          <p:cNvSpPr>
            <a:spLocks noChangeArrowheads="1"/>
          </p:cNvSpPr>
          <p:nvPr/>
        </p:nvSpPr>
        <p:spPr bwMode="auto">
          <a:xfrm>
            <a:off x="1706563" y="1336675"/>
            <a:ext cx="741362"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Name</a:t>
            </a:r>
          </a:p>
        </p:txBody>
      </p:sp>
      <p:sp>
        <p:nvSpPr>
          <p:cNvPr id="7172" name="Rectangle 4"/>
          <p:cNvSpPr>
            <a:spLocks noChangeArrowheads="1"/>
          </p:cNvSpPr>
          <p:nvPr/>
        </p:nvSpPr>
        <p:spPr bwMode="auto">
          <a:xfrm>
            <a:off x="2763838" y="1336675"/>
            <a:ext cx="377825"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ID</a:t>
            </a:r>
          </a:p>
        </p:txBody>
      </p:sp>
      <p:sp>
        <p:nvSpPr>
          <p:cNvPr id="7173" name="Rectangle 5"/>
          <p:cNvSpPr>
            <a:spLocks noChangeArrowheads="1"/>
          </p:cNvSpPr>
          <p:nvPr/>
        </p:nvSpPr>
        <p:spPr bwMode="auto">
          <a:xfrm>
            <a:off x="3395663" y="1336675"/>
            <a:ext cx="636587"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Dept</a:t>
            </a:r>
          </a:p>
        </p:txBody>
      </p:sp>
      <p:sp>
        <p:nvSpPr>
          <p:cNvPr id="7174" name="Rectangle 6"/>
          <p:cNvSpPr>
            <a:spLocks noChangeArrowheads="1"/>
          </p:cNvSpPr>
          <p:nvPr/>
        </p:nvSpPr>
        <p:spPr bwMode="auto">
          <a:xfrm>
            <a:off x="4324350" y="1335088"/>
            <a:ext cx="495300" cy="36353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Ext</a:t>
            </a:r>
          </a:p>
        </p:txBody>
      </p:sp>
      <p:sp>
        <p:nvSpPr>
          <p:cNvPr id="7175" name="Rectangle 7"/>
          <p:cNvSpPr>
            <a:spLocks noChangeArrowheads="1"/>
          </p:cNvSpPr>
          <p:nvPr/>
        </p:nvSpPr>
        <p:spPr bwMode="auto">
          <a:xfrm>
            <a:off x="5065713" y="1335088"/>
            <a:ext cx="800100" cy="36353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Salary</a:t>
            </a:r>
          </a:p>
        </p:txBody>
      </p:sp>
      <p:sp>
        <p:nvSpPr>
          <p:cNvPr id="7176" name="Rectangle 8"/>
          <p:cNvSpPr>
            <a:spLocks noChangeArrowheads="1"/>
          </p:cNvSpPr>
          <p:nvPr/>
        </p:nvSpPr>
        <p:spPr bwMode="auto">
          <a:xfrm>
            <a:off x="6465888" y="1335088"/>
            <a:ext cx="636587" cy="36353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DOB</a:t>
            </a:r>
          </a:p>
        </p:txBody>
      </p:sp>
      <p:sp>
        <p:nvSpPr>
          <p:cNvPr id="7177" name="Rectangle 9"/>
          <p:cNvSpPr>
            <a:spLocks noChangeArrowheads="1"/>
          </p:cNvSpPr>
          <p:nvPr/>
        </p:nvSpPr>
        <p:spPr bwMode="auto">
          <a:xfrm>
            <a:off x="1819275" y="1870075"/>
            <a:ext cx="695325" cy="1462088"/>
          </a:xfrm>
          <a:prstGeom prst="rect">
            <a:avLst/>
          </a:prstGeom>
          <a:noFill/>
          <a:ln w="9525">
            <a:noFill/>
            <a:miter lim="800000"/>
            <a:headEnd/>
            <a:tailEnd/>
          </a:ln>
        </p:spPr>
        <p:txBody>
          <a:bodyPr wrap="none" lIns="90488" tIns="44450" rIns="90488" bIns="44450">
            <a:spAutoFit/>
          </a:bodyPr>
          <a:lstStyle/>
          <a:p>
            <a:pPr defTabSz="739775">
              <a:spcBef>
                <a:spcPct val="0"/>
              </a:spcBef>
            </a:pPr>
            <a:r>
              <a:rPr lang="en-GB" sz="1800" b="1">
                <a:latin typeface="Helvetica" pitchFamily="34" charset="0"/>
              </a:rPr>
              <a:t>John</a:t>
            </a:r>
          </a:p>
          <a:p>
            <a:pPr defTabSz="739775">
              <a:spcBef>
                <a:spcPct val="0"/>
              </a:spcBef>
            </a:pPr>
            <a:r>
              <a:rPr lang="en-GB" sz="1800" b="1">
                <a:latin typeface="Helvetica" pitchFamily="34" charset="0"/>
              </a:rPr>
              <a:t>Sally</a:t>
            </a:r>
          </a:p>
          <a:p>
            <a:pPr defTabSz="739775">
              <a:spcBef>
                <a:spcPct val="0"/>
              </a:spcBef>
            </a:pPr>
            <a:r>
              <a:rPr lang="en-GB" sz="1800" b="1">
                <a:latin typeface="Helvetica" pitchFamily="34" charset="0"/>
              </a:rPr>
              <a:t>Peter</a:t>
            </a:r>
          </a:p>
          <a:p>
            <a:pPr defTabSz="739775">
              <a:spcBef>
                <a:spcPct val="0"/>
              </a:spcBef>
            </a:pPr>
            <a:r>
              <a:rPr lang="en-GB" sz="1800" b="1">
                <a:latin typeface="Helvetica" pitchFamily="34" charset="0"/>
              </a:rPr>
              <a:t>Kim</a:t>
            </a:r>
          </a:p>
          <a:p>
            <a:pPr defTabSz="739775">
              <a:spcBef>
                <a:spcPct val="0"/>
              </a:spcBef>
            </a:pPr>
            <a:r>
              <a:rPr lang="en-GB" sz="1800" b="1">
                <a:latin typeface="Helvetica" pitchFamily="34" charset="0"/>
              </a:rPr>
              <a:t>Bill</a:t>
            </a:r>
          </a:p>
        </p:txBody>
      </p:sp>
      <p:sp>
        <p:nvSpPr>
          <p:cNvPr id="7178" name="Rectangle 10"/>
          <p:cNvSpPr>
            <a:spLocks noChangeArrowheads="1"/>
          </p:cNvSpPr>
          <p:nvPr/>
        </p:nvSpPr>
        <p:spPr bwMode="auto">
          <a:xfrm>
            <a:off x="3395663" y="1870075"/>
            <a:ext cx="519112"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121</a:t>
            </a:r>
          </a:p>
          <a:p>
            <a:pPr algn="ctr" defTabSz="739775">
              <a:spcBef>
                <a:spcPct val="0"/>
              </a:spcBef>
            </a:pPr>
            <a:r>
              <a:rPr lang="en-GB" sz="1800" b="1">
                <a:latin typeface="Helvetica" pitchFamily="34" charset="0"/>
              </a:rPr>
              <a:t>132</a:t>
            </a:r>
          </a:p>
          <a:p>
            <a:pPr algn="ctr" defTabSz="739775">
              <a:spcBef>
                <a:spcPct val="0"/>
              </a:spcBef>
            </a:pPr>
            <a:r>
              <a:rPr lang="en-GB" sz="1800" b="1">
                <a:latin typeface="Helvetica" pitchFamily="34" charset="0"/>
              </a:rPr>
              <a:t>439</a:t>
            </a:r>
          </a:p>
          <a:p>
            <a:pPr algn="ctr" defTabSz="739775">
              <a:spcBef>
                <a:spcPct val="0"/>
              </a:spcBef>
            </a:pPr>
            <a:r>
              <a:rPr lang="en-GB" sz="1800" b="1">
                <a:latin typeface="Helvetica" pitchFamily="34" charset="0"/>
              </a:rPr>
              <a:t>310</a:t>
            </a:r>
          </a:p>
          <a:p>
            <a:pPr algn="ctr" defTabSz="739775">
              <a:spcBef>
                <a:spcPct val="0"/>
              </a:spcBef>
            </a:pPr>
            <a:r>
              <a:rPr lang="en-GB" sz="1800" b="1">
                <a:latin typeface="Helvetica" pitchFamily="34" charset="0"/>
              </a:rPr>
              <a:t>021</a:t>
            </a:r>
          </a:p>
        </p:txBody>
      </p:sp>
      <p:sp>
        <p:nvSpPr>
          <p:cNvPr id="7179" name="Rectangle 11"/>
          <p:cNvSpPr>
            <a:spLocks noChangeArrowheads="1"/>
          </p:cNvSpPr>
          <p:nvPr/>
        </p:nvSpPr>
        <p:spPr bwMode="auto">
          <a:xfrm>
            <a:off x="4254500" y="1870075"/>
            <a:ext cx="519113"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210</a:t>
            </a:r>
          </a:p>
          <a:p>
            <a:pPr algn="ctr" defTabSz="739775">
              <a:spcBef>
                <a:spcPct val="0"/>
              </a:spcBef>
            </a:pPr>
            <a:r>
              <a:rPr lang="en-GB" sz="1800" b="1">
                <a:latin typeface="Helvetica" pitchFamily="34" charset="0"/>
              </a:rPr>
              <a:t>322</a:t>
            </a:r>
          </a:p>
          <a:p>
            <a:pPr algn="ctr" defTabSz="739775">
              <a:spcBef>
                <a:spcPct val="0"/>
              </a:spcBef>
            </a:pPr>
            <a:r>
              <a:rPr lang="en-GB" sz="1800" b="1">
                <a:latin typeface="Helvetica" pitchFamily="34" charset="0"/>
              </a:rPr>
              <a:t>932</a:t>
            </a:r>
          </a:p>
          <a:p>
            <a:pPr algn="ctr" defTabSz="739775">
              <a:spcBef>
                <a:spcPct val="0"/>
              </a:spcBef>
            </a:pPr>
            <a:r>
              <a:rPr lang="en-GB" sz="1800" b="1">
                <a:latin typeface="Helvetica" pitchFamily="34" charset="0"/>
              </a:rPr>
              <a:t>126</a:t>
            </a:r>
          </a:p>
          <a:p>
            <a:pPr algn="ctr" defTabSz="739775">
              <a:spcBef>
                <a:spcPct val="0"/>
              </a:spcBef>
            </a:pPr>
            <a:r>
              <a:rPr lang="en-GB" sz="1800" b="1">
                <a:latin typeface="Helvetica" pitchFamily="34" charset="0"/>
              </a:rPr>
              <a:t>931</a:t>
            </a:r>
          </a:p>
        </p:txBody>
      </p:sp>
      <p:sp>
        <p:nvSpPr>
          <p:cNvPr id="7180" name="Rectangle 12"/>
          <p:cNvSpPr>
            <a:spLocks noChangeArrowheads="1"/>
          </p:cNvSpPr>
          <p:nvPr/>
        </p:nvSpPr>
        <p:spPr bwMode="auto">
          <a:xfrm>
            <a:off x="5078413" y="1868488"/>
            <a:ext cx="812800" cy="146208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12,000</a:t>
            </a:r>
          </a:p>
          <a:p>
            <a:pPr algn="ctr" defTabSz="739775">
              <a:spcBef>
                <a:spcPct val="0"/>
              </a:spcBef>
            </a:pPr>
            <a:r>
              <a:rPr lang="en-GB" sz="1800" b="1">
                <a:latin typeface="Helvetica" pitchFamily="34" charset="0"/>
              </a:rPr>
              <a:t>12,500</a:t>
            </a:r>
          </a:p>
          <a:p>
            <a:pPr algn="ctr" defTabSz="739775">
              <a:spcBef>
                <a:spcPct val="0"/>
              </a:spcBef>
            </a:pPr>
            <a:r>
              <a:rPr lang="en-GB" sz="1800" b="1">
                <a:latin typeface="Helvetica" pitchFamily="34" charset="0"/>
              </a:rPr>
              <a:t>20,000</a:t>
            </a:r>
          </a:p>
          <a:p>
            <a:pPr algn="ctr" defTabSz="739775">
              <a:spcBef>
                <a:spcPct val="0"/>
              </a:spcBef>
            </a:pPr>
            <a:r>
              <a:rPr lang="en-GB" sz="1800" b="1">
                <a:latin typeface="Helvetica" pitchFamily="34" charset="0"/>
              </a:rPr>
              <a:t>20,000</a:t>
            </a:r>
          </a:p>
          <a:p>
            <a:pPr algn="ctr" defTabSz="739775">
              <a:spcBef>
                <a:spcPct val="0"/>
              </a:spcBef>
            </a:pPr>
            <a:r>
              <a:rPr lang="en-GB" sz="1800" b="1">
                <a:latin typeface="Helvetica" pitchFamily="34" charset="0"/>
              </a:rPr>
              <a:t>15,000</a:t>
            </a:r>
          </a:p>
        </p:txBody>
      </p:sp>
      <p:sp>
        <p:nvSpPr>
          <p:cNvPr id="7181" name="Rectangle 13"/>
          <p:cNvSpPr>
            <a:spLocks noChangeArrowheads="1"/>
          </p:cNvSpPr>
          <p:nvPr/>
        </p:nvSpPr>
        <p:spPr bwMode="auto">
          <a:xfrm>
            <a:off x="6207125" y="1868488"/>
            <a:ext cx="989013" cy="146208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01/02/56</a:t>
            </a:r>
          </a:p>
          <a:p>
            <a:pPr algn="ctr" defTabSz="739775">
              <a:spcBef>
                <a:spcPct val="0"/>
              </a:spcBef>
            </a:pPr>
            <a:r>
              <a:rPr lang="en-GB" sz="1800" b="1">
                <a:latin typeface="Helvetica" pitchFamily="34" charset="0"/>
              </a:rPr>
              <a:t>27/03/50</a:t>
            </a:r>
          </a:p>
          <a:p>
            <a:pPr algn="ctr" defTabSz="739775">
              <a:spcBef>
                <a:spcPct val="0"/>
              </a:spcBef>
            </a:pPr>
            <a:r>
              <a:rPr lang="en-GB" sz="1800" b="1">
                <a:latin typeface="Helvetica" pitchFamily="34" charset="0"/>
              </a:rPr>
              <a:t>12/09/60</a:t>
            </a:r>
          </a:p>
          <a:p>
            <a:pPr algn="ctr" defTabSz="739775">
              <a:spcBef>
                <a:spcPct val="0"/>
              </a:spcBef>
            </a:pPr>
            <a:r>
              <a:rPr lang="en-GB" sz="1800" b="1">
                <a:latin typeface="Helvetica" pitchFamily="34" charset="0"/>
              </a:rPr>
              <a:t>28/02/60</a:t>
            </a:r>
          </a:p>
          <a:p>
            <a:pPr algn="ctr" defTabSz="739775">
              <a:spcBef>
                <a:spcPct val="0"/>
              </a:spcBef>
            </a:pPr>
            <a:r>
              <a:rPr lang="en-GB" sz="1800" b="1">
                <a:latin typeface="Helvetica" pitchFamily="34" charset="0"/>
              </a:rPr>
              <a:t>11/04/55</a:t>
            </a:r>
          </a:p>
        </p:txBody>
      </p:sp>
      <p:sp>
        <p:nvSpPr>
          <p:cNvPr id="7182" name="Line 14"/>
          <p:cNvSpPr>
            <a:spLocks noChangeShapeType="1"/>
          </p:cNvSpPr>
          <p:nvPr/>
        </p:nvSpPr>
        <p:spPr bwMode="auto">
          <a:xfrm>
            <a:off x="2647950" y="135096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183" name="Line 15"/>
          <p:cNvSpPr>
            <a:spLocks noChangeShapeType="1"/>
          </p:cNvSpPr>
          <p:nvPr/>
        </p:nvSpPr>
        <p:spPr bwMode="auto">
          <a:xfrm>
            <a:off x="3276600" y="135096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184" name="Line 16"/>
          <p:cNvSpPr>
            <a:spLocks noChangeShapeType="1"/>
          </p:cNvSpPr>
          <p:nvPr/>
        </p:nvSpPr>
        <p:spPr bwMode="auto">
          <a:xfrm>
            <a:off x="4152900" y="135096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185" name="Line 17"/>
          <p:cNvSpPr>
            <a:spLocks noChangeShapeType="1"/>
          </p:cNvSpPr>
          <p:nvPr/>
        </p:nvSpPr>
        <p:spPr bwMode="auto">
          <a:xfrm>
            <a:off x="4953000" y="135096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186" name="Line 18"/>
          <p:cNvSpPr>
            <a:spLocks noChangeShapeType="1"/>
          </p:cNvSpPr>
          <p:nvPr/>
        </p:nvSpPr>
        <p:spPr bwMode="auto">
          <a:xfrm>
            <a:off x="6076950" y="135096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187" name="Line 19"/>
          <p:cNvSpPr>
            <a:spLocks noChangeShapeType="1"/>
          </p:cNvSpPr>
          <p:nvPr/>
        </p:nvSpPr>
        <p:spPr bwMode="auto">
          <a:xfrm>
            <a:off x="1693863" y="1771650"/>
            <a:ext cx="5665787" cy="0"/>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188" name="Rectangle 20"/>
          <p:cNvSpPr>
            <a:spLocks noChangeArrowheads="1"/>
          </p:cNvSpPr>
          <p:nvPr/>
        </p:nvSpPr>
        <p:spPr bwMode="auto">
          <a:xfrm>
            <a:off x="812800" y="4102100"/>
            <a:ext cx="3225800" cy="21590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7189" name="Rectangle 21"/>
          <p:cNvSpPr>
            <a:spLocks noChangeArrowheads="1"/>
          </p:cNvSpPr>
          <p:nvPr/>
        </p:nvSpPr>
        <p:spPr bwMode="auto">
          <a:xfrm>
            <a:off x="836613" y="4098925"/>
            <a:ext cx="741362"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Name</a:t>
            </a:r>
          </a:p>
        </p:txBody>
      </p:sp>
      <p:sp>
        <p:nvSpPr>
          <p:cNvPr id="7190" name="Rectangle 22"/>
          <p:cNvSpPr>
            <a:spLocks noChangeArrowheads="1"/>
          </p:cNvSpPr>
          <p:nvPr/>
        </p:nvSpPr>
        <p:spPr bwMode="auto">
          <a:xfrm>
            <a:off x="1895475" y="4098925"/>
            <a:ext cx="377825"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ID</a:t>
            </a:r>
          </a:p>
        </p:txBody>
      </p:sp>
      <p:sp>
        <p:nvSpPr>
          <p:cNvPr id="7191" name="Rectangle 23"/>
          <p:cNvSpPr>
            <a:spLocks noChangeArrowheads="1"/>
          </p:cNvSpPr>
          <p:nvPr/>
        </p:nvSpPr>
        <p:spPr bwMode="auto">
          <a:xfrm>
            <a:off x="2528888" y="4098925"/>
            <a:ext cx="636587"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Dept</a:t>
            </a:r>
          </a:p>
        </p:txBody>
      </p:sp>
      <p:sp>
        <p:nvSpPr>
          <p:cNvPr id="7192" name="Rectangle 24"/>
          <p:cNvSpPr>
            <a:spLocks noChangeArrowheads="1"/>
          </p:cNvSpPr>
          <p:nvPr/>
        </p:nvSpPr>
        <p:spPr bwMode="auto">
          <a:xfrm>
            <a:off x="3455988" y="4098925"/>
            <a:ext cx="495300" cy="36353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Ext</a:t>
            </a:r>
          </a:p>
        </p:txBody>
      </p:sp>
      <p:sp>
        <p:nvSpPr>
          <p:cNvPr id="7193" name="Rectangle 25"/>
          <p:cNvSpPr>
            <a:spLocks noChangeArrowheads="1"/>
          </p:cNvSpPr>
          <p:nvPr/>
        </p:nvSpPr>
        <p:spPr bwMode="auto">
          <a:xfrm>
            <a:off x="950913" y="4632325"/>
            <a:ext cx="695325" cy="1462088"/>
          </a:xfrm>
          <a:prstGeom prst="rect">
            <a:avLst/>
          </a:prstGeom>
          <a:noFill/>
          <a:ln w="9525">
            <a:noFill/>
            <a:miter lim="800000"/>
            <a:headEnd/>
            <a:tailEnd/>
          </a:ln>
        </p:spPr>
        <p:txBody>
          <a:bodyPr wrap="none" lIns="90488" tIns="44450" rIns="90488" bIns="44450">
            <a:spAutoFit/>
          </a:bodyPr>
          <a:lstStyle/>
          <a:p>
            <a:pPr defTabSz="739775">
              <a:spcBef>
                <a:spcPct val="0"/>
              </a:spcBef>
            </a:pPr>
            <a:r>
              <a:rPr lang="en-GB" sz="1800" b="1">
                <a:latin typeface="Helvetica" pitchFamily="34" charset="0"/>
              </a:rPr>
              <a:t>John</a:t>
            </a:r>
          </a:p>
          <a:p>
            <a:pPr defTabSz="739775">
              <a:spcBef>
                <a:spcPct val="0"/>
              </a:spcBef>
            </a:pPr>
            <a:r>
              <a:rPr lang="en-GB" sz="1800" b="1">
                <a:latin typeface="Helvetica" pitchFamily="34" charset="0"/>
              </a:rPr>
              <a:t>Sally</a:t>
            </a:r>
          </a:p>
          <a:p>
            <a:pPr defTabSz="739775">
              <a:spcBef>
                <a:spcPct val="0"/>
              </a:spcBef>
            </a:pPr>
            <a:r>
              <a:rPr lang="en-GB" sz="1800" b="1">
                <a:latin typeface="Helvetica" pitchFamily="34" charset="0"/>
              </a:rPr>
              <a:t>Peter</a:t>
            </a:r>
          </a:p>
          <a:p>
            <a:pPr defTabSz="739775">
              <a:spcBef>
                <a:spcPct val="0"/>
              </a:spcBef>
            </a:pPr>
            <a:r>
              <a:rPr lang="en-GB" sz="1800" b="1">
                <a:latin typeface="Helvetica" pitchFamily="34" charset="0"/>
              </a:rPr>
              <a:t>Kim</a:t>
            </a:r>
          </a:p>
          <a:p>
            <a:pPr defTabSz="739775">
              <a:spcBef>
                <a:spcPct val="0"/>
              </a:spcBef>
            </a:pPr>
            <a:r>
              <a:rPr lang="en-GB" sz="1800" b="1">
                <a:latin typeface="Helvetica" pitchFamily="34" charset="0"/>
              </a:rPr>
              <a:t>Bill</a:t>
            </a:r>
          </a:p>
        </p:txBody>
      </p:sp>
      <p:sp>
        <p:nvSpPr>
          <p:cNvPr id="7194" name="Rectangle 26"/>
          <p:cNvSpPr>
            <a:spLocks noChangeArrowheads="1"/>
          </p:cNvSpPr>
          <p:nvPr/>
        </p:nvSpPr>
        <p:spPr bwMode="auto">
          <a:xfrm>
            <a:off x="2527300" y="4632325"/>
            <a:ext cx="519113"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121</a:t>
            </a:r>
          </a:p>
          <a:p>
            <a:pPr algn="ctr" defTabSz="739775">
              <a:spcBef>
                <a:spcPct val="0"/>
              </a:spcBef>
            </a:pPr>
            <a:r>
              <a:rPr lang="en-GB" sz="1800" b="1">
                <a:latin typeface="Helvetica" pitchFamily="34" charset="0"/>
              </a:rPr>
              <a:t>132</a:t>
            </a:r>
          </a:p>
          <a:p>
            <a:pPr algn="ctr" defTabSz="739775">
              <a:spcBef>
                <a:spcPct val="0"/>
              </a:spcBef>
            </a:pPr>
            <a:r>
              <a:rPr lang="en-GB" sz="1800" b="1">
                <a:latin typeface="Helvetica" pitchFamily="34" charset="0"/>
              </a:rPr>
              <a:t>439</a:t>
            </a:r>
          </a:p>
          <a:p>
            <a:pPr algn="ctr" defTabSz="739775">
              <a:spcBef>
                <a:spcPct val="0"/>
              </a:spcBef>
            </a:pPr>
            <a:r>
              <a:rPr lang="en-GB" sz="1800" b="1">
                <a:latin typeface="Helvetica" pitchFamily="34" charset="0"/>
              </a:rPr>
              <a:t>310</a:t>
            </a:r>
          </a:p>
          <a:p>
            <a:pPr algn="ctr" defTabSz="739775">
              <a:spcBef>
                <a:spcPct val="0"/>
              </a:spcBef>
            </a:pPr>
            <a:r>
              <a:rPr lang="en-GB" sz="1800" b="1">
                <a:latin typeface="Helvetica" pitchFamily="34" charset="0"/>
              </a:rPr>
              <a:t>021</a:t>
            </a:r>
          </a:p>
        </p:txBody>
      </p:sp>
      <p:sp>
        <p:nvSpPr>
          <p:cNvPr id="7195" name="Rectangle 27"/>
          <p:cNvSpPr>
            <a:spLocks noChangeArrowheads="1"/>
          </p:cNvSpPr>
          <p:nvPr/>
        </p:nvSpPr>
        <p:spPr bwMode="auto">
          <a:xfrm>
            <a:off x="3384550" y="4632325"/>
            <a:ext cx="519113"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210</a:t>
            </a:r>
          </a:p>
          <a:p>
            <a:pPr algn="ctr" defTabSz="739775">
              <a:spcBef>
                <a:spcPct val="0"/>
              </a:spcBef>
            </a:pPr>
            <a:r>
              <a:rPr lang="en-GB" sz="1800" b="1">
                <a:latin typeface="Helvetica" pitchFamily="34" charset="0"/>
              </a:rPr>
              <a:t>322</a:t>
            </a:r>
          </a:p>
          <a:p>
            <a:pPr algn="ctr" defTabSz="739775">
              <a:spcBef>
                <a:spcPct val="0"/>
              </a:spcBef>
            </a:pPr>
            <a:r>
              <a:rPr lang="en-GB" sz="1800" b="1">
                <a:latin typeface="Helvetica" pitchFamily="34" charset="0"/>
              </a:rPr>
              <a:t>932</a:t>
            </a:r>
          </a:p>
          <a:p>
            <a:pPr algn="ctr" defTabSz="739775">
              <a:spcBef>
                <a:spcPct val="0"/>
              </a:spcBef>
            </a:pPr>
            <a:r>
              <a:rPr lang="en-GB" sz="1800" b="1">
                <a:latin typeface="Helvetica" pitchFamily="34" charset="0"/>
              </a:rPr>
              <a:t>126</a:t>
            </a:r>
          </a:p>
          <a:p>
            <a:pPr algn="ctr" defTabSz="739775">
              <a:spcBef>
                <a:spcPct val="0"/>
              </a:spcBef>
            </a:pPr>
            <a:r>
              <a:rPr lang="en-GB" sz="1800" b="1">
                <a:latin typeface="Helvetica" pitchFamily="34" charset="0"/>
              </a:rPr>
              <a:t>931</a:t>
            </a:r>
          </a:p>
        </p:txBody>
      </p:sp>
      <p:sp>
        <p:nvSpPr>
          <p:cNvPr id="7196" name="Line 28"/>
          <p:cNvSpPr>
            <a:spLocks noChangeShapeType="1"/>
          </p:cNvSpPr>
          <p:nvPr/>
        </p:nvSpPr>
        <p:spPr bwMode="auto">
          <a:xfrm>
            <a:off x="1778000" y="411321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197" name="Line 29"/>
          <p:cNvSpPr>
            <a:spLocks noChangeShapeType="1"/>
          </p:cNvSpPr>
          <p:nvPr/>
        </p:nvSpPr>
        <p:spPr bwMode="auto">
          <a:xfrm>
            <a:off x="2406650" y="411321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198" name="Line 30"/>
          <p:cNvSpPr>
            <a:spLocks noChangeShapeType="1"/>
          </p:cNvSpPr>
          <p:nvPr/>
        </p:nvSpPr>
        <p:spPr bwMode="auto">
          <a:xfrm>
            <a:off x="3282950" y="411321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199" name="Line 31"/>
          <p:cNvSpPr>
            <a:spLocks noChangeShapeType="1"/>
          </p:cNvSpPr>
          <p:nvPr/>
        </p:nvSpPr>
        <p:spPr bwMode="auto">
          <a:xfrm>
            <a:off x="838200" y="4495800"/>
            <a:ext cx="3200400" cy="0"/>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200" name="Freeform 32"/>
          <p:cNvSpPr>
            <a:spLocks/>
          </p:cNvSpPr>
          <p:nvPr/>
        </p:nvSpPr>
        <p:spPr bwMode="auto">
          <a:xfrm>
            <a:off x="4802188" y="3638550"/>
            <a:ext cx="404812" cy="1011238"/>
          </a:xfrm>
          <a:custGeom>
            <a:avLst/>
            <a:gdLst>
              <a:gd name="T0" fmla="*/ 44 w 255"/>
              <a:gd name="T1" fmla="*/ 183 h 637"/>
              <a:gd name="T2" fmla="*/ 44 w 255"/>
              <a:gd name="T3" fmla="*/ 468 h 637"/>
              <a:gd name="T4" fmla="*/ 45 w 255"/>
              <a:gd name="T5" fmla="*/ 487 h 637"/>
              <a:gd name="T6" fmla="*/ 46 w 255"/>
              <a:gd name="T7" fmla="*/ 509 h 637"/>
              <a:gd name="T8" fmla="*/ 48 w 255"/>
              <a:gd name="T9" fmla="*/ 528 h 637"/>
              <a:gd name="T10" fmla="*/ 51 w 255"/>
              <a:gd name="T11" fmla="*/ 545 h 637"/>
              <a:gd name="T12" fmla="*/ 54 w 255"/>
              <a:gd name="T13" fmla="*/ 559 h 637"/>
              <a:gd name="T14" fmla="*/ 57 w 255"/>
              <a:gd name="T15" fmla="*/ 570 h 637"/>
              <a:gd name="T16" fmla="*/ 61 w 255"/>
              <a:gd name="T17" fmla="*/ 583 h 637"/>
              <a:gd name="T18" fmla="*/ 67 w 255"/>
              <a:gd name="T19" fmla="*/ 596 h 637"/>
              <a:gd name="T20" fmla="*/ 72 w 255"/>
              <a:gd name="T21" fmla="*/ 607 h 637"/>
              <a:gd name="T22" fmla="*/ 78 w 255"/>
              <a:gd name="T23" fmla="*/ 615 h 637"/>
              <a:gd name="T24" fmla="*/ 86 w 255"/>
              <a:gd name="T25" fmla="*/ 624 h 637"/>
              <a:gd name="T26" fmla="*/ 95 w 255"/>
              <a:gd name="T27" fmla="*/ 630 h 637"/>
              <a:gd name="T28" fmla="*/ 105 w 255"/>
              <a:gd name="T29" fmla="*/ 634 h 637"/>
              <a:gd name="T30" fmla="*/ 116 w 255"/>
              <a:gd name="T31" fmla="*/ 636 h 637"/>
              <a:gd name="T32" fmla="*/ 254 w 255"/>
              <a:gd name="T33" fmla="*/ 636 h 637"/>
              <a:gd name="T34" fmla="*/ 254 w 255"/>
              <a:gd name="T35" fmla="*/ 457 h 637"/>
              <a:gd name="T36" fmla="*/ 141 w 255"/>
              <a:gd name="T37" fmla="*/ 457 h 637"/>
              <a:gd name="T38" fmla="*/ 135 w 255"/>
              <a:gd name="T39" fmla="*/ 454 h 637"/>
              <a:gd name="T40" fmla="*/ 131 w 255"/>
              <a:gd name="T41" fmla="*/ 448 h 637"/>
              <a:gd name="T42" fmla="*/ 128 w 255"/>
              <a:gd name="T43" fmla="*/ 442 h 637"/>
              <a:gd name="T44" fmla="*/ 126 w 255"/>
              <a:gd name="T45" fmla="*/ 436 h 637"/>
              <a:gd name="T46" fmla="*/ 124 w 255"/>
              <a:gd name="T47" fmla="*/ 428 h 637"/>
              <a:gd name="T48" fmla="*/ 122 w 255"/>
              <a:gd name="T49" fmla="*/ 420 h 637"/>
              <a:gd name="T50" fmla="*/ 122 w 255"/>
              <a:gd name="T51" fmla="*/ 419 h 637"/>
              <a:gd name="T52" fmla="*/ 122 w 255"/>
              <a:gd name="T53" fmla="*/ 181 h 637"/>
              <a:gd name="T54" fmla="*/ 163 w 255"/>
              <a:gd name="T55" fmla="*/ 181 h 637"/>
              <a:gd name="T56" fmla="*/ 84 w 255"/>
              <a:gd name="T57" fmla="*/ 0 h 637"/>
              <a:gd name="T58" fmla="*/ 0 w 255"/>
              <a:gd name="T59" fmla="*/ 183 h 637"/>
              <a:gd name="T60" fmla="*/ 44 w 255"/>
              <a:gd name="T61" fmla="*/ 183 h 63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5"/>
              <a:gd name="T94" fmla="*/ 0 h 637"/>
              <a:gd name="T95" fmla="*/ 255 w 255"/>
              <a:gd name="T96" fmla="*/ 637 h 63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5" h="637">
                <a:moveTo>
                  <a:pt x="44" y="183"/>
                </a:moveTo>
                <a:lnTo>
                  <a:pt x="44" y="468"/>
                </a:lnTo>
                <a:lnTo>
                  <a:pt x="45" y="487"/>
                </a:lnTo>
                <a:lnTo>
                  <a:pt x="46" y="509"/>
                </a:lnTo>
                <a:lnTo>
                  <a:pt x="48" y="528"/>
                </a:lnTo>
                <a:lnTo>
                  <a:pt x="51" y="545"/>
                </a:lnTo>
                <a:lnTo>
                  <a:pt x="54" y="559"/>
                </a:lnTo>
                <a:lnTo>
                  <a:pt x="57" y="570"/>
                </a:lnTo>
                <a:lnTo>
                  <a:pt x="61" y="583"/>
                </a:lnTo>
                <a:lnTo>
                  <a:pt x="67" y="596"/>
                </a:lnTo>
                <a:lnTo>
                  <a:pt x="72" y="607"/>
                </a:lnTo>
                <a:lnTo>
                  <a:pt x="78" y="615"/>
                </a:lnTo>
                <a:lnTo>
                  <a:pt x="86" y="624"/>
                </a:lnTo>
                <a:lnTo>
                  <a:pt x="95" y="630"/>
                </a:lnTo>
                <a:lnTo>
                  <a:pt x="105" y="634"/>
                </a:lnTo>
                <a:lnTo>
                  <a:pt x="116" y="636"/>
                </a:lnTo>
                <a:lnTo>
                  <a:pt x="254" y="636"/>
                </a:lnTo>
                <a:lnTo>
                  <a:pt x="254" y="457"/>
                </a:lnTo>
                <a:lnTo>
                  <a:pt x="141" y="457"/>
                </a:lnTo>
                <a:lnTo>
                  <a:pt x="135" y="454"/>
                </a:lnTo>
                <a:lnTo>
                  <a:pt x="131" y="448"/>
                </a:lnTo>
                <a:lnTo>
                  <a:pt x="128" y="442"/>
                </a:lnTo>
                <a:lnTo>
                  <a:pt x="126" y="436"/>
                </a:lnTo>
                <a:lnTo>
                  <a:pt x="124" y="428"/>
                </a:lnTo>
                <a:lnTo>
                  <a:pt x="122" y="420"/>
                </a:lnTo>
                <a:lnTo>
                  <a:pt x="122" y="419"/>
                </a:lnTo>
                <a:lnTo>
                  <a:pt x="122" y="181"/>
                </a:lnTo>
                <a:lnTo>
                  <a:pt x="163" y="181"/>
                </a:lnTo>
                <a:lnTo>
                  <a:pt x="84" y="0"/>
                </a:lnTo>
                <a:lnTo>
                  <a:pt x="0" y="183"/>
                </a:lnTo>
                <a:lnTo>
                  <a:pt x="44" y="183"/>
                </a:lnTo>
              </a:path>
            </a:pathLst>
          </a:custGeom>
          <a:solidFill>
            <a:schemeClr val="hlink"/>
          </a:solidFill>
          <a:ln w="12700" cap="rnd">
            <a:solidFill>
              <a:schemeClr val="tx2"/>
            </a:solidFill>
            <a:round/>
            <a:headEnd/>
            <a:tailEnd/>
          </a:ln>
        </p:spPr>
        <p:txBody>
          <a:bodyPr/>
          <a:lstStyle/>
          <a:p>
            <a:endParaRPr lang="en-US"/>
          </a:p>
        </p:txBody>
      </p:sp>
      <p:sp>
        <p:nvSpPr>
          <p:cNvPr id="7201" name="Rectangle 33"/>
          <p:cNvSpPr>
            <a:spLocks noChangeArrowheads="1"/>
          </p:cNvSpPr>
          <p:nvPr/>
        </p:nvSpPr>
        <p:spPr bwMode="auto">
          <a:xfrm>
            <a:off x="5268913" y="4102100"/>
            <a:ext cx="3073400" cy="21590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7202" name="Rectangle 34"/>
          <p:cNvSpPr>
            <a:spLocks noChangeArrowheads="1"/>
          </p:cNvSpPr>
          <p:nvPr/>
        </p:nvSpPr>
        <p:spPr bwMode="auto">
          <a:xfrm>
            <a:off x="5360988" y="4097338"/>
            <a:ext cx="377825" cy="36353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ID</a:t>
            </a:r>
          </a:p>
        </p:txBody>
      </p:sp>
      <p:sp>
        <p:nvSpPr>
          <p:cNvPr id="7203" name="Rectangle 35"/>
          <p:cNvSpPr>
            <a:spLocks noChangeArrowheads="1"/>
          </p:cNvSpPr>
          <p:nvPr/>
        </p:nvSpPr>
        <p:spPr bwMode="auto">
          <a:xfrm>
            <a:off x="6045200" y="4097338"/>
            <a:ext cx="800100" cy="36353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Salary</a:t>
            </a:r>
          </a:p>
        </p:txBody>
      </p:sp>
      <p:sp>
        <p:nvSpPr>
          <p:cNvPr id="7204" name="Rectangle 36"/>
          <p:cNvSpPr>
            <a:spLocks noChangeArrowheads="1"/>
          </p:cNvSpPr>
          <p:nvPr/>
        </p:nvSpPr>
        <p:spPr bwMode="auto">
          <a:xfrm>
            <a:off x="7443788" y="4097338"/>
            <a:ext cx="636587" cy="36353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DOB</a:t>
            </a:r>
          </a:p>
        </p:txBody>
      </p:sp>
      <p:sp>
        <p:nvSpPr>
          <p:cNvPr id="7205" name="Rectangle 37"/>
          <p:cNvSpPr>
            <a:spLocks noChangeArrowheads="1"/>
          </p:cNvSpPr>
          <p:nvPr/>
        </p:nvSpPr>
        <p:spPr bwMode="auto">
          <a:xfrm>
            <a:off x="6056313" y="4630738"/>
            <a:ext cx="812800" cy="146208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12,000</a:t>
            </a:r>
          </a:p>
          <a:p>
            <a:pPr algn="ctr" defTabSz="739775">
              <a:spcBef>
                <a:spcPct val="0"/>
              </a:spcBef>
            </a:pPr>
            <a:r>
              <a:rPr lang="en-GB" sz="1800" b="1">
                <a:latin typeface="Helvetica" pitchFamily="34" charset="0"/>
              </a:rPr>
              <a:t>12,500</a:t>
            </a:r>
          </a:p>
          <a:p>
            <a:pPr algn="ctr" defTabSz="739775">
              <a:spcBef>
                <a:spcPct val="0"/>
              </a:spcBef>
            </a:pPr>
            <a:r>
              <a:rPr lang="en-GB" sz="1800" b="1">
                <a:latin typeface="Helvetica" pitchFamily="34" charset="0"/>
              </a:rPr>
              <a:t>20,000</a:t>
            </a:r>
          </a:p>
          <a:p>
            <a:pPr algn="ctr" defTabSz="739775">
              <a:spcBef>
                <a:spcPct val="0"/>
              </a:spcBef>
            </a:pPr>
            <a:r>
              <a:rPr lang="en-GB" sz="1800" b="1">
                <a:latin typeface="Helvetica" pitchFamily="34" charset="0"/>
              </a:rPr>
              <a:t>20,000</a:t>
            </a:r>
          </a:p>
          <a:p>
            <a:pPr algn="ctr" defTabSz="739775">
              <a:spcBef>
                <a:spcPct val="0"/>
              </a:spcBef>
            </a:pPr>
            <a:r>
              <a:rPr lang="en-GB" sz="1800" b="1">
                <a:latin typeface="Helvetica" pitchFamily="34" charset="0"/>
              </a:rPr>
              <a:t>15,000</a:t>
            </a:r>
          </a:p>
        </p:txBody>
      </p:sp>
      <p:sp>
        <p:nvSpPr>
          <p:cNvPr id="7206" name="Rectangle 38"/>
          <p:cNvSpPr>
            <a:spLocks noChangeArrowheads="1"/>
          </p:cNvSpPr>
          <p:nvPr/>
        </p:nvSpPr>
        <p:spPr bwMode="auto">
          <a:xfrm>
            <a:off x="7186613" y="4630738"/>
            <a:ext cx="989012" cy="1462087"/>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01/02/56</a:t>
            </a:r>
          </a:p>
          <a:p>
            <a:pPr algn="ctr" defTabSz="739775">
              <a:spcBef>
                <a:spcPct val="0"/>
              </a:spcBef>
            </a:pPr>
            <a:r>
              <a:rPr lang="en-GB" sz="1800" b="1">
                <a:latin typeface="Helvetica" pitchFamily="34" charset="0"/>
              </a:rPr>
              <a:t>27/03/50</a:t>
            </a:r>
          </a:p>
          <a:p>
            <a:pPr algn="ctr" defTabSz="739775">
              <a:spcBef>
                <a:spcPct val="0"/>
              </a:spcBef>
            </a:pPr>
            <a:r>
              <a:rPr lang="en-GB" sz="1800" b="1">
                <a:latin typeface="Helvetica" pitchFamily="34" charset="0"/>
              </a:rPr>
              <a:t>12/09/60</a:t>
            </a:r>
          </a:p>
          <a:p>
            <a:pPr algn="ctr" defTabSz="739775">
              <a:spcBef>
                <a:spcPct val="0"/>
              </a:spcBef>
            </a:pPr>
            <a:r>
              <a:rPr lang="en-GB" sz="1800" b="1">
                <a:latin typeface="Helvetica" pitchFamily="34" charset="0"/>
              </a:rPr>
              <a:t>28/02/60</a:t>
            </a:r>
          </a:p>
          <a:p>
            <a:pPr algn="ctr" defTabSz="739775">
              <a:spcBef>
                <a:spcPct val="0"/>
              </a:spcBef>
            </a:pPr>
            <a:r>
              <a:rPr lang="en-GB" sz="1800" b="1">
                <a:latin typeface="Helvetica" pitchFamily="34" charset="0"/>
              </a:rPr>
              <a:t>11/04/55</a:t>
            </a:r>
          </a:p>
        </p:txBody>
      </p:sp>
      <p:sp>
        <p:nvSpPr>
          <p:cNvPr id="7207" name="Line 39"/>
          <p:cNvSpPr>
            <a:spLocks noChangeShapeType="1"/>
          </p:cNvSpPr>
          <p:nvPr/>
        </p:nvSpPr>
        <p:spPr bwMode="auto">
          <a:xfrm>
            <a:off x="5929313" y="411321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208" name="Line 40"/>
          <p:cNvSpPr>
            <a:spLocks noChangeShapeType="1"/>
          </p:cNvSpPr>
          <p:nvPr/>
        </p:nvSpPr>
        <p:spPr bwMode="auto">
          <a:xfrm>
            <a:off x="7053263" y="4113213"/>
            <a:ext cx="0" cy="2141537"/>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209" name="Line 41"/>
          <p:cNvSpPr>
            <a:spLocks noChangeShapeType="1"/>
          </p:cNvSpPr>
          <p:nvPr/>
        </p:nvSpPr>
        <p:spPr bwMode="auto">
          <a:xfrm>
            <a:off x="5280025" y="4533900"/>
            <a:ext cx="3055938" cy="0"/>
          </a:xfrm>
          <a:prstGeom prst="line">
            <a:avLst/>
          </a:prstGeom>
          <a:noFill/>
          <a:ln w="12700">
            <a:solidFill>
              <a:schemeClr val="tx1"/>
            </a:solidFill>
            <a:round/>
            <a:headEnd type="none" w="sm" len="sm"/>
            <a:tailEnd type="none" w="sm" len="sm"/>
          </a:ln>
        </p:spPr>
        <p:txBody>
          <a:bodyPr wrap="none" anchor="ctr"/>
          <a:lstStyle/>
          <a:p>
            <a:endParaRPr lang="en-GB"/>
          </a:p>
        </p:txBody>
      </p:sp>
      <p:sp>
        <p:nvSpPr>
          <p:cNvPr id="7210" name="Freeform 42"/>
          <p:cNvSpPr>
            <a:spLocks/>
          </p:cNvSpPr>
          <p:nvPr/>
        </p:nvSpPr>
        <p:spPr bwMode="auto">
          <a:xfrm>
            <a:off x="4116388" y="3638550"/>
            <a:ext cx="404812" cy="1011238"/>
          </a:xfrm>
          <a:custGeom>
            <a:avLst/>
            <a:gdLst>
              <a:gd name="T0" fmla="*/ 210 w 255"/>
              <a:gd name="T1" fmla="*/ 183 h 637"/>
              <a:gd name="T2" fmla="*/ 210 w 255"/>
              <a:gd name="T3" fmla="*/ 468 h 637"/>
              <a:gd name="T4" fmla="*/ 209 w 255"/>
              <a:gd name="T5" fmla="*/ 487 h 637"/>
              <a:gd name="T6" fmla="*/ 208 w 255"/>
              <a:gd name="T7" fmla="*/ 509 h 637"/>
              <a:gd name="T8" fmla="*/ 206 w 255"/>
              <a:gd name="T9" fmla="*/ 528 h 637"/>
              <a:gd name="T10" fmla="*/ 203 w 255"/>
              <a:gd name="T11" fmla="*/ 545 h 637"/>
              <a:gd name="T12" fmla="*/ 200 w 255"/>
              <a:gd name="T13" fmla="*/ 559 h 637"/>
              <a:gd name="T14" fmla="*/ 197 w 255"/>
              <a:gd name="T15" fmla="*/ 570 h 637"/>
              <a:gd name="T16" fmla="*/ 193 w 255"/>
              <a:gd name="T17" fmla="*/ 583 h 637"/>
              <a:gd name="T18" fmla="*/ 187 w 255"/>
              <a:gd name="T19" fmla="*/ 596 h 637"/>
              <a:gd name="T20" fmla="*/ 182 w 255"/>
              <a:gd name="T21" fmla="*/ 607 h 637"/>
              <a:gd name="T22" fmla="*/ 176 w 255"/>
              <a:gd name="T23" fmla="*/ 615 h 637"/>
              <a:gd name="T24" fmla="*/ 168 w 255"/>
              <a:gd name="T25" fmla="*/ 624 h 637"/>
              <a:gd name="T26" fmla="*/ 159 w 255"/>
              <a:gd name="T27" fmla="*/ 630 h 637"/>
              <a:gd name="T28" fmla="*/ 149 w 255"/>
              <a:gd name="T29" fmla="*/ 634 h 637"/>
              <a:gd name="T30" fmla="*/ 138 w 255"/>
              <a:gd name="T31" fmla="*/ 636 h 637"/>
              <a:gd name="T32" fmla="*/ 0 w 255"/>
              <a:gd name="T33" fmla="*/ 636 h 637"/>
              <a:gd name="T34" fmla="*/ 0 w 255"/>
              <a:gd name="T35" fmla="*/ 457 h 637"/>
              <a:gd name="T36" fmla="*/ 113 w 255"/>
              <a:gd name="T37" fmla="*/ 457 h 637"/>
              <a:gd name="T38" fmla="*/ 119 w 255"/>
              <a:gd name="T39" fmla="*/ 454 h 637"/>
              <a:gd name="T40" fmla="*/ 123 w 255"/>
              <a:gd name="T41" fmla="*/ 448 h 637"/>
              <a:gd name="T42" fmla="*/ 126 w 255"/>
              <a:gd name="T43" fmla="*/ 442 h 637"/>
              <a:gd name="T44" fmla="*/ 128 w 255"/>
              <a:gd name="T45" fmla="*/ 436 h 637"/>
              <a:gd name="T46" fmla="*/ 130 w 255"/>
              <a:gd name="T47" fmla="*/ 428 h 637"/>
              <a:gd name="T48" fmla="*/ 132 w 255"/>
              <a:gd name="T49" fmla="*/ 420 h 637"/>
              <a:gd name="T50" fmla="*/ 132 w 255"/>
              <a:gd name="T51" fmla="*/ 419 h 637"/>
              <a:gd name="T52" fmla="*/ 132 w 255"/>
              <a:gd name="T53" fmla="*/ 181 h 637"/>
              <a:gd name="T54" fmla="*/ 91 w 255"/>
              <a:gd name="T55" fmla="*/ 181 h 637"/>
              <a:gd name="T56" fmla="*/ 170 w 255"/>
              <a:gd name="T57" fmla="*/ 0 h 637"/>
              <a:gd name="T58" fmla="*/ 254 w 255"/>
              <a:gd name="T59" fmla="*/ 183 h 637"/>
              <a:gd name="T60" fmla="*/ 210 w 255"/>
              <a:gd name="T61" fmla="*/ 183 h 63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5"/>
              <a:gd name="T94" fmla="*/ 0 h 637"/>
              <a:gd name="T95" fmla="*/ 255 w 255"/>
              <a:gd name="T96" fmla="*/ 637 h 63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5" h="637">
                <a:moveTo>
                  <a:pt x="210" y="183"/>
                </a:moveTo>
                <a:lnTo>
                  <a:pt x="210" y="468"/>
                </a:lnTo>
                <a:lnTo>
                  <a:pt x="209" y="487"/>
                </a:lnTo>
                <a:lnTo>
                  <a:pt x="208" y="509"/>
                </a:lnTo>
                <a:lnTo>
                  <a:pt x="206" y="528"/>
                </a:lnTo>
                <a:lnTo>
                  <a:pt x="203" y="545"/>
                </a:lnTo>
                <a:lnTo>
                  <a:pt x="200" y="559"/>
                </a:lnTo>
                <a:lnTo>
                  <a:pt x="197" y="570"/>
                </a:lnTo>
                <a:lnTo>
                  <a:pt x="193" y="583"/>
                </a:lnTo>
                <a:lnTo>
                  <a:pt x="187" y="596"/>
                </a:lnTo>
                <a:lnTo>
                  <a:pt x="182" y="607"/>
                </a:lnTo>
                <a:lnTo>
                  <a:pt x="176" y="615"/>
                </a:lnTo>
                <a:lnTo>
                  <a:pt x="168" y="624"/>
                </a:lnTo>
                <a:lnTo>
                  <a:pt x="159" y="630"/>
                </a:lnTo>
                <a:lnTo>
                  <a:pt x="149" y="634"/>
                </a:lnTo>
                <a:lnTo>
                  <a:pt x="138" y="636"/>
                </a:lnTo>
                <a:lnTo>
                  <a:pt x="0" y="636"/>
                </a:lnTo>
                <a:lnTo>
                  <a:pt x="0" y="457"/>
                </a:lnTo>
                <a:lnTo>
                  <a:pt x="113" y="457"/>
                </a:lnTo>
                <a:lnTo>
                  <a:pt x="119" y="454"/>
                </a:lnTo>
                <a:lnTo>
                  <a:pt x="123" y="448"/>
                </a:lnTo>
                <a:lnTo>
                  <a:pt x="126" y="442"/>
                </a:lnTo>
                <a:lnTo>
                  <a:pt x="128" y="436"/>
                </a:lnTo>
                <a:lnTo>
                  <a:pt x="130" y="428"/>
                </a:lnTo>
                <a:lnTo>
                  <a:pt x="132" y="420"/>
                </a:lnTo>
                <a:lnTo>
                  <a:pt x="132" y="419"/>
                </a:lnTo>
                <a:lnTo>
                  <a:pt x="132" y="181"/>
                </a:lnTo>
                <a:lnTo>
                  <a:pt x="91" y="181"/>
                </a:lnTo>
                <a:lnTo>
                  <a:pt x="170" y="0"/>
                </a:lnTo>
                <a:lnTo>
                  <a:pt x="254" y="183"/>
                </a:lnTo>
                <a:lnTo>
                  <a:pt x="210" y="183"/>
                </a:lnTo>
              </a:path>
            </a:pathLst>
          </a:custGeom>
          <a:solidFill>
            <a:schemeClr val="hlink"/>
          </a:solidFill>
          <a:ln w="12700" cap="rnd">
            <a:solidFill>
              <a:schemeClr val="tx2"/>
            </a:solidFill>
            <a:round/>
            <a:headEnd/>
            <a:tailEnd/>
          </a:ln>
        </p:spPr>
        <p:txBody>
          <a:bodyPr/>
          <a:lstStyle/>
          <a:p>
            <a:endParaRPr lang="en-US"/>
          </a:p>
        </p:txBody>
      </p:sp>
      <p:sp>
        <p:nvSpPr>
          <p:cNvPr id="7211" name="Rectangle 43"/>
          <p:cNvSpPr>
            <a:spLocks noChangeArrowheads="1"/>
          </p:cNvSpPr>
          <p:nvPr/>
        </p:nvSpPr>
        <p:spPr bwMode="auto">
          <a:xfrm>
            <a:off x="366713" y="3498850"/>
            <a:ext cx="990600" cy="466725"/>
          </a:xfrm>
          <a:prstGeom prst="rect">
            <a:avLst/>
          </a:prstGeom>
          <a:solidFill>
            <a:schemeClr val="folHlink"/>
          </a:solidFill>
          <a:ln w="12700">
            <a:solidFill>
              <a:schemeClr val="tx1"/>
            </a:solidFill>
            <a:miter lim="800000"/>
            <a:headEnd/>
            <a:tailEnd/>
          </a:ln>
        </p:spPr>
        <p:txBody>
          <a:bodyPr wrap="none" lIns="90488" tIns="44450" rIns="90488" bIns="44450">
            <a:spAutoFit/>
          </a:bodyPr>
          <a:lstStyle/>
          <a:p>
            <a:pPr algn="ctr" defTabSz="739775">
              <a:spcBef>
                <a:spcPct val="0"/>
              </a:spcBef>
            </a:pPr>
            <a:r>
              <a:rPr lang="en-GB" sz="2400">
                <a:latin typeface="Helvetica" pitchFamily="34" charset="0"/>
              </a:rPr>
              <a:t>Emp1</a:t>
            </a:r>
          </a:p>
        </p:txBody>
      </p:sp>
      <p:sp>
        <p:nvSpPr>
          <p:cNvPr id="7212" name="Rectangle 44"/>
          <p:cNvSpPr>
            <a:spLocks noChangeArrowheads="1"/>
          </p:cNvSpPr>
          <p:nvPr/>
        </p:nvSpPr>
        <p:spPr bwMode="auto">
          <a:xfrm>
            <a:off x="7853363" y="3535363"/>
            <a:ext cx="990600" cy="466725"/>
          </a:xfrm>
          <a:prstGeom prst="rect">
            <a:avLst/>
          </a:prstGeom>
          <a:solidFill>
            <a:schemeClr val="folHlink"/>
          </a:solidFill>
          <a:ln w="12700">
            <a:solidFill>
              <a:schemeClr val="tx1"/>
            </a:solidFill>
            <a:miter lim="800000"/>
            <a:headEnd/>
            <a:tailEnd/>
          </a:ln>
        </p:spPr>
        <p:txBody>
          <a:bodyPr wrap="none" lIns="90488" tIns="44450" rIns="90488" bIns="44450">
            <a:spAutoFit/>
          </a:bodyPr>
          <a:lstStyle/>
          <a:p>
            <a:pPr algn="ctr" defTabSz="739775">
              <a:spcBef>
                <a:spcPct val="0"/>
              </a:spcBef>
            </a:pPr>
            <a:r>
              <a:rPr lang="en-GB" sz="2400">
                <a:latin typeface="Helvetica" pitchFamily="34" charset="0"/>
              </a:rPr>
              <a:t>Emp2</a:t>
            </a:r>
          </a:p>
        </p:txBody>
      </p:sp>
      <p:sp>
        <p:nvSpPr>
          <p:cNvPr id="7213" name="Rectangle 45"/>
          <p:cNvSpPr>
            <a:spLocks noChangeArrowheads="1"/>
          </p:cNvSpPr>
          <p:nvPr/>
        </p:nvSpPr>
        <p:spPr bwMode="auto">
          <a:xfrm>
            <a:off x="5491163" y="4572000"/>
            <a:ext cx="284162"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a:t>
            </a:r>
          </a:p>
          <a:p>
            <a:pPr algn="ctr" defTabSz="739775">
              <a:spcBef>
                <a:spcPct val="0"/>
              </a:spcBef>
            </a:pPr>
            <a:r>
              <a:rPr lang="en-GB" sz="1800" b="1">
                <a:latin typeface="Helvetica" pitchFamily="34" charset="0"/>
              </a:rPr>
              <a:t>2</a:t>
            </a:r>
          </a:p>
          <a:p>
            <a:pPr algn="ctr" defTabSz="739775">
              <a:spcBef>
                <a:spcPct val="0"/>
              </a:spcBef>
            </a:pPr>
            <a:r>
              <a:rPr lang="en-GB" sz="1800" b="1">
                <a:latin typeface="Helvetica" pitchFamily="34" charset="0"/>
              </a:rPr>
              <a:t>3</a:t>
            </a:r>
          </a:p>
          <a:p>
            <a:pPr algn="ctr" defTabSz="739775">
              <a:spcBef>
                <a:spcPct val="0"/>
              </a:spcBef>
            </a:pPr>
            <a:r>
              <a:rPr lang="en-GB" sz="1800" b="1">
                <a:latin typeface="Helvetica" pitchFamily="34" charset="0"/>
              </a:rPr>
              <a:t>4</a:t>
            </a:r>
          </a:p>
          <a:p>
            <a:pPr algn="ctr" defTabSz="739775">
              <a:spcBef>
                <a:spcPct val="0"/>
              </a:spcBef>
            </a:pPr>
            <a:r>
              <a:rPr lang="en-GB" sz="1800" b="1">
                <a:latin typeface="Helvetica" pitchFamily="34" charset="0"/>
              </a:rPr>
              <a:t>5</a:t>
            </a:r>
          </a:p>
        </p:txBody>
      </p:sp>
      <p:sp>
        <p:nvSpPr>
          <p:cNvPr id="7214" name="Rectangle 46"/>
          <p:cNvSpPr>
            <a:spLocks noChangeArrowheads="1"/>
          </p:cNvSpPr>
          <p:nvPr/>
        </p:nvSpPr>
        <p:spPr bwMode="auto">
          <a:xfrm>
            <a:off x="1909763" y="4648200"/>
            <a:ext cx="284162"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a:t>
            </a:r>
          </a:p>
          <a:p>
            <a:pPr algn="ctr" defTabSz="739775">
              <a:spcBef>
                <a:spcPct val="0"/>
              </a:spcBef>
            </a:pPr>
            <a:r>
              <a:rPr lang="en-GB" sz="1800" b="1">
                <a:latin typeface="Helvetica" pitchFamily="34" charset="0"/>
              </a:rPr>
              <a:t>2</a:t>
            </a:r>
          </a:p>
          <a:p>
            <a:pPr algn="ctr" defTabSz="739775">
              <a:spcBef>
                <a:spcPct val="0"/>
              </a:spcBef>
            </a:pPr>
            <a:r>
              <a:rPr lang="en-GB" sz="1800" b="1">
                <a:latin typeface="Helvetica" pitchFamily="34" charset="0"/>
              </a:rPr>
              <a:t>3</a:t>
            </a:r>
          </a:p>
          <a:p>
            <a:pPr algn="ctr" defTabSz="739775">
              <a:spcBef>
                <a:spcPct val="0"/>
              </a:spcBef>
            </a:pPr>
            <a:r>
              <a:rPr lang="en-GB" sz="1800" b="1">
                <a:latin typeface="Helvetica" pitchFamily="34" charset="0"/>
              </a:rPr>
              <a:t>4</a:t>
            </a:r>
          </a:p>
          <a:p>
            <a:pPr algn="ctr" defTabSz="739775">
              <a:spcBef>
                <a:spcPct val="0"/>
              </a:spcBef>
            </a:pPr>
            <a:r>
              <a:rPr lang="en-GB" sz="1800" b="1">
                <a:latin typeface="Helvetica" pitchFamily="34" charset="0"/>
              </a:rPr>
              <a:t>5</a:t>
            </a:r>
          </a:p>
        </p:txBody>
      </p:sp>
      <p:sp>
        <p:nvSpPr>
          <p:cNvPr id="7215" name="Rectangle 47"/>
          <p:cNvSpPr>
            <a:spLocks noChangeArrowheads="1"/>
          </p:cNvSpPr>
          <p:nvPr/>
        </p:nvSpPr>
        <p:spPr bwMode="auto">
          <a:xfrm>
            <a:off x="2789238" y="1870075"/>
            <a:ext cx="284162" cy="1462088"/>
          </a:xfrm>
          <a:prstGeom prst="rect">
            <a:avLst/>
          </a:prstGeom>
          <a:noFill/>
          <a:ln w="9525">
            <a:noFill/>
            <a:miter lim="800000"/>
            <a:headEnd/>
            <a:tailEnd/>
          </a:ln>
        </p:spPr>
        <p:txBody>
          <a:bodyPr wrap="none" lIns="90488" tIns="44450" rIns="90488" bIns="44450">
            <a:spAutoFit/>
          </a:bodyPr>
          <a:lstStyle/>
          <a:p>
            <a:pPr algn="ctr" defTabSz="739775">
              <a:spcBef>
                <a:spcPct val="0"/>
              </a:spcBef>
            </a:pPr>
            <a:r>
              <a:rPr lang="en-GB" sz="1800" b="1">
                <a:latin typeface="Helvetica" pitchFamily="34" charset="0"/>
              </a:rPr>
              <a:t>1</a:t>
            </a:r>
          </a:p>
          <a:p>
            <a:pPr algn="ctr" defTabSz="739775">
              <a:spcBef>
                <a:spcPct val="0"/>
              </a:spcBef>
            </a:pPr>
            <a:r>
              <a:rPr lang="en-GB" sz="1800" b="1">
                <a:latin typeface="Helvetica" pitchFamily="34" charset="0"/>
              </a:rPr>
              <a:t>2</a:t>
            </a:r>
          </a:p>
          <a:p>
            <a:pPr algn="ctr" defTabSz="739775">
              <a:spcBef>
                <a:spcPct val="0"/>
              </a:spcBef>
            </a:pPr>
            <a:r>
              <a:rPr lang="en-GB" sz="1800" b="1">
                <a:latin typeface="Helvetica" pitchFamily="34" charset="0"/>
              </a:rPr>
              <a:t>3</a:t>
            </a:r>
          </a:p>
          <a:p>
            <a:pPr algn="ctr" defTabSz="739775">
              <a:spcBef>
                <a:spcPct val="0"/>
              </a:spcBef>
            </a:pPr>
            <a:r>
              <a:rPr lang="en-GB" sz="1800" b="1">
                <a:latin typeface="Helvetica" pitchFamily="34" charset="0"/>
              </a:rPr>
              <a:t>4</a:t>
            </a:r>
          </a:p>
          <a:p>
            <a:pPr algn="ctr" defTabSz="739775">
              <a:spcBef>
                <a:spcPct val="0"/>
              </a:spcBef>
            </a:pPr>
            <a:r>
              <a:rPr lang="en-GB" sz="1800" b="1">
                <a:latin typeface="Helvetica" pitchFamily="34" charset="0"/>
              </a:rPr>
              <a:t>5</a:t>
            </a:r>
          </a:p>
        </p:txBody>
      </p:sp>
      <p:sp>
        <p:nvSpPr>
          <p:cNvPr id="7216" name="Rectangle 48"/>
          <p:cNvSpPr>
            <a:spLocks noChangeArrowheads="1"/>
          </p:cNvSpPr>
          <p:nvPr/>
        </p:nvSpPr>
        <p:spPr bwMode="auto">
          <a:xfrm>
            <a:off x="757238" y="1295400"/>
            <a:ext cx="820737" cy="466725"/>
          </a:xfrm>
          <a:prstGeom prst="rect">
            <a:avLst/>
          </a:prstGeom>
          <a:solidFill>
            <a:schemeClr val="folHlink"/>
          </a:solidFill>
          <a:ln w="12700">
            <a:solidFill>
              <a:schemeClr val="tx1"/>
            </a:solidFill>
            <a:miter lim="800000"/>
            <a:headEnd/>
            <a:tailEnd/>
          </a:ln>
        </p:spPr>
        <p:txBody>
          <a:bodyPr wrap="none" lIns="90488" tIns="44450" rIns="90488" bIns="44450">
            <a:spAutoFit/>
          </a:bodyPr>
          <a:lstStyle/>
          <a:p>
            <a:pPr algn="ctr" defTabSz="739775">
              <a:spcBef>
                <a:spcPct val="0"/>
              </a:spcBef>
            </a:pPr>
            <a:r>
              <a:rPr lang="en-GB" sz="2400">
                <a:latin typeface="Helvetica" pitchFamily="34" charset="0"/>
              </a:rPr>
              <a:t>Emp</a:t>
            </a:r>
          </a:p>
        </p:txBody>
      </p:sp>
      <p:sp>
        <p:nvSpPr>
          <p:cNvPr id="7217" name="Rectangle 49"/>
          <p:cNvSpPr>
            <a:spLocks noGrp="1" noChangeArrowheads="1"/>
          </p:cNvSpPr>
          <p:nvPr>
            <p:ph type="title"/>
          </p:nvPr>
        </p:nvSpPr>
        <p:spPr/>
        <p:txBody>
          <a:bodyPr/>
          <a:lstStyle/>
          <a:p>
            <a:pPr eaLnBrk="1" hangingPunct="1"/>
            <a:r>
              <a:rPr lang="en-GB" smtClean="0"/>
              <a:t>Maintenance and Performance</a:t>
            </a:r>
          </a:p>
        </p:txBody>
      </p:sp>
      <p:sp>
        <p:nvSpPr>
          <p:cNvPr id="7218" name="Rectangle 50"/>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484188" y="5937250"/>
            <a:ext cx="8329612" cy="412750"/>
          </a:xfrm>
          <a:noFill/>
        </p:spPr>
        <p:txBody>
          <a:bodyPr/>
          <a:lstStyle/>
          <a:p>
            <a:pPr>
              <a:lnSpc>
                <a:spcPct val="67000"/>
              </a:lnSpc>
              <a:buFontTx/>
              <a:buNone/>
            </a:pPr>
            <a:r>
              <a:rPr lang="en-GB" sz="1800" dirty="0" smtClean="0"/>
              <a:t>MS SQL Server also supports ‘ALTER VIEW </a:t>
            </a:r>
            <a:r>
              <a:rPr lang="en-GB" sz="1800" dirty="0" err="1" smtClean="0"/>
              <a:t>viewname</a:t>
            </a:r>
            <a:r>
              <a:rPr lang="en-GB" sz="1800" dirty="0" smtClean="0"/>
              <a:t> AS ’</a:t>
            </a:r>
          </a:p>
        </p:txBody>
      </p:sp>
      <p:sp>
        <p:nvSpPr>
          <p:cNvPr id="9219" name="Rectangle 3"/>
          <p:cNvSpPr>
            <a:spLocks noChangeArrowheads="1"/>
          </p:cNvSpPr>
          <p:nvPr/>
        </p:nvSpPr>
        <p:spPr bwMode="auto">
          <a:xfrm>
            <a:off x="828675" y="2060575"/>
            <a:ext cx="7766050" cy="155892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a:latin typeface="Helvetica" pitchFamily="34" charset="0"/>
              </a:rPr>
              <a:t>CREATE VIEW viewname(col1, alt_col2name, calc_col)</a:t>
            </a:r>
          </a:p>
          <a:p>
            <a:pPr defTabSz="739775">
              <a:spcBef>
                <a:spcPct val="0"/>
              </a:spcBef>
            </a:pPr>
            <a:r>
              <a:rPr lang="en-GB" sz="2400">
                <a:latin typeface="Helvetica" pitchFamily="34" charset="0"/>
              </a:rPr>
              <a:t>AS</a:t>
            </a:r>
          </a:p>
          <a:p>
            <a:pPr defTabSz="739775">
              <a:spcBef>
                <a:spcPct val="0"/>
              </a:spcBef>
            </a:pPr>
            <a:r>
              <a:rPr lang="en-GB" sz="2400">
                <a:latin typeface="Helvetica" pitchFamily="34" charset="0"/>
              </a:rPr>
              <a:t>SELECT 	col1, col2, (col3 / col4 * 100)  AS calc_col</a:t>
            </a:r>
          </a:p>
          <a:p>
            <a:pPr defTabSz="739775">
              <a:spcBef>
                <a:spcPct val="0"/>
              </a:spcBef>
            </a:pPr>
            <a:r>
              <a:rPr lang="en-GB" sz="2400">
                <a:latin typeface="Helvetica" pitchFamily="34" charset="0"/>
              </a:rPr>
              <a:t>FROM 	table | view</a:t>
            </a:r>
            <a:endParaRPr lang="en-GB" sz="1800">
              <a:latin typeface="Helvetica" pitchFamily="34" charset="0"/>
            </a:endParaRPr>
          </a:p>
        </p:txBody>
      </p:sp>
      <p:sp>
        <p:nvSpPr>
          <p:cNvPr id="9220" name="Rectangle 4"/>
          <p:cNvSpPr>
            <a:spLocks noChangeArrowheads="1"/>
          </p:cNvSpPr>
          <p:nvPr/>
        </p:nvSpPr>
        <p:spPr bwMode="auto">
          <a:xfrm>
            <a:off x="2930525" y="1087438"/>
            <a:ext cx="5624513" cy="831850"/>
          </a:xfrm>
          <a:prstGeom prst="rect">
            <a:avLst/>
          </a:prstGeom>
          <a:solidFill>
            <a:schemeClr val="folHlink"/>
          </a:solidFill>
          <a:ln w="12700">
            <a:solidFill>
              <a:schemeClr val="tx1"/>
            </a:solidFill>
            <a:miter lim="800000"/>
            <a:headEnd/>
            <a:tailEnd/>
          </a:ln>
        </p:spPr>
        <p:txBody>
          <a:bodyPr lIns="90488" tIns="44450" rIns="90488" bIns="44450">
            <a:spAutoFit/>
          </a:bodyPr>
          <a:lstStyle/>
          <a:p>
            <a:pPr algn="ctr" defTabSz="739775">
              <a:spcBef>
                <a:spcPct val="0"/>
              </a:spcBef>
            </a:pPr>
            <a:r>
              <a:rPr lang="en-GB" sz="2400">
                <a:latin typeface="Helvetica" pitchFamily="34" charset="0"/>
              </a:rPr>
              <a:t>Column name list is optional, but any</a:t>
            </a:r>
          </a:p>
          <a:p>
            <a:pPr algn="ctr" defTabSz="739775">
              <a:spcBef>
                <a:spcPct val="0"/>
              </a:spcBef>
            </a:pPr>
            <a:r>
              <a:rPr lang="en-GB" sz="2400">
                <a:latin typeface="Helvetica" pitchFamily="34" charset="0"/>
              </a:rPr>
              <a:t>virtual columns must have a valid name</a:t>
            </a:r>
          </a:p>
        </p:txBody>
      </p:sp>
      <p:sp>
        <p:nvSpPr>
          <p:cNvPr id="9221" name="Line 5"/>
          <p:cNvSpPr>
            <a:spLocks noChangeShapeType="1"/>
          </p:cNvSpPr>
          <p:nvPr/>
        </p:nvSpPr>
        <p:spPr bwMode="auto">
          <a:xfrm flipH="1">
            <a:off x="6543675" y="1871663"/>
            <a:ext cx="9525" cy="287337"/>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9222" name="Rectangle 6"/>
          <p:cNvSpPr>
            <a:spLocks noChangeArrowheads="1"/>
          </p:cNvSpPr>
          <p:nvPr/>
        </p:nvSpPr>
        <p:spPr bwMode="auto">
          <a:xfrm>
            <a:off x="5872163" y="3506788"/>
            <a:ext cx="2722562" cy="831850"/>
          </a:xfrm>
          <a:prstGeom prst="rect">
            <a:avLst/>
          </a:prstGeom>
          <a:solidFill>
            <a:schemeClr val="folHlink"/>
          </a:solidFill>
          <a:ln w="9525">
            <a:solidFill>
              <a:schemeClr val="tx1"/>
            </a:solidFill>
            <a:miter lim="800000"/>
            <a:headEnd/>
            <a:tailEnd/>
          </a:ln>
        </p:spPr>
        <p:txBody>
          <a:bodyPr lIns="92075" tIns="46038" rIns="92075" bIns="46038">
            <a:spAutoFit/>
          </a:bodyPr>
          <a:lstStyle/>
          <a:p>
            <a:pPr algn="ctr">
              <a:spcBef>
                <a:spcPct val="0"/>
              </a:spcBef>
            </a:pPr>
            <a:r>
              <a:rPr lang="en-GB" sz="2400">
                <a:latin typeface="Helvetica" pitchFamily="34" charset="0"/>
              </a:rPr>
              <a:t>Could define new </a:t>
            </a:r>
          </a:p>
          <a:p>
            <a:pPr algn="ctr">
              <a:spcBef>
                <a:spcPct val="0"/>
              </a:spcBef>
            </a:pPr>
            <a:r>
              <a:rPr lang="en-GB" sz="2400">
                <a:latin typeface="Helvetica" pitchFamily="34" charset="0"/>
              </a:rPr>
              <a:t>column name here</a:t>
            </a:r>
          </a:p>
        </p:txBody>
      </p:sp>
      <p:sp>
        <p:nvSpPr>
          <p:cNvPr id="9223" name="Line 7"/>
          <p:cNvSpPr>
            <a:spLocks noChangeShapeType="1"/>
          </p:cNvSpPr>
          <p:nvPr/>
        </p:nvSpPr>
        <p:spPr bwMode="auto">
          <a:xfrm flipH="1" flipV="1">
            <a:off x="7091363" y="3197225"/>
            <a:ext cx="196850" cy="409575"/>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9224" name="Rectangle 8"/>
          <p:cNvSpPr>
            <a:spLocks noGrp="1" noChangeArrowheads="1"/>
          </p:cNvSpPr>
          <p:nvPr>
            <p:ph type="title"/>
          </p:nvPr>
        </p:nvSpPr>
        <p:spPr/>
        <p:txBody>
          <a:bodyPr/>
          <a:lstStyle/>
          <a:p>
            <a:pPr eaLnBrk="1" hangingPunct="1"/>
            <a:r>
              <a:rPr lang="en-GB" smtClean="0"/>
              <a:t>CREATE / DROP VIEW</a:t>
            </a:r>
          </a:p>
        </p:txBody>
      </p:sp>
      <p:sp>
        <p:nvSpPr>
          <p:cNvPr id="9225" name="Rectangle 9"/>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9226" name="Rectangle 10"/>
          <p:cNvSpPr>
            <a:spLocks noChangeArrowheads="1"/>
          </p:cNvSpPr>
          <p:nvPr/>
        </p:nvSpPr>
        <p:spPr bwMode="auto">
          <a:xfrm>
            <a:off x="835025" y="4694238"/>
            <a:ext cx="3559175" cy="463550"/>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a:latin typeface="Helvetica" pitchFamily="34" charset="0"/>
              </a:rPr>
              <a:t>DROP VIEW viewname</a:t>
            </a:r>
            <a:r>
              <a:rPr lang="en-GB" sz="2400" b="1">
                <a:latin typeface="Helvetica" pitchFamily="34" charset="0"/>
              </a:rPr>
              <a:t>  </a:t>
            </a:r>
            <a:endParaRPr lang="en-GB" sz="1800" b="1">
              <a:latin typeface="Helvetica" pitchFamily="34" charset="0"/>
            </a:endParaRPr>
          </a:p>
        </p:txBody>
      </p:sp>
      <p:sp>
        <p:nvSpPr>
          <p:cNvPr id="9227" name="Rectangle 11"/>
          <p:cNvSpPr>
            <a:spLocks noChangeArrowheads="1"/>
          </p:cNvSpPr>
          <p:nvPr/>
        </p:nvSpPr>
        <p:spPr bwMode="auto">
          <a:xfrm>
            <a:off x="5218113" y="4538663"/>
            <a:ext cx="3343275" cy="831850"/>
          </a:xfrm>
          <a:prstGeom prst="rect">
            <a:avLst/>
          </a:prstGeom>
          <a:solidFill>
            <a:schemeClr val="folHlink"/>
          </a:solidFill>
          <a:ln w="9525">
            <a:solidFill>
              <a:schemeClr val="tx1"/>
            </a:solidFill>
            <a:miter lim="800000"/>
            <a:headEnd/>
            <a:tailEnd/>
          </a:ln>
        </p:spPr>
        <p:txBody>
          <a:bodyPr lIns="92075" tIns="46038" rIns="92075" bIns="46038">
            <a:spAutoFit/>
          </a:bodyPr>
          <a:lstStyle/>
          <a:p>
            <a:pPr algn="ctr">
              <a:spcBef>
                <a:spcPct val="0"/>
              </a:spcBef>
            </a:pPr>
            <a:r>
              <a:rPr lang="en-GB" sz="2400">
                <a:latin typeface="Helvetica" pitchFamily="34" charset="0"/>
              </a:rPr>
              <a:t>Also drops any privileges defined on it</a:t>
            </a:r>
          </a:p>
        </p:txBody>
      </p:sp>
      <p:sp>
        <p:nvSpPr>
          <p:cNvPr id="9228" name="Line 12"/>
          <p:cNvSpPr>
            <a:spLocks noChangeShapeType="1"/>
          </p:cNvSpPr>
          <p:nvPr/>
        </p:nvSpPr>
        <p:spPr bwMode="auto">
          <a:xfrm flipH="1">
            <a:off x="4403725" y="4937125"/>
            <a:ext cx="760413" cy="0"/>
          </a:xfrm>
          <a:prstGeom prst="line">
            <a:avLst/>
          </a:prstGeom>
          <a:noFill/>
          <a:ln w="9525">
            <a:solidFill>
              <a:schemeClr val="tx1"/>
            </a:solidFill>
            <a:round/>
            <a:headEnd/>
            <a:tailEnd type="triangle" w="med" len="med"/>
          </a:ln>
        </p:spPr>
        <p:txBody>
          <a:bodyPr>
            <a:spAutoFit/>
          </a:bodyPr>
          <a:lstStyle/>
          <a:p>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41325" y="1187450"/>
            <a:ext cx="7947025" cy="5289550"/>
          </a:xfrm>
          <a:noFill/>
        </p:spPr>
        <p:txBody>
          <a:bodyPr lIns="77788" tIns="41275" rIns="77788" bIns="41275"/>
          <a:lstStyle/>
          <a:p>
            <a:pPr>
              <a:lnSpc>
                <a:spcPct val="90000"/>
              </a:lnSpc>
            </a:pPr>
            <a:r>
              <a:rPr lang="en-GB" sz="2000" dirty="0" smtClean="0"/>
              <a:t>You may consider that there is a problem with this view?</a:t>
            </a:r>
          </a:p>
          <a:p>
            <a:pPr lvl="1">
              <a:lnSpc>
                <a:spcPct val="90000"/>
              </a:lnSpc>
            </a:pPr>
            <a:r>
              <a:rPr lang="en-GB" sz="1800" dirty="0" smtClean="0"/>
              <a:t>The reason being that the following Insert would be successful</a:t>
            </a:r>
          </a:p>
          <a:p>
            <a:pPr>
              <a:lnSpc>
                <a:spcPct val="90000"/>
              </a:lnSpc>
              <a:buFontTx/>
              <a:buNone/>
            </a:pPr>
            <a:r>
              <a:rPr lang="en-GB" sz="2000" dirty="0" smtClean="0">
                <a:latin typeface="Helvetica" pitchFamily="34" charset="0"/>
              </a:rPr>
              <a:t>	</a:t>
            </a:r>
          </a:p>
          <a:p>
            <a:pPr>
              <a:lnSpc>
                <a:spcPct val="90000"/>
              </a:lnSpc>
              <a:buFontTx/>
              <a:buNone/>
            </a:pPr>
            <a:endParaRPr lang="en-GB" sz="2000" b="0" dirty="0" smtClean="0">
              <a:latin typeface="Helvetica" pitchFamily="34" charset="0"/>
            </a:endParaRPr>
          </a:p>
          <a:p>
            <a:pPr>
              <a:lnSpc>
                <a:spcPct val="90000"/>
              </a:lnSpc>
            </a:pPr>
            <a:endParaRPr lang="en-GB" sz="2000" dirty="0" smtClean="0"/>
          </a:p>
          <a:p>
            <a:pPr>
              <a:lnSpc>
                <a:spcPct val="90000"/>
              </a:lnSpc>
            </a:pPr>
            <a:endParaRPr lang="en-GB" sz="2000" dirty="0" smtClean="0"/>
          </a:p>
          <a:p>
            <a:pPr>
              <a:lnSpc>
                <a:spcPct val="90000"/>
              </a:lnSpc>
            </a:pPr>
            <a:endParaRPr lang="en-GB" sz="2000" dirty="0" smtClean="0"/>
          </a:p>
          <a:p>
            <a:pPr>
              <a:lnSpc>
                <a:spcPct val="90000"/>
              </a:lnSpc>
            </a:pPr>
            <a:r>
              <a:rPr lang="en-GB" sz="2000" dirty="0" smtClean="0"/>
              <a:t>This Select would </a:t>
            </a:r>
            <a:r>
              <a:rPr lang="en-GB" sz="2000" dirty="0" smtClean="0">
                <a:solidFill>
                  <a:srgbClr val="FF0000"/>
                </a:solidFill>
              </a:rPr>
              <a:t>not</a:t>
            </a:r>
            <a:r>
              <a:rPr lang="en-GB" sz="2000" dirty="0" smtClean="0"/>
              <a:t> retrieve the record just inserted</a:t>
            </a:r>
          </a:p>
          <a:p>
            <a:pPr>
              <a:lnSpc>
                <a:spcPct val="90000"/>
              </a:lnSpc>
              <a:buFontTx/>
              <a:buNone/>
            </a:pPr>
            <a:r>
              <a:rPr lang="en-GB" sz="2000" dirty="0" smtClean="0">
                <a:latin typeface="Helvetica" pitchFamily="34" charset="0"/>
              </a:rPr>
              <a:t>	</a:t>
            </a:r>
          </a:p>
          <a:p>
            <a:pPr>
              <a:lnSpc>
                <a:spcPct val="90000"/>
              </a:lnSpc>
            </a:pPr>
            <a:r>
              <a:rPr lang="en-GB" sz="2000" dirty="0" smtClean="0"/>
              <a:t>Retrying the Insert gives ‘Duplicate Primary Key Violation’!</a:t>
            </a:r>
          </a:p>
        </p:txBody>
      </p:sp>
      <p:sp>
        <p:nvSpPr>
          <p:cNvPr id="10243" name="Rectangle 3"/>
          <p:cNvSpPr>
            <a:spLocks noChangeArrowheads="1"/>
          </p:cNvSpPr>
          <p:nvPr/>
        </p:nvSpPr>
        <p:spPr bwMode="auto">
          <a:xfrm>
            <a:off x="1149350" y="1846263"/>
            <a:ext cx="4229100" cy="13176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000">
                <a:latin typeface="Helvetica" pitchFamily="34" charset="0"/>
              </a:rPr>
              <a:t>CREATE VIEW dept3_staff AS</a:t>
            </a:r>
          </a:p>
          <a:p>
            <a:pPr defTabSz="739775">
              <a:spcBef>
                <a:spcPct val="0"/>
              </a:spcBef>
            </a:pPr>
            <a:r>
              <a:rPr lang="en-GB" sz="2000">
                <a:latin typeface="Helvetica" pitchFamily="34" charset="0"/>
              </a:rPr>
              <a:t>SELECT 	* </a:t>
            </a:r>
          </a:p>
          <a:p>
            <a:pPr defTabSz="739775">
              <a:spcBef>
                <a:spcPct val="0"/>
              </a:spcBef>
            </a:pPr>
            <a:r>
              <a:rPr lang="en-GB" sz="2000">
                <a:latin typeface="Helvetica" pitchFamily="34" charset="0"/>
              </a:rPr>
              <a:t>FROM 	salesperson</a:t>
            </a:r>
          </a:p>
          <a:p>
            <a:pPr defTabSz="739775">
              <a:spcBef>
                <a:spcPct val="0"/>
              </a:spcBef>
            </a:pPr>
            <a:r>
              <a:rPr lang="en-GB" sz="2000">
                <a:latin typeface="Helvetica" pitchFamily="34" charset="0"/>
              </a:rPr>
              <a:t>WHERE 	dept_no = 3</a:t>
            </a:r>
          </a:p>
        </p:txBody>
      </p:sp>
      <p:sp>
        <p:nvSpPr>
          <p:cNvPr id="10244" name="Text Box 4"/>
          <p:cNvSpPr txBox="1">
            <a:spLocks noChangeArrowheads="1"/>
          </p:cNvSpPr>
          <p:nvPr/>
        </p:nvSpPr>
        <p:spPr bwMode="auto">
          <a:xfrm>
            <a:off x="1152525" y="3328988"/>
            <a:ext cx="6757988" cy="650875"/>
          </a:xfrm>
          <a:prstGeom prst="rect">
            <a:avLst/>
          </a:prstGeom>
          <a:solidFill>
            <a:schemeClr val="accent2"/>
          </a:solidFill>
          <a:ln w="9525">
            <a:solidFill>
              <a:schemeClr val="tx1"/>
            </a:solidFill>
            <a:miter lim="800000"/>
            <a:headEnd type="none" w="sm" len="sm"/>
            <a:tailEnd type="none" w="sm" len="sm"/>
          </a:ln>
        </p:spPr>
        <p:txBody>
          <a:bodyPr wrap="none">
            <a:spAutoFit/>
          </a:bodyPr>
          <a:lstStyle/>
          <a:p>
            <a:pPr>
              <a:lnSpc>
                <a:spcPct val="90000"/>
              </a:lnSpc>
              <a:spcBef>
                <a:spcPct val="0"/>
              </a:spcBef>
            </a:pPr>
            <a:r>
              <a:rPr lang="en-GB" sz="2000">
                <a:latin typeface="Helvetica" pitchFamily="34" charset="0"/>
              </a:rPr>
              <a:t>INSERT INTO dept3_staff</a:t>
            </a:r>
          </a:p>
          <a:p>
            <a:pPr>
              <a:lnSpc>
                <a:spcPct val="90000"/>
              </a:lnSpc>
              <a:spcBef>
                <a:spcPct val="0"/>
              </a:spcBef>
            </a:pPr>
            <a:r>
              <a:rPr lang="en-GB" sz="2000">
                <a:latin typeface="Helvetica" pitchFamily="34" charset="0"/>
              </a:rPr>
              <a:t>VALUES (90, ’BOB’,’SMITH’, </a:t>
            </a:r>
            <a:r>
              <a:rPr lang="en-GB" sz="2000" u="sng">
                <a:solidFill>
                  <a:srgbClr val="FF0000"/>
                </a:solidFill>
                <a:latin typeface="Helvetica" pitchFamily="34" charset="0"/>
              </a:rPr>
              <a:t>4</a:t>
            </a:r>
            <a:r>
              <a:rPr lang="en-GB" sz="2000">
                <a:solidFill>
                  <a:srgbClr val="FF0000"/>
                </a:solidFill>
                <a:latin typeface="Helvetica" pitchFamily="34" charset="0"/>
              </a:rPr>
              <a:t>,</a:t>
            </a:r>
            <a:r>
              <a:rPr lang="en-GB" sz="2000">
                <a:latin typeface="Helvetica" pitchFamily="34" charset="0"/>
              </a:rPr>
              <a:t> 20000, null, null, null, null)</a:t>
            </a:r>
            <a:endParaRPr lang="en-GB" sz="2800">
              <a:latin typeface="Times New Roman" pitchFamily="18" charset="0"/>
            </a:endParaRPr>
          </a:p>
        </p:txBody>
      </p:sp>
      <p:sp>
        <p:nvSpPr>
          <p:cNvPr id="10245" name="Text Box 5"/>
          <p:cNvSpPr txBox="1">
            <a:spLocks noChangeArrowheads="1"/>
          </p:cNvSpPr>
          <p:nvPr/>
        </p:nvSpPr>
        <p:spPr bwMode="auto">
          <a:xfrm>
            <a:off x="1152525" y="4694238"/>
            <a:ext cx="3744913" cy="376237"/>
          </a:xfrm>
          <a:prstGeom prst="rect">
            <a:avLst/>
          </a:prstGeom>
          <a:solidFill>
            <a:schemeClr val="accent2"/>
          </a:solidFill>
          <a:ln w="9525">
            <a:solidFill>
              <a:schemeClr val="tx1"/>
            </a:solidFill>
            <a:miter lim="800000"/>
            <a:headEnd type="none" w="sm" len="sm"/>
            <a:tailEnd type="none" w="sm" len="sm"/>
          </a:ln>
        </p:spPr>
        <p:txBody>
          <a:bodyPr>
            <a:spAutoFit/>
          </a:bodyPr>
          <a:lstStyle/>
          <a:p>
            <a:pPr>
              <a:lnSpc>
                <a:spcPct val="90000"/>
              </a:lnSpc>
              <a:spcBef>
                <a:spcPct val="0"/>
              </a:spcBef>
            </a:pPr>
            <a:r>
              <a:rPr lang="en-GB" sz="2000">
                <a:latin typeface="Helvetica" pitchFamily="34" charset="0"/>
              </a:rPr>
              <a:t>SELECT * FROM dept3_staff</a:t>
            </a:r>
            <a:endParaRPr lang="en-GB" sz="2800">
              <a:latin typeface="Times New Roman" pitchFamily="18" charset="0"/>
            </a:endParaRPr>
          </a:p>
        </p:txBody>
      </p:sp>
      <p:sp>
        <p:nvSpPr>
          <p:cNvPr id="10246" name="Rectangle 6"/>
          <p:cNvSpPr>
            <a:spLocks noGrp="1" noChangeArrowheads="1"/>
          </p:cNvSpPr>
          <p:nvPr>
            <p:ph type="title"/>
          </p:nvPr>
        </p:nvSpPr>
        <p:spPr/>
        <p:txBody>
          <a:bodyPr/>
          <a:lstStyle/>
          <a:p>
            <a:pPr eaLnBrk="1" hangingPunct="1"/>
            <a:r>
              <a:rPr lang="en-GB" smtClean="0"/>
              <a:t>Restricted Row Views</a:t>
            </a:r>
          </a:p>
        </p:txBody>
      </p:sp>
      <p:sp>
        <p:nvSpPr>
          <p:cNvPr id="10247" name="Rectangle 7"/>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p:txBody>
          <a:bodyPr/>
          <a:lstStyle/>
          <a:p>
            <a:pPr>
              <a:lnSpc>
                <a:spcPct val="100000"/>
              </a:lnSpc>
              <a:spcBef>
                <a:spcPct val="0"/>
              </a:spcBef>
              <a:spcAft>
                <a:spcPct val="60000"/>
              </a:spcAft>
            </a:pPr>
            <a:endParaRPr lang="en-GB" dirty="0" smtClean="0">
              <a:solidFill>
                <a:srgbClr val="000066"/>
              </a:solidFill>
            </a:endParaRPr>
          </a:p>
          <a:p>
            <a:pPr>
              <a:lnSpc>
                <a:spcPct val="100000"/>
              </a:lnSpc>
              <a:spcBef>
                <a:spcPct val="0"/>
              </a:spcBef>
              <a:spcAft>
                <a:spcPct val="60000"/>
              </a:spcAft>
            </a:pPr>
            <a:endParaRPr lang="en-GB" dirty="0" smtClean="0">
              <a:solidFill>
                <a:srgbClr val="000066"/>
              </a:solidFill>
            </a:endParaRPr>
          </a:p>
          <a:p>
            <a:pPr>
              <a:lnSpc>
                <a:spcPct val="100000"/>
              </a:lnSpc>
              <a:spcBef>
                <a:spcPct val="0"/>
              </a:spcBef>
              <a:spcAft>
                <a:spcPct val="60000"/>
              </a:spcAft>
            </a:pPr>
            <a:endParaRPr lang="en-GB" dirty="0" smtClean="0">
              <a:solidFill>
                <a:srgbClr val="000066"/>
              </a:solidFill>
            </a:endParaRPr>
          </a:p>
          <a:p>
            <a:pPr>
              <a:lnSpc>
                <a:spcPct val="100000"/>
              </a:lnSpc>
              <a:spcBef>
                <a:spcPct val="0"/>
              </a:spcBef>
              <a:spcAft>
                <a:spcPct val="60000"/>
              </a:spcAft>
            </a:pPr>
            <a:endParaRPr lang="en-GB" dirty="0" smtClean="0">
              <a:solidFill>
                <a:srgbClr val="000066"/>
              </a:solidFill>
            </a:endParaRPr>
          </a:p>
          <a:p>
            <a:pPr>
              <a:lnSpc>
                <a:spcPct val="100000"/>
              </a:lnSpc>
              <a:spcBef>
                <a:spcPct val="0"/>
              </a:spcBef>
              <a:spcAft>
                <a:spcPct val="60000"/>
              </a:spcAft>
            </a:pPr>
            <a:endParaRPr lang="en-GB" dirty="0" smtClean="0">
              <a:solidFill>
                <a:srgbClr val="000066"/>
              </a:solidFill>
            </a:endParaRPr>
          </a:p>
          <a:p>
            <a:pPr>
              <a:lnSpc>
                <a:spcPct val="100000"/>
              </a:lnSpc>
              <a:spcBef>
                <a:spcPct val="0"/>
              </a:spcBef>
              <a:spcAft>
                <a:spcPct val="60000"/>
              </a:spcAft>
            </a:pPr>
            <a:r>
              <a:rPr lang="en-GB" dirty="0" smtClean="0">
                <a:solidFill>
                  <a:srgbClr val="000066"/>
                </a:solidFill>
              </a:rPr>
              <a:t>This will not allow entry of non-dept3 staff</a:t>
            </a:r>
          </a:p>
          <a:p>
            <a:pPr>
              <a:lnSpc>
                <a:spcPct val="100000"/>
              </a:lnSpc>
              <a:spcBef>
                <a:spcPct val="0"/>
              </a:spcBef>
              <a:spcAft>
                <a:spcPct val="60000"/>
              </a:spcAft>
            </a:pPr>
            <a:r>
              <a:rPr lang="en-GB" dirty="0" smtClean="0">
                <a:solidFill>
                  <a:srgbClr val="000066"/>
                </a:solidFill>
              </a:rPr>
              <a:t>Any data inserted or updated via the view must satisfy the view’s underlying WHERE clause</a:t>
            </a:r>
          </a:p>
        </p:txBody>
      </p:sp>
      <p:sp>
        <p:nvSpPr>
          <p:cNvPr id="11267" name="Rectangle 3"/>
          <p:cNvSpPr>
            <a:spLocks noChangeArrowheads="1"/>
          </p:cNvSpPr>
          <p:nvPr/>
        </p:nvSpPr>
        <p:spPr bwMode="auto">
          <a:xfrm>
            <a:off x="2058988" y="1411288"/>
            <a:ext cx="4033837" cy="1682750"/>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000">
                <a:latin typeface="Helvetica" pitchFamily="34" charset="0"/>
              </a:rPr>
              <a:t>CREATE VIEW dept3_staff AS</a:t>
            </a:r>
          </a:p>
          <a:p>
            <a:pPr defTabSz="739775">
              <a:spcBef>
                <a:spcPct val="0"/>
              </a:spcBef>
            </a:pPr>
            <a:r>
              <a:rPr lang="en-GB" sz="2000">
                <a:latin typeface="Helvetica" pitchFamily="34" charset="0"/>
              </a:rPr>
              <a:t>SELECT 	* </a:t>
            </a:r>
          </a:p>
          <a:p>
            <a:pPr defTabSz="739775">
              <a:spcBef>
                <a:spcPct val="0"/>
              </a:spcBef>
            </a:pPr>
            <a:r>
              <a:rPr lang="en-GB" sz="2000">
                <a:latin typeface="Helvetica" pitchFamily="34" charset="0"/>
              </a:rPr>
              <a:t>FROM 	salesperson</a:t>
            </a:r>
          </a:p>
          <a:p>
            <a:pPr defTabSz="739775">
              <a:lnSpc>
                <a:spcPct val="110000"/>
              </a:lnSpc>
              <a:spcBef>
                <a:spcPct val="0"/>
              </a:spcBef>
            </a:pPr>
            <a:r>
              <a:rPr lang="en-GB" sz="2000">
                <a:latin typeface="Helvetica" pitchFamily="34" charset="0"/>
              </a:rPr>
              <a:t>WHERE 	dept_no = 3</a:t>
            </a:r>
          </a:p>
          <a:p>
            <a:pPr defTabSz="739775">
              <a:lnSpc>
                <a:spcPct val="110000"/>
              </a:lnSpc>
              <a:spcBef>
                <a:spcPct val="0"/>
              </a:spcBef>
            </a:pPr>
            <a:r>
              <a:rPr lang="en-GB" sz="2000" i="1">
                <a:solidFill>
                  <a:srgbClr val="FF0000"/>
                </a:solidFill>
                <a:latin typeface="Helvetica" pitchFamily="34" charset="0"/>
              </a:rPr>
              <a:t>WITH CHECK OPTION</a:t>
            </a:r>
            <a:endParaRPr lang="en-GB" sz="2000">
              <a:solidFill>
                <a:srgbClr val="FF0000"/>
              </a:solidFill>
              <a:latin typeface="Helvetica" pitchFamily="34" charset="0"/>
            </a:endParaRPr>
          </a:p>
        </p:txBody>
      </p:sp>
      <p:sp>
        <p:nvSpPr>
          <p:cNvPr id="11268" name="Rectangle 4"/>
          <p:cNvSpPr>
            <a:spLocks noGrp="1" noChangeArrowheads="1"/>
          </p:cNvSpPr>
          <p:nvPr>
            <p:ph type="title"/>
          </p:nvPr>
        </p:nvSpPr>
        <p:spPr/>
        <p:txBody>
          <a:bodyPr/>
          <a:lstStyle/>
          <a:p>
            <a:pPr eaLnBrk="1" hangingPunct="1"/>
            <a:r>
              <a:rPr lang="en-GB" smtClean="0"/>
              <a:t>WITH CHECK OPTION</a:t>
            </a:r>
          </a:p>
        </p:txBody>
      </p:sp>
      <p:sp>
        <p:nvSpPr>
          <p:cNvPr id="11269" name="Rectangle 5"/>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ChapterNo xmlns="4ff00d7d-e7fe-48a8-a79f-9d301ade6bee">7</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8</SequenceNo>
    <StartPageNumber xmlns="4ff00d7d-e7fe-48a8-a79f-9d301ade6bee">0</StartPag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bb3bdb55-ce43-40c7-ac96-dc2d075fdb96" ContentTypeId="0x0101009AB076E22428264284E11C73D716557C16" PreviousValue="true"/>
</file>

<file path=customXml/item4.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A04B58-836C-4B64-BAB0-3E39978F1E88}"/>
</file>

<file path=customXml/itemProps2.xml><?xml version="1.0" encoding="utf-8"?>
<ds:datastoreItem xmlns:ds="http://schemas.openxmlformats.org/officeDocument/2006/customXml" ds:itemID="{A2324C41-B10E-4082-A5C1-A8F5540ABE62}"/>
</file>

<file path=customXml/itemProps3.xml><?xml version="1.0" encoding="utf-8"?>
<ds:datastoreItem xmlns:ds="http://schemas.openxmlformats.org/officeDocument/2006/customXml" ds:itemID="{14070E62-9866-49C1-915C-2E3FE86A3330}"/>
</file>

<file path=customXml/itemProps4.xml><?xml version="1.0" encoding="utf-8"?>
<ds:datastoreItem xmlns:ds="http://schemas.openxmlformats.org/officeDocument/2006/customXml" ds:itemID="{70768A9E-E677-43F4-ACD2-B12D1FD2A97E}"/>
</file>

<file path=docProps/app.xml><?xml version="1.0" encoding="utf-8"?>
<Properties xmlns="http://schemas.openxmlformats.org/officeDocument/2006/extended-properties" xmlns:vt="http://schemas.openxmlformats.org/officeDocument/2006/docPropsVTypes">
  <Template/>
  <TotalTime>2361</TotalTime>
  <Words>1786</Words>
  <Application>Microsoft Office PowerPoint</Application>
  <PresentationFormat>On-screen Show (4:3)</PresentationFormat>
  <Paragraphs>316</Paragraphs>
  <Slides>12</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QA-IQSwooshPresentationtemplate</vt:lpstr>
      <vt:lpstr>ClipArt</vt:lpstr>
      <vt:lpstr>Defining and using Views</vt:lpstr>
      <vt:lpstr>Defining and using views</vt:lpstr>
      <vt:lpstr>What are views ?</vt:lpstr>
      <vt:lpstr>Security</vt:lpstr>
      <vt:lpstr>GRANT/ REVOKE</vt:lpstr>
      <vt:lpstr>Maintenance and Performance</vt:lpstr>
      <vt:lpstr>CREATE / DROP VIEW</vt:lpstr>
      <vt:lpstr>Restricted Row Views</vt:lpstr>
      <vt:lpstr>WITH CHECK OPTION</vt:lpstr>
      <vt:lpstr>Lab </vt:lpstr>
      <vt:lpstr>View Restrictions</vt:lpstr>
      <vt:lpstr>Summary</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Defining and Using Views</dc:title>
  <dc:creator>QA Ltd</dc:creator>
  <cp:keywords/>
  <dc:description/>
  <cp:lastModifiedBy>Andrew</cp:lastModifiedBy>
  <cp:revision>221</cp:revision>
  <dcterms:created xsi:type="dcterms:W3CDTF">2008-02-15T11:31:17Z</dcterms:created>
  <dcterms:modified xsi:type="dcterms:W3CDTF">2013-02-26T11:01:07Z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7" name="Practice Name">
    <vt:lpwstr/>
  </property>
  <property fmtid="{D5CDD505-2E9C-101B-9397-08002B2CF9AE}" pid="8" name="xd_Signature">
    <vt:bool>false</vt:bool>
  </property>
  <property fmtid="{D5CDD505-2E9C-101B-9397-08002B2CF9AE}" pid="9" name="xd_ProgID">
    <vt:lpwstr/>
  </property>
  <property fmtid="{D5CDD505-2E9C-101B-9397-08002B2CF9AE}" pid="10" name="DocumentSetDescription">
    <vt:lpwstr/>
  </property>
  <property fmtid="{D5CDD505-2E9C-101B-9397-08002B2CF9AE}" pid="12" name="_dlc_DocId">
    <vt:lpwstr/>
  </property>
  <property fmtid="{D5CDD505-2E9C-101B-9397-08002B2CF9AE}" pid="13" name="wic_System_Copyright">
    <vt:lpwstr/>
  </property>
  <property fmtid="{D5CDD505-2E9C-101B-9397-08002B2CF9AE}" pid="14" name="_dlc_Exempt">
    <vt:bool>false</vt:bool>
  </property>
  <property fmtid="{D5CDD505-2E9C-101B-9397-08002B2CF9AE}" pid="15" name="_SourceUrl">
    <vt:lpwstr/>
  </property>
  <property fmtid="{D5CDD505-2E9C-101B-9397-08002B2CF9AE}" pid="16" name="_SharedFileIndex">
    <vt:lpwstr/>
  </property>
  <property fmtid="{D5CDD505-2E9C-101B-9397-08002B2CF9AE}" pid="17" name="Owner Name">
    <vt:lpwstr/>
  </property>
  <property fmtid="{D5CDD505-2E9C-101B-9397-08002B2CF9AE}" pid="18" name="CompanyName">
    <vt:lpwstr/>
  </property>
  <property fmtid="{D5CDD505-2E9C-101B-9397-08002B2CF9AE}" pid="19" name="_dlc_DocIdUrl">
    <vt:lpwstr/>
  </property>
  <property fmtid="{D5CDD505-2E9C-101B-9397-08002B2CF9AE}" pid="20" name="TemplateUrl">
    <vt:lpwstr/>
  </property>
  <property fmtid="{D5CDD505-2E9C-101B-9397-08002B2CF9AE}" pid="21" name="DepartmentName">
    <vt:lpwstr/>
  </property>
  <property fmtid="{D5CDD505-2E9C-101B-9397-08002B2CF9AE}" pid="23" name="vti_imgdate">
    <vt:lpwstr/>
  </property>
  <property fmtid="{D5CDD505-2E9C-101B-9397-08002B2CF9AE}" pid="24" name="CourseCode">
    <vt:lpwstr/>
  </property>
  <property fmtid="{D5CDD505-2E9C-101B-9397-08002B2CF9AE}" pid="25" name="_dlc_DocIdPersistId">
    <vt:bool>false</vt:bool>
  </property>
</Properties>
</file>