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15"/>
  </p:notesMasterIdLst>
  <p:handoutMasterIdLst>
    <p:handoutMasterId r:id="rId16"/>
  </p:handoutMasterIdLst>
  <p:sldIdLst>
    <p:sldId id="256" r:id="rId6"/>
    <p:sldId id="257" r:id="rId7"/>
    <p:sldId id="258" r:id="rId8"/>
    <p:sldId id="259" r:id="rId9"/>
    <p:sldId id="260" r:id="rId10"/>
    <p:sldId id="261" r:id="rId11"/>
    <p:sldId id="262" r:id="rId12"/>
    <p:sldId id="263" r:id="rId13"/>
    <p:sldId id="264" r:id="rId14"/>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5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5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5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5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73453" autoAdjust="0"/>
  </p:normalViewPr>
  <p:slideViewPr>
    <p:cSldViewPr snapToGrid="0">
      <p:cViewPr varScale="1">
        <p:scale>
          <a:sx n="66" d="100"/>
          <a:sy n="66" d="100"/>
        </p:scale>
        <p:origin x="-1698" y="-114"/>
      </p:cViewPr>
      <p:guideLst>
        <p:guide orient="horz" pos="2160"/>
        <p:guide pos="2880"/>
      </p:guideLst>
    </p:cSldViewPr>
  </p:slideViewPr>
  <p:notesTextViewPr>
    <p:cViewPr>
      <p:scale>
        <a:sx n="100" d="100"/>
        <a:sy n="100" d="100"/>
      </p:scale>
      <p:origin x="0" y="0"/>
    </p:cViewPr>
  </p:notesTextViewPr>
  <p:notesViewPr>
    <p:cSldViewPr snapToGrid="0">
      <p:cViewPr varScale="1">
        <p:scale>
          <a:sx n="64" d="100"/>
          <a:sy n="64" d="100"/>
        </p:scale>
        <p:origin x="-2916"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073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92759288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Rot="1" noChangeAspect="1" noChangeArrowheads="1" noTextEdit="1"/>
          </p:cNvSpPr>
          <p:nvPr>
            <p:ph type="sldImg"/>
          </p:nvPr>
        </p:nvSpPr>
        <p:spPr>
          <a:ln/>
        </p:spPr>
      </p:sp>
      <p:sp>
        <p:nvSpPr>
          <p:cNvPr id="14342" name="Rectangle 6"/>
          <p:cNvSpPr>
            <a:spLocks noGrp="1" noChangeArrowheads="1"/>
          </p:cNvSpPr>
          <p:nvPr>
            <p:ph type="body" idx="1"/>
          </p:nvPr>
        </p:nvSpPr>
        <p:spPr>
          <a:noFill/>
          <a:ln/>
        </p:spPr>
        <p:txBody>
          <a:bodyPr/>
          <a:lstStyle/>
          <a:p>
            <a:r>
              <a:rPr lang="en-GB" smtClean="0"/>
              <a:t>A small but important chapter – you will  use these features more in subsequent chapters.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Rot="1" noChangeAspect="1" noChangeArrowheads="1" noTextEdit="1"/>
          </p:cNvSpPr>
          <p:nvPr>
            <p:ph type="sldImg"/>
          </p:nvPr>
        </p:nvSpPr>
        <p:spPr>
          <a:ln/>
        </p:spPr>
      </p:sp>
      <p:sp>
        <p:nvSpPr>
          <p:cNvPr id="15366" name="Rectangle 6"/>
          <p:cNvSpPr>
            <a:spLocks noGrp="1" noChangeArrowheads="1"/>
          </p:cNvSpPr>
          <p:nvPr>
            <p:ph type="body" idx="1"/>
          </p:nvPr>
        </p:nvSpPr>
        <p:spPr>
          <a:noFill/>
          <a:ln/>
        </p:spPr>
        <p:txBody>
          <a:bodyPr/>
          <a:lstStyle/>
          <a:p>
            <a:r>
              <a:rPr lang="en-GB" smtClean="0"/>
              <a:t>The set of aggregate functions produce summary information.  They take a number of rows and produce a single result row.  There are five standard functions: COUNT, SUM, MIN, MAX and AVG.</a:t>
            </a:r>
          </a:p>
          <a:p>
            <a:r>
              <a:rPr lang="en-GB" smtClean="0"/>
              <a:t>COUNT counts the number of rows that meet the test condition.</a:t>
            </a:r>
          </a:p>
          <a:p>
            <a:r>
              <a:rPr lang="en-GB" smtClean="0"/>
              <a:t>SUM adds all the input values together.</a:t>
            </a:r>
          </a:p>
          <a:p>
            <a:r>
              <a:rPr lang="en-GB" smtClean="0"/>
              <a:t>MIN finds the smallest input value, while MAX finds the largest.</a:t>
            </a:r>
          </a:p>
          <a:p>
            <a:r>
              <a:rPr lang="en-GB" smtClean="0"/>
              <a:t>AVG produces the average of the input values.</a:t>
            </a:r>
          </a:p>
          <a:p>
            <a:r>
              <a:rPr lang="en-GB" smtClean="0"/>
              <a:t>When used without a WHERE clause, these functions work on all the rows in the table.  With a WHERE clause, they work on all the rows that match the test condition.</a:t>
            </a:r>
          </a:p>
          <a:p>
            <a:r>
              <a:rPr lang="en-GB" smtClean="0"/>
              <a:t>If an input row contains a NULL for SUM, MIN, MAX or AVG, the NULL row is eliminated before the calculation starts; for COUNT(*) it is included but for COUNT(column) it will also be eliminated.</a:t>
            </a:r>
          </a:p>
          <a:p>
            <a:r>
              <a:rPr lang="en-GB" smtClean="0"/>
              <a:t>If the result contains no rows, COUNT returns zero; the other functions return NULL.</a:t>
            </a:r>
          </a:p>
          <a:p>
            <a:r>
              <a:rPr lang="en-GB" smtClean="0"/>
              <a:t>Note: Nesting of aggregate functions is illegal. The following  is syntactically incorrect (and non-sensical):</a:t>
            </a:r>
          </a:p>
          <a:p>
            <a:endParaRPr lang="en-GB" sz="1100" smtClean="0">
              <a:latin typeface="Lucida Console" pitchFamily="49" charset="0"/>
            </a:endParaRPr>
          </a:p>
          <a:p>
            <a:pPr>
              <a:spcBef>
                <a:spcPct val="0"/>
              </a:spcBef>
            </a:pPr>
            <a:r>
              <a:rPr lang="en-GB" sz="1100" smtClean="0">
                <a:latin typeface="Lucida Console" pitchFamily="49" charset="0"/>
              </a:rPr>
              <a:t>	SELECT 	COUNT(AVG(sales_target))</a:t>
            </a:r>
          </a:p>
          <a:p>
            <a:pPr>
              <a:spcBef>
                <a:spcPct val="0"/>
              </a:spcBef>
            </a:pPr>
            <a:r>
              <a:rPr lang="en-GB" sz="1100" smtClean="0">
                <a:latin typeface="Lucida Console" pitchFamily="49" charset="0"/>
              </a:rPr>
              <a:t>	FROM 	salesperson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Grp="1" noRot="1" noChangeAspect="1" noChangeArrowheads="1" noTextEdit="1"/>
          </p:cNvSpPr>
          <p:nvPr>
            <p:ph type="sldImg"/>
          </p:nvPr>
        </p:nvSpPr>
        <p:spPr>
          <a:ln/>
        </p:spPr>
      </p:sp>
      <p:sp>
        <p:nvSpPr>
          <p:cNvPr id="16389" name="Rectangle 6"/>
          <p:cNvSpPr>
            <a:spLocks noGrp="1" noChangeArrowheads="1"/>
          </p:cNvSpPr>
          <p:nvPr>
            <p:ph type="body" idx="1"/>
          </p:nvPr>
        </p:nvSpPr>
        <p:spPr>
          <a:noFill/>
          <a:ln/>
        </p:spPr>
        <p:txBody>
          <a:bodyPr/>
          <a:lstStyle/>
          <a:p>
            <a:r>
              <a:rPr lang="en-GB" smtClean="0"/>
              <a:t>The GROUP BY clause is used in conjunction with the aggregate functions to produce summaries for a number of rows.  The rows are combined, based on the values in the grouped columns.</a:t>
            </a:r>
          </a:p>
          <a:p>
            <a:r>
              <a:rPr lang="en-GB" smtClean="0"/>
              <a:t>In the above example we have taken the Sale information and produced a result that contains the total sales for each employee. </a:t>
            </a:r>
          </a:p>
          <a:p>
            <a:r>
              <a:rPr lang="en-GB" b="1" smtClean="0"/>
              <a:t>Important Note</a:t>
            </a:r>
          </a:p>
          <a:p>
            <a:r>
              <a:rPr lang="en-GB" smtClean="0"/>
              <a:t>When using GROUP BY with aggregate functions the selected columns must either be used in an aggregate function, or they must appear in the GROUP BY clause.  Because the company_no is not an aggregate function and it is not listed in the GROUP BY, the following syntax would cause an error:</a:t>
            </a:r>
          </a:p>
          <a:p>
            <a:pPr lvl="1">
              <a:spcBef>
                <a:spcPct val="0"/>
              </a:spcBef>
            </a:pPr>
            <a:r>
              <a:rPr lang="en-GB" sz="1100" smtClean="0">
                <a:latin typeface="Lucida Console" pitchFamily="49" charset="0"/>
              </a:rPr>
              <a:t>SELECT 	emp_no, company_no, SUM(order_value)</a:t>
            </a:r>
          </a:p>
          <a:p>
            <a:pPr lvl="1">
              <a:spcBef>
                <a:spcPct val="0"/>
              </a:spcBef>
            </a:pPr>
            <a:r>
              <a:rPr lang="en-GB" sz="1100" smtClean="0">
                <a:latin typeface="Lucida Console" pitchFamily="49" charset="0"/>
              </a:rPr>
              <a:t>FROM		sale</a:t>
            </a:r>
          </a:p>
          <a:p>
            <a:pPr lvl="1">
              <a:spcBef>
                <a:spcPct val="0"/>
              </a:spcBef>
            </a:pPr>
            <a:r>
              <a:rPr lang="en-GB" sz="1100" smtClean="0">
                <a:latin typeface="Lucida Console" pitchFamily="49" charset="0"/>
              </a:rPr>
              <a:t>GROUP BY 	emp_no</a:t>
            </a:r>
          </a:p>
          <a:p>
            <a:r>
              <a:rPr lang="en-GB" smtClean="0"/>
              <a:t>Including company_no in the GROUP BY (a necessity if you wish to display it) now answers a different question, namely “Show the sum of sales per employee per company”.</a:t>
            </a:r>
          </a:p>
          <a:p>
            <a:r>
              <a:rPr lang="en-GB" smtClean="0"/>
              <a:t>The group by is really the easiest clause in SQL - you don’t have to decide what to put in it, the decision has already been made for you when you mixed aggregates and non aggregates in the SELECT list!</a:t>
            </a:r>
          </a:p>
          <a:p>
            <a:r>
              <a:rPr lang="en-GB" smtClean="0"/>
              <a:t>You may GROUP BY any real or virtual column – you are not restricted to those mentioned in the SELECT list.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Rot="1" noChangeAspect="1" noChangeArrowheads="1" noTextEdit="1"/>
          </p:cNvSpPr>
          <p:nvPr>
            <p:ph type="sldImg"/>
          </p:nvPr>
        </p:nvSpPr>
        <p:spPr>
          <a:ln/>
        </p:spPr>
      </p:sp>
      <p:sp>
        <p:nvSpPr>
          <p:cNvPr id="17413"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Rot="1" noChangeAspect="1" noChangeArrowheads="1" noTextEdit="1"/>
          </p:cNvSpPr>
          <p:nvPr>
            <p:ph type="sldImg"/>
          </p:nvPr>
        </p:nvSpPr>
        <p:spPr>
          <a:ln/>
        </p:spPr>
      </p:sp>
      <p:sp>
        <p:nvSpPr>
          <p:cNvPr id="18440" name="Rectangle 6"/>
          <p:cNvSpPr>
            <a:spLocks noGrp="1" noChangeArrowheads="1"/>
          </p:cNvSpPr>
          <p:nvPr>
            <p:ph type="body" idx="1"/>
          </p:nvPr>
        </p:nvSpPr>
        <p:spPr>
          <a:ln/>
        </p:spPr>
        <p:txBody>
          <a:bodyPr/>
          <a:lstStyle/>
          <a:p>
            <a:pPr>
              <a:defRPr/>
            </a:pPr>
            <a:r>
              <a:rPr lang="en-GB" dirty="0" smtClean="0"/>
              <a:t>The HAVING clause is a WHERE clause for the result of the summary.  The aggregate function is calculated first and then the HAVING clause is applied to the result.  If the result meets the condition, it is placed in the output.  If it fails the condition, it is discarded.</a:t>
            </a:r>
          </a:p>
          <a:p>
            <a:pPr>
              <a:defRPr/>
            </a:pPr>
            <a:r>
              <a:rPr lang="en-GB" dirty="0" smtClean="0"/>
              <a:t>So we have two distinct filters: the WHERE clause is used to filter the rows that go into the aggregate function and the HAVING clause is used to filter the result. As an example:</a:t>
            </a:r>
          </a:p>
          <a:p>
            <a:pPr marL="266700">
              <a:spcBef>
                <a:spcPts val="0"/>
              </a:spcBef>
              <a:defRPr/>
            </a:pPr>
            <a:r>
              <a:rPr lang="en-GB" sz="1100" dirty="0" smtClean="0">
                <a:latin typeface="Lucida Console" pitchFamily="49" charset="0"/>
              </a:rPr>
              <a:t>SELECT		</a:t>
            </a:r>
            <a:r>
              <a:rPr lang="en-GB" sz="1100" dirty="0" err="1" smtClean="0">
                <a:latin typeface="Lucida Console" pitchFamily="49" charset="0"/>
              </a:rPr>
              <a:t>emp_no</a:t>
            </a:r>
            <a:r>
              <a:rPr lang="en-GB" sz="1100" dirty="0" smtClean="0">
                <a:latin typeface="Lucida Console" pitchFamily="49" charset="0"/>
              </a:rPr>
              <a:t>,  SUM(</a:t>
            </a:r>
            <a:r>
              <a:rPr lang="en-GB" sz="1100" dirty="0" err="1" smtClean="0">
                <a:latin typeface="Lucida Console" pitchFamily="49" charset="0"/>
              </a:rPr>
              <a:t>order_value</a:t>
            </a:r>
            <a:r>
              <a:rPr lang="en-GB" sz="1100" dirty="0" smtClean="0">
                <a:latin typeface="Lucida Console" pitchFamily="49" charset="0"/>
              </a:rPr>
              <a:t>) </a:t>
            </a:r>
          </a:p>
          <a:p>
            <a:pPr marL="266700" lvl="1" indent="0">
              <a:spcBef>
                <a:spcPts val="0"/>
              </a:spcBef>
              <a:defRPr/>
            </a:pPr>
            <a:r>
              <a:rPr lang="en-GB" sz="1100" dirty="0" smtClean="0">
                <a:latin typeface="Lucida Console" pitchFamily="49" charset="0"/>
              </a:rPr>
              <a:t>FROM 		sale</a:t>
            </a:r>
          </a:p>
          <a:p>
            <a:pPr marL="266700" lvl="1" indent="0">
              <a:spcBef>
                <a:spcPts val="0"/>
              </a:spcBef>
              <a:defRPr/>
            </a:pPr>
            <a:r>
              <a:rPr lang="en-GB" sz="1100" dirty="0" smtClean="0">
                <a:latin typeface="Lucida Console" pitchFamily="49" charset="0"/>
              </a:rPr>
              <a:t>WHERE 		</a:t>
            </a:r>
            <a:r>
              <a:rPr lang="en-GB" sz="1100" dirty="0" err="1" smtClean="0">
                <a:latin typeface="Lucida Console" pitchFamily="49" charset="0"/>
              </a:rPr>
              <a:t>emp_no</a:t>
            </a:r>
            <a:r>
              <a:rPr lang="en-GB" sz="1100" dirty="0" smtClean="0">
                <a:latin typeface="Lucida Console" pitchFamily="49" charset="0"/>
              </a:rPr>
              <a:t> BETWEEN 30 AND 50 AND </a:t>
            </a:r>
            <a:r>
              <a:rPr lang="en-GB" sz="1100" dirty="0" err="1" smtClean="0">
                <a:latin typeface="Lucida Console" pitchFamily="49" charset="0"/>
              </a:rPr>
              <a:t>order_value</a:t>
            </a:r>
            <a:r>
              <a:rPr lang="en-GB" sz="1100" dirty="0" smtClean="0">
                <a:latin typeface="Lucida Console" pitchFamily="49" charset="0"/>
              </a:rPr>
              <a:t>  &gt; 10000</a:t>
            </a:r>
          </a:p>
          <a:p>
            <a:pPr marL="266700" lvl="1" indent="0">
              <a:spcBef>
                <a:spcPts val="0"/>
              </a:spcBef>
              <a:defRPr/>
            </a:pPr>
            <a:r>
              <a:rPr lang="en-GB" sz="1100" dirty="0" smtClean="0">
                <a:latin typeface="Lucida Console" pitchFamily="49" charset="0"/>
              </a:rPr>
              <a:t>GROUP BY 	</a:t>
            </a:r>
            <a:r>
              <a:rPr lang="en-GB" sz="1100" dirty="0" err="1" smtClean="0">
                <a:latin typeface="Lucida Console" pitchFamily="49" charset="0"/>
              </a:rPr>
              <a:t>emp_no</a:t>
            </a:r>
            <a:endParaRPr lang="en-GB" sz="1100" dirty="0" smtClean="0">
              <a:latin typeface="Lucida Console" pitchFamily="49" charset="0"/>
            </a:endParaRPr>
          </a:p>
          <a:p>
            <a:pPr marL="266700" lvl="1" indent="0">
              <a:spcBef>
                <a:spcPts val="0"/>
              </a:spcBef>
              <a:defRPr/>
            </a:pPr>
            <a:r>
              <a:rPr lang="en-GB" sz="1100" dirty="0" smtClean="0">
                <a:latin typeface="Lucida Console" pitchFamily="49" charset="0"/>
              </a:rPr>
              <a:t>HAVING 	SUM(</a:t>
            </a:r>
            <a:r>
              <a:rPr lang="en-GB" sz="1100" dirty="0" err="1" smtClean="0">
                <a:latin typeface="Lucida Console" pitchFamily="49" charset="0"/>
              </a:rPr>
              <a:t>order_value</a:t>
            </a:r>
            <a:r>
              <a:rPr lang="en-GB" sz="1100" dirty="0" smtClean="0">
                <a:latin typeface="Lucida Console" pitchFamily="49" charset="0"/>
              </a:rPr>
              <a:t>) &gt; 40000</a:t>
            </a:r>
          </a:p>
          <a:p>
            <a:pPr>
              <a:defRPr/>
            </a:pPr>
            <a:r>
              <a:rPr lang="en-GB" dirty="0" smtClean="0"/>
              <a:t>The WHERE clause includes only sales over 10000 made by employees in the range 30 to 50.  The HAVING clause only outputs employees (in the range 30 to 50) if the total </a:t>
            </a:r>
            <a:r>
              <a:rPr lang="en-GB" dirty="0" err="1" smtClean="0"/>
              <a:t>order_value</a:t>
            </a:r>
            <a:r>
              <a:rPr lang="en-GB" dirty="0" smtClean="0"/>
              <a:t> they have secured is greater than 40000.</a:t>
            </a:r>
          </a:p>
          <a:p>
            <a:pPr>
              <a:defRPr/>
            </a:pPr>
            <a:r>
              <a:rPr lang="en-GB" dirty="0" smtClean="0"/>
              <a:t>Although one tends to think in terms of a HAVING clause being a ‘WHERE’ clause for the grouped rows and therefore only appearing after a GROUP BY, it is quite valid to use a HAVING clause without a GROUP BY as long as there are no non-aggregated columns in the Select list.</a:t>
            </a:r>
          </a:p>
          <a:p>
            <a:pPr>
              <a:defRPr/>
            </a:pPr>
            <a:r>
              <a:rPr lang="en-GB" dirty="0" smtClean="0"/>
              <a:t>It is also quite valid to introduce a HAVING clause and to refer to an aggregated column that does not appear in the Select list.  E.g. HAVING SUM(</a:t>
            </a:r>
            <a:r>
              <a:rPr lang="en-GB" dirty="0" err="1" smtClean="0"/>
              <a:t>sales_target</a:t>
            </a:r>
            <a:r>
              <a:rPr lang="en-GB" dirty="0" smtClean="0"/>
              <a:t>)&gt; 50000 causes </a:t>
            </a:r>
            <a:r>
              <a:rPr lang="en-GB" dirty="0" err="1" smtClean="0"/>
              <a:t>sales_target</a:t>
            </a:r>
            <a:r>
              <a:rPr lang="en-GB" dirty="0" smtClean="0"/>
              <a:t> to be aggregated; you do not have to show (i.e. SELECT) SUM(sales-target) for display if you do not wish to see by how much it exceeds  50000.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Rot="1" noChangeAspect="1" noChangeArrowheads="1" noTextEdit="1"/>
          </p:cNvSpPr>
          <p:nvPr>
            <p:ph type="sldImg"/>
          </p:nvPr>
        </p:nvSpPr>
        <p:spPr>
          <a:ln/>
        </p:spPr>
      </p:sp>
      <p:sp>
        <p:nvSpPr>
          <p:cNvPr id="19464" name="Rectangle 6"/>
          <p:cNvSpPr>
            <a:spLocks noGrp="1" noChangeArrowheads="1"/>
          </p:cNvSpPr>
          <p:nvPr>
            <p:ph type="body" idx="1"/>
          </p:nvPr>
        </p:nvSpPr>
        <p:spPr>
          <a:ln/>
        </p:spPr>
        <p:txBody>
          <a:bodyPr/>
          <a:lstStyle/>
          <a:p>
            <a:pPr>
              <a:lnSpc>
                <a:spcPct val="70000"/>
              </a:lnSpc>
              <a:defRPr/>
            </a:pPr>
            <a:r>
              <a:rPr lang="en-US" dirty="0" smtClean="0"/>
              <a:t>Common misconceptions are:</a:t>
            </a:r>
          </a:p>
          <a:p>
            <a:pPr marL="228600" indent="-228600">
              <a:lnSpc>
                <a:spcPct val="70000"/>
              </a:lnSpc>
              <a:buFontTx/>
              <a:buAutoNum type="arabicParenR"/>
              <a:defRPr/>
            </a:pPr>
            <a:r>
              <a:rPr lang="en-US" dirty="0" smtClean="0"/>
              <a:t>A Having clause is an option only if you Group BY. This is untrue and the following is valid:</a:t>
            </a:r>
          </a:p>
          <a:p>
            <a:pPr marL="228600" indent="-228600">
              <a:lnSpc>
                <a:spcPct val="70000"/>
              </a:lnSpc>
              <a:defRPr/>
            </a:pPr>
            <a:endParaRPr lang="en-US" sz="1100" dirty="0" smtClean="0"/>
          </a:p>
          <a:p>
            <a:pPr marL="266700">
              <a:spcBef>
                <a:spcPts val="0"/>
              </a:spcBef>
              <a:defRPr/>
            </a:pPr>
            <a:r>
              <a:rPr lang="en-US" sz="1100" dirty="0" smtClean="0">
                <a:latin typeface="Lucida Console" pitchFamily="49" charset="0"/>
              </a:rPr>
              <a:t>Select sum(</a:t>
            </a:r>
            <a:r>
              <a:rPr lang="en-US" sz="1100" dirty="0" err="1" smtClean="0">
                <a:latin typeface="Lucida Console" pitchFamily="49" charset="0"/>
              </a:rPr>
              <a:t>sales_target</a:t>
            </a:r>
            <a:r>
              <a:rPr lang="en-US" sz="1100" dirty="0" smtClean="0">
                <a:latin typeface="Lucida Console" pitchFamily="49" charset="0"/>
              </a:rPr>
              <a:t>)</a:t>
            </a:r>
          </a:p>
          <a:p>
            <a:pPr marL="266700">
              <a:spcBef>
                <a:spcPts val="0"/>
              </a:spcBef>
              <a:defRPr/>
            </a:pPr>
            <a:r>
              <a:rPr lang="en-US" sz="1100" dirty="0" smtClean="0">
                <a:latin typeface="Lucida Console" pitchFamily="49" charset="0"/>
              </a:rPr>
              <a:t>From dept</a:t>
            </a:r>
          </a:p>
          <a:p>
            <a:pPr marL="266700">
              <a:spcBef>
                <a:spcPts val="0"/>
              </a:spcBef>
              <a:defRPr/>
            </a:pPr>
            <a:r>
              <a:rPr lang="en-US" sz="1100" dirty="0" smtClean="0">
                <a:latin typeface="Lucida Console" pitchFamily="49" charset="0"/>
              </a:rPr>
              <a:t>Having Count(*) &gt; 4</a:t>
            </a:r>
          </a:p>
          <a:p>
            <a:pPr>
              <a:lnSpc>
                <a:spcPct val="70000"/>
              </a:lnSpc>
              <a:defRPr/>
            </a:pPr>
            <a:endParaRPr lang="en-US" sz="1100" dirty="0" smtClean="0"/>
          </a:p>
          <a:p>
            <a:pPr>
              <a:lnSpc>
                <a:spcPct val="70000"/>
              </a:lnSpc>
              <a:defRPr/>
            </a:pPr>
            <a:r>
              <a:rPr lang="en-US" dirty="0" smtClean="0"/>
              <a:t>A having clause is an option the moment it becomes a </a:t>
            </a:r>
            <a:r>
              <a:rPr lang="en-US" dirty="0" err="1" smtClean="0"/>
              <a:t>summarised</a:t>
            </a:r>
            <a:r>
              <a:rPr lang="en-US" dirty="0" smtClean="0"/>
              <a:t> query.</a:t>
            </a:r>
          </a:p>
          <a:p>
            <a:pPr>
              <a:lnSpc>
                <a:spcPct val="70000"/>
              </a:lnSpc>
              <a:defRPr/>
            </a:pPr>
            <a:endParaRPr lang="en-US" sz="1100" dirty="0" smtClean="0"/>
          </a:p>
          <a:p>
            <a:pPr>
              <a:lnSpc>
                <a:spcPct val="70000"/>
              </a:lnSpc>
              <a:defRPr/>
            </a:pPr>
            <a:r>
              <a:rPr lang="en-US" dirty="0" smtClean="0"/>
              <a:t>2) A Group By is necessary if the Select List includes aggregates and non aggregates. This is not quite true. Consider the following query:</a:t>
            </a:r>
          </a:p>
          <a:p>
            <a:pPr>
              <a:lnSpc>
                <a:spcPct val="70000"/>
              </a:lnSpc>
              <a:defRPr/>
            </a:pPr>
            <a:endParaRPr lang="en-US" sz="1100" dirty="0" smtClean="0"/>
          </a:p>
          <a:p>
            <a:pPr marL="266700">
              <a:spcBef>
                <a:spcPts val="0"/>
              </a:spcBef>
              <a:defRPr/>
            </a:pPr>
            <a:r>
              <a:rPr lang="en-US" sz="1100" dirty="0" smtClean="0">
                <a:latin typeface="Lucida Console" pitchFamily="49" charset="0"/>
              </a:rPr>
              <a:t>Select </a:t>
            </a:r>
            <a:r>
              <a:rPr lang="en-US" sz="1100" dirty="0" err="1" smtClean="0">
                <a:latin typeface="Lucida Console" pitchFamily="49" charset="0"/>
              </a:rPr>
              <a:t>emp_no</a:t>
            </a:r>
            <a:r>
              <a:rPr lang="en-US" sz="1100" dirty="0" smtClean="0">
                <a:latin typeface="Lucida Console" pitchFamily="49" charset="0"/>
              </a:rPr>
              <a:t>, sum(</a:t>
            </a:r>
            <a:r>
              <a:rPr lang="en-US" sz="1100" dirty="0" err="1" smtClean="0">
                <a:latin typeface="Lucida Console" pitchFamily="49" charset="0"/>
              </a:rPr>
              <a:t>order_value</a:t>
            </a:r>
            <a:r>
              <a:rPr lang="en-US" sz="1100" dirty="0" smtClean="0">
                <a:latin typeface="Lucida Console" pitchFamily="49" charset="0"/>
              </a:rPr>
              <a:t>)</a:t>
            </a:r>
          </a:p>
          <a:p>
            <a:pPr marL="266700">
              <a:spcBef>
                <a:spcPts val="0"/>
              </a:spcBef>
              <a:defRPr/>
            </a:pPr>
            <a:r>
              <a:rPr lang="en-US" sz="1100" dirty="0" smtClean="0">
                <a:latin typeface="Lucida Console" pitchFamily="49" charset="0"/>
              </a:rPr>
              <a:t>From sale</a:t>
            </a:r>
          </a:p>
          <a:p>
            <a:pPr marL="266700">
              <a:spcBef>
                <a:spcPts val="0"/>
              </a:spcBef>
              <a:defRPr/>
            </a:pPr>
            <a:r>
              <a:rPr lang="en-US" sz="1100" dirty="0" smtClean="0">
                <a:latin typeface="Lucida Console" pitchFamily="49" charset="0"/>
              </a:rPr>
              <a:t>Group by </a:t>
            </a:r>
            <a:r>
              <a:rPr lang="en-US" sz="1100" dirty="0" err="1" smtClean="0">
                <a:latin typeface="Lucida Console" pitchFamily="49" charset="0"/>
              </a:rPr>
              <a:t>emp_no</a:t>
            </a:r>
            <a:endParaRPr lang="en-US" sz="1100" dirty="0" smtClean="0">
              <a:latin typeface="Lucida Console" pitchFamily="49" charset="0"/>
            </a:endParaRPr>
          </a:p>
          <a:p>
            <a:pPr marL="266700">
              <a:spcBef>
                <a:spcPts val="0"/>
              </a:spcBef>
              <a:defRPr/>
            </a:pPr>
            <a:r>
              <a:rPr lang="en-US" sz="1100" dirty="0" smtClean="0">
                <a:latin typeface="Lucida Console" pitchFamily="49" charset="0"/>
              </a:rPr>
              <a:t>Having sum(</a:t>
            </a:r>
            <a:r>
              <a:rPr lang="en-US" sz="1100" dirty="0" err="1" smtClean="0">
                <a:latin typeface="Lucida Console" pitchFamily="49" charset="0"/>
              </a:rPr>
              <a:t>order_value</a:t>
            </a:r>
            <a:r>
              <a:rPr lang="en-US" sz="1100" dirty="0" smtClean="0">
                <a:latin typeface="Lucida Console" pitchFamily="49" charset="0"/>
              </a:rPr>
              <a:t>) &gt; 20</a:t>
            </a:r>
          </a:p>
          <a:p>
            <a:pPr>
              <a:lnSpc>
                <a:spcPct val="70000"/>
              </a:lnSpc>
              <a:defRPr/>
            </a:pPr>
            <a:endParaRPr lang="en-US" sz="1100" dirty="0" smtClean="0"/>
          </a:p>
          <a:p>
            <a:pPr>
              <a:lnSpc>
                <a:spcPct val="70000"/>
              </a:lnSpc>
              <a:defRPr/>
            </a:pPr>
            <a:r>
              <a:rPr lang="en-US" dirty="0" smtClean="0"/>
              <a:t>You could remove sum(</a:t>
            </a:r>
            <a:r>
              <a:rPr lang="en-US" dirty="0" err="1" smtClean="0"/>
              <a:t>order_value</a:t>
            </a:r>
            <a:r>
              <a:rPr lang="en-US" dirty="0" smtClean="0"/>
              <a:t>) from the select list, but you can’t remove the Group By  clause whilst the Having sum(</a:t>
            </a:r>
            <a:r>
              <a:rPr lang="en-US" dirty="0" err="1" smtClean="0"/>
              <a:t>order_value</a:t>
            </a:r>
            <a:r>
              <a:rPr lang="en-US" dirty="0" smtClean="0"/>
              <a:t>) is still in the query .</a:t>
            </a:r>
          </a:p>
          <a:p>
            <a:pPr>
              <a:lnSpc>
                <a:spcPct val="70000"/>
              </a:lnSpc>
              <a:defRPr/>
            </a:pPr>
            <a:r>
              <a:rPr lang="en-US" dirty="0" smtClean="0"/>
              <a:t>Basically if your query contains aggregates e.g. sum(</a:t>
            </a:r>
            <a:r>
              <a:rPr lang="en-US" dirty="0" err="1" smtClean="0"/>
              <a:t>order_value</a:t>
            </a:r>
            <a:r>
              <a:rPr lang="en-US" dirty="0" smtClean="0"/>
              <a:t>) and also refers to a non aggregate e.g. </a:t>
            </a:r>
            <a:r>
              <a:rPr lang="en-US" dirty="0" err="1" smtClean="0"/>
              <a:t>emp_no</a:t>
            </a:r>
            <a:r>
              <a:rPr lang="en-US" dirty="0" smtClean="0"/>
              <a:t> then Group by must remain.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Rot="1" noChangeAspect="1" noChangeArrowheads="1" noTextEdit="1"/>
          </p:cNvSpPr>
          <p:nvPr>
            <p:ph type="sldImg"/>
          </p:nvPr>
        </p:nvSpPr>
        <p:spPr>
          <a:ln/>
        </p:spPr>
      </p:sp>
      <p:sp>
        <p:nvSpPr>
          <p:cNvPr id="20486"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Rot="1" noChangeAspect="1" noChangeArrowheads="1" noTextEdit="1"/>
          </p:cNvSpPr>
          <p:nvPr>
            <p:ph type="sldImg"/>
          </p:nvPr>
        </p:nvSpPr>
        <p:spPr>
          <a:ln/>
        </p:spPr>
      </p:sp>
      <p:sp>
        <p:nvSpPr>
          <p:cNvPr id="21510"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3A97BEDE-B0AC-4573-BB1A-6B4B7FD44A81}"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92BB1A05-078B-4EBB-A254-E7335B2071CD}"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pitchFamily="34" charset="0"/>
        </a:defRPr>
      </a:lvl2pPr>
      <a:lvl3pPr algn="l" rtl="0" eaLnBrk="0" fontAlgn="base" hangingPunct="0">
        <a:spcBef>
          <a:spcPct val="0"/>
        </a:spcBef>
        <a:spcAft>
          <a:spcPct val="0"/>
        </a:spcAft>
        <a:defRPr sz="2800" b="1">
          <a:solidFill>
            <a:srgbClr val="005AA9"/>
          </a:solidFill>
          <a:latin typeface="Arial" pitchFamily="34" charset="0"/>
        </a:defRPr>
      </a:lvl3pPr>
      <a:lvl4pPr algn="l" rtl="0" eaLnBrk="0" fontAlgn="base" hangingPunct="0">
        <a:spcBef>
          <a:spcPct val="0"/>
        </a:spcBef>
        <a:spcAft>
          <a:spcPct val="0"/>
        </a:spcAft>
        <a:defRPr sz="2800" b="1">
          <a:solidFill>
            <a:srgbClr val="005AA9"/>
          </a:solidFill>
          <a:latin typeface="Arial" pitchFamily="34" charset="0"/>
        </a:defRPr>
      </a:lvl4pPr>
      <a:lvl5pPr algn="l" rtl="0" eaLnBrk="0" fontAlgn="base" hangingPunct="0">
        <a:spcBef>
          <a:spcPct val="0"/>
        </a:spcBef>
        <a:spcAft>
          <a:spcPct val="0"/>
        </a:spcAft>
        <a:defRPr sz="2800" b="1">
          <a:solidFill>
            <a:srgbClr val="005AA9"/>
          </a:solidFill>
          <a:latin typeface="Arial" pitchFamily="34" charset="0"/>
        </a:defRPr>
      </a:lvl5pPr>
      <a:lvl6pPr marL="457200" algn="l" rtl="0" fontAlgn="base">
        <a:spcBef>
          <a:spcPct val="0"/>
        </a:spcBef>
        <a:spcAft>
          <a:spcPct val="0"/>
        </a:spcAft>
        <a:defRPr sz="2800" b="1">
          <a:solidFill>
            <a:srgbClr val="005AA9"/>
          </a:solidFill>
          <a:latin typeface="Arial" pitchFamily="34" charset="0"/>
        </a:defRPr>
      </a:lvl6pPr>
      <a:lvl7pPr marL="914400" algn="l" rtl="0" fontAlgn="base">
        <a:spcBef>
          <a:spcPct val="0"/>
        </a:spcBef>
        <a:spcAft>
          <a:spcPct val="0"/>
        </a:spcAft>
        <a:defRPr sz="2800" b="1">
          <a:solidFill>
            <a:srgbClr val="005AA9"/>
          </a:solidFill>
          <a:latin typeface="Arial" pitchFamily="34" charset="0"/>
        </a:defRPr>
      </a:lvl7pPr>
      <a:lvl8pPr marL="1371600" algn="l" rtl="0" fontAlgn="base">
        <a:spcBef>
          <a:spcPct val="0"/>
        </a:spcBef>
        <a:spcAft>
          <a:spcPct val="0"/>
        </a:spcAft>
        <a:defRPr sz="2800" b="1">
          <a:solidFill>
            <a:srgbClr val="005AA9"/>
          </a:solidFill>
          <a:latin typeface="Arial" pitchFamily="34" charset="0"/>
        </a:defRPr>
      </a:lvl8pPr>
      <a:lvl9pPr marL="1828800" algn="l" rtl="0" fontAlgn="base">
        <a:spcBef>
          <a:spcPct val="0"/>
        </a:spcBef>
        <a:spcAft>
          <a:spcPct val="0"/>
        </a:spcAft>
        <a:defRPr sz="2800" b="1">
          <a:solidFill>
            <a:srgbClr val="005AA9"/>
          </a:solidFill>
          <a:latin typeface="Arial" pitchFamily="34"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smtClean="0"/>
              <a:t>Summarised Queries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4100" name="Rectangle 4"/>
          <p:cNvSpPr>
            <a:spLocks noGrp="1" noChangeArrowheads="1"/>
          </p:cNvSpPr>
          <p:nvPr>
            <p:ph type="body" idx="1"/>
          </p:nvPr>
        </p:nvSpPr>
        <p:spPr>
          <a:xfrm>
            <a:off x="249238" y="1262063"/>
            <a:ext cx="8709025" cy="5568950"/>
          </a:xfrm>
        </p:spPr>
        <p:txBody>
          <a:bodyPr lIns="77788" tIns="41275" rIns="77788" bIns="41275"/>
          <a:lstStyle/>
          <a:p>
            <a:pPr>
              <a:lnSpc>
                <a:spcPct val="90000"/>
              </a:lnSpc>
            </a:pPr>
            <a:r>
              <a:rPr lang="en-GB" smtClean="0"/>
              <a:t>Objectives</a:t>
            </a:r>
          </a:p>
          <a:p>
            <a:pPr lvl="1">
              <a:lnSpc>
                <a:spcPct val="90000"/>
              </a:lnSpc>
            </a:pPr>
            <a:r>
              <a:rPr lang="en-GB" b="0" smtClean="0"/>
              <a:t>Learn 5 aggregate functions and how to write summarised queries</a:t>
            </a:r>
          </a:p>
          <a:p>
            <a:pPr lvl="1">
              <a:lnSpc>
                <a:spcPct val="90000"/>
              </a:lnSpc>
            </a:pPr>
            <a:endParaRPr lang="en-GB" b="0" smtClean="0"/>
          </a:p>
          <a:p>
            <a:pPr>
              <a:lnSpc>
                <a:spcPct val="90000"/>
              </a:lnSpc>
            </a:pPr>
            <a:r>
              <a:rPr lang="en-GB" smtClean="0"/>
              <a:t>Contents</a:t>
            </a:r>
          </a:p>
          <a:p>
            <a:pPr lvl="1">
              <a:lnSpc>
                <a:spcPct val="90000"/>
              </a:lnSpc>
            </a:pPr>
            <a:r>
              <a:rPr lang="en-GB" b="0" smtClean="0"/>
              <a:t>Aggregate Functions:  SUM, MAX, MIN, AVG, COUNT</a:t>
            </a:r>
          </a:p>
          <a:p>
            <a:pPr lvl="1">
              <a:lnSpc>
                <a:spcPct val="90000"/>
              </a:lnSpc>
            </a:pPr>
            <a:r>
              <a:rPr lang="en-GB" b="0" smtClean="0"/>
              <a:t>GROUP BY clause</a:t>
            </a:r>
          </a:p>
          <a:p>
            <a:pPr lvl="1">
              <a:lnSpc>
                <a:spcPct val="90000"/>
              </a:lnSpc>
            </a:pPr>
            <a:r>
              <a:rPr lang="en-GB" b="0" smtClean="0"/>
              <a:t>Practical 1</a:t>
            </a:r>
          </a:p>
          <a:p>
            <a:pPr lvl="1">
              <a:lnSpc>
                <a:spcPct val="90000"/>
              </a:lnSpc>
            </a:pPr>
            <a:endParaRPr lang="en-GB" b="0" smtClean="0"/>
          </a:p>
          <a:p>
            <a:pPr lvl="1">
              <a:lnSpc>
                <a:spcPct val="90000"/>
              </a:lnSpc>
            </a:pPr>
            <a:r>
              <a:rPr lang="en-GB" b="0" smtClean="0"/>
              <a:t>HAVING clause</a:t>
            </a:r>
          </a:p>
          <a:p>
            <a:r>
              <a:rPr lang="en-GB" smtClean="0"/>
              <a:t>Hands on Lab</a:t>
            </a:r>
          </a:p>
          <a:p>
            <a:pPr lvl="2">
              <a:lnSpc>
                <a:spcPct val="90000"/>
              </a:lnSpc>
            </a:pPr>
            <a:r>
              <a:rPr lang="en-GB" sz="1800" smtClean="0"/>
              <a:t>Including considering effect of Outer Joins on Aggregate functions</a:t>
            </a:r>
          </a:p>
          <a:p>
            <a:pPr lvl="1">
              <a:lnSpc>
                <a:spcPct val="90000"/>
              </a:lnSpc>
            </a:pPr>
            <a:endParaRPr lang="en-GB" b="0" smtClean="0"/>
          </a:p>
          <a:p>
            <a:pPr lvl="1">
              <a:lnSpc>
                <a:spcPct val="90000"/>
              </a:lnSpc>
            </a:pPr>
            <a:endParaRPr lang="en-GB" sz="2300" smtClean="0"/>
          </a:p>
        </p:txBody>
      </p:sp>
      <p:sp>
        <p:nvSpPr>
          <p:cNvPr id="4101" name="Rectangle 5"/>
          <p:cNvSpPr>
            <a:spLocks noGrp="1" noChangeArrowheads="1"/>
          </p:cNvSpPr>
          <p:nvPr>
            <p:ph type="title"/>
          </p:nvPr>
        </p:nvSpPr>
        <p:spPr/>
        <p:txBody>
          <a:bodyPr/>
          <a:lstStyle/>
          <a:p>
            <a:pPr eaLnBrk="1" hangingPunct="1"/>
            <a:r>
              <a:rPr lang="en-GB" smtClean="0"/>
              <a:t>Summarised Queries</a:t>
            </a:r>
          </a:p>
        </p:txBody>
      </p:sp>
      <p:sp>
        <p:nvSpPr>
          <p:cNvPr id="4102"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33375" y="1377950"/>
            <a:ext cx="2776538" cy="1968500"/>
          </a:xfrm>
          <a:prstGeom prst="rect">
            <a:avLst/>
          </a:prstGeom>
          <a:solidFill>
            <a:schemeClr val="bg1"/>
          </a:solidFill>
          <a:ln w="12700">
            <a:solidFill>
              <a:schemeClr val="tx1"/>
            </a:solidFill>
            <a:miter lim="800000"/>
            <a:headEnd/>
            <a:tailEnd/>
          </a:ln>
        </p:spPr>
        <p:txBody>
          <a:bodyPr wrap="none" lIns="90488" tIns="44450" rIns="90488" bIns="44450" anchor="ctr"/>
          <a:lstStyle/>
          <a:p>
            <a:pPr defTabSz="739775" eaLnBrk="0" hangingPunct="0"/>
            <a:endParaRPr lang="en-GB" sz="2400" b="1">
              <a:latin typeface="Helvetica" pitchFamily="34" charset="0"/>
            </a:endParaRPr>
          </a:p>
          <a:p>
            <a:pPr defTabSz="739775" eaLnBrk="0" hangingPunct="0"/>
            <a:endParaRPr lang="en-GB" sz="2400" b="1">
              <a:latin typeface="Helvetica" pitchFamily="34" charset="0"/>
            </a:endParaRPr>
          </a:p>
        </p:txBody>
      </p:sp>
      <p:sp>
        <p:nvSpPr>
          <p:cNvPr id="5123" name="Rectangle 3"/>
          <p:cNvSpPr>
            <a:spLocks noChangeArrowheads="1"/>
          </p:cNvSpPr>
          <p:nvPr/>
        </p:nvSpPr>
        <p:spPr bwMode="auto">
          <a:xfrm>
            <a:off x="279400" y="1371600"/>
            <a:ext cx="2859088" cy="1990725"/>
          </a:xfrm>
          <a:prstGeom prst="rect">
            <a:avLst/>
          </a:prstGeom>
          <a:solidFill>
            <a:schemeClr val="accent1"/>
          </a:solidFill>
          <a:ln w="9525">
            <a:solidFill>
              <a:schemeClr val="tx1"/>
            </a:solidFill>
            <a:miter lim="800000"/>
            <a:headEnd/>
            <a:tailEnd/>
          </a:ln>
        </p:spPr>
        <p:txBody>
          <a:bodyPr wrap="none" lIns="92075" tIns="46038" rIns="92075" bIns="46038">
            <a:spAutoFit/>
          </a:bodyPr>
          <a:lstStyle/>
          <a:p>
            <a:pPr eaLnBrk="0" hangingPunct="0"/>
            <a:r>
              <a:rPr lang="en-GB" sz="2000" b="1" dirty="0" err="1">
                <a:latin typeface="Helvetica" pitchFamily="34" charset="0"/>
              </a:rPr>
              <a:t>emp_no</a:t>
            </a:r>
            <a:r>
              <a:rPr lang="en-GB" sz="2000" b="1" dirty="0">
                <a:latin typeface="Helvetica" pitchFamily="34" charset="0"/>
              </a:rPr>
              <a:t>   </a:t>
            </a:r>
            <a:r>
              <a:rPr lang="en-GB" sz="2000" b="1" dirty="0" err="1">
                <a:latin typeface="Helvetica" pitchFamily="34" charset="0"/>
              </a:rPr>
              <a:t>sales_target</a:t>
            </a:r>
            <a:endParaRPr lang="en-GB" sz="2000" b="1" dirty="0">
              <a:latin typeface="Helvetica" pitchFamily="34" charset="0"/>
            </a:endParaRPr>
          </a:p>
          <a:p>
            <a:pPr eaLnBrk="0" hangingPunct="0">
              <a:lnSpc>
                <a:spcPct val="120000"/>
              </a:lnSpc>
              <a:spcBef>
                <a:spcPts val="0"/>
              </a:spcBef>
            </a:pPr>
            <a:r>
              <a:rPr lang="en-GB" sz="2000" b="1" dirty="0">
                <a:latin typeface="Helvetica" pitchFamily="34" charset="0"/>
              </a:rPr>
              <a:t>   </a:t>
            </a:r>
            <a:r>
              <a:rPr lang="en-GB" sz="2000" dirty="0">
                <a:latin typeface="Helvetica" pitchFamily="34" charset="0"/>
              </a:rPr>
              <a:t>10	       200</a:t>
            </a:r>
          </a:p>
          <a:p>
            <a:pPr eaLnBrk="0" hangingPunct="0">
              <a:spcBef>
                <a:spcPts val="0"/>
              </a:spcBef>
            </a:pPr>
            <a:r>
              <a:rPr lang="en-GB" sz="2000" dirty="0">
                <a:latin typeface="Helvetica" pitchFamily="34" charset="0"/>
              </a:rPr>
              <a:t>   20	       100</a:t>
            </a:r>
          </a:p>
          <a:p>
            <a:pPr eaLnBrk="0" hangingPunct="0">
              <a:spcBef>
                <a:spcPts val="0"/>
              </a:spcBef>
            </a:pPr>
            <a:r>
              <a:rPr lang="en-GB" sz="2000" dirty="0">
                <a:latin typeface="Helvetica" pitchFamily="34" charset="0"/>
              </a:rPr>
              <a:t>   30	       400</a:t>
            </a:r>
          </a:p>
          <a:p>
            <a:pPr eaLnBrk="0" hangingPunct="0">
              <a:spcBef>
                <a:spcPts val="0"/>
              </a:spcBef>
            </a:pPr>
            <a:r>
              <a:rPr lang="en-GB" sz="2000" dirty="0">
                <a:latin typeface="Helvetica" pitchFamily="34" charset="0"/>
              </a:rPr>
              <a:t>   40	       100</a:t>
            </a:r>
          </a:p>
          <a:p>
            <a:pPr eaLnBrk="0" hangingPunct="0">
              <a:spcBef>
                <a:spcPts val="0"/>
              </a:spcBef>
            </a:pPr>
            <a:r>
              <a:rPr lang="en-GB" sz="2000" dirty="0">
                <a:latin typeface="Helvetica" pitchFamily="34" charset="0"/>
              </a:rPr>
              <a:t>   50	       null</a:t>
            </a:r>
          </a:p>
        </p:txBody>
      </p:sp>
      <p:sp>
        <p:nvSpPr>
          <p:cNvPr id="512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5125" name="Oval 5"/>
          <p:cNvSpPr>
            <a:spLocks noChangeArrowheads="1"/>
          </p:cNvSpPr>
          <p:nvPr/>
        </p:nvSpPr>
        <p:spPr bwMode="auto">
          <a:xfrm>
            <a:off x="3090863" y="2959100"/>
            <a:ext cx="2538412" cy="188913"/>
          </a:xfrm>
          <a:prstGeom prst="ellipse">
            <a:avLst/>
          </a:prstGeom>
          <a:solidFill>
            <a:srgbClr val="DADADA"/>
          </a:solidFill>
          <a:ln w="12700">
            <a:solidFill>
              <a:schemeClr val="tx1"/>
            </a:solidFill>
            <a:round/>
            <a:headEnd/>
            <a:tailEnd/>
          </a:ln>
        </p:spPr>
        <p:txBody>
          <a:bodyPr wrap="none" anchor="ctr"/>
          <a:lstStyle/>
          <a:p>
            <a:pPr eaLnBrk="0" hangingPunct="0">
              <a:spcBef>
                <a:spcPct val="50000"/>
              </a:spcBef>
            </a:pPr>
            <a:endParaRPr lang="en-US"/>
          </a:p>
        </p:txBody>
      </p:sp>
      <p:sp>
        <p:nvSpPr>
          <p:cNvPr id="5126" name="Rectangle 7"/>
          <p:cNvSpPr>
            <a:spLocks noChangeArrowheads="1"/>
          </p:cNvSpPr>
          <p:nvPr/>
        </p:nvSpPr>
        <p:spPr bwMode="auto">
          <a:xfrm>
            <a:off x="5441950" y="3733800"/>
            <a:ext cx="3651250" cy="2767424"/>
          </a:xfrm>
          <a:prstGeom prst="rect">
            <a:avLst/>
          </a:prstGeom>
          <a:noFill/>
          <a:ln w="9525">
            <a:noFill/>
            <a:miter lim="800000"/>
            <a:headEnd/>
            <a:tailEnd/>
          </a:ln>
        </p:spPr>
        <p:txBody>
          <a:bodyPr lIns="90488" tIns="44450" rIns="90488" bIns="44450">
            <a:spAutoFit/>
          </a:bodyPr>
          <a:lstStyle/>
          <a:p>
            <a:pPr defTabSz="739775" eaLnBrk="0" hangingPunct="0">
              <a:lnSpc>
                <a:spcPct val="110000"/>
              </a:lnSpc>
              <a:spcBef>
                <a:spcPts val="0"/>
              </a:spcBef>
            </a:pPr>
            <a:r>
              <a:rPr lang="en-GB" sz="2000" b="1" dirty="0">
                <a:latin typeface="Helvetica" pitchFamily="34" charset="0"/>
              </a:rPr>
              <a:t>COUNT(</a:t>
            </a:r>
            <a:r>
              <a:rPr lang="en-GB" sz="2000" b="1" dirty="0" err="1">
                <a:latin typeface="Helvetica" pitchFamily="34" charset="0"/>
              </a:rPr>
              <a:t>sales_target</a:t>
            </a:r>
            <a:r>
              <a:rPr lang="en-GB" sz="2000" b="1" dirty="0">
                <a:latin typeface="Helvetica" pitchFamily="34" charset="0"/>
              </a:rPr>
              <a:t>)  =      4</a:t>
            </a:r>
          </a:p>
          <a:p>
            <a:pPr defTabSz="739775" eaLnBrk="0" hangingPunct="0">
              <a:lnSpc>
                <a:spcPct val="110000"/>
              </a:lnSpc>
              <a:spcBef>
                <a:spcPts val="0"/>
              </a:spcBef>
            </a:pPr>
            <a:r>
              <a:rPr lang="en-GB" sz="2000" b="1" dirty="0">
                <a:latin typeface="Helvetica" pitchFamily="34" charset="0"/>
              </a:rPr>
              <a:t>SUM(</a:t>
            </a:r>
            <a:r>
              <a:rPr lang="en-GB" sz="2000" b="1" dirty="0" err="1">
                <a:latin typeface="Helvetica" pitchFamily="34" charset="0"/>
              </a:rPr>
              <a:t>sales_target</a:t>
            </a:r>
            <a:r>
              <a:rPr lang="en-GB" sz="2000" b="1" dirty="0">
                <a:latin typeface="Helvetica" pitchFamily="34" charset="0"/>
              </a:rPr>
              <a:t>)       =  800</a:t>
            </a:r>
          </a:p>
          <a:p>
            <a:pPr defTabSz="739775" eaLnBrk="0" hangingPunct="0">
              <a:lnSpc>
                <a:spcPct val="110000"/>
              </a:lnSpc>
              <a:spcBef>
                <a:spcPts val="0"/>
              </a:spcBef>
            </a:pPr>
            <a:r>
              <a:rPr lang="en-GB" sz="2000" b="1" dirty="0">
                <a:latin typeface="Helvetica" pitchFamily="34" charset="0"/>
              </a:rPr>
              <a:t>AVG(</a:t>
            </a:r>
            <a:r>
              <a:rPr lang="en-GB" sz="2000" b="1" dirty="0" err="1">
                <a:latin typeface="Helvetica" pitchFamily="34" charset="0"/>
              </a:rPr>
              <a:t>sales_target</a:t>
            </a:r>
            <a:r>
              <a:rPr lang="en-GB" sz="2000" b="1" dirty="0">
                <a:latin typeface="Helvetica" pitchFamily="34" charset="0"/>
              </a:rPr>
              <a:t>)       =  200</a:t>
            </a:r>
          </a:p>
          <a:p>
            <a:pPr defTabSz="739775" eaLnBrk="0" hangingPunct="0">
              <a:lnSpc>
                <a:spcPct val="110000"/>
              </a:lnSpc>
              <a:spcBef>
                <a:spcPts val="0"/>
              </a:spcBef>
            </a:pPr>
            <a:r>
              <a:rPr lang="en-GB" sz="2000" b="1" dirty="0">
                <a:latin typeface="Helvetica" pitchFamily="34" charset="0"/>
              </a:rPr>
              <a:t>MIN(</a:t>
            </a:r>
            <a:r>
              <a:rPr lang="en-GB" sz="2000" b="1" dirty="0" err="1">
                <a:latin typeface="Helvetica" pitchFamily="34" charset="0"/>
              </a:rPr>
              <a:t>sales_target</a:t>
            </a:r>
            <a:r>
              <a:rPr lang="en-GB" sz="2000" b="1" dirty="0">
                <a:latin typeface="Helvetica" pitchFamily="34" charset="0"/>
              </a:rPr>
              <a:t>) 	       =  100 MAX(</a:t>
            </a:r>
            <a:r>
              <a:rPr lang="en-GB" sz="2000" b="1" dirty="0" err="1">
                <a:latin typeface="Helvetica" pitchFamily="34" charset="0"/>
              </a:rPr>
              <a:t>sales_target</a:t>
            </a:r>
            <a:r>
              <a:rPr lang="en-GB" sz="2000" b="1" dirty="0">
                <a:latin typeface="Helvetica" pitchFamily="34" charset="0"/>
              </a:rPr>
              <a:t>)       =  400</a:t>
            </a:r>
          </a:p>
          <a:p>
            <a:pPr defTabSz="739775" eaLnBrk="0" hangingPunct="0">
              <a:lnSpc>
                <a:spcPct val="110000"/>
              </a:lnSpc>
            </a:pPr>
            <a:endParaRPr lang="en-GB" sz="2000" b="1" dirty="0">
              <a:latin typeface="Helvetica" pitchFamily="34" charset="0"/>
            </a:endParaRPr>
          </a:p>
          <a:p>
            <a:pPr defTabSz="739775" eaLnBrk="0" hangingPunct="0">
              <a:lnSpc>
                <a:spcPct val="110000"/>
              </a:lnSpc>
            </a:pPr>
            <a:r>
              <a:rPr lang="en-GB" sz="2000" b="1" dirty="0">
                <a:latin typeface="Helvetica" pitchFamily="34" charset="0"/>
              </a:rPr>
              <a:t>COUNT(*)                     =      5</a:t>
            </a:r>
          </a:p>
        </p:txBody>
      </p:sp>
      <p:sp>
        <p:nvSpPr>
          <p:cNvPr id="5127" name="Freeform 8"/>
          <p:cNvSpPr>
            <a:spLocks/>
          </p:cNvSpPr>
          <p:nvPr/>
        </p:nvSpPr>
        <p:spPr bwMode="auto">
          <a:xfrm>
            <a:off x="3098800" y="1905000"/>
            <a:ext cx="1906588" cy="1449388"/>
          </a:xfrm>
          <a:custGeom>
            <a:avLst/>
            <a:gdLst>
              <a:gd name="T0" fmla="*/ 2147483647 w 1201"/>
              <a:gd name="T1" fmla="*/ 2147483647 h 913"/>
              <a:gd name="T2" fmla="*/ 2147483647 w 1201"/>
              <a:gd name="T3" fmla="*/ 2147483647 h 913"/>
              <a:gd name="T4" fmla="*/ 2147483647 w 1201"/>
              <a:gd name="T5" fmla="*/ 2147483647 h 913"/>
              <a:gd name="T6" fmla="*/ 2147483647 w 1201"/>
              <a:gd name="T7" fmla="*/ 2147483647 h 913"/>
              <a:gd name="T8" fmla="*/ 2147483647 w 1201"/>
              <a:gd name="T9" fmla="*/ 2147483647 h 913"/>
              <a:gd name="T10" fmla="*/ 2147483647 w 1201"/>
              <a:gd name="T11" fmla="*/ 2147483647 h 913"/>
              <a:gd name="T12" fmla="*/ 2147483647 w 1201"/>
              <a:gd name="T13" fmla="*/ 2147483647 h 913"/>
              <a:gd name="T14" fmla="*/ 2147483647 w 1201"/>
              <a:gd name="T15" fmla="*/ 2147483647 h 913"/>
              <a:gd name="T16" fmla="*/ 2147483647 w 1201"/>
              <a:gd name="T17" fmla="*/ 2147483647 h 913"/>
              <a:gd name="T18" fmla="*/ 0 w 1201"/>
              <a:gd name="T19" fmla="*/ 2147483647 h 913"/>
              <a:gd name="T20" fmla="*/ 0 w 1201"/>
              <a:gd name="T21" fmla="*/ 0 h 913"/>
              <a:gd name="T22" fmla="*/ 2147483647 w 1201"/>
              <a:gd name="T23" fmla="*/ 2147483647 h 913"/>
              <a:gd name="T24" fmla="*/ 2147483647 w 1201"/>
              <a:gd name="T25" fmla="*/ 2147483647 h 913"/>
              <a:gd name="T26" fmla="*/ 2147483647 w 1201"/>
              <a:gd name="T27" fmla="*/ 2147483647 h 913"/>
              <a:gd name="T28" fmla="*/ 2147483647 w 1201"/>
              <a:gd name="T29" fmla="*/ 2147483647 h 913"/>
              <a:gd name="T30" fmla="*/ 2147483647 w 1201"/>
              <a:gd name="T31" fmla="*/ 2147483647 h 913"/>
              <a:gd name="T32" fmla="*/ 2147483647 w 1201"/>
              <a:gd name="T33" fmla="*/ 2147483647 h 913"/>
              <a:gd name="T34" fmla="*/ 2147483647 w 1201"/>
              <a:gd name="T35" fmla="*/ 2147483647 h 913"/>
              <a:gd name="T36" fmla="*/ 2147483647 w 1201"/>
              <a:gd name="T37" fmla="*/ 2147483647 h 913"/>
              <a:gd name="T38" fmla="*/ 2147483647 w 1201"/>
              <a:gd name="T39" fmla="*/ 2147483647 h 913"/>
              <a:gd name="T40" fmla="*/ 2147483647 w 1201"/>
              <a:gd name="T41" fmla="*/ 2147483647 h 913"/>
              <a:gd name="T42" fmla="*/ 2147483647 w 1201"/>
              <a:gd name="T43" fmla="*/ 2147483647 h 913"/>
              <a:gd name="T44" fmla="*/ 2147483647 w 1201"/>
              <a:gd name="T45" fmla="*/ 2147483647 h 913"/>
              <a:gd name="T46" fmla="*/ 2147483647 w 1201"/>
              <a:gd name="T47" fmla="*/ 2147483647 h 913"/>
              <a:gd name="T48" fmla="*/ 2147483647 w 1201"/>
              <a:gd name="T49" fmla="*/ 2147483647 h 9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1"/>
              <a:gd name="T76" fmla="*/ 0 h 913"/>
              <a:gd name="T77" fmla="*/ 1201 w 1201"/>
              <a:gd name="T78" fmla="*/ 913 h 9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1" h="913">
                <a:moveTo>
                  <a:pt x="1200" y="606"/>
                </a:moveTo>
                <a:lnTo>
                  <a:pt x="726" y="912"/>
                </a:lnTo>
                <a:lnTo>
                  <a:pt x="199" y="606"/>
                </a:lnTo>
                <a:lnTo>
                  <a:pt x="469" y="606"/>
                </a:lnTo>
                <a:lnTo>
                  <a:pt x="467" y="325"/>
                </a:lnTo>
                <a:lnTo>
                  <a:pt x="436" y="278"/>
                </a:lnTo>
                <a:lnTo>
                  <a:pt x="369" y="245"/>
                </a:lnTo>
                <a:lnTo>
                  <a:pt x="280" y="224"/>
                </a:lnTo>
                <a:lnTo>
                  <a:pt x="146" y="218"/>
                </a:lnTo>
                <a:lnTo>
                  <a:pt x="0" y="218"/>
                </a:lnTo>
                <a:lnTo>
                  <a:pt x="0" y="0"/>
                </a:lnTo>
                <a:lnTo>
                  <a:pt x="225" y="1"/>
                </a:lnTo>
                <a:lnTo>
                  <a:pt x="326" y="9"/>
                </a:lnTo>
                <a:lnTo>
                  <a:pt x="436" y="17"/>
                </a:lnTo>
                <a:lnTo>
                  <a:pt x="513" y="30"/>
                </a:lnTo>
                <a:lnTo>
                  <a:pt x="594" y="49"/>
                </a:lnTo>
                <a:lnTo>
                  <a:pt x="662" y="69"/>
                </a:lnTo>
                <a:lnTo>
                  <a:pt x="741" y="103"/>
                </a:lnTo>
                <a:lnTo>
                  <a:pt x="809" y="140"/>
                </a:lnTo>
                <a:lnTo>
                  <a:pt x="853" y="177"/>
                </a:lnTo>
                <a:lnTo>
                  <a:pt x="902" y="221"/>
                </a:lnTo>
                <a:lnTo>
                  <a:pt x="928" y="275"/>
                </a:lnTo>
                <a:lnTo>
                  <a:pt x="934" y="325"/>
                </a:lnTo>
                <a:lnTo>
                  <a:pt x="938" y="606"/>
                </a:lnTo>
                <a:lnTo>
                  <a:pt x="1200" y="606"/>
                </a:lnTo>
              </a:path>
            </a:pathLst>
          </a:custGeom>
          <a:solidFill>
            <a:schemeClr val="bg2"/>
          </a:solidFill>
          <a:ln w="12700" cap="rnd">
            <a:solidFill>
              <a:srgbClr val="000000"/>
            </a:solidFill>
            <a:round/>
            <a:headEnd/>
            <a:tailEnd/>
          </a:ln>
        </p:spPr>
        <p:txBody>
          <a:bodyPr/>
          <a:lstStyle/>
          <a:p>
            <a:endParaRPr lang="en-GB"/>
          </a:p>
        </p:txBody>
      </p:sp>
      <p:sp>
        <p:nvSpPr>
          <p:cNvPr id="5128" name="Freeform 9"/>
          <p:cNvSpPr>
            <a:spLocks/>
          </p:cNvSpPr>
          <p:nvPr/>
        </p:nvSpPr>
        <p:spPr bwMode="auto">
          <a:xfrm>
            <a:off x="4008438" y="4533900"/>
            <a:ext cx="1296987" cy="793750"/>
          </a:xfrm>
          <a:custGeom>
            <a:avLst/>
            <a:gdLst>
              <a:gd name="T0" fmla="*/ 2147483647 w 816"/>
              <a:gd name="T1" fmla="*/ 2147483647 h 500"/>
              <a:gd name="T2" fmla="*/ 2147483647 w 816"/>
              <a:gd name="T3" fmla="*/ 2147483647 h 500"/>
              <a:gd name="T4" fmla="*/ 2147483647 w 816"/>
              <a:gd name="T5" fmla="*/ 2147483647 h 500"/>
              <a:gd name="T6" fmla="*/ 2147483647 w 816"/>
              <a:gd name="T7" fmla="*/ 2147483647 h 500"/>
              <a:gd name="T8" fmla="*/ 2147483647 w 816"/>
              <a:gd name="T9" fmla="*/ 2147483647 h 500"/>
              <a:gd name="T10" fmla="*/ 2147483647 w 816"/>
              <a:gd name="T11" fmla="*/ 2147483647 h 500"/>
              <a:gd name="T12" fmla="*/ 2147483647 w 816"/>
              <a:gd name="T13" fmla="*/ 2147483647 h 500"/>
              <a:gd name="T14" fmla="*/ 2147483647 w 816"/>
              <a:gd name="T15" fmla="*/ 2147483647 h 500"/>
              <a:gd name="T16" fmla="*/ 2147483647 w 816"/>
              <a:gd name="T17" fmla="*/ 2147483647 h 500"/>
              <a:gd name="T18" fmla="*/ 2147483647 w 816"/>
              <a:gd name="T19" fmla="*/ 0 h 500"/>
              <a:gd name="T20" fmla="*/ 0 w 816"/>
              <a:gd name="T21" fmla="*/ 0 h 500"/>
              <a:gd name="T22" fmla="*/ 2147483647 w 816"/>
              <a:gd name="T23" fmla="*/ 2147483647 h 500"/>
              <a:gd name="T24" fmla="*/ 2147483647 w 816"/>
              <a:gd name="T25" fmla="*/ 2147483647 h 500"/>
              <a:gd name="T26" fmla="*/ 2147483647 w 816"/>
              <a:gd name="T27" fmla="*/ 2147483647 h 500"/>
              <a:gd name="T28" fmla="*/ 2147483647 w 816"/>
              <a:gd name="T29" fmla="*/ 2147483647 h 500"/>
              <a:gd name="T30" fmla="*/ 2147483647 w 816"/>
              <a:gd name="T31" fmla="*/ 2147483647 h 500"/>
              <a:gd name="T32" fmla="*/ 2147483647 w 816"/>
              <a:gd name="T33" fmla="*/ 2147483647 h 500"/>
              <a:gd name="T34" fmla="*/ 2147483647 w 816"/>
              <a:gd name="T35" fmla="*/ 2147483647 h 500"/>
              <a:gd name="T36" fmla="*/ 2147483647 w 816"/>
              <a:gd name="T37" fmla="*/ 2147483647 h 500"/>
              <a:gd name="T38" fmla="*/ 2147483647 w 816"/>
              <a:gd name="T39" fmla="*/ 2147483647 h 500"/>
              <a:gd name="T40" fmla="*/ 2147483647 w 816"/>
              <a:gd name="T41" fmla="*/ 2147483647 h 500"/>
              <a:gd name="T42" fmla="*/ 2147483647 w 816"/>
              <a:gd name="T43" fmla="*/ 2147483647 h 500"/>
              <a:gd name="T44" fmla="*/ 2147483647 w 816"/>
              <a:gd name="T45" fmla="*/ 2147483647 h 500"/>
              <a:gd name="T46" fmla="*/ 2147483647 w 816"/>
              <a:gd name="T47" fmla="*/ 2147483647 h 500"/>
              <a:gd name="T48" fmla="*/ 2147483647 w 816"/>
              <a:gd name="T49" fmla="*/ 2147483647 h 5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16"/>
              <a:gd name="T76" fmla="*/ 0 h 500"/>
              <a:gd name="T77" fmla="*/ 816 w 816"/>
              <a:gd name="T78" fmla="*/ 500 h 5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16" h="500">
                <a:moveTo>
                  <a:pt x="542" y="499"/>
                </a:moveTo>
                <a:lnTo>
                  <a:pt x="815" y="301"/>
                </a:lnTo>
                <a:lnTo>
                  <a:pt x="542" y="83"/>
                </a:lnTo>
                <a:lnTo>
                  <a:pt x="542" y="195"/>
                </a:lnTo>
                <a:lnTo>
                  <a:pt x="292" y="194"/>
                </a:lnTo>
                <a:lnTo>
                  <a:pt x="249" y="180"/>
                </a:lnTo>
                <a:lnTo>
                  <a:pt x="219" y="153"/>
                </a:lnTo>
                <a:lnTo>
                  <a:pt x="200" y="116"/>
                </a:lnTo>
                <a:lnTo>
                  <a:pt x="195" y="60"/>
                </a:lnTo>
                <a:lnTo>
                  <a:pt x="195" y="0"/>
                </a:lnTo>
                <a:lnTo>
                  <a:pt x="0" y="0"/>
                </a:lnTo>
                <a:lnTo>
                  <a:pt x="2" y="93"/>
                </a:lnTo>
                <a:lnTo>
                  <a:pt x="8" y="135"/>
                </a:lnTo>
                <a:lnTo>
                  <a:pt x="16" y="180"/>
                </a:lnTo>
                <a:lnTo>
                  <a:pt x="28" y="212"/>
                </a:lnTo>
                <a:lnTo>
                  <a:pt x="44" y="246"/>
                </a:lnTo>
                <a:lnTo>
                  <a:pt x="62" y="275"/>
                </a:lnTo>
                <a:lnTo>
                  <a:pt x="92" y="308"/>
                </a:lnTo>
                <a:lnTo>
                  <a:pt x="125" y="336"/>
                </a:lnTo>
                <a:lnTo>
                  <a:pt x="159" y="356"/>
                </a:lnTo>
                <a:lnTo>
                  <a:pt x="198" y="375"/>
                </a:lnTo>
                <a:lnTo>
                  <a:pt x="247" y="387"/>
                </a:lnTo>
                <a:lnTo>
                  <a:pt x="292" y="389"/>
                </a:lnTo>
                <a:lnTo>
                  <a:pt x="542" y="390"/>
                </a:lnTo>
                <a:lnTo>
                  <a:pt x="542" y="499"/>
                </a:lnTo>
              </a:path>
            </a:pathLst>
          </a:custGeom>
          <a:solidFill>
            <a:schemeClr val="bg2"/>
          </a:solidFill>
          <a:ln w="12700" cap="rnd">
            <a:solidFill>
              <a:srgbClr val="000000"/>
            </a:solidFill>
            <a:round/>
            <a:headEnd/>
            <a:tailEnd/>
          </a:ln>
        </p:spPr>
        <p:txBody>
          <a:bodyPr/>
          <a:lstStyle/>
          <a:p>
            <a:endParaRPr lang="en-GB"/>
          </a:p>
        </p:txBody>
      </p:sp>
      <p:sp>
        <p:nvSpPr>
          <p:cNvPr id="5129" name="Freeform 10"/>
          <p:cNvSpPr>
            <a:spLocks/>
          </p:cNvSpPr>
          <p:nvPr/>
        </p:nvSpPr>
        <p:spPr bwMode="auto">
          <a:xfrm>
            <a:off x="2873375" y="3065463"/>
            <a:ext cx="2555875" cy="1431925"/>
          </a:xfrm>
          <a:custGeom>
            <a:avLst/>
            <a:gdLst>
              <a:gd name="T0" fmla="*/ 0 w 1611"/>
              <a:gd name="T1" fmla="*/ 0 h 902"/>
              <a:gd name="T2" fmla="*/ 2147483647 w 1611"/>
              <a:gd name="T3" fmla="*/ 2147483647 h 902"/>
              <a:gd name="T4" fmla="*/ 2147483647 w 1611"/>
              <a:gd name="T5" fmla="*/ 2147483647 h 902"/>
              <a:gd name="T6" fmla="*/ 2147483647 w 1611"/>
              <a:gd name="T7" fmla="*/ 2147483647 h 902"/>
              <a:gd name="T8" fmla="*/ 2147483647 w 1611"/>
              <a:gd name="T9" fmla="*/ 2147483647 h 902"/>
              <a:gd name="T10" fmla="*/ 2147483647 w 1611"/>
              <a:gd name="T11" fmla="*/ 0 h 902"/>
              <a:gd name="T12" fmla="*/ 0 w 1611"/>
              <a:gd name="T13" fmla="*/ 0 h 902"/>
              <a:gd name="T14" fmla="*/ 0 60000 65536"/>
              <a:gd name="T15" fmla="*/ 0 60000 65536"/>
              <a:gd name="T16" fmla="*/ 0 60000 65536"/>
              <a:gd name="T17" fmla="*/ 0 60000 65536"/>
              <a:gd name="T18" fmla="*/ 0 60000 65536"/>
              <a:gd name="T19" fmla="*/ 0 60000 65536"/>
              <a:gd name="T20" fmla="*/ 0 60000 65536"/>
              <a:gd name="T21" fmla="*/ 0 w 1611"/>
              <a:gd name="T22" fmla="*/ 0 h 902"/>
              <a:gd name="T23" fmla="*/ 1611 w 1611"/>
              <a:gd name="T24" fmla="*/ 902 h 9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1" h="902">
                <a:moveTo>
                  <a:pt x="0" y="0"/>
                </a:moveTo>
                <a:lnTo>
                  <a:pt x="697" y="575"/>
                </a:lnTo>
                <a:lnTo>
                  <a:pt x="725" y="901"/>
                </a:lnTo>
                <a:lnTo>
                  <a:pt x="876" y="901"/>
                </a:lnTo>
                <a:lnTo>
                  <a:pt x="913" y="575"/>
                </a:lnTo>
                <a:lnTo>
                  <a:pt x="1610" y="0"/>
                </a:lnTo>
                <a:lnTo>
                  <a:pt x="0" y="0"/>
                </a:lnTo>
              </a:path>
            </a:pathLst>
          </a:custGeom>
          <a:solidFill>
            <a:schemeClr val="folHlink"/>
          </a:solidFill>
          <a:ln w="12700" cap="rnd">
            <a:solidFill>
              <a:schemeClr val="tx1"/>
            </a:solidFill>
            <a:round/>
            <a:headEnd/>
            <a:tailEnd/>
          </a:ln>
        </p:spPr>
        <p:txBody>
          <a:bodyPr/>
          <a:lstStyle/>
          <a:p>
            <a:endParaRPr lang="en-GB"/>
          </a:p>
        </p:txBody>
      </p:sp>
      <p:sp>
        <p:nvSpPr>
          <p:cNvPr id="5130" name="Rectangle 11"/>
          <p:cNvSpPr>
            <a:spLocks noChangeArrowheads="1"/>
          </p:cNvSpPr>
          <p:nvPr/>
        </p:nvSpPr>
        <p:spPr bwMode="auto">
          <a:xfrm>
            <a:off x="139700" y="5043488"/>
            <a:ext cx="4395788" cy="831850"/>
          </a:xfrm>
          <a:prstGeom prst="rect">
            <a:avLst/>
          </a:prstGeom>
          <a:solidFill>
            <a:schemeClr val="accent1"/>
          </a:solidFill>
          <a:ln w="9525">
            <a:solidFill>
              <a:schemeClr val="tx1"/>
            </a:solidFill>
            <a:miter lim="800000"/>
            <a:headEnd/>
            <a:tailEnd/>
          </a:ln>
        </p:spPr>
        <p:txBody>
          <a:bodyPr lIns="92075" tIns="46038" rIns="92075" bIns="46038">
            <a:spAutoFit/>
          </a:bodyPr>
          <a:lstStyle/>
          <a:p>
            <a:pPr eaLnBrk="0" hangingPunct="0">
              <a:spcBef>
                <a:spcPts val="0"/>
              </a:spcBef>
            </a:pPr>
            <a:r>
              <a:rPr lang="en-GB" sz="2400" dirty="0">
                <a:latin typeface="Helvetica" pitchFamily="34" charset="0"/>
              </a:rPr>
              <a:t>SELECT  SUM (</a:t>
            </a:r>
            <a:r>
              <a:rPr lang="en-GB" sz="2400" dirty="0" err="1">
                <a:latin typeface="Helvetica" pitchFamily="34" charset="0"/>
              </a:rPr>
              <a:t>sales_target</a:t>
            </a:r>
            <a:r>
              <a:rPr lang="en-GB" sz="2400" dirty="0">
                <a:latin typeface="Helvetica" pitchFamily="34" charset="0"/>
              </a:rPr>
              <a:t>)</a:t>
            </a:r>
          </a:p>
          <a:p>
            <a:pPr eaLnBrk="0" hangingPunct="0">
              <a:spcBef>
                <a:spcPts val="0"/>
              </a:spcBef>
            </a:pPr>
            <a:r>
              <a:rPr lang="en-GB" sz="2400" dirty="0">
                <a:latin typeface="Helvetica" pitchFamily="34" charset="0"/>
              </a:rPr>
              <a:t>FROM      salesperson</a:t>
            </a:r>
          </a:p>
        </p:txBody>
      </p:sp>
      <p:sp>
        <p:nvSpPr>
          <p:cNvPr id="5131" name="Rectangle 13"/>
          <p:cNvSpPr>
            <a:spLocks noChangeArrowheads="1"/>
          </p:cNvSpPr>
          <p:nvPr/>
        </p:nvSpPr>
        <p:spPr bwMode="auto">
          <a:xfrm>
            <a:off x="2003425" y="6013450"/>
            <a:ext cx="650875" cy="466725"/>
          </a:xfrm>
          <a:prstGeom prst="rect">
            <a:avLst/>
          </a:prstGeom>
          <a:solidFill>
            <a:schemeClr val="accent2"/>
          </a:solidFill>
          <a:ln w="9525">
            <a:solidFill>
              <a:schemeClr val="tx1"/>
            </a:solidFill>
            <a:miter lim="800000"/>
            <a:headEnd/>
            <a:tailEnd/>
          </a:ln>
        </p:spPr>
        <p:txBody>
          <a:bodyPr wrap="none" lIns="92075" tIns="46038" rIns="92075" bIns="46038">
            <a:spAutoFit/>
          </a:bodyPr>
          <a:lstStyle/>
          <a:p>
            <a:pPr eaLnBrk="0" hangingPunct="0"/>
            <a:r>
              <a:rPr lang="en-GB" sz="2400" b="1">
                <a:latin typeface="Times New Roman" pitchFamily="18" charset="0"/>
              </a:rPr>
              <a:t>800</a:t>
            </a:r>
          </a:p>
        </p:txBody>
      </p:sp>
      <p:sp>
        <p:nvSpPr>
          <p:cNvPr id="5132" name="Rectangle 14"/>
          <p:cNvSpPr>
            <a:spLocks noChangeArrowheads="1"/>
          </p:cNvSpPr>
          <p:nvPr/>
        </p:nvSpPr>
        <p:spPr bwMode="auto">
          <a:xfrm>
            <a:off x="415925" y="5970588"/>
            <a:ext cx="963613" cy="457200"/>
          </a:xfrm>
          <a:prstGeom prst="rect">
            <a:avLst/>
          </a:prstGeom>
          <a:noFill/>
          <a:ln w="9525">
            <a:noFill/>
            <a:miter lim="800000"/>
            <a:headEnd/>
            <a:tailEnd/>
          </a:ln>
        </p:spPr>
        <p:txBody>
          <a:bodyPr wrap="none" lIns="92075" tIns="46038" rIns="92075" bIns="46038">
            <a:spAutoFit/>
          </a:bodyPr>
          <a:lstStyle/>
          <a:p>
            <a:pPr eaLnBrk="0" hangingPunct="0"/>
            <a:r>
              <a:rPr lang="en-GB" sz="2400" b="1">
                <a:latin typeface="Helvetica" pitchFamily="34" charset="0"/>
              </a:rPr>
              <a:t>gives</a:t>
            </a:r>
            <a:endParaRPr lang="en-GB" sz="2400">
              <a:latin typeface="Helvetica" pitchFamily="34" charset="0"/>
            </a:endParaRPr>
          </a:p>
        </p:txBody>
      </p:sp>
      <p:sp>
        <p:nvSpPr>
          <p:cNvPr id="5133" name="Rectangle 15"/>
          <p:cNvSpPr>
            <a:spLocks noGrp="1" noChangeArrowheads="1"/>
          </p:cNvSpPr>
          <p:nvPr>
            <p:ph type="title"/>
          </p:nvPr>
        </p:nvSpPr>
        <p:spPr/>
        <p:txBody>
          <a:bodyPr/>
          <a:lstStyle/>
          <a:p>
            <a:pPr eaLnBrk="1" hangingPunct="1"/>
            <a:r>
              <a:rPr lang="en-GB" smtClean="0"/>
              <a:t>Table Aggregate Functions</a:t>
            </a:r>
          </a:p>
        </p:txBody>
      </p:sp>
      <p:sp>
        <p:nvSpPr>
          <p:cNvPr id="5134" name="Rectangle 1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5135" name="Text Box 17"/>
          <p:cNvSpPr txBox="1">
            <a:spLocks noChangeArrowheads="1"/>
          </p:cNvSpPr>
          <p:nvPr/>
        </p:nvSpPr>
        <p:spPr bwMode="auto">
          <a:xfrm>
            <a:off x="4937125" y="3716338"/>
            <a:ext cx="769938" cy="1555750"/>
          </a:xfrm>
          <a:prstGeom prst="rect">
            <a:avLst/>
          </a:prstGeom>
          <a:noFill/>
          <a:ln w="9525">
            <a:noFill/>
            <a:miter lim="800000"/>
            <a:headEnd type="none" w="sm" len="sm"/>
            <a:tailEnd type="none" w="sm" len="sm"/>
          </a:ln>
        </p:spPr>
        <p:txBody>
          <a:bodyPr wrap="none">
            <a:spAutoFit/>
          </a:bodyPr>
          <a:lstStyle/>
          <a:p>
            <a:pPr eaLnBrk="0" hangingPunct="0"/>
            <a:r>
              <a:rPr lang="en-GB" sz="9600" dirty="0">
                <a:latin typeface="Times New Roman" pitchFamily="18" charset="0"/>
              </a:rPr>
              <a:t>{</a:t>
            </a:r>
          </a:p>
        </p:txBody>
      </p:sp>
      <p:grpSp>
        <p:nvGrpSpPr>
          <p:cNvPr id="2" name="Group 18"/>
          <p:cNvGrpSpPr>
            <a:grpSpLocks/>
          </p:cNvGrpSpPr>
          <p:nvPr/>
        </p:nvGrpSpPr>
        <p:grpSpPr bwMode="auto">
          <a:xfrm>
            <a:off x="6016625" y="2924175"/>
            <a:ext cx="1976438" cy="865188"/>
            <a:chOff x="3790" y="1842"/>
            <a:chExt cx="1245" cy="545"/>
          </a:xfrm>
        </p:grpSpPr>
        <p:sp>
          <p:nvSpPr>
            <p:cNvPr id="805907" name="Rectangle 19"/>
            <p:cNvSpPr>
              <a:spLocks noChangeArrowheads="1"/>
            </p:cNvSpPr>
            <p:nvPr/>
          </p:nvSpPr>
          <p:spPr bwMode="auto">
            <a:xfrm>
              <a:off x="3790" y="1842"/>
              <a:ext cx="1245" cy="294"/>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400">
                  <a:latin typeface="Helvetica" pitchFamily="34" charset="0"/>
                </a:rPr>
                <a:t>Nulls ignored</a:t>
              </a:r>
            </a:p>
          </p:txBody>
        </p:sp>
        <p:sp>
          <p:nvSpPr>
            <p:cNvPr id="5146" name="Line 20"/>
            <p:cNvSpPr>
              <a:spLocks noChangeShapeType="1"/>
            </p:cNvSpPr>
            <p:nvPr/>
          </p:nvSpPr>
          <p:spPr bwMode="auto">
            <a:xfrm>
              <a:off x="4723" y="2205"/>
              <a:ext cx="0" cy="182"/>
            </a:xfrm>
            <a:prstGeom prst="line">
              <a:avLst/>
            </a:prstGeom>
            <a:noFill/>
            <a:ln w="9525">
              <a:solidFill>
                <a:schemeClr val="tx1"/>
              </a:solidFill>
              <a:round/>
              <a:headEnd/>
              <a:tailEnd type="triangle" w="med" len="med"/>
            </a:ln>
          </p:spPr>
          <p:txBody>
            <a:bodyPr/>
            <a:lstStyle/>
            <a:p>
              <a:endParaRPr lang="en-GB"/>
            </a:p>
          </p:txBody>
        </p:sp>
      </p:grpSp>
      <p:grpSp>
        <p:nvGrpSpPr>
          <p:cNvPr id="3" name="Group 21"/>
          <p:cNvGrpSpPr>
            <a:grpSpLocks/>
          </p:cNvGrpSpPr>
          <p:nvPr/>
        </p:nvGrpSpPr>
        <p:grpSpPr bwMode="auto">
          <a:xfrm>
            <a:off x="3222625" y="6034088"/>
            <a:ext cx="2259013" cy="466725"/>
            <a:chOff x="2393" y="3612"/>
            <a:chExt cx="1542" cy="294"/>
          </a:xfrm>
        </p:grpSpPr>
        <p:sp>
          <p:nvSpPr>
            <p:cNvPr id="805910" name="Rectangle 22"/>
            <p:cNvSpPr>
              <a:spLocks noChangeArrowheads="1"/>
            </p:cNvSpPr>
            <p:nvPr/>
          </p:nvSpPr>
          <p:spPr bwMode="auto">
            <a:xfrm>
              <a:off x="2393" y="3612"/>
              <a:ext cx="1290" cy="294"/>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400">
                  <a:latin typeface="Helvetica" pitchFamily="34" charset="0"/>
                </a:rPr>
                <a:t>Counts rows</a:t>
              </a:r>
            </a:p>
          </p:txBody>
        </p:sp>
        <p:sp>
          <p:nvSpPr>
            <p:cNvPr id="5144" name="Line 23"/>
            <p:cNvSpPr>
              <a:spLocks noChangeShapeType="1"/>
            </p:cNvSpPr>
            <p:nvPr/>
          </p:nvSpPr>
          <p:spPr bwMode="auto">
            <a:xfrm>
              <a:off x="3708" y="3793"/>
              <a:ext cx="227" cy="0"/>
            </a:xfrm>
            <a:prstGeom prst="line">
              <a:avLst/>
            </a:prstGeom>
            <a:noFill/>
            <a:ln w="9525">
              <a:solidFill>
                <a:schemeClr val="tx1"/>
              </a:solidFill>
              <a:round/>
              <a:headEnd/>
              <a:tailEnd type="triangle" w="med" len="med"/>
            </a:ln>
          </p:spPr>
          <p:txBody>
            <a:bodyPr/>
            <a:lstStyle/>
            <a:p>
              <a:endParaRPr lang="en-GB"/>
            </a:p>
          </p:txBody>
        </p:sp>
      </p:grpSp>
      <p:sp>
        <p:nvSpPr>
          <p:cNvPr id="805912" name="Text Box 24"/>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805913" name="Rectangle 25"/>
          <p:cNvSpPr>
            <a:spLocks noChangeArrowheads="1"/>
          </p:cNvSpPr>
          <p:nvPr/>
        </p:nvSpPr>
        <p:spPr bwMode="auto">
          <a:xfrm>
            <a:off x="5686425" y="1268413"/>
            <a:ext cx="3008313"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400">
                <a:latin typeface="Helvetica" pitchFamily="34" charset="0"/>
              </a:rPr>
              <a:t>Sum(..) &amp; Avg(..)</a:t>
            </a:r>
            <a:br>
              <a:rPr lang="en-GB" sz="2400">
                <a:latin typeface="Helvetica" pitchFamily="34" charset="0"/>
              </a:rPr>
            </a:br>
            <a:r>
              <a:rPr lang="en-GB" sz="2400">
                <a:latin typeface="Helvetica" pitchFamily="34" charset="0"/>
              </a:rPr>
              <a:t>only with numerics</a:t>
            </a:r>
          </a:p>
        </p:txBody>
      </p:sp>
      <p:sp>
        <p:nvSpPr>
          <p:cNvPr id="5140" name="Line 26"/>
          <p:cNvSpPr>
            <a:spLocks noChangeShapeType="1"/>
          </p:cNvSpPr>
          <p:nvPr/>
        </p:nvSpPr>
        <p:spPr bwMode="auto">
          <a:xfrm>
            <a:off x="1477963" y="1371600"/>
            <a:ext cx="0" cy="1981200"/>
          </a:xfrm>
          <a:prstGeom prst="line">
            <a:avLst/>
          </a:prstGeom>
          <a:noFill/>
          <a:ln w="9525">
            <a:solidFill>
              <a:schemeClr val="tx1"/>
            </a:solidFill>
            <a:round/>
            <a:headEnd type="none" w="sm" len="sm"/>
            <a:tailEnd type="none" w="sm" len="sm"/>
          </a:ln>
        </p:spPr>
        <p:txBody>
          <a:bodyPr/>
          <a:lstStyle/>
          <a:p>
            <a:endParaRPr lang="en-GB"/>
          </a:p>
        </p:txBody>
      </p:sp>
      <p:sp>
        <p:nvSpPr>
          <p:cNvPr id="5141" name="Text Box 27"/>
          <p:cNvSpPr txBox="1">
            <a:spLocks noChangeArrowheads="1"/>
          </p:cNvSpPr>
          <p:nvPr/>
        </p:nvSpPr>
        <p:spPr bwMode="auto">
          <a:xfrm>
            <a:off x="284163" y="1373188"/>
            <a:ext cx="2859087" cy="406400"/>
          </a:xfrm>
          <a:prstGeom prst="rect">
            <a:avLst/>
          </a:prstGeom>
          <a:solidFill>
            <a:schemeClr val="accent2"/>
          </a:solidFill>
          <a:ln w="9525">
            <a:solidFill>
              <a:schemeClr val="tx1"/>
            </a:solidFill>
            <a:miter lim="800000"/>
            <a:headEnd/>
            <a:tailEnd/>
          </a:ln>
        </p:spPr>
        <p:txBody>
          <a:bodyPr wrap="none">
            <a:spAutoFit/>
          </a:bodyPr>
          <a:lstStyle/>
          <a:p>
            <a:pPr eaLnBrk="0" hangingPunct="0">
              <a:spcBef>
                <a:spcPct val="50000"/>
              </a:spcBef>
            </a:pPr>
            <a:r>
              <a:rPr lang="en-GB" sz="2000" b="1">
                <a:latin typeface="Helvetica" pitchFamily="34" charset="0"/>
              </a:rPr>
              <a:t>emp_no   sales_target</a:t>
            </a:r>
          </a:p>
        </p:txBody>
      </p:sp>
      <p:sp>
        <p:nvSpPr>
          <p:cNvPr id="5142" name="Line 28"/>
          <p:cNvSpPr>
            <a:spLocks noChangeShapeType="1"/>
          </p:cNvSpPr>
          <p:nvPr/>
        </p:nvSpPr>
        <p:spPr bwMode="auto">
          <a:xfrm>
            <a:off x="1474788" y="1377950"/>
            <a:ext cx="0" cy="476250"/>
          </a:xfrm>
          <a:prstGeom prst="line">
            <a:avLst/>
          </a:prstGeom>
          <a:noFill/>
          <a:ln w="9525">
            <a:solidFill>
              <a:schemeClr val="tx1"/>
            </a:solidFill>
            <a:round/>
            <a:headEnd/>
            <a:tailEnd/>
          </a:ln>
        </p:spPr>
        <p:txBody>
          <a:bodyPr>
            <a:spAutoFit/>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 presetClass="entr" presetSubtype="0" fill="hold" grpId="0" nodeType="withEffect">
                                  <p:stCondLst>
                                    <p:cond delay="0"/>
                                  </p:stCondLst>
                                  <p:childTnLst>
                                    <p:set>
                                      <p:cBhvr>
                                        <p:cTn id="14" dur="1" fill="hold">
                                          <p:stCondLst>
                                            <p:cond delay="499"/>
                                          </p:stCondLst>
                                        </p:cTn>
                                        <p:tgtEl>
                                          <p:spTgt spid="805912"/>
                                        </p:tgtEl>
                                        <p:attrNameLst>
                                          <p:attrName>style.visibility</p:attrName>
                                        </p:attrNameLst>
                                      </p:cBhvr>
                                      <p:to>
                                        <p:strVal val="visible"/>
                                      </p:to>
                                    </p:set>
                                  </p:childTnLst>
                                </p:cTn>
                              </p:par>
                              <p:par>
                                <p:cTn id="15" presetID="10" presetClass="entr" presetSubtype="0" fill="hold" grpId="1" nodeType="withEffect">
                                  <p:stCondLst>
                                    <p:cond delay="0"/>
                                  </p:stCondLst>
                                  <p:childTnLst>
                                    <p:set>
                                      <p:cBhvr>
                                        <p:cTn id="16" dur="1" fill="hold">
                                          <p:stCondLst>
                                            <p:cond delay="0"/>
                                          </p:stCondLst>
                                        </p:cTn>
                                        <p:tgtEl>
                                          <p:spTgt spid="805912"/>
                                        </p:tgtEl>
                                        <p:attrNameLst>
                                          <p:attrName>style.visibility</p:attrName>
                                        </p:attrNameLst>
                                      </p:cBhvr>
                                      <p:to>
                                        <p:strVal val="visible"/>
                                      </p:to>
                                    </p:set>
                                    <p:animEffect transition="in" filter="fade">
                                      <p:cBhvr>
                                        <p:cTn id="17" dur="2000"/>
                                        <p:tgtEl>
                                          <p:spTgt spid="80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12" grpId="0" autoUpdateAnimBg="0"/>
      <p:bldP spid="8059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614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6148" name="Rectangle 4"/>
          <p:cNvSpPr>
            <a:spLocks noChangeArrowheads="1"/>
          </p:cNvSpPr>
          <p:nvPr/>
        </p:nvSpPr>
        <p:spPr bwMode="auto">
          <a:xfrm>
            <a:off x="6091238" y="4751388"/>
            <a:ext cx="2668587" cy="1635125"/>
          </a:xfrm>
          <a:prstGeom prst="rect">
            <a:avLst/>
          </a:prstGeom>
          <a:solidFill>
            <a:schemeClr val="accent1"/>
          </a:solidFill>
          <a:ln w="12700">
            <a:solidFill>
              <a:schemeClr val="tx1"/>
            </a:solidFill>
            <a:miter lim="800000"/>
            <a:headEnd/>
            <a:tailEnd/>
          </a:ln>
        </p:spPr>
        <p:txBody>
          <a:bodyPr lIns="90488" tIns="44450" rIns="90488" bIns="44450">
            <a:spAutoFit/>
          </a:bodyPr>
          <a:lstStyle/>
          <a:p>
            <a:pPr defTabSz="739775" eaLnBrk="0" hangingPunct="0"/>
            <a:r>
              <a:rPr lang="en-GB" sz="2400" b="1" dirty="0" err="1">
                <a:latin typeface="Helvetica" pitchFamily="34" charset="0"/>
              </a:rPr>
              <a:t>emp_no</a:t>
            </a:r>
            <a:r>
              <a:rPr lang="en-GB" sz="2400" b="1" dirty="0">
                <a:latin typeface="Helvetica" pitchFamily="34" charset="0"/>
              </a:rPr>
              <a:t>	   Total</a:t>
            </a:r>
          </a:p>
          <a:p>
            <a:pPr defTabSz="739775" eaLnBrk="0" hangingPunct="0">
              <a:lnSpc>
                <a:spcPct val="120000"/>
              </a:lnSpc>
              <a:spcBef>
                <a:spcPts val="0"/>
              </a:spcBef>
            </a:pPr>
            <a:r>
              <a:rPr lang="en-GB" sz="2400" b="1" dirty="0">
                <a:latin typeface="Helvetica" pitchFamily="34" charset="0"/>
              </a:rPr>
              <a:t>  </a:t>
            </a:r>
            <a:r>
              <a:rPr lang="en-GB" sz="2400" dirty="0">
                <a:latin typeface="Helvetica" pitchFamily="34" charset="0"/>
              </a:rPr>
              <a:t>10		      21</a:t>
            </a:r>
          </a:p>
          <a:p>
            <a:pPr defTabSz="739775" eaLnBrk="0" hangingPunct="0">
              <a:spcBef>
                <a:spcPts val="0"/>
              </a:spcBef>
            </a:pPr>
            <a:r>
              <a:rPr lang="en-GB" sz="2400" dirty="0">
                <a:latin typeface="Helvetica" pitchFamily="34" charset="0"/>
              </a:rPr>
              <a:t>  20	   	      33</a:t>
            </a:r>
          </a:p>
          <a:p>
            <a:pPr defTabSz="739775" eaLnBrk="0" hangingPunct="0">
              <a:spcBef>
                <a:spcPts val="0"/>
              </a:spcBef>
            </a:pPr>
            <a:r>
              <a:rPr lang="en-GB" sz="2400" dirty="0">
                <a:latin typeface="Helvetica" pitchFamily="34" charset="0"/>
              </a:rPr>
              <a:t>  60	                  6</a:t>
            </a:r>
          </a:p>
        </p:txBody>
      </p:sp>
      <p:grpSp>
        <p:nvGrpSpPr>
          <p:cNvPr id="2" name="Group 5"/>
          <p:cNvGrpSpPr>
            <a:grpSpLocks/>
          </p:cNvGrpSpPr>
          <p:nvPr/>
        </p:nvGrpSpPr>
        <p:grpSpPr bwMode="auto">
          <a:xfrm>
            <a:off x="4903788" y="3886200"/>
            <a:ext cx="1428750" cy="801688"/>
            <a:chOff x="2941" y="2472"/>
            <a:chExt cx="900" cy="505"/>
          </a:xfrm>
        </p:grpSpPr>
        <p:sp>
          <p:nvSpPr>
            <p:cNvPr id="6163" name="Freeform 6"/>
            <p:cNvSpPr>
              <a:spLocks/>
            </p:cNvSpPr>
            <p:nvPr/>
          </p:nvSpPr>
          <p:spPr bwMode="auto">
            <a:xfrm>
              <a:off x="2941" y="2544"/>
              <a:ext cx="559" cy="337"/>
            </a:xfrm>
            <a:custGeom>
              <a:avLst/>
              <a:gdLst>
                <a:gd name="T0" fmla="*/ 0 w 559"/>
                <a:gd name="T1" fmla="*/ 0 h 337"/>
                <a:gd name="T2" fmla="*/ 558 w 559"/>
                <a:gd name="T3" fmla="*/ 263 h 337"/>
                <a:gd name="T4" fmla="*/ 558 w 559"/>
                <a:gd name="T5" fmla="*/ 336 h 337"/>
                <a:gd name="T6" fmla="*/ 0 w 559"/>
                <a:gd name="T7" fmla="*/ 71 h 337"/>
                <a:gd name="T8" fmla="*/ 0 w 559"/>
                <a:gd name="T9" fmla="*/ 0 h 337"/>
                <a:gd name="T10" fmla="*/ 0 60000 65536"/>
                <a:gd name="T11" fmla="*/ 0 60000 65536"/>
                <a:gd name="T12" fmla="*/ 0 60000 65536"/>
                <a:gd name="T13" fmla="*/ 0 60000 65536"/>
                <a:gd name="T14" fmla="*/ 0 60000 65536"/>
                <a:gd name="T15" fmla="*/ 0 w 559"/>
                <a:gd name="T16" fmla="*/ 0 h 337"/>
                <a:gd name="T17" fmla="*/ 559 w 559"/>
                <a:gd name="T18" fmla="*/ 337 h 337"/>
              </a:gdLst>
              <a:ahLst/>
              <a:cxnLst>
                <a:cxn ang="T10">
                  <a:pos x="T0" y="T1"/>
                </a:cxn>
                <a:cxn ang="T11">
                  <a:pos x="T2" y="T3"/>
                </a:cxn>
                <a:cxn ang="T12">
                  <a:pos x="T4" y="T5"/>
                </a:cxn>
                <a:cxn ang="T13">
                  <a:pos x="T6" y="T7"/>
                </a:cxn>
                <a:cxn ang="T14">
                  <a:pos x="T8" y="T9"/>
                </a:cxn>
              </a:cxnLst>
              <a:rect l="T15" t="T16" r="T17" b="T18"/>
              <a:pathLst>
                <a:path w="559" h="337">
                  <a:moveTo>
                    <a:pt x="0" y="0"/>
                  </a:moveTo>
                  <a:lnTo>
                    <a:pt x="558" y="263"/>
                  </a:lnTo>
                  <a:lnTo>
                    <a:pt x="558" y="336"/>
                  </a:lnTo>
                  <a:lnTo>
                    <a:pt x="0" y="71"/>
                  </a:lnTo>
                  <a:lnTo>
                    <a:pt x="0" y="0"/>
                  </a:lnTo>
                </a:path>
              </a:pathLst>
            </a:custGeom>
            <a:solidFill>
              <a:schemeClr val="bg2"/>
            </a:solidFill>
            <a:ln w="12700" cap="rnd">
              <a:solidFill>
                <a:srgbClr val="000000"/>
              </a:solidFill>
              <a:round/>
              <a:headEnd/>
              <a:tailEnd/>
            </a:ln>
          </p:spPr>
          <p:txBody>
            <a:bodyPr/>
            <a:lstStyle/>
            <a:p>
              <a:endParaRPr lang="en-GB"/>
            </a:p>
          </p:txBody>
        </p:sp>
        <p:sp>
          <p:nvSpPr>
            <p:cNvPr id="6164" name="Freeform 7"/>
            <p:cNvSpPr>
              <a:spLocks/>
            </p:cNvSpPr>
            <p:nvPr/>
          </p:nvSpPr>
          <p:spPr bwMode="auto">
            <a:xfrm>
              <a:off x="2941" y="2472"/>
              <a:ext cx="900" cy="433"/>
            </a:xfrm>
            <a:custGeom>
              <a:avLst/>
              <a:gdLst>
                <a:gd name="T0" fmla="*/ 0 w 900"/>
                <a:gd name="T1" fmla="*/ 72 h 433"/>
                <a:gd name="T2" fmla="*/ 217 w 900"/>
                <a:gd name="T3" fmla="*/ 0 h 433"/>
                <a:gd name="T4" fmla="*/ 744 w 900"/>
                <a:gd name="T5" fmla="*/ 239 h 433"/>
                <a:gd name="T6" fmla="*/ 899 w 900"/>
                <a:gd name="T7" fmla="*/ 167 h 433"/>
                <a:gd name="T8" fmla="*/ 899 w 900"/>
                <a:gd name="T9" fmla="*/ 384 h 433"/>
                <a:gd name="T10" fmla="*/ 372 w 900"/>
                <a:gd name="T11" fmla="*/ 432 h 433"/>
                <a:gd name="T12" fmla="*/ 558 w 900"/>
                <a:gd name="T13" fmla="*/ 335 h 433"/>
                <a:gd name="T14" fmla="*/ 0 w 900"/>
                <a:gd name="T15" fmla="*/ 72 h 433"/>
                <a:gd name="T16" fmla="*/ 0 60000 65536"/>
                <a:gd name="T17" fmla="*/ 0 60000 65536"/>
                <a:gd name="T18" fmla="*/ 0 60000 65536"/>
                <a:gd name="T19" fmla="*/ 0 60000 65536"/>
                <a:gd name="T20" fmla="*/ 0 60000 65536"/>
                <a:gd name="T21" fmla="*/ 0 60000 65536"/>
                <a:gd name="T22" fmla="*/ 0 60000 65536"/>
                <a:gd name="T23" fmla="*/ 0 60000 65536"/>
                <a:gd name="T24" fmla="*/ 0 w 900"/>
                <a:gd name="T25" fmla="*/ 0 h 433"/>
                <a:gd name="T26" fmla="*/ 900 w 900"/>
                <a:gd name="T27" fmla="*/ 433 h 4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0" h="433">
                  <a:moveTo>
                    <a:pt x="0" y="72"/>
                  </a:moveTo>
                  <a:lnTo>
                    <a:pt x="217" y="0"/>
                  </a:lnTo>
                  <a:lnTo>
                    <a:pt x="744" y="239"/>
                  </a:lnTo>
                  <a:lnTo>
                    <a:pt x="899" y="167"/>
                  </a:lnTo>
                  <a:lnTo>
                    <a:pt x="899" y="384"/>
                  </a:lnTo>
                  <a:lnTo>
                    <a:pt x="372" y="432"/>
                  </a:lnTo>
                  <a:lnTo>
                    <a:pt x="558" y="335"/>
                  </a:lnTo>
                  <a:lnTo>
                    <a:pt x="0" y="72"/>
                  </a:lnTo>
                </a:path>
              </a:pathLst>
            </a:custGeom>
            <a:solidFill>
              <a:schemeClr val="bg2"/>
            </a:solidFill>
            <a:ln w="12700" cap="rnd">
              <a:solidFill>
                <a:srgbClr val="000000"/>
              </a:solidFill>
              <a:round/>
              <a:headEnd/>
              <a:tailEnd/>
            </a:ln>
          </p:spPr>
          <p:txBody>
            <a:bodyPr/>
            <a:lstStyle/>
            <a:p>
              <a:endParaRPr lang="en-GB"/>
            </a:p>
          </p:txBody>
        </p:sp>
        <p:sp>
          <p:nvSpPr>
            <p:cNvPr id="6165" name="Freeform 8"/>
            <p:cNvSpPr>
              <a:spLocks/>
            </p:cNvSpPr>
            <p:nvPr/>
          </p:nvSpPr>
          <p:spPr bwMode="auto">
            <a:xfrm>
              <a:off x="3314" y="2856"/>
              <a:ext cx="527" cy="121"/>
            </a:xfrm>
            <a:custGeom>
              <a:avLst/>
              <a:gdLst>
                <a:gd name="T0" fmla="*/ 0 w 527"/>
                <a:gd name="T1" fmla="*/ 47 h 121"/>
                <a:gd name="T2" fmla="*/ 526 w 527"/>
                <a:gd name="T3" fmla="*/ 0 h 121"/>
                <a:gd name="T4" fmla="*/ 526 w 527"/>
                <a:gd name="T5" fmla="*/ 72 h 121"/>
                <a:gd name="T6" fmla="*/ 0 w 527"/>
                <a:gd name="T7" fmla="*/ 120 h 121"/>
                <a:gd name="T8" fmla="*/ 0 w 527"/>
                <a:gd name="T9" fmla="*/ 47 h 121"/>
                <a:gd name="T10" fmla="*/ 0 60000 65536"/>
                <a:gd name="T11" fmla="*/ 0 60000 65536"/>
                <a:gd name="T12" fmla="*/ 0 60000 65536"/>
                <a:gd name="T13" fmla="*/ 0 60000 65536"/>
                <a:gd name="T14" fmla="*/ 0 60000 65536"/>
                <a:gd name="T15" fmla="*/ 0 w 527"/>
                <a:gd name="T16" fmla="*/ 0 h 121"/>
                <a:gd name="T17" fmla="*/ 527 w 527"/>
                <a:gd name="T18" fmla="*/ 121 h 121"/>
              </a:gdLst>
              <a:ahLst/>
              <a:cxnLst>
                <a:cxn ang="T10">
                  <a:pos x="T0" y="T1"/>
                </a:cxn>
                <a:cxn ang="T11">
                  <a:pos x="T2" y="T3"/>
                </a:cxn>
                <a:cxn ang="T12">
                  <a:pos x="T4" y="T5"/>
                </a:cxn>
                <a:cxn ang="T13">
                  <a:pos x="T6" y="T7"/>
                </a:cxn>
                <a:cxn ang="T14">
                  <a:pos x="T8" y="T9"/>
                </a:cxn>
              </a:cxnLst>
              <a:rect l="T15" t="T16" r="T17" b="T18"/>
              <a:pathLst>
                <a:path w="527" h="121">
                  <a:moveTo>
                    <a:pt x="0" y="47"/>
                  </a:moveTo>
                  <a:lnTo>
                    <a:pt x="526" y="0"/>
                  </a:lnTo>
                  <a:lnTo>
                    <a:pt x="526" y="72"/>
                  </a:lnTo>
                  <a:lnTo>
                    <a:pt x="0" y="120"/>
                  </a:lnTo>
                  <a:lnTo>
                    <a:pt x="0" y="47"/>
                  </a:lnTo>
                </a:path>
              </a:pathLst>
            </a:custGeom>
            <a:solidFill>
              <a:schemeClr val="bg2"/>
            </a:solidFill>
            <a:ln w="12700" cap="rnd">
              <a:solidFill>
                <a:srgbClr val="000000"/>
              </a:solidFill>
              <a:round/>
              <a:headEnd/>
              <a:tailEnd/>
            </a:ln>
          </p:spPr>
          <p:txBody>
            <a:bodyPr/>
            <a:lstStyle/>
            <a:p>
              <a:endParaRPr lang="en-GB"/>
            </a:p>
          </p:txBody>
        </p:sp>
      </p:grpSp>
      <p:sp>
        <p:nvSpPr>
          <p:cNvPr id="6150" name="Rectangle 9"/>
          <p:cNvSpPr>
            <a:spLocks noChangeArrowheads="1"/>
          </p:cNvSpPr>
          <p:nvPr/>
        </p:nvSpPr>
        <p:spPr bwMode="auto">
          <a:xfrm>
            <a:off x="96838" y="4386263"/>
            <a:ext cx="5060950" cy="155892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eaLnBrk="0" hangingPunct="0">
              <a:spcBef>
                <a:spcPts val="0"/>
              </a:spcBef>
            </a:pPr>
            <a:r>
              <a:rPr lang="en-GB" sz="2400" dirty="0">
                <a:latin typeface="Helvetica" pitchFamily="34" charset="0"/>
              </a:rPr>
              <a:t>SELECT 	</a:t>
            </a:r>
            <a:r>
              <a:rPr lang="en-GB" sz="2400" dirty="0" err="1">
                <a:latin typeface="Helvetica" pitchFamily="34" charset="0"/>
              </a:rPr>
              <a:t>emp_no</a:t>
            </a:r>
            <a:r>
              <a:rPr lang="en-GB" sz="2400" dirty="0">
                <a:latin typeface="Helvetica" pitchFamily="34" charset="0"/>
              </a:rPr>
              <a:t>, </a:t>
            </a:r>
          </a:p>
          <a:p>
            <a:pPr defTabSz="739775" eaLnBrk="0" hangingPunct="0">
              <a:spcBef>
                <a:spcPts val="0"/>
              </a:spcBef>
            </a:pPr>
            <a:r>
              <a:rPr lang="en-GB" sz="2400" dirty="0">
                <a:latin typeface="Helvetica" pitchFamily="34" charset="0"/>
              </a:rPr>
              <a:t>		SUM(</a:t>
            </a:r>
            <a:r>
              <a:rPr lang="en-GB" sz="2400" dirty="0" err="1">
                <a:latin typeface="Helvetica" pitchFamily="34" charset="0"/>
              </a:rPr>
              <a:t>order_value</a:t>
            </a:r>
            <a:r>
              <a:rPr lang="en-GB" sz="2400" dirty="0">
                <a:latin typeface="Helvetica" pitchFamily="34" charset="0"/>
              </a:rPr>
              <a:t>) ‘Total’</a:t>
            </a:r>
          </a:p>
          <a:p>
            <a:pPr defTabSz="739775" eaLnBrk="0" hangingPunct="0">
              <a:spcBef>
                <a:spcPts val="0"/>
              </a:spcBef>
            </a:pPr>
            <a:r>
              <a:rPr lang="en-GB" sz="2400" dirty="0">
                <a:latin typeface="Helvetica" pitchFamily="34" charset="0"/>
              </a:rPr>
              <a:t>FROM 	sale</a:t>
            </a:r>
          </a:p>
          <a:p>
            <a:pPr defTabSz="739775" eaLnBrk="0" hangingPunct="0">
              <a:spcBef>
                <a:spcPts val="0"/>
              </a:spcBef>
            </a:pPr>
            <a:r>
              <a:rPr lang="en-GB" sz="2400" dirty="0">
                <a:latin typeface="Helvetica" pitchFamily="34" charset="0"/>
              </a:rPr>
              <a:t>GROUP BY </a:t>
            </a:r>
            <a:r>
              <a:rPr lang="en-GB" sz="2400" dirty="0" err="1">
                <a:latin typeface="Helvetica" pitchFamily="34" charset="0"/>
              </a:rPr>
              <a:t>emp_no</a:t>
            </a:r>
            <a:endParaRPr lang="en-GB" sz="2400" dirty="0">
              <a:latin typeface="Helvetica" pitchFamily="34" charset="0"/>
            </a:endParaRPr>
          </a:p>
        </p:txBody>
      </p:sp>
      <p:sp>
        <p:nvSpPr>
          <p:cNvPr id="6151" name="Rectangle 10"/>
          <p:cNvSpPr>
            <a:spLocks noChangeArrowheads="1"/>
          </p:cNvSpPr>
          <p:nvPr/>
        </p:nvSpPr>
        <p:spPr bwMode="auto">
          <a:xfrm>
            <a:off x="215900" y="1219200"/>
            <a:ext cx="4881563" cy="2657475"/>
          </a:xfrm>
          <a:prstGeom prst="rect">
            <a:avLst/>
          </a:prstGeom>
          <a:solidFill>
            <a:schemeClr val="accent1"/>
          </a:solidFill>
          <a:ln w="12700">
            <a:solidFill>
              <a:schemeClr val="tx1"/>
            </a:solidFill>
            <a:miter lim="800000"/>
            <a:headEnd/>
            <a:tailEnd/>
          </a:ln>
        </p:spPr>
        <p:txBody>
          <a:bodyPr lIns="90488" tIns="44450" rIns="90488" bIns="44450">
            <a:spAutoFit/>
          </a:bodyPr>
          <a:lstStyle/>
          <a:p>
            <a:pPr defTabSz="739775" eaLnBrk="0" hangingPunct="0"/>
            <a:r>
              <a:rPr lang="en-GB" sz="2400" b="1" dirty="0" err="1">
                <a:latin typeface="Helvetica" pitchFamily="34" charset="0"/>
              </a:rPr>
              <a:t>order_no</a:t>
            </a:r>
            <a:r>
              <a:rPr lang="en-GB" sz="2400" b="1" dirty="0">
                <a:latin typeface="Helvetica" pitchFamily="34" charset="0"/>
              </a:rPr>
              <a:t>	</a:t>
            </a:r>
            <a:r>
              <a:rPr lang="en-GB" sz="2400" b="1" dirty="0" err="1">
                <a:latin typeface="Helvetica" pitchFamily="34" charset="0"/>
              </a:rPr>
              <a:t>emp_no</a:t>
            </a:r>
            <a:r>
              <a:rPr lang="en-GB" sz="2400" b="1" dirty="0">
                <a:latin typeface="Helvetica" pitchFamily="34" charset="0"/>
              </a:rPr>
              <a:t>	</a:t>
            </a:r>
            <a:r>
              <a:rPr lang="en-GB" sz="2400" b="1" dirty="0" err="1">
                <a:latin typeface="Helvetica" pitchFamily="34" charset="0"/>
              </a:rPr>
              <a:t>order_value</a:t>
            </a:r>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p:txBody>
      </p:sp>
      <p:sp>
        <p:nvSpPr>
          <p:cNvPr id="807948" name="Rectangle 12"/>
          <p:cNvSpPr>
            <a:spLocks noChangeArrowheads="1"/>
          </p:cNvSpPr>
          <p:nvPr/>
        </p:nvSpPr>
        <p:spPr bwMode="auto">
          <a:xfrm>
            <a:off x="5522913" y="1352550"/>
            <a:ext cx="754062"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400">
                <a:latin typeface="Helvetica" pitchFamily="34" charset="0"/>
              </a:rPr>
              <a:t>sale</a:t>
            </a:r>
          </a:p>
        </p:txBody>
      </p:sp>
      <p:sp>
        <p:nvSpPr>
          <p:cNvPr id="807949" name="Rectangle 13"/>
          <p:cNvSpPr>
            <a:spLocks noChangeArrowheads="1"/>
          </p:cNvSpPr>
          <p:nvPr/>
        </p:nvSpPr>
        <p:spPr bwMode="auto">
          <a:xfrm>
            <a:off x="6919913" y="4113213"/>
            <a:ext cx="1058862"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400">
                <a:latin typeface="Helvetica" pitchFamily="34" charset="0"/>
              </a:rPr>
              <a:t>Result</a:t>
            </a:r>
          </a:p>
        </p:txBody>
      </p:sp>
      <p:sp>
        <p:nvSpPr>
          <p:cNvPr id="6154" name="Rectangle 14"/>
          <p:cNvSpPr>
            <a:spLocks noChangeArrowheads="1"/>
          </p:cNvSpPr>
          <p:nvPr/>
        </p:nvSpPr>
        <p:spPr bwMode="auto">
          <a:xfrm>
            <a:off x="288925" y="1736725"/>
            <a:ext cx="4187044" cy="1939635"/>
          </a:xfrm>
          <a:prstGeom prst="rect">
            <a:avLst/>
          </a:prstGeom>
          <a:noFill/>
          <a:ln w="9525">
            <a:noFill/>
            <a:miter lim="800000"/>
            <a:headEnd/>
            <a:tailEnd/>
          </a:ln>
        </p:spPr>
        <p:txBody>
          <a:bodyPr wrap="none" lIns="92075" tIns="46038" rIns="92075" bIns="46038">
            <a:spAutoFit/>
          </a:bodyPr>
          <a:lstStyle/>
          <a:p>
            <a:pPr eaLnBrk="0" hangingPunct="0">
              <a:spcBef>
                <a:spcPts val="0"/>
              </a:spcBef>
            </a:pPr>
            <a:r>
              <a:rPr lang="en-GB" sz="2400" dirty="0">
                <a:latin typeface="Helvetica" pitchFamily="34" charset="0"/>
              </a:rPr>
              <a:t>1001		10		  5</a:t>
            </a:r>
          </a:p>
          <a:p>
            <a:pPr eaLnBrk="0" hangingPunct="0">
              <a:spcBef>
                <a:spcPts val="0"/>
              </a:spcBef>
            </a:pPr>
            <a:r>
              <a:rPr lang="en-GB" sz="2400" dirty="0">
                <a:latin typeface="Helvetica" pitchFamily="34" charset="0"/>
              </a:rPr>
              <a:t>1002		20		10</a:t>
            </a:r>
          </a:p>
          <a:p>
            <a:pPr eaLnBrk="0" hangingPunct="0">
              <a:spcBef>
                <a:spcPts val="0"/>
              </a:spcBef>
            </a:pPr>
            <a:r>
              <a:rPr lang="en-GB" sz="2400" dirty="0">
                <a:latin typeface="Helvetica" pitchFamily="34" charset="0"/>
              </a:rPr>
              <a:t>1003		10		16</a:t>
            </a:r>
          </a:p>
          <a:p>
            <a:pPr eaLnBrk="0" hangingPunct="0">
              <a:spcBef>
                <a:spcPts val="0"/>
              </a:spcBef>
            </a:pPr>
            <a:r>
              <a:rPr lang="en-GB" sz="2400" dirty="0">
                <a:latin typeface="Helvetica" pitchFamily="34" charset="0"/>
              </a:rPr>
              <a:t>1004		20		23</a:t>
            </a:r>
          </a:p>
          <a:p>
            <a:pPr eaLnBrk="0" hangingPunct="0">
              <a:spcBef>
                <a:spcPts val="0"/>
              </a:spcBef>
            </a:pPr>
            <a:r>
              <a:rPr lang="en-GB" sz="2400" dirty="0">
                <a:latin typeface="Helvetica" pitchFamily="34" charset="0"/>
              </a:rPr>
              <a:t>1005		60		  6</a:t>
            </a:r>
          </a:p>
        </p:txBody>
      </p:sp>
      <p:sp>
        <p:nvSpPr>
          <p:cNvPr id="6155" name="Line 15"/>
          <p:cNvSpPr>
            <a:spLocks noChangeShapeType="1"/>
          </p:cNvSpPr>
          <p:nvPr/>
        </p:nvSpPr>
        <p:spPr bwMode="auto">
          <a:xfrm>
            <a:off x="6089650" y="5181600"/>
            <a:ext cx="2667000"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56" name="Rectangle 19"/>
          <p:cNvSpPr>
            <a:spLocks noGrp="1" noChangeArrowheads="1"/>
          </p:cNvSpPr>
          <p:nvPr>
            <p:ph type="title"/>
          </p:nvPr>
        </p:nvSpPr>
        <p:spPr/>
        <p:txBody>
          <a:bodyPr/>
          <a:lstStyle/>
          <a:p>
            <a:pPr eaLnBrk="1" hangingPunct="1"/>
            <a:r>
              <a:rPr lang="en-GB" smtClean="0"/>
              <a:t>GROUP BY and Aggregates</a:t>
            </a:r>
          </a:p>
        </p:txBody>
      </p:sp>
      <p:sp>
        <p:nvSpPr>
          <p:cNvPr id="6157" name="Rectangle 2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6158" name="Text Box 21"/>
          <p:cNvSpPr txBox="1">
            <a:spLocks noChangeArrowheads="1"/>
          </p:cNvSpPr>
          <p:nvPr/>
        </p:nvSpPr>
        <p:spPr bwMode="auto">
          <a:xfrm>
            <a:off x="215900" y="1225550"/>
            <a:ext cx="4884738" cy="466725"/>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en-GB" sz="2400" b="1">
                <a:latin typeface="Helvetica" pitchFamily="34" charset="0"/>
              </a:rPr>
              <a:t>order_no  emp_no  order_value</a:t>
            </a:r>
          </a:p>
        </p:txBody>
      </p:sp>
      <p:sp>
        <p:nvSpPr>
          <p:cNvPr id="6159" name="Line 16"/>
          <p:cNvSpPr>
            <a:spLocks noChangeShapeType="1"/>
          </p:cNvSpPr>
          <p:nvPr/>
        </p:nvSpPr>
        <p:spPr bwMode="auto">
          <a:xfrm>
            <a:off x="1703388" y="1219200"/>
            <a:ext cx="0" cy="2667000"/>
          </a:xfrm>
          <a:prstGeom prst="line">
            <a:avLst/>
          </a:prstGeom>
          <a:noFill/>
          <a:ln w="9525">
            <a:solidFill>
              <a:schemeClr val="tx1"/>
            </a:solidFill>
            <a:round/>
            <a:headEnd type="none" w="sm" len="sm"/>
            <a:tailEnd type="none" w="sm" len="sm"/>
          </a:ln>
        </p:spPr>
        <p:txBody>
          <a:bodyPr/>
          <a:lstStyle/>
          <a:p>
            <a:endParaRPr lang="en-GB"/>
          </a:p>
        </p:txBody>
      </p:sp>
      <p:sp>
        <p:nvSpPr>
          <p:cNvPr id="6160" name="Line 17"/>
          <p:cNvSpPr>
            <a:spLocks noChangeShapeType="1"/>
          </p:cNvSpPr>
          <p:nvPr/>
        </p:nvSpPr>
        <p:spPr bwMode="auto">
          <a:xfrm>
            <a:off x="3084513" y="1219200"/>
            <a:ext cx="0" cy="2667000"/>
          </a:xfrm>
          <a:prstGeom prst="line">
            <a:avLst/>
          </a:prstGeom>
          <a:noFill/>
          <a:ln w="9525">
            <a:solidFill>
              <a:schemeClr val="tx1"/>
            </a:solidFill>
            <a:round/>
            <a:headEnd type="none" w="sm" len="sm"/>
            <a:tailEnd type="none" w="sm" len="sm"/>
          </a:ln>
        </p:spPr>
        <p:txBody>
          <a:bodyPr/>
          <a:lstStyle/>
          <a:p>
            <a:endParaRPr lang="en-GB"/>
          </a:p>
        </p:txBody>
      </p:sp>
      <p:sp>
        <p:nvSpPr>
          <p:cNvPr id="6161" name="Text Box 25"/>
          <p:cNvSpPr txBox="1">
            <a:spLocks noChangeArrowheads="1"/>
          </p:cNvSpPr>
          <p:nvPr/>
        </p:nvSpPr>
        <p:spPr bwMode="auto">
          <a:xfrm>
            <a:off x="6091238" y="4751388"/>
            <a:ext cx="2663825" cy="466725"/>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en-GB" sz="2400" b="1">
                <a:latin typeface="Helvetica" pitchFamily="34" charset="0"/>
              </a:rPr>
              <a:t>emp_no     Total</a:t>
            </a:r>
          </a:p>
        </p:txBody>
      </p:sp>
      <p:sp>
        <p:nvSpPr>
          <p:cNvPr id="6162" name="Line 18"/>
          <p:cNvSpPr>
            <a:spLocks noChangeShapeType="1"/>
          </p:cNvSpPr>
          <p:nvPr/>
        </p:nvSpPr>
        <p:spPr bwMode="auto">
          <a:xfrm>
            <a:off x="7527925" y="4757738"/>
            <a:ext cx="0" cy="1628775"/>
          </a:xfrm>
          <a:prstGeom prst="line">
            <a:avLst/>
          </a:prstGeom>
          <a:noFill/>
          <a:ln w="9525">
            <a:solidFill>
              <a:schemeClr val="tx1"/>
            </a:solidFill>
            <a:round/>
            <a:headEnd type="none" w="sm" len="sm"/>
            <a:tailEnd type="none" w="sm" len="sm"/>
          </a:ln>
        </p:spPr>
        <p:txBody>
          <a:bodyPr/>
          <a:lstStyle/>
          <a:p>
            <a:endParaRPr lang="en-GB"/>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7172" name="Rectangle 4"/>
          <p:cNvSpPr>
            <a:spLocks noGrp="1" noChangeArrowheads="1"/>
          </p:cNvSpPr>
          <p:nvPr>
            <p:ph type="title"/>
          </p:nvPr>
        </p:nvSpPr>
        <p:spPr/>
        <p:txBody>
          <a:bodyPr/>
          <a:lstStyle/>
          <a:p>
            <a:pPr eaLnBrk="1" hangingPunct="1"/>
            <a:r>
              <a:rPr lang="en-GB" smtClean="0"/>
              <a:t>Lab Part 1 - Aggregates &amp; Group By</a:t>
            </a:r>
          </a:p>
        </p:txBody>
      </p:sp>
      <p:sp>
        <p:nvSpPr>
          <p:cNvPr id="7173" name="Rectangle 5"/>
          <p:cNvSpPr>
            <a:spLocks noGrp="1" noChangeArrowheads="1"/>
          </p:cNvSpPr>
          <p:nvPr>
            <p:ph type="body" idx="1"/>
          </p:nvPr>
        </p:nvSpPr>
        <p:spPr/>
        <p:txBody>
          <a:bodyPr/>
          <a:lstStyle/>
          <a:p>
            <a:endParaRPr lang="en-GB" smtClean="0"/>
          </a:p>
          <a:p>
            <a:r>
              <a:rPr lang="en-GB" smtClean="0"/>
              <a:t>Use Aggregates, and GROUP BY clause, plus more practice on INNER JOINS</a:t>
            </a:r>
          </a:p>
          <a:p>
            <a:endParaRPr lang="en-GB" smtClean="0"/>
          </a:p>
          <a:p>
            <a:r>
              <a:rPr lang="en-GB" smtClean="0"/>
              <a:t>Other labs will revisit aggregates later</a:t>
            </a:r>
          </a:p>
          <a:p>
            <a:pPr>
              <a:buFontTx/>
              <a:buNone/>
            </a:pPr>
            <a:endParaRPr lang="en-GB" smtClean="0"/>
          </a:p>
        </p:txBody>
      </p:sp>
      <p:sp>
        <p:nvSpPr>
          <p:cNvPr id="7174"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819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8196" name="Rectangle 4"/>
          <p:cNvSpPr>
            <a:spLocks noChangeArrowheads="1"/>
          </p:cNvSpPr>
          <p:nvPr/>
        </p:nvSpPr>
        <p:spPr bwMode="auto">
          <a:xfrm>
            <a:off x="6148388" y="5237163"/>
            <a:ext cx="2655887" cy="1306512"/>
          </a:xfrm>
          <a:prstGeom prst="rect">
            <a:avLst/>
          </a:prstGeom>
          <a:solidFill>
            <a:schemeClr val="accent1"/>
          </a:solidFill>
          <a:ln w="12700">
            <a:solidFill>
              <a:schemeClr val="tx1"/>
            </a:solidFill>
            <a:miter lim="800000"/>
            <a:headEnd/>
            <a:tailEnd/>
          </a:ln>
        </p:spPr>
        <p:txBody>
          <a:bodyPr lIns="90488" tIns="44450" rIns="90488" bIns="44450">
            <a:spAutoFit/>
          </a:bodyPr>
          <a:lstStyle/>
          <a:p>
            <a:pPr defTabSz="739775" eaLnBrk="0" hangingPunct="0"/>
            <a:r>
              <a:rPr lang="en-GB" sz="2400" b="1" dirty="0" err="1">
                <a:latin typeface="Helvetica" pitchFamily="34" charset="0"/>
              </a:rPr>
              <a:t>emp_no</a:t>
            </a:r>
            <a:r>
              <a:rPr lang="en-GB" sz="2400" b="1" dirty="0">
                <a:latin typeface="Helvetica" pitchFamily="34" charset="0"/>
              </a:rPr>
              <a:t>	   Total</a:t>
            </a:r>
          </a:p>
          <a:p>
            <a:pPr defTabSz="739775" eaLnBrk="0" hangingPunct="0">
              <a:lnSpc>
                <a:spcPct val="130000"/>
              </a:lnSpc>
              <a:spcBef>
                <a:spcPts val="0"/>
              </a:spcBef>
            </a:pPr>
            <a:r>
              <a:rPr lang="en-GB" sz="2400" b="1" dirty="0">
                <a:latin typeface="Helvetica" pitchFamily="34" charset="0"/>
              </a:rPr>
              <a:t>  </a:t>
            </a:r>
            <a:r>
              <a:rPr lang="en-GB" sz="2400" dirty="0">
                <a:latin typeface="Helvetica" pitchFamily="34" charset="0"/>
              </a:rPr>
              <a:t>10		      21</a:t>
            </a:r>
          </a:p>
          <a:p>
            <a:pPr defTabSz="739775" eaLnBrk="0" hangingPunct="0">
              <a:spcBef>
                <a:spcPts val="0"/>
              </a:spcBef>
            </a:pPr>
            <a:r>
              <a:rPr lang="en-GB" sz="2400" dirty="0">
                <a:latin typeface="Helvetica" pitchFamily="34" charset="0"/>
              </a:rPr>
              <a:t>  20	   	      33  </a:t>
            </a:r>
          </a:p>
        </p:txBody>
      </p:sp>
      <p:sp>
        <p:nvSpPr>
          <p:cNvPr id="8197" name="Rectangle 5"/>
          <p:cNvSpPr>
            <a:spLocks noChangeArrowheads="1"/>
          </p:cNvSpPr>
          <p:nvPr/>
        </p:nvSpPr>
        <p:spPr bwMode="auto">
          <a:xfrm>
            <a:off x="96838" y="4233863"/>
            <a:ext cx="5060950" cy="192405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eaLnBrk="0" hangingPunct="0">
              <a:spcBef>
                <a:spcPts val="0"/>
              </a:spcBef>
            </a:pPr>
            <a:r>
              <a:rPr lang="en-GB" sz="2400" dirty="0">
                <a:latin typeface="Helvetica" pitchFamily="34" charset="0"/>
              </a:rPr>
              <a:t>SELECT 	</a:t>
            </a:r>
            <a:r>
              <a:rPr lang="en-GB" sz="2400" dirty="0" err="1">
                <a:latin typeface="Helvetica" pitchFamily="34" charset="0"/>
              </a:rPr>
              <a:t>emp_no</a:t>
            </a:r>
            <a:r>
              <a:rPr lang="en-GB" sz="2400" dirty="0">
                <a:latin typeface="Helvetica" pitchFamily="34" charset="0"/>
              </a:rPr>
              <a:t>, </a:t>
            </a:r>
          </a:p>
          <a:p>
            <a:pPr defTabSz="739775" eaLnBrk="0" hangingPunct="0">
              <a:spcBef>
                <a:spcPts val="0"/>
              </a:spcBef>
            </a:pPr>
            <a:r>
              <a:rPr lang="en-GB" sz="2400" dirty="0">
                <a:latin typeface="Helvetica" pitchFamily="34" charset="0"/>
              </a:rPr>
              <a:t>		SUM(</a:t>
            </a:r>
            <a:r>
              <a:rPr lang="en-GB" sz="2400" dirty="0" err="1">
                <a:latin typeface="Helvetica" pitchFamily="34" charset="0"/>
              </a:rPr>
              <a:t>order_value</a:t>
            </a:r>
            <a:r>
              <a:rPr lang="en-GB" sz="2400" dirty="0">
                <a:latin typeface="Helvetica" pitchFamily="34" charset="0"/>
              </a:rPr>
              <a:t>) ‘Total’</a:t>
            </a:r>
          </a:p>
          <a:p>
            <a:pPr defTabSz="739775" eaLnBrk="0" hangingPunct="0">
              <a:spcBef>
                <a:spcPts val="0"/>
              </a:spcBef>
            </a:pPr>
            <a:r>
              <a:rPr lang="en-GB" sz="2400" dirty="0">
                <a:latin typeface="Helvetica" pitchFamily="34" charset="0"/>
              </a:rPr>
              <a:t>FROM 		sale</a:t>
            </a:r>
          </a:p>
          <a:p>
            <a:pPr defTabSz="739775" eaLnBrk="0" hangingPunct="0">
              <a:spcBef>
                <a:spcPts val="0"/>
              </a:spcBef>
            </a:pPr>
            <a:r>
              <a:rPr lang="en-GB" sz="2400" dirty="0">
                <a:latin typeface="Helvetica" pitchFamily="34" charset="0"/>
              </a:rPr>
              <a:t>GROUP BY 	</a:t>
            </a:r>
            <a:r>
              <a:rPr lang="en-GB" sz="2400" dirty="0" err="1">
                <a:latin typeface="Helvetica" pitchFamily="34" charset="0"/>
              </a:rPr>
              <a:t>emp_no</a:t>
            </a:r>
            <a:endParaRPr lang="en-GB" sz="2400" b="1" dirty="0">
              <a:latin typeface="Helvetica" pitchFamily="34" charset="0"/>
            </a:endParaRPr>
          </a:p>
          <a:p>
            <a:pPr defTabSz="739775" eaLnBrk="0" hangingPunct="0">
              <a:spcBef>
                <a:spcPts val="0"/>
              </a:spcBef>
            </a:pPr>
            <a:r>
              <a:rPr lang="en-GB" sz="2400" dirty="0">
                <a:solidFill>
                  <a:srgbClr val="FF0000"/>
                </a:solidFill>
                <a:latin typeface="Helvetica" pitchFamily="34" charset="0"/>
              </a:rPr>
              <a:t>HAVING</a:t>
            </a:r>
            <a:r>
              <a:rPr lang="en-GB" sz="2400" dirty="0">
                <a:latin typeface="Helvetica" pitchFamily="34" charset="0"/>
              </a:rPr>
              <a:t> SUM(</a:t>
            </a:r>
            <a:r>
              <a:rPr lang="en-GB" sz="2400" dirty="0" err="1">
                <a:latin typeface="Helvetica" pitchFamily="34" charset="0"/>
              </a:rPr>
              <a:t>order_value</a:t>
            </a:r>
            <a:r>
              <a:rPr lang="en-GB" sz="2400" dirty="0">
                <a:latin typeface="Helvetica" pitchFamily="34" charset="0"/>
              </a:rPr>
              <a:t>) &gt; 20</a:t>
            </a:r>
          </a:p>
        </p:txBody>
      </p:sp>
      <p:sp>
        <p:nvSpPr>
          <p:cNvPr id="8198" name="Rectangle 6"/>
          <p:cNvSpPr>
            <a:spLocks noChangeArrowheads="1"/>
          </p:cNvSpPr>
          <p:nvPr/>
        </p:nvSpPr>
        <p:spPr bwMode="auto">
          <a:xfrm>
            <a:off x="239713" y="1219200"/>
            <a:ext cx="4881562" cy="2657475"/>
          </a:xfrm>
          <a:prstGeom prst="rect">
            <a:avLst/>
          </a:prstGeom>
          <a:solidFill>
            <a:schemeClr val="accent1"/>
          </a:solidFill>
          <a:ln w="12700">
            <a:solidFill>
              <a:schemeClr val="tx1"/>
            </a:solidFill>
            <a:miter lim="800000"/>
            <a:headEnd/>
            <a:tailEnd/>
          </a:ln>
        </p:spPr>
        <p:txBody>
          <a:bodyPr lIns="90488" tIns="44450" rIns="90488" bIns="44450">
            <a:spAutoFit/>
          </a:bodyPr>
          <a:lstStyle/>
          <a:p>
            <a:pPr defTabSz="739775" eaLnBrk="0" hangingPunct="0"/>
            <a:r>
              <a:rPr lang="en-GB" sz="2400" b="1" dirty="0" err="1">
                <a:latin typeface="Helvetica" pitchFamily="34" charset="0"/>
              </a:rPr>
              <a:t>order_no</a:t>
            </a:r>
            <a:r>
              <a:rPr lang="en-GB" sz="2400" b="1" dirty="0">
                <a:latin typeface="Helvetica" pitchFamily="34" charset="0"/>
              </a:rPr>
              <a:t>	</a:t>
            </a:r>
            <a:r>
              <a:rPr lang="en-GB" sz="2400" b="1" dirty="0" err="1">
                <a:latin typeface="Helvetica" pitchFamily="34" charset="0"/>
              </a:rPr>
              <a:t>emp_no</a:t>
            </a:r>
            <a:r>
              <a:rPr lang="en-GB" sz="2400" b="1" dirty="0">
                <a:latin typeface="Helvetica" pitchFamily="34" charset="0"/>
              </a:rPr>
              <a:t>	</a:t>
            </a:r>
            <a:r>
              <a:rPr lang="en-GB" sz="2400" b="1" dirty="0" err="1">
                <a:latin typeface="Helvetica" pitchFamily="34" charset="0"/>
              </a:rPr>
              <a:t>order_value</a:t>
            </a:r>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a:p>
            <a:pPr defTabSz="739775" eaLnBrk="0" hangingPunct="0"/>
            <a:endParaRPr lang="en-GB" sz="2400" b="1" dirty="0">
              <a:latin typeface="Helvetica" pitchFamily="34" charset="0"/>
            </a:endParaRPr>
          </a:p>
        </p:txBody>
      </p:sp>
      <p:sp>
        <p:nvSpPr>
          <p:cNvPr id="8199" name="Line 7"/>
          <p:cNvSpPr>
            <a:spLocks noChangeShapeType="1"/>
          </p:cNvSpPr>
          <p:nvPr/>
        </p:nvSpPr>
        <p:spPr bwMode="auto">
          <a:xfrm>
            <a:off x="234950" y="1676400"/>
            <a:ext cx="4870450"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812040" name="Rectangle 8"/>
          <p:cNvSpPr>
            <a:spLocks noChangeArrowheads="1"/>
          </p:cNvSpPr>
          <p:nvPr/>
        </p:nvSpPr>
        <p:spPr bwMode="auto">
          <a:xfrm>
            <a:off x="5264150" y="1200150"/>
            <a:ext cx="660400"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a:latin typeface="Helvetica" pitchFamily="34" charset="0"/>
              </a:rPr>
              <a:t>sale</a:t>
            </a:r>
          </a:p>
        </p:txBody>
      </p:sp>
      <p:sp>
        <p:nvSpPr>
          <p:cNvPr id="812041" name="Rectangle 9"/>
          <p:cNvSpPr>
            <a:spLocks noChangeArrowheads="1"/>
          </p:cNvSpPr>
          <p:nvPr/>
        </p:nvSpPr>
        <p:spPr bwMode="auto">
          <a:xfrm>
            <a:off x="6886575" y="4494213"/>
            <a:ext cx="1125538"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400" b="1">
                <a:latin typeface="Helvetica" pitchFamily="34" charset="0"/>
              </a:rPr>
              <a:t>Result</a:t>
            </a:r>
          </a:p>
        </p:txBody>
      </p:sp>
      <p:sp>
        <p:nvSpPr>
          <p:cNvPr id="8202" name="Rectangle 10"/>
          <p:cNvSpPr>
            <a:spLocks noChangeArrowheads="1"/>
          </p:cNvSpPr>
          <p:nvPr/>
        </p:nvSpPr>
        <p:spPr bwMode="auto">
          <a:xfrm>
            <a:off x="288925" y="1736725"/>
            <a:ext cx="4187044" cy="1939635"/>
          </a:xfrm>
          <a:prstGeom prst="rect">
            <a:avLst/>
          </a:prstGeom>
          <a:noFill/>
          <a:ln w="9525">
            <a:noFill/>
            <a:miter lim="800000"/>
            <a:headEnd/>
            <a:tailEnd/>
          </a:ln>
        </p:spPr>
        <p:txBody>
          <a:bodyPr wrap="none" lIns="92075" tIns="46038" rIns="92075" bIns="46038">
            <a:spAutoFit/>
          </a:bodyPr>
          <a:lstStyle/>
          <a:p>
            <a:pPr eaLnBrk="0" hangingPunct="0">
              <a:spcBef>
                <a:spcPts val="0"/>
              </a:spcBef>
            </a:pPr>
            <a:r>
              <a:rPr lang="en-GB" sz="2400" dirty="0">
                <a:latin typeface="Helvetica" pitchFamily="34" charset="0"/>
              </a:rPr>
              <a:t>1001		10		  5</a:t>
            </a:r>
          </a:p>
          <a:p>
            <a:pPr eaLnBrk="0" hangingPunct="0">
              <a:spcBef>
                <a:spcPts val="0"/>
              </a:spcBef>
            </a:pPr>
            <a:r>
              <a:rPr lang="en-GB" sz="2400" dirty="0">
                <a:latin typeface="Helvetica" pitchFamily="34" charset="0"/>
              </a:rPr>
              <a:t>1002		20		10</a:t>
            </a:r>
          </a:p>
          <a:p>
            <a:pPr eaLnBrk="0" hangingPunct="0">
              <a:spcBef>
                <a:spcPts val="0"/>
              </a:spcBef>
            </a:pPr>
            <a:r>
              <a:rPr lang="en-GB" sz="2400" dirty="0">
                <a:latin typeface="Helvetica" pitchFamily="34" charset="0"/>
              </a:rPr>
              <a:t>1003		10		16</a:t>
            </a:r>
          </a:p>
          <a:p>
            <a:pPr eaLnBrk="0" hangingPunct="0">
              <a:spcBef>
                <a:spcPts val="0"/>
              </a:spcBef>
            </a:pPr>
            <a:r>
              <a:rPr lang="en-GB" sz="2400" dirty="0">
                <a:latin typeface="Helvetica" pitchFamily="34" charset="0"/>
              </a:rPr>
              <a:t>1004		20		23</a:t>
            </a:r>
          </a:p>
          <a:p>
            <a:pPr eaLnBrk="0" hangingPunct="0">
              <a:spcBef>
                <a:spcPts val="0"/>
              </a:spcBef>
            </a:pPr>
            <a:r>
              <a:rPr lang="en-GB" sz="2400" dirty="0">
                <a:latin typeface="Helvetica" pitchFamily="34" charset="0"/>
              </a:rPr>
              <a:t>1005		60		  6</a:t>
            </a:r>
          </a:p>
        </p:txBody>
      </p:sp>
      <p:grpSp>
        <p:nvGrpSpPr>
          <p:cNvPr id="2" name="Group 12"/>
          <p:cNvGrpSpPr>
            <a:grpSpLocks/>
          </p:cNvGrpSpPr>
          <p:nvPr/>
        </p:nvGrpSpPr>
        <p:grpSpPr bwMode="auto">
          <a:xfrm>
            <a:off x="5354638" y="1946275"/>
            <a:ext cx="681037" cy="1220788"/>
            <a:chOff x="3373" y="1226"/>
            <a:chExt cx="429" cy="769"/>
          </a:xfrm>
        </p:grpSpPr>
        <p:sp>
          <p:nvSpPr>
            <p:cNvPr id="8220" name="Freeform 13"/>
            <p:cNvSpPr>
              <a:spLocks/>
            </p:cNvSpPr>
            <p:nvPr/>
          </p:nvSpPr>
          <p:spPr bwMode="auto">
            <a:xfrm>
              <a:off x="3389" y="1227"/>
              <a:ext cx="413" cy="766"/>
            </a:xfrm>
            <a:custGeom>
              <a:avLst/>
              <a:gdLst>
                <a:gd name="T0" fmla="*/ 0 w 413"/>
                <a:gd name="T1" fmla="*/ 595 h 766"/>
                <a:gd name="T2" fmla="*/ 0 w 413"/>
                <a:gd name="T3" fmla="*/ 168 h 766"/>
                <a:gd name="T4" fmla="*/ 257 w 413"/>
                <a:gd name="T5" fmla="*/ 168 h 766"/>
                <a:gd name="T6" fmla="*/ 257 w 413"/>
                <a:gd name="T7" fmla="*/ 0 h 766"/>
                <a:gd name="T8" fmla="*/ 412 w 413"/>
                <a:gd name="T9" fmla="*/ 383 h 766"/>
                <a:gd name="T10" fmla="*/ 257 w 413"/>
                <a:gd name="T11" fmla="*/ 765 h 766"/>
                <a:gd name="T12" fmla="*/ 257 w 413"/>
                <a:gd name="T13" fmla="*/ 595 h 766"/>
                <a:gd name="T14" fmla="*/ 0 w 413"/>
                <a:gd name="T15" fmla="*/ 595 h 766"/>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766"/>
                <a:gd name="T26" fmla="*/ 413 w 413"/>
                <a:gd name="T27" fmla="*/ 766 h 7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766">
                  <a:moveTo>
                    <a:pt x="0" y="595"/>
                  </a:moveTo>
                  <a:lnTo>
                    <a:pt x="0" y="168"/>
                  </a:lnTo>
                  <a:lnTo>
                    <a:pt x="257" y="168"/>
                  </a:lnTo>
                  <a:lnTo>
                    <a:pt x="257" y="0"/>
                  </a:lnTo>
                  <a:lnTo>
                    <a:pt x="412" y="383"/>
                  </a:lnTo>
                  <a:lnTo>
                    <a:pt x="257" y="765"/>
                  </a:lnTo>
                  <a:lnTo>
                    <a:pt x="257" y="595"/>
                  </a:lnTo>
                  <a:lnTo>
                    <a:pt x="0" y="595"/>
                  </a:lnTo>
                </a:path>
              </a:pathLst>
            </a:custGeom>
            <a:solidFill>
              <a:schemeClr val="bg2"/>
            </a:solidFill>
            <a:ln w="12700" cap="rnd">
              <a:solidFill>
                <a:srgbClr val="000000"/>
              </a:solidFill>
              <a:round/>
              <a:headEnd/>
              <a:tailEnd/>
            </a:ln>
          </p:spPr>
          <p:txBody>
            <a:bodyPr/>
            <a:lstStyle/>
            <a:p>
              <a:endParaRPr lang="en-GB"/>
            </a:p>
          </p:txBody>
        </p:sp>
        <p:sp>
          <p:nvSpPr>
            <p:cNvPr id="8221" name="Freeform 14"/>
            <p:cNvSpPr>
              <a:spLocks/>
            </p:cNvSpPr>
            <p:nvPr/>
          </p:nvSpPr>
          <p:spPr bwMode="auto">
            <a:xfrm>
              <a:off x="3373" y="1395"/>
              <a:ext cx="18" cy="428"/>
            </a:xfrm>
            <a:custGeom>
              <a:avLst/>
              <a:gdLst>
                <a:gd name="T0" fmla="*/ 17 w 18"/>
                <a:gd name="T1" fmla="*/ 0 h 428"/>
                <a:gd name="T2" fmla="*/ 17 w 18"/>
                <a:gd name="T3" fmla="*/ 427 h 428"/>
                <a:gd name="T4" fmla="*/ 0 w 18"/>
                <a:gd name="T5" fmla="*/ 427 h 428"/>
                <a:gd name="T6" fmla="*/ 0 w 18"/>
                <a:gd name="T7" fmla="*/ 0 h 428"/>
                <a:gd name="T8" fmla="*/ 17 w 18"/>
                <a:gd name="T9" fmla="*/ 0 h 428"/>
                <a:gd name="T10" fmla="*/ 0 60000 65536"/>
                <a:gd name="T11" fmla="*/ 0 60000 65536"/>
                <a:gd name="T12" fmla="*/ 0 60000 65536"/>
                <a:gd name="T13" fmla="*/ 0 60000 65536"/>
                <a:gd name="T14" fmla="*/ 0 60000 65536"/>
                <a:gd name="T15" fmla="*/ 0 w 18"/>
                <a:gd name="T16" fmla="*/ 0 h 428"/>
                <a:gd name="T17" fmla="*/ 18 w 18"/>
                <a:gd name="T18" fmla="*/ 428 h 428"/>
              </a:gdLst>
              <a:ahLst/>
              <a:cxnLst>
                <a:cxn ang="T10">
                  <a:pos x="T0" y="T1"/>
                </a:cxn>
                <a:cxn ang="T11">
                  <a:pos x="T2" y="T3"/>
                </a:cxn>
                <a:cxn ang="T12">
                  <a:pos x="T4" y="T5"/>
                </a:cxn>
                <a:cxn ang="T13">
                  <a:pos x="T6" y="T7"/>
                </a:cxn>
                <a:cxn ang="T14">
                  <a:pos x="T8" y="T9"/>
                </a:cxn>
              </a:cxnLst>
              <a:rect l="T15" t="T16" r="T17" b="T18"/>
              <a:pathLst>
                <a:path w="18" h="428">
                  <a:moveTo>
                    <a:pt x="17" y="0"/>
                  </a:moveTo>
                  <a:lnTo>
                    <a:pt x="17" y="427"/>
                  </a:lnTo>
                  <a:lnTo>
                    <a:pt x="0" y="427"/>
                  </a:lnTo>
                  <a:lnTo>
                    <a:pt x="0" y="0"/>
                  </a:lnTo>
                  <a:lnTo>
                    <a:pt x="17" y="0"/>
                  </a:lnTo>
                </a:path>
              </a:pathLst>
            </a:custGeom>
            <a:solidFill>
              <a:schemeClr val="bg2"/>
            </a:solidFill>
            <a:ln w="12700" cap="rnd">
              <a:solidFill>
                <a:srgbClr val="000000"/>
              </a:solidFill>
              <a:round/>
              <a:headEnd/>
              <a:tailEnd/>
            </a:ln>
          </p:spPr>
          <p:txBody>
            <a:bodyPr/>
            <a:lstStyle/>
            <a:p>
              <a:endParaRPr lang="en-GB"/>
            </a:p>
          </p:txBody>
        </p:sp>
        <p:sp>
          <p:nvSpPr>
            <p:cNvPr id="8222" name="Freeform 15"/>
            <p:cNvSpPr>
              <a:spLocks/>
            </p:cNvSpPr>
            <p:nvPr/>
          </p:nvSpPr>
          <p:spPr bwMode="auto">
            <a:xfrm>
              <a:off x="3623" y="1226"/>
              <a:ext cx="24" cy="169"/>
            </a:xfrm>
            <a:custGeom>
              <a:avLst/>
              <a:gdLst>
                <a:gd name="T0" fmla="*/ 0 w 24"/>
                <a:gd name="T1" fmla="*/ 168 h 169"/>
                <a:gd name="T2" fmla="*/ 23 w 24"/>
                <a:gd name="T3" fmla="*/ 168 h 169"/>
                <a:gd name="T4" fmla="*/ 23 w 24"/>
                <a:gd name="T5" fmla="*/ 0 h 169"/>
                <a:gd name="T6" fmla="*/ 0 w 24"/>
                <a:gd name="T7" fmla="*/ 1 h 169"/>
                <a:gd name="T8" fmla="*/ 0 w 24"/>
                <a:gd name="T9" fmla="*/ 168 h 169"/>
                <a:gd name="T10" fmla="*/ 0 60000 65536"/>
                <a:gd name="T11" fmla="*/ 0 60000 65536"/>
                <a:gd name="T12" fmla="*/ 0 60000 65536"/>
                <a:gd name="T13" fmla="*/ 0 60000 65536"/>
                <a:gd name="T14" fmla="*/ 0 60000 65536"/>
                <a:gd name="T15" fmla="*/ 0 w 24"/>
                <a:gd name="T16" fmla="*/ 0 h 169"/>
                <a:gd name="T17" fmla="*/ 24 w 24"/>
                <a:gd name="T18" fmla="*/ 169 h 169"/>
              </a:gdLst>
              <a:ahLst/>
              <a:cxnLst>
                <a:cxn ang="T10">
                  <a:pos x="T0" y="T1"/>
                </a:cxn>
                <a:cxn ang="T11">
                  <a:pos x="T2" y="T3"/>
                </a:cxn>
                <a:cxn ang="T12">
                  <a:pos x="T4" y="T5"/>
                </a:cxn>
                <a:cxn ang="T13">
                  <a:pos x="T6" y="T7"/>
                </a:cxn>
                <a:cxn ang="T14">
                  <a:pos x="T8" y="T9"/>
                </a:cxn>
              </a:cxnLst>
              <a:rect l="T15" t="T16" r="T17" b="T18"/>
              <a:pathLst>
                <a:path w="24" h="169">
                  <a:moveTo>
                    <a:pt x="0" y="168"/>
                  </a:moveTo>
                  <a:lnTo>
                    <a:pt x="23" y="168"/>
                  </a:lnTo>
                  <a:lnTo>
                    <a:pt x="23" y="0"/>
                  </a:lnTo>
                  <a:lnTo>
                    <a:pt x="0" y="1"/>
                  </a:lnTo>
                  <a:lnTo>
                    <a:pt x="0" y="168"/>
                  </a:lnTo>
                </a:path>
              </a:pathLst>
            </a:custGeom>
            <a:solidFill>
              <a:schemeClr val="bg2"/>
            </a:solidFill>
            <a:ln w="12700" cap="rnd">
              <a:solidFill>
                <a:srgbClr val="000000"/>
              </a:solidFill>
              <a:round/>
              <a:headEnd/>
              <a:tailEnd/>
            </a:ln>
          </p:spPr>
          <p:txBody>
            <a:bodyPr/>
            <a:lstStyle/>
            <a:p>
              <a:endParaRPr lang="en-GB"/>
            </a:p>
          </p:txBody>
        </p:sp>
        <p:sp>
          <p:nvSpPr>
            <p:cNvPr id="8223" name="Freeform 16"/>
            <p:cNvSpPr>
              <a:spLocks/>
            </p:cNvSpPr>
            <p:nvPr/>
          </p:nvSpPr>
          <p:spPr bwMode="auto">
            <a:xfrm>
              <a:off x="3623" y="1822"/>
              <a:ext cx="24" cy="173"/>
            </a:xfrm>
            <a:custGeom>
              <a:avLst/>
              <a:gdLst>
                <a:gd name="T0" fmla="*/ 0 w 24"/>
                <a:gd name="T1" fmla="*/ 172 h 173"/>
                <a:gd name="T2" fmla="*/ 23 w 24"/>
                <a:gd name="T3" fmla="*/ 171 h 173"/>
                <a:gd name="T4" fmla="*/ 23 w 24"/>
                <a:gd name="T5" fmla="*/ 0 h 173"/>
                <a:gd name="T6" fmla="*/ 0 w 24"/>
                <a:gd name="T7" fmla="*/ 0 h 173"/>
                <a:gd name="T8" fmla="*/ 0 w 24"/>
                <a:gd name="T9" fmla="*/ 172 h 173"/>
                <a:gd name="T10" fmla="*/ 0 60000 65536"/>
                <a:gd name="T11" fmla="*/ 0 60000 65536"/>
                <a:gd name="T12" fmla="*/ 0 60000 65536"/>
                <a:gd name="T13" fmla="*/ 0 60000 65536"/>
                <a:gd name="T14" fmla="*/ 0 60000 65536"/>
                <a:gd name="T15" fmla="*/ 0 w 24"/>
                <a:gd name="T16" fmla="*/ 0 h 173"/>
                <a:gd name="T17" fmla="*/ 24 w 24"/>
                <a:gd name="T18" fmla="*/ 173 h 173"/>
              </a:gdLst>
              <a:ahLst/>
              <a:cxnLst>
                <a:cxn ang="T10">
                  <a:pos x="T0" y="T1"/>
                </a:cxn>
                <a:cxn ang="T11">
                  <a:pos x="T2" y="T3"/>
                </a:cxn>
                <a:cxn ang="T12">
                  <a:pos x="T4" y="T5"/>
                </a:cxn>
                <a:cxn ang="T13">
                  <a:pos x="T6" y="T7"/>
                </a:cxn>
                <a:cxn ang="T14">
                  <a:pos x="T8" y="T9"/>
                </a:cxn>
              </a:cxnLst>
              <a:rect l="T15" t="T16" r="T17" b="T18"/>
              <a:pathLst>
                <a:path w="24" h="173">
                  <a:moveTo>
                    <a:pt x="0" y="172"/>
                  </a:moveTo>
                  <a:lnTo>
                    <a:pt x="23" y="171"/>
                  </a:lnTo>
                  <a:lnTo>
                    <a:pt x="23" y="0"/>
                  </a:lnTo>
                  <a:lnTo>
                    <a:pt x="0" y="0"/>
                  </a:lnTo>
                  <a:lnTo>
                    <a:pt x="0" y="172"/>
                  </a:lnTo>
                </a:path>
              </a:pathLst>
            </a:custGeom>
            <a:solidFill>
              <a:schemeClr val="bg2"/>
            </a:solidFill>
            <a:ln w="12700" cap="rnd">
              <a:solidFill>
                <a:srgbClr val="000000"/>
              </a:solidFill>
              <a:round/>
              <a:headEnd/>
              <a:tailEnd/>
            </a:ln>
          </p:spPr>
          <p:txBody>
            <a:bodyPr/>
            <a:lstStyle/>
            <a:p>
              <a:endParaRPr lang="en-GB"/>
            </a:p>
          </p:txBody>
        </p:sp>
      </p:grpSp>
      <p:grpSp>
        <p:nvGrpSpPr>
          <p:cNvPr id="3" name="Group 17"/>
          <p:cNvGrpSpPr>
            <a:grpSpLocks/>
          </p:cNvGrpSpPr>
          <p:nvPr/>
        </p:nvGrpSpPr>
        <p:grpSpPr bwMode="auto">
          <a:xfrm>
            <a:off x="6837363" y="3663950"/>
            <a:ext cx="1220787" cy="681038"/>
            <a:chOff x="4307" y="2308"/>
            <a:chExt cx="769" cy="429"/>
          </a:xfrm>
        </p:grpSpPr>
        <p:sp>
          <p:nvSpPr>
            <p:cNvPr id="8216" name="Freeform 18"/>
            <p:cNvSpPr>
              <a:spLocks/>
            </p:cNvSpPr>
            <p:nvPr/>
          </p:nvSpPr>
          <p:spPr bwMode="auto">
            <a:xfrm>
              <a:off x="4308" y="2324"/>
              <a:ext cx="766" cy="413"/>
            </a:xfrm>
            <a:custGeom>
              <a:avLst/>
              <a:gdLst>
                <a:gd name="T0" fmla="*/ 595 w 766"/>
                <a:gd name="T1" fmla="*/ 0 h 413"/>
                <a:gd name="T2" fmla="*/ 168 w 766"/>
                <a:gd name="T3" fmla="*/ 0 h 413"/>
                <a:gd name="T4" fmla="*/ 168 w 766"/>
                <a:gd name="T5" fmla="*/ 257 h 413"/>
                <a:gd name="T6" fmla="*/ 0 w 766"/>
                <a:gd name="T7" fmla="*/ 257 h 413"/>
                <a:gd name="T8" fmla="*/ 383 w 766"/>
                <a:gd name="T9" fmla="*/ 412 h 413"/>
                <a:gd name="T10" fmla="*/ 765 w 766"/>
                <a:gd name="T11" fmla="*/ 257 h 413"/>
                <a:gd name="T12" fmla="*/ 595 w 766"/>
                <a:gd name="T13" fmla="*/ 257 h 413"/>
                <a:gd name="T14" fmla="*/ 595 w 766"/>
                <a:gd name="T15" fmla="*/ 0 h 413"/>
                <a:gd name="T16" fmla="*/ 0 60000 65536"/>
                <a:gd name="T17" fmla="*/ 0 60000 65536"/>
                <a:gd name="T18" fmla="*/ 0 60000 65536"/>
                <a:gd name="T19" fmla="*/ 0 60000 65536"/>
                <a:gd name="T20" fmla="*/ 0 60000 65536"/>
                <a:gd name="T21" fmla="*/ 0 60000 65536"/>
                <a:gd name="T22" fmla="*/ 0 60000 65536"/>
                <a:gd name="T23" fmla="*/ 0 60000 65536"/>
                <a:gd name="T24" fmla="*/ 0 w 766"/>
                <a:gd name="T25" fmla="*/ 0 h 413"/>
                <a:gd name="T26" fmla="*/ 766 w 766"/>
                <a:gd name="T27" fmla="*/ 413 h 4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6" h="413">
                  <a:moveTo>
                    <a:pt x="595" y="0"/>
                  </a:moveTo>
                  <a:lnTo>
                    <a:pt x="168" y="0"/>
                  </a:lnTo>
                  <a:lnTo>
                    <a:pt x="168" y="257"/>
                  </a:lnTo>
                  <a:lnTo>
                    <a:pt x="0" y="257"/>
                  </a:lnTo>
                  <a:lnTo>
                    <a:pt x="383" y="412"/>
                  </a:lnTo>
                  <a:lnTo>
                    <a:pt x="765" y="257"/>
                  </a:lnTo>
                  <a:lnTo>
                    <a:pt x="595" y="257"/>
                  </a:lnTo>
                  <a:lnTo>
                    <a:pt x="595" y="0"/>
                  </a:lnTo>
                </a:path>
              </a:pathLst>
            </a:custGeom>
            <a:solidFill>
              <a:schemeClr val="bg2"/>
            </a:solidFill>
            <a:ln w="12700" cap="rnd">
              <a:solidFill>
                <a:srgbClr val="000000"/>
              </a:solidFill>
              <a:round/>
              <a:headEnd/>
              <a:tailEnd/>
            </a:ln>
          </p:spPr>
          <p:txBody>
            <a:bodyPr/>
            <a:lstStyle/>
            <a:p>
              <a:endParaRPr lang="en-GB"/>
            </a:p>
          </p:txBody>
        </p:sp>
        <p:sp>
          <p:nvSpPr>
            <p:cNvPr id="8217" name="Freeform 19"/>
            <p:cNvSpPr>
              <a:spLocks/>
            </p:cNvSpPr>
            <p:nvPr/>
          </p:nvSpPr>
          <p:spPr bwMode="auto">
            <a:xfrm>
              <a:off x="4476" y="2308"/>
              <a:ext cx="428" cy="18"/>
            </a:xfrm>
            <a:custGeom>
              <a:avLst/>
              <a:gdLst>
                <a:gd name="T0" fmla="*/ 0 w 428"/>
                <a:gd name="T1" fmla="*/ 17 h 18"/>
                <a:gd name="T2" fmla="*/ 427 w 428"/>
                <a:gd name="T3" fmla="*/ 17 h 18"/>
                <a:gd name="T4" fmla="*/ 427 w 428"/>
                <a:gd name="T5" fmla="*/ 0 h 18"/>
                <a:gd name="T6" fmla="*/ 0 w 428"/>
                <a:gd name="T7" fmla="*/ 0 h 18"/>
                <a:gd name="T8" fmla="*/ 0 w 428"/>
                <a:gd name="T9" fmla="*/ 17 h 18"/>
                <a:gd name="T10" fmla="*/ 0 60000 65536"/>
                <a:gd name="T11" fmla="*/ 0 60000 65536"/>
                <a:gd name="T12" fmla="*/ 0 60000 65536"/>
                <a:gd name="T13" fmla="*/ 0 60000 65536"/>
                <a:gd name="T14" fmla="*/ 0 60000 65536"/>
                <a:gd name="T15" fmla="*/ 0 w 428"/>
                <a:gd name="T16" fmla="*/ 0 h 18"/>
                <a:gd name="T17" fmla="*/ 428 w 428"/>
                <a:gd name="T18" fmla="*/ 18 h 18"/>
              </a:gdLst>
              <a:ahLst/>
              <a:cxnLst>
                <a:cxn ang="T10">
                  <a:pos x="T0" y="T1"/>
                </a:cxn>
                <a:cxn ang="T11">
                  <a:pos x="T2" y="T3"/>
                </a:cxn>
                <a:cxn ang="T12">
                  <a:pos x="T4" y="T5"/>
                </a:cxn>
                <a:cxn ang="T13">
                  <a:pos x="T6" y="T7"/>
                </a:cxn>
                <a:cxn ang="T14">
                  <a:pos x="T8" y="T9"/>
                </a:cxn>
              </a:cxnLst>
              <a:rect l="T15" t="T16" r="T17" b="T18"/>
              <a:pathLst>
                <a:path w="428" h="18">
                  <a:moveTo>
                    <a:pt x="0" y="17"/>
                  </a:moveTo>
                  <a:lnTo>
                    <a:pt x="427" y="17"/>
                  </a:lnTo>
                  <a:lnTo>
                    <a:pt x="427" y="0"/>
                  </a:lnTo>
                  <a:lnTo>
                    <a:pt x="0" y="0"/>
                  </a:lnTo>
                  <a:lnTo>
                    <a:pt x="0" y="17"/>
                  </a:lnTo>
                </a:path>
              </a:pathLst>
            </a:custGeom>
            <a:solidFill>
              <a:schemeClr val="bg2"/>
            </a:solidFill>
            <a:ln w="12700" cap="rnd">
              <a:solidFill>
                <a:srgbClr val="000000"/>
              </a:solidFill>
              <a:round/>
              <a:headEnd/>
              <a:tailEnd/>
            </a:ln>
          </p:spPr>
          <p:txBody>
            <a:bodyPr/>
            <a:lstStyle/>
            <a:p>
              <a:endParaRPr lang="en-GB"/>
            </a:p>
          </p:txBody>
        </p:sp>
        <p:sp>
          <p:nvSpPr>
            <p:cNvPr id="8218" name="Freeform 20"/>
            <p:cNvSpPr>
              <a:spLocks/>
            </p:cNvSpPr>
            <p:nvPr/>
          </p:nvSpPr>
          <p:spPr bwMode="auto">
            <a:xfrm>
              <a:off x="4307" y="2558"/>
              <a:ext cx="169" cy="24"/>
            </a:xfrm>
            <a:custGeom>
              <a:avLst/>
              <a:gdLst>
                <a:gd name="T0" fmla="*/ 168 w 169"/>
                <a:gd name="T1" fmla="*/ 0 h 24"/>
                <a:gd name="T2" fmla="*/ 168 w 169"/>
                <a:gd name="T3" fmla="*/ 23 h 24"/>
                <a:gd name="T4" fmla="*/ 0 w 169"/>
                <a:gd name="T5" fmla="*/ 23 h 24"/>
                <a:gd name="T6" fmla="*/ 1 w 169"/>
                <a:gd name="T7" fmla="*/ 0 h 24"/>
                <a:gd name="T8" fmla="*/ 168 w 169"/>
                <a:gd name="T9" fmla="*/ 0 h 24"/>
                <a:gd name="T10" fmla="*/ 0 60000 65536"/>
                <a:gd name="T11" fmla="*/ 0 60000 65536"/>
                <a:gd name="T12" fmla="*/ 0 60000 65536"/>
                <a:gd name="T13" fmla="*/ 0 60000 65536"/>
                <a:gd name="T14" fmla="*/ 0 60000 65536"/>
                <a:gd name="T15" fmla="*/ 0 w 169"/>
                <a:gd name="T16" fmla="*/ 0 h 24"/>
                <a:gd name="T17" fmla="*/ 169 w 169"/>
                <a:gd name="T18" fmla="*/ 24 h 24"/>
              </a:gdLst>
              <a:ahLst/>
              <a:cxnLst>
                <a:cxn ang="T10">
                  <a:pos x="T0" y="T1"/>
                </a:cxn>
                <a:cxn ang="T11">
                  <a:pos x="T2" y="T3"/>
                </a:cxn>
                <a:cxn ang="T12">
                  <a:pos x="T4" y="T5"/>
                </a:cxn>
                <a:cxn ang="T13">
                  <a:pos x="T6" y="T7"/>
                </a:cxn>
                <a:cxn ang="T14">
                  <a:pos x="T8" y="T9"/>
                </a:cxn>
              </a:cxnLst>
              <a:rect l="T15" t="T16" r="T17" b="T18"/>
              <a:pathLst>
                <a:path w="169" h="24">
                  <a:moveTo>
                    <a:pt x="168" y="0"/>
                  </a:moveTo>
                  <a:lnTo>
                    <a:pt x="168" y="23"/>
                  </a:lnTo>
                  <a:lnTo>
                    <a:pt x="0" y="23"/>
                  </a:lnTo>
                  <a:lnTo>
                    <a:pt x="1" y="0"/>
                  </a:lnTo>
                  <a:lnTo>
                    <a:pt x="168" y="0"/>
                  </a:lnTo>
                </a:path>
              </a:pathLst>
            </a:custGeom>
            <a:solidFill>
              <a:schemeClr val="bg2"/>
            </a:solidFill>
            <a:ln w="12700" cap="rnd">
              <a:solidFill>
                <a:srgbClr val="000000"/>
              </a:solidFill>
              <a:round/>
              <a:headEnd/>
              <a:tailEnd/>
            </a:ln>
          </p:spPr>
          <p:txBody>
            <a:bodyPr/>
            <a:lstStyle/>
            <a:p>
              <a:endParaRPr lang="en-GB"/>
            </a:p>
          </p:txBody>
        </p:sp>
        <p:sp>
          <p:nvSpPr>
            <p:cNvPr id="8219" name="Freeform 21"/>
            <p:cNvSpPr>
              <a:spLocks/>
            </p:cNvSpPr>
            <p:nvPr/>
          </p:nvSpPr>
          <p:spPr bwMode="auto">
            <a:xfrm>
              <a:off x="4903" y="2558"/>
              <a:ext cx="173" cy="24"/>
            </a:xfrm>
            <a:custGeom>
              <a:avLst/>
              <a:gdLst>
                <a:gd name="T0" fmla="*/ 172 w 173"/>
                <a:gd name="T1" fmla="*/ 0 h 24"/>
                <a:gd name="T2" fmla="*/ 171 w 173"/>
                <a:gd name="T3" fmla="*/ 23 h 24"/>
                <a:gd name="T4" fmla="*/ 0 w 173"/>
                <a:gd name="T5" fmla="*/ 23 h 24"/>
                <a:gd name="T6" fmla="*/ 0 w 173"/>
                <a:gd name="T7" fmla="*/ 0 h 24"/>
                <a:gd name="T8" fmla="*/ 172 w 173"/>
                <a:gd name="T9" fmla="*/ 0 h 24"/>
                <a:gd name="T10" fmla="*/ 0 60000 65536"/>
                <a:gd name="T11" fmla="*/ 0 60000 65536"/>
                <a:gd name="T12" fmla="*/ 0 60000 65536"/>
                <a:gd name="T13" fmla="*/ 0 60000 65536"/>
                <a:gd name="T14" fmla="*/ 0 60000 65536"/>
                <a:gd name="T15" fmla="*/ 0 w 173"/>
                <a:gd name="T16" fmla="*/ 0 h 24"/>
                <a:gd name="T17" fmla="*/ 173 w 173"/>
                <a:gd name="T18" fmla="*/ 24 h 24"/>
              </a:gdLst>
              <a:ahLst/>
              <a:cxnLst>
                <a:cxn ang="T10">
                  <a:pos x="T0" y="T1"/>
                </a:cxn>
                <a:cxn ang="T11">
                  <a:pos x="T2" y="T3"/>
                </a:cxn>
                <a:cxn ang="T12">
                  <a:pos x="T4" y="T5"/>
                </a:cxn>
                <a:cxn ang="T13">
                  <a:pos x="T6" y="T7"/>
                </a:cxn>
                <a:cxn ang="T14">
                  <a:pos x="T8" y="T9"/>
                </a:cxn>
              </a:cxnLst>
              <a:rect l="T15" t="T16" r="T17" b="T18"/>
              <a:pathLst>
                <a:path w="173" h="24">
                  <a:moveTo>
                    <a:pt x="172" y="0"/>
                  </a:moveTo>
                  <a:lnTo>
                    <a:pt x="171" y="23"/>
                  </a:lnTo>
                  <a:lnTo>
                    <a:pt x="0" y="23"/>
                  </a:lnTo>
                  <a:lnTo>
                    <a:pt x="0" y="0"/>
                  </a:lnTo>
                  <a:lnTo>
                    <a:pt x="172" y="0"/>
                  </a:lnTo>
                </a:path>
              </a:pathLst>
            </a:custGeom>
            <a:solidFill>
              <a:schemeClr val="bg2"/>
            </a:solidFill>
            <a:ln w="12700" cap="rnd">
              <a:solidFill>
                <a:srgbClr val="000000"/>
              </a:solidFill>
              <a:round/>
              <a:headEnd/>
              <a:tailEnd/>
            </a:ln>
          </p:spPr>
          <p:txBody>
            <a:bodyPr/>
            <a:lstStyle/>
            <a:p>
              <a:endParaRPr lang="en-GB"/>
            </a:p>
          </p:txBody>
        </p:sp>
      </p:grpSp>
      <p:sp>
        <p:nvSpPr>
          <p:cNvPr id="812054" name="Rectangle 22"/>
          <p:cNvSpPr>
            <a:spLocks noChangeArrowheads="1"/>
          </p:cNvSpPr>
          <p:nvPr/>
        </p:nvSpPr>
        <p:spPr bwMode="auto">
          <a:xfrm>
            <a:off x="7186613" y="989013"/>
            <a:ext cx="164782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a:latin typeface="Helvetica" pitchFamily="34" charset="0"/>
              </a:rPr>
              <a:t>Temporary </a:t>
            </a:r>
            <a:br>
              <a:rPr lang="en-GB" sz="2000">
                <a:latin typeface="Helvetica" pitchFamily="34" charset="0"/>
              </a:rPr>
            </a:br>
            <a:r>
              <a:rPr lang="en-GB" sz="2000">
                <a:latin typeface="Helvetica" pitchFamily="34" charset="0"/>
              </a:rPr>
              <a:t>internal table</a:t>
            </a:r>
          </a:p>
        </p:txBody>
      </p:sp>
      <p:sp>
        <p:nvSpPr>
          <p:cNvPr id="8206" name="Rectangle 23"/>
          <p:cNvSpPr>
            <a:spLocks noChangeArrowheads="1"/>
          </p:cNvSpPr>
          <p:nvPr/>
        </p:nvSpPr>
        <p:spPr bwMode="auto">
          <a:xfrm>
            <a:off x="6148388" y="1884363"/>
            <a:ext cx="2652712" cy="1671637"/>
          </a:xfrm>
          <a:prstGeom prst="rect">
            <a:avLst/>
          </a:prstGeom>
          <a:solidFill>
            <a:schemeClr val="accent1"/>
          </a:solidFill>
          <a:ln w="12700">
            <a:solidFill>
              <a:schemeClr val="tx1"/>
            </a:solidFill>
            <a:miter lim="800000"/>
            <a:headEnd/>
            <a:tailEnd/>
          </a:ln>
        </p:spPr>
        <p:txBody>
          <a:bodyPr wrap="none" lIns="90488" tIns="44450" rIns="90488" bIns="44450">
            <a:spAutoFit/>
          </a:bodyPr>
          <a:lstStyle/>
          <a:p>
            <a:pPr defTabSz="739775" eaLnBrk="0" hangingPunct="0"/>
            <a:r>
              <a:rPr lang="en-GB" sz="2400" b="1" dirty="0" err="1">
                <a:latin typeface="Helvetica" pitchFamily="34" charset="0"/>
              </a:rPr>
              <a:t>emp_no</a:t>
            </a:r>
            <a:r>
              <a:rPr lang="en-GB" sz="2400" b="1" dirty="0">
                <a:latin typeface="Helvetica" pitchFamily="34" charset="0"/>
              </a:rPr>
              <a:t>	   Total</a:t>
            </a:r>
          </a:p>
          <a:p>
            <a:pPr defTabSz="739775" eaLnBrk="0" hangingPunct="0">
              <a:lnSpc>
                <a:spcPct val="130000"/>
              </a:lnSpc>
              <a:spcBef>
                <a:spcPts val="0"/>
              </a:spcBef>
            </a:pPr>
            <a:r>
              <a:rPr lang="en-GB" sz="2400" b="1" dirty="0">
                <a:latin typeface="Helvetica" pitchFamily="34" charset="0"/>
              </a:rPr>
              <a:t>  </a:t>
            </a:r>
            <a:r>
              <a:rPr lang="en-GB" sz="2400" dirty="0">
                <a:latin typeface="Helvetica" pitchFamily="34" charset="0"/>
              </a:rPr>
              <a:t>10		      21</a:t>
            </a:r>
          </a:p>
          <a:p>
            <a:pPr defTabSz="739775" eaLnBrk="0" hangingPunct="0">
              <a:spcBef>
                <a:spcPts val="0"/>
              </a:spcBef>
            </a:pPr>
            <a:r>
              <a:rPr lang="en-GB" sz="2400" dirty="0">
                <a:latin typeface="Helvetica" pitchFamily="34" charset="0"/>
              </a:rPr>
              <a:t>  20	   	      33</a:t>
            </a:r>
          </a:p>
          <a:p>
            <a:pPr defTabSz="739775" eaLnBrk="0" hangingPunct="0">
              <a:spcBef>
                <a:spcPts val="0"/>
              </a:spcBef>
            </a:pPr>
            <a:r>
              <a:rPr lang="en-GB" sz="2400" dirty="0">
                <a:latin typeface="Helvetica" pitchFamily="34" charset="0"/>
              </a:rPr>
              <a:t>  60	                  6</a:t>
            </a:r>
          </a:p>
        </p:txBody>
      </p:sp>
      <p:sp>
        <p:nvSpPr>
          <p:cNvPr id="8207" name="Rectangle 25"/>
          <p:cNvSpPr>
            <a:spLocks noGrp="1" noChangeArrowheads="1"/>
          </p:cNvSpPr>
          <p:nvPr>
            <p:ph type="title"/>
          </p:nvPr>
        </p:nvSpPr>
        <p:spPr/>
        <p:txBody>
          <a:bodyPr/>
          <a:lstStyle/>
          <a:p>
            <a:pPr eaLnBrk="1" hangingPunct="1"/>
            <a:r>
              <a:rPr lang="en-GB" smtClean="0"/>
              <a:t>The Having Clause</a:t>
            </a:r>
          </a:p>
        </p:txBody>
      </p:sp>
      <p:sp>
        <p:nvSpPr>
          <p:cNvPr id="8208" name="Rectangle 2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812059" name="Rectangle 27"/>
          <p:cNvSpPr>
            <a:spLocks noChangeArrowheads="1"/>
          </p:cNvSpPr>
          <p:nvPr/>
        </p:nvSpPr>
        <p:spPr bwMode="auto">
          <a:xfrm>
            <a:off x="471488" y="6194425"/>
            <a:ext cx="5032375"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a:latin typeface="Helvetica" pitchFamily="34" charset="0"/>
              </a:rPr>
              <a:t>Can’t use an aggregate in a Where clause</a:t>
            </a:r>
          </a:p>
        </p:txBody>
      </p:sp>
      <p:sp>
        <p:nvSpPr>
          <p:cNvPr id="812060" name="Text Box 28"/>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8211" name="Text Box 29"/>
          <p:cNvSpPr txBox="1">
            <a:spLocks noChangeArrowheads="1"/>
          </p:cNvSpPr>
          <p:nvPr/>
        </p:nvSpPr>
        <p:spPr bwMode="auto">
          <a:xfrm>
            <a:off x="233363" y="1225550"/>
            <a:ext cx="4881562" cy="466725"/>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en-GB" sz="2400" b="1">
                <a:latin typeface="Helvetica" pitchFamily="34" charset="0"/>
              </a:rPr>
              <a:t>order_no  emp_no	 order_value</a:t>
            </a:r>
          </a:p>
        </p:txBody>
      </p:sp>
      <p:sp>
        <p:nvSpPr>
          <p:cNvPr id="8212" name="Line 30"/>
          <p:cNvSpPr>
            <a:spLocks noChangeShapeType="1"/>
          </p:cNvSpPr>
          <p:nvPr/>
        </p:nvSpPr>
        <p:spPr bwMode="auto">
          <a:xfrm>
            <a:off x="3121025" y="1219200"/>
            <a:ext cx="0" cy="2655888"/>
          </a:xfrm>
          <a:prstGeom prst="line">
            <a:avLst/>
          </a:prstGeom>
          <a:noFill/>
          <a:ln w="9525">
            <a:solidFill>
              <a:schemeClr val="tx1"/>
            </a:solidFill>
            <a:round/>
            <a:headEnd/>
            <a:tailEnd/>
          </a:ln>
        </p:spPr>
        <p:txBody>
          <a:bodyPr>
            <a:spAutoFit/>
          </a:bodyPr>
          <a:lstStyle/>
          <a:p>
            <a:endParaRPr lang="en-GB"/>
          </a:p>
        </p:txBody>
      </p:sp>
      <p:sp>
        <p:nvSpPr>
          <p:cNvPr id="8213" name="Line 31"/>
          <p:cNvSpPr>
            <a:spLocks noChangeShapeType="1"/>
          </p:cNvSpPr>
          <p:nvPr/>
        </p:nvSpPr>
        <p:spPr bwMode="auto">
          <a:xfrm>
            <a:off x="1736725" y="1220788"/>
            <a:ext cx="0" cy="2655887"/>
          </a:xfrm>
          <a:prstGeom prst="line">
            <a:avLst/>
          </a:prstGeom>
          <a:noFill/>
          <a:ln w="9525">
            <a:solidFill>
              <a:schemeClr val="tx1"/>
            </a:solidFill>
            <a:round/>
            <a:headEnd/>
            <a:tailEnd/>
          </a:ln>
        </p:spPr>
        <p:txBody>
          <a:bodyPr>
            <a:spAutoFit/>
          </a:bodyPr>
          <a:lstStyle/>
          <a:p>
            <a:endParaRPr lang="en-GB"/>
          </a:p>
        </p:txBody>
      </p:sp>
      <p:sp>
        <p:nvSpPr>
          <p:cNvPr id="8214" name="Text Box 32"/>
          <p:cNvSpPr txBox="1">
            <a:spLocks noChangeArrowheads="1"/>
          </p:cNvSpPr>
          <p:nvPr/>
        </p:nvSpPr>
        <p:spPr bwMode="auto">
          <a:xfrm>
            <a:off x="6149975" y="1878013"/>
            <a:ext cx="2651125" cy="466725"/>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en-GB" sz="2400" b="1">
                <a:latin typeface="Helvetica" pitchFamily="34" charset="0"/>
              </a:rPr>
              <a:t>emp_no    Total</a:t>
            </a:r>
          </a:p>
        </p:txBody>
      </p:sp>
      <p:sp>
        <p:nvSpPr>
          <p:cNvPr id="8215" name="Text Box 33"/>
          <p:cNvSpPr txBox="1">
            <a:spLocks noChangeArrowheads="1"/>
          </p:cNvSpPr>
          <p:nvPr/>
        </p:nvSpPr>
        <p:spPr bwMode="auto">
          <a:xfrm>
            <a:off x="6148388" y="5229225"/>
            <a:ext cx="2649537" cy="466725"/>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en-GB" sz="2400" b="1">
                <a:latin typeface="Helvetica" pitchFamily="34" charset="0"/>
              </a:rPr>
              <a:t>emp_no    Total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2059"/>
                                        </p:tgtEl>
                                        <p:attrNameLst>
                                          <p:attrName>style.visibility</p:attrName>
                                        </p:attrNameLst>
                                      </p:cBhvr>
                                      <p:to>
                                        <p:strVal val="visible"/>
                                      </p:to>
                                    </p:set>
                                    <p:animEffect transition="in" filter="fade">
                                      <p:cBhvr>
                                        <p:cTn id="7" dur="2000"/>
                                        <p:tgtEl>
                                          <p:spTgt spid="812059"/>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812060"/>
                                        </p:tgtEl>
                                        <p:attrNameLst>
                                          <p:attrName>style.visibility</p:attrName>
                                        </p:attrNameLst>
                                      </p:cBhvr>
                                      <p:to>
                                        <p:strVal val="visible"/>
                                      </p:to>
                                    </p:set>
                                  </p:childTnLst>
                                </p:cTn>
                              </p:par>
                              <p:par>
                                <p:cTn id="10" presetID="10" presetClass="entr" presetSubtype="0" fill="hold" grpId="1" nodeType="withEffect">
                                  <p:stCondLst>
                                    <p:cond delay="0"/>
                                  </p:stCondLst>
                                  <p:childTnLst>
                                    <p:set>
                                      <p:cBhvr>
                                        <p:cTn id="11" dur="1" fill="hold">
                                          <p:stCondLst>
                                            <p:cond delay="0"/>
                                          </p:stCondLst>
                                        </p:cTn>
                                        <p:tgtEl>
                                          <p:spTgt spid="812060"/>
                                        </p:tgtEl>
                                        <p:attrNameLst>
                                          <p:attrName>style.visibility</p:attrName>
                                        </p:attrNameLst>
                                      </p:cBhvr>
                                      <p:to>
                                        <p:strVal val="visible"/>
                                      </p:to>
                                    </p:set>
                                    <p:animEffect transition="in" filter="fade">
                                      <p:cBhvr>
                                        <p:cTn id="12" dur="2000"/>
                                        <p:tgtEl>
                                          <p:spTgt spid="81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59" grpId="0" animBg="1"/>
      <p:bldP spid="812060" grpId="0" autoUpdateAnimBg="0"/>
      <p:bldP spid="81206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9219" name="Rectangle 3"/>
          <p:cNvSpPr>
            <a:spLocks noGrp="1" noChangeArrowheads="1"/>
          </p:cNvSpPr>
          <p:nvPr>
            <p:ph type="title"/>
          </p:nvPr>
        </p:nvSpPr>
        <p:spPr/>
        <p:txBody>
          <a:bodyPr/>
          <a:lstStyle/>
          <a:p>
            <a:pPr eaLnBrk="1" hangingPunct="1"/>
            <a:r>
              <a:rPr lang="en-GB" smtClean="0"/>
              <a:t>The clauses – summary of the rules </a:t>
            </a:r>
          </a:p>
        </p:txBody>
      </p:sp>
      <p:sp>
        <p:nvSpPr>
          <p:cNvPr id="9220" name="Rectangle 4"/>
          <p:cNvSpPr>
            <a:spLocks noGrp="1" noChangeArrowheads="1"/>
          </p:cNvSpPr>
          <p:nvPr>
            <p:ph type="body" idx="1"/>
          </p:nvPr>
        </p:nvSpPr>
        <p:spPr/>
        <p:txBody>
          <a:bodyPr/>
          <a:lstStyle/>
          <a:p>
            <a:pPr>
              <a:lnSpc>
                <a:spcPct val="77000"/>
              </a:lnSpc>
            </a:pPr>
            <a:r>
              <a:rPr lang="en-GB" smtClean="0"/>
              <a:t>Assuming you wish to retrieve data what can we say about each of the clauses, (assuming SQL 92 syntax)</a:t>
            </a:r>
          </a:p>
        </p:txBody>
      </p:sp>
      <p:sp>
        <p:nvSpPr>
          <p:cNvPr id="9221"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814086" name="Rectangle 6"/>
          <p:cNvSpPr>
            <a:spLocks noChangeArrowheads="1"/>
          </p:cNvSpPr>
          <p:nvPr/>
        </p:nvSpPr>
        <p:spPr bwMode="auto">
          <a:xfrm>
            <a:off x="479425" y="2565400"/>
            <a:ext cx="765175"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a:latin typeface="Helvetica" pitchFamily="34" charset="0"/>
              </a:rPr>
              <a:t>From</a:t>
            </a:r>
          </a:p>
        </p:txBody>
      </p:sp>
      <p:sp>
        <p:nvSpPr>
          <p:cNvPr id="814087" name="Rectangle 7"/>
          <p:cNvSpPr>
            <a:spLocks noChangeArrowheads="1"/>
          </p:cNvSpPr>
          <p:nvPr/>
        </p:nvSpPr>
        <p:spPr bwMode="auto">
          <a:xfrm>
            <a:off x="427038" y="3716338"/>
            <a:ext cx="895350"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a:latin typeface="Helvetica" pitchFamily="34" charset="0"/>
              </a:rPr>
              <a:t>Where</a:t>
            </a:r>
          </a:p>
        </p:txBody>
      </p:sp>
      <p:sp>
        <p:nvSpPr>
          <p:cNvPr id="814088" name="Rectangle 8"/>
          <p:cNvSpPr>
            <a:spLocks noChangeArrowheads="1"/>
          </p:cNvSpPr>
          <p:nvPr/>
        </p:nvSpPr>
        <p:spPr bwMode="auto">
          <a:xfrm>
            <a:off x="250825" y="4291013"/>
            <a:ext cx="1243013"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a:latin typeface="Helvetica" pitchFamily="34" charset="0"/>
              </a:rPr>
              <a:t>Group By</a:t>
            </a:r>
          </a:p>
        </p:txBody>
      </p:sp>
      <p:sp>
        <p:nvSpPr>
          <p:cNvPr id="814089" name="Rectangle 9"/>
          <p:cNvSpPr>
            <a:spLocks noChangeArrowheads="1"/>
          </p:cNvSpPr>
          <p:nvPr/>
        </p:nvSpPr>
        <p:spPr bwMode="auto">
          <a:xfrm>
            <a:off x="287338" y="5443538"/>
            <a:ext cx="1176337"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a:latin typeface="Helvetica" pitchFamily="34" charset="0"/>
              </a:rPr>
              <a:t>Order By</a:t>
            </a:r>
          </a:p>
        </p:txBody>
      </p:sp>
      <p:sp>
        <p:nvSpPr>
          <p:cNvPr id="814090" name="Rectangle 10"/>
          <p:cNvSpPr>
            <a:spLocks noChangeArrowheads="1"/>
          </p:cNvSpPr>
          <p:nvPr/>
        </p:nvSpPr>
        <p:spPr bwMode="auto">
          <a:xfrm>
            <a:off x="395288" y="4867275"/>
            <a:ext cx="957262"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a:latin typeface="Helvetica" pitchFamily="34" charset="0"/>
              </a:rPr>
              <a:t>Having</a:t>
            </a:r>
          </a:p>
        </p:txBody>
      </p:sp>
      <p:sp>
        <p:nvSpPr>
          <p:cNvPr id="814091" name="Rectangle 11"/>
          <p:cNvSpPr>
            <a:spLocks noChangeArrowheads="1"/>
          </p:cNvSpPr>
          <p:nvPr/>
        </p:nvSpPr>
        <p:spPr bwMode="auto">
          <a:xfrm>
            <a:off x="438150" y="1989138"/>
            <a:ext cx="869950"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a:latin typeface="Helvetica" pitchFamily="34" charset="0"/>
              </a:rPr>
              <a:t>Select</a:t>
            </a:r>
          </a:p>
        </p:txBody>
      </p:sp>
      <p:sp>
        <p:nvSpPr>
          <p:cNvPr id="814092" name="Rectangle 12"/>
          <p:cNvSpPr>
            <a:spLocks noChangeArrowheads="1"/>
          </p:cNvSpPr>
          <p:nvPr/>
        </p:nvSpPr>
        <p:spPr bwMode="auto">
          <a:xfrm>
            <a:off x="3597275" y="1989138"/>
            <a:ext cx="5364163" cy="406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b="1">
                <a:latin typeface="Helvetica" pitchFamily="34" charset="0"/>
              </a:rPr>
              <a:t>Mandatory, must include at least 1 column</a:t>
            </a:r>
          </a:p>
        </p:txBody>
      </p:sp>
      <p:sp>
        <p:nvSpPr>
          <p:cNvPr id="814093" name="Rectangle 13"/>
          <p:cNvSpPr>
            <a:spLocks noChangeArrowheads="1"/>
          </p:cNvSpPr>
          <p:nvPr/>
        </p:nvSpPr>
        <p:spPr bwMode="auto">
          <a:xfrm>
            <a:off x="3189288" y="2565400"/>
            <a:ext cx="5772150" cy="406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b="1">
                <a:latin typeface="Helvetica" pitchFamily="34" charset="0"/>
              </a:rPr>
              <a:t>Mandatory,  must include at least 1 table/view</a:t>
            </a:r>
          </a:p>
        </p:txBody>
      </p:sp>
      <p:sp>
        <p:nvSpPr>
          <p:cNvPr id="814094" name="Rectangle 14"/>
          <p:cNvSpPr>
            <a:spLocks noChangeArrowheads="1"/>
          </p:cNvSpPr>
          <p:nvPr/>
        </p:nvSpPr>
        <p:spPr bwMode="auto">
          <a:xfrm>
            <a:off x="6584950" y="3716338"/>
            <a:ext cx="2376488" cy="406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b="1">
                <a:latin typeface="Helvetica" pitchFamily="34" charset="0"/>
              </a:rPr>
              <a:t>Always an option</a:t>
            </a:r>
          </a:p>
        </p:txBody>
      </p:sp>
      <p:sp>
        <p:nvSpPr>
          <p:cNvPr id="814095" name="Rectangle 15"/>
          <p:cNvSpPr>
            <a:spLocks noChangeArrowheads="1"/>
          </p:cNvSpPr>
          <p:nvPr/>
        </p:nvSpPr>
        <p:spPr bwMode="auto">
          <a:xfrm>
            <a:off x="1605777" y="4291012"/>
            <a:ext cx="7355662" cy="39754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algn="ctr" defTabSz="739775" eaLnBrk="0" hangingPunct="0">
              <a:defRPr/>
            </a:pPr>
            <a:r>
              <a:rPr lang="en-GB" sz="2000" b="1" dirty="0">
                <a:latin typeface="Helvetica" pitchFamily="34" charset="0"/>
              </a:rPr>
              <a:t>Mandatory, if </a:t>
            </a:r>
            <a:r>
              <a:rPr lang="en-GB" sz="2000" b="1" u="sng" dirty="0">
                <a:latin typeface="Helvetica" pitchFamily="34" charset="0"/>
              </a:rPr>
              <a:t>query</a:t>
            </a:r>
            <a:r>
              <a:rPr lang="en-GB" sz="2000" b="1" dirty="0">
                <a:latin typeface="Helvetica" pitchFamily="34" charset="0"/>
              </a:rPr>
              <a:t> contains </a:t>
            </a:r>
            <a:r>
              <a:rPr lang="en-GB" sz="2000" b="1" dirty="0" smtClean="0">
                <a:latin typeface="Helvetica" pitchFamily="34" charset="0"/>
              </a:rPr>
              <a:t>aggregates </a:t>
            </a:r>
            <a:r>
              <a:rPr lang="en-GB" sz="2000" b="1" dirty="0">
                <a:latin typeface="Helvetica" pitchFamily="34" charset="0"/>
              </a:rPr>
              <a:t>&amp; non-aggregates</a:t>
            </a:r>
          </a:p>
        </p:txBody>
      </p:sp>
      <p:sp>
        <p:nvSpPr>
          <p:cNvPr id="814096" name="Rectangle 16"/>
          <p:cNvSpPr>
            <a:spLocks noChangeArrowheads="1"/>
          </p:cNvSpPr>
          <p:nvPr/>
        </p:nvSpPr>
        <p:spPr bwMode="auto">
          <a:xfrm>
            <a:off x="3432175" y="4867275"/>
            <a:ext cx="5529263" cy="406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b="1">
                <a:latin typeface="Helvetica" pitchFamily="34" charset="0"/>
              </a:rPr>
              <a:t>An option if your </a:t>
            </a:r>
            <a:r>
              <a:rPr lang="en-GB" sz="2000" b="1" u="sng">
                <a:latin typeface="Helvetica" pitchFamily="34" charset="0"/>
              </a:rPr>
              <a:t>query</a:t>
            </a:r>
            <a:r>
              <a:rPr lang="en-GB" sz="2000" b="1">
                <a:latin typeface="Helvetica" pitchFamily="34" charset="0"/>
              </a:rPr>
              <a:t> contains aggregates</a:t>
            </a:r>
          </a:p>
        </p:txBody>
      </p:sp>
      <p:sp>
        <p:nvSpPr>
          <p:cNvPr id="814097" name="Rectangle 17"/>
          <p:cNvSpPr>
            <a:spLocks noChangeArrowheads="1"/>
          </p:cNvSpPr>
          <p:nvPr/>
        </p:nvSpPr>
        <p:spPr bwMode="auto">
          <a:xfrm>
            <a:off x="3808413" y="5443538"/>
            <a:ext cx="5153025" cy="406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b="1">
                <a:latin typeface="Helvetica" pitchFamily="34" charset="0"/>
              </a:rPr>
              <a:t>An option (except inside CREATE VIEW)</a:t>
            </a:r>
          </a:p>
        </p:txBody>
      </p:sp>
      <p:sp>
        <p:nvSpPr>
          <p:cNvPr id="814098" name="Rectangle 18"/>
          <p:cNvSpPr>
            <a:spLocks noChangeArrowheads="1"/>
          </p:cNvSpPr>
          <p:nvPr/>
        </p:nvSpPr>
        <p:spPr bwMode="auto">
          <a:xfrm>
            <a:off x="592138" y="3141663"/>
            <a:ext cx="539750" cy="39687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eaLnBrk="0" hangingPunct="0">
              <a:defRPr/>
            </a:pPr>
            <a:r>
              <a:rPr lang="en-GB" sz="2000" b="1" dirty="0">
                <a:latin typeface="Helvetica" pitchFamily="34" charset="0"/>
              </a:rPr>
              <a:t>On</a:t>
            </a:r>
          </a:p>
        </p:txBody>
      </p:sp>
      <p:sp>
        <p:nvSpPr>
          <p:cNvPr id="814099" name="Rectangle 19"/>
          <p:cNvSpPr>
            <a:spLocks noChangeArrowheads="1"/>
          </p:cNvSpPr>
          <p:nvPr/>
        </p:nvSpPr>
        <p:spPr bwMode="auto">
          <a:xfrm>
            <a:off x="3787775" y="3141663"/>
            <a:ext cx="5181600" cy="4064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eaLnBrk="0" hangingPunct="0">
              <a:defRPr/>
            </a:pPr>
            <a:r>
              <a:rPr lang="en-GB" sz="2000" b="1">
                <a:latin typeface="Helvetica" pitchFamily="34" charset="0"/>
              </a:rPr>
              <a:t>Mandatory if Joining, once for each JOIN</a:t>
            </a:r>
          </a:p>
        </p:txBody>
      </p:sp>
      <p:sp>
        <p:nvSpPr>
          <p:cNvPr id="814100" name="Text Box 20"/>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4092"/>
                                        </p:tgtEl>
                                        <p:attrNameLst>
                                          <p:attrName>style.visibility</p:attrName>
                                        </p:attrNameLst>
                                      </p:cBhvr>
                                      <p:to>
                                        <p:strVal val="visible"/>
                                      </p:to>
                                    </p:set>
                                    <p:animEffect transition="in" filter="fade">
                                      <p:cBhvr>
                                        <p:cTn id="7" dur="500"/>
                                        <p:tgtEl>
                                          <p:spTgt spid="8140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4093"/>
                                        </p:tgtEl>
                                        <p:attrNameLst>
                                          <p:attrName>style.visibility</p:attrName>
                                        </p:attrNameLst>
                                      </p:cBhvr>
                                      <p:to>
                                        <p:strVal val="visible"/>
                                      </p:to>
                                    </p:set>
                                    <p:animEffect transition="in" filter="fade">
                                      <p:cBhvr>
                                        <p:cTn id="12" dur="500"/>
                                        <p:tgtEl>
                                          <p:spTgt spid="8140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4099"/>
                                        </p:tgtEl>
                                        <p:attrNameLst>
                                          <p:attrName>style.visibility</p:attrName>
                                        </p:attrNameLst>
                                      </p:cBhvr>
                                      <p:to>
                                        <p:strVal val="visible"/>
                                      </p:to>
                                    </p:set>
                                    <p:animEffect transition="in" filter="fade">
                                      <p:cBhvr>
                                        <p:cTn id="17" dur="500"/>
                                        <p:tgtEl>
                                          <p:spTgt spid="8140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4094"/>
                                        </p:tgtEl>
                                        <p:attrNameLst>
                                          <p:attrName>style.visibility</p:attrName>
                                        </p:attrNameLst>
                                      </p:cBhvr>
                                      <p:to>
                                        <p:strVal val="visible"/>
                                      </p:to>
                                    </p:set>
                                    <p:animEffect transition="in" filter="fade">
                                      <p:cBhvr>
                                        <p:cTn id="22" dur="500"/>
                                        <p:tgtEl>
                                          <p:spTgt spid="8140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4095"/>
                                        </p:tgtEl>
                                        <p:attrNameLst>
                                          <p:attrName>style.visibility</p:attrName>
                                        </p:attrNameLst>
                                      </p:cBhvr>
                                      <p:to>
                                        <p:strVal val="visible"/>
                                      </p:to>
                                    </p:set>
                                    <p:animEffect transition="in" filter="fade">
                                      <p:cBhvr>
                                        <p:cTn id="27" dur="500"/>
                                        <p:tgtEl>
                                          <p:spTgt spid="8140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4096"/>
                                        </p:tgtEl>
                                        <p:attrNameLst>
                                          <p:attrName>style.visibility</p:attrName>
                                        </p:attrNameLst>
                                      </p:cBhvr>
                                      <p:to>
                                        <p:strVal val="visible"/>
                                      </p:to>
                                    </p:set>
                                    <p:animEffect transition="in" filter="fade">
                                      <p:cBhvr>
                                        <p:cTn id="32" dur="500"/>
                                        <p:tgtEl>
                                          <p:spTgt spid="8140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4097"/>
                                        </p:tgtEl>
                                        <p:attrNameLst>
                                          <p:attrName>style.visibility</p:attrName>
                                        </p:attrNameLst>
                                      </p:cBhvr>
                                      <p:to>
                                        <p:strVal val="visible"/>
                                      </p:to>
                                    </p:set>
                                    <p:animEffect transition="in" filter="fade">
                                      <p:cBhvr>
                                        <p:cTn id="37" dur="500"/>
                                        <p:tgtEl>
                                          <p:spTgt spid="81409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14100"/>
                                        </p:tgtEl>
                                        <p:attrNameLst>
                                          <p:attrName>style.visibility</p:attrName>
                                        </p:attrNameLst>
                                      </p:cBhvr>
                                      <p:to>
                                        <p:strVal val="visible"/>
                                      </p:to>
                                    </p:set>
                                  </p:childTnLst>
                                </p:cTn>
                              </p:par>
                              <p:par>
                                <p:cTn id="42" presetID="10" presetClass="entr" presetSubtype="0" fill="hold" grpId="1" nodeType="withEffect">
                                  <p:stCondLst>
                                    <p:cond delay="0"/>
                                  </p:stCondLst>
                                  <p:childTnLst>
                                    <p:set>
                                      <p:cBhvr>
                                        <p:cTn id="43" dur="1" fill="hold">
                                          <p:stCondLst>
                                            <p:cond delay="0"/>
                                          </p:stCondLst>
                                        </p:cTn>
                                        <p:tgtEl>
                                          <p:spTgt spid="814100"/>
                                        </p:tgtEl>
                                        <p:attrNameLst>
                                          <p:attrName>style.visibility</p:attrName>
                                        </p:attrNameLst>
                                      </p:cBhvr>
                                      <p:to>
                                        <p:strVal val="visible"/>
                                      </p:to>
                                    </p:set>
                                    <p:animEffect transition="in" filter="fade">
                                      <p:cBhvr>
                                        <p:cTn id="44" dur="2000"/>
                                        <p:tgtEl>
                                          <p:spTgt spid="81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92" grpId="0" animBg="1"/>
      <p:bldP spid="814093" grpId="0" animBg="1"/>
      <p:bldP spid="814094" grpId="0" animBg="1"/>
      <p:bldP spid="814095" grpId="0" animBg="1"/>
      <p:bldP spid="814096" grpId="0" animBg="1"/>
      <p:bldP spid="814097" grpId="0" animBg="1"/>
      <p:bldP spid="814099" grpId="0" animBg="1"/>
      <p:bldP spid="814100" grpId="0" autoUpdateAnimBg="0"/>
      <p:bldP spid="81410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0244" name="Rectangle 4"/>
          <p:cNvSpPr>
            <a:spLocks noGrp="1" noChangeArrowheads="1"/>
          </p:cNvSpPr>
          <p:nvPr>
            <p:ph type="title"/>
          </p:nvPr>
        </p:nvSpPr>
        <p:spPr/>
        <p:txBody>
          <a:bodyPr/>
          <a:lstStyle/>
          <a:p>
            <a:pPr eaLnBrk="1" hangingPunct="1"/>
            <a:r>
              <a:rPr lang="en-GB" smtClean="0"/>
              <a:t>Lab Part 2 </a:t>
            </a:r>
          </a:p>
        </p:txBody>
      </p:sp>
      <p:sp>
        <p:nvSpPr>
          <p:cNvPr id="10245" name="Rectangle 5"/>
          <p:cNvSpPr>
            <a:spLocks noGrp="1" noChangeArrowheads="1"/>
          </p:cNvSpPr>
          <p:nvPr>
            <p:ph type="body" idx="1"/>
          </p:nvPr>
        </p:nvSpPr>
        <p:spPr/>
        <p:txBody>
          <a:bodyPr/>
          <a:lstStyle/>
          <a:p>
            <a:endParaRPr lang="en-GB" dirty="0" smtClean="0"/>
          </a:p>
          <a:p>
            <a:endParaRPr lang="en-GB" dirty="0" smtClean="0"/>
          </a:p>
          <a:p>
            <a:r>
              <a:rPr lang="en-GB" dirty="0" smtClean="0"/>
              <a:t>Using the HAVING clause</a:t>
            </a:r>
          </a:p>
          <a:p>
            <a:pPr lvl="1"/>
            <a:r>
              <a:rPr lang="en-GB" dirty="0" smtClean="0"/>
              <a:t>plus noting the effect of OUTER JOINS on aggregate functions</a:t>
            </a:r>
          </a:p>
          <a:p>
            <a:endParaRPr lang="en-GB" dirty="0" smtClean="0"/>
          </a:p>
        </p:txBody>
      </p:sp>
      <p:sp>
        <p:nvSpPr>
          <p:cNvPr id="10246"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1268" name="Rectangle 4"/>
          <p:cNvSpPr>
            <a:spLocks noGrp="1" noChangeArrowheads="1"/>
          </p:cNvSpPr>
          <p:nvPr>
            <p:ph type="body" idx="1"/>
          </p:nvPr>
        </p:nvSpPr>
        <p:spPr/>
        <p:txBody>
          <a:bodyPr lIns="77788" tIns="41275" rIns="77788" bIns="41275"/>
          <a:lstStyle/>
          <a:p>
            <a:pPr>
              <a:lnSpc>
                <a:spcPct val="90000"/>
              </a:lnSpc>
              <a:spcBef>
                <a:spcPct val="40000"/>
              </a:spcBef>
              <a:spcAft>
                <a:spcPct val="15000"/>
              </a:spcAft>
            </a:pPr>
            <a:r>
              <a:rPr lang="en-GB" sz="2000" smtClean="0"/>
              <a:t>SUM and AVG work on numeric columns only</a:t>
            </a:r>
          </a:p>
          <a:p>
            <a:pPr lvl="1">
              <a:lnSpc>
                <a:spcPct val="90000"/>
              </a:lnSpc>
              <a:spcBef>
                <a:spcPct val="40000"/>
              </a:spcBef>
              <a:spcAft>
                <a:spcPct val="15000"/>
              </a:spcAft>
            </a:pPr>
            <a:r>
              <a:rPr lang="en-GB" sz="1800" b="0" smtClean="0"/>
              <a:t>MAX and MIN also work on character columns</a:t>
            </a:r>
          </a:p>
          <a:p>
            <a:pPr>
              <a:lnSpc>
                <a:spcPct val="90000"/>
              </a:lnSpc>
              <a:spcBef>
                <a:spcPct val="40000"/>
              </a:spcBef>
              <a:spcAft>
                <a:spcPct val="15000"/>
              </a:spcAft>
            </a:pPr>
            <a:r>
              <a:rPr lang="en-GB" sz="2000" smtClean="0"/>
              <a:t>COUNT(*) counts rows (of the many table if in a join)</a:t>
            </a:r>
          </a:p>
          <a:p>
            <a:pPr>
              <a:lnSpc>
                <a:spcPct val="90000"/>
              </a:lnSpc>
              <a:spcBef>
                <a:spcPct val="40000"/>
              </a:spcBef>
              <a:spcAft>
                <a:spcPct val="15000"/>
              </a:spcAft>
            </a:pPr>
            <a:r>
              <a:rPr lang="en-GB" sz="2000" smtClean="0"/>
              <a:t>An aggregate function applied to a column ignores NULL values</a:t>
            </a:r>
          </a:p>
          <a:p>
            <a:pPr>
              <a:lnSpc>
                <a:spcPct val="90000"/>
              </a:lnSpc>
              <a:spcBef>
                <a:spcPct val="40000"/>
              </a:spcBef>
              <a:spcAft>
                <a:spcPct val="15000"/>
              </a:spcAft>
            </a:pPr>
            <a:r>
              <a:rPr lang="en-GB" sz="2000" smtClean="0"/>
              <a:t>All non aggregate columns must be included in the GROUP BY if you mix aggregates and non-aggregates together</a:t>
            </a:r>
          </a:p>
          <a:p>
            <a:pPr>
              <a:lnSpc>
                <a:spcPct val="90000"/>
              </a:lnSpc>
              <a:spcBef>
                <a:spcPct val="40000"/>
              </a:spcBef>
              <a:spcAft>
                <a:spcPct val="15000"/>
              </a:spcAft>
            </a:pPr>
            <a:r>
              <a:rPr lang="en-GB" sz="2000" smtClean="0"/>
              <a:t>A SELECT of only aggregates will produce a one row output even if no rows are actually processed i.e a NULL Value (or 0 if a COUNT)</a:t>
            </a:r>
          </a:p>
          <a:p>
            <a:pPr>
              <a:lnSpc>
                <a:spcPct val="90000"/>
              </a:lnSpc>
              <a:spcBef>
                <a:spcPct val="40000"/>
              </a:spcBef>
              <a:spcAft>
                <a:spcPct val="15000"/>
              </a:spcAft>
            </a:pPr>
            <a:r>
              <a:rPr lang="en-GB" sz="2000" smtClean="0"/>
              <a:t>HAVING clause is a WHERE clause for aggregates from summaries</a:t>
            </a:r>
          </a:p>
          <a:p>
            <a:pPr>
              <a:lnSpc>
                <a:spcPct val="90000"/>
              </a:lnSpc>
              <a:spcBef>
                <a:spcPct val="40000"/>
              </a:spcBef>
              <a:spcAft>
                <a:spcPct val="15000"/>
              </a:spcAft>
            </a:pPr>
            <a:r>
              <a:rPr lang="en-GB" sz="2000" smtClean="0"/>
              <a:t>You cannot reference aggregates directly in a WHERE clause </a:t>
            </a:r>
          </a:p>
          <a:p>
            <a:pPr>
              <a:lnSpc>
                <a:spcPct val="90000"/>
              </a:lnSpc>
              <a:spcBef>
                <a:spcPct val="40000"/>
              </a:spcBef>
              <a:spcAft>
                <a:spcPct val="15000"/>
              </a:spcAft>
            </a:pPr>
            <a:r>
              <a:rPr lang="en-GB" sz="2000" smtClean="0"/>
              <a:t>If only aggregates are selected then a HAVING clause can be used without a GROUP BY</a:t>
            </a:r>
          </a:p>
        </p:txBody>
      </p:sp>
      <p:sp>
        <p:nvSpPr>
          <p:cNvPr id="11269" name="Rectangle 5"/>
          <p:cNvSpPr>
            <a:spLocks noGrp="1" noChangeArrowheads="1"/>
          </p:cNvSpPr>
          <p:nvPr>
            <p:ph type="title"/>
          </p:nvPr>
        </p:nvSpPr>
        <p:spPr/>
        <p:txBody>
          <a:bodyPr/>
          <a:lstStyle/>
          <a:p>
            <a:pPr eaLnBrk="1" hangingPunct="1"/>
            <a:r>
              <a:rPr lang="en-GB" smtClean="0"/>
              <a:t>Summary</a:t>
            </a:r>
          </a:p>
        </p:txBody>
      </p:sp>
      <p:sp>
        <p:nvSpPr>
          <p:cNvPr id="11270"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hapterNo xmlns="4ff00d7d-e7fe-48a8-a79f-9d301ade6bee">8</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9</SequenceNo>
    <StartPageNumber xmlns="4ff00d7d-e7fe-48a8-a79f-9d301ade6bee">0</StartPag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bb3bdb55-ce43-40c7-ac96-dc2d075fdb96" ContentTypeId="0x0101009AB076E22428264284E11C73D716557C16" PreviousValue="true"/>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A04B58-836C-4B64-BAB0-3E39978F1E88}"/>
</file>

<file path=customXml/itemProps2.xml><?xml version="1.0" encoding="utf-8"?>
<ds:datastoreItem xmlns:ds="http://schemas.openxmlformats.org/officeDocument/2006/customXml" ds:itemID="{A2324C41-B10E-4082-A5C1-A8F5540ABE62}"/>
</file>

<file path=customXml/itemProps3.xml><?xml version="1.0" encoding="utf-8"?>
<ds:datastoreItem xmlns:ds="http://schemas.openxmlformats.org/officeDocument/2006/customXml" ds:itemID="{14070E62-9866-49C1-915C-2E3FE86A3330}"/>
</file>

<file path=customXml/itemProps4.xml><?xml version="1.0" encoding="utf-8"?>
<ds:datastoreItem xmlns:ds="http://schemas.openxmlformats.org/officeDocument/2006/customXml" ds:itemID="{B41D7FB0-09AB-43C3-88ED-8ADD6CC27708}"/>
</file>

<file path=docProps/app.xml><?xml version="1.0" encoding="utf-8"?>
<Properties xmlns="http://schemas.openxmlformats.org/officeDocument/2006/extended-properties" xmlns:vt="http://schemas.openxmlformats.org/officeDocument/2006/docPropsVTypes">
  <Template/>
  <TotalTime>4938</TotalTime>
  <Words>952</Words>
  <Application>Microsoft Office PowerPoint</Application>
  <PresentationFormat>On-screen Show (4:3)</PresentationFormat>
  <Paragraphs>178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QA-IQSwooshPresentationtemplate</vt:lpstr>
      <vt:lpstr>Summarised Queries</vt:lpstr>
      <vt:lpstr>Summarised Queries</vt:lpstr>
      <vt:lpstr>Table Aggregate Functions</vt:lpstr>
      <vt:lpstr>GROUP BY and Aggregates</vt:lpstr>
      <vt:lpstr>Lab Part 1 - Aggregates &amp; Group By</vt:lpstr>
      <vt:lpstr>The Having Clause</vt:lpstr>
      <vt:lpstr>The clauses – summary of the rules </vt:lpstr>
      <vt:lpstr>Lab Part 2 </vt:lpstr>
      <vt:lpstr>Summary</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Summarised Queries</dc:title>
  <dc:creator>QA Ltd</dc:creator>
  <cp:keywords/>
  <dc:description/>
  <cp:lastModifiedBy>Andrew</cp:lastModifiedBy>
  <cp:revision>221</cp:revision>
  <dcterms:created xsi:type="dcterms:W3CDTF">2008-02-15T11:31:17Z</dcterms:created>
  <dcterms:modified xsi:type="dcterms:W3CDTF">2013-02-14T14:46:26Z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