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14"/>
  </p:notesMasterIdLst>
  <p:handoutMasterIdLst>
    <p:handoutMasterId r:id="rId15"/>
  </p:handoutMasterIdLst>
  <p:sldIdLst>
    <p:sldId id="256" r:id="rId6"/>
    <p:sldId id="257" r:id="rId7"/>
    <p:sldId id="258" r:id="rId8"/>
    <p:sldId id="259" r:id="rId9"/>
    <p:sldId id="260" r:id="rId10"/>
    <p:sldId id="261" r:id="rId11"/>
    <p:sldId id="262" r:id="rId12"/>
    <p:sldId id="271" r:id="rId13"/>
  </p:sldIdLst>
  <p:sldSz cx="9144000" cy="6858000" type="screen4x3"/>
  <p:notesSz cx="6794500" cy="9921875"/>
  <p:defaultTextStyle>
    <a:defPPr>
      <a:defRPr lang="en-GB"/>
    </a:defPPr>
    <a:lvl1pPr algn="l" rtl="0" eaLnBrk="0" fontAlgn="base" hangingPunct="0">
      <a:spcBef>
        <a:spcPct val="5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5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5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5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5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000" kern="1200">
        <a:solidFill>
          <a:schemeClr val="tx1"/>
        </a:solidFill>
        <a:latin typeface="Arial" pitchFamily="34" charset="0"/>
        <a:ea typeface="+mn-ea"/>
        <a:cs typeface="+mn-cs"/>
      </a:defRPr>
    </a:lvl6pPr>
    <a:lvl7pPr marL="2743200" algn="l" defTabSz="914400" rtl="0" eaLnBrk="1" latinLnBrk="0" hangingPunct="1">
      <a:defRPr sz="1000" kern="1200">
        <a:solidFill>
          <a:schemeClr val="tx1"/>
        </a:solidFill>
        <a:latin typeface="Arial" pitchFamily="34" charset="0"/>
        <a:ea typeface="+mn-ea"/>
        <a:cs typeface="+mn-cs"/>
      </a:defRPr>
    </a:lvl7pPr>
    <a:lvl8pPr marL="3200400" algn="l" defTabSz="914400" rtl="0" eaLnBrk="1" latinLnBrk="0" hangingPunct="1">
      <a:defRPr sz="1000" kern="1200">
        <a:solidFill>
          <a:schemeClr val="tx1"/>
        </a:solidFill>
        <a:latin typeface="Arial" pitchFamily="34" charset="0"/>
        <a:ea typeface="+mn-ea"/>
        <a:cs typeface="+mn-cs"/>
      </a:defRPr>
    </a:lvl8pPr>
    <a:lvl9pPr marL="3657600" algn="l" defTabSz="914400" rtl="0" eaLnBrk="1" latinLnBrk="0" hangingPunct="1">
      <a:defRPr sz="10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FCD"/>
    <a:srgbClr val="C80000"/>
    <a:srgbClr val="0000C8"/>
    <a:srgbClr val="134183"/>
    <a:srgbClr val="005AA9"/>
    <a:srgbClr val="EAEAEA"/>
    <a:srgbClr val="F8F8F8"/>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385" autoAdjust="0"/>
    <p:restoredTop sz="84725" autoAdjust="0"/>
  </p:normalViewPr>
  <p:slideViewPr>
    <p:cSldViewPr snapToGrid="0">
      <p:cViewPr varScale="1">
        <p:scale>
          <a:sx n="77" d="100"/>
          <a:sy n="77" d="100"/>
        </p:scale>
        <p:origin x="-1368" y="-102"/>
      </p:cViewPr>
      <p:guideLst>
        <p:guide orient="horz" pos="2160"/>
        <p:guide pos="2880"/>
      </p:guideLst>
    </p:cSldViewPr>
  </p:slideViewPr>
  <p:notesTextViewPr>
    <p:cViewPr>
      <p:scale>
        <a:sx n="100" d="100"/>
        <a:sy n="100" d="100"/>
      </p:scale>
      <p:origin x="0" y="0"/>
    </p:cViewPr>
  </p:notesTextViewPr>
  <p:notesViewPr>
    <p:cSldViewPr snapToGrid="0">
      <p:cViewPr varScale="1">
        <p:scale>
          <a:sx n="64" d="100"/>
          <a:sy n="64" d="100"/>
        </p:scale>
        <p:origin x="-2916" y="-114"/>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262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Slide"/>
          <p:cNvSpPr>
            <a:spLocks noGrp="1" noRot="1" noChangeAspect="1" noChangeArrowheads="1" noTextEdit="1"/>
          </p:cNvSpPr>
          <p:nvPr>
            <p:ph type="sldImg" idx="2"/>
          </p:nvPr>
        </p:nvSpPr>
        <p:spPr bwMode="auto">
          <a:xfrm>
            <a:off x="779463" y="717550"/>
            <a:ext cx="5270500" cy="3952875"/>
          </a:xfrm>
          <a:prstGeom prst="rect">
            <a:avLst/>
          </a:prstGeom>
          <a:noFill/>
          <a:ln w="12700">
            <a:solidFill>
              <a:srgbClr val="000000"/>
            </a:solidFill>
            <a:miter lim="800000"/>
            <a:headEnd/>
            <a:tailEnd/>
          </a:ln>
        </p:spPr>
      </p:sp>
      <p:sp>
        <p:nvSpPr>
          <p:cNvPr id="3077" name="Notes"/>
          <p:cNvSpPr>
            <a:spLocks noGrp="1" noChangeArrowheads="1"/>
          </p:cNvSpPr>
          <p:nvPr>
            <p:ph type="body" sz="quarter" idx="3"/>
          </p:nvPr>
        </p:nvSpPr>
        <p:spPr bwMode="auto">
          <a:xfrm>
            <a:off x="600075" y="4783138"/>
            <a:ext cx="5627688" cy="4684712"/>
          </a:xfrm>
          <a:prstGeom prst="rect">
            <a:avLst/>
          </a:prstGeom>
          <a:noFill/>
          <a:ln w="9525">
            <a:noFill/>
            <a:miter lim="800000"/>
            <a:headEnd/>
            <a:tailEnd/>
          </a:ln>
          <a:effectLst/>
        </p:spPr>
        <p:txBody>
          <a:bodyPr vert="horz" wrap="square" lIns="91440" tIns="46800" rIns="91440" bIns="46800" numCol="1" anchor="t" anchorCtr="0" compatLnSpc="1">
            <a:prstTxWarp prst="textNoShape">
              <a:avLst/>
            </a:prstTxWarp>
          </a:bodyPr>
          <a:lstStyle/>
          <a:p>
            <a:pPr lvl="0"/>
            <a:r>
              <a:rPr lang="en-GB" noProof="0" smtClean="0"/>
              <a:t>First level</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Tree>
    <p:extLst>
      <p:ext uri="{BB962C8B-B14F-4D97-AF65-F5344CB8AC3E}">
        <p14:creationId xmlns:p14="http://schemas.microsoft.com/office/powerpoint/2010/main" val="1398369014"/>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5"/>
          <p:cNvSpPr>
            <a:spLocks noGrp="1" noRot="1" noChangeAspect="1" noChangeArrowheads="1" noTextEdit="1"/>
          </p:cNvSpPr>
          <p:nvPr>
            <p:ph type="sldImg"/>
          </p:nvPr>
        </p:nvSpPr>
        <p:spPr>
          <a:ln/>
        </p:spPr>
      </p:sp>
      <p:sp>
        <p:nvSpPr>
          <p:cNvPr id="21510" name="Rectangle 6"/>
          <p:cNvSpPr>
            <a:spLocks noGrp="1" noChangeArrowheads="1"/>
          </p:cNvSpPr>
          <p:nvPr>
            <p:ph type="body" idx="1"/>
          </p:nvPr>
        </p:nvSpPr>
        <p:spPr>
          <a:noFill/>
          <a:ln/>
        </p:spPr>
        <p:txBody>
          <a:bodyPr/>
          <a:lstStyle/>
          <a:p>
            <a:r>
              <a:rPr lang="en-GB" smtClean="0"/>
              <a:t>Sub-queries adds a layer of sophistication.  We will see how the results of one query may be “fed in” to another.  We will see circumstances where the inner query may be executed first and then provide its results to the outer, and others where the outer must start to be executed first before the inner can be run (the “correlated” query).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p:cNvSpPr>
            <a:spLocks noGrp="1" noRot="1" noChangeAspect="1" noChangeArrowheads="1" noTextEdit="1"/>
          </p:cNvSpPr>
          <p:nvPr>
            <p:ph type="sldImg"/>
          </p:nvPr>
        </p:nvSpPr>
        <p:spPr>
          <a:ln/>
        </p:spPr>
      </p:sp>
      <p:sp>
        <p:nvSpPr>
          <p:cNvPr id="806918" name="Rectangle 6"/>
          <p:cNvSpPr>
            <a:spLocks noGrp="1" noChangeArrowheads="1"/>
          </p:cNvSpPr>
          <p:nvPr>
            <p:ph type="body" idx="1"/>
          </p:nvPr>
        </p:nvSpPr>
        <p:spPr>
          <a:xfrm>
            <a:off x="600075" y="4783138"/>
            <a:ext cx="5851525" cy="4684712"/>
          </a:xfrm>
        </p:spPr>
        <p:txBody>
          <a:bodyPr/>
          <a:lstStyle/>
          <a:p>
            <a:pPr>
              <a:defRPr/>
            </a:pPr>
            <a:r>
              <a:rPr lang="en-GB" dirty="0" smtClean="0"/>
              <a:t>A SELECT statement may itself involve another SELECT statement.  In fact, these can be nested to several levels.  The output of one SELECT is used as input to the WHERE or HAVING clause of the previous level.</a:t>
            </a:r>
          </a:p>
          <a:p>
            <a:pPr>
              <a:defRPr/>
            </a:pPr>
            <a:r>
              <a:rPr lang="en-GB" dirty="0" smtClean="0"/>
              <a:t>In the above example, a list of department numbers is generated, and these are fed into the IN predicate of the higher level.  So, first we generate a list of department numbers where the department name starts with ‘Lo’.  We then find all the sales people who work in departments on that list.</a:t>
            </a:r>
          </a:p>
          <a:p>
            <a:pPr>
              <a:defRPr/>
            </a:pPr>
            <a:r>
              <a:rPr lang="en-GB" dirty="0" smtClean="0"/>
              <a:t>Quite often, as in this case, we can rewrite a nested sub-query to use join logic. (Historically, sub-queries were used before joins were implemented by engines.)</a:t>
            </a:r>
          </a:p>
          <a:p>
            <a:pPr>
              <a:defRPr/>
            </a:pPr>
            <a:r>
              <a:rPr lang="en-GB" dirty="0" smtClean="0"/>
              <a:t>There are a few items to remember when using nested sub-queries:</a:t>
            </a:r>
          </a:p>
          <a:p>
            <a:pPr>
              <a:buFont typeface="Arial" pitchFamily="34" charset="0"/>
              <a:buChar char="•"/>
              <a:defRPr/>
            </a:pPr>
            <a:r>
              <a:rPr lang="en-GB" dirty="0" smtClean="0"/>
              <a:t>A sub-query may only return one row, unless you are using EXISTS or IN.  </a:t>
            </a:r>
          </a:p>
          <a:p>
            <a:pPr>
              <a:buFont typeface="Arial" pitchFamily="34" charset="0"/>
              <a:buChar char="•"/>
              <a:defRPr/>
            </a:pPr>
            <a:r>
              <a:rPr lang="en-GB" dirty="0" smtClean="0"/>
              <a:t>A sub-query may only return one column (except for EXISTS).</a:t>
            </a:r>
          </a:p>
          <a:p>
            <a:pPr>
              <a:defRPr/>
            </a:pPr>
            <a:r>
              <a:rPr lang="en-GB" dirty="0" smtClean="0"/>
              <a:t>The full SQL for the above example is:</a:t>
            </a:r>
          </a:p>
          <a:p>
            <a:pPr>
              <a:defRPr/>
            </a:pPr>
            <a:endParaRPr lang="en-GB" sz="1050" dirty="0" smtClean="0"/>
          </a:p>
          <a:p>
            <a:pPr lvl="1">
              <a:spcBef>
                <a:spcPts val="0"/>
              </a:spcBef>
              <a:defRPr/>
            </a:pPr>
            <a:r>
              <a:rPr lang="en-GB" sz="1100" dirty="0" smtClean="0">
                <a:latin typeface="Lucida Console" pitchFamily="49" charset="0"/>
              </a:rPr>
              <a:t>SELECT 	* </a:t>
            </a:r>
          </a:p>
          <a:p>
            <a:pPr lvl="1">
              <a:spcBef>
                <a:spcPts val="0"/>
              </a:spcBef>
              <a:defRPr/>
            </a:pPr>
            <a:r>
              <a:rPr lang="en-GB" sz="1100" dirty="0" smtClean="0">
                <a:latin typeface="Lucida Console" pitchFamily="49" charset="0"/>
              </a:rPr>
              <a:t>FROM 	salesperson</a:t>
            </a:r>
          </a:p>
          <a:p>
            <a:pPr lvl="1">
              <a:spcBef>
                <a:spcPts val="0"/>
              </a:spcBef>
              <a:defRPr/>
            </a:pPr>
            <a:r>
              <a:rPr lang="en-GB" sz="1100" dirty="0" smtClean="0">
                <a:latin typeface="Lucida Console" pitchFamily="49" charset="0"/>
              </a:rPr>
              <a:t>WHERE 	</a:t>
            </a:r>
            <a:r>
              <a:rPr lang="en-GB" sz="1100" dirty="0" err="1" smtClean="0">
                <a:latin typeface="Lucida Console" pitchFamily="49" charset="0"/>
              </a:rPr>
              <a:t>dept_no</a:t>
            </a:r>
            <a:r>
              <a:rPr lang="en-GB" sz="1100" dirty="0" smtClean="0">
                <a:latin typeface="Lucida Console" pitchFamily="49" charset="0"/>
              </a:rPr>
              <a:t> IN 	</a:t>
            </a:r>
          </a:p>
          <a:p>
            <a:pPr lvl="1">
              <a:spcBef>
                <a:spcPts val="0"/>
              </a:spcBef>
              <a:defRPr/>
            </a:pPr>
            <a:r>
              <a:rPr lang="en-GB" sz="1100" dirty="0" smtClean="0">
                <a:latin typeface="Lucida Console" pitchFamily="49" charset="0"/>
              </a:rPr>
              <a:t>			(</a:t>
            </a:r>
          </a:p>
          <a:p>
            <a:pPr lvl="2">
              <a:spcBef>
                <a:spcPts val="0"/>
              </a:spcBef>
              <a:defRPr/>
            </a:pPr>
            <a:r>
              <a:rPr lang="en-GB" sz="1100" dirty="0" smtClean="0">
                <a:latin typeface="Lucida Console" pitchFamily="49" charset="0"/>
              </a:rPr>
              <a:t>	SELECT 	</a:t>
            </a:r>
            <a:r>
              <a:rPr lang="en-GB" sz="1100" dirty="0" err="1" smtClean="0">
                <a:latin typeface="Lucida Console" pitchFamily="49" charset="0"/>
              </a:rPr>
              <a:t>dept_no</a:t>
            </a:r>
            <a:r>
              <a:rPr lang="en-GB" sz="1100" dirty="0" smtClean="0">
                <a:latin typeface="Lucida Console" pitchFamily="49" charset="0"/>
              </a:rPr>
              <a:t> </a:t>
            </a:r>
          </a:p>
          <a:p>
            <a:pPr lvl="2">
              <a:spcBef>
                <a:spcPts val="0"/>
              </a:spcBef>
              <a:defRPr/>
            </a:pPr>
            <a:r>
              <a:rPr lang="en-GB" sz="1100" dirty="0" smtClean="0">
                <a:latin typeface="Lucida Console" pitchFamily="49" charset="0"/>
              </a:rPr>
              <a:t>	FROM 	dept</a:t>
            </a:r>
          </a:p>
          <a:p>
            <a:pPr lvl="2">
              <a:spcBef>
                <a:spcPts val="0"/>
              </a:spcBef>
              <a:defRPr/>
            </a:pPr>
            <a:r>
              <a:rPr lang="en-GB" sz="1100" dirty="0" smtClean="0">
                <a:latin typeface="Lucida Console" pitchFamily="49" charset="0"/>
              </a:rPr>
              <a:t>	WHERE 	</a:t>
            </a:r>
            <a:r>
              <a:rPr lang="en-GB" sz="1100" dirty="0" err="1" smtClean="0">
                <a:latin typeface="Lucida Console" pitchFamily="49" charset="0"/>
              </a:rPr>
              <a:t>dept_name</a:t>
            </a:r>
            <a:r>
              <a:rPr lang="en-GB" sz="1100" dirty="0" smtClean="0">
                <a:latin typeface="Lucida Console" pitchFamily="49" charset="0"/>
              </a:rPr>
              <a:t> LIKE ‘Lo%’</a:t>
            </a:r>
          </a:p>
          <a:p>
            <a:pPr lvl="2">
              <a:spcBef>
                <a:spcPts val="0"/>
              </a:spcBef>
              <a:defRPr/>
            </a:pPr>
            <a:r>
              <a:rPr lang="en-GB" sz="1100" dirty="0" smtClean="0">
                <a:latin typeface="Lucida Console" pitchFamily="49" charset="0"/>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r>
              <a:rPr lang="en-US" smtClean="0"/>
              <a:t>Remember the rule that we cannot use an aggregate value in the WHERE clause.  Supplying that value via a separate SELECT gets around that restriction.  Of course, the SELECT must return exactly one row and one column – an “atomic” result set.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p:cNvSpPr>
            <a:spLocks noGrp="1" noRot="1" noChangeAspect="1" noChangeArrowheads="1" noTextEdit="1"/>
          </p:cNvSpPr>
          <p:nvPr>
            <p:ph type="sldImg"/>
          </p:nvPr>
        </p:nvSpPr>
        <p:spPr>
          <a:ln/>
        </p:spPr>
      </p:sp>
      <p:sp>
        <p:nvSpPr>
          <p:cNvPr id="24582" name="Rectangle 6"/>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Grp="1" noRot="1" noChangeAspect="1" noChangeArrowheads="1" noTextEdit="1"/>
          </p:cNvSpPr>
          <p:nvPr>
            <p:ph type="sldImg"/>
          </p:nvPr>
        </p:nvSpPr>
        <p:spPr>
          <a:ln/>
        </p:spPr>
      </p:sp>
      <p:sp>
        <p:nvSpPr>
          <p:cNvPr id="25606" name="Rectangle 6"/>
          <p:cNvSpPr>
            <a:spLocks noGrp="1" noChangeArrowheads="1"/>
          </p:cNvSpPr>
          <p:nvPr>
            <p:ph type="body" idx="1"/>
          </p:nvPr>
        </p:nvSpPr>
        <p:spPr>
          <a:xfrm>
            <a:off x="600075" y="4783138"/>
            <a:ext cx="5851525" cy="4684712"/>
          </a:xfrm>
          <a:noFill/>
          <a:ln/>
        </p:spPr>
        <p:txBody>
          <a:bodyPr/>
          <a:lstStyle/>
          <a:p>
            <a:r>
              <a:rPr lang="en-GB" smtClean="0"/>
              <a:t>The EXISTS predicate is unusual in that it does not match a specific row; it will match any row that satisfies the condition.  If any rows exist, the EXISTS clause returns True.  If there are no matching rows, it returns False.</a:t>
            </a:r>
          </a:p>
          <a:p>
            <a:pPr>
              <a:spcAft>
                <a:spcPts val="600"/>
              </a:spcAft>
            </a:pPr>
            <a:r>
              <a:rPr lang="en-GB" smtClean="0"/>
              <a:t>Example</a:t>
            </a:r>
          </a:p>
          <a:p>
            <a:pPr lvl="1">
              <a:spcBef>
                <a:spcPct val="0"/>
              </a:spcBef>
            </a:pPr>
            <a:r>
              <a:rPr lang="en-GB" sz="1100" smtClean="0">
                <a:latin typeface="Lucida Console" pitchFamily="49" charset="0"/>
              </a:rPr>
              <a:t>SELECT 	* FROM 	dept</a:t>
            </a:r>
          </a:p>
          <a:p>
            <a:pPr>
              <a:spcAft>
                <a:spcPts val="600"/>
              </a:spcAft>
            </a:pPr>
            <a:r>
              <a:rPr lang="en-GB" smtClean="0"/>
              <a:t>produces a list of departments, and</a:t>
            </a:r>
          </a:p>
          <a:p>
            <a:pPr lvl="1">
              <a:spcBef>
                <a:spcPct val="0"/>
              </a:spcBef>
            </a:pPr>
            <a:r>
              <a:rPr lang="en-GB" sz="1100" smtClean="0">
                <a:latin typeface="Lucida Console" pitchFamily="49" charset="0"/>
              </a:rPr>
              <a:t>SELECT 	* FROM 	dept</a:t>
            </a:r>
          </a:p>
          <a:p>
            <a:pPr lvl="1">
              <a:spcBef>
                <a:spcPct val="0"/>
              </a:spcBef>
            </a:pPr>
            <a:r>
              <a:rPr lang="en-GB" sz="1100" smtClean="0">
                <a:latin typeface="Lucida Console" pitchFamily="49" charset="0"/>
              </a:rPr>
              <a:t>WHERE EXISTS</a:t>
            </a:r>
          </a:p>
          <a:p>
            <a:pPr lvl="1">
              <a:spcBef>
                <a:spcPct val="0"/>
              </a:spcBef>
            </a:pPr>
            <a:r>
              <a:rPr lang="en-GB" sz="1100" smtClean="0">
                <a:latin typeface="Lucida Console" pitchFamily="49" charset="0"/>
              </a:rPr>
              <a:t>	(SELECT	‘FRED’</a:t>
            </a:r>
          </a:p>
          <a:p>
            <a:pPr lvl="1">
              <a:spcBef>
                <a:spcPct val="0"/>
              </a:spcBef>
            </a:pPr>
            <a:r>
              <a:rPr lang="en-GB" sz="1100" smtClean="0">
                <a:latin typeface="Lucida Console" pitchFamily="49" charset="0"/>
              </a:rPr>
              <a:t>	 WHERE 	10 &gt; 4)</a:t>
            </a:r>
          </a:p>
          <a:p>
            <a:r>
              <a:rPr lang="en-GB" smtClean="0"/>
              <a:t>will also produce a list of departments because the sub-query produces an answer set.</a:t>
            </a:r>
          </a:p>
          <a:p>
            <a:pPr>
              <a:spcAft>
                <a:spcPts val="600"/>
              </a:spcAft>
            </a:pPr>
            <a:r>
              <a:rPr lang="en-GB" smtClean="0"/>
              <a:t>However the following query will produce ‘0 rows affected’ as the sub-query produces nothing:</a:t>
            </a:r>
          </a:p>
          <a:p>
            <a:pPr lvl="1">
              <a:spcBef>
                <a:spcPct val="0"/>
              </a:spcBef>
            </a:pPr>
            <a:r>
              <a:rPr lang="en-GB" sz="1100" smtClean="0">
                <a:latin typeface="Lucida Console" pitchFamily="49" charset="0"/>
              </a:rPr>
              <a:t>SELECT 	* FROM 	dept</a:t>
            </a:r>
          </a:p>
          <a:p>
            <a:pPr lvl="1">
              <a:spcBef>
                <a:spcPct val="0"/>
              </a:spcBef>
            </a:pPr>
            <a:r>
              <a:rPr lang="en-GB" sz="1100" smtClean="0">
                <a:latin typeface="Lucida Console" pitchFamily="49" charset="0"/>
              </a:rPr>
              <a:t>WHERE EXISTS</a:t>
            </a:r>
          </a:p>
          <a:p>
            <a:pPr lvl="1">
              <a:spcBef>
                <a:spcPct val="0"/>
              </a:spcBef>
            </a:pPr>
            <a:r>
              <a:rPr lang="en-GB" sz="1100" smtClean="0">
                <a:latin typeface="Lucida Console" pitchFamily="49" charset="0"/>
              </a:rPr>
              <a:t>	(SELECT	‘FRED’</a:t>
            </a:r>
          </a:p>
          <a:p>
            <a:pPr lvl="1">
              <a:spcBef>
                <a:spcPct val="0"/>
              </a:spcBef>
            </a:pPr>
            <a:r>
              <a:rPr lang="en-GB" sz="1100" smtClean="0">
                <a:latin typeface="Lucida Console" pitchFamily="49" charset="0"/>
              </a:rPr>
              <a:t>	 WHERE  	4 &gt; 10)</a:t>
            </a:r>
          </a:p>
          <a:p>
            <a:r>
              <a:rPr lang="en-GB" smtClean="0"/>
              <a:t>When the whole query runs it does not matter what data the sub-query SELECTS as only a true / false is returned.  Therefore it is usually left as ‘SELECT *’ which incurs no inefficiency.  However if your sub-query uses HAVING logic with an aggregate value, and you wish to test the sub-query standalone, then you might fall foul of the “mixing aggregate and non-aggregate” rules.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Grp="1" noRot="1" noChangeAspect="1" noChangeArrowheads="1" noTextEdit="1"/>
          </p:cNvSpPr>
          <p:nvPr>
            <p:ph type="sldImg"/>
          </p:nvPr>
        </p:nvSpPr>
        <p:spPr>
          <a:ln/>
        </p:spPr>
      </p:sp>
      <p:sp>
        <p:nvSpPr>
          <p:cNvPr id="26630" name="Rectangle 6"/>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5"/>
          <p:cNvSpPr>
            <a:spLocks noGrp="1" noRot="1" noChangeAspect="1" noChangeArrowheads="1" noTextEdit="1"/>
          </p:cNvSpPr>
          <p:nvPr>
            <p:ph type="sldImg"/>
          </p:nvPr>
        </p:nvSpPr>
        <p:spPr>
          <a:ln/>
        </p:spPr>
      </p:sp>
      <p:sp>
        <p:nvSpPr>
          <p:cNvPr id="35846" name="Rectangle 6"/>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3166" descr="Courseware Header"/>
          <p:cNvPicPr>
            <a:picLocks noChangeAspect="1" noChangeArrowheads="1"/>
          </p:cNvPicPr>
          <p:nvPr/>
        </p:nvPicPr>
        <p:blipFill>
          <a:blip r:embed="rId2" cstate="print"/>
          <a:srcRect/>
          <a:stretch>
            <a:fillRect/>
          </a:stretch>
        </p:blipFill>
        <p:spPr bwMode="auto">
          <a:xfrm>
            <a:off x="0" y="0"/>
            <a:ext cx="9144000" cy="3025775"/>
          </a:xfrm>
          <a:prstGeom prst="rect">
            <a:avLst/>
          </a:prstGeom>
          <a:noFill/>
          <a:ln w="9525">
            <a:noFill/>
            <a:miter lim="800000"/>
            <a:headEnd/>
            <a:tailEnd/>
          </a:ln>
        </p:spPr>
      </p:pic>
      <p:sp>
        <p:nvSpPr>
          <p:cNvPr id="4" name="Copyright"/>
          <p:cNvSpPr>
            <a:spLocks noChangeArrowheads="1"/>
          </p:cNvSpPr>
          <p:nvPr/>
        </p:nvSpPr>
        <p:spPr bwMode="auto">
          <a:xfrm>
            <a:off x="5849938" y="6580188"/>
            <a:ext cx="3200400" cy="152400"/>
          </a:xfrm>
          <a:prstGeom prst="rect">
            <a:avLst/>
          </a:prstGeom>
          <a:noFill/>
          <a:ln w="9525">
            <a:noFill/>
            <a:miter lim="800000"/>
            <a:headEnd/>
            <a:tailEnd/>
          </a:ln>
          <a:effectLst/>
        </p:spPr>
        <p:txBody>
          <a:bodyPr lIns="0" rIns="0"/>
          <a:lstStyle/>
          <a:p>
            <a:pPr algn="r">
              <a:spcBef>
                <a:spcPct val="0"/>
              </a:spcBef>
              <a:defRPr/>
            </a:pPr>
            <a:fld id="{3A97BEDE-B0AC-4573-BB1A-6B4B7FD44A81}" type="slidenum">
              <a:rPr lang="en-GB"/>
              <a:pPr algn="r">
                <a:spcBef>
                  <a:spcPct val="0"/>
                </a:spcBef>
                <a:defRPr/>
              </a:pPr>
              <a:t>‹#›</a:t>
            </a:fld>
            <a:endParaRPr lang="en-GB"/>
          </a:p>
        </p:txBody>
      </p:sp>
      <p:sp>
        <p:nvSpPr>
          <p:cNvPr id="32848" name="Title Slide Title"/>
          <p:cNvSpPr>
            <a:spLocks noGrp="1" noChangeArrowheads="1"/>
          </p:cNvSpPr>
          <p:nvPr>
            <p:ph type="ctrTitle"/>
          </p:nvPr>
        </p:nvSpPr>
        <p:spPr>
          <a:xfrm>
            <a:off x="0" y="2925763"/>
            <a:ext cx="9144000" cy="2506662"/>
          </a:xfrm>
        </p:spPr>
        <p:txBody>
          <a:bodyPr tIns="144000" rIns="2340000" bIns="108000" anchor="t"/>
          <a:lstStyle>
            <a:lvl1pPr marL="176213">
              <a:defRPr sz="3200"/>
            </a:lvl1pPr>
          </a:lstStyle>
          <a:p>
            <a:r>
              <a:rPr lang="en-GB"/>
              <a:t>Slide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6405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0"/>
            <a:ext cx="6705600" cy="6640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49238" y="1071563"/>
            <a:ext cx="4278312"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9950" y="1071563"/>
            <a:ext cx="4278313"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Copyright"/>
          <p:cNvSpPr>
            <a:spLocks noChangeArrowheads="1"/>
          </p:cNvSpPr>
          <p:nvPr/>
        </p:nvSpPr>
        <p:spPr bwMode="auto">
          <a:xfrm>
            <a:off x="5849938" y="6580188"/>
            <a:ext cx="3200400" cy="152400"/>
          </a:xfrm>
          <a:prstGeom prst="rect">
            <a:avLst/>
          </a:prstGeom>
          <a:noFill/>
          <a:ln w="9525">
            <a:noFill/>
            <a:miter lim="800000"/>
            <a:headEnd/>
            <a:tailEnd/>
          </a:ln>
          <a:effectLst/>
        </p:spPr>
        <p:txBody>
          <a:bodyPr lIns="0" rIns="0"/>
          <a:lstStyle/>
          <a:p>
            <a:pPr algn="r">
              <a:spcBef>
                <a:spcPct val="0"/>
              </a:spcBef>
              <a:defRPr/>
            </a:pPr>
            <a:fld id="{92BB1A05-078B-4EBB-A254-E7335B2071CD}" type="slidenum">
              <a:rPr lang="en-GB"/>
              <a:pPr algn="r">
                <a:spcBef>
                  <a:spcPct val="0"/>
                </a:spcBef>
                <a:defRPr/>
              </a:pPr>
              <a:t>‹#›</a:t>
            </a:fld>
            <a:endParaRPr lang="en-GB"/>
          </a:p>
        </p:txBody>
      </p:sp>
      <p:sp>
        <p:nvSpPr>
          <p:cNvPr id="1027" name="Slide Title"/>
          <p:cNvSpPr>
            <a:spLocks noGrp="1" noChangeArrowheads="1"/>
          </p:cNvSpPr>
          <p:nvPr>
            <p:ph type="title"/>
          </p:nvPr>
        </p:nvSpPr>
        <p:spPr bwMode="black">
          <a:xfrm>
            <a:off x="0" y="0"/>
            <a:ext cx="9144000" cy="989013"/>
          </a:xfrm>
          <a:prstGeom prst="rect">
            <a:avLst/>
          </a:prstGeom>
          <a:noFill/>
          <a:ln w="9525" algn="ctr">
            <a:noFill/>
            <a:miter lim="800000"/>
            <a:headEnd/>
            <a:tailEnd/>
          </a:ln>
        </p:spPr>
        <p:txBody>
          <a:bodyPr vert="horz" wrap="square" lIns="180000" tIns="180000" rIns="1800000" bIns="126000" numCol="1" anchor="ctr" anchorCtr="0" compatLnSpc="1">
            <a:prstTxWarp prst="textNoShape">
              <a:avLst/>
            </a:prstTxWarp>
          </a:bodyPr>
          <a:lstStyle/>
          <a:p>
            <a:pPr lvl="0"/>
            <a:r>
              <a:rPr lang="en-GB" smtClean="0"/>
              <a:t>Slide title</a:t>
            </a:r>
          </a:p>
        </p:txBody>
      </p:sp>
      <p:sp>
        <p:nvSpPr>
          <p:cNvPr id="1028" name="Slide Body"/>
          <p:cNvSpPr>
            <a:spLocks noGrp="1" noChangeArrowheads="1"/>
          </p:cNvSpPr>
          <p:nvPr>
            <p:ph type="body" idx="1"/>
          </p:nvPr>
        </p:nvSpPr>
        <p:spPr bwMode="auto">
          <a:xfrm>
            <a:off x="249238" y="1071563"/>
            <a:ext cx="8709025" cy="5568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First level</a:t>
            </a:r>
          </a:p>
          <a:p>
            <a:pPr lvl="1"/>
            <a:r>
              <a:rPr lang="en-GB" smtClean="0"/>
              <a:t>Second level</a:t>
            </a:r>
          </a:p>
          <a:p>
            <a:pPr lvl="2"/>
            <a:r>
              <a:rPr lang="en-GB" smtClean="0"/>
              <a:t>Third level</a:t>
            </a:r>
          </a:p>
        </p:txBody>
      </p:sp>
      <p:pic>
        <p:nvPicPr>
          <p:cNvPr id="1029" name="Picture 76" descr="line"/>
          <p:cNvPicPr>
            <a:picLocks noChangeAspect="1" noChangeArrowheads="1"/>
          </p:cNvPicPr>
          <p:nvPr/>
        </p:nvPicPr>
        <p:blipFill>
          <a:blip r:embed="rId13" cstate="print"/>
          <a:srcRect/>
          <a:stretch>
            <a:fillRect/>
          </a:stretch>
        </p:blipFill>
        <p:spPr bwMode="auto">
          <a:xfrm>
            <a:off x="-9525" y="950913"/>
            <a:ext cx="7053263" cy="50800"/>
          </a:xfrm>
          <a:prstGeom prst="rect">
            <a:avLst/>
          </a:prstGeom>
          <a:noFill/>
          <a:ln w="9525">
            <a:noFill/>
            <a:miter lim="800000"/>
            <a:headEnd/>
            <a:tailEnd/>
          </a:ln>
        </p:spPr>
      </p:pic>
      <p:pic>
        <p:nvPicPr>
          <p:cNvPr id="1030" name="Picture 80" descr="QA_FLAT_RGB"/>
          <p:cNvPicPr>
            <a:picLocks noChangeAspect="1" noChangeArrowheads="1"/>
          </p:cNvPicPr>
          <p:nvPr/>
        </p:nvPicPr>
        <p:blipFill>
          <a:blip r:embed="rId14" cstate="print"/>
          <a:srcRect/>
          <a:stretch>
            <a:fillRect/>
          </a:stretch>
        </p:blipFill>
        <p:spPr bwMode="auto">
          <a:xfrm>
            <a:off x="8164513" y="131763"/>
            <a:ext cx="703262" cy="703262"/>
          </a:xfrm>
          <a:prstGeom prst="rect">
            <a:avLst/>
          </a:prstGeom>
          <a:noFill/>
          <a:ln w="9525">
            <a:noFill/>
            <a:miter lim="800000"/>
            <a:headEnd/>
            <a:tailEnd/>
          </a:ln>
        </p:spPr>
      </p:pic>
      <p:pic>
        <p:nvPicPr>
          <p:cNvPr id="2" name="Picture 81" descr="tab"/>
          <p:cNvPicPr>
            <a:picLocks noChangeAspect="1" noChangeArrowheads="1"/>
          </p:cNvPicPr>
          <p:nvPr/>
        </p:nvPicPr>
        <p:blipFill>
          <a:blip r:embed="rId15" cstate="print"/>
          <a:srcRect/>
          <a:stretch>
            <a:fillRect/>
          </a:stretch>
        </p:blipFill>
        <p:spPr bwMode="auto">
          <a:xfrm>
            <a:off x="8982075" y="131763"/>
            <a:ext cx="161925" cy="704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0" fontAlgn="base" hangingPunct="0">
        <a:spcBef>
          <a:spcPct val="0"/>
        </a:spcBef>
        <a:spcAft>
          <a:spcPct val="0"/>
        </a:spcAft>
        <a:defRPr sz="2800" b="1">
          <a:solidFill>
            <a:srgbClr val="005AA9"/>
          </a:solidFill>
          <a:latin typeface="+mj-lt"/>
          <a:ea typeface="+mj-ea"/>
          <a:cs typeface="+mj-cs"/>
        </a:defRPr>
      </a:lvl1pPr>
      <a:lvl2pPr algn="l" rtl="0" eaLnBrk="0" fontAlgn="base" hangingPunct="0">
        <a:spcBef>
          <a:spcPct val="0"/>
        </a:spcBef>
        <a:spcAft>
          <a:spcPct val="0"/>
        </a:spcAft>
        <a:defRPr sz="2800" b="1">
          <a:solidFill>
            <a:srgbClr val="005AA9"/>
          </a:solidFill>
          <a:latin typeface="Arial" pitchFamily="34" charset="0"/>
        </a:defRPr>
      </a:lvl2pPr>
      <a:lvl3pPr algn="l" rtl="0" eaLnBrk="0" fontAlgn="base" hangingPunct="0">
        <a:spcBef>
          <a:spcPct val="0"/>
        </a:spcBef>
        <a:spcAft>
          <a:spcPct val="0"/>
        </a:spcAft>
        <a:defRPr sz="2800" b="1">
          <a:solidFill>
            <a:srgbClr val="005AA9"/>
          </a:solidFill>
          <a:latin typeface="Arial" pitchFamily="34" charset="0"/>
        </a:defRPr>
      </a:lvl3pPr>
      <a:lvl4pPr algn="l" rtl="0" eaLnBrk="0" fontAlgn="base" hangingPunct="0">
        <a:spcBef>
          <a:spcPct val="0"/>
        </a:spcBef>
        <a:spcAft>
          <a:spcPct val="0"/>
        </a:spcAft>
        <a:defRPr sz="2800" b="1">
          <a:solidFill>
            <a:srgbClr val="005AA9"/>
          </a:solidFill>
          <a:latin typeface="Arial" pitchFamily="34" charset="0"/>
        </a:defRPr>
      </a:lvl4pPr>
      <a:lvl5pPr algn="l" rtl="0" eaLnBrk="0" fontAlgn="base" hangingPunct="0">
        <a:spcBef>
          <a:spcPct val="0"/>
        </a:spcBef>
        <a:spcAft>
          <a:spcPct val="0"/>
        </a:spcAft>
        <a:defRPr sz="2800" b="1">
          <a:solidFill>
            <a:srgbClr val="005AA9"/>
          </a:solidFill>
          <a:latin typeface="Arial" pitchFamily="34" charset="0"/>
        </a:defRPr>
      </a:lvl5pPr>
      <a:lvl6pPr marL="457200" algn="l" rtl="0" fontAlgn="base">
        <a:spcBef>
          <a:spcPct val="0"/>
        </a:spcBef>
        <a:spcAft>
          <a:spcPct val="0"/>
        </a:spcAft>
        <a:defRPr sz="2800" b="1">
          <a:solidFill>
            <a:srgbClr val="005AA9"/>
          </a:solidFill>
          <a:latin typeface="Arial" pitchFamily="34" charset="0"/>
        </a:defRPr>
      </a:lvl6pPr>
      <a:lvl7pPr marL="914400" algn="l" rtl="0" fontAlgn="base">
        <a:spcBef>
          <a:spcPct val="0"/>
        </a:spcBef>
        <a:spcAft>
          <a:spcPct val="0"/>
        </a:spcAft>
        <a:defRPr sz="2800" b="1">
          <a:solidFill>
            <a:srgbClr val="005AA9"/>
          </a:solidFill>
          <a:latin typeface="Arial" pitchFamily="34" charset="0"/>
        </a:defRPr>
      </a:lvl7pPr>
      <a:lvl8pPr marL="1371600" algn="l" rtl="0" fontAlgn="base">
        <a:spcBef>
          <a:spcPct val="0"/>
        </a:spcBef>
        <a:spcAft>
          <a:spcPct val="0"/>
        </a:spcAft>
        <a:defRPr sz="2800" b="1">
          <a:solidFill>
            <a:srgbClr val="005AA9"/>
          </a:solidFill>
          <a:latin typeface="Arial" pitchFamily="34" charset="0"/>
        </a:defRPr>
      </a:lvl8pPr>
      <a:lvl9pPr marL="1828800" algn="l" rtl="0" fontAlgn="base">
        <a:spcBef>
          <a:spcPct val="0"/>
        </a:spcBef>
        <a:spcAft>
          <a:spcPct val="0"/>
        </a:spcAft>
        <a:defRPr sz="2800" b="1">
          <a:solidFill>
            <a:srgbClr val="005AA9"/>
          </a:solidFill>
          <a:latin typeface="Arial" pitchFamily="34" charset="0"/>
        </a:defRPr>
      </a:lvl9pPr>
    </p:titleStyle>
    <p:bodyStyle>
      <a:lvl1pPr marL="288925" indent="-288925" algn="l" rtl="0" eaLnBrk="0" fontAlgn="base" hangingPunct="0">
        <a:lnSpc>
          <a:spcPct val="120000"/>
        </a:lnSpc>
        <a:spcBef>
          <a:spcPct val="60000"/>
        </a:spcBef>
        <a:spcAft>
          <a:spcPct val="0"/>
        </a:spcAft>
        <a:buClr>
          <a:schemeClr val="bg2"/>
        </a:buClr>
        <a:buChar char="•"/>
        <a:defRPr sz="2400" b="1">
          <a:solidFill>
            <a:srgbClr val="134183"/>
          </a:solidFill>
          <a:latin typeface="+mn-lt"/>
          <a:ea typeface="+mn-ea"/>
          <a:cs typeface="+mn-cs"/>
        </a:defRPr>
      </a:lvl1pPr>
      <a:lvl2pPr marL="739775" indent="-225425" algn="l" rtl="0" eaLnBrk="0" fontAlgn="base" hangingPunct="0">
        <a:lnSpc>
          <a:spcPct val="110000"/>
        </a:lnSpc>
        <a:spcBef>
          <a:spcPct val="15000"/>
        </a:spcBef>
        <a:spcAft>
          <a:spcPct val="10000"/>
        </a:spcAft>
        <a:buClr>
          <a:schemeClr val="bg2"/>
        </a:buClr>
        <a:buChar char="•"/>
        <a:defRPr sz="2000" b="1">
          <a:solidFill>
            <a:srgbClr val="134183"/>
          </a:solidFill>
          <a:latin typeface="+mn-lt"/>
        </a:defRPr>
      </a:lvl2pPr>
      <a:lvl3pPr marL="1139825" indent="-200025" algn="l" rtl="0" eaLnBrk="0" fontAlgn="base" hangingPunct="0">
        <a:lnSpc>
          <a:spcPct val="110000"/>
        </a:lnSpc>
        <a:spcBef>
          <a:spcPct val="10000"/>
        </a:spcBef>
        <a:spcAft>
          <a:spcPct val="15000"/>
        </a:spcAft>
        <a:buClr>
          <a:schemeClr val="bg2"/>
        </a:buClr>
        <a:buChar char="•"/>
        <a:defRPr sz="2400">
          <a:solidFill>
            <a:srgbClr val="134183"/>
          </a:solidFill>
          <a:latin typeface="+mn-lt"/>
        </a:defRPr>
      </a:lvl3pPr>
      <a:lvl4pPr marL="1600200" indent="-228600" algn="l" rtl="0" eaLnBrk="0" fontAlgn="base" hangingPunct="0">
        <a:spcBef>
          <a:spcPct val="20000"/>
        </a:spcBef>
        <a:spcAft>
          <a:spcPct val="0"/>
        </a:spcAft>
        <a:buChar char=" "/>
        <a:defRPr sz="1200">
          <a:solidFill>
            <a:schemeClr val="tx1"/>
          </a:solidFill>
          <a:latin typeface="+mn-lt"/>
        </a:defRPr>
      </a:lvl4pPr>
      <a:lvl5pPr marL="2057400" indent="-228600" algn="l" rtl="0" eaLnBrk="0" fontAlgn="base" hangingPunct="0">
        <a:spcBef>
          <a:spcPct val="20000"/>
        </a:spcBef>
        <a:spcAft>
          <a:spcPct val="0"/>
        </a:spcAft>
        <a:buChar char=" "/>
        <a:defRPr sz="1000">
          <a:solidFill>
            <a:schemeClr val="tx1"/>
          </a:solidFill>
          <a:latin typeface="+mn-lt"/>
        </a:defRPr>
      </a:lvl5pPr>
      <a:lvl6pPr marL="2514600" indent="-228600" algn="l" rtl="0" eaLnBrk="0" fontAlgn="base" hangingPunct="0">
        <a:spcBef>
          <a:spcPct val="20000"/>
        </a:spcBef>
        <a:spcAft>
          <a:spcPct val="0"/>
        </a:spcAft>
        <a:buChar char=" "/>
        <a:defRPr sz="1000">
          <a:solidFill>
            <a:schemeClr val="tx1"/>
          </a:solidFill>
          <a:latin typeface="+mn-lt"/>
        </a:defRPr>
      </a:lvl6pPr>
      <a:lvl7pPr marL="2971800" indent="-228600" algn="l" rtl="0" eaLnBrk="0" fontAlgn="base" hangingPunct="0">
        <a:spcBef>
          <a:spcPct val="20000"/>
        </a:spcBef>
        <a:spcAft>
          <a:spcPct val="0"/>
        </a:spcAft>
        <a:buChar char=" "/>
        <a:defRPr sz="1000">
          <a:solidFill>
            <a:schemeClr val="tx1"/>
          </a:solidFill>
          <a:latin typeface="+mn-lt"/>
        </a:defRPr>
      </a:lvl7pPr>
      <a:lvl8pPr marL="3429000" indent="-228600" algn="l" rtl="0" eaLnBrk="0" fontAlgn="base" hangingPunct="0">
        <a:spcBef>
          <a:spcPct val="20000"/>
        </a:spcBef>
        <a:spcAft>
          <a:spcPct val="0"/>
        </a:spcAft>
        <a:buChar char=" "/>
        <a:defRPr sz="1000">
          <a:solidFill>
            <a:schemeClr val="tx1"/>
          </a:solidFill>
          <a:latin typeface="+mn-lt"/>
        </a:defRPr>
      </a:lvl8pPr>
      <a:lvl9pPr marL="3886200" indent="-228600" algn="l" rtl="0" eaLnBrk="0" fontAlgn="base" hangingPunct="0">
        <a:spcBef>
          <a:spcPct val="20000"/>
        </a:spcBef>
        <a:spcAft>
          <a:spcPct val="0"/>
        </a:spcAft>
        <a:buChar char=" "/>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Grp="1" noChangeArrowheads="1"/>
          </p:cNvSpPr>
          <p:nvPr>
            <p:ph type="ctrTitle"/>
          </p:nvPr>
        </p:nvSpPr>
        <p:spPr>
          <a:xfrm>
            <a:off x="95250" y="2925763"/>
            <a:ext cx="9026525" cy="2506662"/>
          </a:xfrm>
        </p:spPr>
        <p:txBody>
          <a:bodyPr/>
          <a:lstStyle/>
          <a:p>
            <a:pPr eaLnBrk="1" hangingPunct="1"/>
            <a:r>
              <a:rPr lang="en-GB" smtClean="0"/>
              <a:t> Sub-queries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4099" name="Rectangle 3"/>
          <p:cNvSpPr>
            <a:spLocks noGrp="1" noChangeArrowheads="1"/>
          </p:cNvSpPr>
          <p:nvPr>
            <p:ph type="body" idx="1"/>
          </p:nvPr>
        </p:nvSpPr>
        <p:spPr/>
        <p:txBody>
          <a:bodyPr lIns="77788" tIns="41275" rIns="77788" bIns="41275"/>
          <a:lstStyle/>
          <a:p>
            <a:pPr>
              <a:lnSpc>
                <a:spcPct val="90000"/>
              </a:lnSpc>
            </a:pPr>
            <a:r>
              <a:rPr lang="en-GB" dirty="0" smtClean="0"/>
              <a:t>Objectives</a:t>
            </a:r>
          </a:p>
          <a:p>
            <a:pPr lvl="1">
              <a:lnSpc>
                <a:spcPct val="90000"/>
              </a:lnSpc>
            </a:pPr>
            <a:r>
              <a:rPr lang="en-GB" dirty="0" smtClean="0"/>
              <a:t>Learn about nesting queries inside other queries, why we do it and when do we need to</a:t>
            </a:r>
          </a:p>
          <a:p>
            <a:pPr lvl="1">
              <a:lnSpc>
                <a:spcPct val="90000"/>
              </a:lnSpc>
            </a:pPr>
            <a:endParaRPr lang="en-GB" sz="2300" dirty="0" smtClean="0"/>
          </a:p>
          <a:p>
            <a:pPr>
              <a:lnSpc>
                <a:spcPct val="90000"/>
              </a:lnSpc>
            </a:pPr>
            <a:r>
              <a:rPr lang="en-GB" dirty="0" smtClean="0"/>
              <a:t>Contents</a:t>
            </a:r>
          </a:p>
          <a:p>
            <a:pPr lvl="1">
              <a:lnSpc>
                <a:spcPct val="90000"/>
              </a:lnSpc>
            </a:pPr>
            <a:r>
              <a:rPr lang="en-GB" dirty="0" smtClean="0"/>
              <a:t>Intro to standard sub-queries </a:t>
            </a:r>
          </a:p>
          <a:p>
            <a:pPr lvl="2">
              <a:lnSpc>
                <a:spcPct val="90000"/>
              </a:lnSpc>
            </a:pPr>
            <a:r>
              <a:rPr lang="en-GB" sz="2000" dirty="0" smtClean="0"/>
              <a:t>Lab Part 1</a:t>
            </a:r>
            <a:endParaRPr lang="en-GB" sz="1800" dirty="0" smtClean="0"/>
          </a:p>
          <a:p>
            <a:pPr lvl="1">
              <a:lnSpc>
                <a:spcPct val="90000"/>
              </a:lnSpc>
            </a:pPr>
            <a:endParaRPr lang="en-GB" dirty="0" smtClean="0"/>
          </a:p>
          <a:p>
            <a:pPr lvl="1">
              <a:lnSpc>
                <a:spcPct val="90000"/>
              </a:lnSpc>
            </a:pPr>
            <a:r>
              <a:rPr lang="en-GB" dirty="0" smtClean="0"/>
              <a:t>The EXISTS predicate</a:t>
            </a:r>
          </a:p>
          <a:p>
            <a:pPr lvl="2">
              <a:lnSpc>
                <a:spcPct val="90000"/>
              </a:lnSpc>
            </a:pPr>
            <a:r>
              <a:rPr lang="en-GB" sz="2000" dirty="0" smtClean="0"/>
              <a:t>Lab Part 2</a:t>
            </a:r>
          </a:p>
          <a:p>
            <a:pPr lvl="1">
              <a:lnSpc>
                <a:spcPct val="90000"/>
              </a:lnSpc>
            </a:pPr>
            <a:endParaRPr lang="en-GB" sz="2000" dirty="0" smtClean="0"/>
          </a:p>
        </p:txBody>
      </p:sp>
      <p:sp>
        <p:nvSpPr>
          <p:cNvPr id="4100" name="Rectangle 4"/>
          <p:cNvSpPr>
            <a:spLocks noGrp="1" noChangeArrowheads="1"/>
          </p:cNvSpPr>
          <p:nvPr>
            <p:ph type="title"/>
          </p:nvPr>
        </p:nvSpPr>
        <p:spPr/>
        <p:txBody>
          <a:bodyPr/>
          <a:lstStyle/>
          <a:p>
            <a:pPr eaLnBrk="1" hangingPunct="1"/>
            <a:r>
              <a:rPr lang="en-GB" smtClean="0"/>
              <a:t>Sub-Queries</a:t>
            </a:r>
          </a:p>
        </p:txBody>
      </p:sp>
      <p:sp>
        <p:nvSpPr>
          <p:cNvPr id="4101" name="Rectangle 5"/>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5123"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5124" name="Rectangle 4"/>
          <p:cNvSpPr>
            <a:spLocks noGrp="1" noChangeArrowheads="1"/>
          </p:cNvSpPr>
          <p:nvPr>
            <p:ph type="title"/>
          </p:nvPr>
        </p:nvSpPr>
        <p:spPr/>
        <p:txBody>
          <a:bodyPr/>
          <a:lstStyle/>
          <a:p>
            <a:pPr eaLnBrk="1" hangingPunct="1"/>
            <a:r>
              <a:rPr lang="en-GB" smtClean="0"/>
              <a:t>Using Sub-Queries - the syntax</a:t>
            </a:r>
          </a:p>
        </p:txBody>
      </p:sp>
      <p:sp>
        <p:nvSpPr>
          <p:cNvPr id="5125" name="Rectangle 5"/>
          <p:cNvSpPr>
            <a:spLocks noGrp="1" noChangeArrowheads="1"/>
          </p:cNvSpPr>
          <p:nvPr>
            <p:ph type="body" idx="1"/>
          </p:nvPr>
        </p:nvSpPr>
        <p:spPr>
          <a:xfrm>
            <a:off x="385763" y="1116013"/>
            <a:ext cx="7937500" cy="407987"/>
          </a:xfrm>
        </p:spPr>
        <p:txBody>
          <a:bodyPr/>
          <a:lstStyle/>
          <a:p>
            <a:r>
              <a:rPr lang="en-GB" smtClean="0"/>
              <a:t>This is one query with two steps:</a:t>
            </a:r>
          </a:p>
        </p:txBody>
      </p:sp>
      <p:sp>
        <p:nvSpPr>
          <p:cNvPr id="805894" name="Rectangle 6"/>
          <p:cNvSpPr>
            <a:spLocks noChangeArrowheads="1"/>
          </p:cNvSpPr>
          <p:nvPr/>
        </p:nvSpPr>
        <p:spPr bwMode="auto">
          <a:xfrm>
            <a:off x="1073150" y="2055813"/>
            <a:ext cx="3568700" cy="1200971"/>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defTabSz="739775" eaLnBrk="0" hangingPunct="0">
              <a:spcBef>
                <a:spcPts val="0"/>
              </a:spcBef>
              <a:defRPr/>
            </a:pPr>
            <a:r>
              <a:rPr lang="en-GB" sz="2400" dirty="0">
                <a:latin typeface="Helvetica" pitchFamily="34" charset="0"/>
              </a:rPr>
              <a:t>SELECT 	* </a:t>
            </a:r>
          </a:p>
          <a:p>
            <a:pPr defTabSz="739775" eaLnBrk="0" hangingPunct="0">
              <a:spcBef>
                <a:spcPts val="0"/>
              </a:spcBef>
              <a:defRPr/>
            </a:pPr>
            <a:r>
              <a:rPr lang="en-GB" sz="2400" dirty="0">
                <a:latin typeface="Helvetica" pitchFamily="34" charset="0"/>
              </a:rPr>
              <a:t>FROM 	salesperson</a:t>
            </a:r>
          </a:p>
          <a:p>
            <a:pPr defTabSz="739775" eaLnBrk="0" hangingPunct="0">
              <a:spcBef>
                <a:spcPts val="0"/>
              </a:spcBef>
              <a:defRPr/>
            </a:pPr>
            <a:r>
              <a:rPr lang="en-GB" sz="2400" dirty="0">
                <a:latin typeface="Helvetica" pitchFamily="34" charset="0"/>
              </a:rPr>
              <a:t>WHERE 	</a:t>
            </a:r>
            <a:r>
              <a:rPr lang="en-GB" sz="2400" dirty="0" err="1">
                <a:latin typeface="Helvetica" pitchFamily="34" charset="0"/>
              </a:rPr>
              <a:t>dept_no</a:t>
            </a:r>
            <a:r>
              <a:rPr lang="en-GB" sz="2400" dirty="0">
                <a:latin typeface="Helvetica" pitchFamily="34" charset="0"/>
              </a:rPr>
              <a:t> IN</a:t>
            </a:r>
            <a:r>
              <a:rPr lang="en-GB" sz="2400" b="1" dirty="0">
                <a:latin typeface="Helvetica" pitchFamily="34" charset="0"/>
              </a:rPr>
              <a:t> </a:t>
            </a:r>
          </a:p>
        </p:txBody>
      </p:sp>
      <p:grpSp>
        <p:nvGrpSpPr>
          <p:cNvPr id="2" name="Group 7"/>
          <p:cNvGrpSpPr>
            <a:grpSpLocks/>
          </p:cNvGrpSpPr>
          <p:nvPr/>
        </p:nvGrpSpPr>
        <p:grpSpPr bwMode="auto">
          <a:xfrm>
            <a:off x="4468813" y="2089150"/>
            <a:ext cx="1843087" cy="1893888"/>
            <a:chOff x="2783" y="1076"/>
            <a:chExt cx="912" cy="1644"/>
          </a:xfrm>
        </p:grpSpPr>
        <p:sp>
          <p:nvSpPr>
            <p:cNvPr id="5139" name="Freeform 8"/>
            <p:cNvSpPr>
              <a:spLocks/>
            </p:cNvSpPr>
            <p:nvPr/>
          </p:nvSpPr>
          <p:spPr bwMode="auto">
            <a:xfrm>
              <a:off x="2946" y="1826"/>
              <a:ext cx="135" cy="353"/>
            </a:xfrm>
            <a:custGeom>
              <a:avLst/>
              <a:gdLst>
                <a:gd name="T0" fmla="*/ 77 w 135"/>
                <a:gd name="T1" fmla="*/ 352 h 353"/>
                <a:gd name="T2" fmla="*/ 0 w 135"/>
                <a:gd name="T3" fmla="*/ 352 h 353"/>
                <a:gd name="T4" fmla="*/ 60 w 135"/>
                <a:gd name="T5" fmla="*/ 0 h 353"/>
                <a:gd name="T6" fmla="*/ 97 w 135"/>
                <a:gd name="T7" fmla="*/ 6 h 353"/>
                <a:gd name="T8" fmla="*/ 134 w 135"/>
                <a:gd name="T9" fmla="*/ 29 h 353"/>
                <a:gd name="T10" fmla="*/ 77 w 135"/>
                <a:gd name="T11" fmla="*/ 352 h 353"/>
                <a:gd name="T12" fmla="*/ 0 60000 65536"/>
                <a:gd name="T13" fmla="*/ 0 60000 65536"/>
                <a:gd name="T14" fmla="*/ 0 60000 65536"/>
                <a:gd name="T15" fmla="*/ 0 60000 65536"/>
                <a:gd name="T16" fmla="*/ 0 60000 65536"/>
                <a:gd name="T17" fmla="*/ 0 60000 65536"/>
                <a:gd name="T18" fmla="*/ 0 w 135"/>
                <a:gd name="T19" fmla="*/ 0 h 353"/>
                <a:gd name="T20" fmla="*/ 135 w 135"/>
                <a:gd name="T21" fmla="*/ 353 h 353"/>
              </a:gdLst>
              <a:ahLst/>
              <a:cxnLst>
                <a:cxn ang="T12">
                  <a:pos x="T0" y="T1"/>
                </a:cxn>
                <a:cxn ang="T13">
                  <a:pos x="T2" y="T3"/>
                </a:cxn>
                <a:cxn ang="T14">
                  <a:pos x="T4" y="T5"/>
                </a:cxn>
                <a:cxn ang="T15">
                  <a:pos x="T6" y="T7"/>
                </a:cxn>
                <a:cxn ang="T16">
                  <a:pos x="T8" y="T9"/>
                </a:cxn>
                <a:cxn ang="T17">
                  <a:pos x="T10" y="T11"/>
                </a:cxn>
              </a:cxnLst>
              <a:rect l="T18" t="T19" r="T20" b="T21"/>
              <a:pathLst>
                <a:path w="135" h="353">
                  <a:moveTo>
                    <a:pt x="77" y="352"/>
                  </a:moveTo>
                  <a:lnTo>
                    <a:pt x="0" y="352"/>
                  </a:lnTo>
                  <a:lnTo>
                    <a:pt x="60" y="0"/>
                  </a:lnTo>
                  <a:lnTo>
                    <a:pt x="97" y="6"/>
                  </a:lnTo>
                  <a:lnTo>
                    <a:pt x="134" y="29"/>
                  </a:lnTo>
                  <a:lnTo>
                    <a:pt x="77" y="352"/>
                  </a:lnTo>
                </a:path>
              </a:pathLst>
            </a:custGeom>
            <a:solidFill>
              <a:srgbClr val="CF0E30"/>
            </a:solidFill>
            <a:ln w="9525" cap="rnd">
              <a:noFill/>
              <a:round/>
              <a:headEnd/>
              <a:tailEnd/>
            </a:ln>
          </p:spPr>
          <p:txBody>
            <a:bodyPr/>
            <a:lstStyle/>
            <a:p>
              <a:endParaRPr lang="en-GB"/>
            </a:p>
          </p:txBody>
        </p:sp>
        <p:sp>
          <p:nvSpPr>
            <p:cNvPr id="5140" name="Freeform 9"/>
            <p:cNvSpPr>
              <a:spLocks/>
            </p:cNvSpPr>
            <p:nvPr/>
          </p:nvSpPr>
          <p:spPr bwMode="auto">
            <a:xfrm>
              <a:off x="3057" y="1101"/>
              <a:ext cx="130" cy="340"/>
            </a:xfrm>
            <a:custGeom>
              <a:avLst/>
              <a:gdLst>
                <a:gd name="T0" fmla="*/ 129 w 130"/>
                <a:gd name="T1" fmla="*/ 0 h 340"/>
                <a:gd name="T2" fmla="*/ 56 w 130"/>
                <a:gd name="T3" fmla="*/ 1 h 340"/>
                <a:gd name="T4" fmla="*/ 0 w 130"/>
                <a:gd name="T5" fmla="*/ 339 h 340"/>
                <a:gd name="T6" fmla="*/ 92 w 130"/>
                <a:gd name="T7" fmla="*/ 339 h 340"/>
                <a:gd name="T8" fmla="*/ 129 w 130"/>
                <a:gd name="T9" fmla="*/ 0 h 340"/>
                <a:gd name="T10" fmla="*/ 0 60000 65536"/>
                <a:gd name="T11" fmla="*/ 0 60000 65536"/>
                <a:gd name="T12" fmla="*/ 0 60000 65536"/>
                <a:gd name="T13" fmla="*/ 0 60000 65536"/>
                <a:gd name="T14" fmla="*/ 0 60000 65536"/>
                <a:gd name="T15" fmla="*/ 0 w 130"/>
                <a:gd name="T16" fmla="*/ 0 h 340"/>
                <a:gd name="T17" fmla="*/ 130 w 130"/>
                <a:gd name="T18" fmla="*/ 340 h 340"/>
              </a:gdLst>
              <a:ahLst/>
              <a:cxnLst>
                <a:cxn ang="T10">
                  <a:pos x="T0" y="T1"/>
                </a:cxn>
                <a:cxn ang="T11">
                  <a:pos x="T2" y="T3"/>
                </a:cxn>
                <a:cxn ang="T12">
                  <a:pos x="T4" y="T5"/>
                </a:cxn>
                <a:cxn ang="T13">
                  <a:pos x="T6" y="T7"/>
                </a:cxn>
                <a:cxn ang="T14">
                  <a:pos x="T8" y="T9"/>
                </a:cxn>
              </a:cxnLst>
              <a:rect l="T15" t="T16" r="T17" b="T18"/>
              <a:pathLst>
                <a:path w="130" h="340">
                  <a:moveTo>
                    <a:pt x="129" y="0"/>
                  </a:moveTo>
                  <a:lnTo>
                    <a:pt x="56" y="1"/>
                  </a:lnTo>
                  <a:lnTo>
                    <a:pt x="0" y="339"/>
                  </a:lnTo>
                  <a:lnTo>
                    <a:pt x="92" y="339"/>
                  </a:lnTo>
                  <a:lnTo>
                    <a:pt x="129" y="0"/>
                  </a:lnTo>
                </a:path>
              </a:pathLst>
            </a:custGeom>
            <a:solidFill>
              <a:srgbClr val="CF0E30"/>
            </a:solidFill>
            <a:ln w="9525" cap="rnd">
              <a:noFill/>
              <a:round/>
              <a:headEnd/>
              <a:tailEnd/>
            </a:ln>
          </p:spPr>
          <p:txBody>
            <a:bodyPr/>
            <a:lstStyle/>
            <a:p>
              <a:endParaRPr lang="en-GB"/>
            </a:p>
          </p:txBody>
        </p:sp>
        <p:grpSp>
          <p:nvGrpSpPr>
            <p:cNvPr id="3" name="Group 10"/>
            <p:cNvGrpSpPr>
              <a:grpSpLocks/>
            </p:cNvGrpSpPr>
            <p:nvPr/>
          </p:nvGrpSpPr>
          <p:grpSpPr bwMode="auto">
            <a:xfrm>
              <a:off x="2783" y="1076"/>
              <a:ext cx="912" cy="1644"/>
              <a:chOff x="2783" y="1076"/>
              <a:chExt cx="912" cy="1644"/>
            </a:xfrm>
          </p:grpSpPr>
          <p:sp>
            <p:nvSpPr>
              <p:cNvPr id="5142" name="Freeform 11"/>
              <p:cNvSpPr>
                <a:spLocks/>
              </p:cNvSpPr>
              <p:nvPr/>
            </p:nvSpPr>
            <p:spPr bwMode="auto">
              <a:xfrm>
                <a:off x="2869" y="1077"/>
                <a:ext cx="826" cy="1643"/>
              </a:xfrm>
              <a:custGeom>
                <a:avLst/>
                <a:gdLst>
                  <a:gd name="T0" fmla="*/ 825 w 826"/>
                  <a:gd name="T1" fmla="*/ 1549 h 1643"/>
                  <a:gd name="T2" fmla="*/ 825 w 826"/>
                  <a:gd name="T3" fmla="*/ 1451 h 1643"/>
                  <a:gd name="T4" fmla="*/ 820 w 826"/>
                  <a:gd name="T5" fmla="*/ 1350 h 1643"/>
                  <a:gd name="T6" fmla="*/ 805 w 826"/>
                  <a:gd name="T7" fmla="*/ 1254 h 1643"/>
                  <a:gd name="T8" fmla="*/ 781 w 826"/>
                  <a:gd name="T9" fmla="*/ 1144 h 1643"/>
                  <a:gd name="T10" fmla="*/ 749 w 826"/>
                  <a:gd name="T11" fmla="*/ 1039 h 1643"/>
                  <a:gd name="T12" fmla="*/ 703 w 826"/>
                  <a:gd name="T13" fmla="*/ 929 h 1643"/>
                  <a:gd name="T14" fmla="*/ 655 w 826"/>
                  <a:gd name="T15" fmla="*/ 830 h 1643"/>
                  <a:gd name="T16" fmla="*/ 608 w 826"/>
                  <a:gd name="T17" fmla="*/ 736 h 1643"/>
                  <a:gd name="T18" fmla="*/ 552 w 826"/>
                  <a:gd name="T19" fmla="*/ 641 h 1643"/>
                  <a:gd name="T20" fmla="*/ 491 w 826"/>
                  <a:gd name="T21" fmla="*/ 551 h 1643"/>
                  <a:gd name="T22" fmla="*/ 422 w 826"/>
                  <a:gd name="T23" fmla="*/ 464 h 1643"/>
                  <a:gd name="T24" fmla="*/ 353 w 826"/>
                  <a:gd name="T25" fmla="*/ 393 h 1643"/>
                  <a:gd name="T26" fmla="*/ 288 w 826"/>
                  <a:gd name="T27" fmla="*/ 345 h 1643"/>
                  <a:gd name="T28" fmla="*/ 310 w 826"/>
                  <a:gd name="T29" fmla="*/ 53 h 1643"/>
                  <a:gd name="T30" fmla="*/ 267 w 826"/>
                  <a:gd name="T31" fmla="*/ 145 h 1643"/>
                  <a:gd name="T32" fmla="*/ 226 w 826"/>
                  <a:gd name="T33" fmla="*/ 216 h 1643"/>
                  <a:gd name="T34" fmla="*/ 188 w 826"/>
                  <a:gd name="T35" fmla="*/ 275 h 1643"/>
                  <a:gd name="T36" fmla="*/ 143 w 826"/>
                  <a:gd name="T37" fmla="*/ 335 h 1643"/>
                  <a:gd name="T38" fmla="*/ 85 w 826"/>
                  <a:gd name="T39" fmla="*/ 405 h 1643"/>
                  <a:gd name="T40" fmla="*/ 25 w 826"/>
                  <a:gd name="T41" fmla="*/ 466 h 1643"/>
                  <a:gd name="T42" fmla="*/ 9 w 826"/>
                  <a:gd name="T43" fmla="*/ 518 h 1643"/>
                  <a:gd name="T44" fmla="*/ 35 w 826"/>
                  <a:gd name="T45" fmla="*/ 574 h 1643"/>
                  <a:gd name="T46" fmla="*/ 66 w 826"/>
                  <a:gd name="T47" fmla="*/ 643 h 1643"/>
                  <a:gd name="T48" fmla="*/ 83 w 826"/>
                  <a:gd name="T49" fmla="*/ 705 h 1643"/>
                  <a:gd name="T50" fmla="*/ 104 w 826"/>
                  <a:gd name="T51" fmla="*/ 776 h 1643"/>
                  <a:gd name="T52" fmla="*/ 123 w 826"/>
                  <a:gd name="T53" fmla="*/ 850 h 1643"/>
                  <a:gd name="T54" fmla="*/ 139 w 826"/>
                  <a:gd name="T55" fmla="*/ 921 h 1643"/>
                  <a:gd name="T56" fmla="*/ 154 w 826"/>
                  <a:gd name="T57" fmla="*/ 988 h 1643"/>
                  <a:gd name="T58" fmla="*/ 168 w 826"/>
                  <a:gd name="T59" fmla="*/ 1080 h 1643"/>
                  <a:gd name="T60" fmla="*/ 279 w 826"/>
                  <a:gd name="T61" fmla="*/ 745 h 1643"/>
                  <a:gd name="T62" fmla="*/ 382 w 826"/>
                  <a:gd name="T63" fmla="*/ 824 h 1643"/>
                  <a:gd name="T64" fmla="*/ 444 w 826"/>
                  <a:gd name="T65" fmla="*/ 884 h 1643"/>
                  <a:gd name="T66" fmla="*/ 524 w 826"/>
                  <a:gd name="T67" fmla="*/ 970 h 1643"/>
                  <a:gd name="T68" fmla="*/ 596 w 826"/>
                  <a:gd name="T69" fmla="*/ 1075 h 1643"/>
                  <a:gd name="T70" fmla="*/ 648 w 826"/>
                  <a:gd name="T71" fmla="*/ 1174 h 1643"/>
                  <a:gd name="T72" fmla="*/ 683 w 826"/>
                  <a:gd name="T73" fmla="*/ 1245 h 1643"/>
                  <a:gd name="T74" fmla="*/ 714 w 826"/>
                  <a:gd name="T75" fmla="*/ 1347 h 1643"/>
                  <a:gd name="T76" fmla="*/ 743 w 826"/>
                  <a:gd name="T77" fmla="*/ 1475 h 1643"/>
                  <a:gd name="T78" fmla="*/ 755 w 826"/>
                  <a:gd name="T79" fmla="*/ 1642 h 16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26"/>
                  <a:gd name="T121" fmla="*/ 0 h 1643"/>
                  <a:gd name="T122" fmla="*/ 826 w 826"/>
                  <a:gd name="T123" fmla="*/ 1643 h 164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26" h="1643">
                    <a:moveTo>
                      <a:pt x="820" y="1641"/>
                    </a:moveTo>
                    <a:lnTo>
                      <a:pt x="825" y="1549"/>
                    </a:lnTo>
                    <a:lnTo>
                      <a:pt x="825" y="1505"/>
                    </a:lnTo>
                    <a:lnTo>
                      <a:pt x="825" y="1451"/>
                    </a:lnTo>
                    <a:lnTo>
                      <a:pt x="823" y="1400"/>
                    </a:lnTo>
                    <a:lnTo>
                      <a:pt x="820" y="1350"/>
                    </a:lnTo>
                    <a:lnTo>
                      <a:pt x="814" y="1299"/>
                    </a:lnTo>
                    <a:lnTo>
                      <a:pt x="805" y="1254"/>
                    </a:lnTo>
                    <a:lnTo>
                      <a:pt x="796" y="1204"/>
                    </a:lnTo>
                    <a:lnTo>
                      <a:pt x="781" y="1144"/>
                    </a:lnTo>
                    <a:lnTo>
                      <a:pt x="763" y="1090"/>
                    </a:lnTo>
                    <a:lnTo>
                      <a:pt x="749" y="1039"/>
                    </a:lnTo>
                    <a:lnTo>
                      <a:pt x="727" y="982"/>
                    </a:lnTo>
                    <a:lnTo>
                      <a:pt x="703" y="929"/>
                    </a:lnTo>
                    <a:lnTo>
                      <a:pt x="679" y="875"/>
                    </a:lnTo>
                    <a:lnTo>
                      <a:pt x="655" y="830"/>
                    </a:lnTo>
                    <a:lnTo>
                      <a:pt x="631" y="778"/>
                    </a:lnTo>
                    <a:lnTo>
                      <a:pt x="608" y="736"/>
                    </a:lnTo>
                    <a:lnTo>
                      <a:pt x="581" y="688"/>
                    </a:lnTo>
                    <a:lnTo>
                      <a:pt x="552" y="641"/>
                    </a:lnTo>
                    <a:lnTo>
                      <a:pt x="518" y="593"/>
                    </a:lnTo>
                    <a:lnTo>
                      <a:pt x="491" y="551"/>
                    </a:lnTo>
                    <a:lnTo>
                      <a:pt x="455" y="506"/>
                    </a:lnTo>
                    <a:lnTo>
                      <a:pt x="422" y="464"/>
                    </a:lnTo>
                    <a:lnTo>
                      <a:pt x="390" y="425"/>
                    </a:lnTo>
                    <a:lnTo>
                      <a:pt x="353" y="393"/>
                    </a:lnTo>
                    <a:lnTo>
                      <a:pt x="322" y="366"/>
                    </a:lnTo>
                    <a:lnTo>
                      <a:pt x="288" y="345"/>
                    </a:lnTo>
                    <a:lnTo>
                      <a:pt x="334" y="0"/>
                    </a:lnTo>
                    <a:lnTo>
                      <a:pt x="310" y="53"/>
                    </a:lnTo>
                    <a:lnTo>
                      <a:pt x="288" y="95"/>
                    </a:lnTo>
                    <a:lnTo>
                      <a:pt x="267" y="145"/>
                    </a:lnTo>
                    <a:lnTo>
                      <a:pt x="246" y="183"/>
                    </a:lnTo>
                    <a:lnTo>
                      <a:pt x="226" y="216"/>
                    </a:lnTo>
                    <a:lnTo>
                      <a:pt x="210" y="246"/>
                    </a:lnTo>
                    <a:lnTo>
                      <a:pt x="188" y="275"/>
                    </a:lnTo>
                    <a:lnTo>
                      <a:pt x="167" y="304"/>
                    </a:lnTo>
                    <a:lnTo>
                      <a:pt x="143" y="335"/>
                    </a:lnTo>
                    <a:lnTo>
                      <a:pt x="115" y="369"/>
                    </a:lnTo>
                    <a:lnTo>
                      <a:pt x="85" y="405"/>
                    </a:lnTo>
                    <a:lnTo>
                      <a:pt x="58" y="434"/>
                    </a:lnTo>
                    <a:lnTo>
                      <a:pt x="25" y="466"/>
                    </a:lnTo>
                    <a:lnTo>
                      <a:pt x="0" y="491"/>
                    </a:lnTo>
                    <a:lnTo>
                      <a:pt x="9" y="518"/>
                    </a:lnTo>
                    <a:lnTo>
                      <a:pt x="23" y="545"/>
                    </a:lnTo>
                    <a:lnTo>
                      <a:pt x="35" y="574"/>
                    </a:lnTo>
                    <a:lnTo>
                      <a:pt x="50" y="608"/>
                    </a:lnTo>
                    <a:lnTo>
                      <a:pt x="66" y="643"/>
                    </a:lnTo>
                    <a:lnTo>
                      <a:pt x="74" y="675"/>
                    </a:lnTo>
                    <a:lnTo>
                      <a:pt x="83" y="705"/>
                    </a:lnTo>
                    <a:lnTo>
                      <a:pt x="95" y="740"/>
                    </a:lnTo>
                    <a:lnTo>
                      <a:pt x="104" y="776"/>
                    </a:lnTo>
                    <a:lnTo>
                      <a:pt x="115" y="815"/>
                    </a:lnTo>
                    <a:lnTo>
                      <a:pt x="123" y="850"/>
                    </a:lnTo>
                    <a:lnTo>
                      <a:pt x="132" y="884"/>
                    </a:lnTo>
                    <a:lnTo>
                      <a:pt x="139" y="921"/>
                    </a:lnTo>
                    <a:lnTo>
                      <a:pt x="146" y="956"/>
                    </a:lnTo>
                    <a:lnTo>
                      <a:pt x="154" y="988"/>
                    </a:lnTo>
                    <a:lnTo>
                      <a:pt x="163" y="1027"/>
                    </a:lnTo>
                    <a:lnTo>
                      <a:pt x="168" y="1080"/>
                    </a:lnTo>
                    <a:lnTo>
                      <a:pt x="231" y="721"/>
                    </a:lnTo>
                    <a:lnTo>
                      <a:pt x="279" y="745"/>
                    </a:lnTo>
                    <a:lnTo>
                      <a:pt x="315" y="772"/>
                    </a:lnTo>
                    <a:lnTo>
                      <a:pt x="382" y="824"/>
                    </a:lnTo>
                    <a:lnTo>
                      <a:pt x="414" y="854"/>
                    </a:lnTo>
                    <a:lnTo>
                      <a:pt x="444" y="884"/>
                    </a:lnTo>
                    <a:lnTo>
                      <a:pt x="481" y="926"/>
                    </a:lnTo>
                    <a:lnTo>
                      <a:pt x="524" y="970"/>
                    </a:lnTo>
                    <a:lnTo>
                      <a:pt x="553" y="1015"/>
                    </a:lnTo>
                    <a:lnTo>
                      <a:pt x="596" y="1075"/>
                    </a:lnTo>
                    <a:lnTo>
                      <a:pt x="621" y="1126"/>
                    </a:lnTo>
                    <a:lnTo>
                      <a:pt x="648" y="1174"/>
                    </a:lnTo>
                    <a:lnTo>
                      <a:pt x="669" y="1216"/>
                    </a:lnTo>
                    <a:lnTo>
                      <a:pt x="683" y="1245"/>
                    </a:lnTo>
                    <a:lnTo>
                      <a:pt x="698" y="1299"/>
                    </a:lnTo>
                    <a:lnTo>
                      <a:pt x="714" y="1347"/>
                    </a:lnTo>
                    <a:lnTo>
                      <a:pt x="731" y="1400"/>
                    </a:lnTo>
                    <a:lnTo>
                      <a:pt x="743" y="1475"/>
                    </a:lnTo>
                    <a:lnTo>
                      <a:pt x="753" y="1531"/>
                    </a:lnTo>
                    <a:lnTo>
                      <a:pt x="755" y="1642"/>
                    </a:lnTo>
                    <a:lnTo>
                      <a:pt x="820" y="1641"/>
                    </a:lnTo>
                  </a:path>
                </a:pathLst>
              </a:custGeom>
              <a:solidFill>
                <a:srgbClr val="CF0E30"/>
              </a:solidFill>
              <a:ln w="9525" cap="rnd">
                <a:noFill/>
                <a:round/>
                <a:headEnd/>
                <a:tailEnd/>
              </a:ln>
            </p:spPr>
            <p:txBody>
              <a:bodyPr/>
              <a:lstStyle/>
              <a:p>
                <a:endParaRPr lang="en-GB"/>
              </a:p>
            </p:txBody>
          </p:sp>
          <p:sp>
            <p:nvSpPr>
              <p:cNvPr id="5143" name="Freeform 12"/>
              <p:cNvSpPr>
                <a:spLocks/>
              </p:cNvSpPr>
              <p:nvPr/>
            </p:nvSpPr>
            <p:spPr bwMode="auto">
              <a:xfrm>
                <a:off x="2783" y="1076"/>
                <a:ext cx="852" cy="1643"/>
              </a:xfrm>
              <a:custGeom>
                <a:avLst/>
                <a:gdLst>
                  <a:gd name="T0" fmla="*/ 851 w 852"/>
                  <a:gd name="T1" fmla="*/ 1551 h 1643"/>
                  <a:gd name="T2" fmla="*/ 851 w 852"/>
                  <a:gd name="T3" fmla="*/ 1453 h 1643"/>
                  <a:gd name="T4" fmla="*/ 844 w 852"/>
                  <a:gd name="T5" fmla="*/ 1352 h 1643"/>
                  <a:gd name="T6" fmla="*/ 829 w 852"/>
                  <a:gd name="T7" fmla="*/ 1256 h 1643"/>
                  <a:gd name="T8" fmla="*/ 804 w 852"/>
                  <a:gd name="T9" fmla="*/ 1146 h 1643"/>
                  <a:gd name="T10" fmla="*/ 770 w 852"/>
                  <a:gd name="T11" fmla="*/ 1041 h 1643"/>
                  <a:gd name="T12" fmla="*/ 724 w 852"/>
                  <a:gd name="T13" fmla="*/ 931 h 1643"/>
                  <a:gd name="T14" fmla="*/ 674 w 852"/>
                  <a:gd name="T15" fmla="*/ 832 h 1643"/>
                  <a:gd name="T16" fmla="*/ 625 w 852"/>
                  <a:gd name="T17" fmla="*/ 738 h 1643"/>
                  <a:gd name="T18" fmla="*/ 570 w 852"/>
                  <a:gd name="T19" fmla="*/ 643 h 1643"/>
                  <a:gd name="T20" fmla="*/ 506 w 852"/>
                  <a:gd name="T21" fmla="*/ 553 h 1643"/>
                  <a:gd name="T22" fmla="*/ 435 w 852"/>
                  <a:gd name="T23" fmla="*/ 466 h 1643"/>
                  <a:gd name="T24" fmla="*/ 362 w 852"/>
                  <a:gd name="T25" fmla="*/ 395 h 1643"/>
                  <a:gd name="T26" fmla="*/ 298 w 852"/>
                  <a:gd name="T27" fmla="*/ 347 h 1643"/>
                  <a:gd name="T28" fmla="*/ 320 w 852"/>
                  <a:gd name="T29" fmla="*/ 55 h 1643"/>
                  <a:gd name="T30" fmla="*/ 275 w 852"/>
                  <a:gd name="T31" fmla="*/ 147 h 1643"/>
                  <a:gd name="T32" fmla="*/ 232 w 852"/>
                  <a:gd name="T33" fmla="*/ 218 h 1643"/>
                  <a:gd name="T34" fmla="*/ 193 w 852"/>
                  <a:gd name="T35" fmla="*/ 277 h 1643"/>
                  <a:gd name="T36" fmla="*/ 148 w 852"/>
                  <a:gd name="T37" fmla="*/ 337 h 1643"/>
                  <a:gd name="T38" fmla="*/ 90 w 852"/>
                  <a:gd name="T39" fmla="*/ 407 h 1643"/>
                  <a:gd name="T40" fmla="*/ 27 w 852"/>
                  <a:gd name="T41" fmla="*/ 468 h 1643"/>
                  <a:gd name="T42" fmla="*/ 10 w 852"/>
                  <a:gd name="T43" fmla="*/ 520 h 1643"/>
                  <a:gd name="T44" fmla="*/ 38 w 852"/>
                  <a:gd name="T45" fmla="*/ 576 h 1643"/>
                  <a:gd name="T46" fmla="*/ 69 w 852"/>
                  <a:gd name="T47" fmla="*/ 645 h 1643"/>
                  <a:gd name="T48" fmla="*/ 87 w 852"/>
                  <a:gd name="T49" fmla="*/ 707 h 1643"/>
                  <a:gd name="T50" fmla="*/ 107 w 852"/>
                  <a:gd name="T51" fmla="*/ 778 h 1643"/>
                  <a:gd name="T52" fmla="*/ 128 w 852"/>
                  <a:gd name="T53" fmla="*/ 852 h 1643"/>
                  <a:gd name="T54" fmla="*/ 143 w 852"/>
                  <a:gd name="T55" fmla="*/ 923 h 1643"/>
                  <a:gd name="T56" fmla="*/ 158 w 852"/>
                  <a:gd name="T57" fmla="*/ 990 h 1643"/>
                  <a:gd name="T58" fmla="*/ 174 w 852"/>
                  <a:gd name="T59" fmla="*/ 1080 h 1643"/>
                  <a:gd name="T60" fmla="*/ 288 w 852"/>
                  <a:gd name="T61" fmla="*/ 747 h 1643"/>
                  <a:gd name="T62" fmla="*/ 394 w 852"/>
                  <a:gd name="T63" fmla="*/ 826 h 1643"/>
                  <a:gd name="T64" fmla="*/ 457 w 852"/>
                  <a:gd name="T65" fmla="*/ 886 h 1643"/>
                  <a:gd name="T66" fmla="*/ 540 w 852"/>
                  <a:gd name="T67" fmla="*/ 972 h 1643"/>
                  <a:gd name="T68" fmla="*/ 607 w 852"/>
                  <a:gd name="T69" fmla="*/ 1047 h 1643"/>
                  <a:gd name="T70" fmla="*/ 656 w 852"/>
                  <a:gd name="T71" fmla="*/ 1107 h 1643"/>
                  <a:gd name="T72" fmla="*/ 706 w 852"/>
                  <a:gd name="T73" fmla="*/ 1182 h 1643"/>
                  <a:gd name="T74" fmla="*/ 746 w 852"/>
                  <a:gd name="T75" fmla="*/ 1259 h 1643"/>
                  <a:gd name="T76" fmla="*/ 779 w 852"/>
                  <a:gd name="T77" fmla="*/ 1352 h 1643"/>
                  <a:gd name="T78" fmla="*/ 804 w 852"/>
                  <a:gd name="T79" fmla="*/ 1450 h 1643"/>
                  <a:gd name="T80" fmla="*/ 827 w 852"/>
                  <a:gd name="T81" fmla="*/ 1556 h 164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52"/>
                  <a:gd name="T124" fmla="*/ 0 h 1643"/>
                  <a:gd name="T125" fmla="*/ 852 w 852"/>
                  <a:gd name="T126" fmla="*/ 1643 h 164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52" h="1643">
                    <a:moveTo>
                      <a:pt x="844" y="1642"/>
                    </a:moveTo>
                    <a:lnTo>
                      <a:pt x="851" y="1551"/>
                    </a:lnTo>
                    <a:lnTo>
                      <a:pt x="851" y="1506"/>
                    </a:lnTo>
                    <a:lnTo>
                      <a:pt x="851" y="1453"/>
                    </a:lnTo>
                    <a:lnTo>
                      <a:pt x="848" y="1402"/>
                    </a:lnTo>
                    <a:lnTo>
                      <a:pt x="844" y="1352"/>
                    </a:lnTo>
                    <a:lnTo>
                      <a:pt x="839" y="1301"/>
                    </a:lnTo>
                    <a:lnTo>
                      <a:pt x="829" y="1256"/>
                    </a:lnTo>
                    <a:lnTo>
                      <a:pt x="819" y="1206"/>
                    </a:lnTo>
                    <a:lnTo>
                      <a:pt x="804" y="1146"/>
                    </a:lnTo>
                    <a:lnTo>
                      <a:pt x="786" y="1092"/>
                    </a:lnTo>
                    <a:lnTo>
                      <a:pt x="770" y="1041"/>
                    </a:lnTo>
                    <a:lnTo>
                      <a:pt x="750" y="984"/>
                    </a:lnTo>
                    <a:lnTo>
                      <a:pt x="724" y="931"/>
                    </a:lnTo>
                    <a:lnTo>
                      <a:pt x="699" y="877"/>
                    </a:lnTo>
                    <a:lnTo>
                      <a:pt x="674" y="832"/>
                    </a:lnTo>
                    <a:lnTo>
                      <a:pt x="649" y="780"/>
                    </a:lnTo>
                    <a:lnTo>
                      <a:pt x="625" y="738"/>
                    </a:lnTo>
                    <a:lnTo>
                      <a:pt x="598" y="690"/>
                    </a:lnTo>
                    <a:lnTo>
                      <a:pt x="570" y="643"/>
                    </a:lnTo>
                    <a:lnTo>
                      <a:pt x="535" y="595"/>
                    </a:lnTo>
                    <a:lnTo>
                      <a:pt x="506" y="553"/>
                    </a:lnTo>
                    <a:lnTo>
                      <a:pt x="469" y="508"/>
                    </a:lnTo>
                    <a:lnTo>
                      <a:pt x="435" y="466"/>
                    </a:lnTo>
                    <a:lnTo>
                      <a:pt x="400" y="427"/>
                    </a:lnTo>
                    <a:lnTo>
                      <a:pt x="362" y="395"/>
                    </a:lnTo>
                    <a:lnTo>
                      <a:pt x="333" y="368"/>
                    </a:lnTo>
                    <a:lnTo>
                      <a:pt x="298" y="347"/>
                    </a:lnTo>
                    <a:lnTo>
                      <a:pt x="344" y="0"/>
                    </a:lnTo>
                    <a:lnTo>
                      <a:pt x="320" y="55"/>
                    </a:lnTo>
                    <a:lnTo>
                      <a:pt x="298" y="97"/>
                    </a:lnTo>
                    <a:lnTo>
                      <a:pt x="275" y="147"/>
                    </a:lnTo>
                    <a:lnTo>
                      <a:pt x="253" y="185"/>
                    </a:lnTo>
                    <a:lnTo>
                      <a:pt x="232" y="218"/>
                    </a:lnTo>
                    <a:lnTo>
                      <a:pt x="216" y="248"/>
                    </a:lnTo>
                    <a:lnTo>
                      <a:pt x="193" y="277"/>
                    </a:lnTo>
                    <a:lnTo>
                      <a:pt x="172" y="306"/>
                    </a:lnTo>
                    <a:lnTo>
                      <a:pt x="148" y="337"/>
                    </a:lnTo>
                    <a:lnTo>
                      <a:pt x="119" y="371"/>
                    </a:lnTo>
                    <a:lnTo>
                      <a:pt x="90" y="407"/>
                    </a:lnTo>
                    <a:lnTo>
                      <a:pt x="60" y="436"/>
                    </a:lnTo>
                    <a:lnTo>
                      <a:pt x="27" y="468"/>
                    </a:lnTo>
                    <a:lnTo>
                      <a:pt x="0" y="493"/>
                    </a:lnTo>
                    <a:lnTo>
                      <a:pt x="10" y="520"/>
                    </a:lnTo>
                    <a:lnTo>
                      <a:pt x="25" y="547"/>
                    </a:lnTo>
                    <a:lnTo>
                      <a:pt x="38" y="576"/>
                    </a:lnTo>
                    <a:lnTo>
                      <a:pt x="54" y="610"/>
                    </a:lnTo>
                    <a:lnTo>
                      <a:pt x="69" y="645"/>
                    </a:lnTo>
                    <a:lnTo>
                      <a:pt x="79" y="677"/>
                    </a:lnTo>
                    <a:lnTo>
                      <a:pt x="87" y="707"/>
                    </a:lnTo>
                    <a:lnTo>
                      <a:pt x="98" y="742"/>
                    </a:lnTo>
                    <a:lnTo>
                      <a:pt x="107" y="778"/>
                    </a:lnTo>
                    <a:lnTo>
                      <a:pt x="119" y="817"/>
                    </a:lnTo>
                    <a:lnTo>
                      <a:pt x="128" y="852"/>
                    </a:lnTo>
                    <a:lnTo>
                      <a:pt x="136" y="886"/>
                    </a:lnTo>
                    <a:lnTo>
                      <a:pt x="143" y="923"/>
                    </a:lnTo>
                    <a:lnTo>
                      <a:pt x="152" y="958"/>
                    </a:lnTo>
                    <a:lnTo>
                      <a:pt x="158" y="990"/>
                    </a:lnTo>
                    <a:lnTo>
                      <a:pt x="167" y="1029"/>
                    </a:lnTo>
                    <a:lnTo>
                      <a:pt x="174" y="1080"/>
                    </a:lnTo>
                    <a:lnTo>
                      <a:pt x="239" y="723"/>
                    </a:lnTo>
                    <a:lnTo>
                      <a:pt x="288" y="747"/>
                    </a:lnTo>
                    <a:lnTo>
                      <a:pt x="325" y="774"/>
                    </a:lnTo>
                    <a:lnTo>
                      <a:pt x="394" y="826"/>
                    </a:lnTo>
                    <a:lnTo>
                      <a:pt x="427" y="856"/>
                    </a:lnTo>
                    <a:lnTo>
                      <a:pt x="457" y="886"/>
                    </a:lnTo>
                    <a:lnTo>
                      <a:pt x="510" y="940"/>
                    </a:lnTo>
                    <a:lnTo>
                      <a:pt x="540" y="972"/>
                    </a:lnTo>
                    <a:lnTo>
                      <a:pt x="578" y="1011"/>
                    </a:lnTo>
                    <a:lnTo>
                      <a:pt x="607" y="1047"/>
                    </a:lnTo>
                    <a:lnTo>
                      <a:pt x="632" y="1077"/>
                    </a:lnTo>
                    <a:lnTo>
                      <a:pt x="656" y="1107"/>
                    </a:lnTo>
                    <a:lnTo>
                      <a:pt x="681" y="1143"/>
                    </a:lnTo>
                    <a:lnTo>
                      <a:pt x="706" y="1182"/>
                    </a:lnTo>
                    <a:lnTo>
                      <a:pt x="724" y="1221"/>
                    </a:lnTo>
                    <a:lnTo>
                      <a:pt x="746" y="1259"/>
                    </a:lnTo>
                    <a:lnTo>
                      <a:pt x="765" y="1307"/>
                    </a:lnTo>
                    <a:lnTo>
                      <a:pt x="779" y="1352"/>
                    </a:lnTo>
                    <a:lnTo>
                      <a:pt x="791" y="1402"/>
                    </a:lnTo>
                    <a:lnTo>
                      <a:pt x="804" y="1450"/>
                    </a:lnTo>
                    <a:lnTo>
                      <a:pt x="816" y="1501"/>
                    </a:lnTo>
                    <a:lnTo>
                      <a:pt x="827" y="1556"/>
                    </a:lnTo>
                    <a:lnTo>
                      <a:pt x="844" y="1642"/>
                    </a:lnTo>
                  </a:path>
                </a:pathLst>
              </a:custGeom>
              <a:solidFill>
                <a:srgbClr val="C9C7D4"/>
              </a:solidFill>
              <a:ln w="9525" cap="rnd">
                <a:noFill/>
                <a:round/>
                <a:headEnd/>
                <a:tailEnd/>
              </a:ln>
            </p:spPr>
            <p:txBody>
              <a:bodyPr/>
              <a:lstStyle/>
              <a:p>
                <a:endParaRPr lang="en-GB"/>
              </a:p>
            </p:txBody>
          </p:sp>
        </p:grpSp>
      </p:grpSp>
      <p:sp>
        <p:nvSpPr>
          <p:cNvPr id="805901" name="Rectangle 13"/>
          <p:cNvSpPr>
            <a:spLocks noChangeArrowheads="1"/>
          </p:cNvSpPr>
          <p:nvPr/>
        </p:nvSpPr>
        <p:spPr bwMode="auto">
          <a:xfrm>
            <a:off x="3965575" y="4027488"/>
            <a:ext cx="4997450" cy="1200971"/>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defTabSz="739775" eaLnBrk="0" hangingPunct="0">
              <a:spcBef>
                <a:spcPts val="0"/>
              </a:spcBef>
              <a:defRPr/>
            </a:pPr>
            <a:r>
              <a:rPr lang="en-GB" sz="2400" dirty="0">
                <a:latin typeface="Helvetica" pitchFamily="34" charset="0"/>
              </a:rPr>
              <a:t>SELECT 	</a:t>
            </a:r>
            <a:r>
              <a:rPr lang="en-GB" sz="2400" dirty="0" err="1">
                <a:latin typeface="Helvetica" pitchFamily="34" charset="0"/>
              </a:rPr>
              <a:t>dept_no</a:t>
            </a:r>
            <a:endParaRPr lang="en-GB" sz="2400" dirty="0">
              <a:latin typeface="Helvetica" pitchFamily="34" charset="0"/>
            </a:endParaRPr>
          </a:p>
          <a:p>
            <a:pPr defTabSz="739775" eaLnBrk="0" hangingPunct="0">
              <a:spcBef>
                <a:spcPts val="0"/>
              </a:spcBef>
              <a:defRPr/>
            </a:pPr>
            <a:r>
              <a:rPr lang="en-GB" sz="2400" dirty="0">
                <a:latin typeface="Helvetica" pitchFamily="34" charset="0"/>
              </a:rPr>
              <a:t>FROM 	</a:t>
            </a:r>
            <a:r>
              <a:rPr lang="en-GB" sz="2400" dirty="0" err="1">
                <a:latin typeface="Helvetica" pitchFamily="34" charset="0"/>
              </a:rPr>
              <a:t>dept</a:t>
            </a:r>
            <a:endParaRPr lang="en-GB" sz="2400" dirty="0">
              <a:latin typeface="Helvetica" pitchFamily="34" charset="0"/>
            </a:endParaRPr>
          </a:p>
          <a:p>
            <a:pPr defTabSz="739775" eaLnBrk="0" hangingPunct="0">
              <a:spcBef>
                <a:spcPts val="0"/>
              </a:spcBef>
              <a:defRPr/>
            </a:pPr>
            <a:r>
              <a:rPr lang="en-GB" sz="2400" dirty="0">
                <a:latin typeface="Helvetica" pitchFamily="34" charset="0"/>
              </a:rPr>
              <a:t>WHERE 	</a:t>
            </a:r>
            <a:r>
              <a:rPr lang="en-GB" sz="2400" dirty="0" err="1">
                <a:latin typeface="Helvetica" pitchFamily="34" charset="0"/>
              </a:rPr>
              <a:t>dept_name</a:t>
            </a:r>
            <a:r>
              <a:rPr lang="en-GB" sz="2400" dirty="0">
                <a:latin typeface="Helvetica" pitchFamily="34" charset="0"/>
              </a:rPr>
              <a:t> LIKE ‘Lo%’</a:t>
            </a:r>
          </a:p>
        </p:txBody>
      </p:sp>
      <p:sp>
        <p:nvSpPr>
          <p:cNvPr id="805902" name="Rectangle 14"/>
          <p:cNvSpPr>
            <a:spLocks noChangeArrowheads="1"/>
          </p:cNvSpPr>
          <p:nvPr/>
        </p:nvSpPr>
        <p:spPr bwMode="auto">
          <a:xfrm>
            <a:off x="1603375" y="4848225"/>
            <a:ext cx="1703388" cy="120015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algn="ctr" defTabSz="739775" eaLnBrk="0" hangingPunct="0">
              <a:defRPr/>
            </a:pPr>
            <a:endParaRPr lang="en-GB" sz="2400" b="1" dirty="0">
              <a:latin typeface="Helv" charset="0"/>
            </a:endParaRPr>
          </a:p>
          <a:p>
            <a:pPr algn="ctr" defTabSz="739775" eaLnBrk="0" hangingPunct="0">
              <a:defRPr/>
            </a:pPr>
            <a:r>
              <a:rPr lang="en-GB" sz="2400" b="1" dirty="0">
                <a:latin typeface="Helv" charset="0"/>
              </a:rPr>
              <a:t>Result</a:t>
            </a:r>
          </a:p>
          <a:p>
            <a:pPr algn="ctr" defTabSz="739775" eaLnBrk="0" hangingPunct="0">
              <a:defRPr/>
            </a:pPr>
            <a:endParaRPr lang="en-GB" sz="2400" b="1" dirty="0">
              <a:latin typeface="Helv" charset="0"/>
            </a:endParaRPr>
          </a:p>
        </p:txBody>
      </p:sp>
      <p:sp>
        <p:nvSpPr>
          <p:cNvPr id="5130" name="Rectangle 15"/>
          <p:cNvSpPr>
            <a:spLocks noChangeArrowheads="1"/>
          </p:cNvSpPr>
          <p:nvPr/>
        </p:nvSpPr>
        <p:spPr bwMode="auto">
          <a:xfrm>
            <a:off x="7853363" y="3590925"/>
            <a:ext cx="1098550" cy="457200"/>
          </a:xfrm>
          <a:prstGeom prst="rect">
            <a:avLst/>
          </a:prstGeom>
          <a:noFill/>
          <a:ln w="9525">
            <a:noFill/>
            <a:miter lim="800000"/>
            <a:headEnd/>
            <a:tailEnd/>
          </a:ln>
        </p:spPr>
        <p:txBody>
          <a:bodyPr wrap="none" lIns="92075" tIns="46038" rIns="92075" bIns="46038">
            <a:spAutoFit/>
          </a:bodyPr>
          <a:lstStyle/>
          <a:p>
            <a:pPr algn="ctr" defTabSz="739775" eaLnBrk="0" hangingPunct="0"/>
            <a:r>
              <a:rPr lang="en-GB" sz="2400" b="1">
                <a:latin typeface="Helv"/>
              </a:rPr>
              <a:t>Step 1</a:t>
            </a:r>
          </a:p>
        </p:txBody>
      </p:sp>
      <p:sp>
        <p:nvSpPr>
          <p:cNvPr id="5131" name="Rectangle 16"/>
          <p:cNvSpPr>
            <a:spLocks noChangeArrowheads="1"/>
          </p:cNvSpPr>
          <p:nvPr/>
        </p:nvSpPr>
        <p:spPr bwMode="auto">
          <a:xfrm>
            <a:off x="3625850" y="1647825"/>
            <a:ext cx="1098550" cy="457200"/>
          </a:xfrm>
          <a:prstGeom prst="rect">
            <a:avLst/>
          </a:prstGeom>
          <a:noFill/>
          <a:ln w="9525">
            <a:noFill/>
            <a:miter lim="800000"/>
            <a:headEnd/>
            <a:tailEnd/>
          </a:ln>
        </p:spPr>
        <p:txBody>
          <a:bodyPr wrap="none" lIns="92075" tIns="46038" rIns="92075" bIns="46038">
            <a:spAutoFit/>
          </a:bodyPr>
          <a:lstStyle/>
          <a:p>
            <a:pPr algn="ctr" defTabSz="739775" eaLnBrk="0" hangingPunct="0"/>
            <a:r>
              <a:rPr lang="en-GB" sz="2400" b="1">
                <a:latin typeface="Helv"/>
              </a:rPr>
              <a:t>Step 2</a:t>
            </a:r>
          </a:p>
        </p:txBody>
      </p:sp>
      <p:grpSp>
        <p:nvGrpSpPr>
          <p:cNvPr id="4" name="Group 17"/>
          <p:cNvGrpSpPr>
            <a:grpSpLocks/>
          </p:cNvGrpSpPr>
          <p:nvPr/>
        </p:nvGrpSpPr>
        <p:grpSpPr bwMode="auto">
          <a:xfrm>
            <a:off x="2027238" y="3297238"/>
            <a:ext cx="893762" cy="1501775"/>
            <a:chOff x="1277" y="2029"/>
            <a:chExt cx="563" cy="946"/>
          </a:xfrm>
        </p:grpSpPr>
        <p:sp>
          <p:nvSpPr>
            <p:cNvPr id="5136" name="Freeform 18"/>
            <p:cNvSpPr>
              <a:spLocks/>
            </p:cNvSpPr>
            <p:nvPr/>
          </p:nvSpPr>
          <p:spPr bwMode="auto">
            <a:xfrm>
              <a:off x="1277" y="2029"/>
              <a:ext cx="563" cy="801"/>
            </a:xfrm>
            <a:custGeom>
              <a:avLst/>
              <a:gdLst>
                <a:gd name="T0" fmla="*/ 119 w 563"/>
                <a:gd name="T1" fmla="*/ 0 h 801"/>
                <a:gd name="T2" fmla="*/ 442 w 563"/>
                <a:gd name="T3" fmla="*/ 0 h 801"/>
                <a:gd name="T4" fmla="*/ 477 w 563"/>
                <a:gd name="T5" fmla="*/ 436 h 801"/>
                <a:gd name="T6" fmla="*/ 562 w 563"/>
                <a:gd name="T7" fmla="*/ 436 h 801"/>
                <a:gd name="T8" fmla="*/ 281 w 563"/>
                <a:gd name="T9" fmla="*/ 800 h 801"/>
                <a:gd name="T10" fmla="*/ 0 w 563"/>
                <a:gd name="T11" fmla="*/ 436 h 801"/>
                <a:gd name="T12" fmla="*/ 84 w 563"/>
                <a:gd name="T13" fmla="*/ 436 h 801"/>
                <a:gd name="T14" fmla="*/ 119 w 563"/>
                <a:gd name="T15" fmla="*/ 0 h 801"/>
                <a:gd name="T16" fmla="*/ 0 60000 65536"/>
                <a:gd name="T17" fmla="*/ 0 60000 65536"/>
                <a:gd name="T18" fmla="*/ 0 60000 65536"/>
                <a:gd name="T19" fmla="*/ 0 60000 65536"/>
                <a:gd name="T20" fmla="*/ 0 60000 65536"/>
                <a:gd name="T21" fmla="*/ 0 60000 65536"/>
                <a:gd name="T22" fmla="*/ 0 60000 65536"/>
                <a:gd name="T23" fmla="*/ 0 60000 65536"/>
                <a:gd name="T24" fmla="*/ 0 w 563"/>
                <a:gd name="T25" fmla="*/ 0 h 801"/>
                <a:gd name="T26" fmla="*/ 563 w 563"/>
                <a:gd name="T27" fmla="*/ 801 h 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3" h="801">
                  <a:moveTo>
                    <a:pt x="119" y="0"/>
                  </a:moveTo>
                  <a:lnTo>
                    <a:pt x="442" y="0"/>
                  </a:lnTo>
                  <a:lnTo>
                    <a:pt x="477" y="436"/>
                  </a:lnTo>
                  <a:lnTo>
                    <a:pt x="562" y="436"/>
                  </a:lnTo>
                  <a:lnTo>
                    <a:pt x="281" y="800"/>
                  </a:lnTo>
                  <a:lnTo>
                    <a:pt x="0" y="436"/>
                  </a:lnTo>
                  <a:lnTo>
                    <a:pt x="84" y="436"/>
                  </a:lnTo>
                  <a:lnTo>
                    <a:pt x="119" y="0"/>
                  </a:lnTo>
                </a:path>
              </a:pathLst>
            </a:custGeom>
            <a:solidFill>
              <a:srgbClr val="A3F25F"/>
            </a:solidFill>
            <a:ln w="12700" cap="rnd">
              <a:solidFill>
                <a:srgbClr val="000000"/>
              </a:solidFill>
              <a:round/>
              <a:headEnd/>
              <a:tailEnd/>
            </a:ln>
          </p:spPr>
          <p:txBody>
            <a:bodyPr/>
            <a:lstStyle/>
            <a:p>
              <a:endParaRPr lang="en-GB"/>
            </a:p>
          </p:txBody>
        </p:sp>
        <p:sp>
          <p:nvSpPr>
            <p:cNvPr id="5137" name="Freeform 19"/>
            <p:cNvSpPr>
              <a:spLocks/>
            </p:cNvSpPr>
            <p:nvPr/>
          </p:nvSpPr>
          <p:spPr bwMode="auto">
            <a:xfrm>
              <a:off x="1277" y="2465"/>
              <a:ext cx="282" cy="510"/>
            </a:xfrm>
            <a:custGeom>
              <a:avLst/>
              <a:gdLst>
                <a:gd name="T0" fmla="*/ 0 w 282"/>
                <a:gd name="T1" fmla="*/ 0 h 510"/>
                <a:gd name="T2" fmla="*/ 281 w 282"/>
                <a:gd name="T3" fmla="*/ 364 h 510"/>
                <a:gd name="T4" fmla="*/ 281 w 282"/>
                <a:gd name="T5" fmla="*/ 509 h 510"/>
                <a:gd name="T6" fmla="*/ 0 w 282"/>
                <a:gd name="T7" fmla="*/ 109 h 510"/>
                <a:gd name="T8" fmla="*/ 0 w 282"/>
                <a:gd name="T9" fmla="*/ 0 h 510"/>
                <a:gd name="T10" fmla="*/ 0 60000 65536"/>
                <a:gd name="T11" fmla="*/ 0 60000 65536"/>
                <a:gd name="T12" fmla="*/ 0 60000 65536"/>
                <a:gd name="T13" fmla="*/ 0 60000 65536"/>
                <a:gd name="T14" fmla="*/ 0 60000 65536"/>
                <a:gd name="T15" fmla="*/ 0 w 282"/>
                <a:gd name="T16" fmla="*/ 0 h 510"/>
                <a:gd name="T17" fmla="*/ 282 w 282"/>
                <a:gd name="T18" fmla="*/ 510 h 510"/>
              </a:gdLst>
              <a:ahLst/>
              <a:cxnLst>
                <a:cxn ang="T10">
                  <a:pos x="T0" y="T1"/>
                </a:cxn>
                <a:cxn ang="T11">
                  <a:pos x="T2" y="T3"/>
                </a:cxn>
                <a:cxn ang="T12">
                  <a:pos x="T4" y="T5"/>
                </a:cxn>
                <a:cxn ang="T13">
                  <a:pos x="T6" y="T7"/>
                </a:cxn>
                <a:cxn ang="T14">
                  <a:pos x="T8" y="T9"/>
                </a:cxn>
              </a:cxnLst>
              <a:rect l="T15" t="T16" r="T17" b="T18"/>
              <a:pathLst>
                <a:path w="282" h="510">
                  <a:moveTo>
                    <a:pt x="0" y="0"/>
                  </a:moveTo>
                  <a:lnTo>
                    <a:pt x="281" y="364"/>
                  </a:lnTo>
                  <a:lnTo>
                    <a:pt x="281" y="509"/>
                  </a:lnTo>
                  <a:lnTo>
                    <a:pt x="0" y="109"/>
                  </a:lnTo>
                  <a:lnTo>
                    <a:pt x="0" y="0"/>
                  </a:lnTo>
                </a:path>
              </a:pathLst>
            </a:custGeom>
            <a:solidFill>
              <a:srgbClr val="800000"/>
            </a:solidFill>
            <a:ln w="12700" cap="rnd">
              <a:solidFill>
                <a:srgbClr val="000000"/>
              </a:solidFill>
              <a:round/>
              <a:headEnd/>
              <a:tailEnd/>
            </a:ln>
          </p:spPr>
          <p:txBody>
            <a:bodyPr/>
            <a:lstStyle/>
            <a:p>
              <a:endParaRPr lang="en-GB"/>
            </a:p>
          </p:txBody>
        </p:sp>
        <p:sp>
          <p:nvSpPr>
            <p:cNvPr id="5138" name="Freeform 20"/>
            <p:cNvSpPr>
              <a:spLocks/>
            </p:cNvSpPr>
            <p:nvPr/>
          </p:nvSpPr>
          <p:spPr bwMode="auto">
            <a:xfrm>
              <a:off x="1558" y="2465"/>
              <a:ext cx="282" cy="510"/>
            </a:xfrm>
            <a:custGeom>
              <a:avLst/>
              <a:gdLst>
                <a:gd name="T0" fmla="*/ 0 w 282"/>
                <a:gd name="T1" fmla="*/ 364 h 510"/>
                <a:gd name="T2" fmla="*/ 0 w 282"/>
                <a:gd name="T3" fmla="*/ 509 h 510"/>
                <a:gd name="T4" fmla="*/ 281 w 282"/>
                <a:gd name="T5" fmla="*/ 109 h 510"/>
                <a:gd name="T6" fmla="*/ 281 w 282"/>
                <a:gd name="T7" fmla="*/ 0 h 510"/>
                <a:gd name="T8" fmla="*/ 0 w 282"/>
                <a:gd name="T9" fmla="*/ 364 h 510"/>
                <a:gd name="T10" fmla="*/ 0 60000 65536"/>
                <a:gd name="T11" fmla="*/ 0 60000 65536"/>
                <a:gd name="T12" fmla="*/ 0 60000 65536"/>
                <a:gd name="T13" fmla="*/ 0 60000 65536"/>
                <a:gd name="T14" fmla="*/ 0 60000 65536"/>
                <a:gd name="T15" fmla="*/ 0 w 282"/>
                <a:gd name="T16" fmla="*/ 0 h 510"/>
                <a:gd name="T17" fmla="*/ 282 w 282"/>
                <a:gd name="T18" fmla="*/ 510 h 510"/>
              </a:gdLst>
              <a:ahLst/>
              <a:cxnLst>
                <a:cxn ang="T10">
                  <a:pos x="T0" y="T1"/>
                </a:cxn>
                <a:cxn ang="T11">
                  <a:pos x="T2" y="T3"/>
                </a:cxn>
                <a:cxn ang="T12">
                  <a:pos x="T4" y="T5"/>
                </a:cxn>
                <a:cxn ang="T13">
                  <a:pos x="T6" y="T7"/>
                </a:cxn>
                <a:cxn ang="T14">
                  <a:pos x="T8" y="T9"/>
                </a:cxn>
              </a:cxnLst>
              <a:rect l="T15" t="T16" r="T17" b="T18"/>
              <a:pathLst>
                <a:path w="282" h="510">
                  <a:moveTo>
                    <a:pt x="0" y="364"/>
                  </a:moveTo>
                  <a:lnTo>
                    <a:pt x="0" y="509"/>
                  </a:lnTo>
                  <a:lnTo>
                    <a:pt x="281" y="109"/>
                  </a:lnTo>
                  <a:lnTo>
                    <a:pt x="281" y="0"/>
                  </a:lnTo>
                  <a:lnTo>
                    <a:pt x="0" y="364"/>
                  </a:lnTo>
                </a:path>
              </a:pathLst>
            </a:custGeom>
            <a:solidFill>
              <a:srgbClr val="800000"/>
            </a:solidFill>
            <a:ln w="12700" cap="rnd">
              <a:solidFill>
                <a:srgbClr val="000000"/>
              </a:solidFill>
              <a:round/>
              <a:headEnd/>
              <a:tailEnd/>
            </a:ln>
          </p:spPr>
          <p:txBody>
            <a:bodyPr/>
            <a:lstStyle/>
            <a:p>
              <a:endParaRPr lang="en-GB"/>
            </a:p>
          </p:txBody>
        </p:sp>
      </p:grpSp>
      <p:sp>
        <p:nvSpPr>
          <p:cNvPr id="5133" name="Text Box 21"/>
          <p:cNvSpPr txBox="1">
            <a:spLocks noChangeArrowheads="1"/>
          </p:cNvSpPr>
          <p:nvPr/>
        </p:nvSpPr>
        <p:spPr bwMode="auto">
          <a:xfrm>
            <a:off x="3811588" y="3535363"/>
            <a:ext cx="303212" cy="519112"/>
          </a:xfrm>
          <a:prstGeom prst="rect">
            <a:avLst/>
          </a:prstGeom>
          <a:noFill/>
          <a:ln w="9525">
            <a:noFill/>
            <a:miter lim="800000"/>
            <a:headEnd type="none" w="sm" len="sm"/>
            <a:tailEnd type="none" w="sm" len="sm"/>
          </a:ln>
        </p:spPr>
        <p:txBody>
          <a:bodyPr wrap="none">
            <a:spAutoFit/>
          </a:bodyPr>
          <a:lstStyle/>
          <a:p>
            <a:pPr eaLnBrk="0" hangingPunct="0"/>
            <a:r>
              <a:rPr lang="en-GB" sz="2800" dirty="0">
                <a:latin typeface="Helvetica" pitchFamily="34" charset="0"/>
              </a:rPr>
              <a:t>(</a:t>
            </a:r>
            <a:endParaRPr lang="en-GB" sz="2400" dirty="0">
              <a:latin typeface="Times New Roman" pitchFamily="18" charset="0"/>
            </a:endParaRPr>
          </a:p>
        </p:txBody>
      </p:sp>
      <p:sp>
        <p:nvSpPr>
          <p:cNvPr id="5134" name="Text Box 22"/>
          <p:cNvSpPr txBox="1">
            <a:spLocks noChangeArrowheads="1"/>
          </p:cNvSpPr>
          <p:nvPr/>
        </p:nvSpPr>
        <p:spPr bwMode="auto">
          <a:xfrm>
            <a:off x="3825875" y="5148263"/>
            <a:ext cx="303213" cy="519112"/>
          </a:xfrm>
          <a:prstGeom prst="rect">
            <a:avLst/>
          </a:prstGeom>
          <a:noFill/>
          <a:ln w="9525">
            <a:noFill/>
            <a:miter lim="800000"/>
            <a:headEnd type="none" w="sm" len="sm"/>
            <a:tailEnd type="none" w="sm" len="sm"/>
          </a:ln>
        </p:spPr>
        <p:txBody>
          <a:bodyPr wrap="none">
            <a:spAutoFit/>
          </a:bodyPr>
          <a:lstStyle/>
          <a:p>
            <a:pPr eaLnBrk="0" hangingPunct="0"/>
            <a:r>
              <a:rPr lang="en-GB" sz="2800">
                <a:latin typeface="Helvetica" pitchFamily="34" charset="0"/>
              </a:rPr>
              <a:t>)</a:t>
            </a:r>
            <a:endParaRPr lang="en-GB" sz="2400">
              <a:latin typeface="Times New Roman" pitchFamily="18" charset="0"/>
            </a:endParaRPr>
          </a:p>
        </p:txBody>
      </p:sp>
      <p:sp>
        <p:nvSpPr>
          <p:cNvPr id="5135" name="Rectangle 23"/>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325438" y="1230313"/>
            <a:ext cx="8610600" cy="5353050"/>
          </a:xfrm>
        </p:spPr>
        <p:txBody>
          <a:bodyPr/>
          <a:lstStyle/>
          <a:p>
            <a:pPr>
              <a:lnSpc>
                <a:spcPct val="100000"/>
              </a:lnSpc>
              <a:spcBef>
                <a:spcPct val="35000"/>
              </a:spcBef>
              <a:spcAft>
                <a:spcPct val="5000"/>
              </a:spcAft>
            </a:pPr>
            <a:r>
              <a:rPr lang="en-GB" smtClean="0"/>
              <a:t>‘</a:t>
            </a:r>
            <a:r>
              <a:rPr lang="en-GB" sz="2000" smtClean="0"/>
              <a:t>Where clauses cannot reference aggregates’ is a major reason!</a:t>
            </a:r>
          </a:p>
          <a:p>
            <a:pPr>
              <a:lnSpc>
                <a:spcPct val="100000"/>
              </a:lnSpc>
              <a:spcBef>
                <a:spcPct val="35000"/>
              </a:spcBef>
              <a:spcAft>
                <a:spcPct val="5000"/>
              </a:spcAft>
            </a:pPr>
            <a:endParaRPr lang="en-GB" sz="2000" b="0" smtClean="0"/>
          </a:p>
          <a:p>
            <a:pPr>
              <a:lnSpc>
                <a:spcPct val="100000"/>
              </a:lnSpc>
              <a:spcBef>
                <a:spcPct val="35000"/>
              </a:spcBef>
              <a:spcAft>
                <a:spcPct val="5000"/>
              </a:spcAft>
            </a:pPr>
            <a:endParaRPr lang="en-GB" b="0" smtClean="0"/>
          </a:p>
          <a:p>
            <a:pPr>
              <a:lnSpc>
                <a:spcPct val="100000"/>
              </a:lnSpc>
              <a:spcBef>
                <a:spcPct val="35000"/>
              </a:spcBef>
              <a:spcAft>
                <a:spcPct val="5000"/>
              </a:spcAft>
            </a:pPr>
            <a:endParaRPr lang="en-GB" b="0" smtClean="0"/>
          </a:p>
          <a:p>
            <a:pPr>
              <a:lnSpc>
                <a:spcPct val="100000"/>
              </a:lnSpc>
              <a:spcBef>
                <a:spcPct val="35000"/>
              </a:spcBef>
              <a:spcAft>
                <a:spcPct val="5000"/>
              </a:spcAft>
            </a:pPr>
            <a:endParaRPr lang="en-GB" b="0" smtClean="0"/>
          </a:p>
          <a:p>
            <a:pPr>
              <a:lnSpc>
                <a:spcPct val="100000"/>
              </a:lnSpc>
              <a:spcBef>
                <a:spcPct val="35000"/>
              </a:spcBef>
              <a:spcAft>
                <a:spcPct val="5000"/>
              </a:spcAft>
            </a:pPr>
            <a:endParaRPr lang="en-GB" b="0" smtClean="0"/>
          </a:p>
          <a:p>
            <a:pPr>
              <a:lnSpc>
                <a:spcPct val="100000"/>
              </a:lnSpc>
              <a:spcBef>
                <a:spcPct val="35000"/>
              </a:spcBef>
              <a:spcAft>
                <a:spcPct val="5000"/>
              </a:spcAft>
            </a:pPr>
            <a:endParaRPr lang="en-GB" b="0" smtClean="0"/>
          </a:p>
          <a:p>
            <a:pPr>
              <a:lnSpc>
                <a:spcPct val="100000"/>
              </a:lnSpc>
              <a:spcBef>
                <a:spcPct val="35000"/>
              </a:spcBef>
              <a:spcAft>
                <a:spcPct val="5000"/>
              </a:spcAft>
            </a:pPr>
            <a:endParaRPr lang="en-GB" b="0" smtClean="0"/>
          </a:p>
          <a:p>
            <a:pPr>
              <a:lnSpc>
                <a:spcPct val="100000"/>
              </a:lnSpc>
              <a:spcBef>
                <a:spcPct val="35000"/>
              </a:spcBef>
              <a:spcAft>
                <a:spcPct val="5000"/>
              </a:spcAft>
            </a:pPr>
            <a:endParaRPr lang="en-GB" sz="2000" smtClean="0"/>
          </a:p>
          <a:p>
            <a:pPr>
              <a:lnSpc>
                <a:spcPct val="100000"/>
              </a:lnSpc>
              <a:spcBef>
                <a:spcPct val="35000"/>
              </a:spcBef>
              <a:spcAft>
                <a:spcPct val="5000"/>
              </a:spcAft>
            </a:pPr>
            <a:endParaRPr lang="en-GB" sz="2000" smtClean="0"/>
          </a:p>
          <a:p>
            <a:pPr>
              <a:lnSpc>
                <a:spcPct val="100000"/>
              </a:lnSpc>
              <a:spcBef>
                <a:spcPct val="35000"/>
              </a:spcBef>
              <a:spcAft>
                <a:spcPct val="5000"/>
              </a:spcAft>
            </a:pPr>
            <a:r>
              <a:rPr lang="en-GB" sz="2000" smtClean="0"/>
              <a:t>Subqueries appear in parentheses in a WHERE / HAVING clause</a:t>
            </a:r>
          </a:p>
        </p:txBody>
      </p:sp>
      <p:sp>
        <p:nvSpPr>
          <p:cNvPr id="6147" name="Rectangle 3"/>
          <p:cNvSpPr>
            <a:spLocks noChangeArrowheads="1"/>
          </p:cNvSpPr>
          <p:nvPr/>
        </p:nvSpPr>
        <p:spPr bwMode="auto">
          <a:xfrm>
            <a:off x="1431925" y="1600200"/>
            <a:ext cx="7926388" cy="701675"/>
          </a:xfrm>
          <a:prstGeom prst="rect">
            <a:avLst/>
          </a:prstGeom>
          <a:noFill/>
          <a:ln w="9525">
            <a:noFill/>
            <a:miter lim="800000"/>
            <a:headEnd/>
            <a:tailEnd/>
          </a:ln>
        </p:spPr>
        <p:txBody>
          <a:bodyPr lIns="92075" tIns="46038" rIns="92075" bIns="46038">
            <a:spAutoFit/>
          </a:bodyPr>
          <a:lstStyle/>
          <a:p>
            <a:pPr eaLnBrk="0" hangingPunct="0"/>
            <a:r>
              <a:rPr lang="en-GB" sz="2000" b="1">
                <a:latin typeface="Helvetica" pitchFamily="34" charset="0"/>
              </a:rPr>
              <a:t>			</a:t>
            </a:r>
          </a:p>
          <a:p>
            <a:pPr eaLnBrk="0" hangingPunct="0"/>
            <a:r>
              <a:rPr lang="en-GB" sz="2000">
                <a:latin typeface="Helvetica" pitchFamily="34" charset="0"/>
              </a:rPr>
              <a:t>		is the method typically used</a:t>
            </a:r>
          </a:p>
        </p:txBody>
      </p:sp>
      <p:sp>
        <p:nvSpPr>
          <p:cNvPr id="6148" name="Rectangle 4"/>
          <p:cNvSpPr>
            <a:spLocks noGrp="1" noChangeArrowheads="1"/>
          </p:cNvSpPr>
          <p:nvPr>
            <p:ph type="title"/>
          </p:nvPr>
        </p:nvSpPr>
        <p:spPr/>
        <p:txBody>
          <a:bodyPr/>
          <a:lstStyle/>
          <a:p>
            <a:pPr eaLnBrk="1" hangingPunct="1"/>
            <a:r>
              <a:rPr lang="en-GB" smtClean="0"/>
              <a:t>Why do we need sub-queries? - rationale</a:t>
            </a:r>
          </a:p>
        </p:txBody>
      </p:sp>
      <p:sp>
        <p:nvSpPr>
          <p:cNvPr id="6149" name="Rectangle 5"/>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
        <p:nvSpPr>
          <p:cNvPr id="6150" name="Text Box 6"/>
          <p:cNvSpPr txBox="1">
            <a:spLocks noChangeArrowheads="1"/>
          </p:cNvSpPr>
          <p:nvPr/>
        </p:nvSpPr>
        <p:spPr bwMode="auto">
          <a:xfrm>
            <a:off x="322263" y="1803400"/>
            <a:ext cx="6151562" cy="1016000"/>
          </a:xfrm>
          <a:prstGeom prst="rect">
            <a:avLst/>
          </a:prstGeom>
          <a:solidFill>
            <a:schemeClr val="accent1"/>
          </a:solidFill>
          <a:ln w="9525">
            <a:solidFill>
              <a:schemeClr val="tx1"/>
            </a:solidFill>
            <a:miter lim="800000"/>
            <a:headEnd type="none" w="sm" len="sm"/>
            <a:tailEnd type="none" w="sm" len="sm"/>
          </a:ln>
        </p:spPr>
        <p:txBody>
          <a:bodyPr>
            <a:spAutoFit/>
          </a:bodyPr>
          <a:lstStyle/>
          <a:p>
            <a:pPr eaLnBrk="0" hangingPunct="0">
              <a:spcBef>
                <a:spcPts val="0"/>
              </a:spcBef>
            </a:pPr>
            <a:r>
              <a:rPr lang="en-GB" sz="2000" dirty="0">
                <a:latin typeface="Helvetica" pitchFamily="34" charset="0"/>
              </a:rPr>
              <a:t>SELECT 	</a:t>
            </a:r>
            <a:r>
              <a:rPr lang="en-GB" sz="2000" dirty="0" err="1">
                <a:latin typeface="Helvetica" pitchFamily="34" charset="0"/>
              </a:rPr>
              <a:t>order_no</a:t>
            </a:r>
            <a:r>
              <a:rPr lang="en-GB" sz="2000" dirty="0">
                <a:latin typeface="Helvetica" pitchFamily="34" charset="0"/>
              </a:rPr>
              <a:t>, </a:t>
            </a:r>
            <a:r>
              <a:rPr lang="en-GB" sz="2000" dirty="0" err="1">
                <a:latin typeface="Helvetica" pitchFamily="34" charset="0"/>
              </a:rPr>
              <a:t>order_date</a:t>
            </a:r>
            <a:r>
              <a:rPr lang="en-GB" sz="2000" dirty="0">
                <a:latin typeface="Helvetica" pitchFamily="34" charset="0"/>
              </a:rPr>
              <a:t>, </a:t>
            </a:r>
            <a:r>
              <a:rPr lang="en-GB" sz="2000" dirty="0" err="1">
                <a:latin typeface="Helvetica" pitchFamily="34" charset="0"/>
              </a:rPr>
              <a:t>order_value</a:t>
            </a:r>
            <a:endParaRPr lang="en-GB" sz="2000" dirty="0">
              <a:latin typeface="Helvetica" pitchFamily="34" charset="0"/>
            </a:endParaRPr>
          </a:p>
          <a:p>
            <a:pPr eaLnBrk="0" hangingPunct="0">
              <a:spcBef>
                <a:spcPts val="0"/>
              </a:spcBef>
            </a:pPr>
            <a:r>
              <a:rPr lang="en-GB" sz="2000" dirty="0">
                <a:latin typeface="Helvetica" pitchFamily="34" charset="0"/>
              </a:rPr>
              <a:t>FROM		sale</a:t>
            </a:r>
          </a:p>
          <a:p>
            <a:pPr eaLnBrk="0" hangingPunct="0">
              <a:spcBef>
                <a:spcPts val="0"/>
              </a:spcBef>
            </a:pPr>
            <a:r>
              <a:rPr lang="en-GB" sz="2000" dirty="0">
                <a:latin typeface="Helvetica" pitchFamily="34" charset="0"/>
              </a:rPr>
              <a:t>WHERE	</a:t>
            </a:r>
            <a:r>
              <a:rPr lang="en-GB" sz="2000" dirty="0" err="1">
                <a:latin typeface="Helvetica" pitchFamily="34" charset="0"/>
              </a:rPr>
              <a:t>order_value</a:t>
            </a:r>
            <a:r>
              <a:rPr lang="en-GB" sz="2000" dirty="0">
                <a:latin typeface="Helvetica" pitchFamily="34" charset="0"/>
              </a:rPr>
              <a:t> = MIN(</a:t>
            </a:r>
            <a:r>
              <a:rPr lang="en-GB" sz="2000" dirty="0" err="1">
                <a:latin typeface="Helvetica" pitchFamily="34" charset="0"/>
              </a:rPr>
              <a:t>order_value</a:t>
            </a:r>
            <a:r>
              <a:rPr lang="en-GB" sz="2000" dirty="0">
                <a:latin typeface="Helvetica" pitchFamily="34" charset="0"/>
              </a:rPr>
              <a:t>)</a:t>
            </a:r>
          </a:p>
        </p:txBody>
      </p:sp>
      <p:sp>
        <p:nvSpPr>
          <p:cNvPr id="6151" name="Text Box 7"/>
          <p:cNvSpPr txBox="1">
            <a:spLocks noChangeArrowheads="1"/>
          </p:cNvSpPr>
          <p:nvPr/>
        </p:nvSpPr>
        <p:spPr bwMode="auto">
          <a:xfrm>
            <a:off x="315913" y="3298825"/>
            <a:ext cx="6161087" cy="2235200"/>
          </a:xfrm>
          <a:prstGeom prst="rect">
            <a:avLst/>
          </a:prstGeom>
          <a:solidFill>
            <a:schemeClr val="accent1"/>
          </a:solidFill>
          <a:ln w="9525">
            <a:solidFill>
              <a:schemeClr val="tx1"/>
            </a:solidFill>
            <a:miter lim="800000"/>
            <a:headEnd type="none" w="sm" len="sm"/>
            <a:tailEnd type="none" w="sm" len="sm"/>
          </a:ln>
        </p:spPr>
        <p:txBody>
          <a:bodyPr>
            <a:spAutoFit/>
          </a:bodyPr>
          <a:lstStyle/>
          <a:p>
            <a:pPr eaLnBrk="0" hangingPunct="0">
              <a:spcBef>
                <a:spcPts val="0"/>
              </a:spcBef>
            </a:pPr>
            <a:r>
              <a:rPr lang="en-GB" sz="2000" dirty="0">
                <a:latin typeface="Helvetica" pitchFamily="34" charset="0"/>
              </a:rPr>
              <a:t>SELECT 	</a:t>
            </a:r>
            <a:r>
              <a:rPr lang="en-GB" sz="2000" dirty="0" err="1">
                <a:latin typeface="Helvetica" pitchFamily="34" charset="0"/>
              </a:rPr>
              <a:t>order_no</a:t>
            </a:r>
            <a:r>
              <a:rPr lang="en-GB" sz="2000" dirty="0">
                <a:latin typeface="Helvetica" pitchFamily="34" charset="0"/>
              </a:rPr>
              <a:t>, </a:t>
            </a:r>
            <a:r>
              <a:rPr lang="en-GB" sz="2000" dirty="0" err="1">
                <a:latin typeface="Helvetica" pitchFamily="34" charset="0"/>
              </a:rPr>
              <a:t>order_date</a:t>
            </a:r>
            <a:r>
              <a:rPr lang="en-GB" sz="2000" dirty="0">
                <a:latin typeface="Helvetica" pitchFamily="34" charset="0"/>
              </a:rPr>
              <a:t>, </a:t>
            </a:r>
            <a:r>
              <a:rPr lang="en-GB" sz="2000" dirty="0" err="1">
                <a:latin typeface="Helvetica" pitchFamily="34" charset="0"/>
              </a:rPr>
              <a:t>order_value</a:t>
            </a:r>
            <a:endParaRPr lang="en-GB" sz="2000" dirty="0">
              <a:latin typeface="Helvetica" pitchFamily="34" charset="0"/>
            </a:endParaRPr>
          </a:p>
          <a:p>
            <a:pPr eaLnBrk="0" hangingPunct="0">
              <a:spcBef>
                <a:spcPts val="0"/>
              </a:spcBef>
            </a:pPr>
            <a:r>
              <a:rPr lang="en-GB" sz="2000" dirty="0">
                <a:latin typeface="Helvetica" pitchFamily="34" charset="0"/>
              </a:rPr>
              <a:t>FROM		sale</a:t>
            </a:r>
          </a:p>
          <a:p>
            <a:pPr eaLnBrk="0" hangingPunct="0">
              <a:spcBef>
                <a:spcPts val="0"/>
              </a:spcBef>
            </a:pPr>
            <a:r>
              <a:rPr lang="en-GB" sz="2000" dirty="0">
                <a:latin typeface="Helvetica" pitchFamily="34" charset="0"/>
              </a:rPr>
              <a:t>WHERE	</a:t>
            </a:r>
            <a:r>
              <a:rPr lang="en-GB" sz="2000" dirty="0" err="1">
                <a:latin typeface="Helvetica" pitchFamily="34" charset="0"/>
              </a:rPr>
              <a:t>order_value</a:t>
            </a:r>
            <a:r>
              <a:rPr lang="en-GB" sz="2000" dirty="0">
                <a:latin typeface="Helvetica" pitchFamily="34" charset="0"/>
              </a:rPr>
              <a:t> = </a:t>
            </a:r>
          </a:p>
          <a:p>
            <a:pPr eaLnBrk="0" hangingPunct="0">
              <a:spcBef>
                <a:spcPts val="0"/>
              </a:spcBef>
            </a:pPr>
            <a:r>
              <a:rPr lang="en-GB" sz="2000" dirty="0">
                <a:latin typeface="Helvetica" pitchFamily="34" charset="0"/>
              </a:rPr>
              <a:t>	(</a:t>
            </a:r>
          </a:p>
          <a:p>
            <a:pPr eaLnBrk="0" hangingPunct="0">
              <a:spcBef>
                <a:spcPts val="0"/>
              </a:spcBef>
            </a:pPr>
            <a:r>
              <a:rPr lang="en-GB" sz="2000" dirty="0">
                <a:latin typeface="Helvetica" pitchFamily="34" charset="0"/>
              </a:rPr>
              <a:t>	SELECT 	MIN(</a:t>
            </a:r>
            <a:r>
              <a:rPr lang="en-GB" sz="2000" dirty="0" err="1">
                <a:latin typeface="Helvetica" pitchFamily="34" charset="0"/>
              </a:rPr>
              <a:t>order_value</a:t>
            </a:r>
            <a:r>
              <a:rPr lang="en-GB" sz="2000" dirty="0">
                <a:latin typeface="Helvetica" pitchFamily="34" charset="0"/>
              </a:rPr>
              <a:t>)</a:t>
            </a:r>
          </a:p>
          <a:p>
            <a:pPr eaLnBrk="0" hangingPunct="0">
              <a:spcBef>
                <a:spcPts val="0"/>
              </a:spcBef>
            </a:pPr>
            <a:r>
              <a:rPr lang="en-GB" sz="2000" dirty="0">
                <a:latin typeface="Helvetica" pitchFamily="34" charset="0"/>
              </a:rPr>
              <a:t>	FROM 		sale</a:t>
            </a:r>
          </a:p>
          <a:p>
            <a:pPr eaLnBrk="0" hangingPunct="0">
              <a:spcBef>
                <a:spcPts val="0"/>
              </a:spcBef>
            </a:pPr>
            <a:r>
              <a:rPr lang="en-GB" sz="2000" dirty="0">
                <a:latin typeface="Helvetica" pitchFamily="34" charset="0"/>
              </a:rPr>
              <a:t>	)</a:t>
            </a:r>
          </a:p>
        </p:txBody>
      </p:sp>
      <p:sp>
        <p:nvSpPr>
          <p:cNvPr id="807944" name="Text Box 8"/>
          <p:cNvSpPr txBox="1">
            <a:spLocks noChangeArrowheads="1"/>
          </p:cNvSpPr>
          <p:nvPr/>
        </p:nvSpPr>
        <p:spPr bwMode="auto">
          <a:xfrm>
            <a:off x="7016750" y="1685925"/>
            <a:ext cx="1944688" cy="711200"/>
          </a:xfrm>
          <a:prstGeom prst="rect">
            <a:avLst/>
          </a:prstGeom>
          <a:solidFill>
            <a:srgbClr val="DFFFCD"/>
          </a:solidFill>
          <a:ln w="9525">
            <a:solidFill>
              <a:schemeClr val="tx1"/>
            </a:solidFill>
            <a:miter lim="800000"/>
            <a:headEnd type="none" w="sm" len="sm"/>
            <a:tailEnd type="none" w="sm" len="sm"/>
          </a:ln>
        </p:spPr>
        <p:txBody>
          <a:bodyPr>
            <a:spAutoFit/>
          </a:bodyPr>
          <a:lstStyle/>
          <a:p>
            <a:pPr eaLnBrk="0" hangingPunct="0"/>
            <a:r>
              <a:rPr lang="en-GB" sz="2000" b="1">
                <a:latin typeface="Helvetica" pitchFamily="34" charset="0"/>
              </a:rPr>
              <a:t>Invalid syntax</a:t>
            </a:r>
            <a:br>
              <a:rPr lang="en-GB" sz="2000" b="1">
                <a:latin typeface="Helvetica" pitchFamily="34" charset="0"/>
              </a:rPr>
            </a:br>
            <a:r>
              <a:rPr lang="en-GB" sz="2000" b="1">
                <a:latin typeface="Helvetica" pitchFamily="34" charset="0"/>
              </a:rPr>
              <a:t> far too easy!</a:t>
            </a:r>
            <a:endParaRPr lang="en-GB" sz="2000">
              <a:latin typeface="Helvetica" pitchFamily="34" charset="0"/>
            </a:endParaRPr>
          </a:p>
        </p:txBody>
      </p:sp>
      <p:sp>
        <p:nvSpPr>
          <p:cNvPr id="807945" name="Text Box 9"/>
          <p:cNvSpPr txBox="1">
            <a:spLocks noChangeArrowheads="1"/>
          </p:cNvSpPr>
          <p:nvPr/>
        </p:nvSpPr>
        <p:spPr bwMode="auto">
          <a:xfrm>
            <a:off x="-38100" y="6323013"/>
            <a:ext cx="392113" cy="457200"/>
          </a:xfrm>
          <a:prstGeom prst="rect">
            <a:avLst/>
          </a:prstGeom>
          <a:noFill/>
          <a:ln w="9525">
            <a:noFill/>
            <a:miter lim="800000"/>
            <a:headEnd/>
            <a:tailEnd/>
          </a:ln>
        </p:spPr>
        <p:txBody>
          <a:bodyPr wrap="none">
            <a:spAutoFit/>
          </a:bodyPr>
          <a:lstStyle/>
          <a:p>
            <a:r>
              <a:rPr lang="en-GB" sz="2400" b="1">
                <a:solidFill>
                  <a:srgbClr val="008000"/>
                </a:solidFill>
                <a:latin typeface="Wingdings" pitchFamily="2" charset="2"/>
              </a:rPr>
              <a:t>ü</a:t>
            </a:r>
            <a:endParaRPr lang="en-GB" sz="2400" b="1"/>
          </a:p>
        </p:txBody>
      </p:sp>
      <p:grpSp>
        <p:nvGrpSpPr>
          <p:cNvPr id="2" name="Group 10"/>
          <p:cNvGrpSpPr>
            <a:grpSpLocks/>
          </p:cNvGrpSpPr>
          <p:nvPr/>
        </p:nvGrpSpPr>
        <p:grpSpPr bwMode="auto">
          <a:xfrm>
            <a:off x="5640388" y="3852863"/>
            <a:ext cx="3330575" cy="841375"/>
            <a:chOff x="3553" y="2483"/>
            <a:chExt cx="2098" cy="530"/>
          </a:xfrm>
        </p:grpSpPr>
        <p:sp>
          <p:nvSpPr>
            <p:cNvPr id="6156" name="Text Box 11"/>
            <p:cNvSpPr txBox="1">
              <a:spLocks noChangeArrowheads="1"/>
            </p:cNvSpPr>
            <p:nvPr/>
          </p:nvSpPr>
          <p:spPr bwMode="auto">
            <a:xfrm>
              <a:off x="4390" y="2483"/>
              <a:ext cx="1261" cy="448"/>
            </a:xfrm>
            <a:prstGeom prst="rect">
              <a:avLst/>
            </a:prstGeom>
            <a:solidFill>
              <a:srgbClr val="DFFFCD"/>
            </a:solidFill>
            <a:ln w="9525">
              <a:solidFill>
                <a:schemeClr val="tx1"/>
              </a:solidFill>
              <a:miter lim="800000"/>
              <a:headEnd type="none" w="sm" len="sm"/>
              <a:tailEnd type="none" w="sm" len="sm"/>
            </a:ln>
          </p:spPr>
          <p:txBody>
            <a:bodyPr>
              <a:spAutoFit/>
            </a:bodyPr>
            <a:lstStyle/>
            <a:p>
              <a:pPr eaLnBrk="0" hangingPunct="0"/>
              <a:r>
                <a:rPr lang="en-GB" sz="2000" b="1">
                  <a:latin typeface="Helvetica" pitchFamily="34" charset="0"/>
                </a:rPr>
                <a:t>Calculate ‘Min’</a:t>
              </a:r>
              <a:br>
                <a:rPr lang="en-GB" sz="2000" b="1">
                  <a:latin typeface="Helvetica" pitchFamily="34" charset="0"/>
                </a:rPr>
              </a:br>
              <a:r>
                <a:rPr lang="en-GB" sz="2000" b="1">
                  <a:latin typeface="Helvetica" pitchFamily="34" charset="0"/>
                </a:rPr>
                <a:t>1</a:t>
              </a:r>
              <a:r>
                <a:rPr lang="en-GB" sz="2000" b="1" baseline="30000">
                  <a:latin typeface="Helvetica" pitchFamily="34" charset="0"/>
                </a:rPr>
                <a:t>st</a:t>
              </a:r>
              <a:r>
                <a:rPr lang="en-GB" sz="2000" b="1">
                  <a:latin typeface="Helvetica" pitchFamily="34" charset="0"/>
                </a:rPr>
                <a:t> in subquery</a:t>
              </a:r>
              <a:endParaRPr lang="en-GB" sz="2000">
                <a:latin typeface="Helvetica" pitchFamily="34" charset="0"/>
              </a:endParaRPr>
            </a:p>
          </p:txBody>
        </p:sp>
        <p:sp>
          <p:nvSpPr>
            <p:cNvPr id="6157" name="Line 12"/>
            <p:cNvSpPr>
              <a:spLocks noChangeShapeType="1"/>
            </p:cNvSpPr>
            <p:nvPr/>
          </p:nvSpPr>
          <p:spPr bwMode="auto">
            <a:xfrm flipH="1">
              <a:off x="3553" y="2822"/>
              <a:ext cx="796" cy="191"/>
            </a:xfrm>
            <a:prstGeom prst="line">
              <a:avLst/>
            </a:prstGeom>
            <a:noFill/>
            <a:ln w="9525">
              <a:solidFill>
                <a:schemeClr val="tx1"/>
              </a:solidFill>
              <a:round/>
              <a:headEnd type="none" w="sm" len="sm"/>
              <a:tailEnd type="triangle" w="med" len="med"/>
            </a:ln>
          </p:spPr>
          <p:txBody>
            <a:bodyPr/>
            <a:lstStyle/>
            <a:p>
              <a:endParaRPr lang="en-GB"/>
            </a:p>
          </p:txBody>
        </p:sp>
      </p:grpSp>
      <p:sp>
        <p:nvSpPr>
          <p:cNvPr id="807949" name="Line 13"/>
          <p:cNvSpPr>
            <a:spLocks noChangeShapeType="1"/>
          </p:cNvSpPr>
          <p:nvPr/>
        </p:nvSpPr>
        <p:spPr bwMode="auto">
          <a:xfrm flipH="1">
            <a:off x="5753100" y="2052638"/>
            <a:ext cx="1263650" cy="303212"/>
          </a:xfrm>
          <a:prstGeom prst="line">
            <a:avLst/>
          </a:prstGeom>
          <a:noFill/>
          <a:ln w="9525">
            <a:solidFill>
              <a:schemeClr val="tx1"/>
            </a:solidFill>
            <a:round/>
            <a:headEnd type="none" w="sm" len="sm"/>
            <a:tailEnd type="triangle" w="med" len="med"/>
          </a:ln>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7944"/>
                                        </p:tgtEl>
                                        <p:attrNameLst>
                                          <p:attrName>style.visibility</p:attrName>
                                        </p:attrNameLst>
                                      </p:cBhvr>
                                      <p:to>
                                        <p:strVal val="visible"/>
                                      </p:to>
                                    </p:set>
                                    <p:animEffect transition="in" filter="fade">
                                      <p:cBhvr>
                                        <p:cTn id="7" dur="2000"/>
                                        <p:tgtEl>
                                          <p:spTgt spid="8079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7949"/>
                                        </p:tgtEl>
                                        <p:attrNameLst>
                                          <p:attrName>style.visibility</p:attrName>
                                        </p:attrNameLst>
                                      </p:cBhvr>
                                      <p:to>
                                        <p:strVal val="visible"/>
                                      </p:to>
                                    </p:set>
                                    <p:animEffect transition="in" filter="fade">
                                      <p:cBhvr>
                                        <p:cTn id="10" dur="2000"/>
                                        <p:tgtEl>
                                          <p:spTgt spid="8079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2000"/>
                                        <p:tgtEl>
                                          <p:spTgt spid="2"/>
                                        </p:tgtEl>
                                      </p:cBhvr>
                                    </p:animEffect>
                                  </p:childTnLst>
                                </p:cTn>
                              </p:par>
                              <p:par>
                                <p:cTn id="16" presetID="1" presetClass="entr" presetSubtype="0" fill="hold" grpId="0" nodeType="withEffect">
                                  <p:stCondLst>
                                    <p:cond delay="0"/>
                                  </p:stCondLst>
                                  <p:childTnLst>
                                    <p:set>
                                      <p:cBhvr>
                                        <p:cTn id="17" dur="1" fill="hold">
                                          <p:stCondLst>
                                            <p:cond delay="499"/>
                                          </p:stCondLst>
                                        </p:cTn>
                                        <p:tgtEl>
                                          <p:spTgt spid="807945"/>
                                        </p:tgtEl>
                                        <p:attrNameLst>
                                          <p:attrName>style.visibility</p:attrName>
                                        </p:attrNameLst>
                                      </p:cBhvr>
                                      <p:to>
                                        <p:strVal val="visible"/>
                                      </p:to>
                                    </p:set>
                                  </p:childTnLst>
                                </p:cTn>
                              </p:par>
                              <p:par>
                                <p:cTn id="18" presetID="10" presetClass="entr" presetSubtype="0" fill="hold" grpId="1" nodeType="withEffect">
                                  <p:stCondLst>
                                    <p:cond delay="0"/>
                                  </p:stCondLst>
                                  <p:childTnLst>
                                    <p:set>
                                      <p:cBhvr>
                                        <p:cTn id="19" dur="1" fill="hold">
                                          <p:stCondLst>
                                            <p:cond delay="0"/>
                                          </p:stCondLst>
                                        </p:cTn>
                                        <p:tgtEl>
                                          <p:spTgt spid="807945"/>
                                        </p:tgtEl>
                                        <p:attrNameLst>
                                          <p:attrName>style.visibility</p:attrName>
                                        </p:attrNameLst>
                                      </p:cBhvr>
                                      <p:to>
                                        <p:strVal val="visible"/>
                                      </p:to>
                                    </p:set>
                                    <p:animEffect transition="in" filter="fade">
                                      <p:cBhvr>
                                        <p:cTn id="20" dur="2000"/>
                                        <p:tgtEl>
                                          <p:spTgt spid="807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44" grpId="0" animBg="1"/>
      <p:bldP spid="807945" grpId="0" autoUpdateAnimBg="0"/>
      <p:bldP spid="807945" grpId="1"/>
      <p:bldP spid="8079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7171"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7172" name="Rectangle 4"/>
          <p:cNvSpPr>
            <a:spLocks noGrp="1" noChangeArrowheads="1"/>
          </p:cNvSpPr>
          <p:nvPr>
            <p:ph type="title"/>
          </p:nvPr>
        </p:nvSpPr>
        <p:spPr>
          <a:xfrm>
            <a:off x="0" y="338138"/>
            <a:ext cx="9144000" cy="603250"/>
          </a:xfrm>
        </p:spPr>
        <p:txBody>
          <a:bodyPr/>
          <a:lstStyle/>
          <a:p>
            <a:pPr eaLnBrk="1" hangingPunct="1"/>
            <a:r>
              <a:rPr lang="en-GB" smtClean="0"/>
              <a:t>Lab Part1 Sub-Queries: (a 1</a:t>
            </a:r>
            <a:r>
              <a:rPr lang="en-GB" baseline="30000" smtClean="0"/>
              <a:t>st</a:t>
            </a:r>
            <a:r>
              <a:rPr lang="en-GB" smtClean="0"/>
              <a:t> attempt)	</a:t>
            </a:r>
          </a:p>
        </p:txBody>
      </p:sp>
      <p:sp>
        <p:nvSpPr>
          <p:cNvPr id="7173" name="Rectangle 5"/>
          <p:cNvSpPr>
            <a:spLocks noGrp="1" noChangeArrowheads="1"/>
          </p:cNvSpPr>
          <p:nvPr>
            <p:ph type="body" idx="1"/>
          </p:nvPr>
        </p:nvSpPr>
        <p:spPr>
          <a:xfrm>
            <a:off x="385763" y="1230313"/>
            <a:ext cx="8445500" cy="5184775"/>
          </a:xfrm>
        </p:spPr>
        <p:txBody>
          <a:bodyPr/>
          <a:lstStyle/>
          <a:p>
            <a:pPr>
              <a:lnSpc>
                <a:spcPct val="77000"/>
              </a:lnSpc>
            </a:pPr>
            <a:r>
              <a:rPr lang="en-GB" smtClean="0"/>
              <a:t>Write two sub-queries </a:t>
            </a:r>
          </a:p>
          <a:p>
            <a:pPr lvl="1">
              <a:lnSpc>
                <a:spcPct val="77000"/>
              </a:lnSpc>
            </a:pPr>
            <a:r>
              <a:rPr lang="en-GB" smtClean="0"/>
              <a:t>The answer to the 1</a:t>
            </a:r>
            <a:r>
              <a:rPr lang="en-GB" baseline="30000" smtClean="0"/>
              <a:t>st</a:t>
            </a:r>
            <a:r>
              <a:rPr lang="en-GB" smtClean="0"/>
              <a:t> one will be ‘Billy Custard’</a:t>
            </a:r>
          </a:p>
          <a:p>
            <a:pPr lvl="1">
              <a:lnSpc>
                <a:spcPct val="77000"/>
              </a:lnSpc>
            </a:pPr>
            <a:r>
              <a:rPr lang="en-GB" smtClean="0"/>
              <a:t>The answer to the 2</a:t>
            </a:r>
            <a:r>
              <a:rPr lang="en-GB" baseline="30000" smtClean="0"/>
              <a:t>nd</a:t>
            </a:r>
            <a:r>
              <a:rPr lang="en-GB" smtClean="0"/>
              <a:t> one will be ‘3’</a:t>
            </a:r>
          </a:p>
          <a:p>
            <a:pPr>
              <a:lnSpc>
                <a:spcPct val="77000"/>
              </a:lnSpc>
            </a:pPr>
            <a:r>
              <a:rPr lang="en-GB" smtClean="0"/>
              <a:t>The questions are</a:t>
            </a:r>
          </a:p>
          <a:p>
            <a:pPr lvl="1">
              <a:lnSpc>
                <a:spcPct val="77000"/>
              </a:lnSpc>
            </a:pPr>
            <a:r>
              <a:rPr lang="en-GB" smtClean="0"/>
              <a:t>1. What is the name of the person with the biggest target?</a:t>
            </a:r>
          </a:p>
          <a:p>
            <a:pPr lvl="1">
              <a:lnSpc>
                <a:spcPct val="77000"/>
              </a:lnSpc>
            </a:pPr>
            <a:r>
              <a:rPr lang="en-GB" smtClean="0"/>
              <a:t>2. How many people have sold?</a:t>
            </a:r>
          </a:p>
          <a:p>
            <a:pPr>
              <a:lnSpc>
                <a:spcPct val="77000"/>
              </a:lnSpc>
            </a:pPr>
            <a:r>
              <a:rPr lang="en-GB" smtClean="0"/>
              <a:t>But you can write the code?</a:t>
            </a:r>
          </a:p>
          <a:p>
            <a:pPr lvl="1">
              <a:lnSpc>
                <a:spcPct val="77000"/>
              </a:lnSpc>
            </a:pPr>
            <a:r>
              <a:rPr lang="en-GB" smtClean="0"/>
              <a:t>If you think one or either can be solved without a sub-query, then try and find an alternative method</a:t>
            </a:r>
          </a:p>
          <a:p>
            <a:pPr lvl="1">
              <a:lnSpc>
                <a:spcPct val="77000"/>
              </a:lnSpc>
            </a:pPr>
            <a:endParaRPr lang="en-GB" smtClean="0"/>
          </a:p>
          <a:p>
            <a:pPr lvl="1">
              <a:lnSpc>
                <a:spcPct val="77000"/>
              </a:lnSpc>
            </a:pPr>
            <a:endParaRPr lang="en-GB" smtClean="0"/>
          </a:p>
        </p:txBody>
      </p:sp>
      <p:sp>
        <p:nvSpPr>
          <p:cNvPr id="7174" name="Rectangle 6"/>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8195"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8196" name="Rectangle 4"/>
          <p:cNvSpPr>
            <a:spLocks noChangeArrowheads="1"/>
          </p:cNvSpPr>
          <p:nvPr/>
        </p:nvSpPr>
        <p:spPr bwMode="auto">
          <a:xfrm>
            <a:off x="1446213" y="3141663"/>
            <a:ext cx="6384925" cy="2654300"/>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eaLnBrk="0" hangingPunct="0">
              <a:spcBef>
                <a:spcPts val="0"/>
              </a:spcBef>
            </a:pPr>
            <a:r>
              <a:rPr lang="en-GB" sz="2400" dirty="0">
                <a:latin typeface="Helvetica" pitchFamily="34" charset="0"/>
              </a:rPr>
              <a:t>SELECT …</a:t>
            </a:r>
          </a:p>
          <a:p>
            <a:pPr defTabSz="739775" eaLnBrk="0" hangingPunct="0">
              <a:spcBef>
                <a:spcPts val="0"/>
              </a:spcBef>
            </a:pPr>
            <a:r>
              <a:rPr lang="en-GB" sz="2400" dirty="0">
                <a:latin typeface="Helvetica" pitchFamily="34" charset="0"/>
              </a:rPr>
              <a:t>FROM …</a:t>
            </a:r>
          </a:p>
          <a:p>
            <a:pPr defTabSz="739775" eaLnBrk="0" hangingPunct="0">
              <a:spcBef>
                <a:spcPts val="0"/>
              </a:spcBef>
            </a:pPr>
            <a:r>
              <a:rPr lang="en-GB" sz="2400" dirty="0">
                <a:latin typeface="Helvetica" pitchFamily="34" charset="0"/>
              </a:rPr>
              <a:t>WHERE [NOT] EXISTS</a:t>
            </a:r>
          </a:p>
          <a:p>
            <a:pPr defTabSz="739775" eaLnBrk="0" hangingPunct="0">
              <a:spcBef>
                <a:spcPts val="0"/>
              </a:spcBef>
            </a:pPr>
            <a:r>
              <a:rPr lang="en-GB" sz="2400" dirty="0">
                <a:latin typeface="Helvetica" pitchFamily="34" charset="0"/>
              </a:rPr>
              <a:t>	( </a:t>
            </a:r>
          </a:p>
          <a:p>
            <a:pPr defTabSz="739775" eaLnBrk="0" hangingPunct="0">
              <a:spcBef>
                <a:spcPts val="0"/>
              </a:spcBef>
            </a:pPr>
            <a:r>
              <a:rPr lang="en-GB" sz="2400" dirty="0">
                <a:latin typeface="Helvetica" pitchFamily="34" charset="0"/>
              </a:rPr>
              <a:t>	Some SELECT statement that may, or 	may not, return any rows</a:t>
            </a:r>
          </a:p>
          <a:p>
            <a:pPr defTabSz="739775" eaLnBrk="0" hangingPunct="0">
              <a:spcBef>
                <a:spcPts val="0"/>
              </a:spcBef>
            </a:pPr>
            <a:r>
              <a:rPr lang="en-GB" sz="2400" dirty="0">
                <a:latin typeface="Helvetica" pitchFamily="34" charset="0"/>
              </a:rPr>
              <a:t>	)</a:t>
            </a:r>
          </a:p>
        </p:txBody>
      </p:sp>
      <p:sp>
        <p:nvSpPr>
          <p:cNvPr id="8197" name="Rectangle 5"/>
          <p:cNvSpPr>
            <a:spLocks noGrp="1" noChangeArrowheads="1"/>
          </p:cNvSpPr>
          <p:nvPr>
            <p:ph type="title"/>
          </p:nvPr>
        </p:nvSpPr>
        <p:spPr/>
        <p:txBody>
          <a:bodyPr/>
          <a:lstStyle/>
          <a:p>
            <a:pPr eaLnBrk="1" hangingPunct="1"/>
            <a:r>
              <a:rPr lang="en-GB" smtClean="0"/>
              <a:t>EXISTS with sub-queries</a:t>
            </a:r>
          </a:p>
        </p:txBody>
      </p:sp>
      <p:sp>
        <p:nvSpPr>
          <p:cNvPr id="8198" name="Rectangle 6"/>
          <p:cNvSpPr>
            <a:spLocks noGrp="1" noChangeArrowheads="1"/>
          </p:cNvSpPr>
          <p:nvPr>
            <p:ph type="body" idx="1"/>
          </p:nvPr>
        </p:nvSpPr>
        <p:spPr/>
        <p:txBody>
          <a:bodyPr/>
          <a:lstStyle/>
          <a:p>
            <a:r>
              <a:rPr lang="en-GB" smtClean="0"/>
              <a:t>Evaluates some condition within the inner query</a:t>
            </a:r>
          </a:p>
          <a:p>
            <a:pPr lvl="1"/>
            <a:r>
              <a:rPr lang="en-GB" sz="1800" smtClean="0"/>
              <a:t>Executes the outer query only if EXISTS is true</a:t>
            </a:r>
          </a:p>
          <a:p>
            <a:pPr lvl="1"/>
            <a:r>
              <a:rPr lang="en-GB" sz="1800" smtClean="0"/>
              <a:t>EXISTS will be true if the inner query returns anything at all</a:t>
            </a:r>
          </a:p>
          <a:p>
            <a:pPr lvl="1"/>
            <a:r>
              <a:rPr lang="en-GB" sz="1800" smtClean="0"/>
              <a:t>Convention dictates that ‘SELECT *’ follows a WHERE EXISTS</a:t>
            </a:r>
            <a:endParaRPr lang="en-GB" smtClean="0"/>
          </a:p>
          <a:p>
            <a:pPr lvl="2"/>
            <a:r>
              <a:rPr lang="en-GB" sz="1800" smtClean="0"/>
              <a:t>Columns SELECTed in inner query are not displayed/output</a:t>
            </a:r>
          </a:p>
        </p:txBody>
      </p:sp>
      <p:sp>
        <p:nvSpPr>
          <p:cNvPr id="8199" name="Rectangle 7"/>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9219"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9220" name="Rectangle 4"/>
          <p:cNvSpPr>
            <a:spLocks noGrp="1" noChangeArrowheads="1"/>
          </p:cNvSpPr>
          <p:nvPr>
            <p:ph type="title"/>
          </p:nvPr>
        </p:nvSpPr>
        <p:spPr>
          <a:xfrm>
            <a:off x="0" y="374650"/>
            <a:ext cx="9144000" cy="639763"/>
          </a:xfrm>
        </p:spPr>
        <p:txBody>
          <a:bodyPr/>
          <a:lstStyle/>
          <a:p>
            <a:pPr eaLnBrk="1" hangingPunct="1"/>
            <a:r>
              <a:rPr lang="en-GB" smtClean="0"/>
              <a:t>Lab Part 2: Sub-Queries and Exists	</a:t>
            </a:r>
          </a:p>
        </p:txBody>
      </p:sp>
      <p:sp>
        <p:nvSpPr>
          <p:cNvPr id="9221" name="Rectangle 5"/>
          <p:cNvSpPr>
            <a:spLocks noGrp="1" noChangeArrowheads="1"/>
          </p:cNvSpPr>
          <p:nvPr>
            <p:ph type="body" idx="1"/>
          </p:nvPr>
        </p:nvSpPr>
        <p:spPr/>
        <p:txBody>
          <a:bodyPr/>
          <a:lstStyle/>
          <a:p>
            <a:r>
              <a:rPr lang="en-GB" smtClean="0"/>
              <a:t>1. Build a standard summarised query with OUTER JOIN</a:t>
            </a:r>
          </a:p>
          <a:p>
            <a:r>
              <a:rPr lang="en-GB" smtClean="0"/>
              <a:t>2. Enhance it to remove nulls</a:t>
            </a:r>
          </a:p>
          <a:p>
            <a:r>
              <a:rPr lang="en-GB" smtClean="0"/>
              <a:t>3. Enhance it further by introducing a WHERE EXISTS</a:t>
            </a:r>
          </a:p>
          <a:p>
            <a:r>
              <a:rPr lang="en-GB" smtClean="0"/>
              <a:t>4. &amp; 5. More enhancement and addressing how it might be slightly inaccurate (interpreted wrongly)</a:t>
            </a:r>
          </a:p>
          <a:p>
            <a:r>
              <a:rPr lang="en-GB" smtClean="0"/>
              <a:t>6. See if you can find an alternative to EXISTS</a:t>
            </a:r>
          </a:p>
          <a:p>
            <a:pPr lvl="1"/>
            <a:r>
              <a:rPr lang="en-GB" smtClean="0"/>
              <a:t>and more ….</a:t>
            </a:r>
          </a:p>
          <a:p>
            <a:r>
              <a:rPr lang="en-GB" smtClean="0"/>
              <a:t>Further consolidation on aggregates and joins</a:t>
            </a:r>
          </a:p>
        </p:txBody>
      </p:sp>
      <p:sp>
        <p:nvSpPr>
          <p:cNvPr id="9222" name="Rectangle 6"/>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18435"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pPr eaLnBrk="0" hangingPunct="0">
              <a:spcBef>
                <a:spcPct val="50000"/>
              </a:spcBef>
            </a:pPr>
            <a:endParaRPr lang="en-US"/>
          </a:p>
        </p:txBody>
      </p:sp>
      <p:sp>
        <p:nvSpPr>
          <p:cNvPr id="18436" name="Rectangle 4"/>
          <p:cNvSpPr>
            <a:spLocks noGrp="1" noChangeArrowheads="1"/>
          </p:cNvSpPr>
          <p:nvPr>
            <p:ph type="body" idx="1"/>
          </p:nvPr>
        </p:nvSpPr>
        <p:spPr>
          <a:xfrm>
            <a:off x="673100" y="1198563"/>
            <a:ext cx="7937500" cy="5175250"/>
          </a:xfrm>
        </p:spPr>
        <p:txBody>
          <a:bodyPr lIns="77788" tIns="41275" rIns="77788" bIns="41275"/>
          <a:lstStyle/>
          <a:p>
            <a:pPr>
              <a:lnSpc>
                <a:spcPct val="90000"/>
              </a:lnSpc>
            </a:pPr>
            <a:r>
              <a:rPr lang="en-GB" sz="2000" dirty="0" smtClean="0"/>
              <a:t>Standard sub-queries</a:t>
            </a:r>
          </a:p>
          <a:p>
            <a:pPr lvl="1">
              <a:lnSpc>
                <a:spcPct val="90000"/>
              </a:lnSpc>
            </a:pPr>
            <a:r>
              <a:rPr lang="en-GB" sz="1800" b="0" dirty="0" smtClean="0"/>
              <a:t>Must return 1 column</a:t>
            </a:r>
          </a:p>
          <a:p>
            <a:pPr lvl="1">
              <a:lnSpc>
                <a:spcPct val="90000"/>
              </a:lnSpc>
            </a:pPr>
            <a:r>
              <a:rPr lang="en-GB" sz="1800" b="0" dirty="0" smtClean="0"/>
              <a:t>May return many rows when using IN</a:t>
            </a:r>
          </a:p>
          <a:p>
            <a:pPr lvl="1">
              <a:lnSpc>
                <a:spcPct val="90000"/>
              </a:lnSpc>
            </a:pPr>
            <a:r>
              <a:rPr lang="en-GB" sz="1800" b="0" dirty="0" smtClean="0"/>
              <a:t>Run from the inside out like algebra</a:t>
            </a:r>
          </a:p>
          <a:p>
            <a:pPr lvl="1">
              <a:lnSpc>
                <a:spcPct val="90000"/>
              </a:lnSpc>
            </a:pPr>
            <a:r>
              <a:rPr lang="en-GB" sz="1800" b="0" dirty="0" smtClean="0"/>
              <a:t>Read them from the bottom up</a:t>
            </a:r>
          </a:p>
          <a:p>
            <a:pPr>
              <a:lnSpc>
                <a:spcPct val="90000"/>
              </a:lnSpc>
            </a:pPr>
            <a:r>
              <a:rPr lang="en-GB" sz="2000" dirty="0" smtClean="0"/>
              <a:t>[NOT] EXISTS predicate</a:t>
            </a:r>
          </a:p>
          <a:p>
            <a:pPr lvl="1">
              <a:lnSpc>
                <a:spcPct val="90000"/>
              </a:lnSpc>
            </a:pPr>
            <a:r>
              <a:rPr lang="en-GB" sz="1800" b="0" dirty="0" smtClean="0"/>
              <a:t>Sub-query returns a </a:t>
            </a:r>
            <a:r>
              <a:rPr lang="en-GB" sz="1800" b="0" dirty="0" err="1" smtClean="0"/>
              <a:t>boolean</a:t>
            </a:r>
            <a:r>
              <a:rPr lang="en-GB" sz="1800" b="0" dirty="0" smtClean="0"/>
              <a:t> (</a:t>
            </a:r>
            <a:r>
              <a:rPr lang="en-GB" sz="1800" b="0" dirty="0" err="1" smtClean="0"/>
              <a:t>std</a:t>
            </a:r>
            <a:r>
              <a:rPr lang="en-GB" sz="1800" b="0" dirty="0" smtClean="0"/>
              <a:t> sub-query)</a:t>
            </a:r>
          </a:p>
          <a:p>
            <a:pPr lvl="2">
              <a:lnSpc>
                <a:spcPct val="90000"/>
              </a:lnSpc>
            </a:pPr>
            <a:r>
              <a:rPr lang="en-GB" sz="1800" dirty="0" smtClean="0"/>
              <a:t>Run this outer query if xyz is true</a:t>
            </a:r>
          </a:p>
          <a:p>
            <a:pPr>
              <a:lnSpc>
                <a:spcPct val="90000"/>
              </a:lnSpc>
              <a:buFontTx/>
              <a:buNone/>
            </a:pPr>
            <a:endParaRPr lang="en-GB" sz="2000" dirty="0" smtClean="0"/>
          </a:p>
        </p:txBody>
      </p:sp>
      <p:sp>
        <p:nvSpPr>
          <p:cNvPr id="18437" name="Rectangle 5"/>
          <p:cNvSpPr>
            <a:spLocks noGrp="1" noChangeArrowheads="1"/>
          </p:cNvSpPr>
          <p:nvPr>
            <p:ph type="title"/>
          </p:nvPr>
        </p:nvSpPr>
        <p:spPr/>
        <p:txBody>
          <a:bodyPr/>
          <a:lstStyle/>
          <a:p>
            <a:pPr eaLnBrk="1" hangingPunct="1"/>
            <a:r>
              <a:rPr lang="en-GB" smtClean="0"/>
              <a:t>Summary</a:t>
            </a:r>
          </a:p>
        </p:txBody>
      </p:sp>
      <p:sp>
        <p:nvSpPr>
          <p:cNvPr id="18438" name="Rectangle 6"/>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pPr eaLnBrk="0" hangingPunct="0">
              <a:spcBef>
                <a:spcPct val="50000"/>
              </a:spcBef>
            </a:pP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QA-IQSwooshPresentationtemplate">
  <a:themeElements>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fontScheme name="QA-IQSwooshPresentation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clrMap bg1="lt1" tx1="dk1" bg2="lt2" tx2="dk2" accent1="accent1" accent2="accent2" accent3="accent3" accent4="accent4" accent5="accent5" accent6="accent6" hlink="hlink" folHlink="folHlink"/>
    </a:extraClrScheme>
    <a:extraClrScheme>
      <a:clrScheme name="QA-IQSwooshPresentationtemplate 2">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000099"/>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bb3bdb55-ce43-40c7-ac96-dc2d075fdb96" ContentTypeId="0x0101009AB076E22428264284E11C73D716557C16" PreviousValue="tru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hapterNo xmlns="4ff00d7d-e7fe-48a8-a79f-9d301ade6bee">9</ChapterNo>
    <PPTPrintingStyle xmlns="4ff00d7d-e7fe-48a8-a79f-9d301ade6bee">Portrait Print Notes</PPTPrintingStyle>
    <ChapterType xmlns="4ff00d7d-e7fe-48a8-a79f-9d301ade6bee">Chapter</ChapterType>
    <EnsureEvenPages xmlns="4ff00d7d-e7fe-48a8-a79f-9d301ade6bee">true</EnsureEvenPages>
    <BookType xmlns="4ff00d7d-e7fe-48a8-a79f-9d301ade6bee">DG</BookType>
    <PageNumbering xmlns="4ff00d7d-e7fe-48a8-a79f-9d301ade6bee">Sequential</PageNumbering>
    <SequenceNo xmlns="4ff00d7d-e7fe-48a8-a79f-9d301ade6bee">10</SequenceNo>
    <StartPageNumber xmlns="4ff00d7d-e7fe-48a8-a79f-9d301ade6bee">0</StartPageNumber>
  </documentManagement>
</p:properties>
</file>

<file path=customXml/item4.xml><?xml version="1.0" encoding="utf-8"?>
<ct:contentTypeSchema xmlns:ct="http://schemas.microsoft.com/office/2006/metadata/contentType" xmlns:ma="http://schemas.microsoft.com/office/2006/metadata/properties/metaAttributes" ct:_="" ma:_="" ma:contentTypeName="Workbook - Chapter (PowerPoint)" ma:contentTypeID="0x0101009AB076E22428264284E11C73D716557C16001A583256EE9EBE44B0CC1D11AC828546" ma:contentTypeVersion="129" ma:contentTypeDescription="PowerPoint chapter (not full workbook)" ma:contentTypeScope="" ma:versionID="5069bbc027f185884b10daff70da0a12">
  <xsd:schema xmlns:xsd="http://www.w3.org/2001/XMLSchema" xmlns:xs="http://www.w3.org/2001/XMLSchema" xmlns:p="http://schemas.microsoft.com/office/2006/metadata/properties" xmlns:ns2="4ff00d7d-e7fe-48a8-a79f-9d301ade6bee" targetNamespace="http://schemas.microsoft.com/office/2006/metadata/properties" ma:root="true" ma:fieldsID="f0f4a1f71fa4525f2cb8cdc72574eafa" ns2:_="">
    <xsd:import namespace="4ff00d7d-e7fe-48a8-a79f-9d301ade6bee"/>
    <xsd:element name="properties">
      <xsd:complexType>
        <xsd:sequence>
          <xsd:element name="documentManagement">
            <xsd:complexType>
              <xsd:all>
                <xsd:element ref="ns2:BookType" minOccurs="0"/>
                <xsd:element ref="ns2:SequenceNo" minOccurs="0"/>
                <xsd:element ref="ns2:ChapterType" minOccurs="0"/>
                <xsd:element ref="ns2:ChapterNo" minOccurs="0"/>
                <xsd:element ref="ns2:EnsureEvenPages" minOccurs="0"/>
                <xsd:element ref="ns2:PageNumbering" minOccurs="0"/>
                <xsd:element ref="ns2:PPTPrintingStyle" minOccurs="0"/>
                <xsd:element ref="ns2:StartPage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f00d7d-e7fe-48a8-a79f-9d301ade6bee" elementFormDefault="qualified">
    <xsd:import namespace="http://schemas.microsoft.com/office/2006/documentManagement/types"/>
    <xsd:import namespace="http://schemas.microsoft.com/office/infopath/2007/PartnerControls"/>
    <xsd:element name="BookType" ma:index="2" nillable="true" ma:displayName="Book Type" ma:default="None" ma:format="Dropdown" ma:internalName="BookType" ma:readOnly="false">
      <xsd:simpleType>
        <xsd:restriction base="dms:Choice">
          <xsd:enumeration value="None"/>
          <xsd:enumeration value="DG"/>
          <xsd:enumeration value="DG2"/>
          <xsd:enumeration value="DG3"/>
          <xsd:enumeration value="DG4"/>
          <xsd:enumeration value="DG_LP"/>
          <xsd:enumeration value="APP"/>
          <xsd:enumeration value="EG"/>
          <xsd:enumeration value="EG2"/>
          <xsd:enumeration value="HAND"/>
          <xsd:enumeration value="HAND2"/>
          <xsd:enumeration value="HAND3"/>
          <xsd:enumeration value="IK"/>
          <xsd:enumeration value="PCR"/>
          <xsd:enumeration value="LABS"/>
        </xsd:restriction>
      </xsd:simpleType>
    </xsd:element>
    <xsd:element name="SequenceNo" ma:index="3" nillable="true" ma:displayName="Sequence No" ma:decimals="2" ma:internalName="SequenceNo" ma:readOnly="false" ma:percentage="FALSE">
      <xsd:simpleType>
        <xsd:restriction base="dms:Number"/>
      </xsd:simpleType>
    </xsd:element>
    <xsd:element name="ChapterType" ma:index="10" nillable="true" ma:displayName="Chapter Type" ma:format="Dropdown" ma:internalName="ChapterType">
      <xsd:simpleType>
        <xsd:union memberTypes="dms:Text">
          <xsd:simpleType>
            <xsd:restriction base="dms:Choice">
              <xsd:enumeration value="Appendix"/>
              <xsd:enumeration value="Chapter"/>
              <xsd:enumeration value="Exercise"/>
            </xsd:restriction>
          </xsd:simpleType>
        </xsd:union>
      </xsd:simpleType>
    </xsd:element>
    <xsd:element name="ChapterNo" ma:index="11" nillable="true" ma:displayName="Chapter No" ma:internalName="ChapterNo">
      <xsd:simpleType>
        <xsd:restriction base="dms:Text">
          <xsd:maxLength value="5"/>
        </xsd:restriction>
      </xsd:simpleType>
    </xsd:element>
    <xsd:element name="EnsureEvenPages" ma:index="12" nillable="true" ma:displayName="Ensure Even Pages" ma:default="1" ma:internalName="EnsureEvenPages">
      <xsd:simpleType>
        <xsd:restriction base="dms:Boolean"/>
      </xsd:simpleType>
    </xsd:element>
    <xsd:element name="PageNumbering" ma:index="13" nillable="true" ma:displayName="Page Numbering" ma:default="Sequential" ma:format="Dropdown" ma:internalName="PageNumbering">
      <xsd:simpleType>
        <xsd:restriction base="dms:Choice">
          <xsd:enumeration value="None"/>
          <xsd:enumeration value="Restart at Page 1"/>
          <xsd:enumeration value="Sequential"/>
        </xsd:restriction>
      </xsd:simpleType>
    </xsd:element>
    <xsd:element name="PPTPrintingStyle" ma:index="14" nillable="true" ma:displayName="PPT Printing Style" ma:format="Dropdown" ma:internalName="PPTPrintingStyle">
      <xsd:simpleType>
        <xsd:restriction base="dms:Choice">
          <xsd:enumeration value="Handout 2 Up"/>
          <xsd:enumeration value="Handout 3 Up"/>
          <xsd:enumeration value="Landscape"/>
          <xsd:enumeration value="Portrait"/>
          <xsd:enumeration value="Portrait Print Notes"/>
        </xsd:restriction>
      </xsd:simpleType>
    </xsd:element>
    <xsd:element name="StartPageNumber" ma:index="15" nillable="true" ma:displayName="Start Page No" ma:decimals="0" ma:internalName="StartPageNumber"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070E62-9866-49C1-915C-2E3FE86A3330}"/>
</file>

<file path=customXml/itemProps2.xml><?xml version="1.0" encoding="utf-8"?>
<ds:datastoreItem xmlns:ds="http://schemas.openxmlformats.org/officeDocument/2006/customXml" ds:itemID="{A2324C41-B10E-4082-A5C1-A8F5540ABE62}"/>
</file>

<file path=customXml/itemProps3.xml><?xml version="1.0" encoding="utf-8"?>
<ds:datastoreItem xmlns:ds="http://schemas.openxmlformats.org/officeDocument/2006/customXml" ds:itemID="{A4A04B58-836C-4B64-BAB0-3E39978F1E88}"/>
</file>

<file path=customXml/itemProps4.xml><?xml version="1.0" encoding="utf-8"?>
<ds:datastoreItem xmlns:ds="http://schemas.openxmlformats.org/officeDocument/2006/customXml" ds:itemID="{B6F2F48F-900C-45AF-A24D-ED2B1D6CC6AE}"/>
</file>

<file path=docProps/app.xml><?xml version="1.0" encoding="utf-8"?>
<Properties xmlns="http://schemas.openxmlformats.org/officeDocument/2006/extended-properties" xmlns:vt="http://schemas.openxmlformats.org/officeDocument/2006/docPropsVTypes">
  <Template/>
  <TotalTime>2363</TotalTime>
  <Words>713</Words>
  <Application>Microsoft Office PowerPoint</Application>
  <PresentationFormat>On-screen Show (4:3)</PresentationFormat>
  <Paragraphs>123</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QA-IQSwooshPresentationtemplate</vt:lpstr>
      <vt:lpstr> Sub-queries</vt:lpstr>
      <vt:lpstr>Sub-Queries</vt:lpstr>
      <vt:lpstr>Using Sub-Queries - the syntax</vt:lpstr>
      <vt:lpstr>Why do we need sub-queries? - rationale</vt:lpstr>
      <vt:lpstr>Lab Part1 Sub-Queries: (a 1st attempt) </vt:lpstr>
      <vt:lpstr>EXISTS with sub-queries</vt:lpstr>
      <vt:lpstr>Lab Part 2: Sub-Queries and Exists </vt:lpstr>
      <vt:lpstr>Summary</vt:lpstr>
    </vt:vector>
  </TitlesOfParts>
  <Company>QA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Sub-queries</dc:title>
  <dc:creator>QA Ltd</dc:creator>
  <cp:keywords/>
  <dc:description/>
  <cp:lastModifiedBy>Andrew</cp:lastModifiedBy>
  <cp:revision>222</cp:revision>
  <dcterms:created xsi:type="dcterms:W3CDTF">2008-02-15T11:31:17Z</dcterms:created>
  <dcterms:modified xsi:type="dcterms:W3CDTF">2013-02-14T14:46:30Z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0x0101009AB076E22428264284E11C73D716557C16001A583256EE9EBE44B0CC1D11AC828546</vt:lpwstr>
  </property>
  <property fmtid="{D5CDD505-2E9C-101B-9397-08002B2CF9AE}" pid="3" name="BrandingStandard">
    <vt:lpwstr/>
  </property>
  <property fmtid="{D5CDD505-2E9C-101B-9397-08002B2CF9AE}" pid="4" name="Difficulty">
    <vt:lpwstr/>
  </property>
  <property fmtid="{D5CDD505-2E9C-101B-9397-08002B2CF9AE}" pid="5" name="Duration">
    <vt:lpwstr/>
  </property>
  <property fmtid="{D5CDD505-2E9C-101B-9397-08002B2CF9AE}" pid="7" name="Practice Name">
    <vt:lpwstr/>
  </property>
  <property fmtid="{D5CDD505-2E9C-101B-9397-08002B2CF9AE}" pid="8" name="xd_Signature">
    <vt:bool>false</vt:bool>
  </property>
  <property fmtid="{D5CDD505-2E9C-101B-9397-08002B2CF9AE}" pid="9" name="xd_ProgID">
    <vt:lpwstr/>
  </property>
  <property fmtid="{D5CDD505-2E9C-101B-9397-08002B2CF9AE}" pid="10" name="DocumentSetDescription">
    <vt:lpwstr/>
  </property>
  <property fmtid="{D5CDD505-2E9C-101B-9397-08002B2CF9AE}" pid="12" name="_dlc_DocId">
    <vt:lpwstr/>
  </property>
  <property fmtid="{D5CDD505-2E9C-101B-9397-08002B2CF9AE}" pid="13" name="wic_System_Copyright">
    <vt:lpwstr/>
  </property>
  <property fmtid="{D5CDD505-2E9C-101B-9397-08002B2CF9AE}" pid="14" name="_dlc_Exempt">
    <vt:bool>false</vt:bool>
  </property>
  <property fmtid="{D5CDD505-2E9C-101B-9397-08002B2CF9AE}" pid="15" name="_SourceUrl">
    <vt:lpwstr/>
  </property>
  <property fmtid="{D5CDD505-2E9C-101B-9397-08002B2CF9AE}" pid="16" name="_SharedFileIndex">
    <vt:lpwstr/>
  </property>
  <property fmtid="{D5CDD505-2E9C-101B-9397-08002B2CF9AE}" pid="17" name="Owner Name">
    <vt:lpwstr/>
  </property>
  <property fmtid="{D5CDD505-2E9C-101B-9397-08002B2CF9AE}" pid="18" name="CompanyName">
    <vt:lpwstr/>
  </property>
  <property fmtid="{D5CDD505-2E9C-101B-9397-08002B2CF9AE}" pid="19" name="_dlc_DocIdUrl">
    <vt:lpwstr/>
  </property>
  <property fmtid="{D5CDD505-2E9C-101B-9397-08002B2CF9AE}" pid="20" name="TemplateUrl">
    <vt:lpwstr/>
  </property>
  <property fmtid="{D5CDD505-2E9C-101B-9397-08002B2CF9AE}" pid="21" name="DepartmentName">
    <vt:lpwstr/>
  </property>
  <property fmtid="{D5CDD505-2E9C-101B-9397-08002B2CF9AE}" pid="23" name="vti_imgdate">
    <vt:lpwstr/>
  </property>
  <property fmtid="{D5CDD505-2E9C-101B-9397-08002B2CF9AE}" pid="24" name="CourseCode">
    <vt:lpwstr/>
  </property>
  <property fmtid="{D5CDD505-2E9C-101B-9397-08002B2CF9AE}" pid="25" name="_dlc_DocIdPersistId">
    <vt:bool>false</vt:bool>
  </property>
</Properties>
</file>