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16"/>
  </p:notesMasterIdLst>
  <p:handoutMasterIdLst>
    <p:handoutMasterId r:id="rId17"/>
  </p:handoutMasterIdLst>
  <p:sldIdLst>
    <p:sldId id="256" r:id="rId6"/>
    <p:sldId id="257" r:id="rId7"/>
    <p:sldId id="263" r:id="rId8"/>
    <p:sldId id="264" r:id="rId9"/>
    <p:sldId id="265" r:id="rId10"/>
    <p:sldId id="266" r:id="rId11"/>
    <p:sldId id="267" r:id="rId12"/>
    <p:sldId id="268" r:id="rId13"/>
    <p:sldId id="269" r:id="rId14"/>
    <p:sldId id="271" r:id="rId15"/>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5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5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5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5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DFFFCD"/>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66934" autoAdjust="0"/>
  </p:normalViewPr>
  <p:slideViewPr>
    <p:cSldViewPr snapToGrid="0">
      <p:cViewPr varScale="1">
        <p:scale>
          <a:sx n="60" d="100"/>
          <a:sy n="60" d="100"/>
        </p:scale>
        <p:origin x="-1848" y="-90"/>
      </p:cViewPr>
      <p:guideLst>
        <p:guide orient="horz" pos="2160"/>
        <p:guide pos="2880"/>
      </p:guideLst>
    </p:cSldViewPr>
  </p:slideViewPr>
  <p:notesTextViewPr>
    <p:cViewPr>
      <p:scale>
        <a:sx n="100" d="100"/>
        <a:sy n="100" d="100"/>
      </p:scale>
      <p:origin x="0" y="0"/>
    </p:cViewPr>
  </p:notesTextViewPr>
  <p:notesViewPr>
    <p:cSldViewPr snapToGrid="0">
      <p:cViewPr varScale="1">
        <p:scale>
          <a:sx n="64" d="100"/>
          <a:sy n="64" d="100"/>
        </p:scale>
        <p:origin x="-2916"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262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398369014"/>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Rot="1" noChangeAspect="1" noChangeArrowheads="1" noTextEdit="1"/>
          </p:cNvSpPr>
          <p:nvPr>
            <p:ph type="sldImg"/>
          </p:nvPr>
        </p:nvSpPr>
        <p:spPr>
          <a:ln/>
        </p:spPr>
      </p:sp>
      <p:sp>
        <p:nvSpPr>
          <p:cNvPr id="35846"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Rot="1" noChangeAspect="1" noChangeArrowheads="1" noTextEdit="1"/>
          </p:cNvSpPr>
          <p:nvPr>
            <p:ph type="sldImg"/>
          </p:nvPr>
        </p:nvSpPr>
        <p:spPr>
          <a:ln/>
        </p:spPr>
      </p:sp>
      <p:sp>
        <p:nvSpPr>
          <p:cNvPr id="21510" name="Rectangle 6"/>
          <p:cNvSpPr>
            <a:spLocks noGrp="1" noChangeArrowheads="1"/>
          </p:cNvSpPr>
          <p:nvPr>
            <p:ph type="body" idx="1"/>
          </p:nvPr>
        </p:nvSpPr>
        <p:spPr>
          <a:noFill/>
          <a:ln/>
        </p:spPr>
        <p:txBody>
          <a:bodyPr/>
          <a:lstStyle/>
          <a:p>
            <a:r>
              <a:rPr lang="en-GB" smtClean="0"/>
              <a:t>Sub-queries adds a layer of sophistication.  We will see how the results of one query may be “fed in” to another.  We will see circumstances where the inner query may be executed first and then provide its results to the outer, and others where the outer must start to be executed first before the inner can be run (the “correlated” query).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smtClean="0"/>
              <a:t>It is possible to generate a simplistic solution to the question using a basic aggregate and GROUP BY, as we learned in the previous chapter.</a:t>
            </a:r>
          </a:p>
          <a:p>
            <a:pPr>
              <a:spcAft>
                <a:spcPts val="600"/>
              </a:spcAft>
            </a:pPr>
            <a:r>
              <a:rPr lang="en-GB" smtClean="0"/>
              <a:t>Now suppose that we wanted to know more of the details of each of these “biggest” sales to each company?  For example: who made the sale, the description of the goods, the time of year, etc?  As we know, if we add those columns to the SELECT list then we will have to add them to the GROUP BY list, and we will get far too many groups in the result set – not the information we are after at all. The following code fails because you can’t mix aggregates &amp; non-aggregates without grouping on emp_no:</a:t>
            </a:r>
          </a:p>
          <a:p>
            <a:pPr lvl="1">
              <a:spcBef>
                <a:spcPct val="0"/>
              </a:spcBef>
            </a:pPr>
            <a:r>
              <a:rPr lang="en-GB" sz="1100" smtClean="0">
                <a:latin typeface="Lucida Console" pitchFamily="49" charset="0"/>
              </a:rPr>
              <a:t>SELECT	company_no, emp_no, max(order_value) FROM	 sale</a:t>
            </a:r>
          </a:p>
          <a:p>
            <a:pPr lvl="1">
              <a:spcBef>
                <a:spcPct val="0"/>
              </a:spcBef>
            </a:pPr>
            <a:r>
              <a:rPr lang="en-GB" sz="1100" smtClean="0">
                <a:latin typeface="Lucida Console" pitchFamily="49" charset="0"/>
              </a:rPr>
              <a:t>GROUP BY	company_no</a:t>
            </a:r>
          </a:p>
          <a:p>
            <a:pPr>
              <a:spcAft>
                <a:spcPts val="600"/>
              </a:spcAft>
            </a:pPr>
            <a:r>
              <a:rPr lang="en-GB" smtClean="0"/>
              <a:t>Whereas this code will produce a group for each salesperson/company combination:</a:t>
            </a:r>
          </a:p>
          <a:p>
            <a:pPr lvl="1">
              <a:spcBef>
                <a:spcPct val="0"/>
              </a:spcBef>
            </a:pPr>
            <a:r>
              <a:rPr lang="en-GB" sz="1100" smtClean="0">
                <a:latin typeface="Lucida Console" pitchFamily="49" charset="0"/>
              </a:rPr>
              <a:t>SELECT company_no, emp_no, max(order_value) FROM sale</a:t>
            </a:r>
          </a:p>
          <a:p>
            <a:pPr lvl="1">
              <a:spcBef>
                <a:spcPct val="0"/>
              </a:spcBef>
            </a:pPr>
            <a:r>
              <a:rPr lang="en-GB" sz="1100" smtClean="0">
                <a:latin typeface="Lucida Console" pitchFamily="49" charset="0"/>
              </a:rPr>
              <a:t>GROUP BY company_no, emp_no</a:t>
            </a:r>
          </a:p>
          <a:p>
            <a:r>
              <a:rPr lang="en-GB" smtClean="0"/>
              <a:t>In fact we virtually get the original sale data returned!  This is  because the SQL is now answering the question, “Show the biggest sale per company, per salesperson” and nearly every one of the eight sales has a unique company_no/emp_no combination, so most are the biggest!(for that company/employee)</a:t>
            </a:r>
          </a:p>
          <a:p>
            <a:r>
              <a:rPr lang="en-GB" smtClean="0"/>
              <a:t>We clearly need to remove the aggregate from the SELECT list, to avoid the too-many-groups scenario.</a:t>
            </a:r>
          </a:p>
          <a:p>
            <a:r>
              <a:rPr lang="en-GB" smtClean="0"/>
              <a:t>To solve this we need a correlated sub-query (covered next).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GB" smtClean="0"/>
              <a:t>We clearly need to remove the aggregate from the SELECT list, to avoid the too-many-groups scenario.  A sub-query that isolates the aggregate function might do the trick?  (see above)</a:t>
            </a:r>
          </a:p>
          <a:p>
            <a:r>
              <a:rPr lang="en-GB" smtClean="0"/>
              <a:t>The inner query would run first, producing a one-column, four-row result set containing the values 7,12,27 &amp; 2.  This query is another example of a query that could give the right output but relies on co-incidental uniqueness of a column value that will not always hold – in this case order_value.  If there were another sale to company 3000 with an order_value of 12 say then it too would be selected, even though it is not the biggest sale to that company.  We would again have too many rows.</a:t>
            </a:r>
          </a:p>
          <a:p>
            <a:r>
              <a:rPr lang="en-GB" smtClean="0"/>
              <a:t>A fatally flawed solution it might work now but will fail when the data changes and 2 (or more) sales to completely different companies have the same order_value.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smtClean="0"/>
              <a:t>When we execute a nested sub-query, the sub-query is executed once and the results are fed into the upper-level SELECT.  With a correlated sub-query, the main query is executed and the sub-query is executed logically once for each row in the main query.</a:t>
            </a:r>
          </a:p>
          <a:p>
            <a:r>
              <a:rPr lang="en-GB" dirty="0" smtClean="0"/>
              <a:t>In the above example we are trying to find all the sales that have an order value equal to the biggest made to the company that this sale is to.</a:t>
            </a:r>
          </a:p>
          <a:p>
            <a:r>
              <a:rPr lang="en-GB" dirty="0" smtClean="0"/>
              <a:t>The query finds a sale and extracts its company number.  It then executes the second SELECT and finds the biggest sale for that company.  It then compares the result with the row from the first query - the outer, or main query.  If the result passes the compare the row is placed in the output set, otherwise it is discarded.</a:t>
            </a:r>
          </a:p>
          <a:p>
            <a:r>
              <a:rPr lang="en-GB" dirty="0" smtClean="0"/>
              <a:t>The outer query then moves on to the second row, and the process is repeated.  It will be apparent that a correlated query is resource intensive and therefore slower, even though the DBMS can take a shortcut by creating summarised temporary tables and joining back to the base 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ln/>
        </p:spPr>
        <p:txBody>
          <a:bodyPr/>
          <a:lstStyle/>
          <a:p>
            <a:pPr>
              <a:defRPr/>
            </a:pPr>
            <a:r>
              <a:rPr lang="en-GB" b="1" dirty="0" smtClean="0"/>
              <a:t>Note:</a:t>
            </a:r>
            <a:r>
              <a:rPr lang="en-GB" dirty="0" smtClean="0"/>
              <a:t> Correlated Sub-Queries make the use of aliases essential.</a:t>
            </a:r>
          </a:p>
          <a:p>
            <a:pPr>
              <a:defRPr/>
            </a:pPr>
            <a:r>
              <a:rPr lang="en-GB" dirty="0" smtClean="0"/>
              <a:t>Remember that if an “ordinary” sub-query returns any rows at all, the EXISTS clause returns ‘TRUE’.  If there are no matching rows, it returns ‘FALSE’</a:t>
            </a:r>
          </a:p>
          <a:p>
            <a:pPr>
              <a:defRPr/>
            </a:pPr>
            <a:r>
              <a:rPr lang="en-GB" dirty="0" smtClean="0"/>
              <a:t>The use of EXISTS works rather differently with a correlated sub-query because the inner query is processed for each row in the outer query.  Therefore, there will be a number of ‘</a:t>
            </a:r>
            <a:r>
              <a:rPr lang="en-GB" dirty="0" err="1" smtClean="0"/>
              <a:t>trues</a:t>
            </a:r>
            <a:r>
              <a:rPr lang="en-GB" dirty="0" smtClean="0"/>
              <a:t>’ and a number of ‘</a:t>
            </a:r>
            <a:r>
              <a:rPr lang="en-GB" dirty="0" err="1" smtClean="0"/>
              <a:t>falses</a:t>
            </a:r>
            <a:r>
              <a:rPr lang="en-GB" dirty="0" smtClean="0"/>
              <a:t>’ generated (one at a time) and returned from the sub-query, not just one </a:t>
            </a:r>
            <a:r>
              <a:rPr lang="en-GB" dirty="0" err="1" smtClean="0"/>
              <a:t>boolean</a:t>
            </a:r>
            <a:r>
              <a:rPr lang="en-GB" dirty="0" smtClean="0"/>
              <a:t> value.</a:t>
            </a:r>
          </a:p>
          <a:p>
            <a:pPr>
              <a:defRPr/>
            </a:pPr>
            <a:r>
              <a:rPr lang="en-GB" dirty="0" smtClean="0"/>
              <a:t>The essence of a correlated sub-query is:</a:t>
            </a:r>
          </a:p>
          <a:p>
            <a:pPr lvl="1">
              <a:defRPr/>
            </a:pPr>
            <a:r>
              <a:rPr lang="en-GB" dirty="0" smtClean="0"/>
              <a:t>The right hand side of a WHERE/HAVING clause gets a value from an outer query above, maybe multiple levels above </a:t>
            </a:r>
          </a:p>
          <a:p>
            <a:pPr>
              <a:defRPr/>
            </a:pPr>
            <a:r>
              <a:rPr lang="en-GB" dirty="0" smtClean="0"/>
              <a:t>When do you need to use one?</a:t>
            </a:r>
          </a:p>
          <a:p>
            <a:pPr lvl="1">
              <a:defRPr/>
            </a:pPr>
            <a:r>
              <a:rPr lang="en-GB" dirty="0" smtClean="0"/>
              <a:t>Typically when you move from a question like ‘get me the biggest per something’ to ‘get me the biggest per something with extra information’ </a:t>
            </a:r>
          </a:p>
          <a:p>
            <a:pPr marL="0" lvl="1">
              <a:defRPr/>
            </a:pPr>
            <a:r>
              <a:rPr lang="en-GB" dirty="0" smtClean="0"/>
              <a:t>Note this could be painfully slow: If the table has 10,000 rows then the sub-query must check 10,000 rows, 10,000 times’ although the DBMS has shortcuts by for the example on the previous slide:</a:t>
            </a:r>
          </a:p>
          <a:p>
            <a:pPr lvl="1">
              <a:buFont typeface="Arial" pitchFamily="34" charset="0"/>
              <a:buChar char="•"/>
              <a:defRPr/>
            </a:pPr>
            <a:r>
              <a:rPr lang="en-GB" dirty="0" smtClean="0"/>
              <a:t>Creating a small temp table that summarises sale’s by company</a:t>
            </a:r>
          </a:p>
          <a:p>
            <a:pPr lvl="1">
              <a:buFont typeface="Arial" pitchFamily="34" charset="0"/>
              <a:buChar char="•"/>
              <a:defRPr/>
            </a:pPr>
            <a:r>
              <a:rPr lang="en-GB" dirty="0" smtClean="0"/>
              <a:t>Joining (once) the original table with this small table on 2 columns</a:t>
            </a:r>
          </a:p>
          <a:p>
            <a:pPr marL="0" lvl="1">
              <a:defRPr/>
            </a:pPr>
            <a:r>
              <a:rPr lang="en-GB" dirty="0" smtClean="0"/>
              <a:t>You could mimic this, by recoding the code on the previous slide to look like the above.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Rot="1" noChangeAspect="1" noChangeArrowheads="1" noTextEdit="1"/>
          </p:cNvSpPr>
          <p:nvPr>
            <p:ph type="sldImg"/>
          </p:nvPr>
        </p:nvSpPr>
        <p:spPr>
          <a:ln/>
        </p:spPr>
      </p:sp>
      <p:sp>
        <p:nvSpPr>
          <p:cNvPr id="32774"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a:spcBef>
                <a:spcPts val="38"/>
              </a:spcBef>
            </a:pPr>
            <a:r>
              <a:rPr lang="en-GB" dirty="0" smtClean="0"/>
              <a:t>Another example of where correlated queries are useful is with the example hinted at above.  When there is a composite relationship such as that between contacts and sales, and we want to find contacts who have not been sold to.</a:t>
            </a:r>
          </a:p>
          <a:p>
            <a:pPr>
              <a:spcBef>
                <a:spcPts val="38"/>
              </a:spcBef>
              <a:spcAft>
                <a:spcPts val="600"/>
              </a:spcAft>
            </a:pPr>
            <a:r>
              <a:rPr lang="en-GB" dirty="0" smtClean="0"/>
              <a:t>We might like to write the following INVALID piece of SQL, where we are trying to find a contact ‘key’ that cannot be found on any row in sale. </a:t>
            </a:r>
          </a:p>
          <a:p>
            <a:pPr lvl="1">
              <a:lnSpc>
                <a:spcPct val="70000"/>
              </a:lnSpc>
              <a:spcBef>
                <a:spcPct val="0"/>
              </a:spcBef>
            </a:pPr>
            <a:r>
              <a:rPr lang="en-GB" sz="1100" dirty="0" smtClean="0">
                <a:latin typeface="Lucida Console" pitchFamily="49" charset="0"/>
              </a:rPr>
              <a:t>SELECT 	*</a:t>
            </a:r>
          </a:p>
          <a:p>
            <a:pPr lvl="1">
              <a:lnSpc>
                <a:spcPct val="70000"/>
              </a:lnSpc>
              <a:spcBef>
                <a:spcPct val="0"/>
              </a:spcBef>
            </a:pPr>
            <a:r>
              <a:rPr lang="en-GB" sz="1100" dirty="0" smtClean="0">
                <a:latin typeface="Lucida Console" pitchFamily="49" charset="0"/>
              </a:rPr>
              <a:t>FROM contact </a:t>
            </a:r>
          </a:p>
          <a:p>
            <a:pPr lvl="1">
              <a:lnSpc>
                <a:spcPct val="70000"/>
              </a:lnSpc>
              <a:spcBef>
                <a:spcPct val="0"/>
              </a:spcBef>
            </a:pPr>
            <a:r>
              <a:rPr lang="en-GB" sz="1100" dirty="0" smtClean="0">
                <a:latin typeface="Lucida Console" pitchFamily="49" charset="0"/>
              </a:rPr>
              <a:t>WHERE </a:t>
            </a:r>
            <a:r>
              <a:rPr lang="en-GB" sz="1100" dirty="0" err="1" smtClean="0">
                <a:latin typeface="Lucida Console" pitchFamily="49" charset="0"/>
              </a:rPr>
              <a:t>company_no</a:t>
            </a:r>
            <a:r>
              <a:rPr lang="en-GB" sz="1100" dirty="0" smtClean="0">
                <a:latin typeface="Lucida Console" pitchFamily="49" charset="0"/>
              </a:rPr>
              <a:t>, </a:t>
            </a:r>
            <a:r>
              <a:rPr lang="en-GB" sz="1100" dirty="0" err="1" smtClean="0">
                <a:latin typeface="Lucida Console" pitchFamily="49" charset="0"/>
              </a:rPr>
              <a:t>contact_code</a:t>
            </a:r>
            <a:r>
              <a:rPr lang="en-GB" sz="1100" dirty="0" smtClean="0">
                <a:latin typeface="Lucida Console" pitchFamily="49" charset="0"/>
              </a:rPr>
              <a:t> NOT IN</a:t>
            </a:r>
          </a:p>
          <a:p>
            <a:pPr lvl="1">
              <a:lnSpc>
                <a:spcPct val="70000"/>
              </a:lnSpc>
              <a:spcBef>
                <a:spcPct val="0"/>
              </a:spcBef>
            </a:pPr>
            <a:r>
              <a:rPr lang="en-GB" sz="1100" dirty="0" smtClean="0">
                <a:latin typeface="Lucida Console" pitchFamily="49" charset="0"/>
              </a:rPr>
              <a:t>	(SELECT </a:t>
            </a:r>
            <a:r>
              <a:rPr lang="en-GB" sz="1100" dirty="0" err="1" smtClean="0">
                <a:latin typeface="Lucida Console" pitchFamily="49" charset="0"/>
              </a:rPr>
              <a:t>company_no</a:t>
            </a:r>
            <a:r>
              <a:rPr lang="en-GB" sz="1100" dirty="0" smtClean="0">
                <a:latin typeface="Lucida Console" pitchFamily="49" charset="0"/>
              </a:rPr>
              <a:t>, </a:t>
            </a:r>
            <a:r>
              <a:rPr lang="en-GB" sz="1100" dirty="0" err="1" smtClean="0">
                <a:latin typeface="Lucida Console" pitchFamily="49" charset="0"/>
              </a:rPr>
              <a:t>contact_code</a:t>
            </a:r>
            <a:endParaRPr lang="en-GB" sz="1100" dirty="0" smtClean="0">
              <a:latin typeface="Lucida Console" pitchFamily="49" charset="0"/>
            </a:endParaRPr>
          </a:p>
          <a:p>
            <a:pPr lvl="1">
              <a:lnSpc>
                <a:spcPct val="70000"/>
              </a:lnSpc>
              <a:spcBef>
                <a:spcPct val="0"/>
              </a:spcBef>
            </a:pPr>
            <a:r>
              <a:rPr lang="en-GB" sz="1100" dirty="0" smtClean="0">
                <a:latin typeface="Lucida Console" pitchFamily="49" charset="0"/>
              </a:rPr>
              <a:t>	 FROM sale)</a:t>
            </a:r>
          </a:p>
          <a:p>
            <a:pPr>
              <a:lnSpc>
                <a:spcPct val="70000"/>
              </a:lnSpc>
              <a:spcAft>
                <a:spcPts val="600"/>
              </a:spcAft>
            </a:pPr>
            <a:r>
              <a:rPr lang="en-GB" dirty="0" smtClean="0"/>
              <a:t>The solution however is</a:t>
            </a:r>
          </a:p>
          <a:p>
            <a:pPr lvl="1">
              <a:lnSpc>
                <a:spcPct val="70000"/>
              </a:lnSpc>
              <a:spcBef>
                <a:spcPct val="0"/>
              </a:spcBef>
            </a:pPr>
            <a:r>
              <a:rPr lang="en-GB" sz="1100" dirty="0" smtClean="0">
                <a:latin typeface="Lucida Console" pitchFamily="49" charset="0"/>
              </a:rPr>
              <a:t>SELECT 	*</a:t>
            </a:r>
          </a:p>
          <a:p>
            <a:pPr lvl="1">
              <a:lnSpc>
                <a:spcPct val="70000"/>
              </a:lnSpc>
              <a:spcBef>
                <a:spcPct val="0"/>
              </a:spcBef>
            </a:pPr>
            <a:r>
              <a:rPr lang="en-GB" sz="1100" dirty="0" smtClean="0">
                <a:latin typeface="Lucida Console" pitchFamily="49" charset="0"/>
              </a:rPr>
              <a:t>FROM	 contact C</a:t>
            </a:r>
          </a:p>
          <a:p>
            <a:pPr lvl="1">
              <a:lnSpc>
                <a:spcPct val="70000"/>
              </a:lnSpc>
              <a:spcBef>
                <a:spcPct val="0"/>
              </a:spcBef>
            </a:pPr>
            <a:r>
              <a:rPr lang="en-GB" sz="1100" dirty="0" smtClean="0">
                <a:latin typeface="Lucida Console" pitchFamily="49" charset="0"/>
              </a:rPr>
              <a:t>WHERE NOT EXISTS</a:t>
            </a:r>
          </a:p>
          <a:p>
            <a:pPr lvl="1">
              <a:lnSpc>
                <a:spcPct val="70000"/>
              </a:lnSpc>
              <a:spcBef>
                <a:spcPct val="0"/>
              </a:spcBef>
            </a:pPr>
            <a:r>
              <a:rPr lang="en-GB" sz="1100" dirty="0" smtClean="0">
                <a:latin typeface="Lucida Console" pitchFamily="49" charset="0"/>
              </a:rPr>
              <a:t>	(SELECT  *</a:t>
            </a:r>
          </a:p>
          <a:p>
            <a:pPr lvl="1">
              <a:lnSpc>
                <a:spcPct val="70000"/>
              </a:lnSpc>
              <a:spcBef>
                <a:spcPct val="0"/>
              </a:spcBef>
            </a:pPr>
            <a:r>
              <a:rPr lang="en-GB" sz="1100" dirty="0" smtClean="0">
                <a:latin typeface="Lucida Console" pitchFamily="49" charset="0"/>
              </a:rPr>
              <a:t>	 FROM  sale S</a:t>
            </a:r>
          </a:p>
          <a:p>
            <a:pPr lvl="1">
              <a:lnSpc>
                <a:spcPct val="70000"/>
              </a:lnSpc>
              <a:spcBef>
                <a:spcPct val="0"/>
              </a:spcBef>
            </a:pPr>
            <a:r>
              <a:rPr lang="en-GB" sz="1100" dirty="0" smtClean="0">
                <a:latin typeface="Lucida Console" pitchFamily="49" charset="0"/>
              </a:rPr>
              <a:t>	 WHERE  </a:t>
            </a:r>
            <a:r>
              <a:rPr lang="en-GB" sz="1100" dirty="0" err="1" smtClean="0">
                <a:latin typeface="Lucida Console" pitchFamily="49" charset="0"/>
              </a:rPr>
              <a:t>C.company_no</a:t>
            </a:r>
            <a:r>
              <a:rPr lang="en-GB" sz="1100" dirty="0" smtClean="0">
                <a:latin typeface="Lucida Console" pitchFamily="49" charset="0"/>
              </a:rPr>
              <a:t> = </a:t>
            </a:r>
            <a:r>
              <a:rPr lang="en-GB" sz="1100" dirty="0" err="1" smtClean="0">
                <a:latin typeface="Lucida Console" pitchFamily="49" charset="0"/>
              </a:rPr>
              <a:t>S.company_no</a:t>
            </a:r>
            <a:endParaRPr lang="en-GB" sz="1100" dirty="0" smtClean="0">
              <a:latin typeface="Lucida Console" pitchFamily="49" charset="0"/>
            </a:endParaRPr>
          </a:p>
          <a:p>
            <a:pPr lvl="1">
              <a:lnSpc>
                <a:spcPct val="70000"/>
              </a:lnSpc>
              <a:spcBef>
                <a:spcPct val="0"/>
              </a:spcBef>
            </a:pPr>
            <a:r>
              <a:rPr lang="en-GB" sz="1100" dirty="0" smtClean="0">
                <a:latin typeface="Lucida Console" pitchFamily="49" charset="0"/>
              </a:rPr>
              <a:t>	 AND  </a:t>
            </a:r>
            <a:r>
              <a:rPr lang="en-GB" sz="1100" dirty="0" err="1" smtClean="0">
                <a:latin typeface="Lucida Console" pitchFamily="49" charset="0"/>
              </a:rPr>
              <a:t>C.contact_code</a:t>
            </a:r>
            <a:r>
              <a:rPr lang="en-GB" sz="1100" dirty="0" smtClean="0">
                <a:latin typeface="Lucida Console" pitchFamily="49" charset="0"/>
              </a:rPr>
              <a:t> = </a:t>
            </a:r>
            <a:r>
              <a:rPr lang="en-GB" sz="1100" dirty="0" err="1" smtClean="0">
                <a:latin typeface="Lucida Console" pitchFamily="49" charset="0"/>
              </a:rPr>
              <a:t>S.contact_code</a:t>
            </a:r>
            <a:r>
              <a:rPr lang="en-GB" sz="1100" dirty="0" smtClean="0">
                <a:latin typeface="Lucida Console" pitchFamily="49" charset="0"/>
              </a:rPr>
              <a:t>)</a:t>
            </a:r>
          </a:p>
          <a:p>
            <a:pPr>
              <a:spcBef>
                <a:spcPts val="475"/>
              </a:spcBef>
              <a:spcAft>
                <a:spcPts val="600"/>
              </a:spcAft>
            </a:pPr>
            <a:r>
              <a:rPr lang="en-GB" dirty="0" smtClean="0"/>
              <a:t>You might like to consider an alternative using OUTER JOIN?</a:t>
            </a:r>
          </a:p>
          <a:p>
            <a:pPr>
              <a:spcBef>
                <a:spcPts val="38"/>
              </a:spcBef>
              <a:spcAft>
                <a:spcPts val="600"/>
              </a:spcAft>
            </a:pPr>
            <a:r>
              <a:rPr lang="en-GB" b="1" dirty="0" smtClean="0"/>
              <a:t>Note: </a:t>
            </a:r>
            <a:r>
              <a:rPr lang="en-GB" dirty="0" smtClean="0"/>
              <a:t>It would appear that NOT IN is preferable to NOT EXISTS however there is a ‘gotcha’. If </a:t>
            </a:r>
            <a:r>
              <a:rPr lang="en-GB" dirty="0" err="1" smtClean="0"/>
              <a:t>dept_no</a:t>
            </a:r>
            <a:r>
              <a:rPr lang="en-GB" dirty="0" smtClean="0"/>
              <a:t> of salesperson was an optional (</a:t>
            </a:r>
            <a:r>
              <a:rPr lang="en-GB" dirty="0" err="1" smtClean="0"/>
              <a:t>nullable</a:t>
            </a:r>
            <a:r>
              <a:rPr lang="en-GB" dirty="0" smtClean="0"/>
              <a:t>) column and there was a salesperson in ‘no dept’ then the </a:t>
            </a:r>
            <a:r>
              <a:rPr lang="en-GB" dirty="0" err="1" smtClean="0"/>
              <a:t>subquery</a:t>
            </a:r>
            <a:r>
              <a:rPr lang="en-GB" dirty="0" smtClean="0"/>
              <a:t> might return these 8 </a:t>
            </a:r>
            <a:r>
              <a:rPr lang="en-GB" dirty="0" err="1" smtClean="0"/>
              <a:t>dept_no</a:t>
            </a:r>
            <a:r>
              <a:rPr lang="en-GB" dirty="0" smtClean="0"/>
              <a:t> values namely 1,3,3,NULL,1,3,NULL,1</a:t>
            </a:r>
          </a:p>
          <a:p>
            <a:pPr>
              <a:spcBef>
                <a:spcPts val="38"/>
              </a:spcBef>
              <a:spcAft>
                <a:spcPts val="600"/>
              </a:spcAft>
            </a:pPr>
            <a:r>
              <a:rPr lang="en-GB" dirty="0" smtClean="0"/>
              <a:t>So, is the value 2 IN or NOT IN this set of 8? The surprising answer is 2 is not IN and it is not </a:t>
            </a:r>
            <a:r>
              <a:rPr lang="en-GB" dirty="0" err="1" smtClean="0"/>
              <a:t>NOT</a:t>
            </a:r>
            <a:r>
              <a:rPr lang="en-GB" dirty="0" smtClean="0"/>
              <a:t> IN!! </a:t>
            </a:r>
            <a:r>
              <a:rPr lang="en-GB" dirty="0" err="1" smtClean="0"/>
              <a:t>i.e</a:t>
            </a:r>
            <a:r>
              <a:rPr lang="en-GB" dirty="0" smtClean="0"/>
              <a:t> both IN and NOT IN would return false</a:t>
            </a:r>
          </a:p>
          <a:p>
            <a:pPr>
              <a:spcBef>
                <a:spcPts val="38"/>
              </a:spcBef>
              <a:spcAft>
                <a:spcPts val="600"/>
              </a:spcAft>
            </a:pPr>
            <a:r>
              <a:rPr lang="en-GB" dirty="0" smtClean="0"/>
              <a:t>Whereas it is true that 2 does NOT EXIST in that set! With a null in the data NOT IN and NOT EXISTS will return a different </a:t>
            </a:r>
            <a:r>
              <a:rPr lang="en-GB" dirty="0" err="1" smtClean="0"/>
              <a:t>boolean</a:t>
            </a:r>
            <a:r>
              <a:rPr lang="en-GB" dirty="0" smtClean="0"/>
              <a:t> value.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3A97BEDE-B0AC-4573-BB1A-6B4B7FD44A81}"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92BB1A05-078B-4EBB-A254-E7335B2071CD}"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pitchFamily="34" charset="0"/>
        </a:defRPr>
      </a:lvl2pPr>
      <a:lvl3pPr algn="l" rtl="0" eaLnBrk="0" fontAlgn="base" hangingPunct="0">
        <a:spcBef>
          <a:spcPct val="0"/>
        </a:spcBef>
        <a:spcAft>
          <a:spcPct val="0"/>
        </a:spcAft>
        <a:defRPr sz="2800" b="1">
          <a:solidFill>
            <a:srgbClr val="005AA9"/>
          </a:solidFill>
          <a:latin typeface="Arial" pitchFamily="34" charset="0"/>
        </a:defRPr>
      </a:lvl3pPr>
      <a:lvl4pPr algn="l" rtl="0" eaLnBrk="0" fontAlgn="base" hangingPunct="0">
        <a:spcBef>
          <a:spcPct val="0"/>
        </a:spcBef>
        <a:spcAft>
          <a:spcPct val="0"/>
        </a:spcAft>
        <a:defRPr sz="2800" b="1">
          <a:solidFill>
            <a:srgbClr val="005AA9"/>
          </a:solidFill>
          <a:latin typeface="Arial" pitchFamily="34" charset="0"/>
        </a:defRPr>
      </a:lvl4pPr>
      <a:lvl5pPr algn="l" rtl="0" eaLnBrk="0" fontAlgn="base" hangingPunct="0">
        <a:spcBef>
          <a:spcPct val="0"/>
        </a:spcBef>
        <a:spcAft>
          <a:spcPct val="0"/>
        </a:spcAft>
        <a:defRPr sz="2800" b="1">
          <a:solidFill>
            <a:srgbClr val="005AA9"/>
          </a:solidFill>
          <a:latin typeface="Arial" pitchFamily="34" charset="0"/>
        </a:defRPr>
      </a:lvl5pPr>
      <a:lvl6pPr marL="457200" algn="l" rtl="0" fontAlgn="base">
        <a:spcBef>
          <a:spcPct val="0"/>
        </a:spcBef>
        <a:spcAft>
          <a:spcPct val="0"/>
        </a:spcAft>
        <a:defRPr sz="2800" b="1">
          <a:solidFill>
            <a:srgbClr val="005AA9"/>
          </a:solidFill>
          <a:latin typeface="Arial" pitchFamily="34" charset="0"/>
        </a:defRPr>
      </a:lvl6pPr>
      <a:lvl7pPr marL="914400" algn="l" rtl="0" fontAlgn="base">
        <a:spcBef>
          <a:spcPct val="0"/>
        </a:spcBef>
        <a:spcAft>
          <a:spcPct val="0"/>
        </a:spcAft>
        <a:defRPr sz="2800" b="1">
          <a:solidFill>
            <a:srgbClr val="005AA9"/>
          </a:solidFill>
          <a:latin typeface="Arial" pitchFamily="34" charset="0"/>
        </a:defRPr>
      </a:lvl7pPr>
      <a:lvl8pPr marL="1371600" algn="l" rtl="0" fontAlgn="base">
        <a:spcBef>
          <a:spcPct val="0"/>
        </a:spcBef>
        <a:spcAft>
          <a:spcPct val="0"/>
        </a:spcAft>
        <a:defRPr sz="2800" b="1">
          <a:solidFill>
            <a:srgbClr val="005AA9"/>
          </a:solidFill>
          <a:latin typeface="Arial" pitchFamily="34" charset="0"/>
        </a:defRPr>
      </a:lvl8pPr>
      <a:lvl9pPr marL="1828800" algn="l" rtl="0" fontAlgn="base">
        <a:spcBef>
          <a:spcPct val="0"/>
        </a:spcBef>
        <a:spcAft>
          <a:spcPct val="0"/>
        </a:spcAft>
        <a:defRPr sz="2800" b="1">
          <a:solidFill>
            <a:srgbClr val="005AA9"/>
          </a:solidFill>
          <a:latin typeface="Arial" pitchFamily="34"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dirty="0" smtClean="0"/>
              <a:t> Correlated Sub-queries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843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8436" name="Rectangle 4"/>
          <p:cNvSpPr>
            <a:spLocks noGrp="1" noChangeArrowheads="1"/>
          </p:cNvSpPr>
          <p:nvPr>
            <p:ph type="body" idx="1"/>
          </p:nvPr>
        </p:nvSpPr>
        <p:spPr>
          <a:xfrm>
            <a:off x="673100" y="1198563"/>
            <a:ext cx="7937500" cy="5175250"/>
          </a:xfrm>
        </p:spPr>
        <p:txBody>
          <a:bodyPr lIns="77788" tIns="41275" rIns="77788" bIns="41275"/>
          <a:lstStyle/>
          <a:p>
            <a:pPr>
              <a:lnSpc>
                <a:spcPct val="90000"/>
              </a:lnSpc>
            </a:pPr>
            <a:r>
              <a:rPr lang="en-GB" sz="2000" smtClean="0"/>
              <a:t>Standard sub-queries</a:t>
            </a:r>
          </a:p>
          <a:p>
            <a:pPr lvl="1">
              <a:lnSpc>
                <a:spcPct val="90000"/>
              </a:lnSpc>
            </a:pPr>
            <a:r>
              <a:rPr lang="en-GB" sz="1800" b="0" smtClean="0"/>
              <a:t>Must return 1 column</a:t>
            </a:r>
          </a:p>
          <a:p>
            <a:pPr lvl="1">
              <a:lnSpc>
                <a:spcPct val="90000"/>
              </a:lnSpc>
            </a:pPr>
            <a:r>
              <a:rPr lang="en-GB" sz="1800" b="0" smtClean="0"/>
              <a:t>May return many rows when using IN</a:t>
            </a:r>
          </a:p>
          <a:p>
            <a:pPr lvl="1">
              <a:lnSpc>
                <a:spcPct val="90000"/>
              </a:lnSpc>
            </a:pPr>
            <a:r>
              <a:rPr lang="en-GB" sz="1800" b="0" smtClean="0"/>
              <a:t>Run from the inside out like algebra</a:t>
            </a:r>
          </a:p>
          <a:p>
            <a:pPr lvl="1">
              <a:lnSpc>
                <a:spcPct val="90000"/>
              </a:lnSpc>
            </a:pPr>
            <a:r>
              <a:rPr lang="en-GB" sz="1800" b="0" smtClean="0"/>
              <a:t>Read them from the bottom up</a:t>
            </a:r>
          </a:p>
          <a:p>
            <a:pPr>
              <a:lnSpc>
                <a:spcPct val="90000"/>
              </a:lnSpc>
            </a:pPr>
            <a:r>
              <a:rPr lang="en-GB" sz="2000" smtClean="0"/>
              <a:t>Correlated sub-queries</a:t>
            </a:r>
          </a:p>
          <a:p>
            <a:pPr lvl="1">
              <a:lnSpc>
                <a:spcPct val="90000"/>
              </a:lnSpc>
            </a:pPr>
            <a:r>
              <a:rPr lang="en-GB" sz="1800" b="0" smtClean="0"/>
              <a:t>Cannot really be read bottom up</a:t>
            </a:r>
          </a:p>
          <a:p>
            <a:pPr lvl="1">
              <a:lnSpc>
                <a:spcPct val="90000"/>
              </a:lnSpc>
            </a:pPr>
            <a:r>
              <a:rPr lang="en-GB" sz="1800" b="0" smtClean="0"/>
              <a:t>Sub-query effectively runs many times</a:t>
            </a:r>
          </a:p>
          <a:p>
            <a:pPr lvl="1">
              <a:lnSpc>
                <a:spcPct val="90000"/>
              </a:lnSpc>
            </a:pPr>
            <a:r>
              <a:rPr lang="en-GB" sz="1800" b="0" smtClean="0"/>
              <a:t>Alternatives can often be found, joining to an inline view</a:t>
            </a:r>
          </a:p>
          <a:p>
            <a:pPr>
              <a:lnSpc>
                <a:spcPct val="90000"/>
              </a:lnSpc>
            </a:pPr>
            <a:r>
              <a:rPr lang="en-GB" sz="2000" smtClean="0"/>
              <a:t>[NOT] EXISTS predicate</a:t>
            </a:r>
          </a:p>
          <a:p>
            <a:pPr lvl="1">
              <a:lnSpc>
                <a:spcPct val="90000"/>
              </a:lnSpc>
            </a:pPr>
            <a:r>
              <a:rPr lang="en-GB" sz="1800" b="0" smtClean="0"/>
              <a:t>Sub-query returns a boolean (std sub-query)</a:t>
            </a:r>
          </a:p>
          <a:p>
            <a:pPr lvl="2">
              <a:lnSpc>
                <a:spcPct val="90000"/>
              </a:lnSpc>
            </a:pPr>
            <a:r>
              <a:rPr lang="en-GB" sz="1800" smtClean="0"/>
              <a:t>Run this outer query if xyz is true</a:t>
            </a:r>
          </a:p>
          <a:p>
            <a:pPr lvl="1">
              <a:lnSpc>
                <a:spcPct val="90000"/>
              </a:lnSpc>
            </a:pPr>
            <a:r>
              <a:rPr lang="en-GB" smtClean="0"/>
              <a:t>Returns many booleans if sub-query correlated</a:t>
            </a:r>
          </a:p>
          <a:p>
            <a:pPr lvl="2">
              <a:lnSpc>
                <a:spcPct val="90000"/>
              </a:lnSpc>
            </a:pPr>
            <a:r>
              <a:rPr lang="en-GB" sz="1800" smtClean="0"/>
              <a:t>Often used with correlated queries</a:t>
            </a:r>
          </a:p>
          <a:p>
            <a:pPr>
              <a:lnSpc>
                <a:spcPct val="90000"/>
              </a:lnSpc>
              <a:buFontTx/>
              <a:buNone/>
            </a:pPr>
            <a:endParaRPr lang="en-GB" sz="2000" smtClean="0"/>
          </a:p>
        </p:txBody>
      </p:sp>
      <p:sp>
        <p:nvSpPr>
          <p:cNvPr id="18437" name="Rectangle 5"/>
          <p:cNvSpPr>
            <a:spLocks noGrp="1" noChangeArrowheads="1"/>
          </p:cNvSpPr>
          <p:nvPr>
            <p:ph type="title"/>
          </p:nvPr>
        </p:nvSpPr>
        <p:spPr/>
        <p:txBody>
          <a:bodyPr/>
          <a:lstStyle/>
          <a:p>
            <a:pPr eaLnBrk="1" hangingPunct="1"/>
            <a:r>
              <a:rPr lang="en-GB" smtClean="0"/>
              <a:t>Summary</a:t>
            </a:r>
          </a:p>
        </p:txBody>
      </p:sp>
      <p:sp>
        <p:nvSpPr>
          <p:cNvPr id="18438"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4099" name="Rectangle 3"/>
          <p:cNvSpPr>
            <a:spLocks noGrp="1" noChangeArrowheads="1"/>
          </p:cNvSpPr>
          <p:nvPr>
            <p:ph type="body" idx="1"/>
          </p:nvPr>
        </p:nvSpPr>
        <p:spPr/>
        <p:txBody>
          <a:bodyPr lIns="77788" tIns="41275" rIns="77788" bIns="41275"/>
          <a:lstStyle/>
          <a:p>
            <a:pPr>
              <a:lnSpc>
                <a:spcPct val="90000"/>
              </a:lnSpc>
            </a:pPr>
            <a:r>
              <a:rPr lang="en-GB" dirty="0" smtClean="0"/>
              <a:t>Objectives</a:t>
            </a:r>
          </a:p>
          <a:p>
            <a:pPr lvl="1">
              <a:lnSpc>
                <a:spcPct val="90000"/>
              </a:lnSpc>
            </a:pPr>
            <a:r>
              <a:rPr lang="en-GB" dirty="0" smtClean="0"/>
              <a:t>Learn about nesting queries inside other queries using correlated sub-queries, why we do it and when do we need to</a:t>
            </a:r>
          </a:p>
          <a:p>
            <a:pPr lvl="1">
              <a:lnSpc>
                <a:spcPct val="90000"/>
              </a:lnSpc>
            </a:pPr>
            <a:endParaRPr lang="en-GB" sz="2300" dirty="0" smtClean="0"/>
          </a:p>
        </p:txBody>
      </p:sp>
      <p:sp>
        <p:nvSpPr>
          <p:cNvPr id="4100" name="Rectangle 4"/>
          <p:cNvSpPr>
            <a:spLocks noGrp="1" noChangeArrowheads="1"/>
          </p:cNvSpPr>
          <p:nvPr>
            <p:ph type="title"/>
          </p:nvPr>
        </p:nvSpPr>
        <p:spPr/>
        <p:txBody>
          <a:bodyPr/>
          <a:lstStyle/>
          <a:p>
            <a:pPr eaLnBrk="1" hangingPunct="1"/>
            <a:r>
              <a:rPr lang="en-GB" smtClean="0"/>
              <a:t>Sub-Queries</a:t>
            </a:r>
          </a:p>
        </p:txBody>
      </p:sp>
      <p:sp>
        <p:nvSpPr>
          <p:cNvPr id="4101"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Sub-Queries – re-cap so far:</a:t>
            </a:r>
          </a:p>
        </p:txBody>
      </p:sp>
      <p:sp>
        <p:nvSpPr>
          <p:cNvPr id="10243" name="Rectangle 3"/>
          <p:cNvSpPr>
            <a:spLocks noGrp="1" noChangeArrowheads="1"/>
          </p:cNvSpPr>
          <p:nvPr>
            <p:ph type="body" idx="1"/>
          </p:nvPr>
        </p:nvSpPr>
        <p:spPr/>
        <p:txBody>
          <a:bodyPr/>
          <a:lstStyle/>
          <a:p>
            <a:r>
              <a:rPr lang="en-GB" sz="2000" smtClean="0"/>
              <a:t>You know how to resolve 3 * (4 + (2 * 3))</a:t>
            </a:r>
          </a:p>
          <a:p>
            <a:r>
              <a:rPr lang="en-GB" sz="2000" smtClean="0"/>
              <a:t>In algebra things in brackets take precedence and ‘run first’</a:t>
            </a:r>
          </a:p>
          <a:p>
            <a:pPr lvl="1"/>
            <a:r>
              <a:rPr lang="en-GB" sz="1800" b="0" smtClean="0"/>
              <a:t>So far we have seen sub-queries that run first, before the outer (main) query</a:t>
            </a:r>
          </a:p>
          <a:p>
            <a:pPr lvl="1"/>
            <a:r>
              <a:rPr lang="en-GB" sz="1800" b="0" smtClean="0"/>
              <a:t>If you have multiple sub-queries they run from the bottom up</a:t>
            </a:r>
          </a:p>
          <a:p>
            <a:pPr lvl="1"/>
            <a:endParaRPr lang="en-GB" sz="1800" b="0" smtClean="0"/>
          </a:p>
          <a:p>
            <a:r>
              <a:rPr lang="en-GB" sz="2000" smtClean="0"/>
              <a:t>An example of needing a sub-query and one that runs from the bottom up was:-</a:t>
            </a:r>
          </a:p>
          <a:p>
            <a:pPr lvl="1"/>
            <a:r>
              <a:rPr lang="en-GB" sz="1800" b="0" smtClean="0"/>
              <a:t>“Tell me about the biggest sale”:</a:t>
            </a:r>
          </a:p>
          <a:p>
            <a:pPr lvl="1"/>
            <a:endParaRPr lang="en-GB" sz="1800" b="0" smtClean="0"/>
          </a:p>
          <a:p>
            <a:pPr lvl="1"/>
            <a:endParaRPr lang="en-GB" smtClean="0"/>
          </a:p>
          <a:p>
            <a:pPr lvl="1"/>
            <a:endParaRPr lang="en-GB" smtClean="0"/>
          </a:p>
          <a:p>
            <a:pPr lvl="1">
              <a:lnSpc>
                <a:spcPct val="107000"/>
              </a:lnSpc>
            </a:pPr>
            <a:r>
              <a:rPr lang="en-GB" smtClean="0"/>
              <a:t>The sub-query just runs once (first) </a:t>
            </a:r>
          </a:p>
          <a:p>
            <a:pPr lvl="2">
              <a:lnSpc>
                <a:spcPct val="107000"/>
              </a:lnSpc>
            </a:pPr>
            <a:r>
              <a:rPr lang="en-GB" sz="1800" smtClean="0"/>
              <a:t>Generates an atomic 1 row, 1 col numeric value that is supplied to the WHERE clause of the outer query</a:t>
            </a:r>
          </a:p>
        </p:txBody>
      </p:sp>
      <p:sp>
        <p:nvSpPr>
          <p:cNvPr id="10244" name="Text Box 4"/>
          <p:cNvSpPr txBox="1">
            <a:spLocks noChangeArrowheads="1"/>
          </p:cNvSpPr>
          <p:nvPr/>
        </p:nvSpPr>
        <p:spPr bwMode="auto">
          <a:xfrm>
            <a:off x="4638675" y="3708400"/>
            <a:ext cx="4232275" cy="1930400"/>
          </a:xfrm>
          <a:prstGeom prst="rect">
            <a:avLst/>
          </a:prstGeom>
          <a:solidFill>
            <a:schemeClr val="accent1"/>
          </a:solidFill>
          <a:ln w="9525">
            <a:solidFill>
              <a:schemeClr val="tx1"/>
            </a:solidFill>
            <a:miter lim="800000"/>
            <a:headEnd type="none" w="sm" len="sm"/>
            <a:tailEnd type="none" w="sm" len="sm"/>
          </a:ln>
        </p:spPr>
        <p:txBody>
          <a:bodyPr>
            <a:spAutoFit/>
          </a:bodyPr>
          <a:lstStyle/>
          <a:p>
            <a:pPr eaLnBrk="0" hangingPunct="0">
              <a:spcBef>
                <a:spcPts val="0"/>
              </a:spcBef>
            </a:pPr>
            <a:r>
              <a:rPr lang="en-GB" sz="2000" dirty="0">
                <a:latin typeface="Helvetica" pitchFamily="34" charset="0"/>
              </a:rPr>
              <a:t>SELECT * FROM sale</a:t>
            </a:r>
          </a:p>
          <a:p>
            <a:pPr eaLnBrk="0" hangingPunct="0">
              <a:spcBef>
                <a:spcPts val="0"/>
              </a:spcBef>
            </a:pPr>
            <a:r>
              <a:rPr lang="en-GB" sz="2000" dirty="0">
                <a:latin typeface="Helvetica" pitchFamily="34" charset="0"/>
              </a:rPr>
              <a:t>WHERE </a:t>
            </a:r>
            <a:r>
              <a:rPr lang="en-GB" sz="2000" dirty="0" err="1">
                <a:latin typeface="Helvetica" pitchFamily="34" charset="0"/>
              </a:rPr>
              <a:t>order_value</a:t>
            </a:r>
            <a:r>
              <a:rPr lang="en-GB" sz="2000" dirty="0">
                <a:latin typeface="Helvetica" pitchFamily="34" charset="0"/>
              </a:rPr>
              <a:t> =</a:t>
            </a:r>
          </a:p>
          <a:p>
            <a:pPr eaLnBrk="0" hangingPunct="0">
              <a:spcBef>
                <a:spcPts val="0"/>
              </a:spcBef>
            </a:pPr>
            <a:r>
              <a:rPr lang="en-GB" sz="2000" dirty="0">
                <a:latin typeface="Helvetica" pitchFamily="34" charset="0"/>
              </a:rPr>
              <a:t>	(</a:t>
            </a:r>
          </a:p>
          <a:p>
            <a:pPr eaLnBrk="0" hangingPunct="0">
              <a:spcBef>
                <a:spcPts val="0"/>
              </a:spcBef>
            </a:pPr>
            <a:r>
              <a:rPr lang="en-GB" sz="2000" dirty="0">
                <a:latin typeface="Helvetica" pitchFamily="34" charset="0"/>
              </a:rPr>
              <a:t>	SELECT MAX(</a:t>
            </a:r>
            <a:r>
              <a:rPr lang="en-GB" sz="2000" dirty="0" err="1">
                <a:latin typeface="Helvetica" pitchFamily="34" charset="0"/>
              </a:rPr>
              <a:t>order_value</a:t>
            </a:r>
            <a:r>
              <a:rPr lang="en-GB" sz="2000" dirty="0">
                <a:latin typeface="Helvetica" pitchFamily="34" charset="0"/>
              </a:rPr>
              <a:t>)</a:t>
            </a:r>
          </a:p>
          <a:p>
            <a:pPr eaLnBrk="0" hangingPunct="0">
              <a:spcBef>
                <a:spcPts val="0"/>
              </a:spcBef>
            </a:pPr>
            <a:r>
              <a:rPr lang="en-GB" sz="2000" dirty="0">
                <a:latin typeface="Helvetica" pitchFamily="34" charset="0"/>
              </a:rPr>
              <a:t>	FROM    sale	</a:t>
            </a:r>
          </a:p>
          <a:p>
            <a:pPr eaLnBrk="0" hangingPunct="0">
              <a:spcBef>
                <a:spcPts val="0"/>
              </a:spcBef>
            </a:pPr>
            <a:r>
              <a:rPr lang="en-GB" sz="2000" dirty="0">
                <a:latin typeface="Helvetica" pitchFamily="34" charset="0"/>
              </a:rPr>
              <a:t>	)</a:t>
            </a:r>
          </a:p>
        </p:txBody>
      </p:sp>
      <p:sp>
        <p:nvSpPr>
          <p:cNvPr id="10245"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Simple Sub-Queries - Limitations</a:t>
            </a:r>
          </a:p>
        </p:txBody>
      </p:sp>
      <p:sp>
        <p:nvSpPr>
          <p:cNvPr id="11267" name="Rectangle 3"/>
          <p:cNvSpPr>
            <a:spLocks noGrp="1" noChangeArrowheads="1"/>
          </p:cNvSpPr>
          <p:nvPr>
            <p:ph type="body" idx="1"/>
          </p:nvPr>
        </p:nvSpPr>
        <p:spPr>
          <a:xfrm>
            <a:off x="320675" y="1027113"/>
            <a:ext cx="8289925" cy="5535612"/>
          </a:xfrm>
        </p:spPr>
        <p:txBody>
          <a:bodyPr/>
          <a:lstStyle/>
          <a:p>
            <a:r>
              <a:rPr lang="en-GB" sz="2000" dirty="0" smtClean="0"/>
              <a:t>How do we resolve ‘Get the biggest sale per company and list the </a:t>
            </a:r>
            <a:r>
              <a:rPr lang="en-GB" sz="2000" dirty="0" err="1" smtClean="0"/>
              <a:t>emp_no</a:t>
            </a:r>
            <a:r>
              <a:rPr lang="en-GB" sz="2000" dirty="0" smtClean="0"/>
              <a:t> of the salesperson who made the sale’?</a:t>
            </a:r>
          </a:p>
          <a:p>
            <a:pPr lvl="1"/>
            <a:r>
              <a:rPr lang="en-GB" dirty="0" smtClean="0"/>
              <a:t>This is INVALID syntax:</a:t>
            </a:r>
          </a:p>
          <a:p>
            <a:pPr lvl="1"/>
            <a:endParaRPr lang="en-GB" dirty="0" smtClean="0"/>
          </a:p>
          <a:p>
            <a:pPr lvl="1"/>
            <a:endParaRPr lang="en-GB" dirty="0" smtClean="0"/>
          </a:p>
          <a:p>
            <a:pPr lvl="1"/>
            <a:endParaRPr lang="en-GB" dirty="0" smtClean="0"/>
          </a:p>
          <a:p>
            <a:pPr lvl="1"/>
            <a:endParaRPr lang="en-GB" dirty="0" smtClean="0"/>
          </a:p>
          <a:p>
            <a:pPr lvl="1"/>
            <a:r>
              <a:rPr lang="en-GB" dirty="0" smtClean="0"/>
              <a:t>Whereas this is asking a different question!</a:t>
            </a:r>
          </a:p>
          <a:p>
            <a:pPr lvl="1"/>
            <a:endParaRPr lang="en-GB" dirty="0" smtClean="0"/>
          </a:p>
          <a:p>
            <a:pPr lvl="1"/>
            <a:endParaRPr lang="en-GB" dirty="0" smtClean="0"/>
          </a:p>
          <a:p>
            <a:pPr lvl="1"/>
            <a:endParaRPr lang="en-GB" dirty="0" smtClean="0"/>
          </a:p>
          <a:p>
            <a:pPr lvl="1"/>
            <a:endParaRPr lang="en-GB" dirty="0" smtClean="0"/>
          </a:p>
          <a:p>
            <a:pPr lvl="1"/>
            <a:r>
              <a:rPr lang="en-GB" dirty="0" smtClean="0"/>
              <a:t>We need a different strategy</a:t>
            </a:r>
          </a:p>
        </p:txBody>
      </p:sp>
      <p:sp>
        <p:nvSpPr>
          <p:cNvPr id="11268" name="Text Box 4"/>
          <p:cNvSpPr txBox="1">
            <a:spLocks noChangeArrowheads="1"/>
          </p:cNvSpPr>
          <p:nvPr/>
        </p:nvSpPr>
        <p:spPr bwMode="auto">
          <a:xfrm>
            <a:off x="881063" y="2428875"/>
            <a:ext cx="7683500" cy="1196975"/>
          </a:xfrm>
          <a:prstGeom prst="rect">
            <a:avLst/>
          </a:prstGeom>
          <a:solidFill>
            <a:schemeClr val="accent1"/>
          </a:solidFill>
          <a:ln w="9525">
            <a:solidFill>
              <a:schemeClr val="tx1"/>
            </a:solidFill>
            <a:miter lim="800000"/>
            <a:headEnd type="none" w="sm" len="sm"/>
            <a:tailEnd type="none" w="sm" len="sm"/>
          </a:ln>
        </p:spPr>
        <p:txBody>
          <a:bodyPr wrap="none">
            <a:spAutoFit/>
          </a:bodyPr>
          <a:lstStyle/>
          <a:p>
            <a:pPr eaLnBrk="0" hangingPunct="0">
              <a:spcBef>
                <a:spcPts val="0"/>
              </a:spcBef>
            </a:pPr>
            <a:r>
              <a:rPr lang="en-GB" sz="2400" dirty="0">
                <a:latin typeface="Helvetica" pitchFamily="34" charset="0"/>
              </a:rPr>
              <a:t>SELECT 	</a:t>
            </a:r>
            <a:r>
              <a:rPr lang="en-GB" sz="2400" dirty="0" err="1">
                <a:latin typeface="Helvetica" pitchFamily="34" charset="0"/>
              </a:rPr>
              <a:t>company_no</a:t>
            </a:r>
            <a:r>
              <a:rPr lang="en-GB" sz="2400" dirty="0">
                <a:latin typeface="Helvetica" pitchFamily="34" charset="0"/>
              </a:rPr>
              <a:t>, MAX(</a:t>
            </a:r>
            <a:r>
              <a:rPr lang="en-GB" sz="2400" dirty="0" err="1">
                <a:latin typeface="Helvetica" pitchFamily="34" charset="0"/>
              </a:rPr>
              <a:t>order_value</a:t>
            </a:r>
            <a:r>
              <a:rPr lang="en-GB" sz="2400" dirty="0">
                <a:latin typeface="Helvetica" pitchFamily="34" charset="0"/>
              </a:rPr>
              <a:t>), </a:t>
            </a:r>
            <a:r>
              <a:rPr lang="en-GB" sz="2400" dirty="0" err="1">
                <a:latin typeface="Helvetica" pitchFamily="34" charset="0"/>
              </a:rPr>
              <a:t>emp_no</a:t>
            </a:r>
            <a:endParaRPr lang="en-GB" sz="2400" dirty="0">
              <a:latin typeface="Helvetica" pitchFamily="34" charset="0"/>
            </a:endParaRPr>
          </a:p>
          <a:p>
            <a:pPr eaLnBrk="0" hangingPunct="0">
              <a:spcBef>
                <a:spcPts val="0"/>
              </a:spcBef>
            </a:pPr>
            <a:r>
              <a:rPr lang="en-GB" sz="2400" dirty="0">
                <a:latin typeface="Helvetica" pitchFamily="34" charset="0"/>
              </a:rPr>
              <a:t>FROM		sale</a:t>
            </a:r>
          </a:p>
          <a:p>
            <a:pPr eaLnBrk="0" hangingPunct="0">
              <a:spcBef>
                <a:spcPts val="0"/>
              </a:spcBef>
            </a:pPr>
            <a:r>
              <a:rPr lang="en-GB" sz="2400" dirty="0">
                <a:latin typeface="Helvetica" pitchFamily="34" charset="0"/>
              </a:rPr>
              <a:t>GROUP BY	</a:t>
            </a:r>
            <a:r>
              <a:rPr lang="en-GB" sz="2400" dirty="0" err="1">
                <a:latin typeface="Helvetica" pitchFamily="34" charset="0"/>
              </a:rPr>
              <a:t>company_no</a:t>
            </a:r>
            <a:endParaRPr lang="en-GB" sz="2400" dirty="0">
              <a:latin typeface="Helvetica" pitchFamily="34" charset="0"/>
            </a:endParaRPr>
          </a:p>
        </p:txBody>
      </p:sp>
      <p:sp>
        <p:nvSpPr>
          <p:cNvPr id="11269" name="Text Box 5"/>
          <p:cNvSpPr txBox="1">
            <a:spLocks noChangeArrowheads="1"/>
          </p:cNvSpPr>
          <p:nvPr/>
        </p:nvSpPr>
        <p:spPr bwMode="auto">
          <a:xfrm>
            <a:off x="900113" y="4445000"/>
            <a:ext cx="7683500" cy="1196975"/>
          </a:xfrm>
          <a:prstGeom prst="rect">
            <a:avLst/>
          </a:prstGeom>
          <a:solidFill>
            <a:schemeClr val="accent1"/>
          </a:solidFill>
          <a:ln w="9525">
            <a:solidFill>
              <a:schemeClr val="tx1"/>
            </a:solidFill>
            <a:miter lim="800000"/>
            <a:headEnd type="none" w="sm" len="sm"/>
            <a:tailEnd type="none" w="sm" len="sm"/>
          </a:ln>
        </p:spPr>
        <p:txBody>
          <a:bodyPr wrap="none">
            <a:spAutoFit/>
          </a:bodyPr>
          <a:lstStyle/>
          <a:p>
            <a:pPr eaLnBrk="0" hangingPunct="0">
              <a:spcBef>
                <a:spcPts val="0"/>
              </a:spcBef>
            </a:pPr>
            <a:r>
              <a:rPr lang="en-GB" sz="2400" dirty="0">
                <a:latin typeface="Helvetica" pitchFamily="34" charset="0"/>
              </a:rPr>
              <a:t>SELECT 	</a:t>
            </a:r>
            <a:r>
              <a:rPr lang="en-GB" sz="2400" dirty="0" err="1">
                <a:latin typeface="Helvetica" pitchFamily="34" charset="0"/>
              </a:rPr>
              <a:t>company_no</a:t>
            </a:r>
            <a:r>
              <a:rPr lang="en-GB" sz="2400" dirty="0">
                <a:latin typeface="Helvetica" pitchFamily="34" charset="0"/>
              </a:rPr>
              <a:t>, MAX(</a:t>
            </a:r>
            <a:r>
              <a:rPr lang="en-GB" sz="2400" dirty="0" err="1">
                <a:latin typeface="Helvetica" pitchFamily="34" charset="0"/>
              </a:rPr>
              <a:t>order_value</a:t>
            </a:r>
            <a:r>
              <a:rPr lang="en-GB" sz="2400" dirty="0">
                <a:latin typeface="Helvetica" pitchFamily="34" charset="0"/>
              </a:rPr>
              <a:t>), </a:t>
            </a:r>
            <a:r>
              <a:rPr lang="en-GB" sz="2400" dirty="0" err="1">
                <a:latin typeface="Helvetica" pitchFamily="34" charset="0"/>
              </a:rPr>
              <a:t>emp_no</a:t>
            </a:r>
            <a:endParaRPr lang="en-GB" sz="2400" dirty="0">
              <a:latin typeface="Helvetica" pitchFamily="34" charset="0"/>
            </a:endParaRPr>
          </a:p>
          <a:p>
            <a:pPr eaLnBrk="0" hangingPunct="0">
              <a:spcBef>
                <a:spcPts val="0"/>
              </a:spcBef>
            </a:pPr>
            <a:r>
              <a:rPr lang="en-GB" sz="2400" dirty="0">
                <a:latin typeface="Helvetica" pitchFamily="34" charset="0"/>
              </a:rPr>
              <a:t>FROM		sale</a:t>
            </a:r>
          </a:p>
          <a:p>
            <a:pPr eaLnBrk="0" hangingPunct="0">
              <a:spcBef>
                <a:spcPts val="0"/>
              </a:spcBef>
            </a:pPr>
            <a:r>
              <a:rPr lang="en-GB" sz="2400" dirty="0">
                <a:latin typeface="Helvetica" pitchFamily="34" charset="0"/>
              </a:rPr>
              <a:t>GROUP BY	</a:t>
            </a:r>
            <a:r>
              <a:rPr lang="en-GB" sz="2400" dirty="0" err="1">
                <a:latin typeface="Helvetica" pitchFamily="34" charset="0"/>
              </a:rPr>
              <a:t>company_no</a:t>
            </a:r>
            <a:r>
              <a:rPr lang="en-GB" sz="2400" dirty="0">
                <a:latin typeface="Helvetica" pitchFamily="34" charset="0"/>
              </a:rPr>
              <a:t>, </a:t>
            </a:r>
            <a:r>
              <a:rPr lang="en-GB" sz="2400" dirty="0" err="1">
                <a:latin typeface="Helvetica" pitchFamily="34" charset="0"/>
              </a:rPr>
              <a:t>emp_no</a:t>
            </a:r>
            <a:endParaRPr lang="en-GB" sz="2400" dirty="0">
              <a:latin typeface="Helvetica" pitchFamily="34" charset="0"/>
            </a:endParaRPr>
          </a:p>
        </p:txBody>
      </p:sp>
      <p:sp>
        <p:nvSpPr>
          <p:cNvPr id="11270"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11271" name="Text Box 7"/>
          <p:cNvSpPr txBox="1">
            <a:spLocks noChangeArrowheads="1"/>
          </p:cNvSpPr>
          <p:nvPr/>
        </p:nvSpPr>
        <p:spPr bwMode="auto">
          <a:xfrm>
            <a:off x="6240463" y="5360988"/>
            <a:ext cx="2757487" cy="1016000"/>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eaLnBrk="0" hangingPunct="0"/>
            <a:r>
              <a:rPr lang="en-GB" sz="2000">
                <a:latin typeface="Helvetica" pitchFamily="34" charset="0"/>
              </a:rPr>
              <a:t>Returns biggest sale</a:t>
            </a:r>
            <a:br>
              <a:rPr lang="en-GB" sz="2000">
                <a:latin typeface="Helvetica" pitchFamily="34" charset="0"/>
              </a:rPr>
            </a:br>
            <a:r>
              <a:rPr lang="en-GB" sz="2000">
                <a:latin typeface="Helvetica" pitchFamily="34" charset="0"/>
              </a:rPr>
              <a:t>per company </a:t>
            </a:r>
            <a:r>
              <a:rPr lang="en-GB" sz="2000">
                <a:solidFill>
                  <a:srgbClr val="FF0000"/>
                </a:solidFill>
                <a:latin typeface="Helvetica" pitchFamily="34" charset="0"/>
              </a:rPr>
              <a:t>per employee</a:t>
            </a:r>
          </a:p>
        </p:txBody>
      </p:sp>
      <p:sp>
        <p:nvSpPr>
          <p:cNvPr id="11272" name="Line 8"/>
          <p:cNvSpPr>
            <a:spLocks noChangeShapeType="1"/>
          </p:cNvSpPr>
          <p:nvPr/>
        </p:nvSpPr>
        <p:spPr bwMode="auto">
          <a:xfrm flipH="1" flipV="1">
            <a:off x="6305550" y="5129213"/>
            <a:ext cx="711200" cy="215900"/>
          </a:xfrm>
          <a:prstGeom prst="line">
            <a:avLst/>
          </a:prstGeom>
          <a:noFill/>
          <a:ln w="9525">
            <a:solidFill>
              <a:schemeClr val="tx1"/>
            </a:solidFill>
            <a:round/>
            <a:headEnd/>
            <a:tailEnd type="triangle" w="med" len="med"/>
          </a:ln>
        </p:spPr>
        <p:txBody>
          <a:bodyPr/>
          <a:lstStyle/>
          <a:p>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Simple Sub-Queries - Limitations</a:t>
            </a:r>
          </a:p>
        </p:txBody>
      </p:sp>
      <p:sp>
        <p:nvSpPr>
          <p:cNvPr id="820227" name="Rectangle 3"/>
          <p:cNvSpPr>
            <a:spLocks noGrp="1" noChangeArrowheads="1"/>
          </p:cNvSpPr>
          <p:nvPr>
            <p:ph type="body" idx="1"/>
          </p:nvPr>
        </p:nvSpPr>
        <p:spPr/>
        <p:txBody>
          <a:bodyPr/>
          <a:lstStyle/>
          <a:p>
            <a:r>
              <a:rPr lang="en-GB" sz="2000" smtClean="0"/>
              <a:t>Can we solve the problem like this?</a:t>
            </a:r>
          </a:p>
          <a:p>
            <a:endParaRPr lang="en-GB" sz="2000" smtClean="0"/>
          </a:p>
          <a:p>
            <a:endParaRPr lang="en-GB" sz="2000" smtClean="0"/>
          </a:p>
          <a:p>
            <a:endParaRPr lang="en-GB" sz="2000" smtClean="0"/>
          </a:p>
          <a:p>
            <a:endParaRPr lang="en-GB" sz="2000" smtClean="0"/>
          </a:p>
          <a:p>
            <a:r>
              <a:rPr lang="en-GB" sz="2000" smtClean="0"/>
              <a:t>No!</a:t>
            </a:r>
          </a:p>
          <a:p>
            <a:pPr lvl="1"/>
            <a:r>
              <a:rPr lang="en-GB" sz="1800" b="0" smtClean="0"/>
              <a:t>It selects those sales whose order_value is equal to the biggest sale made to </a:t>
            </a:r>
            <a:r>
              <a:rPr lang="en-GB" sz="1800" b="0" u="sng" smtClean="0"/>
              <a:t>any</a:t>
            </a:r>
            <a:r>
              <a:rPr lang="en-GB" sz="1800" b="0" smtClean="0"/>
              <a:t> company (any of those maximums generated by the sub-query)</a:t>
            </a:r>
          </a:p>
          <a:p>
            <a:pPr lvl="1"/>
            <a:r>
              <a:rPr lang="en-GB" sz="1800" b="0" smtClean="0"/>
              <a:t>With the data we have it might find the correct rows because every order value is currently unique</a:t>
            </a:r>
          </a:p>
          <a:p>
            <a:pPr lvl="1"/>
            <a:r>
              <a:rPr lang="en-GB" sz="1800" b="0" smtClean="0"/>
              <a:t>But if any non-highest sale to one company happened to be equal in value to the biggest sale to another company, then that sale would also be selected!</a:t>
            </a:r>
          </a:p>
        </p:txBody>
      </p:sp>
      <p:sp>
        <p:nvSpPr>
          <p:cNvPr id="12292" name="Text Box 4"/>
          <p:cNvSpPr txBox="1">
            <a:spLocks noChangeArrowheads="1"/>
          </p:cNvSpPr>
          <p:nvPr/>
        </p:nvSpPr>
        <p:spPr bwMode="auto">
          <a:xfrm>
            <a:off x="1598613" y="1573213"/>
            <a:ext cx="7191375" cy="2554287"/>
          </a:xfrm>
          <a:prstGeom prst="rect">
            <a:avLst/>
          </a:prstGeom>
          <a:solidFill>
            <a:schemeClr val="accent1"/>
          </a:solidFill>
          <a:ln w="9525">
            <a:solidFill>
              <a:schemeClr val="tx1"/>
            </a:solidFill>
            <a:miter lim="800000"/>
            <a:headEnd type="none" w="sm" len="sm"/>
            <a:tailEnd type="none" w="sm" len="sm"/>
          </a:ln>
        </p:spPr>
        <p:txBody>
          <a:bodyPr>
            <a:spAutoFit/>
          </a:bodyPr>
          <a:lstStyle/>
          <a:p>
            <a:pPr eaLnBrk="0" hangingPunct="0">
              <a:spcBef>
                <a:spcPts val="0"/>
              </a:spcBef>
            </a:pPr>
            <a:r>
              <a:rPr lang="en-GB" sz="2000" dirty="0">
                <a:latin typeface="Helvetica" pitchFamily="34" charset="0"/>
              </a:rPr>
              <a:t>SELECT 	</a:t>
            </a:r>
            <a:r>
              <a:rPr lang="en-GB" sz="2000" dirty="0" err="1">
                <a:latin typeface="Helvetica" pitchFamily="34" charset="0"/>
              </a:rPr>
              <a:t>company_no</a:t>
            </a:r>
            <a:r>
              <a:rPr lang="en-GB" sz="2000" dirty="0">
                <a:latin typeface="Helvetica" pitchFamily="34" charset="0"/>
              </a:rPr>
              <a:t>, </a:t>
            </a:r>
            <a:r>
              <a:rPr lang="en-GB" sz="2000" dirty="0" err="1">
                <a:latin typeface="Helvetica" pitchFamily="34" charset="0"/>
              </a:rPr>
              <a:t>order_value</a:t>
            </a:r>
            <a:r>
              <a:rPr lang="en-GB" sz="2000" dirty="0">
                <a:latin typeface="Helvetica" pitchFamily="34" charset="0"/>
              </a:rPr>
              <a:t>, </a:t>
            </a:r>
            <a:r>
              <a:rPr lang="en-GB" sz="2000" dirty="0" err="1">
                <a:latin typeface="Helvetica" pitchFamily="34" charset="0"/>
              </a:rPr>
              <a:t>emp_no</a:t>
            </a:r>
            <a:endParaRPr lang="en-GB" sz="2000" dirty="0">
              <a:latin typeface="Helvetica" pitchFamily="34" charset="0"/>
            </a:endParaRPr>
          </a:p>
          <a:p>
            <a:pPr eaLnBrk="0" hangingPunct="0">
              <a:spcBef>
                <a:spcPts val="0"/>
              </a:spcBef>
            </a:pPr>
            <a:r>
              <a:rPr lang="en-GB" sz="2000" dirty="0">
                <a:latin typeface="Helvetica" pitchFamily="34" charset="0"/>
              </a:rPr>
              <a:t>FROM 	sale</a:t>
            </a:r>
          </a:p>
          <a:p>
            <a:pPr eaLnBrk="0" hangingPunct="0">
              <a:spcBef>
                <a:spcPts val="0"/>
              </a:spcBef>
            </a:pPr>
            <a:r>
              <a:rPr lang="en-GB" sz="2000" dirty="0">
                <a:latin typeface="Helvetica" pitchFamily="34" charset="0"/>
              </a:rPr>
              <a:t>WHERE	</a:t>
            </a:r>
            <a:r>
              <a:rPr lang="en-GB" sz="2000" dirty="0" err="1">
                <a:latin typeface="Helvetica" pitchFamily="34" charset="0"/>
              </a:rPr>
              <a:t>order_value</a:t>
            </a:r>
            <a:r>
              <a:rPr lang="en-GB" sz="2000" dirty="0">
                <a:latin typeface="Helvetica" pitchFamily="34" charset="0"/>
              </a:rPr>
              <a:t> IN</a:t>
            </a:r>
          </a:p>
          <a:p>
            <a:pPr eaLnBrk="0" hangingPunct="0">
              <a:spcBef>
                <a:spcPts val="0"/>
              </a:spcBef>
            </a:pPr>
            <a:r>
              <a:rPr lang="en-GB" sz="2000" dirty="0">
                <a:latin typeface="Helvetica" pitchFamily="34" charset="0"/>
              </a:rPr>
              <a:t>		(</a:t>
            </a:r>
            <a:br>
              <a:rPr lang="en-GB" sz="2000" dirty="0">
                <a:latin typeface="Helvetica" pitchFamily="34" charset="0"/>
              </a:rPr>
            </a:br>
            <a:r>
              <a:rPr lang="en-GB" sz="2000" dirty="0">
                <a:latin typeface="Helvetica" pitchFamily="34" charset="0"/>
              </a:rPr>
              <a:t>		SELECT 	MAX(</a:t>
            </a:r>
            <a:r>
              <a:rPr lang="en-GB" sz="2000" dirty="0" err="1">
                <a:latin typeface="Helvetica" pitchFamily="34" charset="0"/>
              </a:rPr>
              <a:t>order_value</a:t>
            </a:r>
            <a:r>
              <a:rPr lang="en-GB" sz="2000" dirty="0">
                <a:latin typeface="Helvetica" pitchFamily="34" charset="0"/>
              </a:rPr>
              <a:t>)</a:t>
            </a:r>
          </a:p>
          <a:p>
            <a:pPr eaLnBrk="0" hangingPunct="0">
              <a:spcBef>
                <a:spcPts val="0"/>
              </a:spcBef>
            </a:pPr>
            <a:r>
              <a:rPr lang="en-GB" sz="2000" dirty="0">
                <a:latin typeface="Helvetica" pitchFamily="34" charset="0"/>
              </a:rPr>
              <a:t>		FROM		sale</a:t>
            </a:r>
          </a:p>
          <a:p>
            <a:pPr eaLnBrk="0" hangingPunct="0">
              <a:spcBef>
                <a:spcPts val="0"/>
              </a:spcBef>
            </a:pPr>
            <a:r>
              <a:rPr lang="en-GB" sz="2000" dirty="0">
                <a:latin typeface="Helvetica" pitchFamily="34" charset="0"/>
              </a:rPr>
              <a:t>		GROUP BY	</a:t>
            </a:r>
            <a:r>
              <a:rPr lang="en-GB" sz="2000" dirty="0" err="1">
                <a:latin typeface="Helvetica" pitchFamily="34" charset="0"/>
              </a:rPr>
              <a:t>company_no</a:t>
            </a:r>
            <a:r>
              <a:rPr lang="en-GB" sz="2000" dirty="0">
                <a:latin typeface="Helvetica" pitchFamily="34" charset="0"/>
              </a:rPr>
              <a:t/>
            </a:r>
            <a:br>
              <a:rPr lang="en-GB" sz="2000" dirty="0">
                <a:latin typeface="Helvetica" pitchFamily="34" charset="0"/>
              </a:rPr>
            </a:br>
            <a:r>
              <a:rPr lang="en-GB" sz="2000" dirty="0">
                <a:latin typeface="Helvetica" pitchFamily="34" charset="0"/>
              </a:rPr>
              <a:t>		)</a:t>
            </a:r>
          </a:p>
        </p:txBody>
      </p:sp>
      <p:sp>
        <p:nvSpPr>
          <p:cNvPr id="12293"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0227">
                                            <p:txEl>
                                              <p:pRg st="5" end="5"/>
                                            </p:txEl>
                                          </p:spTgt>
                                        </p:tgtEl>
                                        <p:attrNameLst>
                                          <p:attrName>style.visibility</p:attrName>
                                        </p:attrNameLst>
                                      </p:cBhvr>
                                      <p:to>
                                        <p:strVal val="visible"/>
                                      </p:to>
                                    </p:set>
                                    <p:animEffect transition="in" filter="fade">
                                      <p:cBhvr>
                                        <p:cTn id="7" dur="2000"/>
                                        <p:tgtEl>
                                          <p:spTgt spid="820227">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0227">
                                            <p:txEl>
                                              <p:pRg st="6" end="6"/>
                                            </p:txEl>
                                          </p:spTgt>
                                        </p:tgtEl>
                                        <p:attrNameLst>
                                          <p:attrName>style.visibility</p:attrName>
                                        </p:attrNameLst>
                                      </p:cBhvr>
                                      <p:to>
                                        <p:strVal val="visible"/>
                                      </p:to>
                                    </p:set>
                                    <p:animEffect transition="in" filter="fade">
                                      <p:cBhvr>
                                        <p:cTn id="10" dur="2000"/>
                                        <p:tgtEl>
                                          <p:spTgt spid="820227">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0227">
                                            <p:txEl>
                                              <p:pRg st="7" end="7"/>
                                            </p:txEl>
                                          </p:spTgt>
                                        </p:tgtEl>
                                        <p:attrNameLst>
                                          <p:attrName>style.visibility</p:attrName>
                                        </p:attrNameLst>
                                      </p:cBhvr>
                                      <p:to>
                                        <p:strVal val="visible"/>
                                      </p:to>
                                    </p:set>
                                    <p:animEffect transition="in" filter="fade">
                                      <p:cBhvr>
                                        <p:cTn id="13" dur="2000"/>
                                        <p:tgtEl>
                                          <p:spTgt spid="820227">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0227">
                                            <p:txEl>
                                              <p:pRg st="8" end="8"/>
                                            </p:txEl>
                                          </p:spTgt>
                                        </p:tgtEl>
                                        <p:attrNameLst>
                                          <p:attrName>style.visibility</p:attrName>
                                        </p:attrNameLst>
                                      </p:cBhvr>
                                      <p:to>
                                        <p:strVal val="visible"/>
                                      </p:to>
                                    </p:set>
                                    <p:animEffect transition="in" filter="fade">
                                      <p:cBhvr>
                                        <p:cTn id="16" dur="2000"/>
                                        <p:tgtEl>
                                          <p:spTgt spid="820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Correlated sub-queries</a:t>
            </a:r>
          </a:p>
        </p:txBody>
      </p:sp>
      <p:sp>
        <p:nvSpPr>
          <p:cNvPr id="13315" name="Rectangle 3"/>
          <p:cNvSpPr>
            <a:spLocks noGrp="1" noChangeArrowheads="1"/>
          </p:cNvSpPr>
          <p:nvPr>
            <p:ph type="body" idx="1"/>
          </p:nvPr>
        </p:nvSpPr>
        <p:spPr>
          <a:xfrm>
            <a:off x="293688" y="1230313"/>
            <a:ext cx="8537575" cy="5373687"/>
          </a:xfrm>
        </p:spPr>
        <p:txBody>
          <a:bodyPr/>
          <a:lstStyle/>
          <a:p>
            <a:pPr>
              <a:lnSpc>
                <a:spcPct val="107000"/>
              </a:lnSpc>
            </a:pPr>
            <a:r>
              <a:rPr lang="en-GB" b="0" smtClean="0"/>
              <a:t>Solution:</a:t>
            </a:r>
          </a:p>
          <a:p>
            <a:pPr lvl="1">
              <a:lnSpc>
                <a:spcPct val="107000"/>
              </a:lnSpc>
              <a:buFontTx/>
              <a:buNone/>
            </a:pPr>
            <a:r>
              <a:rPr lang="en-GB" b="0" smtClean="0"/>
              <a:t>- Consider each row of the sale table in turn, and Select it only if the order_value is equal to the biggest order_value </a:t>
            </a:r>
            <a:r>
              <a:rPr lang="en-GB" b="0" u="sng" smtClean="0"/>
              <a:t>for that company</a:t>
            </a:r>
          </a:p>
          <a:p>
            <a:pPr lvl="1">
              <a:lnSpc>
                <a:spcPct val="107000"/>
              </a:lnSpc>
            </a:pPr>
            <a:endParaRPr lang="en-GB" b="0" smtClean="0"/>
          </a:p>
          <a:p>
            <a:pPr lvl="1">
              <a:lnSpc>
                <a:spcPct val="107000"/>
              </a:lnSpc>
            </a:pPr>
            <a:endParaRPr lang="en-GB" b="0" smtClean="0"/>
          </a:p>
          <a:p>
            <a:pPr lvl="1">
              <a:lnSpc>
                <a:spcPct val="107000"/>
              </a:lnSpc>
            </a:pPr>
            <a:endParaRPr lang="en-GB" b="0" smtClean="0"/>
          </a:p>
          <a:p>
            <a:pPr lvl="1">
              <a:lnSpc>
                <a:spcPct val="107000"/>
              </a:lnSpc>
            </a:pPr>
            <a:endParaRPr lang="en-GB" b="0" smtClean="0"/>
          </a:p>
          <a:p>
            <a:pPr lvl="1">
              <a:lnSpc>
                <a:spcPct val="107000"/>
              </a:lnSpc>
            </a:pPr>
            <a:endParaRPr lang="en-GB" b="0" smtClean="0"/>
          </a:p>
          <a:p>
            <a:pPr lvl="1">
              <a:lnSpc>
                <a:spcPct val="107000"/>
              </a:lnSpc>
            </a:pPr>
            <a:endParaRPr lang="en-GB" b="0" smtClean="0"/>
          </a:p>
          <a:p>
            <a:pPr lvl="1">
              <a:lnSpc>
                <a:spcPct val="107000"/>
              </a:lnSpc>
            </a:pPr>
            <a:endParaRPr lang="en-GB" b="0" smtClean="0"/>
          </a:p>
          <a:p>
            <a:pPr lvl="1">
              <a:lnSpc>
                <a:spcPct val="107000"/>
              </a:lnSpc>
            </a:pPr>
            <a:r>
              <a:rPr lang="en-GB" b="0" smtClean="0"/>
              <a:t>Logically two separate ‘browses’ of the sale table, distinguishing between them via the aliases </a:t>
            </a:r>
            <a:r>
              <a:rPr lang="en-GB" b="0" smtClean="0">
                <a:solidFill>
                  <a:srgbClr val="FC0128"/>
                </a:solidFill>
              </a:rPr>
              <a:t>S1</a:t>
            </a:r>
            <a:r>
              <a:rPr lang="en-GB" b="0" smtClean="0"/>
              <a:t> and </a:t>
            </a:r>
            <a:r>
              <a:rPr lang="en-GB" b="0" smtClean="0">
                <a:solidFill>
                  <a:srgbClr val="FC0128"/>
                </a:solidFill>
              </a:rPr>
              <a:t>S2</a:t>
            </a:r>
          </a:p>
          <a:p>
            <a:pPr lvl="1">
              <a:lnSpc>
                <a:spcPct val="97000"/>
              </a:lnSpc>
            </a:pPr>
            <a:r>
              <a:rPr lang="en-GB" b="0" smtClean="0"/>
              <a:t>The sub-query CANNOT run standalone, it does not run bottom up,  you cannot read it bottom up, it is no longer like algebra!</a:t>
            </a:r>
            <a:endParaRPr lang="en-GB" sz="2400" smtClean="0"/>
          </a:p>
        </p:txBody>
      </p:sp>
      <p:sp>
        <p:nvSpPr>
          <p:cNvPr id="13316" name="Text Box 4"/>
          <p:cNvSpPr txBox="1">
            <a:spLocks noChangeArrowheads="1"/>
          </p:cNvSpPr>
          <p:nvPr/>
        </p:nvSpPr>
        <p:spPr bwMode="auto">
          <a:xfrm>
            <a:off x="844550" y="2509838"/>
            <a:ext cx="7794625" cy="2292350"/>
          </a:xfrm>
          <a:prstGeom prst="rect">
            <a:avLst/>
          </a:prstGeom>
          <a:solidFill>
            <a:schemeClr val="accent1"/>
          </a:solidFill>
          <a:ln w="9525">
            <a:solidFill>
              <a:schemeClr val="tx1"/>
            </a:solidFill>
            <a:miter lim="800000"/>
            <a:headEnd type="none" w="sm" len="sm"/>
            <a:tailEnd type="none" w="sm" len="sm"/>
          </a:ln>
        </p:spPr>
        <p:txBody>
          <a:bodyPr wrap="none">
            <a:spAutoFit/>
          </a:bodyPr>
          <a:lstStyle/>
          <a:p>
            <a:pPr eaLnBrk="0" hangingPunct="0">
              <a:spcBef>
                <a:spcPts val="0"/>
              </a:spcBef>
            </a:pPr>
            <a:r>
              <a:rPr lang="en-GB" sz="2400" dirty="0">
                <a:latin typeface="Helvetica" pitchFamily="34" charset="0"/>
              </a:rPr>
              <a:t>SELECT 	 </a:t>
            </a:r>
            <a:r>
              <a:rPr lang="en-GB" sz="2400" dirty="0" err="1">
                <a:latin typeface="Helvetica" pitchFamily="34" charset="0"/>
              </a:rPr>
              <a:t>company_no</a:t>
            </a:r>
            <a:r>
              <a:rPr lang="en-GB" sz="2400" dirty="0">
                <a:latin typeface="Helvetica" pitchFamily="34" charset="0"/>
              </a:rPr>
              <a:t>, </a:t>
            </a:r>
            <a:r>
              <a:rPr lang="en-GB" sz="2400" dirty="0" err="1">
                <a:latin typeface="Helvetica" pitchFamily="34" charset="0"/>
              </a:rPr>
              <a:t>order_value</a:t>
            </a:r>
            <a:r>
              <a:rPr lang="en-GB" sz="2400" dirty="0">
                <a:latin typeface="Helvetica" pitchFamily="34" charset="0"/>
              </a:rPr>
              <a:t>, </a:t>
            </a:r>
            <a:r>
              <a:rPr lang="en-GB" sz="2400" dirty="0" err="1">
                <a:latin typeface="Helvetica" pitchFamily="34" charset="0"/>
              </a:rPr>
              <a:t>emp_no</a:t>
            </a:r>
            <a:endParaRPr lang="en-GB" sz="2400" dirty="0">
              <a:latin typeface="Helvetica" pitchFamily="34" charset="0"/>
            </a:endParaRPr>
          </a:p>
          <a:p>
            <a:pPr eaLnBrk="0" hangingPunct="0">
              <a:spcBef>
                <a:spcPts val="0"/>
              </a:spcBef>
            </a:pPr>
            <a:r>
              <a:rPr lang="en-GB" sz="2400" dirty="0">
                <a:latin typeface="Helvetica" pitchFamily="34" charset="0"/>
              </a:rPr>
              <a:t>FROM	 	 sale </a:t>
            </a:r>
            <a:r>
              <a:rPr lang="en-GB" sz="2400" b="1" dirty="0">
                <a:solidFill>
                  <a:srgbClr val="FC0128"/>
                </a:solidFill>
                <a:latin typeface="Helvetica" pitchFamily="34" charset="0"/>
              </a:rPr>
              <a:t>S1</a:t>
            </a:r>
            <a:r>
              <a:rPr lang="en-GB" sz="2400" dirty="0">
                <a:solidFill>
                  <a:srgbClr val="FC0128"/>
                </a:solidFill>
                <a:latin typeface="Helvetica" pitchFamily="34" charset="0"/>
              </a:rPr>
              <a:t>             </a:t>
            </a:r>
            <a:r>
              <a:rPr lang="en-GB" sz="2400" dirty="0">
                <a:solidFill>
                  <a:srgbClr val="009900"/>
                </a:solidFill>
                <a:latin typeface="Helvetica" pitchFamily="34" charset="0"/>
              </a:rPr>
              <a:t>-- (S1 alias required)</a:t>
            </a:r>
          </a:p>
          <a:p>
            <a:pPr eaLnBrk="0" hangingPunct="0">
              <a:spcBef>
                <a:spcPts val="0"/>
              </a:spcBef>
            </a:pPr>
            <a:r>
              <a:rPr lang="en-GB" sz="2400" dirty="0">
                <a:latin typeface="Helvetica" pitchFamily="34" charset="0"/>
              </a:rPr>
              <a:t>WHERE </a:t>
            </a:r>
            <a:r>
              <a:rPr lang="en-GB" sz="2400" dirty="0" err="1">
                <a:latin typeface="Helvetica" pitchFamily="34" charset="0"/>
              </a:rPr>
              <a:t>order_value</a:t>
            </a:r>
            <a:r>
              <a:rPr lang="en-GB" sz="2400" dirty="0">
                <a:latin typeface="Helvetica" pitchFamily="34" charset="0"/>
              </a:rPr>
              <a:t> = </a:t>
            </a:r>
          </a:p>
          <a:p>
            <a:pPr eaLnBrk="0" hangingPunct="0">
              <a:spcBef>
                <a:spcPts val="0"/>
              </a:spcBef>
            </a:pPr>
            <a:r>
              <a:rPr lang="en-GB" sz="2400" dirty="0">
                <a:latin typeface="Helvetica" pitchFamily="34" charset="0"/>
              </a:rPr>
              <a:t>	(SELECT 	MAX(</a:t>
            </a:r>
            <a:r>
              <a:rPr lang="en-GB" sz="2400" dirty="0" err="1">
                <a:latin typeface="Helvetica" pitchFamily="34" charset="0"/>
              </a:rPr>
              <a:t>order_value</a:t>
            </a:r>
            <a:r>
              <a:rPr lang="en-GB" sz="2400" dirty="0">
                <a:latin typeface="Helvetica" pitchFamily="34" charset="0"/>
              </a:rPr>
              <a:t>)</a:t>
            </a:r>
          </a:p>
          <a:p>
            <a:pPr eaLnBrk="0" hangingPunct="0">
              <a:spcBef>
                <a:spcPts val="0"/>
              </a:spcBef>
            </a:pPr>
            <a:r>
              <a:rPr lang="en-GB" sz="2400" dirty="0">
                <a:latin typeface="Helvetica" pitchFamily="34" charset="0"/>
              </a:rPr>
              <a:t>	 FROM	sale </a:t>
            </a:r>
            <a:r>
              <a:rPr lang="en-GB" sz="2400" dirty="0">
                <a:solidFill>
                  <a:srgbClr val="FC0128"/>
                </a:solidFill>
                <a:latin typeface="Helvetica" pitchFamily="34" charset="0"/>
              </a:rPr>
              <a:t>S2 </a:t>
            </a:r>
          </a:p>
          <a:p>
            <a:pPr eaLnBrk="0" hangingPunct="0">
              <a:spcBef>
                <a:spcPts val="0"/>
              </a:spcBef>
            </a:pPr>
            <a:r>
              <a:rPr lang="en-GB" sz="2400" dirty="0">
                <a:latin typeface="Helvetica" pitchFamily="34" charset="0"/>
              </a:rPr>
              <a:t>	 WHERE 	</a:t>
            </a:r>
            <a:r>
              <a:rPr lang="en-GB" sz="2400" dirty="0">
                <a:solidFill>
                  <a:srgbClr val="FC0128"/>
                </a:solidFill>
                <a:latin typeface="Helvetica" pitchFamily="34" charset="0"/>
              </a:rPr>
              <a:t>S2</a:t>
            </a:r>
            <a:r>
              <a:rPr lang="en-GB" sz="2400" dirty="0">
                <a:latin typeface="Helvetica" pitchFamily="34" charset="0"/>
              </a:rPr>
              <a:t>.company_no = </a:t>
            </a:r>
            <a:r>
              <a:rPr lang="en-GB" sz="2400" b="1" dirty="0">
                <a:solidFill>
                  <a:srgbClr val="FC0128"/>
                </a:solidFill>
                <a:latin typeface="Helvetica" pitchFamily="34" charset="0"/>
              </a:rPr>
              <a:t>S1</a:t>
            </a:r>
            <a:r>
              <a:rPr lang="en-GB" sz="2400" dirty="0">
                <a:latin typeface="Helvetica" pitchFamily="34" charset="0"/>
              </a:rPr>
              <a:t>.company_no)</a:t>
            </a:r>
          </a:p>
        </p:txBody>
      </p:sp>
      <p:sp>
        <p:nvSpPr>
          <p:cNvPr id="13317"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13318" name="Text Box 6"/>
          <p:cNvSpPr txBox="1">
            <a:spLocks noChangeArrowheads="1"/>
          </p:cNvSpPr>
          <p:nvPr/>
        </p:nvSpPr>
        <p:spPr bwMode="auto">
          <a:xfrm>
            <a:off x="6483350" y="3360738"/>
            <a:ext cx="1782763" cy="711200"/>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eaLnBrk="0" hangingPunct="0"/>
            <a:r>
              <a:rPr lang="en-GB" sz="2000">
                <a:latin typeface="Helvetica" pitchFamily="34" charset="0"/>
              </a:rPr>
              <a:t>Passed down </a:t>
            </a:r>
            <a:br>
              <a:rPr lang="en-GB" sz="2000">
                <a:latin typeface="Helvetica" pitchFamily="34" charset="0"/>
              </a:rPr>
            </a:br>
            <a:r>
              <a:rPr lang="en-GB" sz="2000">
                <a:latin typeface="Helvetica" pitchFamily="34" charset="0"/>
              </a:rPr>
              <a:t>from above</a:t>
            </a:r>
          </a:p>
        </p:txBody>
      </p:sp>
      <p:sp>
        <p:nvSpPr>
          <p:cNvPr id="13319" name="Line 7"/>
          <p:cNvSpPr>
            <a:spLocks noChangeShapeType="1"/>
          </p:cNvSpPr>
          <p:nvPr/>
        </p:nvSpPr>
        <p:spPr bwMode="auto">
          <a:xfrm flipH="1">
            <a:off x="6765925" y="4068763"/>
            <a:ext cx="133350" cy="360362"/>
          </a:xfrm>
          <a:prstGeom prst="line">
            <a:avLst/>
          </a:prstGeom>
          <a:noFill/>
          <a:ln w="9525">
            <a:solidFill>
              <a:schemeClr val="tx1"/>
            </a:solidFill>
            <a:round/>
            <a:headEnd type="none" w="sm" len="sm"/>
            <a:tailEnd type="triangle" w="med" len="med"/>
          </a:ln>
        </p:spPr>
        <p:txBody>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54013" y="3700463"/>
            <a:ext cx="8597900" cy="2663825"/>
          </a:xfrm>
          <a:prstGeom prst="rect">
            <a:avLst/>
          </a:prstGeom>
          <a:solidFill>
            <a:schemeClr val="accent1"/>
          </a:solidFill>
          <a:ln w="9525">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824323" name="Text Box 3"/>
          <p:cNvSpPr txBox="1">
            <a:spLocks noChangeArrowheads="1"/>
          </p:cNvSpPr>
          <p:nvPr/>
        </p:nvSpPr>
        <p:spPr bwMode="auto">
          <a:xfrm>
            <a:off x="2392363" y="4017963"/>
            <a:ext cx="803275" cy="396875"/>
          </a:xfrm>
          <a:prstGeom prst="rect">
            <a:avLst/>
          </a:prstGeom>
          <a:solidFill>
            <a:schemeClr val="accent1"/>
          </a:solidFill>
          <a:ln w="9525">
            <a:noFill/>
            <a:miter lim="800000"/>
            <a:headEnd type="none" w="sm" len="sm"/>
            <a:tailEnd type="none" w="sm" len="sm"/>
          </a:ln>
        </p:spPr>
        <p:txBody>
          <a:bodyPr>
            <a:spAutoFit/>
          </a:bodyPr>
          <a:lstStyle/>
          <a:p>
            <a:pPr eaLnBrk="0" hangingPunct="0"/>
            <a:r>
              <a:rPr lang="en-GB" sz="2000" dirty="0">
                <a:solidFill>
                  <a:srgbClr val="FF0000"/>
                </a:solidFill>
                <a:latin typeface="Helvetica" pitchFamily="34" charset="0"/>
              </a:rPr>
              <a:t>JOIN</a:t>
            </a:r>
          </a:p>
        </p:txBody>
      </p:sp>
      <p:sp>
        <p:nvSpPr>
          <p:cNvPr id="824324" name="Text Box 4"/>
          <p:cNvSpPr txBox="1">
            <a:spLocks noChangeArrowheads="1"/>
          </p:cNvSpPr>
          <p:nvPr/>
        </p:nvSpPr>
        <p:spPr bwMode="auto">
          <a:xfrm>
            <a:off x="3008313" y="4929188"/>
            <a:ext cx="268287" cy="396875"/>
          </a:xfrm>
          <a:prstGeom prst="rect">
            <a:avLst/>
          </a:prstGeom>
          <a:solidFill>
            <a:schemeClr val="accent1"/>
          </a:solidFill>
          <a:ln w="9525">
            <a:noFill/>
            <a:miter lim="800000"/>
            <a:headEnd type="none" w="sm" len="sm"/>
            <a:tailEnd type="none" w="sm" len="sm"/>
          </a:ln>
        </p:spPr>
        <p:txBody>
          <a:bodyPr wrap="none">
            <a:spAutoFit/>
          </a:bodyPr>
          <a:lstStyle/>
          <a:p>
            <a:pPr eaLnBrk="0" hangingPunct="0">
              <a:spcBef>
                <a:spcPts val="0"/>
              </a:spcBef>
            </a:pPr>
            <a:r>
              <a:rPr lang="en-GB" sz="2000" dirty="0">
                <a:latin typeface="Helvetica" pitchFamily="34" charset="0"/>
              </a:rPr>
              <a:t>)</a:t>
            </a:r>
          </a:p>
        </p:txBody>
      </p:sp>
      <p:sp>
        <p:nvSpPr>
          <p:cNvPr id="824325" name="Text Box 5"/>
          <p:cNvSpPr txBox="1">
            <a:spLocks noChangeArrowheads="1"/>
          </p:cNvSpPr>
          <p:nvPr/>
        </p:nvSpPr>
        <p:spPr bwMode="auto">
          <a:xfrm>
            <a:off x="385763" y="5272405"/>
            <a:ext cx="5056187" cy="396875"/>
          </a:xfrm>
          <a:prstGeom prst="rect">
            <a:avLst/>
          </a:prstGeom>
          <a:solidFill>
            <a:schemeClr val="accent1"/>
          </a:solidFill>
          <a:ln w="9525">
            <a:noFill/>
            <a:miter lim="800000"/>
            <a:headEnd type="none" w="sm" len="sm"/>
            <a:tailEnd type="none" w="sm" len="sm"/>
          </a:ln>
        </p:spPr>
        <p:txBody>
          <a:bodyPr wrap="none">
            <a:spAutoFit/>
          </a:bodyPr>
          <a:lstStyle/>
          <a:p>
            <a:pPr eaLnBrk="0" hangingPunct="0">
              <a:spcBef>
                <a:spcPts val="0"/>
              </a:spcBef>
            </a:pPr>
            <a:r>
              <a:rPr lang="en-GB" sz="2000" dirty="0">
                <a:latin typeface="Helvetica" pitchFamily="34" charset="0"/>
              </a:rPr>
              <a:t>ON  </a:t>
            </a:r>
            <a:r>
              <a:rPr lang="en-GB" sz="2000" dirty="0" err="1">
                <a:latin typeface="Helvetica" pitchFamily="34" charset="0"/>
              </a:rPr>
              <a:t>S.company_no</a:t>
            </a:r>
            <a:r>
              <a:rPr lang="en-GB" sz="2000" dirty="0">
                <a:latin typeface="Helvetica" pitchFamily="34" charset="0"/>
              </a:rPr>
              <a:t>  = </a:t>
            </a:r>
            <a:r>
              <a:rPr lang="en-GB" sz="2000" dirty="0" err="1">
                <a:latin typeface="Helvetica" pitchFamily="34" charset="0"/>
              </a:rPr>
              <a:t>SUMM.company_no</a:t>
            </a:r>
            <a:endParaRPr lang="en-GB" sz="2000" dirty="0">
              <a:latin typeface="Helvetica" pitchFamily="34" charset="0"/>
            </a:endParaRPr>
          </a:p>
        </p:txBody>
      </p:sp>
      <p:sp>
        <p:nvSpPr>
          <p:cNvPr id="824326" name="Text Box 6"/>
          <p:cNvSpPr txBox="1">
            <a:spLocks noChangeArrowheads="1"/>
          </p:cNvSpPr>
          <p:nvPr/>
        </p:nvSpPr>
        <p:spPr bwMode="auto">
          <a:xfrm>
            <a:off x="3197225" y="4971098"/>
            <a:ext cx="1370013" cy="396875"/>
          </a:xfrm>
          <a:prstGeom prst="rect">
            <a:avLst/>
          </a:prstGeom>
          <a:solidFill>
            <a:schemeClr val="accent1"/>
          </a:solidFill>
          <a:ln w="9525">
            <a:noFill/>
            <a:miter lim="800000"/>
            <a:headEnd type="none" w="sm" len="sm"/>
            <a:tailEnd type="none" w="sm" len="sm"/>
          </a:ln>
        </p:spPr>
        <p:txBody>
          <a:bodyPr wrap="none">
            <a:spAutoFit/>
          </a:bodyPr>
          <a:lstStyle/>
          <a:p>
            <a:pPr eaLnBrk="0" hangingPunct="0">
              <a:spcBef>
                <a:spcPts val="0"/>
              </a:spcBef>
            </a:pPr>
            <a:r>
              <a:rPr lang="en-GB" sz="2000" dirty="0">
                <a:latin typeface="Helvetica" pitchFamily="34" charset="0"/>
              </a:rPr>
              <a:t>AS SUMM</a:t>
            </a:r>
          </a:p>
        </p:txBody>
      </p:sp>
      <p:sp>
        <p:nvSpPr>
          <p:cNvPr id="824327" name="Text Box 7"/>
          <p:cNvSpPr txBox="1">
            <a:spLocks noChangeArrowheads="1"/>
          </p:cNvSpPr>
          <p:nvPr/>
        </p:nvSpPr>
        <p:spPr bwMode="auto">
          <a:xfrm>
            <a:off x="3068638" y="4003675"/>
            <a:ext cx="5883275" cy="1015663"/>
          </a:xfrm>
          <a:prstGeom prst="rect">
            <a:avLst/>
          </a:prstGeom>
          <a:solidFill>
            <a:schemeClr val="accent1"/>
          </a:solidFill>
          <a:ln w="9525">
            <a:noFill/>
            <a:miter lim="800000"/>
            <a:headEnd type="none" w="sm" len="sm"/>
            <a:tailEnd type="none" w="sm" len="sm"/>
          </a:ln>
        </p:spPr>
        <p:txBody>
          <a:bodyPr wrap="square">
            <a:spAutoFit/>
          </a:bodyPr>
          <a:lstStyle/>
          <a:p>
            <a:pPr eaLnBrk="0" hangingPunct="0">
              <a:spcBef>
                <a:spcPts val="0"/>
              </a:spcBef>
            </a:pPr>
            <a:r>
              <a:rPr lang="en-GB" sz="2000" dirty="0">
                <a:latin typeface="Helvetica" pitchFamily="34" charset="0"/>
              </a:rPr>
              <a:t>SELECT </a:t>
            </a:r>
            <a:r>
              <a:rPr lang="en-GB" sz="2000" dirty="0" err="1">
                <a:latin typeface="Helvetica" pitchFamily="34" charset="0"/>
              </a:rPr>
              <a:t>company_no</a:t>
            </a:r>
            <a:r>
              <a:rPr lang="en-GB" sz="2000" dirty="0">
                <a:latin typeface="Helvetica" pitchFamily="34" charset="0"/>
              </a:rPr>
              <a:t>, max(</a:t>
            </a:r>
            <a:r>
              <a:rPr lang="en-GB" sz="2000" dirty="0" err="1">
                <a:latin typeface="Helvetica" pitchFamily="34" charset="0"/>
              </a:rPr>
              <a:t>order_value</a:t>
            </a:r>
            <a:r>
              <a:rPr lang="en-GB" sz="2000" dirty="0">
                <a:latin typeface="Helvetica" pitchFamily="34" charset="0"/>
              </a:rPr>
              <a:t>) ‘Biggest'</a:t>
            </a:r>
          </a:p>
          <a:p>
            <a:pPr eaLnBrk="0" hangingPunct="0">
              <a:spcBef>
                <a:spcPts val="0"/>
              </a:spcBef>
            </a:pPr>
            <a:r>
              <a:rPr lang="en-GB" sz="2000" dirty="0">
                <a:latin typeface="Helvetica" pitchFamily="34" charset="0"/>
              </a:rPr>
              <a:t>FROM sale</a:t>
            </a:r>
          </a:p>
          <a:p>
            <a:pPr eaLnBrk="0" hangingPunct="0">
              <a:spcBef>
                <a:spcPts val="0"/>
              </a:spcBef>
            </a:pPr>
            <a:r>
              <a:rPr lang="en-GB" sz="2000" dirty="0">
                <a:latin typeface="Helvetica" pitchFamily="34" charset="0"/>
              </a:rPr>
              <a:t>GROUP BY </a:t>
            </a:r>
            <a:r>
              <a:rPr lang="en-GB" sz="2000" dirty="0" err="1">
                <a:latin typeface="Helvetica" pitchFamily="34" charset="0"/>
              </a:rPr>
              <a:t>company_no</a:t>
            </a:r>
            <a:endParaRPr lang="en-GB" sz="2000" dirty="0">
              <a:latin typeface="Helvetica" pitchFamily="34" charset="0"/>
            </a:endParaRPr>
          </a:p>
        </p:txBody>
      </p:sp>
      <p:sp>
        <p:nvSpPr>
          <p:cNvPr id="14344" name="Rectangle 8"/>
          <p:cNvSpPr>
            <a:spLocks noGrp="1" noChangeArrowheads="1"/>
          </p:cNvSpPr>
          <p:nvPr>
            <p:ph type="title"/>
          </p:nvPr>
        </p:nvSpPr>
        <p:spPr/>
        <p:txBody>
          <a:bodyPr/>
          <a:lstStyle/>
          <a:p>
            <a:pPr eaLnBrk="1" hangingPunct="1"/>
            <a:r>
              <a:rPr lang="en-GB" smtClean="0"/>
              <a:t>Correlated sub-queries (an alternative)</a:t>
            </a:r>
          </a:p>
        </p:txBody>
      </p:sp>
      <p:sp>
        <p:nvSpPr>
          <p:cNvPr id="14345" name="Rectangle 9"/>
          <p:cNvSpPr>
            <a:spLocks noGrp="1" noChangeArrowheads="1"/>
          </p:cNvSpPr>
          <p:nvPr>
            <p:ph type="body" idx="1"/>
          </p:nvPr>
        </p:nvSpPr>
        <p:spPr>
          <a:xfrm>
            <a:off x="249238" y="1071563"/>
            <a:ext cx="8709025" cy="2335212"/>
          </a:xfrm>
        </p:spPr>
        <p:txBody>
          <a:bodyPr/>
          <a:lstStyle/>
          <a:p>
            <a:r>
              <a:rPr lang="en-GB" smtClean="0"/>
              <a:t>Logically, sub-query runs once per row of outer query</a:t>
            </a:r>
          </a:p>
          <a:p>
            <a:r>
              <a:rPr lang="en-GB" smtClean="0"/>
              <a:t>The DBMS engine will take short cuts</a:t>
            </a:r>
          </a:p>
          <a:p>
            <a:pPr lvl="1"/>
            <a:r>
              <a:rPr lang="en-GB" smtClean="0"/>
              <a:t>Create a small temp table that summarises sale’s by company</a:t>
            </a:r>
          </a:p>
          <a:p>
            <a:pPr lvl="1"/>
            <a:r>
              <a:rPr lang="en-GB" smtClean="0"/>
              <a:t>Join (once) the original table with this small table on 2 columns</a:t>
            </a:r>
          </a:p>
          <a:p>
            <a:pPr lvl="1"/>
            <a:r>
              <a:rPr lang="en-GB" smtClean="0"/>
              <a:t>You could mimic this, by recoding thus:</a:t>
            </a:r>
            <a:endParaRPr lang="en-GB" sz="2400" smtClean="0"/>
          </a:p>
        </p:txBody>
      </p:sp>
      <p:sp>
        <p:nvSpPr>
          <p:cNvPr id="14346" name="Rectangle 1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824331" name="Text Box 11"/>
          <p:cNvSpPr txBox="1">
            <a:spLocks noChangeArrowheads="1"/>
          </p:cNvSpPr>
          <p:nvPr/>
        </p:nvSpPr>
        <p:spPr bwMode="auto">
          <a:xfrm>
            <a:off x="384175" y="3714750"/>
            <a:ext cx="2117725" cy="701675"/>
          </a:xfrm>
          <a:prstGeom prst="rect">
            <a:avLst/>
          </a:prstGeom>
          <a:solidFill>
            <a:schemeClr val="accent1"/>
          </a:solidFill>
          <a:ln w="9525">
            <a:noFill/>
            <a:miter lim="800000"/>
            <a:headEnd type="none" w="sm" len="sm"/>
            <a:tailEnd type="none" w="sm" len="sm"/>
          </a:ln>
        </p:spPr>
        <p:txBody>
          <a:bodyPr wrap="none">
            <a:spAutoFit/>
          </a:bodyPr>
          <a:lstStyle/>
          <a:p>
            <a:pPr eaLnBrk="0" hangingPunct="0">
              <a:spcBef>
                <a:spcPts val="0"/>
              </a:spcBef>
            </a:pPr>
            <a:r>
              <a:rPr lang="en-GB" sz="2000" dirty="0">
                <a:latin typeface="Helvetica" pitchFamily="34" charset="0"/>
              </a:rPr>
              <a:t>SELECT *</a:t>
            </a:r>
          </a:p>
          <a:p>
            <a:pPr eaLnBrk="0" hangingPunct="0">
              <a:spcBef>
                <a:spcPts val="0"/>
              </a:spcBef>
            </a:pPr>
            <a:r>
              <a:rPr lang="en-GB" sz="2000" dirty="0">
                <a:latin typeface="Helvetica" pitchFamily="34" charset="0"/>
              </a:rPr>
              <a:t>FROM sale AS S</a:t>
            </a:r>
          </a:p>
        </p:txBody>
      </p:sp>
      <p:sp>
        <p:nvSpPr>
          <p:cNvPr id="824332" name="Text Box 12"/>
          <p:cNvSpPr txBox="1">
            <a:spLocks noChangeArrowheads="1"/>
          </p:cNvSpPr>
          <p:nvPr/>
        </p:nvSpPr>
        <p:spPr bwMode="auto">
          <a:xfrm>
            <a:off x="2994025" y="3981450"/>
            <a:ext cx="268288" cy="396875"/>
          </a:xfrm>
          <a:prstGeom prst="rect">
            <a:avLst/>
          </a:prstGeom>
          <a:noFill/>
          <a:ln w="9525">
            <a:noFill/>
            <a:miter lim="800000"/>
            <a:headEnd type="none" w="sm" len="sm"/>
            <a:tailEnd type="none" w="sm" len="sm"/>
          </a:ln>
        </p:spPr>
        <p:txBody>
          <a:bodyPr wrap="none">
            <a:spAutoFit/>
          </a:bodyPr>
          <a:lstStyle/>
          <a:p>
            <a:pPr eaLnBrk="0" hangingPunct="0"/>
            <a:r>
              <a:rPr lang="en-GB" sz="2000">
                <a:latin typeface="Helvetica" pitchFamily="34" charset="0"/>
              </a:rPr>
              <a:t>(</a:t>
            </a:r>
          </a:p>
        </p:txBody>
      </p:sp>
      <p:sp>
        <p:nvSpPr>
          <p:cNvPr id="824333" name="Text Box 13"/>
          <p:cNvSpPr txBox="1">
            <a:spLocks noChangeArrowheads="1"/>
          </p:cNvSpPr>
          <p:nvPr/>
        </p:nvSpPr>
        <p:spPr bwMode="auto">
          <a:xfrm>
            <a:off x="379413" y="5920105"/>
            <a:ext cx="3276600" cy="396875"/>
          </a:xfrm>
          <a:prstGeom prst="rect">
            <a:avLst/>
          </a:prstGeom>
          <a:solidFill>
            <a:schemeClr val="accent1"/>
          </a:solidFill>
          <a:ln w="9525">
            <a:noFill/>
            <a:miter lim="800000"/>
            <a:headEnd type="none" w="sm" len="sm"/>
            <a:tailEnd type="none" w="sm" len="sm"/>
          </a:ln>
        </p:spPr>
        <p:txBody>
          <a:bodyPr wrap="none">
            <a:spAutoFit/>
          </a:bodyPr>
          <a:lstStyle/>
          <a:p>
            <a:pPr eaLnBrk="0" hangingPunct="0">
              <a:spcBef>
                <a:spcPts val="0"/>
              </a:spcBef>
            </a:pPr>
            <a:r>
              <a:rPr lang="en-GB" sz="2000" dirty="0">
                <a:latin typeface="Helvetica" pitchFamily="34" charset="0"/>
              </a:rPr>
              <a:t>ORDER BY </a:t>
            </a:r>
            <a:r>
              <a:rPr lang="en-GB" sz="2000" dirty="0" err="1">
                <a:latin typeface="Helvetica" pitchFamily="34" charset="0"/>
              </a:rPr>
              <a:t>S.company_no</a:t>
            </a:r>
            <a:endParaRPr lang="en-GB" sz="2000" dirty="0">
              <a:latin typeface="Helvetica" pitchFamily="34" charset="0"/>
            </a:endParaRPr>
          </a:p>
        </p:txBody>
      </p:sp>
      <p:sp>
        <p:nvSpPr>
          <p:cNvPr id="824334" name="Text Box 14"/>
          <p:cNvSpPr txBox="1">
            <a:spLocks noChangeArrowheads="1"/>
          </p:cNvSpPr>
          <p:nvPr/>
        </p:nvSpPr>
        <p:spPr bwMode="auto">
          <a:xfrm>
            <a:off x="401638" y="5596255"/>
            <a:ext cx="7331075" cy="396875"/>
          </a:xfrm>
          <a:prstGeom prst="rect">
            <a:avLst/>
          </a:prstGeom>
          <a:solidFill>
            <a:schemeClr val="accent1"/>
          </a:solidFill>
          <a:ln w="9525">
            <a:noFill/>
            <a:miter lim="800000"/>
            <a:headEnd type="none" w="sm" len="sm"/>
            <a:tailEnd type="none" w="sm" len="sm"/>
          </a:ln>
        </p:spPr>
        <p:txBody>
          <a:bodyPr wrap="none">
            <a:spAutoFit/>
          </a:bodyPr>
          <a:lstStyle/>
          <a:p>
            <a:pPr eaLnBrk="0" hangingPunct="0">
              <a:spcBef>
                <a:spcPts val="0"/>
              </a:spcBef>
            </a:pPr>
            <a:r>
              <a:rPr lang="en-GB" sz="2000" dirty="0">
                <a:latin typeface="Helvetica" pitchFamily="34" charset="0"/>
              </a:rPr>
              <a:t>AND </a:t>
            </a:r>
            <a:r>
              <a:rPr lang="en-GB" sz="2000" dirty="0" err="1">
                <a:latin typeface="Helvetica" pitchFamily="34" charset="0"/>
              </a:rPr>
              <a:t>S.order_value</a:t>
            </a:r>
            <a:r>
              <a:rPr lang="en-GB" sz="2000" dirty="0">
                <a:latin typeface="Helvetica" pitchFamily="34" charset="0"/>
              </a:rPr>
              <a:t> = </a:t>
            </a:r>
            <a:r>
              <a:rPr lang="en-GB" sz="2000" dirty="0" err="1">
                <a:latin typeface="Helvetica" pitchFamily="34" charset="0"/>
              </a:rPr>
              <a:t>SUMM.Biggest</a:t>
            </a:r>
            <a:r>
              <a:rPr lang="en-GB" sz="2000" dirty="0">
                <a:latin typeface="Helvetica" pitchFamily="34" charset="0"/>
              </a:rPr>
              <a:t> </a:t>
            </a:r>
            <a:r>
              <a:rPr lang="en-GB" sz="2000" dirty="0">
                <a:solidFill>
                  <a:srgbClr val="009900"/>
                </a:solidFill>
                <a:latin typeface="Helvetica" pitchFamily="34" charset="0"/>
              </a:rPr>
              <a:t>-- joining on both columns</a:t>
            </a:r>
          </a:p>
        </p:txBody>
      </p:sp>
      <p:sp>
        <p:nvSpPr>
          <p:cNvPr id="824335" name="Text Box 15"/>
          <p:cNvSpPr txBox="1">
            <a:spLocks noChangeArrowheads="1"/>
          </p:cNvSpPr>
          <p:nvPr/>
        </p:nvSpPr>
        <p:spPr bwMode="auto">
          <a:xfrm>
            <a:off x="6910388" y="4478338"/>
            <a:ext cx="1860550" cy="406400"/>
          </a:xfrm>
          <a:prstGeom prst="rect">
            <a:avLst/>
          </a:prstGeom>
          <a:solidFill>
            <a:schemeClr val="folHlink"/>
          </a:solidFill>
          <a:ln w="9525">
            <a:solidFill>
              <a:schemeClr val="tx1"/>
            </a:solidFill>
            <a:miter lim="800000"/>
            <a:headEnd type="none" w="sm" len="sm"/>
            <a:tailEnd type="none" w="sm" len="sm"/>
          </a:ln>
        </p:spPr>
        <p:txBody>
          <a:bodyPr wrap="none">
            <a:spAutoFit/>
          </a:bodyPr>
          <a:lstStyle/>
          <a:p>
            <a:pPr eaLnBrk="0" hangingPunct="0"/>
            <a:r>
              <a:rPr lang="en-GB" sz="2000" dirty="0">
                <a:latin typeface="Helvetica" pitchFamily="34" charset="0"/>
              </a:rPr>
              <a:t>An ‘inline’ view</a:t>
            </a:r>
          </a:p>
        </p:txBody>
      </p:sp>
      <p:sp>
        <p:nvSpPr>
          <p:cNvPr id="824336" name="Line 16"/>
          <p:cNvSpPr>
            <a:spLocks noChangeShapeType="1"/>
          </p:cNvSpPr>
          <p:nvPr/>
        </p:nvSpPr>
        <p:spPr bwMode="auto">
          <a:xfrm flipH="1">
            <a:off x="5768975" y="4665663"/>
            <a:ext cx="863600" cy="0"/>
          </a:xfrm>
          <a:prstGeom prst="line">
            <a:avLst/>
          </a:prstGeom>
          <a:noFill/>
          <a:ln w="9525">
            <a:solidFill>
              <a:schemeClr val="tx1"/>
            </a:solidFill>
            <a:round/>
            <a:headEnd/>
            <a:tailEnd type="triangle" w="med" len="med"/>
          </a:ln>
        </p:spPr>
        <p:txBody>
          <a:bodyPr/>
          <a:lstStyle/>
          <a:p>
            <a:endParaRPr lang="en-GB"/>
          </a:p>
        </p:txBody>
      </p:sp>
      <p:sp>
        <p:nvSpPr>
          <p:cNvPr id="824337" name="Text Box 17"/>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4327"/>
                                        </p:tgtEl>
                                        <p:attrNameLst>
                                          <p:attrName>style.visibility</p:attrName>
                                        </p:attrNameLst>
                                      </p:cBhvr>
                                      <p:to>
                                        <p:strVal val="visible"/>
                                      </p:to>
                                    </p:set>
                                    <p:animEffect transition="in" filter="fade">
                                      <p:cBhvr>
                                        <p:cTn id="7" dur="500"/>
                                        <p:tgtEl>
                                          <p:spTgt spid="8243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4331"/>
                                        </p:tgtEl>
                                        <p:attrNameLst>
                                          <p:attrName>style.visibility</p:attrName>
                                        </p:attrNameLst>
                                      </p:cBhvr>
                                      <p:to>
                                        <p:strVal val="visible"/>
                                      </p:to>
                                    </p:set>
                                    <p:animEffect transition="in" filter="fade">
                                      <p:cBhvr>
                                        <p:cTn id="12" dur="500"/>
                                        <p:tgtEl>
                                          <p:spTgt spid="8243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4323"/>
                                        </p:tgtEl>
                                        <p:attrNameLst>
                                          <p:attrName>style.visibility</p:attrName>
                                        </p:attrNameLst>
                                      </p:cBhvr>
                                      <p:to>
                                        <p:strVal val="visible"/>
                                      </p:to>
                                    </p:set>
                                    <p:animEffect transition="in" filter="fade">
                                      <p:cBhvr>
                                        <p:cTn id="17" dur="500"/>
                                        <p:tgtEl>
                                          <p:spTgt spid="8243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4332"/>
                                        </p:tgtEl>
                                        <p:attrNameLst>
                                          <p:attrName>style.visibility</p:attrName>
                                        </p:attrNameLst>
                                      </p:cBhvr>
                                      <p:to>
                                        <p:strVal val="visible"/>
                                      </p:to>
                                    </p:set>
                                    <p:animEffect transition="in" filter="fade">
                                      <p:cBhvr>
                                        <p:cTn id="22" dur="500"/>
                                        <p:tgtEl>
                                          <p:spTgt spid="8243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4324"/>
                                        </p:tgtEl>
                                        <p:attrNameLst>
                                          <p:attrName>style.visibility</p:attrName>
                                        </p:attrNameLst>
                                      </p:cBhvr>
                                      <p:to>
                                        <p:strVal val="visible"/>
                                      </p:to>
                                    </p:set>
                                    <p:animEffect transition="in" filter="fade">
                                      <p:cBhvr>
                                        <p:cTn id="25" dur="500"/>
                                        <p:tgtEl>
                                          <p:spTgt spid="8243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24326"/>
                                        </p:tgtEl>
                                        <p:attrNameLst>
                                          <p:attrName>style.visibility</p:attrName>
                                        </p:attrNameLst>
                                      </p:cBhvr>
                                      <p:to>
                                        <p:strVal val="visible"/>
                                      </p:to>
                                    </p:set>
                                    <p:animEffect transition="in" filter="fade">
                                      <p:cBhvr>
                                        <p:cTn id="30" dur="500"/>
                                        <p:tgtEl>
                                          <p:spTgt spid="8243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24325"/>
                                        </p:tgtEl>
                                        <p:attrNameLst>
                                          <p:attrName>style.visibility</p:attrName>
                                        </p:attrNameLst>
                                      </p:cBhvr>
                                      <p:to>
                                        <p:strVal val="visible"/>
                                      </p:to>
                                    </p:set>
                                    <p:animEffect transition="in" filter="fade">
                                      <p:cBhvr>
                                        <p:cTn id="35" dur="500"/>
                                        <p:tgtEl>
                                          <p:spTgt spid="8243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24334"/>
                                        </p:tgtEl>
                                        <p:attrNameLst>
                                          <p:attrName>style.visibility</p:attrName>
                                        </p:attrNameLst>
                                      </p:cBhvr>
                                      <p:to>
                                        <p:strVal val="visible"/>
                                      </p:to>
                                    </p:set>
                                    <p:animEffect transition="in" filter="fade">
                                      <p:cBhvr>
                                        <p:cTn id="40" dur="500"/>
                                        <p:tgtEl>
                                          <p:spTgt spid="8243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24333"/>
                                        </p:tgtEl>
                                        <p:attrNameLst>
                                          <p:attrName>style.visibility</p:attrName>
                                        </p:attrNameLst>
                                      </p:cBhvr>
                                      <p:to>
                                        <p:strVal val="visible"/>
                                      </p:to>
                                    </p:set>
                                    <p:animEffect transition="in" filter="fade">
                                      <p:cBhvr>
                                        <p:cTn id="45" dur="500"/>
                                        <p:tgtEl>
                                          <p:spTgt spid="8243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24335"/>
                                        </p:tgtEl>
                                        <p:attrNameLst>
                                          <p:attrName>style.visibility</p:attrName>
                                        </p:attrNameLst>
                                      </p:cBhvr>
                                      <p:to>
                                        <p:strVal val="visible"/>
                                      </p:to>
                                    </p:set>
                                    <p:animEffect transition="in" filter="fade">
                                      <p:cBhvr>
                                        <p:cTn id="50" dur="500"/>
                                        <p:tgtEl>
                                          <p:spTgt spid="8243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24336"/>
                                        </p:tgtEl>
                                        <p:attrNameLst>
                                          <p:attrName>style.visibility</p:attrName>
                                        </p:attrNameLst>
                                      </p:cBhvr>
                                      <p:to>
                                        <p:strVal val="visible"/>
                                      </p:to>
                                    </p:set>
                                    <p:animEffect transition="in" filter="fade">
                                      <p:cBhvr>
                                        <p:cTn id="53" dur="500"/>
                                        <p:tgtEl>
                                          <p:spTgt spid="824336"/>
                                        </p:tgtEl>
                                      </p:cBhvr>
                                    </p:animEffect>
                                  </p:childTnLst>
                                </p:cTn>
                              </p:par>
                              <p:par>
                                <p:cTn id="54" presetID="1" presetClass="entr" presetSubtype="0" fill="hold" grpId="0" nodeType="withEffect">
                                  <p:stCondLst>
                                    <p:cond delay="0"/>
                                  </p:stCondLst>
                                  <p:childTnLst>
                                    <p:set>
                                      <p:cBhvr>
                                        <p:cTn id="55" dur="1" fill="hold">
                                          <p:stCondLst>
                                            <p:cond delay="499"/>
                                          </p:stCondLst>
                                        </p:cTn>
                                        <p:tgtEl>
                                          <p:spTgt spid="824337"/>
                                        </p:tgtEl>
                                        <p:attrNameLst>
                                          <p:attrName>style.visibility</p:attrName>
                                        </p:attrNameLst>
                                      </p:cBhvr>
                                      <p:to>
                                        <p:strVal val="visible"/>
                                      </p:to>
                                    </p:set>
                                  </p:childTnLst>
                                </p:cTn>
                              </p:par>
                              <p:par>
                                <p:cTn id="56" presetID="10" presetClass="entr" presetSubtype="0" fill="hold" grpId="1" nodeType="withEffect">
                                  <p:stCondLst>
                                    <p:cond delay="0"/>
                                  </p:stCondLst>
                                  <p:childTnLst>
                                    <p:set>
                                      <p:cBhvr>
                                        <p:cTn id="57" dur="1" fill="hold">
                                          <p:stCondLst>
                                            <p:cond delay="0"/>
                                          </p:stCondLst>
                                        </p:cTn>
                                        <p:tgtEl>
                                          <p:spTgt spid="824337"/>
                                        </p:tgtEl>
                                        <p:attrNameLst>
                                          <p:attrName>style.visibility</p:attrName>
                                        </p:attrNameLst>
                                      </p:cBhvr>
                                      <p:to>
                                        <p:strVal val="visible"/>
                                      </p:to>
                                    </p:set>
                                    <p:animEffect transition="in" filter="fade">
                                      <p:cBhvr>
                                        <p:cTn id="58" dur="2000"/>
                                        <p:tgtEl>
                                          <p:spTgt spid="824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animBg="1"/>
      <p:bldP spid="824324" grpId="0" animBg="1"/>
      <p:bldP spid="824325" grpId="0" animBg="1"/>
      <p:bldP spid="824326" grpId="0" animBg="1"/>
      <p:bldP spid="824327" grpId="0" animBg="1"/>
      <p:bldP spid="824331" grpId="0" animBg="1"/>
      <p:bldP spid="824332" grpId="0"/>
      <p:bldP spid="824333" grpId="0" animBg="1"/>
      <p:bldP spid="824334" grpId="0" animBg="1"/>
      <p:bldP spid="824335" grpId="0" animBg="1"/>
      <p:bldP spid="824336" grpId="0" animBg="1"/>
      <p:bldP spid="824337" grpId="0" autoUpdateAnimBg="0"/>
      <p:bldP spid="82433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536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5364" name="Rectangle 4"/>
          <p:cNvSpPr>
            <a:spLocks noGrp="1" noChangeArrowheads="1"/>
          </p:cNvSpPr>
          <p:nvPr>
            <p:ph type="title"/>
          </p:nvPr>
        </p:nvSpPr>
        <p:spPr>
          <a:xfrm>
            <a:off x="0" y="311150"/>
            <a:ext cx="9144000" cy="622300"/>
          </a:xfrm>
        </p:spPr>
        <p:txBody>
          <a:bodyPr/>
          <a:lstStyle/>
          <a:p>
            <a:pPr eaLnBrk="1" hangingPunct="1"/>
            <a:r>
              <a:rPr lang="en-GB" dirty="0" smtClean="0"/>
              <a:t>Lab: Correlated sub-queries	</a:t>
            </a:r>
          </a:p>
        </p:txBody>
      </p:sp>
      <p:sp>
        <p:nvSpPr>
          <p:cNvPr id="15365" name="Rectangle 5"/>
          <p:cNvSpPr>
            <a:spLocks noGrp="1" noChangeArrowheads="1"/>
          </p:cNvSpPr>
          <p:nvPr>
            <p:ph type="body" idx="1"/>
          </p:nvPr>
        </p:nvSpPr>
        <p:spPr>
          <a:xfrm>
            <a:off x="217488" y="1100138"/>
            <a:ext cx="8743950" cy="5386387"/>
          </a:xfrm>
        </p:spPr>
        <p:txBody>
          <a:bodyPr/>
          <a:lstStyle/>
          <a:p>
            <a:r>
              <a:rPr lang="en-GB" smtClean="0"/>
              <a:t>We have shown you finding biggest sale per company</a:t>
            </a:r>
          </a:p>
          <a:p>
            <a:pPr lvl="1"/>
            <a:r>
              <a:rPr lang="en-GB" smtClean="0"/>
              <a:t>In 30 seconds you make it find biggest per employee</a:t>
            </a:r>
          </a:p>
          <a:p>
            <a:r>
              <a:rPr lang="en-GB" smtClean="0"/>
              <a:t>But we would like you to find biggest sale per dept</a:t>
            </a:r>
          </a:p>
          <a:p>
            <a:pPr lvl="1"/>
            <a:r>
              <a:rPr lang="en-GB" smtClean="0"/>
              <a:t>(and remember depts don’t make sales!)</a:t>
            </a:r>
          </a:p>
          <a:p>
            <a:r>
              <a:rPr lang="en-GB" smtClean="0"/>
              <a:t>Use either the ‘correlated’ or the ‘inline view’ method</a:t>
            </a:r>
          </a:p>
          <a:p>
            <a:pPr lvl="1"/>
            <a:r>
              <a:rPr lang="en-GB" smtClean="0"/>
              <a:t>We have given you a starter template for both (so fill in the gaps) or alternatively code from scratch using examples on the slides</a:t>
            </a:r>
          </a:p>
          <a:p>
            <a:r>
              <a:rPr lang="en-GB" smtClean="0"/>
              <a:t>If you finding this real hard you might want to step thru a pre written tutorial first (at the top of your Practical)</a:t>
            </a:r>
          </a:p>
          <a:p>
            <a:pPr lvl="1"/>
            <a:r>
              <a:rPr lang="en-GB" smtClean="0"/>
              <a:t>There is more optional lab work available at the end</a:t>
            </a:r>
          </a:p>
        </p:txBody>
      </p:sp>
      <p:sp>
        <p:nvSpPr>
          <p:cNvPr id="15366"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Correlated queries continued</a:t>
            </a:r>
          </a:p>
        </p:txBody>
      </p:sp>
      <p:sp>
        <p:nvSpPr>
          <p:cNvPr id="16387" name="Rectangle 3"/>
          <p:cNvSpPr>
            <a:spLocks noGrp="1" noChangeArrowheads="1"/>
          </p:cNvSpPr>
          <p:nvPr>
            <p:ph type="body" idx="1"/>
          </p:nvPr>
        </p:nvSpPr>
        <p:spPr>
          <a:xfrm>
            <a:off x="198438" y="1066800"/>
            <a:ext cx="8751887" cy="5486400"/>
          </a:xfrm>
        </p:spPr>
        <p:txBody>
          <a:bodyPr/>
          <a:lstStyle/>
          <a:p>
            <a:pPr>
              <a:lnSpc>
                <a:spcPct val="110000"/>
              </a:lnSpc>
            </a:pPr>
            <a:r>
              <a:rPr lang="en-GB" sz="2000" smtClean="0"/>
              <a:t>Further example of when to (not) use a correlated query:</a:t>
            </a:r>
          </a:p>
          <a:p>
            <a:pPr lvl="1">
              <a:lnSpc>
                <a:spcPct val="100000"/>
              </a:lnSpc>
            </a:pPr>
            <a:r>
              <a:rPr lang="en-GB" sz="1600" smtClean="0"/>
              <a:t>“Find departments with no salespeople”</a:t>
            </a:r>
          </a:p>
          <a:p>
            <a:pPr lvl="1">
              <a:lnSpc>
                <a:spcPct val="100000"/>
              </a:lnSpc>
            </a:pPr>
            <a:endParaRPr lang="en-GB" sz="1600" smtClean="0"/>
          </a:p>
          <a:p>
            <a:pPr>
              <a:lnSpc>
                <a:spcPct val="110000"/>
              </a:lnSpc>
            </a:pPr>
            <a:endParaRPr lang="en-GB" sz="1600" smtClean="0"/>
          </a:p>
          <a:p>
            <a:pPr>
              <a:lnSpc>
                <a:spcPct val="110000"/>
              </a:lnSpc>
            </a:pPr>
            <a:endParaRPr lang="en-GB" sz="1600" smtClean="0"/>
          </a:p>
          <a:p>
            <a:pPr>
              <a:lnSpc>
                <a:spcPct val="110000"/>
              </a:lnSpc>
            </a:pPr>
            <a:endParaRPr lang="en-GB" sz="1600" smtClean="0"/>
          </a:p>
          <a:p>
            <a:pPr lvl="1">
              <a:lnSpc>
                <a:spcPct val="100000"/>
              </a:lnSpc>
            </a:pPr>
            <a:endParaRPr lang="en-GB" sz="1600" smtClean="0"/>
          </a:p>
          <a:p>
            <a:pPr lvl="1">
              <a:lnSpc>
                <a:spcPct val="100000"/>
              </a:lnSpc>
            </a:pPr>
            <a:r>
              <a:rPr lang="en-GB" sz="1600" smtClean="0"/>
              <a:t>But so would this</a:t>
            </a:r>
            <a:endParaRPr lang="en-GB" sz="1400" smtClean="0"/>
          </a:p>
          <a:p>
            <a:pPr>
              <a:lnSpc>
                <a:spcPct val="110000"/>
              </a:lnSpc>
              <a:buFontTx/>
              <a:buNone/>
            </a:pPr>
            <a:endParaRPr lang="en-GB" sz="1600" smtClean="0"/>
          </a:p>
          <a:p>
            <a:pPr>
              <a:lnSpc>
                <a:spcPct val="110000"/>
              </a:lnSpc>
              <a:buFontTx/>
              <a:buNone/>
            </a:pPr>
            <a:endParaRPr lang="en-GB" sz="1600" smtClean="0"/>
          </a:p>
          <a:p>
            <a:pPr>
              <a:lnSpc>
                <a:spcPct val="110000"/>
              </a:lnSpc>
            </a:pPr>
            <a:endParaRPr lang="en-GB" sz="1800" smtClean="0"/>
          </a:p>
          <a:p>
            <a:pPr>
              <a:lnSpc>
                <a:spcPct val="110000"/>
              </a:lnSpc>
            </a:pPr>
            <a:endParaRPr lang="en-GB" sz="1800" smtClean="0"/>
          </a:p>
          <a:p>
            <a:pPr>
              <a:lnSpc>
                <a:spcPct val="110000"/>
              </a:lnSpc>
            </a:pPr>
            <a:r>
              <a:rPr lang="en-GB" sz="1800" smtClean="0"/>
              <a:t>But what if you wanted contacts with no sales </a:t>
            </a:r>
          </a:p>
          <a:p>
            <a:pPr lvl="2">
              <a:lnSpc>
                <a:spcPct val="100000"/>
              </a:lnSpc>
            </a:pPr>
            <a:r>
              <a:rPr lang="en-GB" sz="1600" smtClean="0"/>
              <a:t>a ‘composite’ relationship, do you still have both options? (see below)</a:t>
            </a:r>
          </a:p>
        </p:txBody>
      </p:sp>
      <p:sp>
        <p:nvSpPr>
          <p:cNvPr id="16388" name="Text Box 4"/>
          <p:cNvSpPr txBox="1">
            <a:spLocks noChangeArrowheads="1"/>
          </p:cNvSpPr>
          <p:nvPr/>
        </p:nvSpPr>
        <p:spPr bwMode="auto">
          <a:xfrm>
            <a:off x="1046163" y="1854200"/>
            <a:ext cx="5338762" cy="1730375"/>
          </a:xfrm>
          <a:prstGeom prst="rect">
            <a:avLst/>
          </a:prstGeom>
          <a:solidFill>
            <a:schemeClr val="accent1"/>
          </a:solidFill>
          <a:ln w="9525">
            <a:solidFill>
              <a:schemeClr val="tx1"/>
            </a:solidFill>
            <a:miter lim="800000"/>
            <a:headEnd type="none" w="sm" len="sm"/>
            <a:tailEnd type="none" w="sm" len="sm"/>
          </a:ln>
        </p:spPr>
        <p:txBody>
          <a:bodyPr wrap="none">
            <a:spAutoFit/>
          </a:bodyPr>
          <a:lstStyle/>
          <a:p>
            <a:pPr eaLnBrk="0" hangingPunct="0">
              <a:spcBef>
                <a:spcPts val="0"/>
              </a:spcBef>
              <a:tabLst>
                <a:tab pos="1139825" algn="l"/>
                <a:tab pos="2484438" algn="l"/>
              </a:tabLst>
            </a:pPr>
            <a:r>
              <a:rPr lang="en-GB" sz="1800" dirty="0">
                <a:latin typeface="Helvetica" pitchFamily="34" charset="0"/>
              </a:rPr>
              <a:t>SELECT	</a:t>
            </a:r>
            <a:r>
              <a:rPr lang="en-GB" sz="1800" dirty="0" err="1">
                <a:latin typeface="Helvetica" pitchFamily="34" charset="0"/>
              </a:rPr>
              <a:t>dept_no</a:t>
            </a:r>
            <a:endParaRPr lang="en-GB" sz="1800" dirty="0">
              <a:latin typeface="Helvetica" pitchFamily="34" charset="0"/>
            </a:endParaRPr>
          </a:p>
          <a:p>
            <a:pPr eaLnBrk="0" hangingPunct="0">
              <a:spcBef>
                <a:spcPts val="0"/>
              </a:spcBef>
              <a:tabLst>
                <a:tab pos="1139825" algn="l"/>
                <a:tab pos="2484438" algn="l"/>
              </a:tabLst>
            </a:pPr>
            <a:r>
              <a:rPr lang="en-GB" sz="1800" dirty="0">
                <a:latin typeface="Helvetica" pitchFamily="34" charset="0"/>
              </a:rPr>
              <a:t>FROM 	</a:t>
            </a:r>
            <a:r>
              <a:rPr lang="en-GB" sz="1800" dirty="0" err="1">
                <a:latin typeface="Helvetica" pitchFamily="34" charset="0"/>
              </a:rPr>
              <a:t>dept</a:t>
            </a:r>
            <a:r>
              <a:rPr lang="en-GB" sz="1800" dirty="0">
                <a:latin typeface="Helvetica" pitchFamily="34" charset="0"/>
              </a:rPr>
              <a:t> </a:t>
            </a:r>
            <a:r>
              <a:rPr lang="en-GB" sz="1800" b="1" dirty="0">
                <a:solidFill>
                  <a:srgbClr val="C80000"/>
                </a:solidFill>
                <a:latin typeface="Helvetica" pitchFamily="34" charset="0"/>
              </a:rPr>
              <a:t>D</a:t>
            </a:r>
          </a:p>
          <a:p>
            <a:pPr eaLnBrk="0" hangingPunct="0">
              <a:spcBef>
                <a:spcPts val="0"/>
              </a:spcBef>
              <a:tabLst>
                <a:tab pos="1139825" algn="l"/>
                <a:tab pos="2484438" algn="l"/>
              </a:tabLst>
            </a:pPr>
            <a:r>
              <a:rPr lang="en-GB" sz="1800" dirty="0">
                <a:latin typeface="Helvetica" pitchFamily="34" charset="0"/>
              </a:rPr>
              <a:t>WHERE NOT EXISTS</a:t>
            </a:r>
          </a:p>
          <a:p>
            <a:pPr eaLnBrk="0" hangingPunct="0">
              <a:spcBef>
                <a:spcPts val="0"/>
              </a:spcBef>
              <a:tabLst>
                <a:tab pos="1139825" algn="l"/>
                <a:tab pos="2484438" algn="l"/>
              </a:tabLst>
            </a:pPr>
            <a:r>
              <a:rPr lang="en-GB" sz="1800" dirty="0">
                <a:latin typeface="Helvetica" pitchFamily="34" charset="0"/>
              </a:rPr>
              <a:t>	(SELECT 	* </a:t>
            </a:r>
          </a:p>
          <a:p>
            <a:pPr eaLnBrk="0" hangingPunct="0">
              <a:spcBef>
                <a:spcPts val="0"/>
              </a:spcBef>
              <a:tabLst>
                <a:tab pos="1139825" algn="l"/>
                <a:tab pos="2484438" algn="l"/>
              </a:tabLst>
            </a:pPr>
            <a:r>
              <a:rPr lang="en-GB" sz="1800" dirty="0">
                <a:latin typeface="Helvetica" pitchFamily="34" charset="0"/>
              </a:rPr>
              <a:t>	 FROM 	salesperson SP</a:t>
            </a:r>
          </a:p>
          <a:p>
            <a:pPr eaLnBrk="0" hangingPunct="0">
              <a:lnSpc>
                <a:spcPct val="70000"/>
              </a:lnSpc>
              <a:spcBef>
                <a:spcPts val="0"/>
              </a:spcBef>
              <a:tabLst>
                <a:tab pos="1139825" algn="l"/>
                <a:tab pos="2484438" algn="l"/>
              </a:tabLst>
            </a:pPr>
            <a:r>
              <a:rPr lang="en-GB" sz="1800" dirty="0">
                <a:latin typeface="Helvetica" pitchFamily="34" charset="0"/>
              </a:rPr>
              <a:t>	 WHERE 	</a:t>
            </a:r>
            <a:r>
              <a:rPr lang="en-GB" sz="1800" dirty="0" err="1">
                <a:latin typeface="Helvetica" pitchFamily="34" charset="0"/>
              </a:rPr>
              <a:t>SP.dept_no</a:t>
            </a:r>
            <a:r>
              <a:rPr lang="en-GB" sz="1800" dirty="0">
                <a:latin typeface="Helvetica" pitchFamily="34" charset="0"/>
              </a:rPr>
              <a:t> = </a:t>
            </a:r>
            <a:r>
              <a:rPr lang="en-GB" sz="1800" b="1" dirty="0" err="1">
                <a:solidFill>
                  <a:srgbClr val="C80000"/>
                </a:solidFill>
                <a:latin typeface="Helvetica" pitchFamily="34" charset="0"/>
              </a:rPr>
              <a:t>D</a:t>
            </a:r>
            <a:r>
              <a:rPr lang="en-GB" sz="1800" dirty="0" err="1">
                <a:latin typeface="Helvetica" pitchFamily="34" charset="0"/>
              </a:rPr>
              <a:t>.dept_no</a:t>
            </a:r>
            <a:r>
              <a:rPr lang="en-GB" sz="1800" dirty="0">
                <a:latin typeface="Helvetica" pitchFamily="34" charset="0"/>
              </a:rPr>
              <a:t>)</a:t>
            </a:r>
            <a:r>
              <a:rPr lang="en-GB" sz="2400" dirty="0">
                <a:latin typeface="Helvetica" pitchFamily="34" charset="0"/>
              </a:rPr>
              <a:t> </a:t>
            </a:r>
          </a:p>
        </p:txBody>
      </p:sp>
      <p:sp>
        <p:nvSpPr>
          <p:cNvPr id="16389" name="Text Box 5"/>
          <p:cNvSpPr txBox="1">
            <a:spLocks noChangeArrowheads="1"/>
          </p:cNvSpPr>
          <p:nvPr/>
        </p:nvSpPr>
        <p:spPr bwMode="auto">
          <a:xfrm>
            <a:off x="6581775" y="2663825"/>
            <a:ext cx="1236663" cy="366713"/>
          </a:xfrm>
          <a:prstGeom prst="rect">
            <a:avLst/>
          </a:prstGeom>
          <a:noFill/>
          <a:ln w="9525">
            <a:noFill/>
            <a:miter lim="800000"/>
            <a:headEnd type="none" w="sm" len="sm"/>
            <a:tailEnd type="none" w="sm" len="sm"/>
          </a:ln>
        </p:spPr>
        <p:txBody>
          <a:bodyPr wrap="none">
            <a:spAutoFit/>
          </a:bodyPr>
          <a:lstStyle/>
          <a:p>
            <a:pPr eaLnBrk="0" hangingPunct="0"/>
            <a:r>
              <a:rPr lang="en-GB" sz="1800" b="1"/>
              <a:t>could do it</a:t>
            </a:r>
            <a:endParaRPr lang="en-GB" sz="2400">
              <a:latin typeface="Times New Roman" pitchFamily="18" charset="0"/>
            </a:endParaRPr>
          </a:p>
        </p:txBody>
      </p:sp>
      <p:sp>
        <p:nvSpPr>
          <p:cNvPr id="16390" name="Line 6"/>
          <p:cNvSpPr>
            <a:spLocks noChangeShapeType="1"/>
          </p:cNvSpPr>
          <p:nvPr/>
        </p:nvSpPr>
        <p:spPr bwMode="auto">
          <a:xfrm flipH="1">
            <a:off x="5629275" y="2819400"/>
            <a:ext cx="844550" cy="0"/>
          </a:xfrm>
          <a:prstGeom prst="line">
            <a:avLst/>
          </a:prstGeom>
          <a:noFill/>
          <a:ln w="9525">
            <a:solidFill>
              <a:schemeClr val="tx1"/>
            </a:solidFill>
            <a:round/>
            <a:headEnd/>
            <a:tailEnd type="triangle" w="med" len="med"/>
          </a:ln>
        </p:spPr>
        <p:txBody>
          <a:bodyPr wrap="none" anchor="ctr"/>
          <a:lstStyle/>
          <a:p>
            <a:endParaRPr lang="en-GB"/>
          </a:p>
        </p:txBody>
      </p:sp>
      <p:sp>
        <p:nvSpPr>
          <p:cNvPr id="16391" name="Text Box 7"/>
          <p:cNvSpPr txBox="1">
            <a:spLocks noChangeArrowheads="1"/>
          </p:cNvSpPr>
          <p:nvPr/>
        </p:nvSpPr>
        <p:spPr bwMode="auto">
          <a:xfrm>
            <a:off x="1055688" y="3971925"/>
            <a:ext cx="4346575" cy="1735860"/>
          </a:xfrm>
          <a:prstGeom prst="rect">
            <a:avLst/>
          </a:prstGeom>
          <a:solidFill>
            <a:schemeClr val="accent1"/>
          </a:solidFill>
          <a:ln w="9525">
            <a:solidFill>
              <a:schemeClr val="tx1"/>
            </a:solidFill>
            <a:miter lim="800000"/>
            <a:headEnd type="none" w="sm" len="sm"/>
            <a:tailEnd type="none" w="sm" len="sm"/>
          </a:ln>
        </p:spPr>
        <p:txBody>
          <a:bodyPr>
            <a:spAutoFit/>
          </a:bodyPr>
          <a:lstStyle/>
          <a:p>
            <a:pPr eaLnBrk="0" hangingPunct="0">
              <a:spcBef>
                <a:spcPts val="0"/>
              </a:spcBef>
              <a:tabLst>
                <a:tab pos="1139825" algn="l"/>
                <a:tab pos="2484438" algn="l"/>
              </a:tabLst>
            </a:pPr>
            <a:r>
              <a:rPr lang="en-GB" sz="1800" dirty="0">
                <a:latin typeface="Helvetica" pitchFamily="34" charset="0"/>
              </a:rPr>
              <a:t>SELECT	</a:t>
            </a:r>
            <a:r>
              <a:rPr lang="en-GB" sz="1800" dirty="0" err="1">
                <a:latin typeface="Helvetica" pitchFamily="34" charset="0"/>
              </a:rPr>
              <a:t>dept_no</a:t>
            </a:r>
            <a:endParaRPr lang="en-GB" sz="1800" dirty="0">
              <a:latin typeface="Helvetica" pitchFamily="34" charset="0"/>
            </a:endParaRPr>
          </a:p>
          <a:p>
            <a:pPr eaLnBrk="0" hangingPunct="0">
              <a:spcBef>
                <a:spcPts val="0"/>
              </a:spcBef>
              <a:tabLst>
                <a:tab pos="1139825" algn="l"/>
                <a:tab pos="2484438" algn="l"/>
              </a:tabLst>
            </a:pPr>
            <a:r>
              <a:rPr lang="en-GB" sz="1800" dirty="0">
                <a:latin typeface="Helvetica" pitchFamily="34" charset="0"/>
              </a:rPr>
              <a:t>FROM 	</a:t>
            </a:r>
            <a:r>
              <a:rPr lang="en-GB" sz="1800" dirty="0" err="1">
                <a:latin typeface="Helvetica" pitchFamily="34" charset="0"/>
              </a:rPr>
              <a:t>dept</a:t>
            </a:r>
            <a:r>
              <a:rPr lang="en-GB" sz="1800" dirty="0">
                <a:latin typeface="Helvetica" pitchFamily="34" charset="0"/>
              </a:rPr>
              <a:t> D</a:t>
            </a:r>
          </a:p>
          <a:p>
            <a:pPr eaLnBrk="0" hangingPunct="0">
              <a:spcBef>
                <a:spcPts val="0"/>
              </a:spcBef>
              <a:tabLst>
                <a:tab pos="1139825" algn="l"/>
                <a:tab pos="2484438" algn="l"/>
              </a:tabLst>
            </a:pPr>
            <a:r>
              <a:rPr lang="en-GB" sz="1800" dirty="0">
                <a:latin typeface="Helvetica" pitchFamily="34" charset="0"/>
              </a:rPr>
              <a:t>WHERE	</a:t>
            </a:r>
            <a:r>
              <a:rPr lang="en-GB" sz="1800" dirty="0" err="1">
                <a:latin typeface="Helvetica" pitchFamily="34" charset="0"/>
              </a:rPr>
              <a:t>dept_no</a:t>
            </a:r>
            <a:r>
              <a:rPr lang="en-GB" sz="1800" dirty="0">
                <a:latin typeface="Helvetica" pitchFamily="34" charset="0"/>
              </a:rPr>
              <a:t> NOT IN</a:t>
            </a:r>
          </a:p>
          <a:p>
            <a:pPr eaLnBrk="0" hangingPunct="0">
              <a:spcBef>
                <a:spcPts val="0"/>
              </a:spcBef>
              <a:tabLst>
                <a:tab pos="1139825" algn="l"/>
                <a:tab pos="2484438" algn="l"/>
              </a:tabLst>
            </a:pPr>
            <a:r>
              <a:rPr lang="en-GB" sz="1800" dirty="0">
                <a:latin typeface="Helvetica" pitchFamily="34" charset="0"/>
              </a:rPr>
              <a:t>                 (SELECT  </a:t>
            </a:r>
            <a:r>
              <a:rPr lang="en-GB" sz="1800" dirty="0" err="1">
                <a:latin typeface="Helvetica" pitchFamily="34" charset="0"/>
              </a:rPr>
              <a:t>dept_no</a:t>
            </a:r>
            <a:r>
              <a:rPr lang="en-GB" sz="1800" dirty="0">
                <a:latin typeface="Helvetica" pitchFamily="34" charset="0"/>
              </a:rPr>
              <a:t>  </a:t>
            </a:r>
            <a:br>
              <a:rPr lang="en-GB" sz="1800" dirty="0">
                <a:latin typeface="Helvetica" pitchFamily="34" charset="0"/>
              </a:rPr>
            </a:br>
            <a:r>
              <a:rPr lang="en-GB" sz="1800" dirty="0">
                <a:latin typeface="Helvetica" pitchFamily="34" charset="0"/>
              </a:rPr>
              <a:t>	FROM 	        </a:t>
            </a:r>
          </a:p>
          <a:p>
            <a:pPr eaLnBrk="0" hangingPunct="0">
              <a:lnSpc>
                <a:spcPct val="70000"/>
              </a:lnSpc>
              <a:spcBef>
                <a:spcPts val="0"/>
              </a:spcBef>
              <a:tabLst>
                <a:tab pos="1139825" algn="l"/>
                <a:tab pos="2484438" algn="l"/>
              </a:tabLst>
            </a:pPr>
            <a:r>
              <a:rPr lang="en-GB" sz="1800" dirty="0">
                <a:latin typeface="Helvetica" pitchFamily="34" charset="0"/>
              </a:rPr>
              <a:t>	salesperson)</a:t>
            </a:r>
            <a:r>
              <a:rPr lang="en-GB" sz="2400" dirty="0">
                <a:latin typeface="Helvetica" pitchFamily="34" charset="0"/>
              </a:rPr>
              <a:t> </a:t>
            </a:r>
          </a:p>
        </p:txBody>
      </p:sp>
      <p:sp>
        <p:nvSpPr>
          <p:cNvPr id="16392" name="Text Box 8"/>
          <p:cNvSpPr txBox="1">
            <a:spLocks noChangeArrowheads="1"/>
          </p:cNvSpPr>
          <p:nvPr/>
        </p:nvSpPr>
        <p:spPr bwMode="auto">
          <a:xfrm>
            <a:off x="5840413" y="4683125"/>
            <a:ext cx="3130550" cy="915988"/>
          </a:xfrm>
          <a:prstGeom prst="rect">
            <a:avLst/>
          </a:prstGeom>
          <a:noFill/>
          <a:ln w="9525">
            <a:noFill/>
            <a:miter lim="800000"/>
            <a:headEnd type="none" w="sm" len="sm"/>
            <a:tailEnd type="none" w="sm" len="sm"/>
          </a:ln>
        </p:spPr>
        <p:txBody>
          <a:bodyPr>
            <a:spAutoFit/>
          </a:bodyPr>
          <a:lstStyle/>
          <a:p>
            <a:pPr eaLnBrk="0" hangingPunct="0"/>
            <a:r>
              <a:rPr lang="en-GB" sz="1800" b="1"/>
              <a:t>and is simpler!</a:t>
            </a:r>
            <a:br>
              <a:rPr lang="en-GB" sz="1800" b="1"/>
            </a:br>
            <a:r>
              <a:rPr lang="en-GB" sz="1800" b="1"/>
              <a:t>...however see notes below</a:t>
            </a:r>
          </a:p>
          <a:p>
            <a:pPr eaLnBrk="0" hangingPunct="0"/>
            <a:endParaRPr lang="en-GB" sz="1800"/>
          </a:p>
        </p:txBody>
      </p:sp>
      <p:sp>
        <p:nvSpPr>
          <p:cNvPr id="16393" name="Line 9"/>
          <p:cNvSpPr>
            <a:spLocks noChangeShapeType="1"/>
          </p:cNvSpPr>
          <p:nvPr/>
        </p:nvSpPr>
        <p:spPr bwMode="auto">
          <a:xfrm flipH="1">
            <a:off x="4643438" y="4900613"/>
            <a:ext cx="1055687" cy="0"/>
          </a:xfrm>
          <a:prstGeom prst="line">
            <a:avLst/>
          </a:prstGeom>
          <a:noFill/>
          <a:ln w="9525">
            <a:solidFill>
              <a:schemeClr val="tx1"/>
            </a:solidFill>
            <a:round/>
            <a:headEnd type="none" w="sm" len="sm"/>
            <a:tailEnd type="triangle" w="med" len="med"/>
          </a:ln>
        </p:spPr>
        <p:txBody>
          <a:bodyPr wrap="none" anchor="ctr"/>
          <a:lstStyle/>
          <a:p>
            <a:endParaRPr lang="en-GB"/>
          </a:p>
        </p:txBody>
      </p:sp>
      <p:sp>
        <p:nvSpPr>
          <p:cNvPr id="16394" name="Rectangle 1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bb3bdb55-ce43-40c7-ac96-dc2d075fdb96" ContentTypeId="0x0101009AB076E22428264284E11C73D716557C16" PreviousValue="tru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pterNo xmlns="4ff00d7d-e7fe-48a8-a79f-9d301ade6bee">10</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11</SequenceNo>
    <StartPageNumber xmlns="4ff00d7d-e7fe-48a8-a79f-9d301ade6bee">0</StartPageNumber>
  </documentManagement>
</p:properties>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70E62-9866-49C1-915C-2E3FE86A3330}"/>
</file>

<file path=customXml/itemProps2.xml><?xml version="1.0" encoding="utf-8"?>
<ds:datastoreItem xmlns:ds="http://schemas.openxmlformats.org/officeDocument/2006/customXml" ds:itemID="{A2324C41-B10E-4082-A5C1-A8F5540ABE62}"/>
</file>

<file path=customXml/itemProps3.xml><?xml version="1.0" encoding="utf-8"?>
<ds:datastoreItem xmlns:ds="http://schemas.openxmlformats.org/officeDocument/2006/customXml" ds:itemID="{A4A04B58-836C-4B64-BAB0-3E39978F1E88}"/>
</file>

<file path=customXml/itemProps4.xml><?xml version="1.0" encoding="utf-8"?>
<ds:datastoreItem xmlns:ds="http://schemas.openxmlformats.org/officeDocument/2006/customXml" ds:itemID="{1B9BF16D-A225-4247-9531-41972699CBC8}"/>
</file>

<file path=docProps/app.xml><?xml version="1.0" encoding="utf-8"?>
<Properties xmlns="http://schemas.openxmlformats.org/officeDocument/2006/extended-properties" xmlns:vt="http://schemas.openxmlformats.org/officeDocument/2006/docPropsVTypes">
  <Template/>
  <TotalTime>5209</TotalTime>
  <Words>1623</Words>
  <Application>Microsoft Office PowerPoint</Application>
  <PresentationFormat>On-screen Show (4:3)</PresentationFormat>
  <Paragraphs>198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QA-IQSwooshPresentationtemplate</vt:lpstr>
      <vt:lpstr> Correlated Sub-queries</vt:lpstr>
      <vt:lpstr>Sub-Queries</vt:lpstr>
      <vt:lpstr>Sub-Queries – re-cap so far:</vt:lpstr>
      <vt:lpstr>Simple Sub-Queries - Limitations</vt:lpstr>
      <vt:lpstr>Simple Sub-Queries - Limitations</vt:lpstr>
      <vt:lpstr>Correlated sub-queries</vt:lpstr>
      <vt:lpstr>Correlated sub-queries (an alternative)</vt:lpstr>
      <vt:lpstr>Lab: Correlated sub-queries </vt:lpstr>
      <vt:lpstr>Correlated queries continued</vt:lpstr>
      <vt:lpstr>Summary</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Correlated Sub-queries</dc:title>
  <dc:creator>QA Ltd</dc:creator>
  <cp:keywords/>
  <dc:description/>
  <cp:lastModifiedBy>Andrew</cp:lastModifiedBy>
  <cp:revision>223</cp:revision>
  <dcterms:created xsi:type="dcterms:W3CDTF">2008-02-15T11:31:17Z</dcterms:created>
  <dcterms:modified xsi:type="dcterms:W3CDTF">2013-02-14T14:46:35Z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